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wmf" ContentType="image/x-wmf"/>
  <Default Extension="xls" ContentType="application/vnd.ms-excel"/>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9"/>
  </p:notesMasterIdLst>
  <p:sldIdLst>
    <p:sldId id="566" r:id="rId2"/>
    <p:sldId id="258" r:id="rId3"/>
    <p:sldId id="262" r:id="rId4"/>
    <p:sldId id="263" r:id="rId5"/>
    <p:sldId id="280" r:id="rId6"/>
    <p:sldId id="567" r:id="rId7"/>
    <p:sldId id="568" r:id="rId8"/>
    <p:sldId id="569" r:id="rId9"/>
    <p:sldId id="570" r:id="rId10"/>
    <p:sldId id="576" r:id="rId11"/>
    <p:sldId id="279" r:id="rId12"/>
    <p:sldId id="265" r:id="rId13"/>
    <p:sldId id="573" r:id="rId14"/>
    <p:sldId id="574" r:id="rId15"/>
    <p:sldId id="575" r:id="rId16"/>
    <p:sldId id="266" r:id="rId17"/>
    <p:sldId id="283" r:id="rId18"/>
    <p:sldId id="264" r:id="rId19"/>
    <p:sldId id="571" r:id="rId20"/>
    <p:sldId id="572" r:id="rId21"/>
    <p:sldId id="298" r:id="rId22"/>
    <p:sldId id="577" r:id="rId23"/>
    <p:sldId id="578" r:id="rId24"/>
    <p:sldId id="297" r:id="rId25"/>
    <p:sldId id="579" r:id="rId26"/>
    <p:sldId id="598" r:id="rId27"/>
    <p:sldId id="589" r:id="rId28"/>
    <p:sldId id="590" r:id="rId29"/>
    <p:sldId id="592" r:id="rId30"/>
    <p:sldId id="593" r:id="rId31"/>
    <p:sldId id="595" r:id="rId32"/>
    <p:sldId id="596" r:id="rId33"/>
    <p:sldId id="616" r:id="rId34"/>
    <p:sldId id="617" r:id="rId35"/>
    <p:sldId id="618" r:id="rId36"/>
    <p:sldId id="619" r:id="rId37"/>
    <p:sldId id="620" r:id="rId38"/>
    <p:sldId id="621" r:id="rId39"/>
    <p:sldId id="622" r:id="rId40"/>
    <p:sldId id="623" r:id="rId41"/>
    <p:sldId id="581" r:id="rId42"/>
    <p:sldId id="582" r:id="rId43"/>
    <p:sldId id="583" r:id="rId44"/>
    <p:sldId id="580" r:id="rId45"/>
    <p:sldId id="584" r:id="rId46"/>
    <p:sldId id="585" r:id="rId47"/>
    <p:sldId id="586" r:id="rId48"/>
    <p:sldId id="587" r:id="rId49"/>
    <p:sldId id="599" r:id="rId50"/>
    <p:sldId id="600" r:id="rId51"/>
    <p:sldId id="602" r:id="rId52"/>
    <p:sldId id="603" r:id="rId53"/>
    <p:sldId id="604" r:id="rId54"/>
    <p:sldId id="605" r:id="rId55"/>
    <p:sldId id="609" r:id="rId56"/>
    <p:sldId id="615" r:id="rId57"/>
    <p:sldId id="611" r:id="rId58"/>
    <p:sldId id="612" r:id="rId59"/>
    <p:sldId id="613" r:id="rId60"/>
    <p:sldId id="614" r:id="rId61"/>
    <p:sldId id="290" r:id="rId62"/>
    <p:sldId id="296" r:id="rId63"/>
    <p:sldId id="291" r:id="rId64"/>
    <p:sldId id="292" r:id="rId65"/>
    <p:sldId id="294" r:id="rId66"/>
    <p:sldId id="443" r:id="rId67"/>
    <p:sldId id="444" r:id="rId68"/>
    <p:sldId id="295" r:id="rId69"/>
    <p:sldId id="455" r:id="rId70"/>
    <p:sldId id="446" r:id="rId71"/>
    <p:sldId id="447" r:id="rId72"/>
    <p:sldId id="445" r:id="rId73"/>
    <p:sldId id="448" r:id="rId74"/>
    <p:sldId id="449" r:id="rId75"/>
    <p:sldId id="450" r:id="rId76"/>
    <p:sldId id="451" r:id="rId77"/>
    <p:sldId id="452" r:id="rId78"/>
    <p:sldId id="453" r:id="rId79"/>
    <p:sldId id="489" r:id="rId80"/>
    <p:sldId id="284" r:id="rId81"/>
    <p:sldId id="286" r:id="rId82"/>
    <p:sldId id="456" r:id="rId83"/>
    <p:sldId id="457" r:id="rId84"/>
    <p:sldId id="458" r:id="rId85"/>
    <p:sldId id="459" r:id="rId86"/>
    <p:sldId id="463" r:id="rId87"/>
    <p:sldId id="483" r:id="rId88"/>
    <p:sldId id="484" r:id="rId89"/>
    <p:sldId id="485" r:id="rId90"/>
    <p:sldId id="486" r:id="rId91"/>
    <p:sldId id="482" r:id="rId92"/>
    <p:sldId id="464" r:id="rId93"/>
    <p:sldId id="465" r:id="rId94"/>
    <p:sldId id="466" r:id="rId95"/>
    <p:sldId id="468" r:id="rId96"/>
    <p:sldId id="469" r:id="rId97"/>
    <p:sldId id="289" r:id="rId98"/>
    <p:sldId id="471" r:id="rId99"/>
    <p:sldId id="474" r:id="rId100"/>
    <p:sldId id="475" r:id="rId101"/>
    <p:sldId id="476" r:id="rId102"/>
    <p:sldId id="477" r:id="rId103"/>
    <p:sldId id="479" r:id="rId104"/>
    <p:sldId id="481" r:id="rId105"/>
    <p:sldId id="299" r:id="rId106"/>
    <p:sldId id="624" r:id="rId107"/>
    <p:sldId id="470" r:id="rId108"/>
    <p:sldId id="488" r:id="rId109"/>
    <p:sldId id="487" r:id="rId110"/>
    <p:sldId id="490" r:id="rId111"/>
    <p:sldId id="491" r:id="rId112"/>
    <p:sldId id="492" r:id="rId113"/>
    <p:sldId id="493" r:id="rId114"/>
    <p:sldId id="494" r:id="rId115"/>
    <p:sldId id="495" r:id="rId116"/>
    <p:sldId id="496" r:id="rId117"/>
    <p:sldId id="497" r:id="rId118"/>
    <p:sldId id="498" r:id="rId119"/>
    <p:sldId id="499" r:id="rId120"/>
    <p:sldId id="500" r:id="rId121"/>
    <p:sldId id="501" r:id="rId122"/>
    <p:sldId id="506" r:id="rId123"/>
    <p:sldId id="507" r:id="rId124"/>
    <p:sldId id="508" r:id="rId125"/>
    <p:sldId id="509" r:id="rId126"/>
    <p:sldId id="510" r:id="rId127"/>
    <p:sldId id="511" r:id="rId128"/>
    <p:sldId id="643" r:id="rId129"/>
    <p:sldId id="513" r:id="rId130"/>
    <p:sldId id="514" r:id="rId131"/>
    <p:sldId id="515" r:id="rId132"/>
    <p:sldId id="516" r:id="rId133"/>
    <p:sldId id="517" r:id="rId134"/>
    <p:sldId id="518" r:id="rId135"/>
    <p:sldId id="282" r:id="rId136"/>
    <p:sldId id="436" r:id="rId137"/>
    <p:sldId id="437" r:id="rId138"/>
    <p:sldId id="438" r:id="rId139"/>
    <p:sldId id="439" r:id="rId140"/>
    <p:sldId id="440" r:id="rId141"/>
    <p:sldId id="308" r:id="rId142"/>
    <p:sldId id="300" r:id="rId143"/>
    <p:sldId id="301" r:id="rId144"/>
    <p:sldId id="302" r:id="rId145"/>
    <p:sldId id="303" r:id="rId146"/>
    <p:sldId id="304" r:id="rId147"/>
    <p:sldId id="305" r:id="rId148"/>
    <p:sldId id="306" r:id="rId149"/>
    <p:sldId id="307" r:id="rId150"/>
    <p:sldId id="314" r:id="rId151"/>
    <p:sldId id="315" r:id="rId152"/>
    <p:sldId id="316" r:id="rId153"/>
    <p:sldId id="317" r:id="rId154"/>
    <p:sldId id="318" r:id="rId155"/>
    <p:sldId id="319" r:id="rId156"/>
    <p:sldId id="320" r:id="rId157"/>
    <p:sldId id="321" r:id="rId158"/>
    <p:sldId id="323" r:id="rId159"/>
    <p:sldId id="324" r:id="rId160"/>
    <p:sldId id="325" r:id="rId161"/>
    <p:sldId id="326" r:id="rId162"/>
    <p:sldId id="327" r:id="rId163"/>
    <p:sldId id="330" r:id="rId164"/>
    <p:sldId id="331" r:id="rId165"/>
    <p:sldId id="332" r:id="rId166"/>
    <p:sldId id="333" r:id="rId167"/>
    <p:sldId id="334" r:id="rId168"/>
    <p:sldId id="335" r:id="rId169"/>
    <p:sldId id="336" r:id="rId170"/>
    <p:sldId id="337" r:id="rId171"/>
    <p:sldId id="338" r:id="rId172"/>
    <p:sldId id="339" r:id="rId173"/>
    <p:sldId id="340" r:id="rId174"/>
    <p:sldId id="341" r:id="rId175"/>
    <p:sldId id="342" r:id="rId176"/>
    <p:sldId id="343" r:id="rId177"/>
    <p:sldId id="344" r:id="rId178"/>
    <p:sldId id="345" r:id="rId179"/>
    <p:sldId id="313" r:id="rId180"/>
    <p:sldId id="521" r:id="rId181"/>
    <p:sldId id="346" r:id="rId182"/>
    <p:sldId id="267" r:id="rId183"/>
    <p:sldId id="354" r:id="rId184"/>
    <p:sldId id="355" r:id="rId185"/>
    <p:sldId id="356" r:id="rId186"/>
    <p:sldId id="357" r:id="rId187"/>
    <p:sldId id="358" r:id="rId188"/>
    <p:sldId id="359" r:id="rId189"/>
    <p:sldId id="360" r:id="rId190"/>
    <p:sldId id="361" r:id="rId191"/>
    <p:sldId id="310" r:id="rId192"/>
    <p:sldId id="272" r:id="rId193"/>
    <p:sldId id="347" r:id="rId194"/>
    <p:sldId id="348" r:id="rId195"/>
    <p:sldId id="349" r:id="rId196"/>
    <p:sldId id="350" r:id="rId197"/>
    <p:sldId id="523" r:id="rId198"/>
    <p:sldId id="525" r:id="rId199"/>
    <p:sldId id="369" r:id="rId200"/>
    <p:sldId id="526" r:id="rId201"/>
    <p:sldId id="363" r:id="rId202"/>
    <p:sldId id="527" r:id="rId203"/>
    <p:sldId id="364" r:id="rId204"/>
    <p:sldId id="365" r:id="rId205"/>
    <p:sldId id="528" r:id="rId206"/>
    <p:sldId id="529" r:id="rId207"/>
    <p:sldId id="366" r:id="rId208"/>
    <p:sldId id="367" r:id="rId209"/>
    <p:sldId id="368" r:id="rId210"/>
    <p:sldId id="530" r:id="rId211"/>
    <p:sldId id="531" r:id="rId212"/>
    <p:sldId id="532" r:id="rId213"/>
    <p:sldId id="533" r:id="rId214"/>
    <p:sldId id="311" r:id="rId215"/>
    <p:sldId id="519" r:id="rId216"/>
    <p:sldId id="353" r:id="rId217"/>
    <p:sldId id="351" r:id="rId218"/>
    <p:sldId id="520" r:id="rId219"/>
    <p:sldId id="271" r:id="rId220"/>
    <p:sldId id="370" r:id="rId221"/>
    <p:sldId id="371" r:id="rId222"/>
    <p:sldId id="372" r:id="rId223"/>
    <p:sldId id="635" r:id="rId224"/>
    <p:sldId id="636" r:id="rId225"/>
    <p:sldId id="637" r:id="rId226"/>
    <p:sldId id="638" r:id="rId227"/>
    <p:sldId id="642" r:id="rId228"/>
    <p:sldId id="273" r:id="rId229"/>
    <p:sldId id="362" r:id="rId230"/>
    <p:sldId id="352" r:id="rId231"/>
    <p:sldId id="274" r:id="rId232"/>
    <p:sldId id="389" r:id="rId233"/>
    <p:sldId id="390" r:id="rId234"/>
    <p:sldId id="388" r:id="rId235"/>
    <p:sldId id="387" r:id="rId236"/>
    <p:sldId id="406" r:id="rId237"/>
    <p:sldId id="540" r:id="rId238"/>
    <p:sldId id="541" r:id="rId239"/>
    <p:sldId id="559" r:id="rId240"/>
    <p:sldId id="543" r:id="rId241"/>
    <p:sldId id="544" r:id="rId242"/>
    <p:sldId id="545" r:id="rId243"/>
    <p:sldId id="547" r:id="rId244"/>
    <p:sldId id="548" r:id="rId245"/>
    <p:sldId id="550" r:id="rId246"/>
    <p:sldId id="549" r:id="rId247"/>
    <p:sldId id="542" r:id="rId248"/>
    <p:sldId id="561" r:id="rId249"/>
    <p:sldId id="562" r:id="rId250"/>
    <p:sldId id="373" r:id="rId251"/>
    <p:sldId id="538" r:id="rId252"/>
    <p:sldId id="551" r:id="rId253"/>
    <p:sldId id="552" r:id="rId254"/>
    <p:sldId id="645" r:id="rId255"/>
    <p:sldId id="539" r:id="rId256"/>
    <p:sldId id="375" r:id="rId257"/>
    <p:sldId id="534" r:id="rId258"/>
    <p:sldId id="535" r:id="rId259"/>
    <p:sldId id="536" r:id="rId260"/>
    <p:sldId id="537" r:id="rId261"/>
    <p:sldId id="377" r:id="rId262"/>
    <p:sldId id="379" r:id="rId263"/>
    <p:sldId id="381" r:id="rId264"/>
    <p:sldId id="382" r:id="rId265"/>
    <p:sldId id="383" r:id="rId266"/>
    <p:sldId id="384" r:id="rId267"/>
    <p:sldId id="385" r:id="rId268"/>
    <p:sldId id="553" r:id="rId269"/>
    <p:sldId id="560" r:id="rId270"/>
    <p:sldId id="554" r:id="rId271"/>
    <p:sldId id="557" r:id="rId272"/>
    <p:sldId id="558" r:id="rId273"/>
    <p:sldId id="555" r:id="rId274"/>
    <p:sldId id="563" r:id="rId275"/>
    <p:sldId id="565" r:id="rId276"/>
    <p:sldId id="409" r:id="rId277"/>
    <p:sldId id="410" r:id="rId278"/>
    <p:sldId id="411" r:id="rId279"/>
    <p:sldId id="412" r:id="rId280"/>
    <p:sldId id="413" r:id="rId281"/>
    <p:sldId id="414" r:id="rId282"/>
    <p:sldId id="415" r:id="rId283"/>
    <p:sldId id="416" r:id="rId284"/>
    <p:sldId id="417" r:id="rId285"/>
    <p:sldId id="418" r:id="rId286"/>
    <p:sldId id="419" r:id="rId287"/>
    <p:sldId id="420" r:id="rId288"/>
    <p:sldId id="421" r:id="rId289"/>
    <p:sldId id="422" r:id="rId290"/>
    <p:sldId id="423" r:id="rId291"/>
    <p:sldId id="312" r:id="rId292"/>
    <p:sldId id="275" r:id="rId293"/>
    <p:sldId id="276" r:id="rId294"/>
    <p:sldId id="277" r:id="rId295"/>
    <p:sldId id="408" r:id="rId296"/>
    <p:sldId id="391" r:id="rId297"/>
    <p:sldId id="392" r:id="rId298"/>
    <p:sldId id="393" r:id="rId299"/>
    <p:sldId id="394" r:id="rId300"/>
    <p:sldId id="395" r:id="rId301"/>
    <p:sldId id="396" r:id="rId302"/>
    <p:sldId id="407" r:id="rId303"/>
    <p:sldId id="397" r:id="rId304"/>
    <p:sldId id="398" r:id="rId305"/>
    <p:sldId id="399" r:id="rId306"/>
    <p:sldId id="400" r:id="rId307"/>
    <p:sldId id="401" r:id="rId308"/>
    <p:sldId id="402" r:id="rId309"/>
    <p:sldId id="403" r:id="rId310"/>
    <p:sldId id="404" r:id="rId311"/>
    <p:sldId id="405" r:id="rId312"/>
    <p:sldId id="386" r:id="rId313"/>
    <p:sldId id="639" r:id="rId314"/>
    <p:sldId id="644" r:id="rId315"/>
    <p:sldId id="625" r:id="rId316"/>
    <p:sldId id="626" r:id="rId317"/>
    <p:sldId id="627" r:id="rId318"/>
    <p:sldId id="628" r:id="rId319"/>
    <p:sldId id="629" r:id="rId320"/>
    <p:sldId id="630" r:id="rId321"/>
    <p:sldId id="631" r:id="rId322"/>
    <p:sldId id="632" r:id="rId323"/>
    <p:sldId id="633" r:id="rId324"/>
    <p:sldId id="634" r:id="rId325"/>
    <p:sldId id="640" r:id="rId326"/>
    <p:sldId id="646" r:id="rId327"/>
    <p:sldId id="641" r:id="rId3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986" autoAdjust="0"/>
    <p:restoredTop sz="91009" autoAdjust="0"/>
  </p:normalViewPr>
  <p:slideViewPr>
    <p:cSldViewPr snapToGrid="0">
      <p:cViewPr varScale="1">
        <p:scale>
          <a:sx n="66" d="100"/>
          <a:sy n="66" d="100"/>
        </p:scale>
        <p:origin x="234" y="90"/>
      </p:cViewPr>
      <p:guideLst/>
    </p:cSldViewPr>
  </p:slideViewPr>
  <p:notesTextViewPr>
    <p:cViewPr>
      <p:scale>
        <a:sx n="1" d="1"/>
        <a:sy n="1" d="1"/>
      </p:scale>
      <p:origin x="0" y="0"/>
    </p:cViewPr>
  </p:notesTextViewPr>
  <p:sorterViewPr>
    <p:cViewPr varScale="1">
      <p:scale>
        <a:sx n="100" d="100"/>
        <a:sy n="100" d="100"/>
      </p:scale>
      <p:origin x="0" y="-419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presProps" Target="presProp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kazuhiro\&#12487;&#12473;&#12463;&#12488;&#12483;&#12503;\Book1.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239757427371801E-2"/>
          <c:y val="2.9771576306336391E-2"/>
          <c:w val="0.87677993849740743"/>
          <c:h val="0.91841068584971575"/>
        </c:manualLayout>
      </c:layout>
      <c:barChart>
        <c:barDir val="col"/>
        <c:grouping val="clustered"/>
        <c:varyColors val="0"/>
        <c:ser>
          <c:idx val="1"/>
          <c:order val="1"/>
          <c:tx>
            <c:strRef>
              <c:f>Sheet1!$A$3</c:f>
              <c:strCache>
                <c:ptCount val="1"/>
                <c:pt idx="0">
                  <c:v>累積データ総容量</c:v>
                </c:pt>
              </c:strCache>
            </c:strRef>
          </c:tx>
          <c:invertIfNegative val="0"/>
          <c:cat>
            <c:strRef>
              <c:f>Sheet1!$B$1:$M$1</c:f>
              <c:strCache>
                <c:ptCount val="12"/>
                <c:pt idx="0">
                  <c:v>2002年度</c:v>
                </c:pt>
                <c:pt idx="1">
                  <c:v>2003年度</c:v>
                </c:pt>
                <c:pt idx="2">
                  <c:v>2004年度</c:v>
                </c:pt>
                <c:pt idx="3">
                  <c:v>2005年度</c:v>
                </c:pt>
                <c:pt idx="4">
                  <c:v>2006年度</c:v>
                </c:pt>
                <c:pt idx="5">
                  <c:v>2007年度</c:v>
                </c:pt>
                <c:pt idx="6">
                  <c:v>2008年度</c:v>
                </c:pt>
                <c:pt idx="7">
                  <c:v>2009年度</c:v>
                </c:pt>
                <c:pt idx="8">
                  <c:v>2010年度</c:v>
                </c:pt>
                <c:pt idx="9">
                  <c:v>2011年度</c:v>
                </c:pt>
                <c:pt idx="10">
                  <c:v>2012年度</c:v>
                </c:pt>
                <c:pt idx="11">
                  <c:v>2013年10月</c:v>
                </c:pt>
              </c:strCache>
            </c:strRef>
          </c:cat>
          <c:val>
            <c:numRef>
              <c:f>Sheet1!$B$3:$M$3</c:f>
              <c:numCache>
                <c:formatCode>0.000_);[Red]\(0.000\)</c:formatCode>
                <c:ptCount val="12"/>
                <c:pt idx="0">
                  <c:v>3.2000000000000313E-2</c:v>
                </c:pt>
                <c:pt idx="1">
                  <c:v>0.46</c:v>
                </c:pt>
                <c:pt idx="2">
                  <c:v>1.6300000000000001</c:v>
                </c:pt>
                <c:pt idx="3">
                  <c:v>3.1077172988580255</c:v>
                </c:pt>
                <c:pt idx="4">
                  <c:v>4.3109999999999955</c:v>
                </c:pt>
                <c:pt idx="5">
                  <c:v>8.0339999999999989</c:v>
                </c:pt>
                <c:pt idx="6">
                  <c:v>12.556000000000004</c:v>
                </c:pt>
                <c:pt idx="7">
                  <c:v>14.742999999999999</c:v>
                </c:pt>
                <c:pt idx="8">
                  <c:v>51.695920009671013</c:v>
                </c:pt>
                <c:pt idx="9">
                  <c:v>138.20873124114985</c:v>
                </c:pt>
                <c:pt idx="10">
                  <c:v>231.499716010806</c:v>
                </c:pt>
                <c:pt idx="11">
                  <c:v>283.01240879068564</c:v>
                </c:pt>
              </c:numCache>
            </c:numRef>
          </c:val>
        </c:ser>
        <c:dLbls>
          <c:showLegendKey val="0"/>
          <c:showVal val="0"/>
          <c:showCatName val="0"/>
          <c:showSerName val="0"/>
          <c:showPercent val="0"/>
          <c:showBubbleSize val="0"/>
        </c:dLbls>
        <c:gapWidth val="150"/>
        <c:overlap val="-16"/>
        <c:axId val="882655680"/>
        <c:axId val="882655288"/>
      </c:barChart>
      <c:lineChart>
        <c:grouping val="standard"/>
        <c:varyColors val="0"/>
        <c:ser>
          <c:idx val="0"/>
          <c:order val="0"/>
          <c:tx>
            <c:strRef>
              <c:f>Sheet1!$A$2</c:f>
              <c:strCache>
                <c:ptCount val="1"/>
                <c:pt idx="0">
                  <c:v>タイトル</c:v>
                </c:pt>
              </c:strCache>
            </c:strRef>
          </c:tx>
          <c:cat>
            <c:strRef>
              <c:f>Sheet1!$B$1:$M$1</c:f>
              <c:strCache>
                <c:ptCount val="12"/>
                <c:pt idx="0">
                  <c:v>2002年度</c:v>
                </c:pt>
                <c:pt idx="1">
                  <c:v>2003年度</c:v>
                </c:pt>
                <c:pt idx="2">
                  <c:v>2004年度</c:v>
                </c:pt>
                <c:pt idx="3">
                  <c:v>2005年度</c:v>
                </c:pt>
                <c:pt idx="4">
                  <c:v>2006年度</c:v>
                </c:pt>
                <c:pt idx="5">
                  <c:v>2007年度</c:v>
                </c:pt>
                <c:pt idx="6">
                  <c:v>2008年度</c:v>
                </c:pt>
                <c:pt idx="7">
                  <c:v>2009年度</c:v>
                </c:pt>
                <c:pt idx="8">
                  <c:v>2010年度</c:v>
                </c:pt>
                <c:pt idx="9">
                  <c:v>2011年度</c:v>
                </c:pt>
                <c:pt idx="10">
                  <c:v>2012年度</c:v>
                </c:pt>
                <c:pt idx="11">
                  <c:v>2013年10月</c:v>
                </c:pt>
              </c:strCache>
            </c:strRef>
          </c:cat>
          <c:val>
            <c:numRef>
              <c:f>Sheet1!$B$2:$M$2</c:f>
              <c:numCache>
                <c:formatCode>#,##0_);[Red]\(#,##0\)</c:formatCode>
                <c:ptCount val="12"/>
                <c:pt idx="0">
                  <c:v>628</c:v>
                </c:pt>
                <c:pt idx="1">
                  <c:v>1396</c:v>
                </c:pt>
                <c:pt idx="2">
                  <c:v>2838</c:v>
                </c:pt>
                <c:pt idx="3">
                  <c:v>3388</c:v>
                </c:pt>
                <c:pt idx="4">
                  <c:v>3431</c:v>
                </c:pt>
                <c:pt idx="5">
                  <c:v>3671</c:v>
                </c:pt>
                <c:pt idx="6">
                  <c:v>4328</c:v>
                </c:pt>
                <c:pt idx="7">
                  <c:v>4599</c:v>
                </c:pt>
                <c:pt idx="8" formatCode="#,##0_ ">
                  <c:v>6181</c:v>
                </c:pt>
                <c:pt idx="9" formatCode="#,##0_ ">
                  <c:v>7053</c:v>
                </c:pt>
                <c:pt idx="10" formatCode="#,##0_ ">
                  <c:v>7466</c:v>
                </c:pt>
                <c:pt idx="11" formatCode="#,##0_ ">
                  <c:v>7562</c:v>
                </c:pt>
              </c:numCache>
            </c:numRef>
          </c:val>
          <c:smooth val="0"/>
        </c:ser>
        <c:dLbls>
          <c:showLegendKey val="0"/>
          <c:showVal val="0"/>
          <c:showCatName val="0"/>
          <c:showSerName val="0"/>
          <c:showPercent val="0"/>
          <c:showBubbleSize val="0"/>
        </c:dLbls>
        <c:marker val="1"/>
        <c:smooth val="0"/>
        <c:axId val="882656856"/>
        <c:axId val="882654504"/>
      </c:lineChart>
      <c:catAx>
        <c:axId val="882656856"/>
        <c:scaling>
          <c:orientation val="minMax"/>
        </c:scaling>
        <c:delete val="0"/>
        <c:axPos val="b"/>
        <c:numFmt formatCode="General" sourceLinked="0"/>
        <c:majorTickMark val="cross"/>
        <c:minorTickMark val="none"/>
        <c:tickLblPos val="none"/>
        <c:crossAx val="882654504"/>
        <c:crosses val="autoZero"/>
        <c:auto val="1"/>
        <c:lblAlgn val="ctr"/>
        <c:lblOffset val="100"/>
        <c:noMultiLvlLbl val="0"/>
      </c:catAx>
      <c:valAx>
        <c:axId val="882654504"/>
        <c:scaling>
          <c:orientation val="minMax"/>
        </c:scaling>
        <c:delete val="0"/>
        <c:axPos val="l"/>
        <c:majorGridlines/>
        <c:numFmt formatCode="#,##0_);\(#,##0\)" sourceLinked="0"/>
        <c:majorTickMark val="out"/>
        <c:minorTickMark val="none"/>
        <c:tickLblPos val="nextTo"/>
        <c:txPr>
          <a:bodyPr/>
          <a:lstStyle/>
          <a:p>
            <a:pPr>
              <a:defRPr sz="2000"/>
            </a:pPr>
            <a:endParaRPr lang="ja-JP"/>
          </a:p>
        </c:txPr>
        <c:crossAx val="882656856"/>
        <c:crosses val="autoZero"/>
        <c:crossBetween val="between"/>
      </c:valAx>
      <c:valAx>
        <c:axId val="882655288"/>
        <c:scaling>
          <c:orientation val="minMax"/>
          <c:max val="350"/>
        </c:scaling>
        <c:delete val="0"/>
        <c:axPos val="r"/>
        <c:numFmt formatCode="0_);\(0\)" sourceLinked="0"/>
        <c:majorTickMark val="out"/>
        <c:minorTickMark val="none"/>
        <c:tickLblPos val="nextTo"/>
        <c:txPr>
          <a:bodyPr/>
          <a:lstStyle/>
          <a:p>
            <a:pPr>
              <a:defRPr sz="1600"/>
            </a:pPr>
            <a:endParaRPr lang="ja-JP"/>
          </a:p>
        </c:txPr>
        <c:crossAx val="882655680"/>
        <c:crosses val="max"/>
        <c:crossBetween val="between"/>
      </c:valAx>
      <c:catAx>
        <c:axId val="882655680"/>
        <c:scaling>
          <c:orientation val="minMax"/>
        </c:scaling>
        <c:delete val="1"/>
        <c:axPos val="b"/>
        <c:numFmt formatCode="General" sourceLinked="1"/>
        <c:majorTickMark val="out"/>
        <c:minorTickMark val="none"/>
        <c:tickLblPos val="none"/>
        <c:crossAx val="882655288"/>
        <c:crosses val="autoZero"/>
        <c:auto val="1"/>
        <c:lblAlgn val="ctr"/>
        <c:lblOffset val="100"/>
        <c:noMultiLvlLbl val="0"/>
      </c:cat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ja-JP" altLang="en-US" sz="1800" dirty="0"/>
              <a:t>閲覧</a:t>
            </a:r>
          </a:p>
        </c:rich>
      </c:tx>
      <c:layout/>
      <c:overlay val="0"/>
      <c:spPr>
        <a:noFill/>
        <a:ln>
          <a:noFill/>
        </a:ln>
        <a:effectLst/>
      </c:spPr>
    </c:title>
    <c:autoTitleDeleted val="0"/>
    <c:plotArea>
      <c:layout/>
      <c:pieChart>
        <c:varyColors val="1"/>
        <c:ser>
          <c:idx val="0"/>
          <c:order val="0"/>
          <c:tx>
            <c:strRef>
              <c:f>Sheet1!$B$1</c:f>
              <c:strCache>
                <c:ptCount val="1"/>
                <c:pt idx="0">
                  <c:v>閲覧</c:v>
                </c:pt>
              </c:strCache>
            </c:strRef>
          </c:tx>
          <c:dPt>
            <c:idx val="0"/>
            <c:bubble3D val="0"/>
            <c:spPr>
              <a:solidFill>
                <a:schemeClr val="accent1">
                  <a:shade val="53000"/>
                </a:schemeClr>
              </a:solidFill>
              <a:ln w="19050">
                <a:solidFill>
                  <a:schemeClr val="lt1"/>
                </a:solidFill>
              </a:ln>
              <a:effectLst/>
            </c:spPr>
          </c:dPt>
          <c:dPt>
            <c:idx val="1"/>
            <c:bubble3D val="0"/>
            <c:spPr>
              <a:solidFill>
                <a:schemeClr val="accent1">
                  <a:shade val="76000"/>
                </a:schemeClr>
              </a:solidFill>
              <a:ln w="19050">
                <a:solidFill>
                  <a:schemeClr val="lt1"/>
                </a:solidFill>
              </a:ln>
              <a:effectLst/>
            </c:spPr>
          </c:dPt>
          <c:dPt>
            <c:idx val="2"/>
            <c:bubble3D val="0"/>
            <c:spPr>
              <a:solidFill>
                <a:schemeClr val="accent1"/>
              </a:solidFill>
              <a:ln w="19050">
                <a:solidFill>
                  <a:schemeClr val="lt1"/>
                </a:solidFill>
              </a:ln>
              <a:effectLst/>
            </c:spPr>
          </c:dPt>
          <c:dPt>
            <c:idx val="3"/>
            <c:bubble3D val="0"/>
            <c:spPr>
              <a:solidFill>
                <a:schemeClr val="accent6">
                  <a:lumMod val="60000"/>
                  <a:lumOff val="40000"/>
                </a:schemeClr>
              </a:solidFill>
              <a:ln w="19050">
                <a:solidFill>
                  <a:schemeClr val="lt1"/>
                </a:solidFill>
              </a:ln>
              <a:effectLst/>
            </c:spPr>
          </c:dPt>
          <c:dPt>
            <c:idx val="4"/>
            <c:bubble3D val="0"/>
            <c:spPr>
              <a:solidFill>
                <a:schemeClr val="accent1">
                  <a:tint val="54000"/>
                </a:schemeClr>
              </a:solidFill>
              <a:ln w="19050">
                <a:solidFill>
                  <a:schemeClr val="lt1"/>
                </a:solidFill>
              </a:ln>
              <a:effectLst/>
            </c:spPr>
          </c:dPt>
          <c:dLbls>
            <c:dLbl>
              <c:idx val="0"/>
              <c:layout>
                <c:manualLayout>
                  <c:x val="-0.16228791868498094"/>
                  <c:y val="-6.1612942913385829E-2"/>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26954552219564704"/>
                      <c:h val="0.236875"/>
                    </c:manualLayout>
                  </c15:layout>
                </c:ext>
              </c:extLst>
            </c:dLbl>
            <c:dLbl>
              <c:idx val="1"/>
              <c:layout>
                <c:manualLayout>
                  <c:x val="9.456011508176862E-2"/>
                  <c:y val="-6.1908804376648733E-3"/>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33833320714718351"/>
                      <c:h val="0.29374985539900089"/>
                    </c:manualLayout>
                  </c15:layout>
                </c:ext>
              </c:extLst>
            </c:dLbl>
            <c:dLbl>
              <c:idx val="2"/>
              <c:layout>
                <c:manualLayout>
                  <c:x val="2.0924430828440446E-2"/>
                  <c:y val="2.185359251968504E-2"/>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27214376599665024"/>
                      <c:h val="0.236875"/>
                    </c:manualLayout>
                  </c15:layout>
                </c:ext>
              </c:extLst>
            </c:dLbl>
            <c:dLbl>
              <c:idx val="3"/>
              <c:layout>
                <c:manualLayout>
                  <c:x val="0.10309989373654035"/>
                  <c:y val="0.17825807086660783"/>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3870280554860614"/>
                      <c:h val="0.18000008794649336"/>
                    </c:manualLayout>
                  </c15:layout>
                </c:ext>
              </c:extLst>
            </c:dLbl>
            <c:dLbl>
              <c:idx val="4"/>
              <c:layout>
                <c:manualLayout>
                  <c:x val="-0.14860901199657067"/>
                  <c:y val="2.8768208661417324E-2"/>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都道府県立図書館</c:v>
                </c:pt>
                <c:pt idx="1">
                  <c:v>政令指定都市立図書館</c:v>
                </c:pt>
                <c:pt idx="2">
                  <c:v>市区町村立図書館</c:v>
                </c:pt>
                <c:pt idx="3">
                  <c:v>大学図書館</c:v>
                </c:pt>
                <c:pt idx="4">
                  <c:v>その他</c:v>
                </c:pt>
              </c:strCache>
            </c:strRef>
          </c:cat>
          <c:val>
            <c:numRef>
              <c:f>Sheet1!$B$2:$B$6</c:f>
              <c:numCache>
                <c:formatCode>General</c:formatCode>
                <c:ptCount val="5"/>
                <c:pt idx="0">
                  <c:v>30283</c:v>
                </c:pt>
                <c:pt idx="1">
                  <c:v>8336</c:v>
                </c:pt>
                <c:pt idx="2">
                  <c:v>7834</c:v>
                </c:pt>
                <c:pt idx="3">
                  <c:v>8285</c:v>
                </c:pt>
                <c:pt idx="4">
                  <c:v>1751</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ja-JP" altLang="en-US" sz="1800" dirty="0"/>
              <a:t>複写</a:t>
            </a:r>
          </a:p>
        </c:rich>
      </c:tx>
      <c:layout/>
      <c:overlay val="0"/>
      <c:spPr>
        <a:noFill/>
        <a:ln>
          <a:noFill/>
        </a:ln>
        <a:effectLst/>
      </c:spPr>
    </c:title>
    <c:autoTitleDeleted val="0"/>
    <c:plotArea>
      <c:layout/>
      <c:pieChart>
        <c:varyColors val="1"/>
        <c:ser>
          <c:idx val="0"/>
          <c:order val="0"/>
          <c:tx>
            <c:strRef>
              <c:f>Sheet1!$B$1</c:f>
              <c:strCache>
                <c:ptCount val="1"/>
                <c:pt idx="0">
                  <c:v>複写</c:v>
                </c:pt>
              </c:strCache>
            </c:strRef>
          </c:tx>
          <c:dPt>
            <c:idx val="0"/>
            <c:bubble3D val="0"/>
            <c:spPr>
              <a:solidFill>
                <a:schemeClr val="accent1">
                  <a:shade val="53000"/>
                </a:schemeClr>
              </a:solidFill>
              <a:ln w="19050">
                <a:solidFill>
                  <a:schemeClr val="lt1"/>
                </a:solidFill>
              </a:ln>
              <a:effectLst/>
            </c:spPr>
          </c:dPt>
          <c:dPt>
            <c:idx val="1"/>
            <c:bubble3D val="0"/>
            <c:spPr>
              <a:solidFill>
                <a:schemeClr val="accent1">
                  <a:shade val="76000"/>
                </a:schemeClr>
              </a:solidFill>
              <a:ln w="19050">
                <a:solidFill>
                  <a:schemeClr val="lt1"/>
                </a:solidFill>
              </a:ln>
              <a:effectLst/>
            </c:spPr>
          </c:dPt>
          <c:dPt>
            <c:idx val="2"/>
            <c:bubble3D val="0"/>
            <c:spPr>
              <a:solidFill>
                <a:schemeClr val="accent1"/>
              </a:solidFill>
              <a:ln w="19050">
                <a:solidFill>
                  <a:schemeClr val="lt1"/>
                </a:solidFill>
              </a:ln>
              <a:effectLst/>
            </c:spPr>
          </c:dPt>
          <c:dPt>
            <c:idx val="3"/>
            <c:bubble3D val="0"/>
            <c:spPr>
              <a:solidFill>
                <a:schemeClr val="accent6">
                  <a:lumMod val="60000"/>
                  <a:lumOff val="40000"/>
                </a:schemeClr>
              </a:solidFill>
              <a:ln w="19050">
                <a:solidFill>
                  <a:schemeClr val="lt1"/>
                </a:solidFill>
              </a:ln>
              <a:effectLst/>
            </c:spPr>
          </c:dPt>
          <c:dPt>
            <c:idx val="4"/>
            <c:bubble3D val="0"/>
            <c:spPr>
              <a:solidFill>
                <a:schemeClr val="accent1">
                  <a:tint val="54000"/>
                </a:schemeClr>
              </a:solidFill>
              <a:ln w="19050">
                <a:solidFill>
                  <a:schemeClr val="lt1"/>
                </a:solidFill>
              </a:ln>
              <a:effectLst/>
            </c:spPr>
          </c:dPt>
          <c:dLbls>
            <c:dLbl>
              <c:idx val="0"/>
              <c:layout>
                <c:manualLayout>
                  <c:x val="-0.17036341870821065"/>
                  <c:y val="6.704281496062986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28706236052333495"/>
                      <c:h val="0.22890625000000001"/>
                    </c:manualLayout>
                  </c15:layout>
                </c:ext>
              </c:extLst>
            </c:dLbl>
            <c:dLbl>
              <c:idx val="1"/>
              <c:layout>
                <c:manualLayout>
                  <c:x val="9.2797704853299717E-2"/>
                  <c:y val="-2.8124930534100343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3040431560857858"/>
                      <c:h val="0.22890638893179932"/>
                    </c:manualLayout>
                  </c15:layout>
                </c:ext>
              </c:extLst>
            </c:dLbl>
            <c:dLbl>
              <c:idx val="2"/>
              <c:layout>
                <c:manualLayout>
                  <c:x val="1.3658041667583609E-2"/>
                  <c:y val="-0.10771890688606255"/>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2623606690179868"/>
                      <c:h val="0.23389838312370984"/>
                    </c:manualLayout>
                  </c15:layout>
                </c:ext>
              </c:extLst>
            </c:dLbl>
            <c:dLbl>
              <c:idx val="3"/>
              <c:layout>
                <c:manualLayout>
                  <c:x val="9.1393637017106788E-2"/>
                  <c:y val="0.1302609904404321"/>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7002528799405371"/>
                      <c:h val="0.1960673949243944"/>
                    </c:manualLayout>
                  </c15:layout>
                </c:ext>
              </c:extLst>
            </c:dLbl>
            <c:dLbl>
              <c:idx val="4"/>
              <c:layout>
                <c:manualLayout>
                  <c:x val="-4.6578116987075688E-2"/>
                  <c:y val="2.7610437710228405E-2"/>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都道府県立図書館</c:v>
                </c:pt>
                <c:pt idx="1">
                  <c:v>政令指定都市立図書館</c:v>
                </c:pt>
                <c:pt idx="2">
                  <c:v>市区町村立図書館</c:v>
                </c:pt>
                <c:pt idx="3">
                  <c:v>大学図書館</c:v>
                </c:pt>
                <c:pt idx="4">
                  <c:v>その他</c:v>
                </c:pt>
              </c:strCache>
            </c:strRef>
          </c:cat>
          <c:val>
            <c:numRef>
              <c:f>Sheet1!$B$2:$B$6</c:f>
              <c:numCache>
                <c:formatCode>General</c:formatCode>
                <c:ptCount val="5"/>
                <c:pt idx="0">
                  <c:v>11363</c:v>
                </c:pt>
                <c:pt idx="1">
                  <c:v>2748</c:v>
                </c:pt>
                <c:pt idx="2">
                  <c:v>3672</c:v>
                </c:pt>
                <c:pt idx="3">
                  <c:v>5550</c:v>
                </c:pt>
                <c:pt idx="4">
                  <c:v>1608</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800" dirty="0" smtClean="0">
                <a:solidFill>
                  <a:schemeClr val="tx1"/>
                </a:solidFill>
              </a:rPr>
              <a:t>閲覧</a:t>
            </a:r>
            <a:endParaRPr lang="ja-JP" altLang="en-US" sz="1800" dirty="0">
              <a:solidFill>
                <a:schemeClr val="tx1"/>
              </a:solidFill>
            </a:endParaRPr>
          </a:p>
        </c:rich>
      </c:tx>
      <c:layout>
        <c:manualLayout>
          <c:xMode val="edge"/>
          <c:yMode val="edge"/>
          <c:x val="0.41179277682888726"/>
          <c:y val="0.16111482018922887"/>
        </c:manualLayout>
      </c:layout>
      <c:overlay val="0"/>
      <c:spPr>
        <a:noFill/>
        <a:ln>
          <a:noFill/>
        </a:ln>
        <a:effectLst/>
      </c:spPr>
    </c:title>
    <c:autoTitleDeleted val="0"/>
    <c:plotArea>
      <c:layout>
        <c:manualLayout>
          <c:layoutTarget val="inner"/>
          <c:xMode val="edge"/>
          <c:yMode val="edge"/>
          <c:x val="8.6520461600436013E-2"/>
          <c:y val="0.36395063052777371"/>
          <c:w val="0.83072083599914692"/>
          <c:h val="0.53725219003760372"/>
        </c:manualLayout>
      </c:layout>
      <c:pieChart>
        <c:varyColors val="1"/>
        <c:ser>
          <c:idx val="0"/>
          <c:order val="0"/>
          <c:tx>
            <c:strRef>
              <c:f>Sheet1!$B$1</c:f>
              <c:strCache>
                <c:ptCount val="1"/>
                <c:pt idx="0">
                  <c:v>閲覧数</c:v>
                </c:pt>
              </c:strCache>
            </c:strRef>
          </c:tx>
          <c:dPt>
            <c:idx val="0"/>
            <c:bubble3D val="0"/>
            <c:spPr>
              <a:solidFill>
                <a:schemeClr val="accent1"/>
              </a:solidFill>
              <a:ln>
                <a:noFill/>
              </a:ln>
              <a:effectLst/>
            </c:spPr>
          </c:dPt>
          <c:dPt>
            <c:idx val="1"/>
            <c:bubble3D val="0"/>
            <c:spPr>
              <a:solidFill>
                <a:schemeClr val="accent2"/>
              </a:solid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Pt>
            <c:idx val="4"/>
            <c:bubble3D val="0"/>
            <c:spPr>
              <a:solidFill>
                <a:schemeClr val="accent5"/>
              </a:solidFill>
              <a:ln>
                <a:noFill/>
              </a:ln>
              <a:effectLst/>
            </c:spPr>
          </c:dPt>
          <c:dLbls>
            <c:dLbl>
              <c:idx val="0"/>
              <c:layout>
                <c:manualLayout>
                  <c:x val="-0.19545375109594559"/>
                  <c:y val="7.700714336341502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8.5511043623522326E-2"/>
                  <c:y val="8.3332781106391418E-2"/>
                </c:manualLayout>
              </c:layout>
              <c:spPr>
                <a:noFill/>
                <a:ln>
                  <a:noFill/>
                </a:ln>
                <a:effectLst>
                  <a:outerShdw blurRad="50800" dist="50800" sx="1000" sy="1000" algn="ctr" rotWithShape="0">
                    <a:srgbClr val="000000"/>
                  </a:outerShdw>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15:layout>
                    <c:manualLayout>
                      <c:w val="0.22422684962798312"/>
                      <c:h val="0.1852373046267502"/>
                    </c:manualLayout>
                  </c15:layout>
                </c:ext>
              </c:extLst>
            </c:dLbl>
            <c:dLbl>
              <c:idx val="3"/>
              <c:layout>
                <c:manualLayout>
                  <c:x val="6.9714581528434738E-2"/>
                  <c:y val="6.3643208381732083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0470249520153553"/>
                      <c:h val="0.15499642736048028"/>
                    </c:manualLayout>
                  </c15:layout>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15:layout/>
              </c:ext>
            </c:extLst>
          </c:dLbls>
          <c:cat>
            <c:strRef>
              <c:f>Sheet1!$A$2:$A$5</c:f>
              <c:strCache>
                <c:ptCount val="4"/>
                <c:pt idx="0">
                  <c:v>図書</c:v>
                </c:pt>
                <c:pt idx="1">
                  <c:v>雑誌</c:v>
                </c:pt>
                <c:pt idx="2">
                  <c:v>博士論文</c:v>
                </c:pt>
                <c:pt idx="3">
                  <c:v>古典籍</c:v>
                </c:pt>
              </c:strCache>
            </c:strRef>
          </c:cat>
          <c:val>
            <c:numRef>
              <c:f>Sheet1!$B$2:$B$5</c:f>
              <c:numCache>
                <c:formatCode>General</c:formatCode>
                <c:ptCount val="4"/>
                <c:pt idx="0">
                  <c:v>24492</c:v>
                </c:pt>
                <c:pt idx="1">
                  <c:v>30805</c:v>
                </c:pt>
                <c:pt idx="2">
                  <c:v>717</c:v>
                </c:pt>
                <c:pt idx="3">
                  <c:v>475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ln>
    <a:effectLst/>
  </c:spPr>
  <c:txPr>
    <a:bodyPr/>
    <a:lstStyle/>
    <a:p>
      <a:pPr>
        <a:defRPr/>
      </a:pPr>
      <a:endParaRPr lang="ja-JP"/>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ja-JP" sz="1800" dirty="0" smtClean="0">
                <a:solidFill>
                  <a:schemeClr val="tx1"/>
                </a:solidFill>
              </a:rPr>
              <a:t>複写</a:t>
            </a:r>
            <a:endParaRPr lang="ja-JP" sz="1800" dirty="0">
              <a:solidFill>
                <a:schemeClr val="tx1"/>
              </a:solidFill>
            </a:endParaRPr>
          </a:p>
        </c:rich>
      </c:tx>
      <c:layout>
        <c:manualLayout>
          <c:xMode val="edge"/>
          <c:yMode val="edge"/>
          <c:x val="0.42616797415194019"/>
          <c:y val="0.1573000919243415"/>
        </c:manualLayout>
      </c:layout>
      <c:overlay val="0"/>
      <c:spPr>
        <a:noFill/>
        <a:ln>
          <a:noFill/>
        </a:ln>
        <a:effectLst/>
      </c:spPr>
    </c:title>
    <c:autoTitleDeleted val="0"/>
    <c:plotArea>
      <c:layout>
        <c:manualLayout>
          <c:layoutTarget val="inner"/>
          <c:xMode val="edge"/>
          <c:yMode val="edge"/>
          <c:x val="0.10909101680054975"/>
          <c:y val="0.36151778753043451"/>
          <c:w val="0.83072083599914692"/>
          <c:h val="0.53725219003760372"/>
        </c:manualLayout>
      </c:layout>
      <c:pieChart>
        <c:varyColors val="1"/>
        <c:ser>
          <c:idx val="0"/>
          <c:order val="0"/>
          <c:tx>
            <c:strRef>
              <c:f>Sheet1!$B$1</c:f>
              <c:strCache>
                <c:ptCount val="1"/>
                <c:pt idx="0">
                  <c:v>閲覧数</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0"/>
              <c:layout>
                <c:manualLayout>
                  <c:x val="-0.18172341751669496"/>
                  <c:y val="-3.4000210733548565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21112873510106395"/>
                  <c:y val="-7.9590362876731484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13115113961205169"/>
                  <c:y val="8.4800470681806975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6708490320134592"/>
                      <c:h val="0.19878760131258585"/>
                    </c:manualLayout>
                  </c15:layout>
                </c:ext>
              </c:extLst>
            </c:dLbl>
            <c:dLbl>
              <c:idx val="3"/>
              <c:layout>
                <c:manualLayout>
                  <c:x val="7.4571943146450215E-2"/>
                  <c:y val="5.4082702914778132E-2"/>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4731948370776916"/>
                      <c:h val="0.16716077740088855"/>
                    </c:manualLayout>
                  </c15:layout>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図書</c:v>
                </c:pt>
                <c:pt idx="1">
                  <c:v>雑誌</c:v>
                </c:pt>
                <c:pt idx="2">
                  <c:v>博士論文</c:v>
                </c:pt>
                <c:pt idx="3">
                  <c:v>古典籍</c:v>
                </c:pt>
              </c:strCache>
            </c:strRef>
          </c:cat>
          <c:val>
            <c:numRef>
              <c:f>Sheet1!$B$2:$B$5</c:f>
              <c:numCache>
                <c:formatCode>General</c:formatCode>
                <c:ptCount val="4"/>
                <c:pt idx="0">
                  <c:v>12367</c:v>
                </c:pt>
                <c:pt idx="1">
                  <c:v>11923</c:v>
                </c:pt>
                <c:pt idx="2">
                  <c:v>537</c:v>
                </c:pt>
                <c:pt idx="3">
                  <c:v>114</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068343-638D-4C59-80C8-F5119D3665DA}" type="doc">
      <dgm:prSet loTypeId="urn:microsoft.com/office/officeart/2005/8/layout/default#1" loCatId="list" qsTypeId="urn:microsoft.com/office/officeart/2005/8/quickstyle/simple3" qsCatId="simple" csTypeId="urn:microsoft.com/office/officeart/2005/8/colors/colorful4" csCatId="colorful" phldr="1"/>
      <dgm:spPr/>
      <dgm:t>
        <a:bodyPr/>
        <a:lstStyle/>
        <a:p>
          <a:endParaRPr kumimoji="1" lang="ja-JP" altLang="en-US"/>
        </a:p>
      </dgm:t>
    </dgm:pt>
    <dgm:pt modelId="{DC48181A-CE85-463D-A7C3-72BC36694DB2}">
      <dgm:prSet phldrT="[テキスト]" custT="1"/>
      <dgm:spPr/>
      <dgm:t>
        <a:bodyPr/>
        <a:lstStyle/>
        <a:p>
          <a:r>
            <a:rPr kumimoji="1" lang="ja-JP" altLang="en-US" sz="2400" dirty="0" smtClean="0"/>
            <a:t>国全体としての収集・保存</a:t>
          </a:r>
          <a:endParaRPr kumimoji="1" lang="ja-JP" altLang="en-US" sz="2400" dirty="0"/>
        </a:p>
      </dgm:t>
    </dgm:pt>
    <dgm:pt modelId="{88F72502-30DC-42E8-9CA2-89AF911EF552}" type="parTrans" cxnId="{FF4440A0-6663-4AE5-BE1C-41F694C91C29}">
      <dgm:prSet/>
      <dgm:spPr/>
      <dgm:t>
        <a:bodyPr/>
        <a:lstStyle/>
        <a:p>
          <a:endParaRPr kumimoji="1" lang="ja-JP" altLang="en-US" sz="1600"/>
        </a:p>
      </dgm:t>
    </dgm:pt>
    <dgm:pt modelId="{EFFD4C45-7B87-4E57-94C5-692A96C358E0}" type="sibTrans" cxnId="{FF4440A0-6663-4AE5-BE1C-41F694C91C29}">
      <dgm:prSet/>
      <dgm:spPr/>
      <dgm:t>
        <a:bodyPr/>
        <a:lstStyle/>
        <a:p>
          <a:endParaRPr kumimoji="1" lang="ja-JP" altLang="en-US" sz="1600"/>
        </a:p>
      </dgm:t>
    </dgm:pt>
    <dgm:pt modelId="{BD06E1FF-2D2D-46F2-B339-C0E64E0AE063}">
      <dgm:prSet phldrT="[テキスト]" custT="1"/>
      <dgm:spPr/>
      <dgm:t>
        <a:bodyPr/>
        <a:lstStyle/>
        <a:p>
          <a:r>
            <a:rPr kumimoji="1" lang="ja-JP" altLang="en-US" sz="2400" dirty="0" smtClean="0"/>
            <a:t>官民協力による分散収集・分散保存</a:t>
          </a:r>
          <a:endParaRPr kumimoji="1" lang="ja-JP" altLang="en-US" sz="2400" dirty="0"/>
        </a:p>
      </dgm:t>
    </dgm:pt>
    <dgm:pt modelId="{014E70AB-EA89-4256-A987-1969E94C5215}" type="parTrans" cxnId="{C07BA8CE-7300-4A02-A02E-466F8616F48B}">
      <dgm:prSet/>
      <dgm:spPr/>
      <dgm:t>
        <a:bodyPr/>
        <a:lstStyle/>
        <a:p>
          <a:endParaRPr kumimoji="1" lang="ja-JP" altLang="en-US" sz="1600"/>
        </a:p>
      </dgm:t>
    </dgm:pt>
    <dgm:pt modelId="{9CCA6F42-2B82-4612-9021-79206D469AFC}" type="sibTrans" cxnId="{C07BA8CE-7300-4A02-A02E-466F8616F48B}">
      <dgm:prSet/>
      <dgm:spPr/>
      <dgm:t>
        <a:bodyPr/>
        <a:lstStyle/>
        <a:p>
          <a:endParaRPr kumimoji="1" lang="ja-JP" altLang="en-US" sz="1600"/>
        </a:p>
      </dgm:t>
    </dgm:pt>
    <dgm:pt modelId="{A0F53F1E-7061-4B7A-95BE-C684E013DE71}">
      <dgm:prSet phldrT="[テキスト]" custT="1"/>
      <dgm:spPr/>
      <dgm:t>
        <a:bodyPr/>
        <a:lstStyle/>
        <a:p>
          <a:r>
            <a:rPr kumimoji="1" lang="ja-JP" altLang="en-US" sz="2400" dirty="0" smtClean="0"/>
            <a:t>国内外への発信・永続的伝達</a:t>
          </a:r>
          <a:endParaRPr kumimoji="1" lang="ja-JP" altLang="en-US" sz="2400" dirty="0"/>
        </a:p>
      </dgm:t>
    </dgm:pt>
    <dgm:pt modelId="{BCF0245D-ED54-4328-B593-34CD04AB82D4}" type="parTrans" cxnId="{4DFDA7A5-9CD5-4D95-BEAD-21DA918E76C2}">
      <dgm:prSet/>
      <dgm:spPr/>
      <dgm:t>
        <a:bodyPr/>
        <a:lstStyle/>
        <a:p>
          <a:endParaRPr kumimoji="1" lang="ja-JP" altLang="en-US" sz="1600"/>
        </a:p>
      </dgm:t>
    </dgm:pt>
    <dgm:pt modelId="{5D8F6EDD-371D-464A-9438-41DE9D1B685A}" type="sibTrans" cxnId="{4DFDA7A5-9CD5-4D95-BEAD-21DA918E76C2}">
      <dgm:prSet/>
      <dgm:spPr/>
      <dgm:t>
        <a:bodyPr/>
        <a:lstStyle/>
        <a:p>
          <a:endParaRPr kumimoji="1" lang="ja-JP" altLang="en-US" sz="1600"/>
        </a:p>
      </dgm:t>
    </dgm:pt>
    <dgm:pt modelId="{B6603F25-D932-4A1E-A669-78F842F9599C}" type="pres">
      <dgm:prSet presAssocID="{38068343-638D-4C59-80C8-F5119D3665DA}" presName="diagram" presStyleCnt="0">
        <dgm:presLayoutVars>
          <dgm:dir/>
          <dgm:resizeHandles val="exact"/>
        </dgm:presLayoutVars>
      </dgm:prSet>
      <dgm:spPr/>
      <dgm:t>
        <a:bodyPr/>
        <a:lstStyle/>
        <a:p>
          <a:endParaRPr kumimoji="1" lang="ja-JP" altLang="en-US"/>
        </a:p>
      </dgm:t>
    </dgm:pt>
    <dgm:pt modelId="{D2AE310E-0F45-4FC0-A7A3-8F9B34D8E3DA}" type="pres">
      <dgm:prSet presAssocID="{DC48181A-CE85-463D-A7C3-72BC36694DB2}" presName="node" presStyleLbl="node1" presStyleIdx="0" presStyleCnt="3">
        <dgm:presLayoutVars>
          <dgm:bulletEnabled val="1"/>
        </dgm:presLayoutVars>
      </dgm:prSet>
      <dgm:spPr/>
      <dgm:t>
        <a:bodyPr/>
        <a:lstStyle/>
        <a:p>
          <a:endParaRPr kumimoji="1" lang="ja-JP" altLang="en-US"/>
        </a:p>
      </dgm:t>
    </dgm:pt>
    <dgm:pt modelId="{D7011ED9-7F3C-4061-A6A5-CDD435810D56}" type="pres">
      <dgm:prSet presAssocID="{EFFD4C45-7B87-4E57-94C5-692A96C358E0}" presName="sibTrans" presStyleCnt="0"/>
      <dgm:spPr/>
    </dgm:pt>
    <dgm:pt modelId="{0AD9131C-C134-412A-9787-EF18FF2185F2}" type="pres">
      <dgm:prSet presAssocID="{BD06E1FF-2D2D-46F2-B339-C0E64E0AE063}" presName="node" presStyleLbl="node1" presStyleIdx="1" presStyleCnt="3">
        <dgm:presLayoutVars>
          <dgm:bulletEnabled val="1"/>
        </dgm:presLayoutVars>
      </dgm:prSet>
      <dgm:spPr/>
      <dgm:t>
        <a:bodyPr/>
        <a:lstStyle/>
        <a:p>
          <a:endParaRPr kumimoji="1" lang="ja-JP" altLang="en-US"/>
        </a:p>
      </dgm:t>
    </dgm:pt>
    <dgm:pt modelId="{497A6A0A-0AA3-4946-A389-DA320459ECB8}" type="pres">
      <dgm:prSet presAssocID="{9CCA6F42-2B82-4612-9021-79206D469AFC}" presName="sibTrans" presStyleCnt="0"/>
      <dgm:spPr/>
    </dgm:pt>
    <dgm:pt modelId="{A3990C45-4060-4219-9DFE-20A11B4A46E9}" type="pres">
      <dgm:prSet presAssocID="{A0F53F1E-7061-4B7A-95BE-C684E013DE71}" presName="node" presStyleLbl="node1" presStyleIdx="2" presStyleCnt="3">
        <dgm:presLayoutVars>
          <dgm:bulletEnabled val="1"/>
        </dgm:presLayoutVars>
      </dgm:prSet>
      <dgm:spPr/>
      <dgm:t>
        <a:bodyPr/>
        <a:lstStyle/>
        <a:p>
          <a:endParaRPr kumimoji="1" lang="ja-JP" altLang="en-US"/>
        </a:p>
      </dgm:t>
    </dgm:pt>
  </dgm:ptLst>
  <dgm:cxnLst>
    <dgm:cxn modelId="{C07BA8CE-7300-4A02-A02E-466F8616F48B}" srcId="{38068343-638D-4C59-80C8-F5119D3665DA}" destId="{BD06E1FF-2D2D-46F2-B339-C0E64E0AE063}" srcOrd="1" destOrd="0" parTransId="{014E70AB-EA89-4256-A987-1969E94C5215}" sibTransId="{9CCA6F42-2B82-4612-9021-79206D469AFC}"/>
    <dgm:cxn modelId="{0D74AA77-AADA-4D23-A1BA-CEFA5E445FCD}" type="presOf" srcId="{DC48181A-CE85-463D-A7C3-72BC36694DB2}" destId="{D2AE310E-0F45-4FC0-A7A3-8F9B34D8E3DA}" srcOrd="0" destOrd="0" presId="urn:microsoft.com/office/officeart/2005/8/layout/default#1"/>
    <dgm:cxn modelId="{7CAB1D15-0D82-4915-AF4F-52B07E1D1DB4}" type="presOf" srcId="{A0F53F1E-7061-4B7A-95BE-C684E013DE71}" destId="{A3990C45-4060-4219-9DFE-20A11B4A46E9}" srcOrd="0" destOrd="0" presId="urn:microsoft.com/office/officeart/2005/8/layout/default#1"/>
    <dgm:cxn modelId="{4DFDA7A5-9CD5-4D95-BEAD-21DA918E76C2}" srcId="{38068343-638D-4C59-80C8-F5119D3665DA}" destId="{A0F53F1E-7061-4B7A-95BE-C684E013DE71}" srcOrd="2" destOrd="0" parTransId="{BCF0245D-ED54-4328-B593-34CD04AB82D4}" sibTransId="{5D8F6EDD-371D-464A-9438-41DE9D1B685A}"/>
    <dgm:cxn modelId="{FF4440A0-6663-4AE5-BE1C-41F694C91C29}" srcId="{38068343-638D-4C59-80C8-F5119D3665DA}" destId="{DC48181A-CE85-463D-A7C3-72BC36694DB2}" srcOrd="0" destOrd="0" parTransId="{88F72502-30DC-42E8-9CA2-89AF911EF552}" sibTransId="{EFFD4C45-7B87-4E57-94C5-692A96C358E0}"/>
    <dgm:cxn modelId="{A9C67430-7294-4C53-B2DF-85BBDB7A01F7}" type="presOf" srcId="{38068343-638D-4C59-80C8-F5119D3665DA}" destId="{B6603F25-D932-4A1E-A669-78F842F9599C}" srcOrd="0" destOrd="0" presId="urn:microsoft.com/office/officeart/2005/8/layout/default#1"/>
    <dgm:cxn modelId="{6E2D815F-7F55-4A78-A9E9-4AF9BFD1E4CE}" type="presOf" srcId="{BD06E1FF-2D2D-46F2-B339-C0E64E0AE063}" destId="{0AD9131C-C134-412A-9787-EF18FF2185F2}" srcOrd="0" destOrd="0" presId="urn:microsoft.com/office/officeart/2005/8/layout/default#1"/>
    <dgm:cxn modelId="{29ABED09-E218-4353-9CA9-3F5168D6B82B}" type="presParOf" srcId="{B6603F25-D932-4A1E-A669-78F842F9599C}" destId="{D2AE310E-0F45-4FC0-A7A3-8F9B34D8E3DA}" srcOrd="0" destOrd="0" presId="urn:microsoft.com/office/officeart/2005/8/layout/default#1"/>
    <dgm:cxn modelId="{B58F4654-EF54-49B6-8FA7-CF72BD36C9FF}" type="presParOf" srcId="{B6603F25-D932-4A1E-A669-78F842F9599C}" destId="{D7011ED9-7F3C-4061-A6A5-CDD435810D56}" srcOrd="1" destOrd="0" presId="urn:microsoft.com/office/officeart/2005/8/layout/default#1"/>
    <dgm:cxn modelId="{EDEDF5AA-A39D-442E-A9F1-DF009860FD5E}" type="presParOf" srcId="{B6603F25-D932-4A1E-A669-78F842F9599C}" destId="{0AD9131C-C134-412A-9787-EF18FF2185F2}" srcOrd="2" destOrd="0" presId="urn:microsoft.com/office/officeart/2005/8/layout/default#1"/>
    <dgm:cxn modelId="{24A40996-DF15-4F3C-85F7-20AAE268D41C}" type="presParOf" srcId="{B6603F25-D932-4A1E-A669-78F842F9599C}" destId="{497A6A0A-0AA3-4946-A389-DA320459ECB8}" srcOrd="3" destOrd="0" presId="urn:microsoft.com/office/officeart/2005/8/layout/default#1"/>
    <dgm:cxn modelId="{13E453B2-C5CA-414A-820E-6826587F8DAF}" type="presParOf" srcId="{B6603F25-D932-4A1E-A669-78F842F9599C}" destId="{A3990C45-4060-4219-9DFE-20A11B4A46E9}" srcOrd="4"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EAEA30-ECC9-4716-BBD0-5A67BC879035}" type="doc">
      <dgm:prSet loTypeId="urn:microsoft.com/office/officeart/2005/8/layout/lProcess2" loCatId="list" qsTypeId="urn:microsoft.com/office/officeart/2005/8/quickstyle/simple3" qsCatId="simple" csTypeId="urn:microsoft.com/office/officeart/2005/8/colors/colorful3" csCatId="colorful" phldr="1"/>
      <dgm:spPr/>
      <dgm:t>
        <a:bodyPr/>
        <a:lstStyle/>
        <a:p>
          <a:endParaRPr kumimoji="1" lang="ja-JP" altLang="en-US"/>
        </a:p>
      </dgm:t>
    </dgm:pt>
    <dgm:pt modelId="{8F04B17D-F8A4-44C3-B55B-53989E56768C}">
      <dgm:prSet phldrT="[テキスト]" custT="1"/>
      <dgm:spPr/>
      <dgm:t>
        <a:bodyPr/>
        <a:lstStyle/>
        <a:p>
          <a:r>
            <a:rPr lang="ja-JP" altLang="en-US" sz="2800" b="0" dirty="0" smtClean="0">
              <a:latin typeface="Meiryo UI" panose="020B0604030504040204" pitchFamily="50" charset="-128"/>
              <a:ea typeface="Meiryo UI" panose="020B0604030504040204" pitchFamily="50" charset="-128"/>
            </a:rPr>
            <a:t>国全体としての収集・保存・提供に向けて</a:t>
          </a:r>
          <a:endParaRPr kumimoji="1" lang="ja-JP" altLang="en-US" sz="2800" b="0" dirty="0">
            <a:latin typeface="Meiryo UI" panose="020B0604030504040204" pitchFamily="50" charset="-128"/>
            <a:ea typeface="Meiryo UI" panose="020B0604030504040204" pitchFamily="50" charset="-128"/>
          </a:endParaRPr>
        </a:p>
      </dgm:t>
    </dgm:pt>
    <dgm:pt modelId="{6BCBE0DE-4873-4866-8B19-BB2C8F579558}" type="parTrans" cxnId="{7E9A96D1-ED21-4A4A-B471-DBDD5AE54451}">
      <dgm:prSet/>
      <dgm:spPr/>
      <dgm:t>
        <a:bodyPr/>
        <a:lstStyle/>
        <a:p>
          <a:endParaRPr kumimoji="1" lang="ja-JP" altLang="en-US"/>
        </a:p>
      </dgm:t>
    </dgm:pt>
    <dgm:pt modelId="{A2D50B69-90A9-4CE8-97FC-014F7297843C}" type="sibTrans" cxnId="{7E9A96D1-ED21-4A4A-B471-DBDD5AE54451}">
      <dgm:prSet/>
      <dgm:spPr/>
      <dgm:t>
        <a:bodyPr/>
        <a:lstStyle/>
        <a:p>
          <a:endParaRPr kumimoji="1" lang="ja-JP" altLang="en-US"/>
        </a:p>
      </dgm:t>
    </dgm:pt>
    <dgm:pt modelId="{5B637BCC-BBDA-4BD7-A38B-BBD084679F36}">
      <dgm:prSet phldrT="[テキスト]"/>
      <dgm:spPr/>
      <dgm:t>
        <a:bodyPr/>
        <a:lstStyle/>
        <a:p>
          <a:r>
            <a:rPr lang="ja-JP" altLang="en-US" b="0" dirty="0" smtClean="0">
              <a:latin typeface="Meiryo UI" panose="020B0604030504040204" pitchFamily="50" charset="-128"/>
              <a:ea typeface="Meiryo UI" panose="020B0604030504040204" pitchFamily="50" charset="-128"/>
            </a:rPr>
            <a:t>国立国会図書館による記録等の収集</a:t>
          </a:r>
          <a:endParaRPr kumimoji="1" lang="ja-JP" altLang="en-US" b="0" dirty="0">
            <a:latin typeface="Meiryo UI" panose="020B0604030504040204" pitchFamily="50" charset="-128"/>
            <a:ea typeface="Meiryo UI" panose="020B0604030504040204" pitchFamily="50" charset="-128"/>
          </a:endParaRPr>
        </a:p>
      </dgm:t>
    </dgm:pt>
    <dgm:pt modelId="{234808B2-90FB-4A8C-84DC-7536154C383C}" type="parTrans" cxnId="{B931CD6F-165D-40C1-B7D7-37B7141F30C5}">
      <dgm:prSet/>
      <dgm:spPr/>
      <dgm:t>
        <a:bodyPr/>
        <a:lstStyle/>
        <a:p>
          <a:endParaRPr kumimoji="1" lang="ja-JP" altLang="en-US"/>
        </a:p>
      </dgm:t>
    </dgm:pt>
    <dgm:pt modelId="{B3C2480F-DEE3-4983-AB31-E43D96D44BDE}" type="sibTrans" cxnId="{B931CD6F-165D-40C1-B7D7-37B7141F30C5}">
      <dgm:prSet/>
      <dgm:spPr/>
      <dgm:t>
        <a:bodyPr/>
        <a:lstStyle/>
        <a:p>
          <a:endParaRPr kumimoji="1" lang="ja-JP" altLang="en-US"/>
        </a:p>
      </dgm:t>
    </dgm:pt>
    <dgm:pt modelId="{9AB2F0A2-D8F7-4086-9F93-66F46D5BD427}">
      <dgm:prSet/>
      <dgm:spPr/>
      <dgm:t>
        <a:bodyPr/>
        <a:lstStyle/>
        <a:p>
          <a:r>
            <a:rPr lang="ja-JP" altLang="en-US" b="0" dirty="0" smtClean="0">
              <a:latin typeface="Meiryo UI" panose="020B0604030504040204" pitchFamily="50" charset="-128"/>
              <a:ea typeface="Meiryo UI" panose="020B0604030504040204" pitchFamily="50" charset="-128"/>
            </a:rPr>
            <a:t>他機関による記録等の保存の推進・支援</a:t>
          </a:r>
        </a:p>
      </dgm:t>
    </dgm:pt>
    <dgm:pt modelId="{1F6C3079-928D-4D7A-8E6D-2E49A5236125}" type="parTrans" cxnId="{C075585F-6DA1-4576-9720-2C5B2DB2AFEB}">
      <dgm:prSet/>
      <dgm:spPr/>
      <dgm:t>
        <a:bodyPr/>
        <a:lstStyle/>
        <a:p>
          <a:endParaRPr kumimoji="1" lang="ja-JP" altLang="en-US"/>
        </a:p>
      </dgm:t>
    </dgm:pt>
    <dgm:pt modelId="{6BF554B5-EB08-4C8C-9486-72A2FADF05A9}" type="sibTrans" cxnId="{C075585F-6DA1-4576-9720-2C5B2DB2AFEB}">
      <dgm:prSet/>
      <dgm:spPr/>
      <dgm:t>
        <a:bodyPr/>
        <a:lstStyle/>
        <a:p>
          <a:endParaRPr kumimoji="1" lang="ja-JP" altLang="en-US"/>
        </a:p>
      </dgm:t>
    </dgm:pt>
    <dgm:pt modelId="{2BE1F869-618D-4F23-9DE7-8F3571565613}">
      <dgm:prSet/>
      <dgm:spPr/>
      <dgm:t>
        <a:bodyPr/>
        <a:lstStyle/>
        <a:p>
          <a:r>
            <a:rPr lang="ja-JP" altLang="en-US" b="0" dirty="0" smtClean="0">
              <a:latin typeface="Meiryo UI" panose="020B0604030504040204" pitchFamily="50" charset="-128"/>
              <a:ea typeface="Meiryo UI" panose="020B0604030504040204" pitchFamily="50" charset="-128"/>
            </a:rPr>
            <a:t>他機関が保存する記録等についてのメタデータ収集または機械的連携</a:t>
          </a:r>
        </a:p>
      </dgm:t>
    </dgm:pt>
    <dgm:pt modelId="{FCFE00D9-C211-4169-8D53-974D9C131433}" type="parTrans" cxnId="{555FFEA0-C68A-4591-86BA-FA839B71A7A2}">
      <dgm:prSet/>
      <dgm:spPr/>
      <dgm:t>
        <a:bodyPr/>
        <a:lstStyle/>
        <a:p>
          <a:endParaRPr kumimoji="1" lang="ja-JP" altLang="en-US"/>
        </a:p>
      </dgm:t>
    </dgm:pt>
    <dgm:pt modelId="{B895E2A6-730D-4DEF-8BAE-828443AD634B}" type="sibTrans" cxnId="{555FFEA0-C68A-4591-86BA-FA839B71A7A2}">
      <dgm:prSet/>
      <dgm:spPr/>
      <dgm:t>
        <a:bodyPr/>
        <a:lstStyle/>
        <a:p>
          <a:endParaRPr kumimoji="1" lang="ja-JP" altLang="en-US"/>
        </a:p>
      </dgm:t>
    </dgm:pt>
    <dgm:pt modelId="{4D7B1A6C-4D12-49C3-A6F5-7F9E7BF77F5E}">
      <dgm:prSet/>
      <dgm:spPr/>
      <dgm:t>
        <a:bodyPr/>
        <a:lstStyle/>
        <a:p>
          <a:r>
            <a:rPr lang="ja-JP" altLang="en-US" b="0" dirty="0" smtClean="0">
              <a:latin typeface="Meiryo UI" panose="020B0604030504040204" pitchFamily="50" charset="-128"/>
              <a:ea typeface="Meiryo UI" panose="020B0604030504040204" pitchFamily="50" charset="-128"/>
            </a:rPr>
            <a:t>これらを実現するための関連機関への働き掛け</a:t>
          </a:r>
        </a:p>
      </dgm:t>
    </dgm:pt>
    <dgm:pt modelId="{CFCA8099-A6F6-4446-96D6-24405CC679D8}" type="parTrans" cxnId="{4DA24782-417A-4855-A128-D74A374B6434}">
      <dgm:prSet/>
      <dgm:spPr/>
      <dgm:t>
        <a:bodyPr/>
        <a:lstStyle/>
        <a:p>
          <a:endParaRPr kumimoji="1" lang="ja-JP" altLang="en-US"/>
        </a:p>
      </dgm:t>
    </dgm:pt>
    <dgm:pt modelId="{04F3CD01-2C1E-47C1-9B54-0B0D0044E7DD}" type="sibTrans" cxnId="{4DA24782-417A-4855-A128-D74A374B6434}">
      <dgm:prSet/>
      <dgm:spPr/>
      <dgm:t>
        <a:bodyPr/>
        <a:lstStyle/>
        <a:p>
          <a:endParaRPr kumimoji="1" lang="ja-JP" altLang="en-US"/>
        </a:p>
      </dgm:t>
    </dgm:pt>
    <dgm:pt modelId="{63F9BCAB-4802-4CBB-B92D-3C644683126A}" type="pres">
      <dgm:prSet presAssocID="{3DEAEA30-ECC9-4716-BBD0-5A67BC879035}" presName="theList" presStyleCnt="0">
        <dgm:presLayoutVars>
          <dgm:dir/>
          <dgm:animLvl val="lvl"/>
          <dgm:resizeHandles val="exact"/>
        </dgm:presLayoutVars>
      </dgm:prSet>
      <dgm:spPr/>
      <dgm:t>
        <a:bodyPr/>
        <a:lstStyle/>
        <a:p>
          <a:endParaRPr kumimoji="1" lang="ja-JP" altLang="en-US"/>
        </a:p>
      </dgm:t>
    </dgm:pt>
    <dgm:pt modelId="{5EA27006-6F8F-4047-9261-88651BBCB507}" type="pres">
      <dgm:prSet presAssocID="{8F04B17D-F8A4-44C3-B55B-53989E56768C}" presName="compNode" presStyleCnt="0"/>
      <dgm:spPr/>
      <dgm:t>
        <a:bodyPr/>
        <a:lstStyle/>
        <a:p>
          <a:endParaRPr kumimoji="1" lang="ja-JP" altLang="en-US"/>
        </a:p>
      </dgm:t>
    </dgm:pt>
    <dgm:pt modelId="{8DFBA7CD-B3D7-4F70-A2D6-1E2EFD12F82E}" type="pres">
      <dgm:prSet presAssocID="{8F04B17D-F8A4-44C3-B55B-53989E56768C}" presName="aNode" presStyleLbl="bgShp" presStyleIdx="0" presStyleCnt="1" custLinFactNeighborY="-2060"/>
      <dgm:spPr/>
      <dgm:t>
        <a:bodyPr/>
        <a:lstStyle/>
        <a:p>
          <a:endParaRPr kumimoji="1" lang="ja-JP" altLang="en-US"/>
        </a:p>
      </dgm:t>
    </dgm:pt>
    <dgm:pt modelId="{824F6227-C865-4F99-AE50-D9C49889BFB5}" type="pres">
      <dgm:prSet presAssocID="{8F04B17D-F8A4-44C3-B55B-53989E56768C}" presName="textNode" presStyleLbl="bgShp" presStyleIdx="0" presStyleCnt="1"/>
      <dgm:spPr/>
      <dgm:t>
        <a:bodyPr/>
        <a:lstStyle/>
        <a:p>
          <a:endParaRPr kumimoji="1" lang="ja-JP" altLang="en-US"/>
        </a:p>
      </dgm:t>
    </dgm:pt>
    <dgm:pt modelId="{2F56A784-5E9B-43AB-8878-1F6AC9420742}" type="pres">
      <dgm:prSet presAssocID="{8F04B17D-F8A4-44C3-B55B-53989E56768C}" presName="compChildNode" presStyleCnt="0"/>
      <dgm:spPr/>
      <dgm:t>
        <a:bodyPr/>
        <a:lstStyle/>
        <a:p>
          <a:endParaRPr kumimoji="1" lang="ja-JP" altLang="en-US"/>
        </a:p>
      </dgm:t>
    </dgm:pt>
    <dgm:pt modelId="{EB5E0C15-D55F-4291-AD10-FCEB5051229A}" type="pres">
      <dgm:prSet presAssocID="{8F04B17D-F8A4-44C3-B55B-53989E56768C}" presName="theInnerList" presStyleCnt="0"/>
      <dgm:spPr/>
      <dgm:t>
        <a:bodyPr/>
        <a:lstStyle/>
        <a:p>
          <a:endParaRPr kumimoji="1" lang="ja-JP" altLang="en-US"/>
        </a:p>
      </dgm:t>
    </dgm:pt>
    <dgm:pt modelId="{69C18F34-13A3-41E2-941B-58BCCDF21BA1}" type="pres">
      <dgm:prSet presAssocID="{5B637BCC-BBDA-4BD7-A38B-BBD084679F36}" presName="childNode" presStyleLbl="node1" presStyleIdx="0" presStyleCnt="4">
        <dgm:presLayoutVars>
          <dgm:bulletEnabled val="1"/>
        </dgm:presLayoutVars>
      </dgm:prSet>
      <dgm:spPr/>
      <dgm:t>
        <a:bodyPr/>
        <a:lstStyle/>
        <a:p>
          <a:endParaRPr kumimoji="1" lang="ja-JP" altLang="en-US"/>
        </a:p>
      </dgm:t>
    </dgm:pt>
    <dgm:pt modelId="{94D9E4FC-C9A3-4723-89F3-92D5C2A125B7}" type="pres">
      <dgm:prSet presAssocID="{5B637BCC-BBDA-4BD7-A38B-BBD084679F36}" presName="aSpace2" presStyleCnt="0"/>
      <dgm:spPr/>
      <dgm:t>
        <a:bodyPr/>
        <a:lstStyle/>
        <a:p>
          <a:endParaRPr kumimoji="1" lang="ja-JP" altLang="en-US"/>
        </a:p>
      </dgm:t>
    </dgm:pt>
    <dgm:pt modelId="{09BE0C26-8073-4CCE-B4C3-4C2521A85467}" type="pres">
      <dgm:prSet presAssocID="{9AB2F0A2-D8F7-4086-9F93-66F46D5BD427}" presName="childNode" presStyleLbl="node1" presStyleIdx="1" presStyleCnt="4">
        <dgm:presLayoutVars>
          <dgm:bulletEnabled val="1"/>
        </dgm:presLayoutVars>
      </dgm:prSet>
      <dgm:spPr/>
      <dgm:t>
        <a:bodyPr/>
        <a:lstStyle/>
        <a:p>
          <a:endParaRPr kumimoji="1" lang="ja-JP" altLang="en-US"/>
        </a:p>
      </dgm:t>
    </dgm:pt>
    <dgm:pt modelId="{59F0D5BE-1763-4B03-B67C-9744D5E35987}" type="pres">
      <dgm:prSet presAssocID="{9AB2F0A2-D8F7-4086-9F93-66F46D5BD427}" presName="aSpace2" presStyleCnt="0"/>
      <dgm:spPr/>
      <dgm:t>
        <a:bodyPr/>
        <a:lstStyle/>
        <a:p>
          <a:endParaRPr kumimoji="1" lang="ja-JP" altLang="en-US"/>
        </a:p>
      </dgm:t>
    </dgm:pt>
    <dgm:pt modelId="{098452E0-7254-4046-8448-89471CDC5711}" type="pres">
      <dgm:prSet presAssocID="{2BE1F869-618D-4F23-9DE7-8F3571565613}" presName="childNode" presStyleLbl="node1" presStyleIdx="2" presStyleCnt="4">
        <dgm:presLayoutVars>
          <dgm:bulletEnabled val="1"/>
        </dgm:presLayoutVars>
      </dgm:prSet>
      <dgm:spPr/>
      <dgm:t>
        <a:bodyPr/>
        <a:lstStyle/>
        <a:p>
          <a:endParaRPr kumimoji="1" lang="ja-JP" altLang="en-US"/>
        </a:p>
      </dgm:t>
    </dgm:pt>
    <dgm:pt modelId="{4BA037A2-E437-4E55-B30C-249E2B28F4E8}" type="pres">
      <dgm:prSet presAssocID="{2BE1F869-618D-4F23-9DE7-8F3571565613}" presName="aSpace2" presStyleCnt="0"/>
      <dgm:spPr/>
      <dgm:t>
        <a:bodyPr/>
        <a:lstStyle/>
        <a:p>
          <a:endParaRPr kumimoji="1" lang="ja-JP" altLang="en-US"/>
        </a:p>
      </dgm:t>
    </dgm:pt>
    <dgm:pt modelId="{4AF3997B-39AE-46B5-8689-7C8685008D59}" type="pres">
      <dgm:prSet presAssocID="{4D7B1A6C-4D12-49C3-A6F5-7F9E7BF77F5E}" presName="childNode" presStyleLbl="node1" presStyleIdx="3" presStyleCnt="4">
        <dgm:presLayoutVars>
          <dgm:bulletEnabled val="1"/>
        </dgm:presLayoutVars>
      </dgm:prSet>
      <dgm:spPr/>
      <dgm:t>
        <a:bodyPr/>
        <a:lstStyle/>
        <a:p>
          <a:endParaRPr kumimoji="1" lang="ja-JP" altLang="en-US"/>
        </a:p>
      </dgm:t>
    </dgm:pt>
  </dgm:ptLst>
  <dgm:cxnLst>
    <dgm:cxn modelId="{B6846B1F-7496-417F-93F6-B2BCD0C6AE26}" type="presOf" srcId="{8F04B17D-F8A4-44C3-B55B-53989E56768C}" destId="{8DFBA7CD-B3D7-4F70-A2D6-1E2EFD12F82E}" srcOrd="0" destOrd="0" presId="urn:microsoft.com/office/officeart/2005/8/layout/lProcess2"/>
    <dgm:cxn modelId="{B931CD6F-165D-40C1-B7D7-37B7141F30C5}" srcId="{8F04B17D-F8A4-44C3-B55B-53989E56768C}" destId="{5B637BCC-BBDA-4BD7-A38B-BBD084679F36}" srcOrd="0" destOrd="0" parTransId="{234808B2-90FB-4A8C-84DC-7536154C383C}" sibTransId="{B3C2480F-DEE3-4983-AB31-E43D96D44BDE}"/>
    <dgm:cxn modelId="{0CF6A996-E54E-4091-A294-3B8F0E76066C}" type="presOf" srcId="{9AB2F0A2-D8F7-4086-9F93-66F46D5BD427}" destId="{09BE0C26-8073-4CCE-B4C3-4C2521A85467}" srcOrd="0" destOrd="0" presId="urn:microsoft.com/office/officeart/2005/8/layout/lProcess2"/>
    <dgm:cxn modelId="{C075585F-6DA1-4576-9720-2C5B2DB2AFEB}" srcId="{8F04B17D-F8A4-44C3-B55B-53989E56768C}" destId="{9AB2F0A2-D8F7-4086-9F93-66F46D5BD427}" srcOrd="1" destOrd="0" parTransId="{1F6C3079-928D-4D7A-8E6D-2E49A5236125}" sibTransId="{6BF554B5-EB08-4C8C-9486-72A2FADF05A9}"/>
    <dgm:cxn modelId="{4DA24782-417A-4855-A128-D74A374B6434}" srcId="{8F04B17D-F8A4-44C3-B55B-53989E56768C}" destId="{4D7B1A6C-4D12-49C3-A6F5-7F9E7BF77F5E}" srcOrd="3" destOrd="0" parTransId="{CFCA8099-A6F6-4446-96D6-24405CC679D8}" sibTransId="{04F3CD01-2C1E-47C1-9B54-0B0D0044E7DD}"/>
    <dgm:cxn modelId="{B7EDD919-983E-4F15-BD71-2C0B05B0CDE8}" type="presOf" srcId="{5B637BCC-BBDA-4BD7-A38B-BBD084679F36}" destId="{69C18F34-13A3-41E2-941B-58BCCDF21BA1}" srcOrd="0" destOrd="0" presId="urn:microsoft.com/office/officeart/2005/8/layout/lProcess2"/>
    <dgm:cxn modelId="{107E48DD-65AB-42CE-A07F-F6A59199C55A}" type="presOf" srcId="{2BE1F869-618D-4F23-9DE7-8F3571565613}" destId="{098452E0-7254-4046-8448-89471CDC5711}" srcOrd="0" destOrd="0" presId="urn:microsoft.com/office/officeart/2005/8/layout/lProcess2"/>
    <dgm:cxn modelId="{A46375C0-431B-46B4-9284-35213E0F0C07}" type="presOf" srcId="{3DEAEA30-ECC9-4716-BBD0-5A67BC879035}" destId="{63F9BCAB-4802-4CBB-B92D-3C644683126A}" srcOrd="0" destOrd="0" presId="urn:microsoft.com/office/officeart/2005/8/layout/lProcess2"/>
    <dgm:cxn modelId="{7E9A96D1-ED21-4A4A-B471-DBDD5AE54451}" srcId="{3DEAEA30-ECC9-4716-BBD0-5A67BC879035}" destId="{8F04B17D-F8A4-44C3-B55B-53989E56768C}" srcOrd="0" destOrd="0" parTransId="{6BCBE0DE-4873-4866-8B19-BB2C8F579558}" sibTransId="{A2D50B69-90A9-4CE8-97FC-014F7297843C}"/>
    <dgm:cxn modelId="{43E8CDDF-956D-41DB-BA8C-DBFB3CC94AB6}" type="presOf" srcId="{4D7B1A6C-4D12-49C3-A6F5-7F9E7BF77F5E}" destId="{4AF3997B-39AE-46B5-8689-7C8685008D59}" srcOrd="0" destOrd="0" presId="urn:microsoft.com/office/officeart/2005/8/layout/lProcess2"/>
    <dgm:cxn modelId="{FFEBABEA-5FFA-48BF-A0D9-F5030B0969DD}" type="presOf" srcId="{8F04B17D-F8A4-44C3-B55B-53989E56768C}" destId="{824F6227-C865-4F99-AE50-D9C49889BFB5}" srcOrd="1" destOrd="0" presId="urn:microsoft.com/office/officeart/2005/8/layout/lProcess2"/>
    <dgm:cxn modelId="{555FFEA0-C68A-4591-86BA-FA839B71A7A2}" srcId="{8F04B17D-F8A4-44C3-B55B-53989E56768C}" destId="{2BE1F869-618D-4F23-9DE7-8F3571565613}" srcOrd="2" destOrd="0" parTransId="{FCFE00D9-C211-4169-8D53-974D9C131433}" sibTransId="{B895E2A6-730D-4DEF-8BAE-828443AD634B}"/>
    <dgm:cxn modelId="{C2AF05C4-965B-4124-BB79-357053AEE1D6}" type="presParOf" srcId="{63F9BCAB-4802-4CBB-B92D-3C644683126A}" destId="{5EA27006-6F8F-4047-9261-88651BBCB507}" srcOrd="0" destOrd="0" presId="urn:microsoft.com/office/officeart/2005/8/layout/lProcess2"/>
    <dgm:cxn modelId="{12B0B69A-E91B-406F-AEE1-8C59B5ED0B99}" type="presParOf" srcId="{5EA27006-6F8F-4047-9261-88651BBCB507}" destId="{8DFBA7CD-B3D7-4F70-A2D6-1E2EFD12F82E}" srcOrd="0" destOrd="0" presId="urn:microsoft.com/office/officeart/2005/8/layout/lProcess2"/>
    <dgm:cxn modelId="{F4E3518D-6A35-4894-9A99-4265430913E0}" type="presParOf" srcId="{5EA27006-6F8F-4047-9261-88651BBCB507}" destId="{824F6227-C865-4F99-AE50-D9C49889BFB5}" srcOrd="1" destOrd="0" presId="urn:microsoft.com/office/officeart/2005/8/layout/lProcess2"/>
    <dgm:cxn modelId="{79D823BB-115C-4B30-981A-8FAFE54DBEEC}" type="presParOf" srcId="{5EA27006-6F8F-4047-9261-88651BBCB507}" destId="{2F56A784-5E9B-43AB-8878-1F6AC9420742}" srcOrd="2" destOrd="0" presId="urn:microsoft.com/office/officeart/2005/8/layout/lProcess2"/>
    <dgm:cxn modelId="{BC20B099-75E6-4D48-AFF7-FFC4DBF93AE6}" type="presParOf" srcId="{2F56A784-5E9B-43AB-8878-1F6AC9420742}" destId="{EB5E0C15-D55F-4291-AD10-FCEB5051229A}" srcOrd="0" destOrd="0" presId="urn:microsoft.com/office/officeart/2005/8/layout/lProcess2"/>
    <dgm:cxn modelId="{84285F72-0E7C-4721-99E6-CAF969520CED}" type="presParOf" srcId="{EB5E0C15-D55F-4291-AD10-FCEB5051229A}" destId="{69C18F34-13A3-41E2-941B-58BCCDF21BA1}" srcOrd="0" destOrd="0" presId="urn:microsoft.com/office/officeart/2005/8/layout/lProcess2"/>
    <dgm:cxn modelId="{AC87C275-9BA0-499E-BCAE-23F7B0C9770C}" type="presParOf" srcId="{EB5E0C15-D55F-4291-AD10-FCEB5051229A}" destId="{94D9E4FC-C9A3-4723-89F3-92D5C2A125B7}" srcOrd="1" destOrd="0" presId="urn:microsoft.com/office/officeart/2005/8/layout/lProcess2"/>
    <dgm:cxn modelId="{730EDF90-6199-4236-82E8-33F850D7A2E7}" type="presParOf" srcId="{EB5E0C15-D55F-4291-AD10-FCEB5051229A}" destId="{09BE0C26-8073-4CCE-B4C3-4C2521A85467}" srcOrd="2" destOrd="0" presId="urn:microsoft.com/office/officeart/2005/8/layout/lProcess2"/>
    <dgm:cxn modelId="{16E63C3B-4964-4443-83F2-C45EB833B647}" type="presParOf" srcId="{EB5E0C15-D55F-4291-AD10-FCEB5051229A}" destId="{59F0D5BE-1763-4B03-B67C-9744D5E35987}" srcOrd="3" destOrd="0" presId="urn:microsoft.com/office/officeart/2005/8/layout/lProcess2"/>
    <dgm:cxn modelId="{0F5D1D7A-EA90-4221-94AF-8DAF214CDFA0}" type="presParOf" srcId="{EB5E0C15-D55F-4291-AD10-FCEB5051229A}" destId="{098452E0-7254-4046-8448-89471CDC5711}" srcOrd="4" destOrd="0" presId="urn:microsoft.com/office/officeart/2005/8/layout/lProcess2"/>
    <dgm:cxn modelId="{D2E5EECC-7C63-462A-9E0C-A71FB2511011}" type="presParOf" srcId="{EB5E0C15-D55F-4291-AD10-FCEB5051229A}" destId="{4BA037A2-E437-4E55-B30C-249E2B28F4E8}" srcOrd="5" destOrd="0" presId="urn:microsoft.com/office/officeart/2005/8/layout/lProcess2"/>
    <dgm:cxn modelId="{D8F0A1C3-9CE5-4CE7-8A3A-3A24AB12FC07}" type="presParOf" srcId="{EB5E0C15-D55F-4291-AD10-FCEB5051229A}" destId="{4AF3997B-39AE-46B5-8689-7C8685008D59}"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EBECED-093A-4CD8-BE66-BC394D3EA98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0F126893-F2C8-46DE-9E00-C6517C9B0655}">
      <dgm:prSet phldrT="[テキスト]"/>
      <dgm:spPr/>
      <dgm:t>
        <a:bodyPr/>
        <a:lstStyle/>
        <a:p>
          <a:r>
            <a:rPr kumimoji="1" lang="ja-JP" altLang="en-US" dirty="0" smtClean="0">
              <a:latin typeface="Meiryo UI" panose="020B0604030504040204" pitchFamily="50" charset="-128"/>
              <a:ea typeface="Meiryo UI" panose="020B0604030504040204" pitchFamily="50" charset="-128"/>
            </a:rPr>
            <a:t>国の機関</a:t>
          </a:r>
          <a:endParaRPr kumimoji="1" lang="ja-JP" altLang="en-US" dirty="0">
            <a:latin typeface="Meiryo UI" panose="020B0604030504040204" pitchFamily="50" charset="-128"/>
            <a:ea typeface="Meiryo UI" panose="020B0604030504040204" pitchFamily="50" charset="-128"/>
          </a:endParaRPr>
        </a:p>
      </dgm:t>
    </dgm:pt>
    <dgm:pt modelId="{D031BDC0-02A0-427E-A115-E7046A872813}" type="parTrans" cxnId="{BEA30DE3-438B-4752-B606-726ABD50A684}">
      <dgm:prSet/>
      <dgm:spPr/>
      <dgm:t>
        <a:bodyPr/>
        <a:lstStyle/>
        <a:p>
          <a:endParaRPr kumimoji="1" lang="ja-JP" altLang="en-US"/>
        </a:p>
      </dgm:t>
    </dgm:pt>
    <dgm:pt modelId="{C51C86E0-E805-43A4-9D4C-CA62DEC2A892}" type="sibTrans" cxnId="{BEA30DE3-438B-4752-B606-726ABD50A684}">
      <dgm:prSet/>
      <dgm:spPr/>
      <dgm:t>
        <a:bodyPr/>
        <a:lstStyle/>
        <a:p>
          <a:endParaRPr kumimoji="1" lang="ja-JP" altLang="en-US"/>
        </a:p>
      </dgm:t>
    </dgm:pt>
    <dgm:pt modelId="{500C37F8-D20B-4A71-A641-A769DB3C538E}">
      <dgm:prSet phldrT="[テキスト]"/>
      <dgm:spPr/>
      <dgm:t>
        <a:bodyPr/>
        <a:lstStyle/>
        <a:p>
          <a:r>
            <a:rPr kumimoji="1" lang="ja-JP" altLang="en-US" dirty="0" smtClean="0">
              <a:latin typeface="Meiryo UI" panose="020B0604030504040204" pitchFamily="50" charset="-128"/>
              <a:ea typeface="Meiryo UI" panose="020B0604030504040204" pitchFamily="50" charset="-128"/>
            </a:rPr>
            <a:t>関係各省庁</a:t>
          </a:r>
          <a:endParaRPr kumimoji="1" lang="ja-JP" altLang="en-US" dirty="0">
            <a:latin typeface="Meiryo UI" panose="020B0604030504040204" pitchFamily="50" charset="-128"/>
            <a:ea typeface="Meiryo UI" panose="020B0604030504040204" pitchFamily="50" charset="-128"/>
          </a:endParaRPr>
        </a:p>
      </dgm:t>
    </dgm:pt>
    <dgm:pt modelId="{E1E70D4C-24AF-445A-BCA6-7993F3644FFB}" type="parTrans" cxnId="{1EB2EE50-66E3-4B5C-B0B2-BC3A19E29138}">
      <dgm:prSet/>
      <dgm:spPr/>
      <dgm:t>
        <a:bodyPr/>
        <a:lstStyle/>
        <a:p>
          <a:endParaRPr kumimoji="1" lang="ja-JP" altLang="en-US"/>
        </a:p>
      </dgm:t>
    </dgm:pt>
    <dgm:pt modelId="{6E444943-C1D7-47E7-82C3-250185DEB2E4}" type="sibTrans" cxnId="{1EB2EE50-66E3-4B5C-B0B2-BC3A19E29138}">
      <dgm:prSet/>
      <dgm:spPr/>
      <dgm:t>
        <a:bodyPr/>
        <a:lstStyle/>
        <a:p>
          <a:endParaRPr kumimoji="1" lang="ja-JP" altLang="en-US"/>
        </a:p>
      </dgm:t>
    </dgm:pt>
    <dgm:pt modelId="{A4BB0FD6-A6E6-4E8A-BFD2-07A21CB1D75D}">
      <dgm:prSet phldrT="[テキスト]"/>
      <dgm:spPr/>
      <dgm:t>
        <a:bodyPr/>
        <a:lstStyle/>
        <a:p>
          <a:r>
            <a:rPr kumimoji="1" lang="ja-JP" altLang="en-US" dirty="0" smtClean="0">
              <a:latin typeface="Meiryo UI" panose="020B0604030504040204" pitchFamily="50" charset="-128"/>
              <a:ea typeface="Meiryo UI" panose="020B0604030504040204" pitchFamily="50" charset="-128"/>
            </a:rPr>
            <a:t>図書館</a:t>
          </a:r>
          <a:endParaRPr kumimoji="1" lang="ja-JP" altLang="en-US" dirty="0">
            <a:latin typeface="Meiryo UI" panose="020B0604030504040204" pitchFamily="50" charset="-128"/>
            <a:ea typeface="Meiryo UI" panose="020B0604030504040204" pitchFamily="50" charset="-128"/>
          </a:endParaRPr>
        </a:p>
      </dgm:t>
    </dgm:pt>
    <dgm:pt modelId="{6C75FD1F-5669-4E51-9620-4274B06F8266}" type="parTrans" cxnId="{0513AA1E-9DF0-4D86-B8A5-8B651993E897}">
      <dgm:prSet/>
      <dgm:spPr/>
      <dgm:t>
        <a:bodyPr/>
        <a:lstStyle/>
        <a:p>
          <a:endParaRPr kumimoji="1" lang="ja-JP" altLang="en-US"/>
        </a:p>
      </dgm:t>
    </dgm:pt>
    <dgm:pt modelId="{A445759B-FE72-47F2-96AC-AB892D14EF0B}" type="sibTrans" cxnId="{0513AA1E-9DF0-4D86-B8A5-8B651993E897}">
      <dgm:prSet/>
      <dgm:spPr/>
      <dgm:t>
        <a:bodyPr/>
        <a:lstStyle/>
        <a:p>
          <a:endParaRPr kumimoji="1" lang="ja-JP" altLang="en-US"/>
        </a:p>
      </dgm:t>
    </dgm:pt>
    <dgm:pt modelId="{34D8A4FA-3001-446B-AADC-6BF0A66A6A50}">
      <dgm:prSet phldrT="[テキスト]"/>
      <dgm:spPr/>
      <dgm:t>
        <a:bodyPr/>
        <a:lstStyle/>
        <a:p>
          <a:r>
            <a:rPr kumimoji="1" lang="ja-JP" altLang="en-US" dirty="0" smtClean="0">
              <a:latin typeface="Meiryo UI" panose="020B0604030504040204" pitchFamily="50" charset="-128"/>
              <a:ea typeface="Meiryo UI" panose="020B0604030504040204" pitchFamily="50" charset="-128"/>
            </a:rPr>
            <a:t>大学・学会</a:t>
          </a:r>
          <a:endParaRPr kumimoji="1" lang="ja-JP" altLang="en-US" dirty="0">
            <a:latin typeface="Meiryo UI" panose="020B0604030504040204" pitchFamily="50" charset="-128"/>
            <a:ea typeface="Meiryo UI" panose="020B0604030504040204" pitchFamily="50" charset="-128"/>
          </a:endParaRPr>
        </a:p>
      </dgm:t>
    </dgm:pt>
    <dgm:pt modelId="{570B95B8-9093-42D9-904B-B92E1670B75B}" type="parTrans" cxnId="{E53AC28C-A31C-4DCE-AE96-7607972F16A9}">
      <dgm:prSet/>
      <dgm:spPr/>
      <dgm:t>
        <a:bodyPr/>
        <a:lstStyle/>
        <a:p>
          <a:endParaRPr kumimoji="1" lang="ja-JP" altLang="en-US"/>
        </a:p>
      </dgm:t>
    </dgm:pt>
    <dgm:pt modelId="{531CE104-8028-4228-8974-EA317E9C3BFB}" type="sibTrans" cxnId="{E53AC28C-A31C-4DCE-AE96-7607972F16A9}">
      <dgm:prSet/>
      <dgm:spPr/>
      <dgm:t>
        <a:bodyPr/>
        <a:lstStyle/>
        <a:p>
          <a:endParaRPr kumimoji="1" lang="ja-JP" altLang="en-US"/>
        </a:p>
      </dgm:t>
    </dgm:pt>
    <dgm:pt modelId="{162BAC0D-E5DA-4F8C-867C-8B814E551B9C}">
      <dgm:prSet phldrT="[テキスト]"/>
      <dgm:spPr/>
      <dgm:t>
        <a:bodyPr/>
        <a:lstStyle/>
        <a:p>
          <a:r>
            <a:rPr kumimoji="1" lang="ja-JP" altLang="en-US" dirty="0" smtClean="0">
              <a:latin typeface="Meiryo UI" panose="020B0604030504040204" pitchFamily="50" charset="-128"/>
              <a:ea typeface="Meiryo UI" panose="020B0604030504040204" pitchFamily="50" charset="-128"/>
            </a:rPr>
            <a:t>東北大学</a:t>
          </a:r>
          <a:endParaRPr kumimoji="1" lang="ja-JP" altLang="en-US" dirty="0">
            <a:latin typeface="Meiryo UI" panose="020B0604030504040204" pitchFamily="50" charset="-128"/>
            <a:ea typeface="Meiryo UI" panose="020B0604030504040204" pitchFamily="50" charset="-128"/>
          </a:endParaRPr>
        </a:p>
      </dgm:t>
    </dgm:pt>
    <dgm:pt modelId="{9CF96A14-BB66-4B2F-ACB4-400DC945692E}" type="parTrans" cxnId="{140F8E51-2021-4CD3-9417-9D6B4C3B540F}">
      <dgm:prSet/>
      <dgm:spPr/>
      <dgm:t>
        <a:bodyPr/>
        <a:lstStyle/>
        <a:p>
          <a:endParaRPr kumimoji="1" lang="ja-JP" altLang="en-US"/>
        </a:p>
      </dgm:t>
    </dgm:pt>
    <dgm:pt modelId="{2A5569E2-3B13-4412-99A3-110AEF8613ED}" type="sibTrans" cxnId="{140F8E51-2021-4CD3-9417-9D6B4C3B540F}">
      <dgm:prSet/>
      <dgm:spPr/>
      <dgm:t>
        <a:bodyPr/>
        <a:lstStyle/>
        <a:p>
          <a:endParaRPr kumimoji="1" lang="ja-JP" altLang="en-US"/>
        </a:p>
      </dgm:t>
    </dgm:pt>
    <dgm:pt modelId="{39C95795-E510-4881-A7E1-1C3C33B64168}">
      <dgm:prSet phldrT="[テキスト]"/>
      <dgm:spPr/>
      <dgm:t>
        <a:bodyPr/>
        <a:lstStyle/>
        <a:p>
          <a:r>
            <a:rPr kumimoji="1" lang="ja-JP" altLang="en-US" dirty="0" smtClean="0">
              <a:latin typeface="Meiryo UI" panose="020B0604030504040204" pitchFamily="50" charset="-128"/>
              <a:ea typeface="Meiryo UI" panose="020B0604030504040204" pitchFamily="50" charset="-128"/>
            </a:rPr>
            <a:t>日本学術会議</a:t>
          </a:r>
          <a:endParaRPr kumimoji="1" lang="ja-JP" altLang="en-US" dirty="0">
            <a:latin typeface="Meiryo UI" panose="020B0604030504040204" pitchFamily="50" charset="-128"/>
            <a:ea typeface="Meiryo UI" panose="020B0604030504040204" pitchFamily="50" charset="-128"/>
          </a:endParaRPr>
        </a:p>
      </dgm:t>
    </dgm:pt>
    <dgm:pt modelId="{FAECC599-A895-4383-8959-446113DC1C51}" type="parTrans" cxnId="{F2272C34-3B1A-419B-8AC8-1FD93AD22831}">
      <dgm:prSet/>
      <dgm:spPr/>
      <dgm:t>
        <a:bodyPr/>
        <a:lstStyle/>
        <a:p>
          <a:endParaRPr kumimoji="1" lang="ja-JP" altLang="en-US"/>
        </a:p>
      </dgm:t>
    </dgm:pt>
    <dgm:pt modelId="{4AE3C411-0474-46FE-9970-1C0BC2B30D23}" type="sibTrans" cxnId="{F2272C34-3B1A-419B-8AC8-1FD93AD22831}">
      <dgm:prSet/>
      <dgm:spPr/>
      <dgm:t>
        <a:bodyPr/>
        <a:lstStyle/>
        <a:p>
          <a:endParaRPr kumimoji="1" lang="ja-JP" altLang="en-US"/>
        </a:p>
      </dgm:t>
    </dgm:pt>
    <dgm:pt modelId="{5F494AFC-5B33-459A-8766-9BEFA0A34BEA}">
      <dgm:prSet phldrT="[テキスト]"/>
      <dgm:spPr/>
      <dgm:t>
        <a:bodyPr/>
        <a:lstStyle/>
        <a:p>
          <a:r>
            <a:rPr kumimoji="1" lang="ja-JP" altLang="en-US" dirty="0" smtClean="0">
              <a:latin typeface="Meiryo UI" panose="020B0604030504040204" pitchFamily="50" charset="-128"/>
              <a:ea typeface="Meiryo UI" panose="020B0604030504040204" pitchFamily="50" charset="-128"/>
            </a:rPr>
            <a:t>メディア・民間企業</a:t>
          </a:r>
          <a:endParaRPr kumimoji="1" lang="ja-JP" altLang="en-US" dirty="0">
            <a:latin typeface="Meiryo UI" panose="020B0604030504040204" pitchFamily="50" charset="-128"/>
            <a:ea typeface="Meiryo UI" panose="020B0604030504040204" pitchFamily="50" charset="-128"/>
          </a:endParaRPr>
        </a:p>
      </dgm:t>
    </dgm:pt>
    <dgm:pt modelId="{5F3C5850-79CF-46A8-A311-398F3C8BB474}" type="parTrans" cxnId="{95E90CEF-D600-4ABA-AE02-BAC8658CA4F7}">
      <dgm:prSet/>
      <dgm:spPr/>
      <dgm:t>
        <a:bodyPr/>
        <a:lstStyle/>
        <a:p>
          <a:endParaRPr kumimoji="1" lang="ja-JP" altLang="en-US"/>
        </a:p>
      </dgm:t>
    </dgm:pt>
    <dgm:pt modelId="{7D65354C-B290-4F7E-962B-92DA8C22E211}" type="sibTrans" cxnId="{95E90CEF-D600-4ABA-AE02-BAC8658CA4F7}">
      <dgm:prSet/>
      <dgm:spPr/>
      <dgm:t>
        <a:bodyPr/>
        <a:lstStyle/>
        <a:p>
          <a:endParaRPr kumimoji="1" lang="ja-JP" altLang="en-US"/>
        </a:p>
      </dgm:t>
    </dgm:pt>
    <dgm:pt modelId="{A6A43BA5-B663-4534-88E5-C37BB55FB3DE}">
      <dgm:prSet phldrT="[テキスト]"/>
      <dgm:spPr/>
      <dgm:t>
        <a:bodyPr/>
        <a:lstStyle/>
        <a:p>
          <a:r>
            <a:rPr kumimoji="1" lang="ja-JP" altLang="en-US" dirty="0" smtClean="0">
              <a:latin typeface="Meiryo UI" panose="020B0604030504040204" pitchFamily="50" charset="-128"/>
              <a:ea typeface="Meiryo UI" panose="020B0604030504040204" pitchFamily="50" charset="-128"/>
            </a:rPr>
            <a:t>日本財団</a:t>
          </a:r>
          <a:endParaRPr kumimoji="1" lang="ja-JP" altLang="en-US" dirty="0">
            <a:latin typeface="Meiryo UI" panose="020B0604030504040204" pitchFamily="50" charset="-128"/>
            <a:ea typeface="Meiryo UI" panose="020B0604030504040204" pitchFamily="50" charset="-128"/>
          </a:endParaRPr>
        </a:p>
      </dgm:t>
    </dgm:pt>
    <dgm:pt modelId="{8C74665A-3F51-42B0-93E9-4F825EFED745}" type="parTrans" cxnId="{2A982C19-B84D-4E0A-8B98-EA8FE1F216AD}">
      <dgm:prSet/>
      <dgm:spPr/>
      <dgm:t>
        <a:bodyPr/>
        <a:lstStyle/>
        <a:p>
          <a:endParaRPr kumimoji="1" lang="ja-JP" altLang="en-US"/>
        </a:p>
      </dgm:t>
    </dgm:pt>
    <dgm:pt modelId="{2713A659-24EE-44FB-905E-70CE6E189E9C}" type="sibTrans" cxnId="{2A982C19-B84D-4E0A-8B98-EA8FE1F216AD}">
      <dgm:prSet/>
      <dgm:spPr/>
      <dgm:t>
        <a:bodyPr/>
        <a:lstStyle/>
        <a:p>
          <a:endParaRPr kumimoji="1" lang="ja-JP" altLang="en-US"/>
        </a:p>
      </dgm:t>
    </dgm:pt>
    <dgm:pt modelId="{F90749D4-0DD2-4F1B-BDBE-C0A85D5075AA}">
      <dgm:prSet phldrT="[テキスト]"/>
      <dgm:spPr/>
      <dgm:t>
        <a:bodyPr/>
        <a:lstStyle/>
        <a:p>
          <a:r>
            <a:rPr kumimoji="1" lang="ja-JP" altLang="en-US" dirty="0" smtClean="0">
              <a:latin typeface="Meiryo UI" panose="020B0604030504040204" pitchFamily="50" charset="-128"/>
              <a:ea typeface="Meiryo UI" panose="020B0604030504040204" pitchFamily="50" charset="-128"/>
            </a:rPr>
            <a:t>中間支援組織</a:t>
          </a:r>
          <a:endParaRPr kumimoji="1" lang="ja-JP" altLang="en-US" dirty="0">
            <a:latin typeface="Meiryo UI" panose="020B0604030504040204" pitchFamily="50" charset="-128"/>
            <a:ea typeface="Meiryo UI" panose="020B0604030504040204" pitchFamily="50" charset="-128"/>
          </a:endParaRPr>
        </a:p>
      </dgm:t>
    </dgm:pt>
    <dgm:pt modelId="{7D8C0CFD-323E-4157-A3B2-CB9FEA527297}" type="parTrans" cxnId="{11C3134B-14FB-4743-B429-CB703250DCB5}">
      <dgm:prSet/>
      <dgm:spPr/>
      <dgm:t>
        <a:bodyPr/>
        <a:lstStyle/>
        <a:p>
          <a:endParaRPr kumimoji="1" lang="ja-JP" altLang="en-US"/>
        </a:p>
      </dgm:t>
    </dgm:pt>
    <dgm:pt modelId="{9DD87C6D-5DCB-4198-B4A6-99C7E2FBBB89}" type="sibTrans" cxnId="{11C3134B-14FB-4743-B429-CB703250DCB5}">
      <dgm:prSet/>
      <dgm:spPr/>
      <dgm:t>
        <a:bodyPr/>
        <a:lstStyle/>
        <a:p>
          <a:endParaRPr kumimoji="1" lang="ja-JP" altLang="en-US"/>
        </a:p>
      </dgm:t>
    </dgm:pt>
    <dgm:pt modelId="{239E6FC3-32F6-4812-B74F-11B1968A6327}">
      <dgm:prSet phldrT="[テキスト]"/>
      <dgm:spPr/>
      <dgm:t>
        <a:bodyPr/>
        <a:lstStyle/>
        <a:p>
          <a:r>
            <a:rPr kumimoji="1" lang="en-US" altLang="ja-JP" dirty="0" smtClean="0">
              <a:latin typeface="Meiryo UI" panose="020B0604030504040204" pitchFamily="50" charset="-128"/>
              <a:ea typeface="Meiryo UI" panose="020B0604030504040204" pitchFamily="50" charset="-128"/>
            </a:rPr>
            <a:t>NPO</a:t>
          </a:r>
          <a:r>
            <a:rPr kumimoji="1" lang="ja-JP" altLang="en-US" dirty="0" smtClean="0">
              <a:latin typeface="Meiryo UI" panose="020B0604030504040204" pitchFamily="50" charset="-128"/>
              <a:ea typeface="Meiryo UI" panose="020B0604030504040204" pitchFamily="50" charset="-128"/>
            </a:rPr>
            <a:t>・ボランティア団体</a:t>
          </a:r>
          <a:endParaRPr kumimoji="1" lang="ja-JP" altLang="en-US" dirty="0">
            <a:latin typeface="Meiryo UI" panose="020B0604030504040204" pitchFamily="50" charset="-128"/>
            <a:ea typeface="Meiryo UI" panose="020B0604030504040204" pitchFamily="50" charset="-128"/>
          </a:endParaRPr>
        </a:p>
      </dgm:t>
    </dgm:pt>
    <dgm:pt modelId="{92FE1637-E77D-4617-B524-6E7C764455C7}" type="parTrans" cxnId="{9E537B53-46B0-486C-B875-526E3A17D597}">
      <dgm:prSet/>
      <dgm:spPr/>
      <dgm:t>
        <a:bodyPr/>
        <a:lstStyle/>
        <a:p>
          <a:endParaRPr kumimoji="1" lang="ja-JP" altLang="en-US"/>
        </a:p>
      </dgm:t>
    </dgm:pt>
    <dgm:pt modelId="{64557666-9EED-4DBC-992A-7B6C6D4D0A47}" type="sibTrans" cxnId="{9E537B53-46B0-486C-B875-526E3A17D597}">
      <dgm:prSet/>
      <dgm:spPr/>
      <dgm:t>
        <a:bodyPr/>
        <a:lstStyle/>
        <a:p>
          <a:endParaRPr kumimoji="1" lang="ja-JP" altLang="en-US"/>
        </a:p>
      </dgm:t>
    </dgm:pt>
    <dgm:pt modelId="{1EE1A313-DE02-4F93-94F6-32A5BBEEB1F8}">
      <dgm:prSet phldrT="[テキスト]"/>
      <dgm:spPr/>
      <dgm:t>
        <a:bodyPr/>
        <a:lstStyle/>
        <a:p>
          <a:r>
            <a:rPr kumimoji="1" lang="ja-JP" altLang="en-US" dirty="0" smtClean="0">
              <a:latin typeface="Meiryo UI" panose="020B0604030504040204" pitchFamily="50" charset="-128"/>
              <a:ea typeface="Meiryo UI" panose="020B0604030504040204" pitchFamily="50" charset="-128"/>
            </a:rPr>
            <a:t>岩手・宮城・福島各県立図書館</a:t>
          </a:r>
          <a:endParaRPr kumimoji="1" lang="ja-JP" altLang="en-US" dirty="0">
            <a:latin typeface="Meiryo UI" panose="020B0604030504040204" pitchFamily="50" charset="-128"/>
            <a:ea typeface="Meiryo UI" panose="020B0604030504040204" pitchFamily="50" charset="-128"/>
          </a:endParaRPr>
        </a:p>
      </dgm:t>
    </dgm:pt>
    <dgm:pt modelId="{3332FFB0-9344-40A9-8CAC-309D78E3B5AF}" type="parTrans" cxnId="{668082B4-C691-4FC9-AA15-5899092E01BB}">
      <dgm:prSet/>
      <dgm:spPr/>
      <dgm:t>
        <a:bodyPr/>
        <a:lstStyle/>
        <a:p>
          <a:endParaRPr kumimoji="1" lang="ja-JP" altLang="en-US"/>
        </a:p>
      </dgm:t>
    </dgm:pt>
    <dgm:pt modelId="{B5DE7310-50ED-4170-A820-CABB87C00A4B}" type="sibTrans" cxnId="{668082B4-C691-4FC9-AA15-5899092E01BB}">
      <dgm:prSet/>
      <dgm:spPr/>
      <dgm:t>
        <a:bodyPr/>
        <a:lstStyle/>
        <a:p>
          <a:endParaRPr kumimoji="1" lang="ja-JP" altLang="en-US"/>
        </a:p>
      </dgm:t>
    </dgm:pt>
    <dgm:pt modelId="{489375F4-51C7-419D-98AE-6FED198F5ABD}">
      <dgm:prSet phldrT="[テキスト]"/>
      <dgm:spPr/>
      <dgm:t>
        <a:bodyPr/>
        <a:lstStyle/>
        <a:p>
          <a:r>
            <a:rPr kumimoji="1" lang="en-US" altLang="ja-JP" dirty="0" smtClean="0">
              <a:latin typeface="Meiryo UI" panose="020B0604030504040204" pitchFamily="50" charset="-128"/>
              <a:ea typeface="Meiryo UI" panose="020B0604030504040204" pitchFamily="50" charset="-128"/>
            </a:rPr>
            <a:t>NHK</a:t>
          </a:r>
          <a:r>
            <a:rPr kumimoji="1" lang="ja-JP" altLang="en-US" dirty="0" err="1"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Yahoo</a:t>
          </a:r>
          <a:r>
            <a:rPr kumimoji="1" lang="ja-JP" altLang="en-US" dirty="0" err="1"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Google</a:t>
          </a:r>
          <a:endParaRPr kumimoji="1" lang="ja-JP" altLang="en-US" dirty="0">
            <a:latin typeface="Meiryo UI" panose="020B0604030504040204" pitchFamily="50" charset="-128"/>
            <a:ea typeface="Meiryo UI" panose="020B0604030504040204" pitchFamily="50" charset="-128"/>
          </a:endParaRPr>
        </a:p>
      </dgm:t>
    </dgm:pt>
    <dgm:pt modelId="{6FFDB11C-733F-48EE-B355-13C4CFD8AC91}" type="parTrans" cxnId="{DD629392-0436-4214-B2EF-44A0579898BE}">
      <dgm:prSet/>
      <dgm:spPr/>
      <dgm:t>
        <a:bodyPr/>
        <a:lstStyle/>
        <a:p>
          <a:endParaRPr kumimoji="1" lang="ja-JP" altLang="en-US"/>
        </a:p>
      </dgm:t>
    </dgm:pt>
    <dgm:pt modelId="{41F90CFA-18D7-47F4-869B-4BA1C7724ACF}" type="sibTrans" cxnId="{DD629392-0436-4214-B2EF-44A0579898BE}">
      <dgm:prSet/>
      <dgm:spPr/>
      <dgm:t>
        <a:bodyPr/>
        <a:lstStyle/>
        <a:p>
          <a:endParaRPr kumimoji="1" lang="ja-JP" altLang="en-US"/>
        </a:p>
      </dgm:t>
    </dgm:pt>
    <dgm:pt modelId="{EED59852-4578-40D8-9CCD-515E1C6D4639}">
      <dgm:prSet phldrT="[テキスト]"/>
      <dgm:spPr/>
      <dgm:t>
        <a:bodyPr/>
        <a:lstStyle/>
        <a:p>
          <a:r>
            <a:rPr kumimoji="1" lang="ja-JP" altLang="en-US" dirty="0" smtClean="0">
              <a:latin typeface="Meiryo UI" panose="020B0604030504040204" pitchFamily="50" charset="-128"/>
              <a:ea typeface="Meiryo UI" panose="020B0604030504040204" pitchFamily="50" charset="-128"/>
            </a:rPr>
            <a:t>日経連</a:t>
          </a:r>
          <a:endParaRPr kumimoji="1" lang="ja-JP" altLang="en-US" dirty="0">
            <a:latin typeface="Meiryo UI" panose="020B0604030504040204" pitchFamily="50" charset="-128"/>
            <a:ea typeface="Meiryo UI" panose="020B0604030504040204" pitchFamily="50" charset="-128"/>
          </a:endParaRPr>
        </a:p>
      </dgm:t>
    </dgm:pt>
    <dgm:pt modelId="{BFA14D66-2FAB-4D64-A6E2-5B1AFEC61CB8}" type="parTrans" cxnId="{09B4E59D-04DD-4329-9C53-ABC8F82FDC96}">
      <dgm:prSet/>
      <dgm:spPr/>
      <dgm:t>
        <a:bodyPr/>
        <a:lstStyle/>
        <a:p>
          <a:endParaRPr kumimoji="1" lang="ja-JP" altLang="en-US"/>
        </a:p>
      </dgm:t>
    </dgm:pt>
    <dgm:pt modelId="{CE2653FD-C048-41BB-8A5F-1C746FE07E4C}" type="sibTrans" cxnId="{09B4E59D-04DD-4329-9C53-ABC8F82FDC96}">
      <dgm:prSet/>
      <dgm:spPr/>
      <dgm:t>
        <a:bodyPr/>
        <a:lstStyle/>
        <a:p>
          <a:endParaRPr kumimoji="1" lang="ja-JP" altLang="en-US"/>
        </a:p>
      </dgm:t>
    </dgm:pt>
    <dgm:pt modelId="{64E216AD-8355-4B22-8674-C709D31ACBAB}">
      <dgm:prSet phldrT="[テキスト]"/>
      <dgm:spPr/>
      <dgm:t>
        <a:bodyPr/>
        <a:lstStyle/>
        <a:p>
          <a:r>
            <a:rPr kumimoji="1" lang="ja-JP" altLang="en-US" dirty="0" smtClean="0">
              <a:latin typeface="Meiryo UI" panose="020B0604030504040204" pitchFamily="50" charset="-128"/>
              <a:ea typeface="Meiryo UI" panose="020B0604030504040204" pitchFamily="50" charset="-128"/>
            </a:rPr>
            <a:t>東京大学</a:t>
          </a:r>
          <a:endParaRPr kumimoji="1" lang="ja-JP" altLang="en-US" dirty="0">
            <a:latin typeface="Meiryo UI" panose="020B0604030504040204" pitchFamily="50" charset="-128"/>
            <a:ea typeface="Meiryo UI" panose="020B0604030504040204" pitchFamily="50" charset="-128"/>
          </a:endParaRPr>
        </a:p>
      </dgm:t>
    </dgm:pt>
    <dgm:pt modelId="{69C63C49-7EDD-4444-9664-5B509B88F4A8}" type="parTrans" cxnId="{C6CBFAC0-23C2-4117-B188-897C4DDC0480}">
      <dgm:prSet/>
      <dgm:spPr/>
      <dgm:t>
        <a:bodyPr/>
        <a:lstStyle/>
        <a:p>
          <a:endParaRPr kumimoji="1" lang="ja-JP" altLang="en-US"/>
        </a:p>
      </dgm:t>
    </dgm:pt>
    <dgm:pt modelId="{5FB15A1F-7297-463E-8F59-B2DD50FD3B56}" type="sibTrans" cxnId="{C6CBFAC0-23C2-4117-B188-897C4DDC0480}">
      <dgm:prSet/>
      <dgm:spPr/>
      <dgm:t>
        <a:bodyPr/>
        <a:lstStyle/>
        <a:p>
          <a:endParaRPr kumimoji="1" lang="ja-JP" altLang="en-US"/>
        </a:p>
      </dgm:t>
    </dgm:pt>
    <dgm:pt modelId="{D322AFCA-6C50-4E18-ABE3-95A98BFAF14D}" type="pres">
      <dgm:prSet presAssocID="{F7EBECED-093A-4CD8-BE66-BC394D3EA984}" presName="Name0" presStyleCnt="0">
        <dgm:presLayoutVars>
          <dgm:dir/>
          <dgm:animLvl val="lvl"/>
          <dgm:resizeHandles val="exact"/>
        </dgm:presLayoutVars>
      </dgm:prSet>
      <dgm:spPr/>
      <dgm:t>
        <a:bodyPr/>
        <a:lstStyle/>
        <a:p>
          <a:endParaRPr kumimoji="1" lang="ja-JP" altLang="en-US"/>
        </a:p>
      </dgm:t>
    </dgm:pt>
    <dgm:pt modelId="{1CA570DA-1867-4340-AFE6-0DAA4648863A}" type="pres">
      <dgm:prSet presAssocID="{0F126893-F2C8-46DE-9E00-C6517C9B0655}" presName="composite" presStyleCnt="0"/>
      <dgm:spPr/>
    </dgm:pt>
    <dgm:pt modelId="{FEEC6853-1443-4AB3-80A1-35B276D71742}" type="pres">
      <dgm:prSet presAssocID="{0F126893-F2C8-46DE-9E00-C6517C9B0655}" presName="parTx" presStyleLbl="alignNode1" presStyleIdx="0" presStyleCnt="5">
        <dgm:presLayoutVars>
          <dgm:chMax val="0"/>
          <dgm:chPref val="0"/>
          <dgm:bulletEnabled val="1"/>
        </dgm:presLayoutVars>
      </dgm:prSet>
      <dgm:spPr/>
      <dgm:t>
        <a:bodyPr/>
        <a:lstStyle/>
        <a:p>
          <a:endParaRPr kumimoji="1" lang="ja-JP" altLang="en-US"/>
        </a:p>
      </dgm:t>
    </dgm:pt>
    <dgm:pt modelId="{1C00A70B-5794-4189-BBDF-B46FD593925E}" type="pres">
      <dgm:prSet presAssocID="{0F126893-F2C8-46DE-9E00-C6517C9B0655}" presName="desTx" presStyleLbl="alignAccFollowNode1" presStyleIdx="0" presStyleCnt="5">
        <dgm:presLayoutVars>
          <dgm:bulletEnabled val="1"/>
        </dgm:presLayoutVars>
      </dgm:prSet>
      <dgm:spPr/>
      <dgm:t>
        <a:bodyPr/>
        <a:lstStyle/>
        <a:p>
          <a:endParaRPr kumimoji="1" lang="ja-JP" altLang="en-US"/>
        </a:p>
      </dgm:t>
    </dgm:pt>
    <dgm:pt modelId="{796BC2CB-D220-4C66-AA04-C34BC91EF6D3}" type="pres">
      <dgm:prSet presAssocID="{C51C86E0-E805-43A4-9D4C-CA62DEC2A892}" presName="space" presStyleCnt="0"/>
      <dgm:spPr/>
    </dgm:pt>
    <dgm:pt modelId="{17F44B77-2EB3-4AA6-ADC7-0379AE82F09E}" type="pres">
      <dgm:prSet presAssocID="{A4BB0FD6-A6E6-4E8A-BFD2-07A21CB1D75D}" presName="composite" presStyleCnt="0"/>
      <dgm:spPr/>
    </dgm:pt>
    <dgm:pt modelId="{7DD3CE98-7067-45AB-987D-9EA9842B188B}" type="pres">
      <dgm:prSet presAssocID="{A4BB0FD6-A6E6-4E8A-BFD2-07A21CB1D75D}" presName="parTx" presStyleLbl="alignNode1" presStyleIdx="1" presStyleCnt="5">
        <dgm:presLayoutVars>
          <dgm:chMax val="0"/>
          <dgm:chPref val="0"/>
          <dgm:bulletEnabled val="1"/>
        </dgm:presLayoutVars>
      </dgm:prSet>
      <dgm:spPr/>
      <dgm:t>
        <a:bodyPr/>
        <a:lstStyle/>
        <a:p>
          <a:endParaRPr kumimoji="1" lang="ja-JP" altLang="en-US"/>
        </a:p>
      </dgm:t>
    </dgm:pt>
    <dgm:pt modelId="{56520E74-078C-452B-84F6-DA12090A0910}" type="pres">
      <dgm:prSet presAssocID="{A4BB0FD6-A6E6-4E8A-BFD2-07A21CB1D75D}" presName="desTx" presStyleLbl="alignAccFollowNode1" presStyleIdx="1" presStyleCnt="5">
        <dgm:presLayoutVars>
          <dgm:bulletEnabled val="1"/>
        </dgm:presLayoutVars>
      </dgm:prSet>
      <dgm:spPr/>
      <dgm:t>
        <a:bodyPr/>
        <a:lstStyle/>
        <a:p>
          <a:endParaRPr kumimoji="1" lang="ja-JP" altLang="en-US"/>
        </a:p>
      </dgm:t>
    </dgm:pt>
    <dgm:pt modelId="{DC0197C5-46CB-48D2-AE0D-F98B2DA235A5}" type="pres">
      <dgm:prSet presAssocID="{A445759B-FE72-47F2-96AC-AB892D14EF0B}" presName="space" presStyleCnt="0"/>
      <dgm:spPr/>
    </dgm:pt>
    <dgm:pt modelId="{61CEBBD8-EEF0-4E79-95A0-0A61A5D6A54E}" type="pres">
      <dgm:prSet presAssocID="{34D8A4FA-3001-446B-AADC-6BF0A66A6A50}" presName="composite" presStyleCnt="0"/>
      <dgm:spPr/>
    </dgm:pt>
    <dgm:pt modelId="{13E24DE4-4F24-413F-9B13-33A486F11F2A}" type="pres">
      <dgm:prSet presAssocID="{34D8A4FA-3001-446B-AADC-6BF0A66A6A50}" presName="parTx" presStyleLbl="alignNode1" presStyleIdx="2" presStyleCnt="5">
        <dgm:presLayoutVars>
          <dgm:chMax val="0"/>
          <dgm:chPref val="0"/>
          <dgm:bulletEnabled val="1"/>
        </dgm:presLayoutVars>
      </dgm:prSet>
      <dgm:spPr/>
      <dgm:t>
        <a:bodyPr/>
        <a:lstStyle/>
        <a:p>
          <a:endParaRPr kumimoji="1" lang="ja-JP" altLang="en-US"/>
        </a:p>
      </dgm:t>
    </dgm:pt>
    <dgm:pt modelId="{179B7D0B-F2EA-4E36-8ACE-0E3B45DE247D}" type="pres">
      <dgm:prSet presAssocID="{34D8A4FA-3001-446B-AADC-6BF0A66A6A50}" presName="desTx" presStyleLbl="alignAccFollowNode1" presStyleIdx="2" presStyleCnt="5">
        <dgm:presLayoutVars>
          <dgm:bulletEnabled val="1"/>
        </dgm:presLayoutVars>
      </dgm:prSet>
      <dgm:spPr/>
      <dgm:t>
        <a:bodyPr/>
        <a:lstStyle/>
        <a:p>
          <a:endParaRPr kumimoji="1" lang="ja-JP" altLang="en-US"/>
        </a:p>
      </dgm:t>
    </dgm:pt>
    <dgm:pt modelId="{EEA4E865-BD4D-4C34-89A6-8130C31D2EE3}" type="pres">
      <dgm:prSet presAssocID="{531CE104-8028-4228-8974-EA317E9C3BFB}" presName="space" presStyleCnt="0"/>
      <dgm:spPr/>
    </dgm:pt>
    <dgm:pt modelId="{C4AC0D60-8140-466F-8939-A8A6626D1F84}" type="pres">
      <dgm:prSet presAssocID="{5F494AFC-5B33-459A-8766-9BEFA0A34BEA}" presName="composite" presStyleCnt="0"/>
      <dgm:spPr/>
    </dgm:pt>
    <dgm:pt modelId="{8F4EE4E9-D09E-44FA-BDD1-B37FF8EDE84F}" type="pres">
      <dgm:prSet presAssocID="{5F494AFC-5B33-459A-8766-9BEFA0A34BEA}" presName="parTx" presStyleLbl="alignNode1" presStyleIdx="3" presStyleCnt="5">
        <dgm:presLayoutVars>
          <dgm:chMax val="0"/>
          <dgm:chPref val="0"/>
          <dgm:bulletEnabled val="1"/>
        </dgm:presLayoutVars>
      </dgm:prSet>
      <dgm:spPr/>
      <dgm:t>
        <a:bodyPr/>
        <a:lstStyle/>
        <a:p>
          <a:endParaRPr kumimoji="1" lang="ja-JP" altLang="en-US"/>
        </a:p>
      </dgm:t>
    </dgm:pt>
    <dgm:pt modelId="{AAA84011-565E-4C98-9A82-E2AD5B63510A}" type="pres">
      <dgm:prSet presAssocID="{5F494AFC-5B33-459A-8766-9BEFA0A34BEA}" presName="desTx" presStyleLbl="alignAccFollowNode1" presStyleIdx="3" presStyleCnt="5">
        <dgm:presLayoutVars>
          <dgm:bulletEnabled val="1"/>
        </dgm:presLayoutVars>
      </dgm:prSet>
      <dgm:spPr/>
      <dgm:t>
        <a:bodyPr/>
        <a:lstStyle/>
        <a:p>
          <a:endParaRPr kumimoji="1" lang="ja-JP" altLang="en-US"/>
        </a:p>
      </dgm:t>
    </dgm:pt>
    <dgm:pt modelId="{B2E4F43C-4243-4BA5-92B3-FF65A7BF3035}" type="pres">
      <dgm:prSet presAssocID="{7D65354C-B290-4F7E-962B-92DA8C22E211}" presName="space" presStyleCnt="0"/>
      <dgm:spPr/>
    </dgm:pt>
    <dgm:pt modelId="{C79F397E-07E6-46B7-8115-45CDD13FB010}" type="pres">
      <dgm:prSet presAssocID="{239E6FC3-32F6-4812-B74F-11B1968A6327}" presName="composite" presStyleCnt="0"/>
      <dgm:spPr/>
    </dgm:pt>
    <dgm:pt modelId="{217F2E6A-662C-43DC-BE14-E25C8BFB6C0C}" type="pres">
      <dgm:prSet presAssocID="{239E6FC3-32F6-4812-B74F-11B1968A6327}" presName="parTx" presStyleLbl="alignNode1" presStyleIdx="4" presStyleCnt="5">
        <dgm:presLayoutVars>
          <dgm:chMax val="0"/>
          <dgm:chPref val="0"/>
          <dgm:bulletEnabled val="1"/>
        </dgm:presLayoutVars>
      </dgm:prSet>
      <dgm:spPr/>
      <dgm:t>
        <a:bodyPr/>
        <a:lstStyle/>
        <a:p>
          <a:endParaRPr kumimoji="1" lang="ja-JP" altLang="en-US"/>
        </a:p>
      </dgm:t>
    </dgm:pt>
    <dgm:pt modelId="{23DECE2E-E4A9-4FE9-87A2-9D5EE098F863}" type="pres">
      <dgm:prSet presAssocID="{239E6FC3-32F6-4812-B74F-11B1968A6327}" presName="desTx" presStyleLbl="alignAccFollowNode1" presStyleIdx="4" presStyleCnt="5">
        <dgm:presLayoutVars>
          <dgm:bulletEnabled val="1"/>
        </dgm:presLayoutVars>
      </dgm:prSet>
      <dgm:spPr/>
      <dgm:t>
        <a:bodyPr/>
        <a:lstStyle/>
        <a:p>
          <a:endParaRPr kumimoji="1" lang="ja-JP" altLang="en-US"/>
        </a:p>
      </dgm:t>
    </dgm:pt>
  </dgm:ptLst>
  <dgm:cxnLst>
    <dgm:cxn modelId="{668082B4-C691-4FC9-AA15-5899092E01BB}" srcId="{A4BB0FD6-A6E6-4E8A-BFD2-07A21CB1D75D}" destId="{1EE1A313-DE02-4F93-94F6-32A5BBEEB1F8}" srcOrd="0" destOrd="0" parTransId="{3332FFB0-9344-40A9-8CAC-309D78E3B5AF}" sibTransId="{B5DE7310-50ED-4170-A820-CABB87C00A4B}"/>
    <dgm:cxn modelId="{140F8E51-2021-4CD3-9417-9D6B4C3B540F}" srcId="{34D8A4FA-3001-446B-AADC-6BF0A66A6A50}" destId="{162BAC0D-E5DA-4F8C-867C-8B814E551B9C}" srcOrd="0" destOrd="0" parTransId="{9CF96A14-BB66-4B2F-ACB4-400DC945692E}" sibTransId="{2A5569E2-3B13-4412-99A3-110AEF8613ED}"/>
    <dgm:cxn modelId="{BEA30DE3-438B-4752-B606-726ABD50A684}" srcId="{F7EBECED-093A-4CD8-BE66-BC394D3EA984}" destId="{0F126893-F2C8-46DE-9E00-C6517C9B0655}" srcOrd="0" destOrd="0" parTransId="{D031BDC0-02A0-427E-A115-E7046A872813}" sibTransId="{C51C86E0-E805-43A4-9D4C-CA62DEC2A892}"/>
    <dgm:cxn modelId="{95E90CEF-D600-4ABA-AE02-BAC8658CA4F7}" srcId="{F7EBECED-093A-4CD8-BE66-BC394D3EA984}" destId="{5F494AFC-5B33-459A-8766-9BEFA0A34BEA}" srcOrd="3" destOrd="0" parTransId="{5F3C5850-79CF-46A8-A311-398F3C8BB474}" sibTransId="{7D65354C-B290-4F7E-962B-92DA8C22E211}"/>
    <dgm:cxn modelId="{D9768946-38BA-414C-B59C-34BC35815669}" type="presOf" srcId="{5F494AFC-5B33-459A-8766-9BEFA0A34BEA}" destId="{8F4EE4E9-D09E-44FA-BDD1-B37FF8EDE84F}" srcOrd="0" destOrd="0" presId="urn:microsoft.com/office/officeart/2005/8/layout/hList1"/>
    <dgm:cxn modelId="{9E537B53-46B0-486C-B875-526E3A17D597}" srcId="{F7EBECED-093A-4CD8-BE66-BC394D3EA984}" destId="{239E6FC3-32F6-4812-B74F-11B1968A6327}" srcOrd="4" destOrd="0" parTransId="{92FE1637-E77D-4617-B524-6E7C764455C7}" sibTransId="{64557666-9EED-4DBC-992A-7B6C6D4D0A47}"/>
    <dgm:cxn modelId="{0513AA1E-9DF0-4D86-B8A5-8B651993E897}" srcId="{F7EBECED-093A-4CD8-BE66-BC394D3EA984}" destId="{A4BB0FD6-A6E6-4E8A-BFD2-07A21CB1D75D}" srcOrd="1" destOrd="0" parTransId="{6C75FD1F-5669-4E51-9620-4274B06F8266}" sibTransId="{A445759B-FE72-47F2-96AC-AB892D14EF0B}"/>
    <dgm:cxn modelId="{1EB2EE50-66E3-4B5C-B0B2-BC3A19E29138}" srcId="{0F126893-F2C8-46DE-9E00-C6517C9B0655}" destId="{500C37F8-D20B-4A71-A641-A769DB3C538E}" srcOrd="0" destOrd="0" parTransId="{E1E70D4C-24AF-445A-BCA6-7993F3644FFB}" sibTransId="{6E444943-C1D7-47E7-82C3-250185DEB2E4}"/>
    <dgm:cxn modelId="{C6CBFAC0-23C2-4117-B188-897C4DDC0480}" srcId="{34D8A4FA-3001-446B-AADC-6BF0A66A6A50}" destId="{64E216AD-8355-4B22-8674-C709D31ACBAB}" srcOrd="1" destOrd="0" parTransId="{69C63C49-7EDD-4444-9664-5B509B88F4A8}" sibTransId="{5FB15A1F-7297-463E-8F59-B2DD50FD3B56}"/>
    <dgm:cxn modelId="{884C98DC-F25F-4887-B343-4804E40EA2FB}" type="presOf" srcId="{A4BB0FD6-A6E6-4E8A-BFD2-07A21CB1D75D}" destId="{7DD3CE98-7067-45AB-987D-9EA9842B188B}" srcOrd="0" destOrd="0" presId="urn:microsoft.com/office/officeart/2005/8/layout/hList1"/>
    <dgm:cxn modelId="{EB5E547A-8184-478F-83CD-E770BCE48979}" type="presOf" srcId="{34D8A4FA-3001-446B-AADC-6BF0A66A6A50}" destId="{13E24DE4-4F24-413F-9B13-33A486F11F2A}" srcOrd="0" destOrd="0" presId="urn:microsoft.com/office/officeart/2005/8/layout/hList1"/>
    <dgm:cxn modelId="{276B2E16-303E-4D48-A312-AF8F8189124C}" type="presOf" srcId="{0F126893-F2C8-46DE-9E00-C6517C9B0655}" destId="{FEEC6853-1443-4AB3-80A1-35B276D71742}" srcOrd="0" destOrd="0" presId="urn:microsoft.com/office/officeart/2005/8/layout/hList1"/>
    <dgm:cxn modelId="{645DA006-9581-4F0A-92EC-56088AD962AC}" type="presOf" srcId="{500C37F8-D20B-4A71-A641-A769DB3C538E}" destId="{1C00A70B-5794-4189-BBDF-B46FD593925E}" srcOrd="0" destOrd="0" presId="urn:microsoft.com/office/officeart/2005/8/layout/hList1"/>
    <dgm:cxn modelId="{C327CD27-1AE7-4221-B176-702C21616A9D}" type="presOf" srcId="{239E6FC3-32F6-4812-B74F-11B1968A6327}" destId="{217F2E6A-662C-43DC-BE14-E25C8BFB6C0C}" srcOrd="0" destOrd="0" presId="urn:microsoft.com/office/officeart/2005/8/layout/hList1"/>
    <dgm:cxn modelId="{6E6B7FEF-4187-4A7A-A93E-9FC2D763DE08}" type="presOf" srcId="{A6A43BA5-B663-4534-88E5-C37BB55FB3DE}" destId="{23DECE2E-E4A9-4FE9-87A2-9D5EE098F863}" srcOrd="0" destOrd="0" presId="urn:microsoft.com/office/officeart/2005/8/layout/hList1"/>
    <dgm:cxn modelId="{DE44E1E1-B814-4C75-B322-2DF82F20A1DF}" type="presOf" srcId="{39C95795-E510-4881-A7E1-1C3C33B64168}" destId="{179B7D0B-F2EA-4E36-8ACE-0E3B45DE247D}" srcOrd="0" destOrd="2" presId="urn:microsoft.com/office/officeart/2005/8/layout/hList1"/>
    <dgm:cxn modelId="{E3E03108-B151-4B65-9422-5510D21F59C0}" type="presOf" srcId="{1EE1A313-DE02-4F93-94F6-32A5BBEEB1F8}" destId="{56520E74-078C-452B-84F6-DA12090A0910}" srcOrd="0" destOrd="0" presId="urn:microsoft.com/office/officeart/2005/8/layout/hList1"/>
    <dgm:cxn modelId="{11C3134B-14FB-4743-B429-CB703250DCB5}" srcId="{239E6FC3-32F6-4812-B74F-11B1968A6327}" destId="{F90749D4-0DD2-4F1B-BDBE-C0A85D5075AA}" srcOrd="1" destOrd="0" parTransId="{7D8C0CFD-323E-4157-A3B2-CB9FEA527297}" sibTransId="{9DD87C6D-5DCB-4198-B4A6-99C7E2FBBB89}"/>
    <dgm:cxn modelId="{F7C16E9A-CAC1-44FB-B81D-3DE400F861E0}" type="presOf" srcId="{EED59852-4578-40D8-9CCD-515E1C6D4639}" destId="{AAA84011-565E-4C98-9A82-E2AD5B63510A}" srcOrd="0" destOrd="1" presId="urn:microsoft.com/office/officeart/2005/8/layout/hList1"/>
    <dgm:cxn modelId="{F2272C34-3B1A-419B-8AC8-1FD93AD22831}" srcId="{34D8A4FA-3001-446B-AADC-6BF0A66A6A50}" destId="{39C95795-E510-4881-A7E1-1C3C33B64168}" srcOrd="2" destOrd="0" parTransId="{FAECC599-A895-4383-8959-446113DC1C51}" sibTransId="{4AE3C411-0474-46FE-9970-1C0BC2B30D23}"/>
    <dgm:cxn modelId="{2A982C19-B84D-4E0A-8B98-EA8FE1F216AD}" srcId="{239E6FC3-32F6-4812-B74F-11B1968A6327}" destId="{A6A43BA5-B663-4534-88E5-C37BB55FB3DE}" srcOrd="0" destOrd="0" parTransId="{8C74665A-3F51-42B0-93E9-4F825EFED745}" sibTransId="{2713A659-24EE-44FB-905E-70CE6E189E9C}"/>
    <dgm:cxn modelId="{DD629392-0436-4214-B2EF-44A0579898BE}" srcId="{5F494AFC-5B33-459A-8766-9BEFA0A34BEA}" destId="{489375F4-51C7-419D-98AE-6FED198F5ABD}" srcOrd="0" destOrd="0" parTransId="{6FFDB11C-733F-48EE-B355-13C4CFD8AC91}" sibTransId="{41F90CFA-18D7-47F4-869B-4BA1C7724ACF}"/>
    <dgm:cxn modelId="{C5EA8AF2-0475-46C3-9B23-DC1089469998}" type="presOf" srcId="{F90749D4-0DD2-4F1B-BDBE-C0A85D5075AA}" destId="{23DECE2E-E4A9-4FE9-87A2-9D5EE098F863}" srcOrd="0" destOrd="1" presId="urn:microsoft.com/office/officeart/2005/8/layout/hList1"/>
    <dgm:cxn modelId="{09B4E59D-04DD-4329-9C53-ABC8F82FDC96}" srcId="{5F494AFC-5B33-459A-8766-9BEFA0A34BEA}" destId="{EED59852-4578-40D8-9CCD-515E1C6D4639}" srcOrd="1" destOrd="0" parTransId="{BFA14D66-2FAB-4D64-A6E2-5B1AFEC61CB8}" sibTransId="{CE2653FD-C048-41BB-8A5F-1C746FE07E4C}"/>
    <dgm:cxn modelId="{DA9C78FC-6FF3-4DFD-AC33-7F1E6A00E1DF}" type="presOf" srcId="{64E216AD-8355-4B22-8674-C709D31ACBAB}" destId="{179B7D0B-F2EA-4E36-8ACE-0E3B45DE247D}" srcOrd="0" destOrd="1" presId="urn:microsoft.com/office/officeart/2005/8/layout/hList1"/>
    <dgm:cxn modelId="{6942152D-CA1A-4103-AF4E-B8B4906A624A}" type="presOf" srcId="{162BAC0D-E5DA-4F8C-867C-8B814E551B9C}" destId="{179B7D0B-F2EA-4E36-8ACE-0E3B45DE247D}" srcOrd="0" destOrd="0" presId="urn:microsoft.com/office/officeart/2005/8/layout/hList1"/>
    <dgm:cxn modelId="{563DDCCD-C66F-450A-9EE6-E236E97FAB91}" type="presOf" srcId="{F7EBECED-093A-4CD8-BE66-BC394D3EA984}" destId="{D322AFCA-6C50-4E18-ABE3-95A98BFAF14D}" srcOrd="0" destOrd="0" presId="urn:microsoft.com/office/officeart/2005/8/layout/hList1"/>
    <dgm:cxn modelId="{E53AC28C-A31C-4DCE-AE96-7607972F16A9}" srcId="{F7EBECED-093A-4CD8-BE66-BC394D3EA984}" destId="{34D8A4FA-3001-446B-AADC-6BF0A66A6A50}" srcOrd="2" destOrd="0" parTransId="{570B95B8-9093-42D9-904B-B92E1670B75B}" sibTransId="{531CE104-8028-4228-8974-EA317E9C3BFB}"/>
    <dgm:cxn modelId="{92121558-95D5-462E-9313-E1E34AF6F32E}" type="presOf" srcId="{489375F4-51C7-419D-98AE-6FED198F5ABD}" destId="{AAA84011-565E-4C98-9A82-E2AD5B63510A}" srcOrd="0" destOrd="0" presId="urn:microsoft.com/office/officeart/2005/8/layout/hList1"/>
    <dgm:cxn modelId="{01815C85-8966-4484-9076-A544149E502C}" type="presParOf" srcId="{D322AFCA-6C50-4E18-ABE3-95A98BFAF14D}" destId="{1CA570DA-1867-4340-AFE6-0DAA4648863A}" srcOrd="0" destOrd="0" presId="urn:microsoft.com/office/officeart/2005/8/layout/hList1"/>
    <dgm:cxn modelId="{68FF48A1-E269-4DD2-AF01-4B984F74BBE0}" type="presParOf" srcId="{1CA570DA-1867-4340-AFE6-0DAA4648863A}" destId="{FEEC6853-1443-4AB3-80A1-35B276D71742}" srcOrd="0" destOrd="0" presId="urn:microsoft.com/office/officeart/2005/8/layout/hList1"/>
    <dgm:cxn modelId="{877747A0-1EAD-42B9-A873-84B739C5E779}" type="presParOf" srcId="{1CA570DA-1867-4340-AFE6-0DAA4648863A}" destId="{1C00A70B-5794-4189-BBDF-B46FD593925E}" srcOrd="1" destOrd="0" presId="urn:microsoft.com/office/officeart/2005/8/layout/hList1"/>
    <dgm:cxn modelId="{B4DA1B11-6CCE-4DAE-B5EE-FED3B921CD10}" type="presParOf" srcId="{D322AFCA-6C50-4E18-ABE3-95A98BFAF14D}" destId="{796BC2CB-D220-4C66-AA04-C34BC91EF6D3}" srcOrd="1" destOrd="0" presId="urn:microsoft.com/office/officeart/2005/8/layout/hList1"/>
    <dgm:cxn modelId="{2163EF80-8264-43DD-9C36-4446AEFA1AD0}" type="presParOf" srcId="{D322AFCA-6C50-4E18-ABE3-95A98BFAF14D}" destId="{17F44B77-2EB3-4AA6-ADC7-0379AE82F09E}" srcOrd="2" destOrd="0" presId="urn:microsoft.com/office/officeart/2005/8/layout/hList1"/>
    <dgm:cxn modelId="{F41E3AEE-D369-4F13-ABEA-6994ACEFA1B6}" type="presParOf" srcId="{17F44B77-2EB3-4AA6-ADC7-0379AE82F09E}" destId="{7DD3CE98-7067-45AB-987D-9EA9842B188B}" srcOrd="0" destOrd="0" presId="urn:microsoft.com/office/officeart/2005/8/layout/hList1"/>
    <dgm:cxn modelId="{183F7312-42B1-4046-906E-A25EC3A8EA2A}" type="presParOf" srcId="{17F44B77-2EB3-4AA6-ADC7-0379AE82F09E}" destId="{56520E74-078C-452B-84F6-DA12090A0910}" srcOrd="1" destOrd="0" presId="urn:microsoft.com/office/officeart/2005/8/layout/hList1"/>
    <dgm:cxn modelId="{5B51D5F2-D0E9-4965-B45B-1563AECC2AAC}" type="presParOf" srcId="{D322AFCA-6C50-4E18-ABE3-95A98BFAF14D}" destId="{DC0197C5-46CB-48D2-AE0D-F98B2DA235A5}" srcOrd="3" destOrd="0" presId="urn:microsoft.com/office/officeart/2005/8/layout/hList1"/>
    <dgm:cxn modelId="{67CF19D8-99BB-4F8C-8A2B-6F2C586DAECB}" type="presParOf" srcId="{D322AFCA-6C50-4E18-ABE3-95A98BFAF14D}" destId="{61CEBBD8-EEF0-4E79-95A0-0A61A5D6A54E}" srcOrd="4" destOrd="0" presId="urn:microsoft.com/office/officeart/2005/8/layout/hList1"/>
    <dgm:cxn modelId="{51F17ED1-86D5-4AA3-96A3-C273113D32B6}" type="presParOf" srcId="{61CEBBD8-EEF0-4E79-95A0-0A61A5D6A54E}" destId="{13E24DE4-4F24-413F-9B13-33A486F11F2A}" srcOrd="0" destOrd="0" presId="urn:microsoft.com/office/officeart/2005/8/layout/hList1"/>
    <dgm:cxn modelId="{3CD8B1FB-1FF2-44E8-8D52-D169BCE5C64C}" type="presParOf" srcId="{61CEBBD8-EEF0-4E79-95A0-0A61A5D6A54E}" destId="{179B7D0B-F2EA-4E36-8ACE-0E3B45DE247D}" srcOrd="1" destOrd="0" presId="urn:microsoft.com/office/officeart/2005/8/layout/hList1"/>
    <dgm:cxn modelId="{A8C3BE42-C36F-402A-8240-296861E64A81}" type="presParOf" srcId="{D322AFCA-6C50-4E18-ABE3-95A98BFAF14D}" destId="{EEA4E865-BD4D-4C34-89A6-8130C31D2EE3}" srcOrd="5" destOrd="0" presId="urn:microsoft.com/office/officeart/2005/8/layout/hList1"/>
    <dgm:cxn modelId="{1F8C7B8F-152C-42A9-AA88-0F06E714CD98}" type="presParOf" srcId="{D322AFCA-6C50-4E18-ABE3-95A98BFAF14D}" destId="{C4AC0D60-8140-466F-8939-A8A6626D1F84}" srcOrd="6" destOrd="0" presId="urn:microsoft.com/office/officeart/2005/8/layout/hList1"/>
    <dgm:cxn modelId="{1D8FC245-8228-455E-ABF8-E3D764AFD481}" type="presParOf" srcId="{C4AC0D60-8140-466F-8939-A8A6626D1F84}" destId="{8F4EE4E9-D09E-44FA-BDD1-B37FF8EDE84F}" srcOrd="0" destOrd="0" presId="urn:microsoft.com/office/officeart/2005/8/layout/hList1"/>
    <dgm:cxn modelId="{A31A569C-B57A-4163-B7C5-8CECF4FAF8BA}" type="presParOf" srcId="{C4AC0D60-8140-466F-8939-A8A6626D1F84}" destId="{AAA84011-565E-4C98-9A82-E2AD5B63510A}" srcOrd="1" destOrd="0" presId="urn:microsoft.com/office/officeart/2005/8/layout/hList1"/>
    <dgm:cxn modelId="{209B8E26-BBDE-4D46-9B3F-9CC28BEB302C}" type="presParOf" srcId="{D322AFCA-6C50-4E18-ABE3-95A98BFAF14D}" destId="{B2E4F43C-4243-4BA5-92B3-FF65A7BF3035}" srcOrd="7" destOrd="0" presId="urn:microsoft.com/office/officeart/2005/8/layout/hList1"/>
    <dgm:cxn modelId="{592CF7E4-57B5-43C2-B8B4-267D0AFD04DB}" type="presParOf" srcId="{D322AFCA-6C50-4E18-ABE3-95A98BFAF14D}" destId="{C79F397E-07E6-46B7-8115-45CDD13FB010}" srcOrd="8" destOrd="0" presId="urn:microsoft.com/office/officeart/2005/8/layout/hList1"/>
    <dgm:cxn modelId="{84DE36D2-19A5-4F07-B7A2-52CDF425DA4B}" type="presParOf" srcId="{C79F397E-07E6-46B7-8115-45CDD13FB010}" destId="{217F2E6A-662C-43DC-BE14-E25C8BFB6C0C}" srcOrd="0" destOrd="0" presId="urn:microsoft.com/office/officeart/2005/8/layout/hList1"/>
    <dgm:cxn modelId="{47A4F143-9CF5-4567-8275-48188D35D1EE}" type="presParOf" srcId="{C79F397E-07E6-46B7-8115-45CDD13FB010}" destId="{23DECE2E-E4A9-4FE9-87A2-9D5EE098F863}"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46FD26-F189-4F9B-855E-D17E4F969A1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kumimoji="1" lang="ja-JP" altLang="en-US"/>
        </a:p>
      </dgm:t>
    </dgm:pt>
    <dgm:pt modelId="{37C35EDA-511C-43D6-B1E6-A09B84620705}">
      <dgm:prSet phldrT="[テキスト]"/>
      <dgm:spPr>
        <a:effectLst>
          <a:outerShdw blurRad="50800" dist="38100" dir="2700000" algn="tl" rotWithShape="0">
            <a:prstClr val="black">
              <a:alpha val="40000"/>
            </a:prstClr>
          </a:outerShdw>
        </a:effectLst>
      </dgm:spPr>
      <dgm:t>
        <a:bodyPr/>
        <a:lstStyle/>
        <a:p>
          <a:r>
            <a:rPr kumimoji="1" lang="en-US" altLang="ja-JP" dirty="0" smtClean="0"/>
            <a:t>PLAN</a:t>
          </a:r>
        </a:p>
        <a:p>
          <a:r>
            <a:rPr kumimoji="1" lang="ja-JP" altLang="en-US" dirty="0" smtClean="0"/>
            <a:t>収集拡大計画</a:t>
          </a:r>
          <a:endParaRPr kumimoji="1" lang="ja-JP" altLang="en-US" dirty="0"/>
        </a:p>
      </dgm:t>
    </dgm:pt>
    <dgm:pt modelId="{BCE13CDB-0AB0-446D-847C-274C2CE4CF46}" type="parTrans" cxnId="{909F0ACE-3ABB-4F76-8593-7378294E9EB6}">
      <dgm:prSet/>
      <dgm:spPr/>
      <dgm:t>
        <a:bodyPr/>
        <a:lstStyle/>
        <a:p>
          <a:endParaRPr kumimoji="1" lang="ja-JP" altLang="en-US"/>
        </a:p>
      </dgm:t>
    </dgm:pt>
    <dgm:pt modelId="{88D46D61-8C7B-4102-BCA8-FBF2C7983FB3}" type="sibTrans" cxnId="{909F0ACE-3ABB-4F76-8593-7378294E9EB6}">
      <dgm:prSet/>
      <dgm:spPr>
        <a:ln w="38100"/>
      </dgm:spPr>
      <dgm:t>
        <a:bodyPr/>
        <a:lstStyle/>
        <a:p>
          <a:endParaRPr kumimoji="1" lang="ja-JP" altLang="en-US"/>
        </a:p>
      </dgm:t>
    </dgm:pt>
    <dgm:pt modelId="{0F86B5B8-AC0F-40AC-AF24-D41ADD8CF1B0}">
      <dgm:prSet phldrT="[テキスト]"/>
      <dgm:spPr>
        <a:effectLst>
          <a:outerShdw blurRad="50800" dist="38100" dir="2700000" algn="tl" rotWithShape="0">
            <a:prstClr val="black">
              <a:alpha val="40000"/>
            </a:prstClr>
          </a:outerShdw>
        </a:effectLst>
      </dgm:spPr>
      <dgm:t>
        <a:bodyPr/>
        <a:lstStyle/>
        <a:p>
          <a:r>
            <a:rPr kumimoji="1" lang="en-US" altLang="ja-JP" dirty="0" smtClean="0"/>
            <a:t>DO</a:t>
          </a:r>
        </a:p>
        <a:p>
          <a:r>
            <a:rPr kumimoji="1" lang="ja-JP" altLang="en-US" dirty="0" smtClean="0"/>
            <a:t>収集拡大の実施収集</a:t>
          </a:r>
          <a:endParaRPr kumimoji="1" lang="ja-JP" altLang="en-US" dirty="0"/>
        </a:p>
      </dgm:t>
    </dgm:pt>
    <dgm:pt modelId="{8313A433-CD7E-491F-88FC-EDA6EE603BB5}" type="parTrans" cxnId="{9D18CBA2-4E33-49D5-9DDF-BD85C59FDB8E}">
      <dgm:prSet/>
      <dgm:spPr/>
      <dgm:t>
        <a:bodyPr/>
        <a:lstStyle/>
        <a:p>
          <a:endParaRPr kumimoji="1" lang="ja-JP" altLang="en-US"/>
        </a:p>
      </dgm:t>
    </dgm:pt>
    <dgm:pt modelId="{4B1F3703-BBC3-451C-B4BA-636AD0EFED7F}" type="sibTrans" cxnId="{9D18CBA2-4E33-49D5-9DDF-BD85C59FDB8E}">
      <dgm:prSet/>
      <dgm:spPr>
        <a:ln w="38100"/>
      </dgm:spPr>
      <dgm:t>
        <a:bodyPr/>
        <a:lstStyle/>
        <a:p>
          <a:endParaRPr kumimoji="1" lang="ja-JP" altLang="en-US"/>
        </a:p>
      </dgm:t>
    </dgm:pt>
    <dgm:pt modelId="{7710D394-FC49-411B-AF82-0916981E0D90}">
      <dgm:prSet phldrT="[テキスト]"/>
      <dgm:spPr>
        <a:effectLst>
          <a:outerShdw blurRad="50800" dist="38100" dir="2700000" algn="tl" rotWithShape="0">
            <a:prstClr val="black">
              <a:alpha val="40000"/>
            </a:prstClr>
          </a:outerShdw>
        </a:effectLst>
      </dgm:spPr>
      <dgm:t>
        <a:bodyPr/>
        <a:lstStyle/>
        <a:p>
          <a:r>
            <a:rPr kumimoji="1" lang="en-US" altLang="ja-JP" dirty="0" smtClean="0"/>
            <a:t>CHECK</a:t>
          </a:r>
        </a:p>
        <a:p>
          <a:r>
            <a:rPr kumimoji="1" lang="ja-JP" altLang="en-US" dirty="0" smtClean="0"/>
            <a:t>必要な情報、機能の確認</a:t>
          </a:r>
          <a:endParaRPr kumimoji="1" lang="ja-JP" altLang="en-US" dirty="0"/>
        </a:p>
      </dgm:t>
    </dgm:pt>
    <dgm:pt modelId="{01F231A0-A630-4D34-BDC5-1F3D4805E17F}" type="parTrans" cxnId="{F5A6B16F-0D77-490C-8153-4F535925F00D}">
      <dgm:prSet/>
      <dgm:spPr/>
      <dgm:t>
        <a:bodyPr/>
        <a:lstStyle/>
        <a:p>
          <a:endParaRPr kumimoji="1" lang="ja-JP" altLang="en-US"/>
        </a:p>
      </dgm:t>
    </dgm:pt>
    <dgm:pt modelId="{E8768BFA-F4E1-46AE-8417-6BCBC8B4870A}" type="sibTrans" cxnId="{F5A6B16F-0D77-490C-8153-4F535925F00D}">
      <dgm:prSet/>
      <dgm:spPr>
        <a:ln w="38100"/>
      </dgm:spPr>
      <dgm:t>
        <a:bodyPr/>
        <a:lstStyle/>
        <a:p>
          <a:endParaRPr kumimoji="1" lang="ja-JP" altLang="en-US"/>
        </a:p>
      </dgm:t>
    </dgm:pt>
    <dgm:pt modelId="{D62FF4D1-0485-4D8A-94A8-677AAFD78B4D}">
      <dgm:prSet phldrT="[テキスト]"/>
      <dgm:spPr>
        <a:effectLst>
          <a:outerShdw blurRad="50800" dist="38100" dir="2700000" algn="tl" rotWithShape="0">
            <a:prstClr val="black">
              <a:alpha val="40000"/>
            </a:prstClr>
          </a:outerShdw>
        </a:effectLst>
      </dgm:spPr>
      <dgm:t>
        <a:bodyPr/>
        <a:lstStyle/>
        <a:p>
          <a:r>
            <a:rPr kumimoji="1" lang="en-US" altLang="ja-JP" dirty="0" smtClean="0"/>
            <a:t>ACT</a:t>
          </a:r>
        </a:p>
        <a:p>
          <a:r>
            <a:rPr kumimoji="1" lang="ja-JP" altLang="en-US" dirty="0" smtClean="0"/>
            <a:t>収集拡大のための具体的な調整</a:t>
          </a:r>
          <a:endParaRPr kumimoji="1" lang="ja-JP" altLang="en-US" dirty="0"/>
        </a:p>
      </dgm:t>
    </dgm:pt>
    <dgm:pt modelId="{0AA86C07-CAF4-414F-B1FB-B53559AA64E8}" type="parTrans" cxnId="{CF57F6C2-3E72-4DB3-B24B-D2495099A6CA}">
      <dgm:prSet/>
      <dgm:spPr/>
      <dgm:t>
        <a:bodyPr/>
        <a:lstStyle/>
        <a:p>
          <a:endParaRPr kumimoji="1" lang="ja-JP" altLang="en-US"/>
        </a:p>
      </dgm:t>
    </dgm:pt>
    <dgm:pt modelId="{3377CC9B-FA59-452B-B49F-4DE5BBDB121B}" type="sibTrans" cxnId="{CF57F6C2-3E72-4DB3-B24B-D2495099A6CA}">
      <dgm:prSet/>
      <dgm:spPr>
        <a:ln w="38100"/>
      </dgm:spPr>
      <dgm:t>
        <a:bodyPr/>
        <a:lstStyle/>
        <a:p>
          <a:endParaRPr kumimoji="1" lang="ja-JP" altLang="en-US"/>
        </a:p>
      </dgm:t>
    </dgm:pt>
    <dgm:pt modelId="{02E47E65-76F0-47E1-B44F-BFA52AF810CB}" type="pres">
      <dgm:prSet presAssocID="{4E46FD26-F189-4F9B-855E-D17E4F969A12}" presName="cycle" presStyleCnt="0">
        <dgm:presLayoutVars>
          <dgm:dir/>
          <dgm:resizeHandles val="exact"/>
        </dgm:presLayoutVars>
      </dgm:prSet>
      <dgm:spPr/>
      <dgm:t>
        <a:bodyPr/>
        <a:lstStyle/>
        <a:p>
          <a:endParaRPr kumimoji="1" lang="ja-JP" altLang="en-US"/>
        </a:p>
      </dgm:t>
    </dgm:pt>
    <dgm:pt modelId="{C18600DA-89BA-461B-8102-2BE5AAAC2F0C}" type="pres">
      <dgm:prSet presAssocID="{37C35EDA-511C-43D6-B1E6-A09B84620705}" presName="node" presStyleLbl="node1" presStyleIdx="0" presStyleCnt="4">
        <dgm:presLayoutVars>
          <dgm:bulletEnabled val="1"/>
        </dgm:presLayoutVars>
      </dgm:prSet>
      <dgm:spPr/>
      <dgm:t>
        <a:bodyPr/>
        <a:lstStyle/>
        <a:p>
          <a:endParaRPr kumimoji="1" lang="ja-JP" altLang="en-US"/>
        </a:p>
      </dgm:t>
    </dgm:pt>
    <dgm:pt modelId="{BA8F7808-D0C6-4D3C-BEB6-8A57614EB860}" type="pres">
      <dgm:prSet presAssocID="{37C35EDA-511C-43D6-B1E6-A09B84620705}" presName="spNode" presStyleCnt="0"/>
      <dgm:spPr/>
    </dgm:pt>
    <dgm:pt modelId="{5F0AA965-AA45-41F8-94CD-740FF4BAD6EE}" type="pres">
      <dgm:prSet presAssocID="{88D46D61-8C7B-4102-BCA8-FBF2C7983FB3}" presName="sibTrans" presStyleLbl="sibTrans1D1" presStyleIdx="0" presStyleCnt="4"/>
      <dgm:spPr/>
      <dgm:t>
        <a:bodyPr/>
        <a:lstStyle/>
        <a:p>
          <a:endParaRPr kumimoji="1" lang="ja-JP" altLang="en-US"/>
        </a:p>
      </dgm:t>
    </dgm:pt>
    <dgm:pt modelId="{7B38FD90-D5CA-49AD-9FC7-AB214B907798}" type="pres">
      <dgm:prSet presAssocID="{0F86B5B8-AC0F-40AC-AF24-D41ADD8CF1B0}" presName="node" presStyleLbl="node1" presStyleIdx="1" presStyleCnt="4">
        <dgm:presLayoutVars>
          <dgm:bulletEnabled val="1"/>
        </dgm:presLayoutVars>
      </dgm:prSet>
      <dgm:spPr/>
      <dgm:t>
        <a:bodyPr/>
        <a:lstStyle/>
        <a:p>
          <a:endParaRPr kumimoji="1" lang="ja-JP" altLang="en-US"/>
        </a:p>
      </dgm:t>
    </dgm:pt>
    <dgm:pt modelId="{BB8279D2-4D3B-43BC-A0CE-BAE11080AE46}" type="pres">
      <dgm:prSet presAssocID="{0F86B5B8-AC0F-40AC-AF24-D41ADD8CF1B0}" presName="spNode" presStyleCnt="0"/>
      <dgm:spPr/>
    </dgm:pt>
    <dgm:pt modelId="{13BD8450-B794-4EB1-AF42-D2049E57E680}" type="pres">
      <dgm:prSet presAssocID="{4B1F3703-BBC3-451C-B4BA-636AD0EFED7F}" presName="sibTrans" presStyleLbl="sibTrans1D1" presStyleIdx="1" presStyleCnt="4"/>
      <dgm:spPr/>
      <dgm:t>
        <a:bodyPr/>
        <a:lstStyle/>
        <a:p>
          <a:endParaRPr kumimoji="1" lang="ja-JP" altLang="en-US"/>
        </a:p>
      </dgm:t>
    </dgm:pt>
    <dgm:pt modelId="{2B74718D-5EBD-4CC5-9AC9-DF663FF76F57}" type="pres">
      <dgm:prSet presAssocID="{7710D394-FC49-411B-AF82-0916981E0D90}" presName="node" presStyleLbl="node1" presStyleIdx="2" presStyleCnt="4">
        <dgm:presLayoutVars>
          <dgm:bulletEnabled val="1"/>
        </dgm:presLayoutVars>
      </dgm:prSet>
      <dgm:spPr/>
      <dgm:t>
        <a:bodyPr/>
        <a:lstStyle/>
        <a:p>
          <a:endParaRPr kumimoji="1" lang="ja-JP" altLang="en-US"/>
        </a:p>
      </dgm:t>
    </dgm:pt>
    <dgm:pt modelId="{ADF2DE5B-0437-458B-9C0E-A4855E0DC140}" type="pres">
      <dgm:prSet presAssocID="{7710D394-FC49-411B-AF82-0916981E0D90}" presName="spNode" presStyleCnt="0"/>
      <dgm:spPr/>
    </dgm:pt>
    <dgm:pt modelId="{C034AE68-BCEC-433D-A5E2-B7C0D91C0906}" type="pres">
      <dgm:prSet presAssocID="{E8768BFA-F4E1-46AE-8417-6BCBC8B4870A}" presName="sibTrans" presStyleLbl="sibTrans1D1" presStyleIdx="2" presStyleCnt="4"/>
      <dgm:spPr/>
      <dgm:t>
        <a:bodyPr/>
        <a:lstStyle/>
        <a:p>
          <a:endParaRPr kumimoji="1" lang="ja-JP" altLang="en-US"/>
        </a:p>
      </dgm:t>
    </dgm:pt>
    <dgm:pt modelId="{01D763F7-2B59-41DB-80FA-F92CF9A6A6C7}" type="pres">
      <dgm:prSet presAssocID="{D62FF4D1-0485-4D8A-94A8-677AAFD78B4D}" presName="node" presStyleLbl="node1" presStyleIdx="3" presStyleCnt="4">
        <dgm:presLayoutVars>
          <dgm:bulletEnabled val="1"/>
        </dgm:presLayoutVars>
      </dgm:prSet>
      <dgm:spPr/>
      <dgm:t>
        <a:bodyPr/>
        <a:lstStyle/>
        <a:p>
          <a:endParaRPr kumimoji="1" lang="ja-JP" altLang="en-US"/>
        </a:p>
      </dgm:t>
    </dgm:pt>
    <dgm:pt modelId="{6B556B64-81D7-48F8-AAD1-4C3C39F32B16}" type="pres">
      <dgm:prSet presAssocID="{D62FF4D1-0485-4D8A-94A8-677AAFD78B4D}" presName="spNode" presStyleCnt="0"/>
      <dgm:spPr/>
    </dgm:pt>
    <dgm:pt modelId="{E6484C3C-EF4B-4AD7-815A-3EEC9BD2181F}" type="pres">
      <dgm:prSet presAssocID="{3377CC9B-FA59-452B-B49F-4DE5BBDB121B}" presName="sibTrans" presStyleLbl="sibTrans1D1" presStyleIdx="3" presStyleCnt="4"/>
      <dgm:spPr/>
      <dgm:t>
        <a:bodyPr/>
        <a:lstStyle/>
        <a:p>
          <a:endParaRPr kumimoji="1" lang="ja-JP" altLang="en-US"/>
        </a:p>
      </dgm:t>
    </dgm:pt>
  </dgm:ptLst>
  <dgm:cxnLst>
    <dgm:cxn modelId="{24E58A53-1BCA-4387-8E65-1684A7C43E34}" type="presOf" srcId="{4E46FD26-F189-4F9B-855E-D17E4F969A12}" destId="{02E47E65-76F0-47E1-B44F-BFA52AF810CB}" srcOrd="0" destOrd="0" presId="urn:microsoft.com/office/officeart/2005/8/layout/cycle5"/>
    <dgm:cxn modelId="{F5A6B16F-0D77-490C-8153-4F535925F00D}" srcId="{4E46FD26-F189-4F9B-855E-D17E4F969A12}" destId="{7710D394-FC49-411B-AF82-0916981E0D90}" srcOrd="2" destOrd="0" parTransId="{01F231A0-A630-4D34-BDC5-1F3D4805E17F}" sibTransId="{E8768BFA-F4E1-46AE-8417-6BCBC8B4870A}"/>
    <dgm:cxn modelId="{3EB03C07-DD3A-4232-90D9-656DC829C801}" type="presOf" srcId="{E8768BFA-F4E1-46AE-8417-6BCBC8B4870A}" destId="{C034AE68-BCEC-433D-A5E2-B7C0D91C0906}" srcOrd="0" destOrd="0" presId="urn:microsoft.com/office/officeart/2005/8/layout/cycle5"/>
    <dgm:cxn modelId="{5CB79336-1107-4E0B-BDB1-7C803DAD8CCF}" type="presOf" srcId="{4B1F3703-BBC3-451C-B4BA-636AD0EFED7F}" destId="{13BD8450-B794-4EB1-AF42-D2049E57E680}" srcOrd="0" destOrd="0" presId="urn:microsoft.com/office/officeart/2005/8/layout/cycle5"/>
    <dgm:cxn modelId="{909F0ACE-3ABB-4F76-8593-7378294E9EB6}" srcId="{4E46FD26-F189-4F9B-855E-D17E4F969A12}" destId="{37C35EDA-511C-43D6-B1E6-A09B84620705}" srcOrd="0" destOrd="0" parTransId="{BCE13CDB-0AB0-446D-847C-274C2CE4CF46}" sibTransId="{88D46D61-8C7B-4102-BCA8-FBF2C7983FB3}"/>
    <dgm:cxn modelId="{9D18CBA2-4E33-49D5-9DDF-BD85C59FDB8E}" srcId="{4E46FD26-F189-4F9B-855E-D17E4F969A12}" destId="{0F86B5B8-AC0F-40AC-AF24-D41ADD8CF1B0}" srcOrd="1" destOrd="0" parTransId="{8313A433-CD7E-491F-88FC-EDA6EE603BB5}" sibTransId="{4B1F3703-BBC3-451C-B4BA-636AD0EFED7F}"/>
    <dgm:cxn modelId="{1AF44C88-F83C-45E0-BB6E-A8114B14124C}" type="presOf" srcId="{37C35EDA-511C-43D6-B1E6-A09B84620705}" destId="{C18600DA-89BA-461B-8102-2BE5AAAC2F0C}" srcOrd="0" destOrd="0" presId="urn:microsoft.com/office/officeart/2005/8/layout/cycle5"/>
    <dgm:cxn modelId="{4E79E818-10A3-4970-948D-A6EB066CF275}" type="presOf" srcId="{88D46D61-8C7B-4102-BCA8-FBF2C7983FB3}" destId="{5F0AA965-AA45-41F8-94CD-740FF4BAD6EE}" srcOrd="0" destOrd="0" presId="urn:microsoft.com/office/officeart/2005/8/layout/cycle5"/>
    <dgm:cxn modelId="{B09C6E29-609F-413F-BB8A-7ED1C6281C5E}" type="presOf" srcId="{0F86B5B8-AC0F-40AC-AF24-D41ADD8CF1B0}" destId="{7B38FD90-D5CA-49AD-9FC7-AB214B907798}" srcOrd="0" destOrd="0" presId="urn:microsoft.com/office/officeart/2005/8/layout/cycle5"/>
    <dgm:cxn modelId="{CF57F6C2-3E72-4DB3-B24B-D2495099A6CA}" srcId="{4E46FD26-F189-4F9B-855E-D17E4F969A12}" destId="{D62FF4D1-0485-4D8A-94A8-677AAFD78B4D}" srcOrd="3" destOrd="0" parTransId="{0AA86C07-CAF4-414F-B1FB-B53559AA64E8}" sibTransId="{3377CC9B-FA59-452B-B49F-4DE5BBDB121B}"/>
    <dgm:cxn modelId="{5098A158-72EF-47FE-976B-4A3537E6A27E}" type="presOf" srcId="{D62FF4D1-0485-4D8A-94A8-677AAFD78B4D}" destId="{01D763F7-2B59-41DB-80FA-F92CF9A6A6C7}" srcOrd="0" destOrd="0" presId="urn:microsoft.com/office/officeart/2005/8/layout/cycle5"/>
    <dgm:cxn modelId="{9759BC67-F76C-4D8F-BF76-BF7AEF21E2A1}" type="presOf" srcId="{7710D394-FC49-411B-AF82-0916981E0D90}" destId="{2B74718D-5EBD-4CC5-9AC9-DF663FF76F57}" srcOrd="0" destOrd="0" presId="urn:microsoft.com/office/officeart/2005/8/layout/cycle5"/>
    <dgm:cxn modelId="{02321415-CB31-419F-8A34-B43B854464DB}" type="presOf" srcId="{3377CC9B-FA59-452B-B49F-4DE5BBDB121B}" destId="{E6484C3C-EF4B-4AD7-815A-3EEC9BD2181F}" srcOrd="0" destOrd="0" presId="urn:microsoft.com/office/officeart/2005/8/layout/cycle5"/>
    <dgm:cxn modelId="{C5448CD2-348F-4369-ADF3-84F4995F57DC}" type="presParOf" srcId="{02E47E65-76F0-47E1-B44F-BFA52AF810CB}" destId="{C18600DA-89BA-461B-8102-2BE5AAAC2F0C}" srcOrd="0" destOrd="0" presId="urn:microsoft.com/office/officeart/2005/8/layout/cycle5"/>
    <dgm:cxn modelId="{16800C74-D899-4462-9537-8B093E69CA9C}" type="presParOf" srcId="{02E47E65-76F0-47E1-B44F-BFA52AF810CB}" destId="{BA8F7808-D0C6-4D3C-BEB6-8A57614EB860}" srcOrd="1" destOrd="0" presId="urn:microsoft.com/office/officeart/2005/8/layout/cycle5"/>
    <dgm:cxn modelId="{4188E48D-38F8-4137-B1ED-0998F20F81ED}" type="presParOf" srcId="{02E47E65-76F0-47E1-B44F-BFA52AF810CB}" destId="{5F0AA965-AA45-41F8-94CD-740FF4BAD6EE}" srcOrd="2" destOrd="0" presId="urn:microsoft.com/office/officeart/2005/8/layout/cycle5"/>
    <dgm:cxn modelId="{F74AF9DC-6986-4253-A044-1977BACBCBE7}" type="presParOf" srcId="{02E47E65-76F0-47E1-B44F-BFA52AF810CB}" destId="{7B38FD90-D5CA-49AD-9FC7-AB214B907798}" srcOrd="3" destOrd="0" presId="urn:microsoft.com/office/officeart/2005/8/layout/cycle5"/>
    <dgm:cxn modelId="{607445C7-472A-40AA-A375-77E950A0237A}" type="presParOf" srcId="{02E47E65-76F0-47E1-B44F-BFA52AF810CB}" destId="{BB8279D2-4D3B-43BC-A0CE-BAE11080AE46}" srcOrd="4" destOrd="0" presId="urn:microsoft.com/office/officeart/2005/8/layout/cycle5"/>
    <dgm:cxn modelId="{CBAD20D4-3E3F-4BE8-84A4-86B93ACB970A}" type="presParOf" srcId="{02E47E65-76F0-47E1-B44F-BFA52AF810CB}" destId="{13BD8450-B794-4EB1-AF42-D2049E57E680}" srcOrd="5" destOrd="0" presId="urn:microsoft.com/office/officeart/2005/8/layout/cycle5"/>
    <dgm:cxn modelId="{CFB232A7-AB1A-406F-B754-E1C80AB42130}" type="presParOf" srcId="{02E47E65-76F0-47E1-B44F-BFA52AF810CB}" destId="{2B74718D-5EBD-4CC5-9AC9-DF663FF76F57}" srcOrd="6" destOrd="0" presId="urn:microsoft.com/office/officeart/2005/8/layout/cycle5"/>
    <dgm:cxn modelId="{F1BFA480-4280-461E-91F0-C9C290DD3235}" type="presParOf" srcId="{02E47E65-76F0-47E1-B44F-BFA52AF810CB}" destId="{ADF2DE5B-0437-458B-9C0E-A4855E0DC140}" srcOrd="7" destOrd="0" presId="urn:microsoft.com/office/officeart/2005/8/layout/cycle5"/>
    <dgm:cxn modelId="{9FF48866-F280-4BD0-8241-0606396B39FE}" type="presParOf" srcId="{02E47E65-76F0-47E1-B44F-BFA52AF810CB}" destId="{C034AE68-BCEC-433D-A5E2-B7C0D91C0906}" srcOrd="8" destOrd="0" presId="urn:microsoft.com/office/officeart/2005/8/layout/cycle5"/>
    <dgm:cxn modelId="{214D4950-9C32-4A53-B6DE-764AEE8665EA}" type="presParOf" srcId="{02E47E65-76F0-47E1-B44F-BFA52AF810CB}" destId="{01D763F7-2B59-41DB-80FA-F92CF9A6A6C7}" srcOrd="9" destOrd="0" presId="urn:microsoft.com/office/officeart/2005/8/layout/cycle5"/>
    <dgm:cxn modelId="{A1917A44-7FF8-4B1B-B20D-E0A347FC014F}" type="presParOf" srcId="{02E47E65-76F0-47E1-B44F-BFA52AF810CB}" destId="{6B556B64-81D7-48F8-AAD1-4C3C39F32B16}" srcOrd="10" destOrd="0" presId="urn:microsoft.com/office/officeart/2005/8/layout/cycle5"/>
    <dgm:cxn modelId="{10104416-9FD3-46A2-94B4-160E05B97B20}" type="presParOf" srcId="{02E47E65-76F0-47E1-B44F-BFA52AF810CB}" destId="{E6484C3C-EF4B-4AD7-815A-3EEC9BD2181F}" srcOrd="11" destOrd="0" presId="urn:microsoft.com/office/officeart/2005/8/layout/cycle5"/>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2008</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業務システム最適化計画に沿ってシステムの再構築</a:t>
          </a:r>
          <a:endParaRPr kumimoji="1" lang="en-US" sz="12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200" dirty="0" smtClean="0">
              <a:latin typeface="Meiryo UI" panose="020B0604030504040204" pitchFamily="50" charset="-128"/>
              <a:ea typeface="Meiryo UI" panose="020B0604030504040204" pitchFamily="50" charset="-128"/>
            </a:rPr>
            <a:t>2012</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2013FY</a:t>
          </a:r>
          <a:endParaRPr kumimoji="1" lang="en-US" sz="12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2014FY</a:t>
          </a:r>
          <a:r>
            <a:rPr kumimoji="1" lang="ja-JP" altLang="en-US" sz="1200" dirty="0" smtClean="0">
              <a:latin typeface="Meiryo UI" panose="020B0604030504040204" pitchFamily="50" charset="-128"/>
              <a:ea typeface="Meiryo UI" panose="020B0604030504040204" pitchFamily="50" charset="-128"/>
            </a:rPr>
            <a:t>～</a:t>
          </a:r>
          <a:endParaRPr kumimoji="1" lang="en-US" sz="12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NDLSearch</a:t>
          </a:r>
          <a:r>
            <a:rPr kumimoji="1" lang="ja-JP" altLang="en-US" sz="1200" dirty="0" smtClean="0">
              <a:latin typeface="Meiryo UI" panose="020B0604030504040204" pitchFamily="50" charset="-128"/>
              <a:ea typeface="Meiryo UI" panose="020B0604030504040204" pitchFamily="50" charset="-128"/>
            </a:rPr>
            <a:t>のオープン</a:t>
          </a:r>
          <a:endParaRPr kumimoji="1" lang="en-US" sz="12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大震災アーカイブポータルの構築</a:t>
          </a:r>
          <a:endParaRPr kumimoji="1" lang="en-US" sz="12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D2D5AC81-86FD-4598-8FAC-69475D303CAE}">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9E314FD9-F285-49CD-A3B2-9B33E8B949A6}">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034295F2-A03C-4908-80C5-D4DCD1B1F323}" type="sibTrans" cxnId="{C495A01F-6967-4ACF-91C1-0129ECB49F1A}">
      <dgm:prSet/>
      <dgm:spPr/>
      <dgm:t>
        <a:bodyPr/>
        <a:lstStyle/>
        <a:p>
          <a:endParaRPr kumimoji="1" lang="ja-JP" altLang="en-US"/>
        </a:p>
      </dgm:t>
    </dgm:pt>
    <dgm:pt modelId="{40D48271-9DED-47AE-ACB9-A6E980DA8044}" type="parTrans" cxnId="{C495A01F-6967-4ACF-91C1-0129ECB49F1A}">
      <dgm:prSet/>
      <dgm:spPr/>
      <dgm:t>
        <a:bodyPr/>
        <a:lstStyle/>
        <a:p>
          <a:endParaRPr kumimoji="1" lang="ja-JP" altLang="en-US"/>
        </a:p>
      </dgm:t>
    </dgm:pt>
    <dgm:pt modelId="{0BC6CE11-17B1-42DB-B5A6-D3A57650D196}" type="sibTrans" cxnId="{5257A64E-E947-4F52-9C8D-363E3514DA10}">
      <dgm:prSet/>
      <dgm:spPr/>
      <dgm:t>
        <a:bodyPr/>
        <a:lstStyle/>
        <a:p>
          <a:endParaRPr kumimoji="1" lang="ja-JP" altLang="en-US"/>
        </a:p>
      </dgm:t>
    </dgm:pt>
    <dgm:pt modelId="{EAEC6225-C71B-4CA1-9C45-DADB158E40BE}" type="parTrans" cxnId="{5257A64E-E947-4F52-9C8D-363E3514DA10}">
      <dgm:prSet/>
      <dgm:spPr/>
      <dgm:t>
        <a:bodyPr/>
        <a:lstStyle/>
        <a:p>
          <a:endParaRPr kumimoji="1" lang="ja-JP" altLang="en-US"/>
        </a:p>
      </dgm:t>
    </dgm:pt>
    <dgm:pt modelId="{EEA78220-BDA6-469C-B8DC-748AA9E073E9}">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知識情報基盤構築</a:t>
          </a:r>
          <a:endParaRPr kumimoji="1" lang="en-US" sz="12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大震災アーカイブで実証された技術を活用</a:t>
          </a:r>
          <a:endParaRPr kumimoji="1" lang="en-US" sz="12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4A470824-7F87-4449-B4E0-DB23D97F270E}">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次世代図書館サービスシステムの構築</a:t>
          </a:r>
          <a:endParaRPr kumimoji="1" lang="en-US" sz="1200" dirty="0">
            <a:latin typeface="Meiryo UI" panose="020B0604030504040204" pitchFamily="50" charset="-128"/>
            <a:ea typeface="Meiryo UI" panose="020B0604030504040204" pitchFamily="50" charset="-128"/>
          </a:endParaRPr>
        </a:p>
      </dgm:t>
    </dgm:pt>
    <dgm:pt modelId="{A2D9064E-0604-4A43-9E3E-876DE4A19D77}" type="parTrans" cxnId="{91CF3D63-7770-4327-9900-66147F091201}">
      <dgm:prSet/>
      <dgm:spPr/>
      <dgm:t>
        <a:bodyPr/>
        <a:lstStyle/>
        <a:p>
          <a:endParaRPr kumimoji="1" lang="ja-JP" altLang="en-US"/>
        </a:p>
      </dgm:t>
    </dgm:pt>
    <dgm:pt modelId="{BFFAFA03-210B-40F6-B75D-C54187CCE8ED}" type="sibTrans" cxnId="{91CF3D63-7770-4327-9900-66147F091201}">
      <dgm:prSet/>
      <dgm:spPr/>
      <dgm:t>
        <a:bodyPr/>
        <a:lstStyle/>
        <a:p>
          <a:endParaRPr kumimoji="1" lang="ja-JP" altLang="en-US"/>
        </a:p>
      </dgm:t>
    </dgm:pt>
    <dgm:pt modelId="{6D1B3890-175B-41DF-9E37-A15E47AE8B92}">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クラウドコンピューティング環境への移行</a:t>
          </a:r>
          <a:endParaRPr kumimoji="1" lang="en-US" sz="1200" dirty="0">
            <a:latin typeface="Meiryo UI" panose="020B0604030504040204" pitchFamily="50" charset="-128"/>
            <a:ea typeface="Meiryo UI" panose="020B0604030504040204" pitchFamily="50" charset="-128"/>
          </a:endParaRPr>
        </a:p>
      </dgm:t>
    </dgm:pt>
    <dgm:pt modelId="{28FB1F0D-BC6F-45CC-B0F5-C47FF690FE34}" type="parTrans" cxnId="{8603E9C8-D5B9-4759-9050-EB72C2B1AB64}">
      <dgm:prSet/>
      <dgm:spPr/>
      <dgm:t>
        <a:bodyPr/>
        <a:lstStyle/>
        <a:p>
          <a:endParaRPr kumimoji="1" lang="ja-JP" altLang="en-US"/>
        </a:p>
      </dgm:t>
    </dgm:pt>
    <dgm:pt modelId="{1A21927A-3D85-40BA-851B-1981C696FFDF}" type="sibTrans" cxnId="{8603E9C8-D5B9-4759-9050-EB72C2B1AB64}">
      <dgm:prSet/>
      <dgm:spPr/>
      <dgm:t>
        <a:bodyPr/>
        <a:lstStyle/>
        <a:p>
          <a:endParaRPr kumimoji="1" lang="ja-JP" altLang="en-US"/>
        </a:p>
      </dgm:t>
    </dgm:pt>
    <dgm:pt modelId="{FD1850B0-BCBF-46D2-8124-B08B99F4C2FA}">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NDLSearch</a:t>
          </a:r>
          <a:r>
            <a:rPr kumimoji="1" lang="ja-JP" altLang="en-US" sz="1200" dirty="0" err="1"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デジタルアーカイブ、ナレッジが融合したシステム</a:t>
          </a:r>
          <a:endParaRPr kumimoji="1" lang="en-US" sz="1200" dirty="0">
            <a:latin typeface="Meiryo UI" panose="020B0604030504040204" pitchFamily="50" charset="-128"/>
            <a:ea typeface="Meiryo UI" panose="020B0604030504040204" pitchFamily="50" charset="-128"/>
          </a:endParaRPr>
        </a:p>
      </dgm:t>
    </dgm:pt>
    <dgm:pt modelId="{9EC092DB-9FE7-4026-A5E5-F58BFE9857FF}" type="parTrans" cxnId="{713BAF2D-1F8B-4E97-92E4-B0CAE3BD7691}">
      <dgm:prSet/>
      <dgm:spPr/>
      <dgm:t>
        <a:bodyPr/>
        <a:lstStyle/>
        <a:p>
          <a:endParaRPr kumimoji="1" lang="ja-JP" altLang="en-US"/>
        </a:p>
      </dgm:t>
    </dgm:pt>
    <dgm:pt modelId="{552E64AF-D6F7-4E36-8FC6-79FB2F314D87}" type="sibTrans" cxnId="{713BAF2D-1F8B-4E97-92E4-B0CAE3BD7691}">
      <dgm:prSet/>
      <dgm:spPr/>
      <dgm:t>
        <a:bodyPr/>
        <a:lstStyle/>
        <a:p>
          <a:endParaRPr kumimoji="1" lang="ja-JP" altLang="en-US"/>
        </a:p>
      </dgm:t>
    </dgm:pt>
    <dgm:pt modelId="{F2F6D72A-BA2A-4065-BDE0-C832394A0C0E}">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NDLSerach</a:t>
          </a:r>
          <a:r>
            <a:rPr kumimoji="1" lang="ja-JP" altLang="en-US" sz="1200" dirty="0" smtClean="0">
              <a:latin typeface="Meiryo UI" panose="020B0604030504040204" pitchFamily="50" charset="-128"/>
              <a:ea typeface="Meiryo UI" panose="020B0604030504040204" pitchFamily="50" charset="-128"/>
            </a:rPr>
            <a:t>を拡張</a:t>
          </a:r>
          <a:endParaRPr kumimoji="1" lang="en-US" sz="12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a:t>
          </a:r>
          <a:r>
            <a:rPr kumimoji="1" lang="ja-JP" altLang="en-US" sz="1200" dirty="0" smtClean="0">
              <a:latin typeface="Meiryo UI" panose="020B0604030504040204" pitchFamily="50" charset="-128"/>
              <a:ea typeface="Meiryo UI" panose="020B0604030504040204" pitchFamily="50" charset="-128"/>
            </a:rPr>
            <a:t>デジタルアーカイブを拡張</a:t>
          </a:r>
          <a:endParaRPr kumimoji="1" lang="en-US" sz="12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次世代技術を積極的に活用して</a:t>
          </a:r>
          <a:endParaRPr kumimoji="1" lang="en-US" sz="12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NDL-OPAC</a:t>
          </a:r>
          <a:r>
            <a:rPr kumimoji="1" lang="ja-JP" altLang="en-US" sz="1200" dirty="0" smtClean="0">
              <a:latin typeface="Meiryo UI" panose="020B0604030504040204" pitchFamily="50" charset="-128"/>
              <a:ea typeface="Meiryo UI" panose="020B0604030504040204" pitchFamily="50" charset="-128"/>
            </a:rPr>
            <a:t>のリニューアル</a:t>
          </a:r>
          <a:endParaRPr kumimoji="1" lang="en-US" sz="12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E7C0CB01-AF64-4561-A05A-6FED44EA52A2}">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a:t>
          </a:r>
          <a:r>
            <a:rPr kumimoji="1" lang="ja-JP" altLang="en-US" sz="1200" dirty="0" smtClean="0">
              <a:latin typeface="Meiryo UI" panose="020B0604030504040204" pitchFamily="50" charset="-128"/>
              <a:ea typeface="Meiryo UI" panose="020B0604030504040204" pitchFamily="50" charset="-128"/>
            </a:rPr>
            <a:t>デジタルアーカイブのリニューアル</a:t>
          </a:r>
          <a:endParaRPr kumimoji="1" lang="en-US" sz="1200" dirty="0">
            <a:latin typeface="Meiryo UI" panose="020B0604030504040204" pitchFamily="50" charset="-128"/>
            <a:ea typeface="Meiryo UI" panose="020B0604030504040204" pitchFamily="50" charset="-128"/>
          </a:endParaRPr>
        </a:p>
      </dgm:t>
    </dgm:pt>
    <dgm:pt modelId="{F285FD00-D668-468A-BCDE-B35A17D593C5}" type="parTrans" cxnId="{8F171EB5-A2AA-4B60-BB2A-9B6809A28CD6}">
      <dgm:prSet/>
      <dgm:spPr/>
      <dgm:t>
        <a:bodyPr/>
        <a:lstStyle/>
        <a:p>
          <a:endParaRPr kumimoji="1" lang="ja-JP" altLang="en-US"/>
        </a:p>
      </dgm:t>
    </dgm:pt>
    <dgm:pt modelId="{41E5DD5D-68F8-4DF0-8719-6D557567E9EE}" type="sibTrans" cxnId="{8F171EB5-A2AA-4B60-BB2A-9B6809A28CD6}">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t>
        <a:bodyPr/>
        <a:lstStyle/>
        <a:p>
          <a:endParaRPr kumimoji="1" lang="ja-JP" altLang="en-US"/>
        </a:p>
      </dgm:t>
    </dgm:pt>
    <dgm:pt modelId="{B81CAE3C-C9BE-42EB-B99E-B84F425E6ED3}" type="pres">
      <dgm:prSet presAssocID="{2E2439F4-AFB1-432E-97DD-51B17B07EE14}" presName="arrow" presStyleLbl="bgShp" presStyleIdx="0" presStyleCnt="1"/>
      <dgm:spPr/>
      <dgm:t>
        <a:bodyPr/>
        <a:lstStyle/>
        <a:p>
          <a:endParaRPr kumimoji="1" lang="ja-JP" altLang="en-US"/>
        </a:p>
      </dgm:t>
    </dgm:pt>
    <dgm:pt modelId="{4C5495D0-0DA2-4F12-AC89-9C54C3246B3E}" type="pres">
      <dgm:prSet presAssocID="{2E2439F4-AFB1-432E-97DD-51B17B07EE14}" presName="arrowDiagram4" presStyleCnt="0"/>
      <dgm:spPr/>
      <dgm:t>
        <a:bodyPr/>
        <a:lstStyle/>
        <a:p>
          <a:endParaRPr kumimoji="1" lang="ja-JP" altLang="en-US"/>
        </a:p>
      </dgm:t>
    </dgm:pt>
    <dgm:pt modelId="{A6268563-9BD9-46D8-B633-286B73DA61A4}" type="pres">
      <dgm:prSet presAssocID="{87056025-FDE9-4CFE-86A3-9910B45EEA82}" presName="bullet4a" presStyleLbl="node1" presStyleIdx="0" presStyleCnt="4"/>
      <dgm:spPr/>
      <dgm:t>
        <a:bodyPr/>
        <a:lstStyle/>
        <a:p>
          <a:endParaRPr kumimoji="1" lang="ja-JP" altLang="en-US"/>
        </a:p>
      </dgm:t>
    </dgm:pt>
    <dgm:pt modelId="{5F36DAA9-E240-40E5-9DDD-BDBF00436F21}" type="pres">
      <dgm:prSet presAssocID="{87056025-FDE9-4CFE-86A3-9910B45EEA82}" presName="textBox4a" presStyleLbl="revTx" presStyleIdx="0" presStyleCnt="4" custScaleX="142608" custScaleY="70181" custLinFactNeighborX="4969" custLinFactNeighborY="1501">
        <dgm:presLayoutVars>
          <dgm:bulletEnabled val="1"/>
        </dgm:presLayoutVars>
      </dgm:prSet>
      <dgm:spPr/>
      <dgm:t>
        <a:bodyPr/>
        <a:lstStyle/>
        <a:p>
          <a:endParaRPr kumimoji="1" lang="ja-JP" altLang="en-US"/>
        </a:p>
      </dgm:t>
    </dgm:pt>
    <dgm:pt modelId="{BD17FA72-9855-4E75-AB3B-DDB30DCDAED4}" type="pres">
      <dgm:prSet presAssocID="{142F56AE-3998-42A6-BE35-BB5F2B29F8F6}" presName="bullet4b" presStyleLbl="node1" presStyleIdx="1" presStyleCnt="4"/>
      <dgm:spPr/>
      <dgm:t>
        <a:bodyPr/>
        <a:lstStyle/>
        <a:p>
          <a:endParaRPr kumimoji="1" lang="ja-JP" altLang="en-US"/>
        </a:p>
      </dgm:t>
    </dgm:pt>
    <dgm:pt modelId="{BC62364C-48EB-4B04-8CFE-E01CBD6099CE}" type="pres">
      <dgm:prSet presAssocID="{142F56AE-3998-42A6-BE35-BB5F2B29F8F6}" presName="textBox4b" presStyleLbl="revTx" presStyleIdx="1" presStyleCnt="4" custScaleX="113154" custScaleY="74130" custLinFactNeighborX="8234" custLinFactNeighborY="-7764">
        <dgm:presLayoutVars>
          <dgm:bulletEnabled val="1"/>
        </dgm:presLayoutVars>
      </dgm:prSet>
      <dgm:spPr/>
      <dgm:t>
        <a:bodyPr/>
        <a:lstStyle/>
        <a:p>
          <a:endParaRPr kumimoji="1" lang="ja-JP" altLang="en-US"/>
        </a:p>
      </dgm:t>
    </dgm:pt>
    <dgm:pt modelId="{B4A04A10-50A5-46BE-A37B-F5BA61E75A89}" type="pres">
      <dgm:prSet presAssocID="{8587C3FF-0B00-4433-AF03-FD891DFA15D6}" presName="bullet4c" presStyleLbl="node1" presStyleIdx="2" presStyleCnt="4"/>
      <dgm:spPr/>
      <dgm:t>
        <a:bodyPr/>
        <a:lstStyle/>
        <a:p>
          <a:endParaRPr kumimoji="1" lang="ja-JP" altLang="en-US"/>
        </a:p>
      </dgm:t>
    </dgm:pt>
    <dgm:pt modelId="{66713AEF-92C2-4C81-919B-7E89E9C1366B}" type="pres">
      <dgm:prSet presAssocID="{8587C3FF-0B00-4433-AF03-FD891DFA15D6}" presName="textBox4c" presStyleLbl="revTx" presStyleIdx="2" presStyleCnt="4" custLinFactNeighborY="0">
        <dgm:presLayoutVars>
          <dgm:bulletEnabled val="1"/>
        </dgm:presLayoutVars>
      </dgm:prSet>
      <dgm:spPr/>
      <dgm:t>
        <a:bodyPr/>
        <a:lstStyle/>
        <a:p>
          <a:endParaRPr kumimoji="1" lang="ja-JP" altLang="en-US"/>
        </a:p>
      </dgm:t>
    </dgm:pt>
    <dgm:pt modelId="{6972E3A6-A04F-4D78-9A24-BB3698F11105}" type="pres">
      <dgm:prSet presAssocID="{9F4F7B7A-9BA4-4BDB-837C-49A380487250}" presName="bullet4d" presStyleLbl="node1" presStyleIdx="3" presStyleCnt="4"/>
      <dgm:spPr/>
      <dgm:t>
        <a:bodyPr/>
        <a:lstStyle/>
        <a:p>
          <a:endParaRPr kumimoji="1" lang="ja-JP" altLang="en-US"/>
        </a:p>
      </dgm:t>
    </dgm:pt>
    <dgm:pt modelId="{8F33AE7E-3570-40CB-BB84-04D81771F566}" type="pres">
      <dgm:prSet presAssocID="{9F4F7B7A-9BA4-4BDB-837C-49A380487250}" presName="textBox4d" presStyleLbl="revTx" presStyleIdx="3" presStyleCnt="4" custScaleX="109266" custLinFactNeighborX="2945" custLinFactNeighborY="-2987">
        <dgm:presLayoutVars>
          <dgm:bulletEnabled val="1"/>
        </dgm:presLayoutVars>
      </dgm:prSet>
      <dgm:spPr/>
      <dgm:t>
        <a:bodyPr/>
        <a:lstStyle/>
        <a:p>
          <a:endParaRPr kumimoji="1" lang="ja-JP" altLang="en-US"/>
        </a:p>
      </dgm:t>
    </dgm:pt>
  </dgm:ptLst>
  <dgm:cxnLst>
    <dgm:cxn modelId="{27D4E8BE-65ED-467E-BF50-C94D8C7190A6}" srcId="{87056025-FDE9-4CFE-86A3-9910B45EEA82}" destId="{671ADDFB-22E4-4DC6-80EE-19004C1F3C26}" srcOrd="0" destOrd="0" parTransId="{41FD1E44-F246-457C-921A-F3ECD2D42E0B}" sibTransId="{ACB06428-6EF1-4613-924C-66BF527BE7FC}"/>
    <dgm:cxn modelId="{87ACDE49-C119-4DC8-B073-F9A34DDE288C}" type="presOf" srcId="{6D1B3890-175B-41DF-9E37-A15E47AE8B92}" destId="{8F33AE7E-3570-40CB-BB84-04D81771F566}" srcOrd="0" destOrd="5" presId="urn:microsoft.com/office/officeart/2005/8/layout/arrow2"/>
    <dgm:cxn modelId="{E9FBD931-58F0-4CAE-9806-A632953FBF4F}" type="presOf" srcId="{1CCB0860-3E64-43DC-9554-313D54468EB6}" destId="{BC62364C-48EB-4B04-8CFE-E01CBD6099CE}" srcOrd="0" destOrd="2" presId="urn:microsoft.com/office/officeart/2005/8/layout/arrow2"/>
    <dgm:cxn modelId="{6E8F16C9-9F32-423B-AF00-1F10CDBC5555}" type="presOf" srcId="{2E2439F4-AFB1-432E-97DD-51B17B07EE14}" destId="{FB7AF221-86A8-4A65-B689-16D57C838460}" srcOrd="0" destOrd="0" presId="urn:microsoft.com/office/officeart/2005/8/layout/arrow2"/>
    <dgm:cxn modelId="{95182E6C-F079-4851-9E2A-38C70FE2DB60}" type="presOf" srcId="{22E05018-9763-4A60-8187-6CDFBF262EE7}" destId="{BC62364C-48EB-4B04-8CFE-E01CBD6099CE}" srcOrd="0" destOrd="1" presId="urn:microsoft.com/office/officeart/2005/8/layout/arrow2"/>
    <dgm:cxn modelId="{34436B94-A5AC-4D1C-8332-9F736B903EBD}" srcId="{2E2439F4-AFB1-432E-97DD-51B17B07EE14}" destId="{9F4F7B7A-9BA4-4BDB-837C-49A380487250}" srcOrd="3" destOrd="0" parTransId="{1A095D61-0AF4-4209-A98C-FB10F099D2FB}" sibTransId="{B5B5255A-A796-4E8D-9BEC-76B4AD433429}"/>
    <dgm:cxn modelId="{FDCD80A6-D0E0-44AF-9383-574363CC4717}" type="presOf" srcId="{87056025-FDE9-4CFE-86A3-9910B45EEA82}" destId="{5F36DAA9-E240-40E5-9DDD-BDBF00436F21}" srcOrd="0" destOrd="0" presId="urn:microsoft.com/office/officeart/2005/8/layout/arrow2"/>
    <dgm:cxn modelId="{1DF7C154-749B-4EB9-8E4C-DF6EFE434277}" type="presOf" srcId="{9F4F7B7A-9BA4-4BDB-837C-49A380487250}" destId="{8F33AE7E-3570-40CB-BB84-04D81771F566}" srcOrd="0" destOrd="0" presId="urn:microsoft.com/office/officeart/2005/8/layout/arrow2"/>
    <dgm:cxn modelId="{5BF9BABF-F70E-4529-984E-DED088A54C53}" type="presOf" srcId="{3A5E65F0-D3E0-474E-86D7-884DD5C68C99}" destId="{66713AEF-92C2-4C81-919B-7E89E9C1366B}" srcOrd="0" destOrd="4" presId="urn:microsoft.com/office/officeart/2005/8/layout/arrow2"/>
    <dgm:cxn modelId="{B4669191-37F4-4E44-869D-D9C801D5E83F}" type="presOf" srcId="{74EC0453-B5E5-4D2E-85F8-2F899FE3B6BA}" destId="{66713AEF-92C2-4C81-919B-7E89E9C1366B}" srcOrd="0" destOrd="3" presId="urn:microsoft.com/office/officeart/2005/8/layout/arrow2"/>
    <dgm:cxn modelId="{2D7D9D4D-D407-4B78-9068-2B2AFD8F03CA}" type="presOf" srcId="{E7C0CB01-AF64-4561-A05A-6FED44EA52A2}" destId="{BC62364C-48EB-4B04-8CFE-E01CBD6099CE}" srcOrd="0" destOrd="3" presId="urn:microsoft.com/office/officeart/2005/8/layout/arrow2"/>
    <dgm:cxn modelId="{87B15662-F5AC-47F9-A5FF-AFDD773981E3}" srcId="{EEA78220-BDA6-469C-B8DC-748AA9E073E9}" destId="{6AD3BF7A-5B46-4BCE-8133-11823F5B24F5}" srcOrd="0" destOrd="0" parTransId="{8E5C8AE3-C331-47DD-8EC1-267DF0890708}" sibTransId="{0ECF3D3C-7A69-41C1-BC13-7292D413EE01}"/>
    <dgm:cxn modelId="{18159E05-EC29-46A2-A93F-ECE2DC398F67}" srcId="{2E2439F4-AFB1-432E-97DD-51B17B07EE14}" destId="{87056025-FDE9-4CFE-86A3-9910B45EEA82}" srcOrd="0" destOrd="0" parTransId="{8D84653D-3F9A-4760-B26B-7EFBA8B2A2D0}" sibTransId="{AA3FCB3D-D0C3-451B-B27F-425E6EB0D068}"/>
    <dgm:cxn modelId="{9B7FFA85-3A6C-4F89-BEAD-A56633E321D6}" type="presOf" srcId="{142F56AE-3998-42A6-BE35-BB5F2B29F8F6}" destId="{BC62364C-48EB-4B04-8CFE-E01CBD6099CE}" srcOrd="0" destOrd="0" presId="urn:microsoft.com/office/officeart/2005/8/layout/arrow2"/>
    <dgm:cxn modelId="{5257A64E-E947-4F52-9C8D-363E3514DA10}" srcId="{9E314FD9-F285-49CD-A3B2-9B33E8B949A6}" destId="{D2D5AC81-86FD-4598-8FAC-69475D303CAE}" srcOrd="0" destOrd="0" parTransId="{EAEC6225-C71B-4CA1-9C45-DADB158E40BE}" sibTransId="{0BC6CE11-17B1-42DB-B5A6-D3A57650D196}"/>
    <dgm:cxn modelId="{11C79C74-A38B-44C1-9FA4-63A76A4AAC1C}" srcId="{2E2439F4-AFB1-432E-97DD-51B17B07EE14}" destId="{142F56AE-3998-42A6-BE35-BB5F2B29F8F6}" srcOrd="1" destOrd="0" parTransId="{DF85B295-35A4-48D1-8693-558E57B1495C}" sibTransId="{3AC08496-2929-446B-87EB-06B61C51339C}"/>
    <dgm:cxn modelId="{713BAF2D-1F8B-4E97-92E4-B0CAE3BD7691}" srcId="{4A470824-7F87-4449-B4E0-DB23D97F270E}" destId="{FD1850B0-BCBF-46D2-8124-B08B99F4C2FA}" srcOrd="0" destOrd="0" parTransId="{9EC092DB-9FE7-4026-A5E5-F58BFE9857FF}" sibTransId="{552E64AF-D6F7-4E36-8FC6-79FB2F314D87}"/>
    <dgm:cxn modelId="{EEEB41C1-1DF8-45E2-A3A6-987CAFBA52F6}" type="presOf" srcId="{9E314FD9-F285-49CD-A3B2-9B33E8B949A6}" destId="{8F33AE7E-3570-40CB-BB84-04D81771F566}" srcOrd="0" destOrd="6" presId="urn:microsoft.com/office/officeart/2005/8/layout/arrow2"/>
    <dgm:cxn modelId="{59F8D4CE-265E-42A7-BDEC-9514638C41EA}" type="presOf" srcId="{EEA78220-BDA6-469C-B8DC-748AA9E073E9}" destId="{8F33AE7E-3570-40CB-BB84-04D81771F566}" srcOrd="0" destOrd="1" presId="urn:microsoft.com/office/officeart/2005/8/layout/arrow2"/>
    <dgm:cxn modelId="{8F171EB5-A2AA-4B60-BB2A-9B6809A28CD6}" srcId="{142F56AE-3998-42A6-BE35-BB5F2B29F8F6}" destId="{E7C0CB01-AF64-4561-A05A-6FED44EA52A2}" srcOrd="2" destOrd="0" parTransId="{F285FD00-D668-468A-BCDE-B35A17D593C5}" sibTransId="{41E5DD5D-68F8-4DF0-8719-6D557567E9EE}"/>
    <dgm:cxn modelId="{8603E9C8-D5B9-4759-9050-EB72C2B1AB64}" srcId="{9F4F7B7A-9BA4-4BDB-837C-49A380487250}" destId="{6D1B3890-175B-41DF-9E37-A15E47AE8B92}" srcOrd="2" destOrd="0" parTransId="{28FB1F0D-BC6F-45CC-B0F5-C47FF690FE34}" sibTransId="{1A21927A-3D85-40BA-851B-1981C696FFDF}"/>
    <dgm:cxn modelId="{9C3712CC-4270-49DC-8D9A-1A4FCD186185}" srcId="{8587C3FF-0B00-4433-AF03-FD891DFA15D6}" destId="{3A5E65F0-D3E0-474E-86D7-884DD5C68C99}" srcOrd="1" destOrd="0" parTransId="{0D032BF9-B2D4-4836-A3E6-BE9A59DAE838}" sibTransId="{D8499B6E-BF97-49AA-9D0D-98A4C809BDA3}"/>
    <dgm:cxn modelId="{91CF3D63-7770-4327-9900-66147F091201}" srcId="{9F4F7B7A-9BA4-4BDB-837C-49A380487250}" destId="{4A470824-7F87-4449-B4E0-DB23D97F270E}" srcOrd="1" destOrd="0" parTransId="{A2D9064E-0604-4A43-9E3E-876DE4A19D77}" sibTransId="{BFFAFA03-210B-40F6-B75D-C54187CCE8ED}"/>
    <dgm:cxn modelId="{4EE16C87-66E9-4205-84E5-D0182F744937}" type="presOf" srcId="{8587C3FF-0B00-4433-AF03-FD891DFA15D6}" destId="{66713AEF-92C2-4C81-919B-7E89E9C1366B}" srcOrd="0" destOrd="0" presId="urn:microsoft.com/office/officeart/2005/8/layout/arrow2"/>
    <dgm:cxn modelId="{16A8A5B7-7777-4A9B-B397-E74D67CF5AD4}" srcId="{B0BB6382-0024-4C80-AA7F-4179B83910A0}" destId="{74EC0453-B5E5-4D2E-85F8-2F899FE3B6BA}" srcOrd="1" destOrd="0" parTransId="{53A3E60B-6F9F-45D5-ADFC-1F4C989FBA86}" sibTransId="{6194DF4F-2406-4914-B4A3-D6EE6AAC87A2}"/>
    <dgm:cxn modelId="{FA225B39-D168-400A-BD10-868FA59B52AF}" type="presOf" srcId="{F2F6D72A-BA2A-4065-BDE0-C832394A0C0E}" destId="{66713AEF-92C2-4C81-919B-7E89E9C1366B}" srcOrd="0" destOrd="2" presId="urn:microsoft.com/office/officeart/2005/8/layout/arrow2"/>
    <dgm:cxn modelId="{5BB17D92-A923-44B1-ABB5-85E0901C49F0}" type="presOf" srcId="{671ADDFB-22E4-4DC6-80EE-19004C1F3C26}" destId="{5F36DAA9-E240-40E5-9DDD-BDBF00436F21}" srcOrd="0" destOrd="1" presId="urn:microsoft.com/office/officeart/2005/8/layout/arrow2"/>
    <dgm:cxn modelId="{6FA9AF38-5169-4465-A687-4FDB803ADB71}" type="presOf" srcId="{FD1850B0-BCBF-46D2-8124-B08B99F4C2FA}" destId="{8F33AE7E-3570-40CB-BB84-04D81771F566}" srcOrd="0" destOrd="4" presId="urn:microsoft.com/office/officeart/2005/8/layout/arrow2"/>
    <dgm:cxn modelId="{1DC28F95-228A-444C-85BE-836A8F9C060F}" type="presOf" srcId="{D2D5AC81-86FD-4598-8FAC-69475D303CAE}" destId="{8F33AE7E-3570-40CB-BB84-04D81771F566}" srcOrd="0" destOrd="7" presId="urn:microsoft.com/office/officeart/2005/8/layout/arrow2"/>
    <dgm:cxn modelId="{70678701-8273-4F12-BF8E-B2135689F09C}" srcId="{B0BB6382-0024-4C80-AA7F-4179B83910A0}" destId="{F2F6D72A-BA2A-4065-BDE0-C832394A0C0E}" srcOrd="0" destOrd="0" parTransId="{77072446-5D26-4DB4-BF0F-FF5A0A1DBE49}" sibTransId="{2A2FB8A4-0D32-419E-89A5-F1635BD798B9}"/>
    <dgm:cxn modelId="{89C3495D-2F77-4E9A-A2F1-2CA7FBA75ADE}" srcId="{2E2439F4-AFB1-432E-97DD-51B17B07EE14}" destId="{8587C3FF-0B00-4433-AF03-FD891DFA15D6}" srcOrd="2" destOrd="0" parTransId="{3683412B-4A30-4E1C-823D-615FFC270250}" sibTransId="{6312CFF8-272D-41E2-8E4E-96B38C744DC2}"/>
    <dgm:cxn modelId="{4594CFC1-40FB-41B1-B269-225A090328A9}" type="presOf" srcId="{4A470824-7F87-4449-B4E0-DB23D97F270E}" destId="{8F33AE7E-3570-40CB-BB84-04D81771F566}" srcOrd="0" destOrd="3" presId="urn:microsoft.com/office/officeart/2005/8/layout/arrow2"/>
    <dgm:cxn modelId="{65465A35-40CC-4161-8CBB-CC7F7C4F3A69}" type="presOf" srcId="{B0BB6382-0024-4C80-AA7F-4179B83910A0}" destId="{66713AEF-92C2-4C81-919B-7E89E9C1366B}" srcOrd="0" destOrd="1" presId="urn:microsoft.com/office/officeart/2005/8/layout/arrow2"/>
    <dgm:cxn modelId="{C495A01F-6967-4ACF-91C1-0129ECB49F1A}" srcId="{9F4F7B7A-9BA4-4BDB-837C-49A380487250}" destId="{9E314FD9-F285-49CD-A3B2-9B33E8B949A6}" srcOrd="3" destOrd="0" parTransId="{40D48271-9DED-47AE-ACB9-A6E980DA8044}" sibTransId="{034295F2-A03C-4908-80C5-D4DCD1B1F323}"/>
    <dgm:cxn modelId="{0CE4E693-FCA1-48E1-BF31-05477B1E59E3}" srcId="{142F56AE-3998-42A6-BE35-BB5F2B29F8F6}" destId="{22E05018-9763-4A60-8187-6CDFBF262EE7}" srcOrd="0" destOrd="0" parTransId="{F05783C4-E354-407D-A877-3312662B4C00}" sibTransId="{F432F35A-2A7E-41A2-BE6C-E5DADA8F658D}"/>
    <dgm:cxn modelId="{0755D8BF-2A9D-4857-AB77-E23A63C7F060}" type="presOf" srcId="{6AD3BF7A-5B46-4BCE-8133-11823F5B24F5}" destId="{8F33AE7E-3570-40CB-BB84-04D81771F566}" srcOrd="0" destOrd="2" presId="urn:microsoft.com/office/officeart/2005/8/layout/arrow2"/>
    <dgm:cxn modelId="{3E5CE5BC-7F06-492A-AF0B-2A36759F96F8}" srcId="{8587C3FF-0B00-4433-AF03-FD891DFA15D6}" destId="{B0BB6382-0024-4C80-AA7F-4179B83910A0}" srcOrd="0" destOrd="0" parTransId="{4ADEFFBB-DC97-4DCB-89E6-3BFF5B52E99F}" sibTransId="{DAAABBD3-C8B4-43C9-B56E-143B1CF70BBB}"/>
    <dgm:cxn modelId="{046221B3-B13B-4F67-B2B2-309FA375DBF0}" srcId="{9F4F7B7A-9BA4-4BDB-837C-49A380487250}" destId="{EEA78220-BDA6-469C-B8DC-748AA9E073E9}" srcOrd="0" destOrd="0" parTransId="{27BBC35A-1409-43BA-8C9C-59CEEE989D36}" sibTransId="{3E7676A8-819E-43AF-B505-34BD7929A930}"/>
    <dgm:cxn modelId="{4682E6D1-7A59-40C3-9EE5-50AC3ADDE81C}" srcId="{142F56AE-3998-42A6-BE35-BB5F2B29F8F6}" destId="{1CCB0860-3E64-43DC-9554-313D54468EB6}" srcOrd="1" destOrd="0" parTransId="{73678317-505B-4314-A817-01337E06C183}" sibTransId="{09C39314-58EE-4576-A331-2D38D2B33C73}"/>
    <dgm:cxn modelId="{42163D30-0BCF-430E-AD63-C413C01A4A4D}" type="presParOf" srcId="{FB7AF221-86A8-4A65-B689-16D57C838460}" destId="{B81CAE3C-C9BE-42EB-B99E-B84F425E6ED3}" srcOrd="0" destOrd="0" presId="urn:microsoft.com/office/officeart/2005/8/layout/arrow2"/>
    <dgm:cxn modelId="{67B678B1-A622-4CAE-95B0-FB3D829B9ADF}" type="presParOf" srcId="{FB7AF221-86A8-4A65-B689-16D57C838460}" destId="{4C5495D0-0DA2-4F12-AC89-9C54C3246B3E}" srcOrd="1" destOrd="0" presId="urn:microsoft.com/office/officeart/2005/8/layout/arrow2"/>
    <dgm:cxn modelId="{3CAE6B92-F23D-4D1D-B671-53F33AB4E69B}" type="presParOf" srcId="{4C5495D0-0DA2-4F12-AC89-9C54C3246B3E}" destId="{A6268563-9BD9-46D8-B633-286B73DA61A4}" srcOrd="0" destOrd="0" presId="urn:microsoft.com/office/officeart/2005/8/layout/arrow2"/>
    <dgm:cxn modelId="{A701C2EF-E5CA-4A7D-9718-18159322315F}" type="presParOf" srcId="{4C5495D0-0DA2-4F12-AC89-9C54C3246B3E}" destId="{5F36DAA9-E240-40E5-9DDD-BDBF00436F21}" srcOrd="1" destOrd="0" presId="urn:microsoft.com/office/officeart/2005/8/layout/arrow2"/>
    <dgm:cxn modelId="{E4EAD736-F63C-430A-9E41-D1290A3EBDCD}" type="presParOf" srcId="{4C5495D0-0DA2-4F12-AC89-9C54C3246B3E}" destId="{BD17FA72-9855-4E75-AB3B-DDB30DCDAED4}" srcOrd="2" destOrd="0" presId="urn:microsoft.com/office/officeart/2005/8/layout/arrow2"/>
    <dgm:cxn modelId="{E99B2230-F786-4453-8F6B-AF56660C2827}" type="presParOf" srcId="{4C5495D0-0DA2-4F12-AC89-9C54C3246B3E}" destId="{BC62364C-48EB-4B04-8CFE-E01CBD6099CE}" srcOrd="3" destOrd="0" presId="urn:microsoft.com/office/officeart/2005/8/layout/arrow2"/>
    <dgm:cxn modelId="{D2E8928C-611F-4F60-B2E2-6BCD77149296}" type="presParOf" srcId="{4C5495D0-0DA2-4F12-AC89-9C54C3246B3E}" destId="{B4A04A10-50A5-46BE-A37B-F5BA61E75A89}" srcOrd="4" destOrd="0" presId="urn:microsoft.com/office/officeart/2005/8/layout/arrow2"/>
    <dgm:cxn modelId="{C983D1DD-A43B-4A16-B768-4ED20AA5D78F}" type="presParOf" srcId="{4C5495D0-0DA2-4F12-AC89-9C54C3246B3E}" destId="{66713AEF-92C2-4C81-919B-7E89E9C1366B}" srcOrd="5" destOrd="0" presId="urn:microsoft.com/office/officeart/2005/8/layout/arrow2"/>
    <dgm:cxn modelId="{11640E1B-5384-4C0A-8F8B-14B98CD4D497}" type="presParOf" srcId="{4C5495D0-0DA2-4F12-AC89-9C54C3246B3E}" destId="{6972E3A6-A04F-4D78-9A24-BB3698F11105}" srcOrd="6" destOrd="0" presId="urn:microsoft.com/office/officeart/2005/8/layout/arrow2"/>
    <dgm:cxn modelId="{6810D43D-F30C-4994-9011-3BBEEA6857E3}" type="presParOf" srcId="{4C5495D0-0DA2-4F12-AC89-9C54C3246B3E}" destId="{8F33AE7E-3570-40CB-BB84-04D81771F56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大震災アーカイブの構築</a:t>
          </a:r>
          <a:r>
            <a:rPr kumimoji="1" lang="ja-JP" sz="1200" dirty="0" smtClean="0">
              <a:latin typeface="Meiryo UI" panose="020B0604030504040204" pitchFamily="50" charset="-128"/>
              <a:ea typeface="Meiryo UI" panose="020B0604030504040204" pitchFamily="50" charset="-128"/>
            </a:rPr>
            <a:t>を目指して</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知識情報基盤の構築を</a:t>
          </a:r>
          <a:r>
            <a:rPr kumimoji="1" lang="ja-JP" sz="1200" dirty="0" smtClean="0">
              <a:latin typeface="Meiryo UI" panose="020B0604030504040204" pitchFamily="50" charset="-128"/>
              <a:ea typeface="Meiryo UI" panose="020B0604030504040204" pitchFamily="50" charset="-128"/>
            </a:rPr>
            <a:t>目指して</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dgm:spPr/>
      <dgm:t>
        <a:bodyPr/>
        <a:lstStyle/>
        <a:p>
          <a:pPr rtl="0"/>
          <a:r>
            <a:rPr lang="ja-JP" altLang="en-US" dirty="0" smtClean="0">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dirty="0">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dgm:spPr/>
      <dgm:t>
        <a:bodyPr/>
        <a:lstStyle/>
        <a:p>
          <a:pPr rtl="0"/>
          <a:r>
            <a:rPr kumimoji="1" lang="ja-JP" altLang="en-US" dirty="0" smtClean="0">
              <a:latin typeface="Meiryo UI" panose="020B0604030504040204" pitchFamily="50" charset="-128"/>
              <a:ea typeface="Meiryo UI" panose="020B0604030504040204" pitchFamily="50" charset="-128"/>
            </a:rPr>
            <a:t>大震災アーカイブの延長線上の知識情報基盤を見据えて構築</a:t>
          </a:r>
          <a:endParaRPr kumimoji="1" lang="en-US"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t>
        <a:bodyPr/>
        <a:lstStyle/>
        <a:p>
          <a:endParaRPr kumimoji="1" lang="ja-JP" altLang="en-US"/>
        </a:p>
      </dgm:t>
    </dgm:pt>
    <dgm:pt modelId="{7851C664-D3B9-414E-888D-6DEF60A138CB}" type="pres">
      <dgm:prSet presAssocID="{7DBEFFCB-E290-4C29-A4C0-51305A75AD63}" presName="composite" presStyleCnt="0"/>
      <dgm:spPr/>
      <dgm:t>
        <a:bodyPr/>
        <a:lstStyle/>
        <a:p>
          <a:endParaRPr kumimoji="1" lang="ja-JP" altLang="en-US"/>
        </a:p>
      </dgm:t>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t>
        <a:bodyPr/>
        <a:lstStyle/>
        <a:p>
          <a:endParaRPr kumimoji="1" lang="ja-JP" altLang="en-US"/>
        </a:p>
      </dgm:t>
    </dgm:pt>
    <dgm:pt modelId="{6F8FEBA5-6DBE-4821-ABF8-491DEFA851F2}" type="pres">
      <dgm:prSet presAssocID="{7DBEFFCB-E290-4C29-A4C0-51305A75AD63}" presName="descendantText" presStyleLbl="alignAcc1" presStyleIdx="0" presStyleCnt="2" custLinFactNeighborX="-1103" custLinFactNeighborY="-9439">
        <dgm:presLayoutVars>
          <dgm:bulletEnabled val="1"/>
        </dgm:presLayoutVars>
      </dgm:prSet>
      <dgm:spPr/>
      <dgm:t>
        <a:bodyPr/>
        <a:lstStyle/>
        <a:p>
          <a:endParaRPr kumimoji="1" lang="ja-JP" altLang="en-US"/>
        </a:p>
      </dgm:t>
    </dgm:pt>
    <dgm:pt modelId="{F460460D-0F7B-4B6A-93E6-E7E24339D1A0}" type="pres">
      <dgm:prSet presAssocID="{DB00AE2A-3A4F-4C58-A57C-97B983C0AFB1}" presName="sp" presStyleCnt="0"/>
      <dgm:spPr/>
      <dgm:t>
        <a:bodyPr/>
        <a:lstStyle/>
        <a:p>
          <a:endParaRPr kumimoji="1" lang="ja-JP" altLang="en-US"/>
        </a:p>
      </dgm:t>
    </dgm:pt>
    <dgm:pt modelId="{3CC28171-E9B1-4DC1-9E9A-0539EBBBC63C}" type="pres">
      <dgm:prSet presAssocID="{75775F5F-F8C0-451C-B244-4299713CD7BF}" presName="composite" presStyleCnt="0"/>
      <dgm:spPr/>
      <dgm:t>
        <a:bodyPr/>
        <a:lstStyle/>
        <a:p>
          <a:endParaRPr kumimoji="1" lang="ja-JP" altLang="en-US"/>
        </a:p>
      </dgm:t>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t>
        <a:bodyPr/>
        <a:lstStyle/>
        <a:p>
          <a:endParaRPr kumimoji="1" lang="ja-JP" altLang="en-US"/>
        </a:p>
      </dgm:t>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t>
        <a:bodyPr/>
        <a:lstStyle/>
        <a:p>
          <a:endParaRPr kumimoji="1" lang="ja-JP" altLang="en-US"/>
        </a:p>
      </dgm:t>
    </dgm:pt>
  </dgm:ptLst>
  <dgm:cxnLst>
    <dgm:cxn modelId="{CE531872-B5E3-4B66-9AE6-00C25EECC46D}" srcId="{C6678B9E-79DE-4DEE-AFE5-C31B8941EFFF}" destId="{75775F5F-F8C0-451C-B244-4299713CD7BF}" srcOrd="1" destOrd="0" parTransId="{795A9657-15E7-4EBF-921F-0F6060807D16}" sibTransId="{DFBEECA7-AA26-4BA2-AB41-6676543CE4B6}"/>
    <dgm:cxn modelId="{893396AC-62D3-45C0-8690-E907DA27D34B}" type="presOf" srcId="{C6678B9E-79DE-4DEE-AFE5-C31B8941EFFF}" destId="{59959EF9-C4F0-4584-A6F4-03131BC2554A}" srcOrd="0" destOrd="0" presId="urn:microsoft.com/office/officeart/2005/8/layout/chevron2"/>
    <dgm:cxn modelId="{0BF1ED03-9BFC-4536-831F-47217746478C}" type="presOf" srcId="{7DBEFFCB-E290-4C29-A4C0-51305A75AD63}" destId="{08854722-FA22-4F26-A1AE-4B5991B09DD7}" srcOrd="0" destOrd="0" presId="urn:microsoft.com/office/officeart/2005/8/layout/chevron2"/>
    <dgm:cxn modelId="{1F82C4E7-368F-42AC-96A1-741D5AF4AE7A}" type="presOf" srcId="{E3CF8727-EBD0-4B50-B2F4-400E19E72E9C}" destId="{6F8FEBA5-6DBE-4821-ABF8-491DEFA851F2}" srcOrd="0" destOrd="0" presId="urn:microsoft.com/office/officeart/2005/8/layout/chevron2"/>
    <dgm:cxn modelId="{CB5C924B-9C21-4D96-BB71-7B909ADC1B77}" type="presOf" srcId="{75775F5F-F8C0-451C-B244-4299713CD7BF}" destId="{88175BEF-E694-4EAE-A95A-EA92A383F9DA}"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D6691D6D-1900-4343-9A5C-CE43C49AF25E}" srcId="{7DBEFFCB-E290-4C29-A4C0-51305A75AD63}" destId="{E3CF8727-EBD0-4B50-B2F4-400E19E72E9C}" srcOrd="0" destOrd="0" parTransId="{3DEE0D0D-49EB-4870-B7C2-87D19C556CFF}" sibTransId="{224EF675-79A1-4A81-AA56-3C779A51CBD0}"/>
    <dgm:cxn modelId="{7C033A34-BAEA-49D0-984E-D723FBD5428A}" type="presOf" srcId="{DAA89151-2F0C-4125-9659-AEDD07EC6D2E}" destId="{21D4D578-5B67-4624-A75E-87D6AE305493}" srcOrd="0" destOrd="0"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FC2A1E95-E994-4BC6-A80E-9BC8C378A3E7}" type="presParOf" srcId="{59959EF9-C4F0-4584-A6F4-03131BC2554A}" destId="{7851C664-D3B9-414E-888D-6DEF60A138CB}" srcOrd="0" destOrd="0" presId="urn:microsoft.com/office/officeart/2005/8/layout/chevron2"/>
    <dgm:cxn modelId="{564E0013-1943-4840-9ED5-34BCF01332E6}" type="presParOf" srcId="{7851C664-D3B9-414E-888D-6DEF60A138CB}" destId="{08854722-FA22-4F26-A1AE-4B5991B09DD7}" srcOrd="0" destOrd="0" presId="urn:microsoft.com/office/officeart/2005/8/layout/chevron2"/>
    <dgm:cxn modelId="{641B275D-8CF0-4449-A6C8-B79EBC58FB52}" type="presParOf" srcId="{7851C664-D3B9-414E-888D-6DEF60A138CB}" destId="{6F8FEBA5-6DBE-4821-ABF8-491DEFA851F2}" srcOrd="1" destOrd="0" presId="urn:microsoft.com/office/officeart/2005/8/layout/chevron2"/>
    <dgm:cxn modelId="{3C03A0D1-E7C3-4DB5-89D0-D4E3F5F56F9F}" type="presParOf" srcId="{59959EF9-C4F0-4584-A6F4-03131BC2554A}" destId="{F460460D-0F7B-4B6A-93E6-E7E24339D1A0}" srcOrd="1" destOrd="0" presId="urn:microsoft.com/office/officeart/2005/8/layout/chevron2"/>
    <dgm:cxn modelId="{6C30F4DA-8699-4A23-AA2F-8BA5426DB94D}" type="presParOf" srcId="{59959EF9-C4F0-4584-A6F4-03131BC2554A}" destId="{3CC28171-E9B1-4DC1-9E9A-0539EBBBC63C}" srcOrd="2" destOrd="0" presId="urn:microsoft.com/office/officeart/2005/8/layout/chevron2"/>
    <dgm:cxn modelId="{F45231ED-30E1-4980-9CC9-46D3871F5B5E}" type="presParOf" srcId="{3CC28171-E9B1-4DC1-9E9A-0539EBBBC63C}" destId="{88175BEF-E694-4EAE-A95A-EA92A383F9DA}" srcOrd="0" destOrd="0" presId="urn:microsoft.com/office/officeart/2005/8/layout/chevron2"/>
    <dgm:cxn modelId="{D1A807ED-F706-42FC-8D1C-0756372A7314}"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E310E-0F45-4FC0-A7A3-8F9B34D8E3DA}">
      <dsp:nvSpPr>
        <dsp:cNvPr id="0" name=""/>
        <dsp:cNvSpPr/>
      </dsp:nvSpPr>
      <dsp:spPr>
        <a:xfrm>
          <a:off x="0" y="144015"/>
          <a:ext cx="2520279" cy="151216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1" lang="ja-JP" altLang="en-US" sz="2400" kern="1200" dirty="0" smtClean="0"/>
            <a:t>国全体としての収集・保存</a:t>
          </a:r>
          <a:endParaRPr kumimoji="1" lang="ja-JP" altLang="en-US" sz="2400" kern="1200" dirty="0"/>
        </a:p>
      </dsp:txBody>
      <dsp:txXfrm>
        <a:off x="0" y="144015"/>
        <a:ext cx="2520279" cy="1512168"/>
      </dsp:txXfrm>
    </dsp:sp>
    <dsp:sp modelId="{0AD9131C-C134-412A-9787-EF18FF2185F2}">
      <dsp:nvSpPr>
        <dsp:cNvPr id="0" name=""/>
        <dsp:cNvSpPr/>
      </dsp:nvSpPr>
      <dsp:spPr>
        <a:xfrm>
          <a:off x="2772307" y="144015"/>
          <a:ext cx="2520279" cy="1512168"/>
        </a:xfrm>
        <a:prstGeom prst="rect">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1" lang="ja-JP" altLang="en-US" sz="2400" kern="1200" dirty="0" smtClean="0"/>
            <a:t>官民協力による分散収集・分散保存</a:t>
          </a:r>
          <a:endParaRPr kumimoji="1" lang="ja-JP" altLang="en-US" sz="2400" kern="1200" dirty="0"/>
        </a:p>
      </dsp:txBody>
      <dsp:txXfrm>
        <a:off x="2772307" y="144015"/>
        <a:ext cx="2520279" cy="1512168"/>
      </dsp:txXfrm>
    </dsp:sp>
    <dsp:sp modelId="{A3990C45-4060-4219-9DFE-20A11B4A46E9}">
      <dsp:nvSpPr>
        <dsp:cNvPr id="0" name=""/>
        <dsp:cNvSpPr/>
      </dsp:nvSpPr>
      <dsp:spPr>
        <a:xfrm>
          <a:off x="5544615" y="144015"/>
          <a:ext cx="2520279" cy="1512168"/>
        </a:xfrm>
        <a:prstGeom prst="rect">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1" lang="ja-JP" altLang="en-US" sz="2400" kern="1200" dirty="0" smtClean="0"/>
            <a:t>国内外への発信・永続的伝達</a:t>
          </a:r>
          <a:endParaRPr kumimoji="1" lang="ja-JP" altLang="en-US" sz="2400" kern="1200" dirty="0"/>
        </a:p>
      </dsp:txBody>
      <dsp:txXfrm>
        <a:off x="5544615" y="144015"/>
        <a:ext cx="2520279" cy="15121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BA7CD-B3D7-4F70-A2D6-1E2EFD12F82E}">
      <dsp:nvSpPr>
        <dsp:cNvPr id="0" name=""/>
        <dsp:cNvSpPr/>
      </dsp:nvSpPr>
      <dsp:spPr>
        <a:xfrm>
          <a:off x="0" y="0"/>
          <a:ext cx="8208912" cy="352772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ja-JP" altLang="en-US" sz="2800" b="0" kern="1200" dirty="0" smtClean="0">
              <a:latin typeface="Meiryo UI" panose="020B0604030504040204" pitchFamily="50" charset="-128"/>
              <a:ea typeface="Meiryo UI" panose="020B0604030504040204" pitchFamily="50" charset="-128"/>
            </a:rPr>
            <a:t>国全体としての収集・保存・提供に向けて</a:t>
          </a:r>
          <a:endParaRPr kumimoji="1" lang="ja-JP" altLang="en-US" sz="2800" b="0" kern="1200" dirty="0">
            <a:latin typeface="Meiryo UI" panose="020B0604030504040204" pitchFamily="50" charset="-128"/>
            <a:ea typeface="Meiryo UI" panose="020B0604030504040204" pitchFamily="50" charset="-128"/>
          </a:endParaRPr>
        </a:p>
      </dsp:txBody>
      <dsp:txXfrm>
        <a:off x="0" y="0"/>
        <a:ext cx="8208912" cy="1058316"/>
      </dsp:txXfrm>
    </dsp:sp>
    <dsp:sp modelId="{69C18F34-13A3-41E2-941B-58BCCDF21BA1}">
      <dsp:nvSpPr>
        <dsp:cNvPr id="0" name=""/>
        <dsp:cNvSpPr/>
      </dsp:nvSpPr>
      <dsp:spPr>
        <a:xfrm>
          <a:off x="820891" y="1058402"/>
          <a:ext cx="6567129" cy="513913"/>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ja-JP" altLang="en-US" sz="1800" b="0" kern="1200" dirty="0" smtClean="0">
              <a:latin typeface="Meiryo UI" panose="020B0604030504040204" pitchFamily="50" charset="-128"/>
              <a:ea typeface="Meiryo UI" panose="020B0604030504040204" pitchFamily="50" charset="-128"/>
            </a:rPr>
            <a:t>国立国会図書館による記録等の収集</a:t>
          </a:r>
          <a:endParaRPr kumimoji="1" lang="ja-JP" altLang="en-US" sz="1800" b="0" kern="1200" dirty="0">
            <a:latin typeface="Meiryo UI" panose="020B0604030504040204" pitchFamily="50" charset="-128"/>
            <a:ea typeface="Meiryo UI" panose="020B0604030504040204" pitchFamily="50" charset="-128"/>
          </a:endParaRPr>
        </a:p>
      </dsp:txBody>
      <dsp:txXfrm>
        <a:off x="835943" y="1073454"/>
        <a:ext cx="6537025" cy="483809"/>
      </dsp:txXfrm>
    </dsp:sp>
    <dsp:sp modelId="{09BE0C26-8073-4CCE-B4C3-4C2521A85467}">
      <dsp:nvSpPr>
        <dsp:cNvPr id="0" name=""/>
        <dsp:cNvSpPr/>
      </dsp:nvSpPr>
      <dsp:spPr>
        <a:xfrm>
          <a:off x="820891" y="1651380"/>
          <a:ext cx="6567129" cy="513913"/>
        </a:xfrm>
        <a:prstGeom prst="roundRect">
          <a:avLst>
            <a:gd name="adj" fmla="val 10000"/>
          </a:avLst>
        </a:prstGeom>
        <a:gradFill rotWithShape="0">
          <a:gsLst>
            <a:gs pos="0">
              <a:schemeClr val="accent3">
                <a:hueOff val="903533"/>
                <a:satOff val="33333"/>
                <a:lumOff val="-4902"/>
                <a:alphaOff val="0"/>
                <a:lumMod val="110000"/>
                <a:satMod val="105000"/>
                <a:tint val="67000"/>
              </a:schemeClr>
            </a:gs>
            <a:gs pos="50000">
              <a:schemeClr val="accent3">
                <a:hueOff val="903533"/>
                <a:satOff val="33333"/>
                <a:lumOff val="-4902"/>
                <a:alphaOff val="0"/>
                <a:lumMod val="105000"/>
                <a:satMod val="103000"/>
                <a:tint val="73000"/>
              </a:schemeClr>
            </a:gs>
            <a:gs pos="100000">
              <a:schemeClr val="accent3">
                <a:hueOff val="903533"/>
                <a:satOff val="33333"/>
                <a:lumOff val="-49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ja-JP" altLang="en-US" sz="1800" b="0" kern="1200" dirty="0" smtClean="0">
              <a:latin typeface="Meiryo UI" panose="020B0604030504040204" pitchFamily="50" charset="-128"/>
              <a:ea typeface="Meiryo UI" panose="020B0604030504040204" pitchFamily="50" charset="-128"/>
            </a:rPr>
            <a:t>他機関による記録等の保存の推進・支援</a:t>
          </a:r>
        </a:p>
      </dsp:txBody>
      <dsp:txXfrm>
        <a:off x="835943" y="1666432"/>
        <a:ext cx="6537025" cy="483809"/>
      </dsp:txXfrm>
    </dsp:sp>
    <dsp:sp modelId="{098452E0-7254-4046-8448-89471CDC5711}">
      <dsp:nvSpPr>
        <dsp:cNvPr id="0" name=""/>
        <dsp:cNvSpPr/>
      </dsp:nvSpPr>
      <dsp:spPr>
        <a:xfrm>
          <a:off x="820891" y="2244358"/>
          <a:ext cx="6567129" cy="513913"/>
        </a:xfrm>
        <a:prstGeom prst="roundRect">
          <a:avLst>
            <a:gd name="adj" fmla="val 10000"/>
          </a:avLst>
        </a:prstGeom>
        <a:gradFill rotWithShape="0">
          <a:gsLst>
            <a:gs pos="0">
              <a:schemeClr val="accent3">
                <a:hueOff val="1807066"/>
                <a:satOff val="66667"/>
                <a:lumOff val="-9804"/>
                <a:alphaOff val="0"/>
                <a:lumMod val="110000"/>
                <a:satMod val="105000"/>
                <a:tint val="67000"/>
              </a:schemeClr>
            </a:gs>
            <a:gs pos="50000">
              <a:schemeClr val="accent3">
                <a:hueOff val="1807066"/>
                <a:satOff val="66667"/>
                <a:lumOff val="-9804"/>
                <a:alphaOff val="0"/>
                <a:lumMod val="105000"/>
                <a:satMod val="103000"/>
                <a:tint val="73000"/>
              </a:schemeClr>
            </a:gs>
            <a:gs pos="100000">
              <a:schemeClr val="accent3">
                <a:hueOff val="1807066"/>
                <a:satOff val="66667"/>
                <a:lumOff val="-9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ja-JP" altLang="en-US" sz="1800" b="0" kern="1200" dirty="0" smtClean="0">
              <a:latin typeface="Meiryo UI" panose="020B0604030504040204" pitchFamily="50" charset="-128"/>
              <a:ea typeface="Meiryo UI" panose="020B0604030504040204" pitchFamily="50" charset="-128"/>
            </a:rPr>
            <a:t>他機関が保存する記録等についてのメタデータ収集または機械的連携</a:t>
          </a:r>
        </a:p>
      </dsp:txBody>
      <dsp:txXfrm>
        <a:off x="835943" y="2259410"/>
        <a:ext cx="6537025" cy="483809"/>
      </dsp:txXfrm>
    </dsp:sp>
    <dsp:sp modelId="{4AF3997B-39AE-46B5-8689-7C8685008D59}">
      <dsp:nvSpPr>
        <dsp:cNvPr id="0" name=""/>
        <dsp:cNvSpPr/>
      </dsp:nvSpPr>
      <dsp:spPr>
        <a:xfrm>
          <a:off x="820891" y="2837335"/>
          <a:ext cx="6567129" cy="513913"/>
        </a:xfrm>
        <a:prstGeom prst="roundRect">
          <a:avLst>
            <a:gd name="adj" fmla="val 1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ja-JP" altLang="en-US" sz="1800" b="0" kern="1200" dirty="0" smtClean="0">
              <a:latin typeface="Meiryo UI" panose="020B0604030504040204" pitchFamily="50" charset="-128"/>
              <a:ea typeface="Meiryo UI" panose="020B0604030504040204" pitchFamily="50" charset="-128"/>
            </a:rPr>
            <a:t>これらを実現するための関連機関への働き掛け</a:t>
          </a:r>
        </a:p>
      </dsp:txBody>
      <dsp:txXfrm>
        <a:off x="835943" y="2852387"/>
        <a:ext cx="6537025" cy="4838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C6853-1443-4AB3-80A1-35B276D71742}">
      <dsp:nvSpPr>
        <dsp:cNvPr id="0" name=""/>
        <dsp:cNvSpPr/>
      </dsp:nvSpPr>
      <dsp:spPr>
        <a:xfrm>
          <a:off x="3881" y="90379"/>
          <a:ext cx="1487977" cy="55619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kumimoji="1" lang="ja-JP" altLang="en-US" sz="1200" kern="1200" dirty="0" smtClean="0">
              <a:latin typeface="Meiryo UI" panose="020B0604030504040204" pitchFamily="50" charset="-128"/>
              <a:ea typeface="Meiryo UI" panose="020B0604030504040204" pitchFamily="50" charset="-128"/>
            </a:rPr>
            <a:t>国の機関</a:t>
          </a:r>
          <a:endParaRPr kumimoji="1" lang="ja-JP" altLang="en-US" sz="1200" kern="1200" dirty="0">
            <a:latin typeface="Meiryo UI" panose="020B0604030504040204" pitchFamily="50" charset="-128"/>
            <a:ea typeface="Meiryo UI" panose="020B0604030504040204" pitchFamily="50" charset="-128"/>
          </a:endParaRPr>
        </a:p>
      </dsp:txBody>
      <dsp:txXfrm>
        <a:off x="3881" y="90379"/>
        <a:ext cx="1487977" cy="556192"/>
      </dsp:txXfrm>
    </dsp:sp>
    <dsp:sp modelId="{1C00A70B-5794-4189-BBDF-B46FD593925E}">
      <dsp:nvSpPr>
        <dsp:cNvPr id="0" name=""/>
        <dsp:cNvSpPr/>
      </dsp:nvSpPr>
      <dsp:spPr>
        <a:xfrm>
          <a:off x="3881" y="646572"/>
          <a:ext cx="1487977" cy="9192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関係各省庁</a:t>
          </a:r>
          <a:endParaRPr kumimoji="1" lang="ja-JP" altLang="en-US" sz="1200" kern="1200" dirty="0">
            <a:latin typeface="Meiryo UI" panose="020B0604030504040204" pitchFamily="50" charset="-128"/>
            <a:ea typeface="Meiryo UI" panose="020B0604030504040204" pitchFamily="50" charset="-128"/>
          </a:endParaRPr>
        </a:p>
      </dsp:txBody>
      <dsp:txXfrm>
        <a:off x="3881" y="646572"/>
        <a:ext cx="1487977" cy="919231"/>
      </dsp:txXfrm>
    </dsp:sp>
    <dsp:sp modelId="{7DD3CE98-7067-45AB-987D-9EA9842B188B}">
      <dsp:nvSpPr>
        <dsp:cNvPr id="0" name=""/>
        <dsp:cNvSpPr/>
      </dsp:nvSpPr>
      <dsp:spPr>
        <a:xfrm>
          <a:off x="1700176" y="90379"/>
          <a:ext cx="1487977" cy="55619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kumimoji="1" lang="ja-JP" altLang="en-US" sz="1200" kern="1200" dirty="0" smtClean="0">
              <a:latin typeface="Meiryo UI" panose="020B0604030504040204" pitchFamily="50" charset="-128"/>
              <a:ea typeface="Meiryo UI" panose="020B0604030504040204" pitchFamily="50" charset="-128"/>
            </a:rPr>
            <a:t>図書館</a:t>
          </a:r>
          <a:endParaRPr kumimoji="1" lang="ja-JP" altLang="en-US" sz="1200" kern="1200" dirty="0">
            <a:latin typeface="Meiryo UI" panose="020B0604030504040204" pitchFamily="50" charset="-128"/>
            <a:ea typeface="Meiryo UI" panose="020B0604030504040204" pitchFamily="50" charset="-128"/>
          </a:endParaRPr>
        </a:p>
      </dsp:txBody>
      <dsp:txXfrm>
        <a:off x="1700176" y="90379"/>
        <a:ext cx="1487977" cy="556192"/>
      </dsp:txXfrm>
    </dsp:sp>
    <dsp:sp modelId="{56520E74-078C-452B-84F6-DA12090A0910}">
      <dsp:nvSpPr>
        <dsp:cNvPr id="0" name=""/>
        <dsp:cNvSpPr/>
      </dsp:nvSpPr>
      <dsp:spPr>
        <a:xfrm>
          <a:off x="1700176" y="646572"/>
          <a:ext cx="1487977" cy="9192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岩手・宮城・福島各県立図書館</a:t>
          </a:r>
          <a:endParaRPr kumimoji="1" lang="ja-JP" altLang="en-US" sz="1200" kern="1200" dirty="0">
            <a:latin typeface="Meiryo UI" panose="020B0604030504040204" pitchFamily="50" charset="-128"/>
            <a:ea typeface="Meiryo UI" panose="020B0604030504040204" pitchFamily="50" charset="-128"/>
          </a:endParaRPr>
        </a:p>
      </dsp:txBody>
      <dsp:txXfrm>
        <a:off x="1700176" y="646572"/>
        <a:ext cx="1487977" cy="919231"/>
      </dsp:txXfrm>
    </dsp:sp>
    <dsp:sp modelId="{13E24DE4-4F24-413F-9B13-33A486F11F2A}">
      <dsp:nvSpPr>
        <dsp:cNvPr id="0" name=""/>
        <dsp:cNvSpPr/>
      </dsp:nvSpPr>
      <dsp:spPr>
        <a:xfrm>
          <a:off x="3396471" y="90379"/>
          <a:ext cx="1487977" cy="55619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kumimoji="1" lang="ja-JP" altLang="en-US" sz="1200" kern="1200" dirty="0" smtClean="0">
              <a:latin typeface="Meiryo UI" panose="020B0604030504040204" pitchFamily="50" charset="-128"/>
              <a:ea typeface="Meiryo UI" panose="020B0604030504040204" pitchFamily="50" charset="-128"/>
            </a:rPr>
            <a:t>大学・学会</a:t>
          </a:r>
          <a:endParaRPr kumimoji="1" lang="ja-JP" altLang="en-US" sz="1200" kern="1200" dirty="0">
            <a:latin typeface="Meiryo UI" panose="020B0604030504040204" pitchFamily="50" charset="-128"/>
            <a:ea typeface="Meiryo UI" panose="020B0604030504040204" pitchFamily="50" charset="-128"/>
          </a:endParaRPr>
        </a:p>
      </dsp:txBody>
      <dsp:txXfrm>
        <a:off x="3396471" y="90379"/>
        <a:ext cx="1487977" cy="556192"/>
      </dsp:txXfrm>
    </dsp:sp>
    <dsp:sp modelId="{179B7D0B-F2EA-4E36-8ACE-0E3B45DE247D}">
      <dsp:nvSpPr>
        <dsp:cNvPr id="0" name=""/>
        <dsp:cNvSpPr/>
      </dsp:nvSpPr>
      <dsp:spPr>
        <a:xfrm>
          <a:off x="3396471" y="646572"/>
          <a:ext cx="1487977" cy="9192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東北大学</a:t>
          </a:r>
          <a:endParaRPr kumimoji="1" lang="ja-JP" altLang="en-US" sz="1200" kern="1200" dirty="0">
            <a:latin typeface="Meiryo UI" panose="020B0604030504040204" pitchFamily="50" charset="-128"/>
            <a:ea typeface="Meiryo UI" panose="020B0604030504040204" pitchFamily="50" charset="-128"/>
          </a:endParaRPr>
        </a:p>
        <a:p>
          <a:pPr marL="114300" lvl="1" indent="-114300" algn="l" defTabSz="53340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東京大学</a:t>
          </a:r>
          <a:endParaRPr kumimoji="1" lang="ja-JP" altLang="en-US" sz="1200" kern="1200" dirty="0">
            <a:latin typeface="Meiryo UI" panose="020B0604030504040204" pitchFamily="50" charset="-128"/>
            <a:ea typeface="Meiryo UI" panose="020B0604030504040204" pitchFamily="50" charset="-128"/>
          </a:endParaRPr>
        </a:p>
        <a:p>
          <a:pPr marL="114300" lvl="1" indent="-114300" algn="l" defTabSz="53340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日本学術会議</a:t>
          </a:r>
          <a:endParaRPr kumimoji="1" lang="ja-JP" altLang="en-US" sz="1200" kern="1200" dirty="0">
            <a:latin typeface="Meiryo UI" panose="020B0604030504040204" pitchFamily="50" charset="-128"/>
            <a:ea typeface="Meiryo UI" panose="020B0604030504040204" pitchFamily="50" charset="-128"/>
          </a:endParaRPr>
        </a:p>
      </dsp:txBody>
      <dsp:txXfrm>
        <a:off x="3396471" y="646572"/>
        <a:ext cx="1487977" cy="919231"/>
      </dsp:txXfrm>
    </dsp:sp>
    <dsp:sp modelId="{8F4EE4E9-D09E-44FA-BDD1-B37FF8EDE84F}">
      <dsp:nvSpPr>
        <dsp:cNvPr id="0" name=""/>
        <dsp:cNvSpPr/>
      </dsp:nvSpPr>
      <dsp:spPr>
        <a:xfrm>
          <a:off x="5092765" y="90379"/>
          <a:ext cx="1487977" cy="55619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kumimoji="1" lang="ja-JP" altLang="en-US" sz="1200" kern="1200" dirty="0" smtClean="0">
              <a:latin typeface="Meiryo UI" panose="020B0604030504040204" pitchFamily="50" charset="-128"/>
              <a:ea typeface="Meiryo UI" panose="020B0604030504040204" pitchFamily="50" charset="-128"/>
            </a:rPr>
            <a:t>メディア・民間企業</a:t>
          </a:r>
          <a:endParaRPr kumimoji="1" lang="ja-JP" altLang="en-US" sz="1200" kern="1200" dirty="0">
            <a:latin typeface="Meiryo UI" panose="020B0604030504040204" pitchFamily="50" charset="-128"/>
            <a:ea typeface="Meiryo UI" panose="020B0604030504040204" pitchFamily="50" charset="-128"/>
          </a:endParaRPr>
        </a:p>
      </dsp:txBody>
      <dsp:txXfrm>
        <a:off x="5092765" y="90379"/>
        <a:ext cx="1487977" cy="556192"/>
      </dsp:txXfrm>
    </dsp:sp>
    <dsp:sp modelId="{AAA84011-565E-4C98-9A82-E2AD5B63510A}">
      <dsp:nvSpPr>
        <dsp:cNvPr id="0" name=""/>
        <dsp:cNvSpPr/>
      </dsp:nvSpPr>
      <dsp:spPr>
        <a:xfrm>
          <a:off x="5092765" y="646572"/>
          <a:ext cx="1487977" cy="9192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kumimoji="1" lang="en-US" altLang="ja-JP" sz="1200" kern="1200" dirty="0" smtClean="0">
              <a:latin typeface="Meiryo UI" panose="020B0604030504040204" pitchFamily="50" charset="-128"/>
              <a:ea typeface="Meiryo UI" panose="020B0604030504040204" pitchFamily="50" charset="-128"/>
            </a:rPr>
            <a:t>NHK</a:t>
          </a:r>
          <a:r>
            <a:rPr kumimoji="1" lang="ja-JP" altLang="en-US" sz="1200" kern="1200" dirty="0" err="1" smtClean="0">
              <a:latin typeface="Meiryo UI" panose="020B0604030504040204" pitchFamily="50" charset="-128"/>
              <a:ea typeface="Meiryo UI" panose="020B0604030504040204" pitchFamily="50" charset="-128"/>
            </a:rPr>
            <a:t>、</a:t>
          </a:r>
          <a:r>
            <a:rPr kumimoji="1" lang="en-US" altLang="ja-JP" sz="1200" kern="1200" dirty="0" smtClean="0">
              <a:latin typeface="Meiryo UI" panose="020B0604030504040204" pitchFamily="50" charset="-128"/>
              <a:ea typeface="Meiryo UI" panose="020B0604030504040204" pitchFamily="50" charset="-128"/>
            </a:rPr>
            <a:t>Yahoo</a:t>
          </a:r>
          <a:r>
            <a:rPr kumimoji="1" lang="ja-JP" altLang="en-US" sz="1200" kern="1200" dirty="0" err="1" smtClean="0">
              <a:latin typeface="Meiryo UI" panose="020B0604030504040204" pitchFamily="50" charset="-128"/>
              <a:ea typeface="Meiryo UI" panose="020B0604030504040204" pitchFamily="50" charset="-128"/>
            </a:rPr>
            <a:t>、</a:t>
          </a:r>
          <a:r>
            <a:rPr kumimoji="1" lang="en-US" altLang="ja-JP" sz="1200" kern="1200" dirty="0" smtClean="0">
              <a:latin typeface="Meiryo UI" panose="020B0604030504040204" pitchFamily="50" charset="-128"/>
              <a:ea typeface="Meiryo UI" panose="020B0604030504040204" pitchFamily="50" charset="-128"/>
            </a:rPr>
            <a:t>Google</a:t>
          </a:r>
          <a:endParaRPr kumimoji="1" lang="ja-JP" altLang="en-US" sz="1200" kern="1200" dirty="0">
            <a:latin typeface="Meiryo UI" panose="020B0604030504040204" pitchFamily="50" charset="-128"/>
            <a:ea typeface="Meiryo UI" panose="020B0604030504040204" pitchFamily="50" charset="-128"/>
          </a:endParaRPr>
        </a:p>
        <a:p>
          <a:pPr marL="114300" lvl="1" indent="-114300" algn="l" defTabSz="53340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日経連</a:t>
          </a:r>
          <a:endParaRPr kumimoji="1" lang="ja-JP" altLang="en-US" sz="1200" kern="1200" dirty="0">
            <a:latin typeface="Meiryo UI" panose="020B0604030504040204" pitchFamily="50" charset="-128"/>
            <a:ea typeface="Meiryo UI" panose="020B0604030504040204" pitchFamily="50" charset="-128"/>
          </a:endParaRPr>
        </a:p>
      </dsp:txBody>
      <dsp:txXfrm>
        <a:off x="5092765" y="646572"/>
        <a:ext cx="1487977" cy="919231"/>
      </dsp:txXfrm>
    </dsp:sp>
    <dsp:sp modelId="{217F2E6A-662C-43DC-BE14-E25C8BFB6C0C}">
      <dsp:nvSpPr>
        <dsp:cNvPr id="0" name=""/>
        <dsp:cNvSpPr/>
      </dsp:nvSpPr>
      <dsp:spPr>
        <a:xfrm>
          <a:off x="6789060" y="90379"/>
          <a:ext cx="1487977" cy="55619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kumimoji="1" lang="en-US" altLang="ja-JP" sz="1200" kern="1200" dirty="0" smtClean="0">
              <a:latin typeface="Meiryo UI" panose="020B0604030504040204" pitchFamily="50" charset="-128"/>
              <a:ea typeface="Meiryo UI" panose="020B0604030504040204" pitchFamily="50" charset="-128"/>
            </a:rPr>
            <a:t>NPO</a:t>
          </a:r>
          <a:r>
            <a:rPr kumimoji="1" lang="ja-JP" altLang="en-US" sz="1200" kern="1200" dirty="0" smtClean="0">
              <a:latin typeface="Meiryo UI" panose="020B0604030504040204" pitchFamily="50" charset="-128"/>
              <a:ea typeface="Meiryo UI" panose="020B0604030504040204" pitchFamily="50" charset="-128"/>
            </a:rPr>
            <a:t>・ボランティア団体</a:t>
          </a:r>
          <a:endParaRPr kumimoji="1" lang="ja-JP" altLang="en-US" sz="1200" kern="1200" dirty="0">
            <a:latin typeface="Meiryo UI" panose="020B0604030504040204" pitchFamily="50" charset="-128"/>
            <a:ea typeface="Meiryo UI" panose="020B0604030504040204" pitchFamily="50" charset="-128"/>
          </a:endParaRPr>
        </a:p>
      </dsp:txBody>
      <dsp:txXfrm>
        <a:off x="6789060" y="90379"/>
        <a:ext cx="1487977" cy="556192"/>
      </dsp:txXfrm>
    </dsp:sp>
    <dsp:sp modelId="{23DECE2E-E4A9-4FE9-87A2-9D5EE098F863}">
      <dsp:nvSpPr>
        <dsp:cNvPr id="0" name=""/>
        <dsp:cNvSpPr/>
      </dsp:nvSpPr>
      <dsp:spPr>
        <a:xfrm>
          <a:off x="6789060" y="646572"/>
          <a:ext cx="1487977" cy="9192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日本財団</a:t>
          </a:r>
          <a:endParaRPr kumimoji="1" lang="ja-JP" altLang="en-US" sz="1200" kern="1200" dirty="0">
            <a:latin typeface="Meiryo UI" panose="020B0604030504040204" pitchFamily="50" charset="-128"/>
            <a:ea typeface="Meiryo UI" panose="020B0604030504040204" pitchFamily="50" charset="-128"/>
          </a:endParaRPr>
        </a:p>
        <a:p>
          <a:pPr marL="114300" lvl="1" indent="-114300" algn="l" defTabSz="53340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中間支援組織</a:t>
          </a:r>
          <a:endParaRPr kumimoji="1" lang="ja-JP" altLang="en-US" sz="1200" kern="1200" dirty="0">
            <a:latin typeface="Meiryo UI" panose="020B0604030504040204" pitchFamily="50" charset="-128"/>
            <a:ea typeface="Meiryo UI" panose="020B0604030504040204" pitchFamily="50" charset="-128"/>
          </a:endParaRPr>
        </a:p>
      </dsp:txBody>
      <dsp:txXfrm>
        <a:off x="6789060" y="646572"/>
        <a:ext cx="1487977" cy="919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600DA-89BA-461B-8102-2BE5AAAC2F0C}">
      <dsp:nvSpPr>
        <dsp:cNvPr id="0" name=""/>
        <dsp:cNvSpPr/>
      </dsp:nvSpPr>
      <dsp:spPr>
        <a:xfrm>
          <a:off x="1699339" y="51436"/>
          <a:ext cx="1580216" cy="102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altLang="ja-JP" sz="1500" kern="1200" dirty="0" smtClean="0"/>
            <a:t>PLAN</a:t>
          </a:r>
        </a:p>
        <a:p>
          <a:pPr lvl="0" algn="ctr" defTabSz="666750">
            <a:lnSpc>
              <a:spcPct val="90000"/>
            </a:lnSpc>
            <a:spcBef>
              <a:spcPct val="0"/>
            </a:spcBef>
            <a:spcAft>
              <a:spcPct val="35000"/>
            </a:spcAft>
          </a:pPr>
          <a:r>
            <a:rPr kumimoji="1" lang="ja-JP" altLang="en-US" sz="1500" kern="1200" dirty="0" smtClean="0"/>
            <a:t>収集拡大計画</a:t>
          </a:r>
          <a:endParaRPr kumimoji="1" lang="ja-JP" altLang="en-US" sz="1500" kern="1200" dirty="0"/>
        </a:p>
      </dsp:txBody>
      <dsp:txXfrm>
        <a:off x="1749480" y="101577"/>
        <a:ext cx="1479934" cy="926858"/>
      </dsp:txXfrm>
    </dsp:sp>
    <dsp:sp modelId="{5F0AA965-AA45-41F8-94CD-740FF4BAD6EE}">
      <dsp:nvSpPr>
        <dsp:cNvPr id="0" name=""/>
        <dsp:cNvSpPr/>
      </dsp:nvSpPr>
      <dsp:spPr>
        <a:xfrm>
          <a:off x="791473" y="565007"/>
          <a:ext cx="3395948" cy="3395948"/>
        </a:xfrm>
        <a:custGeom>
          <a:avLst/>
          <a:gdLst/>
          <a:ahLst/>
          <a:cxnLst/>
          <a:rect l="0" t="0" r="0" b="0"/>
          <a:pathLst>
            <a:path>
              <a:moveTo>
                <a:pt x="2706524" y="331978"/>
              </a:moveTo>
              <a:arcTo wR="1697974" hR="1697974" stAng="18386364" swAng="1634816"/>
            </a:path>
          </a:pathLst>
        </a:custGeom>
        <a:noFill/>
        <a:ln w="381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7B38FD90-D5CA-49AD-9FC7-AB214B907798}">
      <dsp:nvSpPr>
        <dsp:cNvPr id="0" name=""/>
        <dsp:cNvSpPr/>
      </dsp:nvSpPr>
      <dsp:spPr>
        <a:xfrm>
          <a:off x="3397314" y="1749411"/>
          <a:ext cx="1580216" cy="102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altLang="ja-JP" sz="1500" kern="1200" dirty="0" smtClean="0"/>
            <a:t>DO</a:t>
          </a:r>
        </a:p>
        <a:p>
          <a:pPr lvl="0" algn="ctr" defTabSz="666750">
            <a:lnSpc>
              <a:spcPct val="90000"/>
            </a:lnSpc>
            <a:spcBef>
              <a:spcPct val="0"/>
            </a:spcBef>
            <a:spcAft>
              <a:spcPct val="35000"/>
            </a:spcAft>
          </a:pPr>
          <a:r>
            <a:rPr kumimoji="1" lang="ja-JP" altLang="en-US" sz="1500" kern="1200" dirty="0" smtClean="0"/>
            <a:t>収集拡大の実施収集</a:t>
          </a:r>
          <a:endParaRPr kumimoji="1" lang="ja-JP" altLang="en-US" sz="1500" kern="1200" dirty="0"/>
        </a:p>
      </dsp:txBody>
      <dsp:txXfrm>
        <a:off x="3447455" y="1799552"/>
        <a:ext cx="1479934" cy="926858"/>
      </dsp:txXfrm>
    </dsp:sp>
    <dsp:sp modelId="{13BD8450-B794-4EB1-AF42-D2049E57E680}">
      <dsp:nvSpPr>
        <dsp:cNvPr id="0" name=""/>
        <dsp:cNvSpPr/>
      </dsp:nvSpPr>
      <dsp:spPr>
        <a:xfrm>
          <a:off x="791473" y="565007"/>
          <a:ext cx="3395948" cy="3395948"/>
        </a:xfrm>
        <a:custGeom>
          <a:avLst/>
          <a:gdLst/>
          <a:ahLst/>
          <a:cxnLst/>
          <a:rect l="0" t="0" r="0" b="0"/>
          <a:pathLst>
            <a:path>
              <a:moveTo>
                <a:pt x="3220005" y="2450660"/>
              </a:moveTo>
              <a:arcTo wR="1697974" hR="1697974" stAng="1578820" swAng="1634816"/>
            </a:path>
          </a:pathLst>
        </a:custGeom>
        <a:noFill/>
        <a:ln w="381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2B74718D-5EBD-4CC5-9AC9-DF663FF76F57}">
      <dsp:nvSpPr>
        <dsp:cNvPr id="0" name=""/>
        <dsp:cNvSpPr/>
      </dsp:nvSpPr>
      <dsp:spPr>
        <a:xfrm>
          <a:off x="1699339" y="3447385"/>
          <a:ext cx="1580216" cy="102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altLang="ja-JP" sz="1500" kern="1200" dirty="0" smtClean="0"/>
            <a:t>CHECK</a:t>
          </a:r>
        </a:p>
        <a:p>
          <a:pPr lvl="0" algn="ctr" defTabSz="666750">
            <a:lnSpc>
              <a:spcPct val="90000"/>
            </a:lnSpc>
            <a:spcBef>
              <a:spcPct val="0"/>
            </a:spcBef>
            <a:spcAft>
              <a:spcPct val="35000"/>
            </a:spcAft>
          </a:pPr>
          <a:r>
            <a:rPr kumimoji="1" lang="ja-JP" altLang="en-US" sz="1500" kern="1200" dirty="0" smtClean="0"/>
            <a:t>必要な情報、機能の確認</a:t>
          </a:r>
          <a:endParaRPr kumimoji="1" lang="ja-JP" altLang="en-US" sz="1500" kern="1200" dirty="0"/>
        </a:p>
      </dsp:txBody>
      <dsp:txXfrm>
        <a:off x="1749480" y="3497526"/>
        <a:ext cx="1479934" cy="926858"/>
      </dsp:txXfrm>
    </dsp:sp>
    <dsp:sp modelId="{C034AE68-BCEC-433D-A5E2-B7C0D91C0906}">
      <dsp:nvSpPr>
        <dsp:cNvPr id="0" name=""/>
        <dsp:cNvSpPr/>
      </dsp:nvSpPr>
      <dsp:spPr>
        <a:xfrm>
          <a:off x="791473" y="565007"/>
          <a:ext cx="3395948" cy="3395948"/>
        </a:xfrm>
        <a:custGeom>
          <a:avLst/>
          <a:gdLst/>
          <a:ahLst/>
          <a:cxnLst/>
          <a:rect l="0" t="0" r="0" b="0"/>
          <a:pathLst>
            <a:path>
              <a:moveTo>
                <a:pt x="689424" y="3063970"/>
              </a:moveTo>
              <a:arcTo wR="1697974" hR="1697974" stAng="7586364" swAng="1634816"/>
            </a:path>
          </a:pathLst>
        </a:custGeom>
        <a:noFill/>
        <a:ln w="381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01D763F7-2B59-41DB-80FA-F92CF9A6A6C7}">
      <dsp:nvSpPr>
        <dsp:cNvPr id="0" name=""/>
        <dsp:cNvSpPr/>
      </dsp:nvSpPr>
      <dsp:spPr>
        <a:xfrm>
          <a:off x="1365" y="1749411"/>
          <a:ext cx="1580216" cy="102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altLang="ja-JP" sz="1500" kern="1200" dirty="0" smtClean="0"/>
            <a:t>ACT</a:t>
          </a:r>
        </a:p>
        <a:p>
          <a:pPr lvl="0" algn="ctr" defTabSz="666750">
            <a:lnSpc>
              <a:spcPct val="90000"/>
            </a:lnSpc>
            <a:spcBef>
              <a:spcPct val="0"/>
            </a:spcBef>
            <a:spcAft>
              <a:spcPct val="35000"/>
            </a:spcAft>
          </a:pPr>
          <a:r>
            <a:rPr kumimoji="1" lang="ja-JP" altLang="en-US" sz="1500" kern="1200" dirty="0" smtClean="0"/>
            <a:t>収集拡大のための具体的な調整</a:t>
          </a:r>
          <a:endParaRPr kumimoji="1" lang="ja-JP" altLang="en-US" sz="1500" kern="1200" dirty="0"/>
        </a:p>
      </dsp:txBody>
      <dsp:txXfrm>
        <a:off x="51506" y="1799552"/>
        <a:ext cx="1479934" cy="926858"/>
      </dsp:txXfrm>
    </dsp:sp>
    <dsp:sp modelId="{E6484C3C-EF4B-4AD7-815A-3EEC9BD2181F}">
      <dsp:nvSpPr>
        <dsp:cNvPr id="0" name=""/>
        <dsp:cNvSpPr/>
      </dsp:nvSpPr>
      <dsp:spPr>
        <a:xfrm>
          <a:off x="791473" y="565007"/>
          <a:ext cx="3395948" cy="3395948"/>
        </a:xfrm>
        <a:custGeom>
          <a:avLst/>
          <a:gdLst/>
          <a:ahLst/>
          <a:cxnLst/>
          <a:rect l="0" t="0" r="0" b="0"/>
          <a:pathLst>
            <a:path>
              <a:moveTo>
                <a:pt x="175942" y="945287"/>
              </a:moveTo>
              <a:arcTo wR="1697974" hR="1697974" stAng="12378820" swAng="1634816"/>
            </a:path>
          </a:pathLst>
        </a:custGeom>
        <a:noFill/>
        <a:ln w="381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CAE3C-C9BE-42EB-B99E-B84F425E6ED3}">
      <dsp:nvSpPr>
        <dsp:cNvPr id="0" name=""/>
        <dsp:cNvSpPr/>
      </dsp:nvSpPr>
      <dsp:spPr>
        <a:xfrm>
          <a:off x="85709" y="0"/>
          <a:ext cx="8686860" cy="5429288"/>
        </a:xfrm>
        <a:prstGeom prst="swooshArrow">
          <a:avLst>
            <a:gd name="adj1" fmla="val 25000"/>
            <a:gd name="adj2" fmla="val 25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A6268563-9BD9-46D8-B633-286B73DA61A4}">
      <dsp:nvSpPr>
        <dsp:cNvPr id="0" name=""/>
        <dsp:cNvSpPr/>
      </dsp:nvSpPr>
      <dsp:spPr>
        <a:xfrm>
          <a:off x="941365" y="4037218"/>
          <a:ext cx="199797" cy="199797"/>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F36DAA9-E240-40E5-9DDD-BDBF00436F21}">
      <dsp:nvSpPr>
        <dsp:cNvPr id="0" name=""/>
        <dsp:cNvSpPr/>
      </dsp:nvSpPr>
      <dsp:spPr>
        <a:xfrm>
          <a:off x="798615" y="4349169"/>
          <a:ext cx="2118375" cy="906858"/>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5869" tIns="0" rIns="0" bIns="0" numCol="1" spcCol="1270" anchor="t" anchorCtr="0">
          <a:noAutofit/>
        </a:bodyPr>
        <a:lstStyle/>
        <a:p>
          <a:pPr lvl="0" algn="l" defTabSz="533400" rtl="0">
            <a:lnSpc>
              <a:spcPct val="90000"/>
            </a:lnSpc>
            <a:spcBef>
              <a:spcPct val="0"/>
            </a:spcBef>
            <a:spcAft>
              <a:spcPct val="35000"/>
            </a:spcAft>
          </a:pPr>
          <a:r>
            <a:rPr kumimoji="1" lang="en-US" altLang="ja-JP" sz="1200" kern="1200" dirty="0" smtClean="0">
              <a:latin typeface="Meiryo UI" panose="020B0604030504040204" pitchFamily="50" charset="-128"/>
              <a:ea typeface="Meiryo UI" panose="020B0604030504040204" pitchFamily="50" charset="-128"/>
            </a:rPr>
            <a:t>2008</a:t>
          </a:r>
          <a:r>
            <a:rPr kumimoji="1" lang="ja-JP" altLang="en-US" sz="1200" kern="1200" dirty="0" smtClean="0">
              <a:latin typeface="Meiryo UI" panose="020B0604030504040204" pitchFamily="50" charset="-128"/>
              <a:ea typeface="Meiryo UI" panose="020B0604030504040204" pitchFamily="50" charset="-128"/>
            </a:rPr>
            <a:t>～</a:t>
          </a:r>
          <a:r>
            <a:rPr kumimoji="1" lang="en-US" altLang="ja-JP" sz="1200" kern="1200" dirty="0" smtClean="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業務システム最適化計画に沿ってシステムの再構築</a:t>
          </a:r>
          <a:endParaRPr kumimoji="1" lang="en-US" sz="1200" kern="1200" dirty="0">
            <a:latin typeface="Meiryo UI" panose="020B0604030504040204" pitchFamily="50" charset="-128"/>
            <a:ea typeface="Meiryo UI" panose="020B0604030504040204" pitchFamily="50" charset="-128"/>
          </a:endParaRPr>
        </a:p>
      </dsp:txBody>
      <dsp:txXfrm>
        <a:off x="798615" y="4349169"/>
        <a:ext cx="2118375" cy="906858"/>
      </dsp:txXfrm>
    </dsp:sp>
    <dsp:sp modelId="{BD17FA72-9855-4E75-AB3B-DDB30DCDAED4}">
      <dsp:nvSpPr>
        <dsp:cNvPr id="0" name=""/>
        <dsp:cNvSpPr/>
      </dsp:nvSpPr>
      <dsp:spPr>
        <a:xfrm>
          <a:off x="2352980" y="2774366"/>
          <a:ext cx="347474" cy="347474"/>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C62364C-48EB-4B04-8CFE-E01CBD6099CE}">
      <dsp:nvSpPr>
        <dsp:cNvPr id="0" name=""/>
        <dsp:cNvSpPr/>
      </dsp:nvSpPr>
      <dsp:spPr>
        <a:xfrm>
          <a:off x="2556945" y="3076405"/>
          <a:ext cx="2064201" cy="1839302"/>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4120" tIns="0" rIns="0" bIns="0" numCol="1" spcCol="1270" anchor="t" anchorCtr="0">
          <a:noAutofit/>
        </a:bodyPr>
        <a:lstStyle/>
        <a:p>
          <a:pPr lvl="0" algn="l" defTabSz="533400" rtl="0">
            <a:lnSpc>
              <a:spcPct val="90000"/>
            </a:lnSpc>
            <a:spcBef>
              <a:spcPct val="0"/>
            </a:spcBef>
            <a:spcAft>
              <a:spcPct val="35000"/>
            </a:spcAft>
          </a:pPr>
          <a:r>
            <a:rPr kumimoji="1" lang="en-US" altLang="ja-JP" sz="1200" kern="1200" dirty="0" smtClean="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err="1" smtClean="0">
              <a:latin typeface="Meiryo UI" panose="020B0604030504040204" pitchFamily="50" charset="-128"/>
              <a:ea typeface="Meiryo UI" panose="020B0604030504040204" pitchFamily="50" charset="-128"/>
            </a:rPr>
            <a:t>NDLSearch</a:t>
          </a:r>
          <a:r>
            <a:rPr kumimoji="1" lang="ja-JP" altLang="en-US" sz="1200" kern="1200" dirty="0" smtClean="0">
              <a:latin typeface="Meiryo UI" panose="020B0604030504040204" pitchFamily="50" charset="-128"/>
              <a:ea typeface="Meiryo UI" panose="020B0604030504040204" pitchFamily="50" charset="-128"/>
            </a:rPr>
            <a:t>のオープン</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smtClean="0">
              <a:latin typeface="Meiryo UI" panose="020B0604030504040204" pitchFamily="50" charset="-128"/>
              <a:ea typeface="Meiryo UI" panose="020B0604030504040204" pitchFamily="50" charset="-128"/>
            </a:rPr>
            <a:t>NDL-OPAC</a:t>
          </a:r>
          <a:r>
            <a:rPr kumimoji="1" lang="ja-JP" altLang="en-US" sz="1200" kern="1200" dirty="0" smtClean="0">
              <a:latin typeface="Meiryo UI" panose="020B0604030504040204" pitchFamily="50" charset="-128"/>
              <a:ea typeface="Meiryo UI" panose="020B0604030504040204" pitchFamily="50" charset="-128"/>
            </a:rPr>
            <a:t>のリニューアル</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smtClean="0">
              <a:latin typeface="Meiryo UI" panose="020B0604030504040204" pitchFamily="50" charset="-128"/>
              <a:ea typeface="Meiryo UI" panose="020B0604030504040204" pitchFamily="50" charset="-128"/>
            </a:rPr>
            <a:t>NDL</a:t>
          </a:r>
          <a:r>
            <a:rPr kumimoji="1" lang="ja-JP" altLang="en-US" sz="1200" kern="1200" dirty="0" smtClean="0">
              <a:latin typeface="Meiryo UI" panose="020B0604030504040204" pitchFamily="50" charset="-128"/>
              <a:ea typeface="Meiryo UI" panose="020B0604030504040204" pitchFamily="50" charset="-128"/>
            </a:rPr>
            <a:t>デジタルアーカイブのリニューアル</a:t>
          </a:r>
          <a:endParaRPr kumimoji="1" lang="en-US" sz="1200" kern="1200" dirty="0">
            <a:latin typeface="Meiryo UI" panose="020B0604030504040204" pitchFamily="50" charset="-128"/>
            <a:ea typeface="Meiryo UI" panose="020B0604030504040204" pitchFamily="50" charset="-128"/>
          </a:endParaRPr>
        </a:p>
      </dsp:txBody>
      <dsp:txXfrm>
        <a:off x="2556945" y="3076405"/>
        <a:ext cx="2064201" cy="1839302"/>
      </dsp:txXfrm>
    </dsp:sp>
    <dsp:sp modelId="{B4A04A10-50A5-46BE-A37B-F5BA61E75A89}">
      <dsp:nvSpPr>
        <dsp:cNvPr id="0" name=""/>
        <dsp:cNvSpPr/>
      </dsp:nvSpPr>
      <dsp:spPr>
        <a:xfrm>
          <a:off x="4155503" y="1843786"/>
          <a:ext cx="460403" cy="460403"/>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713AEF-92C2-4C81-919B-7E89E9C1366B}">
      <dsp:nvSpPr>
        <dsp:cNvPr id="0" name=""/>
        <dsp:cNvSpPr/>
      </dsp:nvSpPr>
      <dsp:spPr>
        <a:xfrm>
          <a:off x="4385705" y="2073988"/>
          <a:ext cx="1824240" cy="3355299"/>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3958" tIns="0" rIns="0" bIns="0" numCol="1" spcCol="1270" anchor="t" anchorCtr="0">
          <a:noAutofit/>
        </a:bodyPr>
        <a:lstStyle/>
        <a:p>
          <a:pPr lvl="0" algn="l" defTabSz="533400" rtl="0">
            <a:lnSpc>
              <a:spcPct val="90000"/>
            </a:lnSpc>
            <a:spcBef>
              <a:spcPct val="0"/>
            </a:spcBef>
            <a:spcAft>
              <a:spcPct val="35000"/>
            </a:spcAft>
          </a:pPr>
          <a:r>
            <a:rPr kumimoji="1" lang="en-US" sz="1200" kern="1200" dirty="0" smtClean="0">
              <a:latin typeface="Meiryo UI" panose="020B0604030504040204" pitchFamily="50" charset="-128"/>
              <a:ea typeface="Meiryo UI" panose="020B0604030504040204" pitchFamily="50" charset="-128"/>
            </a:rPr>
            <a:t>2012</a:t>
          </a:r>
          <a:r>
            <a:rPr kumimoji="1" lang="ja-JP" altLang="en-US" sz="1200" kern="1200" dirty="0" smtClean="0">
              <a:latin typeface="Meiryo UI" panose="020B0604030504040204" pitchFamily="50" charset="-128"/>
              <a:ea typeface="Meiryo UI" panose="020B0604030504040204" pitchFamily="50" charset="-128"/>
            </a:rPr>
            <a:t>～</a:t>
          </a:r>
          <a:r>
            <a:rPr kumimoji="1" lang="en-US" altLang="ja-JP" sz="1200" kern="1200" dirty="0" smtClean="0">
              <a:latin typeface="Meiryo UI" panose="020B0604030504040204" pitchFamily="50" charset="-128"/>
              <a:ea typeface="Meiryo UI" panose="020B0604030504040204" pitchFamily="50" charset="-128"/>
            </a:rPr>
            <a:t>2013FY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大震災アーカイブポータルの構築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smtClean="0">
              <a:latin typeface="Meiryo UI" panose="020B0604030504040204" pitchFamily="50" charset="-128"/>
              <a:ea typeface="Meiryo UI" panose="020B0604030504040204" pitchFamily="50" charset="-128"/>
            </a:rPr>
            <a:t>NDLSerach</a:t>
          </a:r>
          <a:r>
            <a:rPr kumimoji="1" lang="ja-JP" altLang="en-US" sz="1200" kern="1200" dirty="0" smtClean="0">
              <a:latin typeface="Meiryo UI" panose="020B0604030504040204" pitchFamily="50" charset="-128"/>
              <a:ea typeface="Meiryo UI" panose="020B0604030504040204" pitchFamily="50" charset="-128"/>
            </a:rPr>
            <a:t>を拡張</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smtClean="0">
              <a:latin typeface="Meiryo UI" panose="020B0604030504040204" pitchFamily="50" charset="-128"/>
              <a:ea typeface="Meiryo UI" panose="020B0604030504040204" pitchFamily="50" charset="-128"/>
            </a:rPr>
            <a:t>NDL</a:t>
          </a:r>
          <a:r>
            <a:rPr kumimoji="1" lang="ja-JP" altLang="en-US" sz="1200" kern="1200" dirty="0" smtClean="0">
              <a:latin typeface="Meiryo UI" panose="020B0604030504040204" pitchFamily="50" charset="-128"/>
              <a:ea typeface="Meiryo UI" panose="020B0604030504040204" pitchFamily="50" charset="-128"/>
            </a:rPr>
            <a:t>デジタルアーカイブを拡張</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次世代技術を積極的に活用して</a:t>
          </a:r>
          <a:endParaRPr kumimoji="1" lang="en-US" sz="1200" kern="1200" dirty="0">
            <a:latin typeface="Meiryo UI" panose="020B0604030504040204" pitchFamily="50" charset="-128"/>
            <a:ea typeface="Meiryo UI" panose="020B0604030504040204" pitchFamily="50" charset="-128"/>
          </a:endParaRPr>
        </a:p>
      </dsp:txBody>
      <dsp:txXfrm>
        <a:off x="4385705" y="2073988"/>
        <a:ext cx="1824240" cy="3355299"/>
      </dsp:txXfrm>
    </dsp:sp>
    <dsp:sp modelId="{6972E3A6-A04F-4D78-9A24-BB3698F11105}">
      <dsp:nvSpPr>
        <dsp:cNvPr id="0" name=""/>
        <dsp:cNvSpPr/>
      </dsp:nvSpPr>
      <dsp:spPr>
        <a:xfrm>
          <a:off x="6118734" y="1228104"/>
          <a:ext cx="616767" cy="616767"/>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F33AE7E-3570-40CB-BB84-04D81771F566}">
      <dsp:nvSpPr>
        <dsp:cNvPr id="0" name=""/>
        <dsp:cNvSpPr/>
      </dsp:nvSpPr>
      <dsp:spPr>
        <a:xfrm>
          <a:off x="6396324" y="1420210"/>
          <a:ext cx="1993274" cy="3892799"/>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26812" tIns="0" rIns="0" bIns="0" numCol="1" spcCol="1270" anchor="t" anchorCtr="0">
          <a:noAutofit/>
        </a:bodyPr>
        <a:lstStyle/>
        <a:p>
          <a:pPr lvl="0" algn="l" defTabSz="533400" rtl="0">
            <a:lnSpc>
              <a:spcPct val="90000"/>
            </a:lnSpc>
            <a:spcBef>
              <a:spcPct val="0"/>
            </a:spcBef>
            <a:spcAft>
              <a:spcPct val="35000"/>
            </a:spcAft>
          </a:pPr>
          <a:r>
            <a:rPr kumimoji="1" lang="en-US" altLang="ja-JP" sz="1200" kern="1200" dirty="0" smtClean="0">
              <a:latin typeface="Meiryo UI" panose="020B0604030504040204" pitchFamily="50" charset="-128"/>
              <a:ea typeface="Meiryo UI" panose="020B0604030504040204" pitchFamily="50" charset="-128"/>
            </a:rPr>
            <a:t>2014FY</a:t>
          </a:r>
          <a:r>
            <a:rPr kumimoji="1" lang="ja-JP" altLang="en-US" sz="1200" kern="1200" dirty="0" smtClean="0">
              <a:latin typeface="Meiryo UI" panose="020B0604030504040204" pitchFamily="50" charset="-128"/>
              <a:ea typeface="Meiryo UI" panose="020B0604030504040204" pitchFamily="50" charset="-128"/>
            </a:rPr>
            <a:t>～</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知識情報基盤構築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大震災アーカイブで実証された技術を活用</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次世代図書館サービスシステムの構築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smtClean="0">
              <a:latin typeface="Meiryo UI" panose="020B0604030504040204" pitchFamily="50" charset="-128"/>
              <a:ea typeface="Meiryo UI" panose="020B0604030504040204" pitchFamily="50" charset="-128"/>
            </a:rPr>
            <a:t>NDLSearch</a:t>
          </a:r>
          <a:r>
            <a:rPr kumimoji="1" lang="ja-JP" altLang="en-US" sz="1200" kern="1200" dirty="0" err="1" smtClean="0">
              <a:latin typeface="Meiryo UI" panose="020B0604030504040204" pitchFamily="50" charset="-128"/>
              <a:ea typeface="Meiryo UI" panose="020B0604030504040204" pitchFamily="50" charset="-128"/>
            </a:rPr>
            <a:t>、</a:t>
          </a:r>
          <a:r>
            <a:rPr kumimoji="1" lang="ja-JP" altLang="en-US" sz="1200" kern="1200" dirty="0" smtClean="0">
              <a:latin typeface="Meiryo UI" panose="020B0604030504040204" pitchFamily="50" charset="-128"/>
              <a:ea typeface="Meiryo UI" panose="020B0604030504040204" pitchFamily="50" charset="-128"/>
            </a:rPr>
            <a:t>デジタルアーカイブ、ナレッジが融合したシステム</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クラウドコンピューティング環境への移行</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dsp:txBody>
      <dsp:txXfrm>
        <a:off x="6396324" y="1420210"/>
        <a:ext cx="1993274" cy="38927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54722-FA22-4F26-A1AE-4B5991B09DD7}">
      <dsp:nvSpPr>
        <dsp:cNvPr id="0" name=""/>
        <dsp:cNvSpPr/>
      </dsp:nvSpPr>
      <dsp:spPr>
        <a:xfrm rot="5400000">
          <a:off x="-430640" y="461316"/>
          <a:ext cx="1714231" cy="79854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kumimoji="1" lang="ja-JP" altLang="en-US" sz="1200" kern="1200" dirty="0" smtClean="0">
              <a:latin typeface="Meiryo UI" panose="020B0604030504040204" pitchFamily="50" charset="-128"/>
              <a:ea typeface="Meiryo UI" panose="020B0604030504040204" pitchFamily="50" charset="-128"/>
            </a:rPr>
            <a:t>大震災アーカイブの構築</a:t>
          </a:r>
          <a:r>
            <a:rPr kumimoji="1" lang="ja-JP" sz="1200" kern="1200" dirty="0" smtClean="0">
              <a:latin typeface="Meiryo UI" panose="020B0604030504040204" pitchFamily="50" charset="-128"/>
              <a:ea typeface="Meiryo UI" panose="020B0604030504040204" pitchFamily="50" charset="-128"/>
            </a:rPr>
            <a:t>を目指して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402749"/>
        <a:ext cx="798548" cy="915683"/>
      </dsp:txXfrm>
    </dsp:sp>
    <dsp:sp modelId="{6F8FEBA5-6DBE-4821-ABF8-491DEFA851F2}">
      <dsp:nvSpPr>
        <dsp:cNvPr id="0" name=""/>
        <dsp:cNvSpPr/>
      </dsp:nvSpPr>
      <dsp:spPr>
        <a:xfrm rot="5400000">
          <a:off x="1661075" y="-774298"/>
          <a:ext cx="1115339" cy="26639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kumimoji="1" lang="ja-JP" altLang="en-US" sz="1300" kern="1200" dirty="0" smtClean="0">
              <a:latin typeface="Meiryo UI" panose="020B0604030504040204" pitchFamily="50" charset="-128"/>
              <a:ea typeface="Meiryo UI" panose="020B0604030504040204" pitchFamily="50" charset="-128"/>
            </a:rPr>
            <a:t>大震災アーカイブの延長線上の知識情報基盤を見据えて構築</a:t>
          </a:r>
          <a:endParaRPr kumimoji="1" lang="en-US" sz="1300" kern="1200" dirty="0">
            <a:latin typeface="Meiryo UI" panose="020B0604030504040204" pitchFamily="50" charset="-128"/>
            <a:ea typeface="Meiryo UI" panose="020B0604030504040204" pitchFamily="50" charset="-128"/>
          </a:endParaRPr>
        </a:p>
      </dsp:txBody>
      <dsp:txXfrm rot="-5400000">
        <a:off x="886777" y="54446"/>
        <a:ext cx="2609490" cy="1006447"/>
      </dsp:txXfrm>
    </dsp:sp>
    <dsp:sp modelId="{88175BEF-E694-4EAE-A95A-EA92A383F9DA}">
      <dsp:nvSpPr>
        <dsp:cNvPr id="0" name=""/>
        <dsp:cNvSpPr/>
      </dsp:nvSpPr>
      <dsp:spPr>
        <a:xfrm rot="5400000">
          <a:off x="-430635" y="1883401"/>
          <a:ext cx="1714231" cy="79855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kumimoji="1" lang="ja-JP" altLang="en-US" sz="1200" kern="1200" dirty="0" smtClean="0">
              <a:latin typeface="Meiryo UI" panose="020B0604030504040204" pitchFamily="50" charset="-128"/>
              <a:ea typeface="Meiryo UI" panose="020B0604030504040204" pitchFamily="50" charset="-128"/>
            </a:rPr>
            <a:t>知識情報基盤の構築を</a:t>
          </a:r>
          <a:r>
            <a:rPr kumimoji="1" lang="ja-JP" sz="1200" kern="1200" dirty="0" smtClean="0">
              <a:latin typeface="Meiryo UI" panose="020B0604030504040204" pitchFamily="50" charset="-128"/>
              <a:ea typeface="Meiryo UI" panose="020B0604030504040204" pitchFamily="50" charset="-128"/>
            </a:rPr>
            <a:t>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1824844"/>
        <a:ext cx="798558" cy="915673"/>
      </dsp:txXfrm>
    </dsp:sp>
    <dsp:sp modelId="{21D4D578-5B67-4624-A75E-87D6AE305493}">
      <dsp:nvSpPr>
        <dsp:cNvPr id="0" name=""/>
        <dsp:cNvSpPr/>
      </dsp:nvSpPr>
      <dsp:spPr>
        <a:xfrm rot="5400000">
          <a:off x="1717664" y="615263"/>
          <a:ext cx="1115339" cy="2735942"/>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ja-JP" altLang="en-US" sz="1300" kern="1200" dirty="0" smtClean="0">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sz="1300" kern="1200" dirty="0">
            <a:latin typeface="Meiryo UI" panose="020B0604030504040204" pitchFamily="50" charset="-128"/>
            <a:ea typeface="Meiryo UI" panose="020B0604030504040204" pitchFamily="50" charset="-128"/>
          </a:endParaRPr>
        </a:p>
      </dsp:txBody>
      <dsp:txXfrm rot="-5400000">
        <a:off x="907363" y="1480010"/>
        <a:ext cx="2681496" cy="1006447"/>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image" Target="../media/image149.emf"/><Relationship Id="rId4"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7335C-6462-4247-BEFA-CD97B67177F9}" type="datetimeFigureOut">
              <a:rPr kumimoji="1" lang="ja-JP" altLang="en-US" smtClean="0"/>
              <a:t>2015/8/15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slide" Target="../slides/slide163.xml"/><Relationship Id="rId1" Type="http://schemas.openxmlformats.org/officeDocument/2006/relationships/notesMaster" Target="../notesMasters/notesMaster1.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21442;&#32771;&#36039;&#26009;/IT%20&#38306;&#36899;&#22522;&#30990;&#24773;&#22577;&#12395;&#12388;&#12356;&#12390;magazine_tougou.pdf" TargetMode="External"/><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8" Type="http://schemas.openxmlformats.org/officeDocument/2006/relationships/hyperlink" Target="http://iss.ndl.go.jp/api/oaipmh?verb=GetRecord&amp;metadataPrefix=oai_dc&amp;identifier=oai:iss.ndl.go.jp:R100000002-I000001752468-00" TargetMode="External"/><Relationship Id="rId3" Type="http://schemas.openxmlformats.org/officeDocument/2006/relationships/hyperlink" Target="http://iss.ndl.go.jp/books.rss?any=&#27704;&#20117;&#36335;&#23376;" TargetMode="External"/><Relationship Id="rId7" Type="http://schemas.openxmlformats.org/officeDocument/2006/relationships/hyperlink" Target="http://iss.ndl.go.jp/api/openurl?au" TargetMode="External"/><Relationship Id="rId2" Type="http://schemas.openxmlformats.org/officeDocument/2006/relationships/slide" Target="../slides/slide97.xml"/><Relationship Id="rId1" Type="http://schemas.openxmlformats.org/officeDocument/2006/relationships/notesMaster" Target="../notesMasters/notesMaster1.xml"/><Relationship Id="rId6" Type="http://schemas.openxmlformats.org/officeDocument/2006/relationships/hyperlink" Target="http://iss.ndl.go.jp/rss/ndlopac/index.xml" TargetMode="External"/><Relationship Id="rId11" Type="http://schemas.openxmlformats.org/officeDocument/2006/relationships/hyperlink" Target="http://dl.ndl.go.jp/frameImage/info:ndljp/pid/1306065?no=1&amp;width=800&amp;height=600&amp;rotate=0&amp;fit=w" TargetMode="External"/><Relationship Id="rId5" Type="http://schemas.openxmlformats.org/officeDocument/2006/relationships/hyperlink" Target="http://iss.ndl.go.jp/rss/inprocess/index.xml" TargetMode="External"/><Relationship Id="rId10" Type="http://schemas.openxmlformats.org/officeDocument/2006/relationships/hyperlink" Target="http://dl.ndl.go.jp/view/jpegOutput?itemId=info:ndljp/pid/888725&amp;contentNo=10&amp;outputScale=4" TargetMode="External"/><Relationship Id="rId4" Type="http://schemas.openxmlformats.org/officeDocument/2006/relationships/hyperlink" Target="http://iss.ndl.go.jp/books/R100000002-I000001752468-00.rdf" TargetMode="External"/><Relationship Id="rId9" Type="http://schemas.openxmlformats.org/officeDocument/2006/relationships/hyperlink" Target="http://dl.ndl.go.jp/info:ndljp/pid/888725/10"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2015/8/15</a:t>
            </a:fld>
            <a:endParaRPr kumimoji="1" lang="ja-JP" altLang="en-US" dirty="0"/>
          </a:p>
        </p:txBody>
      </p:sp>
    </p:spTree>
    <p:extLst>
      <p:ext uri="{BB962C8B-B14F-4D97-AF65-F5344CB8AC3E}">
        <p14:creationId xmlns:p14="http://schemas.microsoft.com/office/powerpoint/2010/main" val="4261881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・「私たちの使命・目標 </a:t>
            </a:r>
            <a:r>
              <a:rPr lang="en-US" altLang="ja-JP" dirty="0" smtClean="0"/>
              <a:t>2012-2016</a:t>
            </a:r>
            <a:r>
              <a:rPr lang="ja-JP" altLang="en-US" dirty="0" smtClean="0"/>
              <a:t>」については、昨年ご報告した通りです。</a:t>
            </a:r>
            <a:endParaRPr lang="en-US" altLang="ja-JP" dirty="0" smtClean="0"/>
          </a:p>
          <a:p>
            <a:r>
              <a:rPr lang="ja-JP" altLang="en-US" dirty="0" smtClean="0"/>
              <a:t>・今年</a:t>
            </a:r>
            <a:r>
              <a:rPr lang="en-US" altLang="ja-JP" dirty="0" smtClean="0"/>
              <a:t>5</a:t>
            </a:r>
            <a:r>
              <a:rPr lang="ja-JP" altLang="en-US" dirty="0" smtClean="0"/>
              <a:t>月には、この</a:t>
            </a:r>
            <a:r>
              <a:rPr lang="en-US" altLang="ja-JP" dirty="0" smtClean="0"/>
              <a:t>6</a:t>
            </a:r>
            <a:r>
              <a:rPr lang="ja-JP" altLang="en-US" dirty="0" smtClean="0"/>
              <a:t>本の目標の下に紐づく、</a:t>
            </a:r>
            <a:r>
              <a:rPr lang="en-US" altLang="ja-JP" dirty="0" smtClean="0"/>
              <a:t>23</a:t>
            </a:r>
            <a:r>
              <a:rPr lang="ja-JP" altLang="en-US" dirty="0" smtClean="0"/>
              <a:t>項目の「戦略的目標」を立てました。これは、「使命・目標 </a:t>
            </a:r>
            <a:r>
              <a:rPr lang="en-US" altLang="ja-JP" dirty="0" smtClean="0"/>
              <a:t>2012-2016</a:t>
            </a:r>
            <a:r>
              <a:rPr lang="ja-JP" altLang="en-US" dirty="0" smtClean="0"/>
              <a:t>」を実現するための中期的目標と位置づけられるものです。</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10</a:t>
            </a:fld>
            <a:endParaRPr lang="ja-JP" altLang="en-US" dirty="0">
              <a:solidFill>
                <a:prstClr val="black"/>
              </a:solidFill>
            </a:endParaRPr>
          </a:p>
        </p:txBody>
      </p:sp>
    </p:spTree>
    <p:extLst>
      <p:ext uri="{BB962C8B-B14F-4D97-AF65-F5344CB8AC3E}">
        <p14:creationId xmlns:p14="http://schemas.microsoft.com/office/powerpoint/2010/main" val="14035101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117</a:t>
            </a:fld>
            <a:endParaRPr kumimoji="1" lang="ja-JP" altLang="en-US"/>
          </a:p>
        </p:txBody>
      </p:sp>
    </p:spTree>
    <p:extLst>
      <p:ext uri="{BB962C8B-B14F-4D97-AF65-F5344CB8AC3E}">
        <p14:creationId xmlns:p14="http://schemas.microsoft.com/office/powerpoint/2010/main" val="18567317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118</a:t>
            </a:fld>
            <a:endParaRPr kumimoji="1" lang="ja-JP" altLang="en-US"/>
          </a:p>
        </p:txBody>
      </p:sp>
    </p:spTree>
    <p:extLst>
      <p:ext uri="{BB962C8B-B14F-4D97-AF65-F5344CB8AC3E}">
        <p14:creationId xmlns:p14="http://schemas.microsoft.com/office/powerpoint/2010/main" val="30369593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119</a:t>
            </a:fld>
            <a:endParaRPr kumimoji="1" lang="ja-JP" altLang="en-US"/>
          </a:p>
        </p:txBody>
      </p:sp>
    </p:spTree>
    <p:extLst>
      <p:ext uri="{BB962C8B-B14F-4D97-AF65-F5344CB8AC3E}">
        <p14:creationId xmlns:p14="http://schemas.microsoft.com/office/powerpoint/2010/main" val="29394339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34819"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smtClean="0">
              <a:latin typeface="ＭＳ 明朝" pitchFamily="17" charset="-128"/>
              <a:ea typeface="ＭＳ 明朝" pitchFamily="17" charset="-128"/>
            </a:endParaRPr>
          </a:p>
        </p:txBody>
      </p:sp>
      <p:sp>
        <p:nvSpPr>
          <p:cNvPr id="2662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77B8277-DB23-41B7-8596-F8DFCA5E8011}" type="slidenum">
              <a:rPr lang="ja-JP" altLang="en-US" smtClean="0">
                <a:solidFill>
                  <a:prstClr val="black"/>
                </a:solidFill>
              </a:rPr>
              <a:pPr>
                <a:defRPr/>
              </a:pPr>
              <a:t>120</a:t>
            </a:fld>
            <a:endParaRPr lang="ja-JP" altLang="en-US" smtClean="0">
              <a:solidFill>
                <a:prstClr val="black"/>
              </a:solidFill>
            </a:endParaRPr>
          </a:p>
        </p:txBody>
      </p:sp>
    </p:spTree>
    <p:extLst>
      <p:ext uri="{BB962C8B-B14F-4D97-AF65-F5344CB8AC3E}">
        <p14:creationId xmlns:p14="http://schemas.microsoft.com/office/powerpoint/2010/main" val="18968191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122</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2015/8/15</a:t>
            </a:fld>
            <a:endParaRPr lang="en-US">
              <a:solidFill>
                <a:prstClr val="black"/>
              </a:solidFill>
            </a:endParaRPr>
          </a:p>
        </p:txBody>
      </p:sp>
    </p:spTree>
    <p:extLst>
      <p:ext uri="{BB962C8B-B14F-4D97-AF65-F5344CB8AC3E}">
        <p14:creationId xmlns:p14="http://schemas.microsoft.com/office/powerpoint/2010/main" val="717236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123</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2015/8/15</a:t>
            </a:fld>
            <a:endParaRPr lang="en-US">
              <a:solidFill>
                <a:prstClr val="black"/>
              </a:solidFill>
            </a:endParaRPr>
          </a:p>
        </p:txBody>
      </p:sp>
    </p:spTree>
    <p:extLst>
      <p:ext uri="{BB962C8B-B14F-4D97-AF65-F5344CB8AC3E}">
        <p14:creationId xmlns:p14="http://schemas.microsoft.com/office/powerpoint/2010/main" val="28264328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124</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2015/8/15</a:t>
            </a:fld>
            <a:endParaRPr lang="en-US">
              <a:solidFill>
                <a:prstClr val="black"/>
              </a:solidFill>
            </a:endParaRPr>
          </a:p>
        </p:txBody>
      </p:sp>
    </p:spTree>
    <p:extLst>
      <p:ext uri="{BB962C8B-B14F-4D97-AF65-F5344CB8AC3E}">
        <p14:creationId xmlns:p14="http://schemas.microsoft.com/office/powerpoint/2010/main" val="31994239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125</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2015/8/15</a:t>
            </a:fld>
            <a:endParaRPr lang="en-US">
              <a:solidFill>
                <a:prstClr val="black"/>
              </a:solidFill>
            </a:endParaRPr>
          </a:p>
        </p:txBody>
      </p:sp>
    </p:spTree>
    <p:extLst>
      <p:ext uri="{BB962C8B-B14F-4D97-AF65-F5344CB8AC3E}">
        <p14:creationId xmlns:p14="http://schemas.microsoft.com/office/powerpoint/2010/main" val="9663900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126</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2015/8/15</a:t>
            </a:fld>
            <a:endParaRPr lang="en-US">
              <a:solidFill>
                <a:prstClr val="black"/>
              </a:solidFill>
            </a:endParaRPr>
          </a:p>
        </p:txBody>
      </p:sp>
    </p:spTree>
    <p:extLst>
      <p:ext uri="{BB962C8B-B14F-4D97-AF65-F5344CB8AC3E}">
        <p14:creationId xmlns:p14="http://schemas.microsoft.com/office/powerpoint/2010/main" val="40320606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5C2EFD27-D9D2-4092-BE98-71692C7A6F44}" type="slidenum">
              <a:rPr lang="ja-JP" altLang="en-US" smtClean="0">
                <a:solidFill>
                  <a:prstClr val="black"/>
                </a:solidFill>
              </a:rPr>
              <a:pPr>
                <a:defRPr/>
              </a:pPr>
              <a:t>127</a:t>
            </a:fld>
            <a:endParaRPr lang="ja-JP" altLang="en-US">
              <a:solidFill>
                <a:prstClr val="black"/>
              </a:solidFill>
            </a:endParaRPr>
          </a:p>
        </p:txBody>
      </p:sp>
    </p:spTree>
    <p:extLst>
      <p:ext uri="{BB962C8B-B14F-4D97-AF65-F5344CB8AC3E}">
        <p14:creationId xmlns:p14="http://schemas.microsoft.com/office/powerpoint/2010/main" val="3478549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11</a:t>
            </a:fld>
            <a:endParaRPr kumimoji="1" lang="ja-JP" altLang="en-US"/>
          </a:p>
        </p:txBody>
      </p:sp>
    </p:spTree>
    <p:extLst>
      <p:ext uri="{BB962C8B-B14F-4D97-AF65-F5344CB8AC3E}">
        <p14:creationId xmlns:p14="http://schemas.microsoft.com/office/powerpoint/2010/main" val="4866255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128</a:t>
            </a:fld>
            <a:endParaRPr kumimoji="1" lang="ja-JP" altLang="en-US"/>
          </a:p>
        </p:txBody>
      </p:sp>
    </p:spTree>
    <p:extLst>
      <p:ext uri="{BB962C8B-B14F-4D97-AF65-F5344CB8AC3E}">
        <p14:creationId xmlns:p14="http://schemas.microsoft.com/office/powerpoint/2010/main" val="31355794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129</a:t>
            </a:fld>
            <a:endParaRPr kumimoji="1" lang="ja-JP" altLang="en-US"/>
          </a:p>
        </p:txBody>
      </p:sp>
    </p:spTree>
    <p:extLst>
      <p:ext uri="{BB962C8B-B14F-4D97-AF65-F5344CB8AC3E}">
        <p14:creationId xmlns:p14="http://schemas.microsoft.com/office/powerpoint/2010/main" val="2745167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710052" y="4456361"/>
            <a:ext cx="5438140" cy="4466989"/>
          </a:xfrm>
        </p:spPr>
        <p:txBody>
          <a:bodyPr>
            <a:noAutofit/>
          </a:bodyPr>
          <a:lstStyle/>
          <a:p>
            <a:pPr lvl="0"/>
            <a:r>
              <a:rPr lang="en-US" altLang="ja-JP" sz="1000" u="sng" dirty="0">
                <a:solidFill>
                  <a:srgbClr val="FF0000"/>
                </a:solidFill>
                <a:latin typeface="HG丸ｺﾞｼｯｸM-PRO" pitchFamily="50" charset="-128"/>
                <a:ea typeface="HG丸ｺﾞｼｯｸM-PRO" pitchFamily="50" charset="-128"/>
              </a:rPr>
              <a:t>NDL</a:t>
            </a:r>
            <a:r>
              <a:rPr lang="ja-JP" altLang="en-US" sz="1000" u="sng" dirty="0">
                <a:solidFill>
                  <a:srgbClr val="FF0000"/>
                </a:solidFill>
                <a:latin typeface="HG丸ｺﾞｼｯｸM-PRO" pitchFamily="50" charset="-128"/>
                <a:ea typeface="HG丸ｺﾞｼｯｸM-PRO" pitchFamily="50" charset="-128"/>
              </a:rPr>
              <a:t>サーチを核とした、現状のサービスのイメージです。</a:t>
            </a:r>
            <a:endParaRPr lang="en-US" altLang="ja-JP" sz="1000" u="sng" dirty="0">
              <a:latin typeface="HG丸ｺﾞｼｯｸM-PRO" pitchFamily="50" charset="-128"/>
              <a:ea typeface="HG丸ｺﾞｼｯｸM-PRO" pitchFamily="50" charset="-128"/>
            </a:endParaRPr>
          </a:p>
          <a:p>
            <a:r>
              <a:rPr lang="ja-JP" altLang="en-US" sz="1000" u="sng" dirty="0">
                <a:latin typeface="HG丸ｺﾞｼｯｸM-PRO" pitchFamily="50" charset="-128"/>
                <a:ea typeface="HG丸ｺﾞｼｯｸM-PRO" pitchFamily="50" charset="-128"/>
              </a:rPr>
              <a:t>まず、</a:t>
            </a:r>
            <a:r>
              <a:rPr lang="ja-JP" altLang="en-US" sz="1000" u="sng" dirty="0">
                <a:solidFill>
                  <a:srgbClr val="FF0000"/>
                </a:solidFill>
                <a:latin typeface="HG丸ｺﾞｼｯｸM-PRO" pitchFamily="50" charset="-128"/>
                <a:ea typeface="HG丸ｺﾞｼｯｸM-PRO" pitchFamily="50" charset="-128"/>
              </a:rPr>
              <a:t>情報を集約</a:t>
            </a:r>
            <a:endParaRPr lang="ja-JP" altLang="en-US" sz="1000" dirty="0">
              <a:solidFill>
                <a:srgbClr val="FF0000"/>
              </a:solidFill>
              <a:latin typeface="HG丸ｺﾞｼｯｸM-PRO" pitchFamily="50" charset="-128"/>
              <a:ea typeface="HG丸ｺﾞｼｯｸM-PRO" pitchFamily="50" charset="-128"/>
            </a:endParaRPr>
          </a:p>
          <a:p>
            <a:pPr lvl="1"/>
            <a:r>
              <a:rPr lang="ja-JP" altLang="en-US" sz="1000" i="1" dirty="0">
                <a:latin typeface="HG丸ｺﾞｼｯｸM-PRO" pitchFamily="50" charset="-128"/>
                <a:ea typeface="HG丸ｺﾞｼｯｸM-PRO" pitchFamily="50" charset="-128"/>
              </a:rPr>
              <a:t>国立国会図書館</a:t>
            </a:r>
            <a:r>
              <a:rPr lang="en-US" altLang="ja-JP" sz="1000" i="1" dirty="0">
                <a:latin typeface="HG丸ｺﾞｼｯｸM-PRO" pitchFamily="50" charset="-128"/>
                <a:ea typeface="HG丸ｺﾞｼｯｸM-PRO" pitchFamily="50" charset="-128"/>
              </a:rPr>
              <a:t>【</a:t>
            </a:r>
            <a:r>
              <a:rPr lang="ja-JP" altLang="en-US" sz="1000" i="1" dirty="0">
                <a:latin typeface="HG丸ｺﾞｼｯｸM-PRO" pitchFamily="50" charset="-128"/>
                <a:ea typeface="HG丸ｺﾞｼｯｸM-PRO" pitchFamily="50" charset="-128"/>
              </a:rPr>
              <a:t>蔵書目録、デジタルコンテンツ（当館デジタル化、収集コンテンツ）</a:t>
            </a:r>
            <a:r>
              <a:rPr lang="en-US" altLang="ja-JP" sz="1000" i="1" dirty="0">
                <a:latin typeface="HG丸ｺﾞｼｯｸM-PRO" pitchFamily="50" charset="-128"/>
                <a:ea typeface="HG丸ｺﾞｼｯｸM-PRO" pitchFamily="50" charset="-128"/>
              </a:rPr>
              <a:t>】</a:t>
            </a:r>
            <a:r>
              <a:rPr lang="ja-JP" altLang="en-US" sz="1000" i="1" dirty="0" err="1">
                <a:latin typeface="HG丸ｺﾞｼｯｸM-PRO" pitchFamily="50" charset="-128"/>
                <a:ea typeface="HG丸ｺﾞｼｯｸM-PRO" pitchFamily="50" charset="-128"/>
              </a:rPr>
              <a:t>、</a:t>
            </a:r>
            <a:r>
              <a:rPr lang="ja-JP" altLang="en-US" sz="1000" i="1" dirty="0">
                <a:latin typeface="HG丸ｺﾞｼｯｸM-PRO" pitchFamily="50" charset="-128"/>
                <a:ea typeface="HG丸ｺﾞｼｯｸM-PRO" pitchFamily="50" charset="-128"/>
              </a:rPr>
              <a:t>公共図書館、大学図書館</a:t>
            </a:r>
            <a:r>
              <a:rPr lang="en-US" altLang="ja-JP" sz="1000" i="1" dirty="0">
                <a:latin typeface="HG丸ｺﾞｼｯｸM-PRO" pitchFamily="50" charset="-128"/>
                <a:ea typeface="HG丸ｺﾞｼｯｸM-PRO" pitchFamily="50" charset="-128"/>
              </a:rPr>
              <a:t>【</a:t>
            </a:r>
            <a:r>
              <a:rPr lang="ja-JP" altLang="en-US" sz="1000" i="1" dirty="0">
                <a:latin typeface="HG丸ｺﾞｼｯｸM-PRO" pitchFamily="50" charset="-128"/>
                <a:ea typeface="HG丸ｺﾞｼｯｸM-PRO" pitchFamily="50" charset="-128"/>
              </a:rPr>
              <a:t>デジタルアーカイブ</a:t>
            </a:r>
            <a:r>
              <a:rPr lang="en-US" altLang="ja-JP" sz="1000" i="1" dirty="0">
                <a:latin typeface="HG丸ｺﾞｼｯｸM-PRO" pitchFamily="50" charset="-128"/>
                <a:ea typeface="HG丸ｺﾞｼｯｸM-PRO" pitchFamily="50" charset="-128"/>
              </a:rPr>
              <a:t>】</a:t>
            </a:r>
            <a:r>
              <a:rPr lang="ja-JP" altLang="en-US" sz="1000" i="1" dirty="0" err="1">
                <a:latin typeface="HG丸ｺﾞｼｯｸM-PRO" pitchFamily="50" charset="-128"/>
                <a:ea typeface="HG丸ｺﾞｼｯｸM-PRO" pitchFamily="50" charset="-128"/>
              </a:rPr>
              <a:t>、</a:t>
            </a:r>
            <a:r>
              <a:rPr lang="ja-JP" altLang="en-US" sz="1000" i="1" dirty="0">
                <a:latin typeface="HG丸ｺﾞｼｯｸM-PRO" pitchFamily="50" charset="-128"/>
                <a:ea typeface="HG丸ｺﾞｼｯｸM-PRO" pitchFamily="50" charset="-128"/>
              </a:rPr>
              <a:t>専門図書館</a:t>
            </a:r>
          </a:p>
          <a:p>
            <a:r>
              <a:rPr lang="ja-JP" altLang="en-US" sz="1000" u="sng" dirty="0">
                <a:latin typeface="HG丸ｺﾞｼｯｸM-PRO" pitchFamily="50" charset="-128"/>
                <a:ea typeface="HG丸ｺﾞｼｯｸM-PRO" pitchFamily="50" charset="-128"/>
              </a:rPr>
              <a:t>そして、</a:t>
            </a:r>
            <a:r>
              <a:rPr lang="ja-JP" altLang="en-US" sz="1000" u="sng" dirty="0">
                <a:solidFill>
                  <a:srgbClr val="FF0000"/>
                </a:solidFill>
                <a:latin typeface="HG丸ｺﾞｼｯｸM-PRO" pitchFamily="50" charset="-128"/>
                <a:ea typeface="HG丸ｺﾞｼｯｸM-PRO" pitchFamily="50" charset="-128"/>
              </a:rPr>
              <a:t>それを提供する</a:t>
            </a:r>
            <a:endParaRPr lang="ja-JP" altLang="en-US" sz="1000" dirty="0">
              <a:solidFill>
                <a:srgbClr val="FF0000"/>
              </a:solidFill>
              <a:latin typeface="HG丸ｺﾞｼｯｸM-PRO" pitchFamily="50" charset="-128"/>
              <a:ea typeface="HG丸ｺﾞｼｯｸM-PRO" pitchFamily="50" charset="-128"/>
            </a:endParaRPr>
          </a:p>
          <a:p>
            <a:pPr lvl="1"/>
            <a:r>
              <a:rPr lang="ja-JP" altLang="en-US" sz="1000" i="1" dirty="0">
                <a:latin typeface="HG丸ｺﾞｼｯｸM-PRO" pitchFamily="50" charset="-128"/>
                <a:ea typeface="HG丸ｺﾞｼｯｸM-PRO" pitchFamily="50" charset="-128"/>
              </a:rPr>
              <a:t>提供方法として、</a:t>
            </a:r>
            <a:r>
              <a:rPr lang="en-US" sz="1000" i="1" u="sng" dirty="0">
                <a:latin typeface="HG丸ｺﾞｼｯｸM-PRO" pitchFamily="50" charset="-128"/>
                <a:ea typeface="HG丸ｺﾞｼｯｸM-PRO" pitchFamily="50" charset="-128"/>
              </a:rPr>
              <a:t>NDL</a:t>
            </a:r>
            <a:r>
              <a:rPr lang="ja-JP" altLang="en-US" sz="1000" i="1" u="sng" dirty="0">
                <a:latin typeface="HG丸ｺﾞｼｯｸM-PRO" pitchFamily="50" charset="-128"/>
                <a:ea typeface="HG丸ｺﾞｼｯｸM-PRO" pitchFamily="50" charset="-128"/>
              </a:rPr>
              <a:t>が直接</a:t>
            </a:r>
            <a:r>
              <a:rPr lang="ja-JP" altLang="en-US" sz="1000" i="1" dirty="0">
                <a:latin typeface="HG丸ｺﾞｼｯｸM-PRO" pitchFamily="50" charset="-128"/>
                <a:ea typeface="HG丸ｺﾞｼｯｸM-PRO" pitchFamily="50" charset="-128"/>
              </a:rPr>
              <a:t>利用者に届けるサービス</a:t>
            </a:r>
          </a:p>
          <a:p>
            <a:pPr lvl="1"/>
            <a:r>
              <a:rPr lang="ja-JP" altLang="en-US" sz="1000" i="1" u="sng" dirty="0">
                <a:latin typeface="HG丸ｺﾞｼｯｸM-PRO" pitchFamily="50" charset="-128"/>
                <a:ea typeface="HG丸ｺﾞｼｯｸM-PRO" pitchFamily="50" charset="-128"/>
              </a:rPr>
              <a:t>関係機関と相互補完</a:t>
            </a:r>
            <a:r>
              <a:rPr lang="ja-JP" altLang="en-US" sz="1000" i="1" dirty="0">
                <a:latin typeface="HG丸ｺﾞｼｯｸM-PRO" pitchFamily="50" charset="-128"/>
                <a:ea typeface="HG丸ｺﾞｼｯｸM-PRO" pitchFamily="50" charset="-128"/>
              </a:rPr>
              <a:t>して利用者に届けるサービス</a:t>
            </a:r>
          </a:p>
          <a:p>
            <a:pPr lvl="1"/>
            <a:r>
              <a:rPr lang="ja-JP" altLang="en-US" sz="1000" i="1" u="sng" dirty="0">
                <a:latin typeface="HG丸ｺﾞｼｯｸM-PRO" pitchFamily="50" charset="-128"/>
                <a:ea typeface="HG丸ｺﾞｼｯｸM-PRO" pitchFamily="50" charset="-128"/>
              </a:rPr>
              <a:t>サービスプロバイダを通じて</a:t>
            </a:r>
            <a:r>
              <a:rPr lang="ja-JP" altLang="en-US" sz="1000" i="1" dirty="0">
                <a:latin typeface="HG丸ｺﾞｼｯｸM-PRO" pitchFamily="50" charset="-128"/>
                <a:ea typeface="HG丸ｺﾞｼｯｸM-PRO" pitchFamily="50" charset="-128"/>
              </a:rPr>
              <a:t>利用者に届けるサービス</a:t>
            </a:r>
          </a:p>
          <a:p>
            <a:pPr lvl="0"/>
            <a:r>
              <a:rPr lang="en-US" altLang="ja-JP" sz="1000" dirty="0" err="1">
                <a:latin typeface="HG丸ｺﾞｼｯｸM-PRO" pitchFamily="50" charset="-128"/>
                <a:ea typeface="HG丸ｺﾞｼｯｸM-PRO" pitchFamily="50" charset="-128"/>
              </a:rPr>
              <a:t>NDLSearch</a:t>
            </a:r>
            <a:r>
              <a:rPr lang="ja-JP" altLang="en-US" sz="1000" dirty="0">
                <a:latin typeface="HG丸ｺﾞｼｯｸM-PRO" pitchFamily="50" charset="-128"/>
                <a:ea typeface="HG丸ｺﾞｼｯｸM-PRO" pitchFamily="50" charset="-128"/>
              </a:rPr>
              <a:t>では、</a:t>
            </a:r>
            <a:endParaRPr lang="en-US" altLang="ja-JP" sz="1000" dirty="0">
              <a:latin typeface="HG丸ｺﾞｼｯｸM-PRO" pitchFamily="50" charset="-128"/>
              <a:ea typeface="HG丸ｺﾞｼｯｸM-PRO" pitchFamily="50" charset="-128"/>
            </a:endParaRPr>
          </a:p>
          <a:p>
            <a:pPr lvl="0"/>
            <a:r>
              <a:rPr lang="ja-JP" altLang="en-US" sz="1000" dirty="0">
                <a:latin typeface="HG丸ｺﾞｼｯｸM-PRO" pitchFamily="50" charset="-128"/>
                <a:ea typeface="HG丸ｺﾞｼｯｸM-PRO" pitchFamily="50" charset="-128"/>
              </a:rPr>
              <a:t>デジタルネットワーク時代に、</a:t>
            </a:r>
            <a:r>
              <a:rPr lang="ja-JP" altLang="en-US" sz="1000" b="1" u="sng" dirty="0">
                <a:solidFill>
                  <a:srgbClr val="FF0000"/>
                </a:solidFill>
                <a:latin typeface="HG丸ｺﾞｼｯｸM-PRO" pitchFamily="50" charset="-128"/>
                <a:ea typeface="HG丸ｺﾞｼｯｸM-PRO" pitchFamily="50" charset="-128"/>
              </a:rPr>
              <a:t>利用者に求められるサービスと機能を持ったシステムを構築し提供するため</a:t>
            </a:r>
            <a:r>
              <a:rPr lang="ja-JP" altLang="en-US" sz="1000" b="1" dirty="0">
                <a:solidFill>
                  <a:srgbClr val="FF0000"/>
                </a:solidFill>
                <a:latin typeface="HG丸ｺﾞｼｯｸM-PRO" pitchFamily="50" charset="-128"/>
                <a:ea typeface="HG丸ｺﾞｼｯｸM-PRO" pitchFamily="50" charset="-128"/>
              </a:rPr>
              <a:t>には、</a:t>
            </a:r>
            <a:r>
              <a:rPr lang="ja-JP" altLang="en-US" sz="1000" b="1" u="sng" dirty="0">
                <a:solidFill>
                  <a:srgbClr val="FF0000"/>
                </a:solidFill>
                <a:latin typeface="HG丸ｺﾞｼｯｸM-PRO" pitchFamily="50" charset="-128"/>
                <a:ea typeface="HG丸ｺﾞｼｯｸM-PRO" pitchFamily="50" charset="-128"/>
              </a:rPr>
              <a:t>外部の機関との連携協力が必須</a:t>
            </a:r>
            <a:r>
              <a:rPr lang="ja-JP" altLang="en-US" sz="1000" dirty="0">
                <a:latin typeface="HG丸ｺﾞｼｯｸM-PRO" pitchFamily="50" charset="-128"/>
                <a:ea typeface="HG丸ｺﾞｼｯｸM-PRO" pitchFamily="50" charset="-128"/>
              </a:rPr>
              <a:t>であり、</a:t>
            </a:r>
            <a:r>
              <a:rPr lang="ja-JP" altLang="en-US" sz="1000" u="sng" dirty="0">
                <a:latin typeface="HG丸ｺﾞｼｯｸM-PRO" pitchFamily="50" charset="-128"/>
                <a:ea typeface="HG丸ｺﾞｼｯｸM-PRO" pitchFamily="50" charset="-128"/>
              </a:rPr>
              <a:t>当館は積極的に連携協力を行っていきます。</a:t>
            </a:r>
            <a:r>
              <a:rPr lang="ja-JP" altLang="en-US" sz="1000" dirty="0">
                <a:latin typeface="HG丸ｺﾞｼｯｸM-PRO" pitchFamily="50" charset="-128"/>
                <a:ea typeface="HG丸ｺﾞｼｯｸM-PRO" pitchFamily="50" charset="-128"/>
              </a:rPr>
              <a:t>その連携の姿勢として、</a:t>
            </a:r>
            <a:r>
              <a:rPr lang="ja-JP" altLang="en-US" sz="1000" u="sng" dirty="0">
                <a:latin typeface="HG丸ｺﾞｼｯｸM-PRO" pitchFamily="50" charset="-128"/>
                <a:ea typeface="HG丸ｺﾞｼｯｸM-PRO" pitchFamily="50" charset="-128"/>
              </a:rPr>
              <a:t>次のような方針を掲げています</a:t>
            </a:r>
            <a:r>
              <a:rPr lang="ja-JP" altLang="en-US" sz="1000" dirty="0">
                <a:latin typeface="HG丸ｺﾞｼｯｸM-PRO" pitchFamily="50" charset="-128"/>
                <a:ea typeface="HG丸ｺﾞｼｯｸM-PRO" pitchFamily="50" charset="-128"/>
              </a:rPr>
              <a:t>。</a:t>
            </a:r>
          </a:p>
          <a:p>
            <a:endParaRPr lang="en-US" altLang="ja-JP" sz="1000" dirty="0">
              <a:latin typeface="HG丸ｺﾞｼｯｸM-PRO" pitchFamily="50" charset="-128"/>
              <a:ea typeface="HG丸ｺﾞｼｯｸM-PRO" pitchFamily="50" charset="-128"/>
            </a:endParaRPr>
          </a:p>
          <a:p>
            <a:r>
              <a:rPr lang="ja-JP" altLang="en-US" sz="1000" u="sng" dirty="0">
                <a:solidFill>
                  <a:srgbClr val="FF0000"/>
                </a:solidFill>
                <a:latin typeface="HG丸ｺﾞｼｯｸM-PRO" pitchFamily="50" charset="-128"/>
                <a:ea typeface="HG丸ｺﾞｼｯｸM-PRO" pitchFamily="50" charset="-128"/>
              </a:rPr>
              <a:t>①統合検索サービスの提供</a:t>
            </a:r>
          </a:p>
          <a:p>
            <a:pPr lvl="1"/>
            <a:r>
              <a:rPr lang="ja-JP" altLang="en-US" sz="1000" u="sng" dirty="0">
                <a:latin typeface="HG丸ｺﾞｼｯｸM-PRO" pitchFamily="50" charset="-128"/>
                <a:ea typeface="HG丸ｺﾞｼｯｸM-PRO" pitchFamily="50" charset="-128"/>
              </a:rPr>
              <a:t>外部機関・サービスが提供するコンテンツのメタデータを当該機関・サービスの許諾を得て収集、もしくは横断検索</a:t>
            </a:r>
            <a:r>
              <a:rPr lang="ja-JP" altLang="en-US" sz="1000" dirty="0">
                <a:latin typeface="HG丸ｺﾞｼｯｸM-PRO" pitchFamily="50" charset="-128"/>
                <a:ea typeface="HG丸ｺﾞｼｯｸM-PRO" pitchFamily="50" charset="-128"/>
              </a:rPr>
              <a:t>します。</a:t>
            </a:r>
          </a:p>
          <a:p>
            <a:r>
              <a:rPr lang="ja-JP" altLang="en-US" sz="1000" u="sng" dirty="0">
                <a:solidFill>
                  <a:srgbClr val="FF0000"/>
                </a:solidFill>
                <a:latin typeface="HG丸ｺﾞｼｯｸM-PRO" pitchFamily="50" charset="-128"/>
                <a:ea typeface="HG丸ｺﾞｼｯｸM-PRO" pitchFamily="50" charset="-128"/>
              </a:rPr>
              <a:t>②外部</a:t>
            </a:r>
            <a:r>
              <a:rPr lang="en-US" sz="1000" u="sng" dirty="0">
                <a:solidFill>
                  <a:srgbClr val="FF0000"/>
                </a:solidFill>
                <a:latin typeface="HG丸ｺﾞｼｯｸM-PRO" pitchFamily="50" charset="-128"/>
                <a:ea typeface="HG丸ｺﾞｼｯｸM-PRO" pitchFamily="50" charset="-128"/>
              </a:rPr>
              <a:t>Web</a:t>
            </a:r>
            <a:r>
              <a:rPr lang="ja-JP" altLang="en-US" sz="1000" u="sng" dirty="0">
                <a:solidFill>
                  <a:srgbClr val="FF0000"/>
                </a:solidFill>
                <a:latin typeface="HG丸ｺﾞｼｯｸM-PRO" pitchFamily="50" charset="-128"/>
                <a:ea typeface="HG丸ｺﾞｼｯｸM-PRO" pitchFamily="50" charset="-128"/>
              </a:rPr>
              <a:t>サービスとの連携</a:t>
            </a:r>
          </a:p>
          <a:p>
            <a:pPr lvl="1"/>
            <a:r>
              <a:rPr lang="ja-JP" altLang="en-US" sz="1000" u="sng" dirty="0">
                <a:latin typeface="HG丸ｺﾞｼｯｸM-PRO" pitchFamily="50" charset="-128"/>
                <a:ea typeface="HG丸ｺﾞｼｯｸM-PRO" pitchFamily="50" charset="-128"/>
              </a:rPr>
              <a:t>外部で提供されている</a:t>
            </a:r>
            <a:r>
              <a:rPr lang="ja-JP" altLang="en-US" sz="1000" dirty="0">
                <a:latin typeface="HG丸ｺﾞｼｯｸM-PRO" pitchFamily="50" charset="-128"/>
                <a:ea typeface="HG丸ｺﾞｼｯｸM-PRO" pitchFamily="50" charset="-128"/>
              </a:rPr>
              <a:t>連想検索サービスや機械翻訳サービス等の</a:t>
            </a:r>
            <a:r>
              <a:rPr lang="ja-JP" altLang="en-US" sz="1000" u="sng" dirty="0">
                <a:latin typeface="HG丸ｺﾞｼｯｸM-PRO" pitchFamily="50" charset="-128"/>
                <a:ea typeface="HG丸ｺﾞｼｯｸM-PRO" pitchFamily="50" charset="-128"/>
              </a:rPr>
              <a:t>ウェブサービスを有機的に組み合わせて、付加価値の高い検索サービスを実現</a:t>
            </a:r>
            <a:r>
              <a:rPr lang="ja-JP" altLang="en-US" sz="1000" dirty="0">
                <a:latin typeface="HG丸ｺﾞｼｯｸM-PRO" pitchFamily="50" charset="-128"/>
                <a:ea typeface="HG丸ｺﾞｼｯｸM-PRO" pitchFamily="50" charset="-128"/>
              </a:rPr>
              <a:t>します。 </a:t>
            </a:r>
          </a:p>
          <a:p>
            <a:pPr lvl="1"/>
            <a:r>
              <a:rPr lang="ja-JP" altLang="en-US" sz="1000" dirty="0">
                <a:latin typeface="HG丸ｺﾞｼｯｸM-PRO" pitchFamily="50" charset="-128"/>
                <a:ea typeface="HG丸ｺﾞｼｯｸM-PRO" pitchFamily="50" charset="-128"/>
              </a:rPr>
              <a:t>また、</a:t>
            </a:r>
            <a:r>
              <a:rPr lang="ja-JP" altLang="en-US" sz="1000" u="sng" dirty="0">
                <a:latin typeface="HG丸ｺﾞｼｯｸM-PRO" pitchFamily="50" charset="-128"/>
                <a:ea typeface="HG丸ｺﾞｼｯｸM-PRO" pitchFamily="50" charset="-128"/>
              </a:rPr>
              <a:t>外部の情報サービスへの効果的なナビゲーション</a:t>
            </a:r>
            <a:r>
              <a:rPr lang="ja-JP" altLang="en-US" sz="1000" dirty="0">
                <a:latin typeface="HG丸ｺﾞｼｯｸM-PRO" pitchFamily="50" charset="-128"/>
                <a:ea typeface="HG丸ｺﾞｼｯｸM-PRO" pitchFamily="50" charset="-128"/>
              </a:rPr>
              <a:t>を実現することにより、利用者の情報探索を支援します。 </a:t>
            </a:r>
          </a:p>
          <a:p>
            <a:r>
              <a:rPr lang="ja-JP" altLang="en-US" sz="1000" u="sng" dirty="0">
                <a:solidFill>
                  <a:srgbClr val="FF0000"/>
                </a:solidFill>
                <a:latin typeface="HG丸ｺﾞｼｯｸM-PRO" pitchFamily="50" charset="-128"/>
                <a:ea typeface="HG丸ｺﾞｼｯｸM-PRO" pitchFamily="50" charset="-128"/>
              </a:rPr>
              <a:t>③研究開発における連携</a:t>
            </a:r>
          </a:p>
          <a:p>
            <a:pPr lvl="1"/>
            <a:r>
              <a:rPr lang="ja-JP" altLang="en-US" sz="1000" dirty="0">
                <a:latin typeface="HG丸ｺﾞｼｯｸM-PRO" pitchFamily="50" charset="-128"/>
                <a:ea typeface="HG丸ｺﾞｼｯｸM-PRO" pitchFamily="50" charset="-128"/>
              </a:rPr>
              <a:t>利便性の高いシステム構築のためには、</a:t>
            </a:r>
            <a:r>
              <a:rPr lang="ja-JP" altLang="en-US" sz="1000" u="sng" dirty="0">
                <a:latin typeface="HG丸ｺﾞｼｯｸM-PRO" pitchFamily="50" charset="-128"/>
                <a:ea typeface="HG丸ｺﾞｼｯｸM-PRO" pitchFamily="50" charset="-128"/>
              </a:rPr>
              <a:t>現状で確立した技術のみでは実現</a:t>
            </a:r>
            <a:r>
              <a:rPr lang="ja-JP" altLang="en-US" sz="1000" dirty="0">
                <a:latin typeface="HG丸ｺﾞｼｯｸM-PRO" pitchFamily="50" charset="-128"/>
                <a:ea typeface="HG丸ｺﾞｼｯｸM-PRO" pitchFamily="50" charset="-128"/>
              </a:rPr>
              <a:t>が困難です。</a:t>
            </a:r>
          </a:p>
          <a:p>
            <a:pPr lvl="1"/>
            <a:r>
              <a:rPr lang="ja-JP" altLang="en-US" sz="1000" dirty="0">
                <a:latin typeface="HG丸ｺﾞｼｯｸM-PRO" pitchFamily="50" charset="-128"/>
                <a:ea typeface="HG丸ｺﾞｼｯｸM-PRO" pitchFamily="50" charset="-128"/>
              </a:rPr>
              <a:t>大学の研究室、官民の研究機関、ベンチャー企業等による各種の情報技術に係る研究開発を支援するために、</a:t>
            </a:r>
            <a:r>
              <a:rPr lang="ja-JP" altLang="en-US" sz="1000" u="sng" dirty="0">
                <a:latin typeface="HG丸ｺﾞｼｯｸM-PRO" pitchFamily="50" charset="-128"/>
                <a:ea typeface="HG丸ｺﾞｼｯｸM-PRO" pitchFamily="50" charset="-128"/>
              </a:rPr>
              <a:t>当館の情報資源を利用した実用化・実証実験を行うことができるよう、テストベッドの場を提供</a:t>
            </a:r>
            <a:r>
              <a:rPr lang="ja-JP" altLang="en-US" sz="1000" dirty="0">
                <a:latin typeface="HG丸ｺﾞｼｯｸM-PRO" pitchFamily="50" charset="-128"/>
                <a:ea typeface="HG丸ｺﾞｼｯｸM-PRO" pitchFamily="50" charset="-128"/>
              </a:rPr>
              <a:t>します。</a:t>
            </a:r>
          </a:p>
          <a:p>
            <a:r>
              <a:rPr lang="ja-JP" altLang="en-US" sz="1000" dirty="0">
                <a:solidFill>
                  <a:srgbClr val="FF0000"/>
                </a:solidFill>
                <a:latin typeface="HG丸ｺﾞｼｯｸM-PRO" pitchFamily="50" charset="-128"/>
                <a:ea typeface="HG丸ｺﾞｼｯｸM-PRO" pitchFamily="50" charset="-128"/>
              </a:rPr>
              <a:t>④統合利用促進のための環境整備</a:t>
            </a:r>
          </a:p>
          <a:p>
            <a:pPr lvl="1"/>
            <a:r>
              <a:rPr lang="ja-JP" altLang="en-US" sz="1000" u="sng" dirty="0">
                <a:latin typeface="HG丸ｺﾞｼｯｸM-PRO" pitchFamily="50" charset="-128"/>
                <a:ea typeface="HG丸ｺﾞｼｯｸM-PRO" pitchFamily="50" charset="-128"/>
              </a:rPr>
              <a:t>有用なコンテンツを保有しているにもかかわらず、データベースの構築や検索サービスの提供ができない機関に対して、データベースの構築や</a:t>
            </a:r>
            <a:r>
              <a:rPr lang="en-US" sz="1000" u="sng" dirty="0">
                <a:latin typeface="HG丸ｺﾞｼｯｸM-PRO" pitchFamily="50" charset="-128"/>
                <a:ea typeface="HG丸ｺﾞｼｯｸM-PRO" pitchFamily="50" charset="-128"/>
              </a:rPr>
              <a:t>API</a:t>
            </a:r>
            <a:r>
              <a:rPr lang="ja-JP" altLang="en-US" sz="1000" u="sng" dirty="0">
                <a:latin typeface="HG丸ｺﾞｼｯｸM-PRO" pitchFamily="50" charset="-128"/>
                <a:ea typeface="HG丸ｺﾞｼｯｸM-PRO" pitchFamily="50" charset="-128"/>
              </a:rPr>
              <a:t>実装等を支援</a:t>
            </a:r>
            <a:r>
              <a:rPr lang="ja-JP" altLang="en-US" sz="1000" dirty="0">
                <a:latin typeface="HG丸ｺﾞｼｯｸM-PRO" pitchFamily="50" charset="-128"/>
                <a:ea typeface="HG丸ｺﾞｼｯｸM-PRO" pitchFamily="50" charset="-128"/>
              </a:rPr>
              <a:t>します。</a:t>
            </a:r>
            <a:endParaRPr lang="en-US" altLang="ja-JP" sz="1000" dirty="0">
              <a:latin typeface="HG丸ｺﾞｼｯｸM-PRO" pitchFamily="50" charset="-128"/>
              <a:ea typeface="HG丸ｺﾞｼｯｸM-PRO" pitchFamily="50" charset="-128"/>
            </a:endParaRPr>
          </a:p>
          <a:p>
            <a:pPr lvl="0"/>
            <a:r>
              <a:rPr lang="ja-JP" altLang="en-US" sz="1000" dirty="0">
                <a:latin typeface="HG丸ｺﾞｼｯｸM-PRO" pitchFamily="50" charset="-128"/>
                <a:ea typeface="HG丸ｺﾞｼｯｸM-PRO" pitchFamily="50" charset="-128"/>
              </a:rPr>
              <a:t>このように、</a:t>
            </a:r>
            <a:r>
              <a:rPr lang="ja-JP" altLang="en-US" sz="1000" b="1" dirty="0">
                <a:solidFill>
                  <a:srgbClr val="FF0000"/>
                </a:solidFill>
                <a:latin typeface="HG丸ｺﾞｼｯｸM-PRO" pitchFamily="50" charset="-128"/>
                <a:ea typeface="HG丸ｺﾞｼｯｸM-PRO" pitchFamily="50" charset="-128"/>
              </a:rPr>
              <a:t>他の機関との連携により、補完しあいながら、利用者が必要とする情報を利用できるようにすることを目指しています。</a:t>
            </a:r>
            <a:endParaRPr lang="en-US" altLang="ja-JP" sz="1000" b="1" dirty="0">
              <a:solidFill>
                <a:srgbClr val="FF0000"/>
              </a:solidFill>
              <a:latin typeface="HG丸ｺﾞｼｯｸM-PRO" pitchFamily="50" charset="-128"/>
              <a:ea typeface="HG丸ｺﾞｼｯｸM-PRO" pitchFamily="50" charset="-128"/>
            </a:endParaRPr>
          </a:p>
          <a:p>
            <a:pPr lvl="0"/>
            <a:endParaRPr lang="ja-JP" altLang="en-US" sz="1000" dirty="0">
              <a:latin typeface="HG丸ｺﾞｼｯｸM-PRO" pitchFamily="50" charset="-128"/>
              <a:ea typeface="HG丸ｺﾞｼｯｸM-PRO" pitchFamily="50" charset="-128"/>
            </a:endParaRPr>
          </a:p>
          <a:p>
            <a:endParaRPr lang="ja-JP" altLang="en-US" sz="600"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130</a:t>
            </a:fld>
            <a:endParaRPr kumimoji="1" lang="ja-JP" altLang="en-US"/>
          </a:p>
        </p:txBody>
      </p:sp>
      <p:sp>
        <p:nvSpPr>
          <p:cNvPr id="5" name="ヘッダー プレースホルダ 4"/>
          <p:cNvSpPr>
            <a:spLocks noGrp="1"/>
          </p:cNvSpPr>
          <p:nvPr>
            <p:ph type="hdr" sz="quarter" idx="11"/>
          </p:nvPr>
        </p:nvSpPr>
        <p:spPr/>
        <p:txBody>
          <a:bodyPr/>
          <a:lstStyle/>
          <a:p>
            <a:r>
              <a:rPr kumimoji="1" lang="zh-TW" altLang="en-US" smtClean="0"/>
              <a:t>新規採用職員研修</a:t>
            </a:r>
            <a:endParaRPr kumimoji="1" lang="ja-JP" altLang="en-US"/>
          </a:p>
        </p:txBody>
      </p:sp>
      <p:sp>
        <p:nvSpPr>
          <p:cNvPr id="6" name="日付プレースホルダ 5"/>
          <p:cNvSpPr>
            <a:spLocks noGrp="1"/>
          </p:cNvSpPr>
          <p:nvPr>
            <p:ph type="dt" idx="12"/>
          </p:nvPr>
        </p:nvSpPr>
        <p:spPr/>
        <p:txBody>
          <a:bodyPr/>
          <a:lstStyle/>
          <a:p>
            <a:r>
              <a:rPr kumimoji="1" lang="en-US" altLang="ja-JP" smtClean="0"/>
              <a:t>2013/4/2</a:t>
            </a:r>
            <a:endParaRPr kumimoji="1" lang="ja-JP" altLang="en-US"/>
          </a:p>
        </p:txBody>
      </p:sp>
      <p:sp>
        <p:nvSpPr>
          <p:cNvPr id="7" name="フッター プレースホルダ 6"/>
          <p:cNvSpPr>
            <a:spLocks noGrp="1"/>
          </p:cNvSpPr>
          <p:nvPr>
            <p:ph type="ftr" sz="quarter" idx="13"/>
          </p:nvPr>
        </p:nvSpPr>
        <p:spPr/>
        <p:txBody>
          <a:bodyPr/>
          <a:lstStyle/>
          <a:p>
            <a:r>
              <a:rPr kumimoji="1" lang="ja-JP" altLang="en-US" smtClean="0"/>
              <a:t>電子情報部</a:t>
            </a:r>
            <a:endParaRPr kumimoji="1" lang="ja-JP" altLang="en-US"/>
          </a:p>
        </p:txBody>
      </p:sp>
    </p:spTree>
    <p:extLst>
      <p:ext uri="{BB962C8B-B14F-4D97-AF65-F5344CB8AC3E}">
        <p14:creationId xmlns:p14="http://schemas.microsoft.com/office/powerpoint/2010/main" val="5283550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492047" y="4528769"/>
            <a:ext cx="6176938" cy="5142172"/>
          </a:xfrm>
        </p:spPr>
        <p:txBody>
          <a:bodyPr>
            <a:normAutofit fontScale="92500"/>
          </a:bodyPr>
          <a:lstStyle/>
          <a:p>
            <a:pPr lvl="0"/>
            <a:r>
              <a:rPr lang="ja-JP" altLang="en-US" dirty="0" smtClean="0"/>
              <a:t>今後の取り組みとして計画しているのは、「知識インフラの構築」です。</a:t>
            </a:r>
            <a:endParaRPr lang="en-US" altLang="ja-JP" dirty="0" smtClean="0"/>
          </a:p>
          <a:p>
            <a:pPr lvl="0"/>
            <a:endParaRPr lang="en-US" altLang="ja-JP" dirty="0" smtClean="0"/>
          </a:p>
          <a:p>
            <a:pPr lvl="0"/>
            <a:r>
              <a:rPr lang="ja-JP" altLang="en-US" dirty="0" smtClean="0"/>
              <a:t>知識インフラとは、</a:t>
            </a:r>
          </a:p>
          <a:p>
            <a:pPr lvl="1"/>
            <a:r>
              <a:rPr lang="ja-JP" altLang="en-US" u="sng" dirty="0" smtClean="0"/>
              <a:t>研究情報全体を統合して検索、抽出することが可能な基盤</a:t>
            </a:r>
            <a:endParaRPr lang="en-US" altLang="ja-JP" dirty="0" smtClean="0">
              <a:solidFill>
                <a:srgbClr val="FF0000"/>
              </a:solidFill>
              <a:latin typeface="HG丸ｺﾞｼｯｸM-PRO" pitchFamily="50" charset="-128"/>
              <a:ea typeface="HG丸ｺﾞｼｯｸM-PRO" pitchFamily="50" charset="-128"/>
            </a:endParaRPr>
          </a:p>
          <a:p>
            <a:pPr lvl="0"/>
            <a:endParaRPr lang="en-US" altLang="ja-JP" dirty="0" smtClean="0">
              <a:solidFill>
                <a:srgbClr val="FF0000"/>
              </a:solidFill>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知識インフラの必要性</a:t>
            </a:r>
            <a:endParaRPr lang="ja-JP" altLang="en-US" sz="1100" dirty="0">
              <a:solidFill>
                <a:srgbClr val="FF0000"/>
              </a:solidFill>
              <a:latin typeface="HG丸ｺﾞｼｯｸM-PRO" pitchFamily="50" charset="-128"/>
              <a:ea typeface="HG丸ｺﾞｼｯｸM-PRO" pitchFamily="50" charset="-128"/>
            </a:endParaRPr>
          </a:p>
          <a:p>
            <a:pPr marL="460148" lvl="1" defTabSz="920299"/>
            <a:r>
              <a:rPr lang="ja-JP" altLang="en-US" u="sng" dirty="0" smtClean="0"/>
              <a:t>第４期科学技術基本計画「科学技術に関する基本政策について」</a:t>
            </a:r>
            <a:r>
              <a:rPr lang="en-US" altLang="ja-JP" u="sng" dirty="0" smtClean="0"/>
              <a:t>【</a:t>
            </a:r>
            <a:r>
              <a:rPr lang="ja-JP" altLang="en-US" u="sng" dirty="0" smtClean="0"/>
              <a:t>内閣府　総合科学技術会議</a:t>
            </a:r>
            <a:r>
              <a:rPr lang="en-US" altLang="ja-JP" u="sng" dirty="0" smtClean="0"/>
              <a:t>】</a:t>
            </a:r>
            <a:r>
              <a:rPr lang="ja-JP" altLang="en-US" u="sng" dirty="0" smtClean="0"/>
              <a:t>（平成</a:t>
            </a:r>
            <a:r>
              <a:rPr lang="en-US" u="sng" dirty="0" smtClean="0"/>
              <a:t>22</a:t>
            </a:r>
            <a:r>
              <a:rPr lang="ja-JP" altLang="en-US" u="sng" dirty="0" smtClean="0"/>
              <a:t>年</a:t>
            </a:r>
            <a:r>
              <a:rPr lang="en-US" u="sng" dirty="0" smtClean="0"/>
              <a:t>12</a:t>
            </a:r>
            <a:r>
              <a:rPr lang="ja-JP" altLang="en-US" u="sng" dirty="0" smtClean="0"/>
              <a:t>月</a:t>
            </a:r>
            <a:r>
              <a:rPr lang="en-US" u="sng" dirty="0" smtClean="0"/>
              <a:t>24</a:t>
            </a:r>
            <a:r>
              <a:rPr lang="ja-JP" altLang="en-US" u="sng" dirty="0" smtClean="0"/>
              <a:t>日）を答申された</a:t>
            </a:r>
            <a:r>
              <a:rPr lang="ja-JP" altLang="en-US" dirty="0" smtClean="0"/>
              <a:t>。</a:t>
            </a:r>
          </a:p>
          <a:p>
            <a:pPr lvl="1"/>
            <a:r>
              <a:rPr lang="ja-JP" altLang="en-US" dirty="0" smtClean="0">
                <a:latin typeface="HG丸ｺﾞｼｯｸM-PRO" pitchFamily="50" charset="-128"/>
                <a:ea typeface="HG丸ｺﾞｼｯｸM-PRO" pitchFamily="50" charset="-128"/>
              </a:rPr>
              <a:t>文献等研究情報のデジタル化、オープンアクセスの推進等とともに</a:t>
            </a:r>
            <a:r>
              <a:rPr lang="ja-JP" altLang="en-US" u="sng" dirty="0" smtClean="0">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「文献から研究データまでの学術情報全体を統合して検索・抽出が可能なシステム（「知識インフラ」）の展開を図る」</a:t>
            </a:r>
            <a:r>
              <a:rPr lang="ja-JP" altLang="en-US" u="sng" dirty="0" smtClean="0">
                <a:latin typeface="HG丸ｺﾞｼｯｸM-PRO" pitchFamily="50" charset="-128"/>
                <a:ea typeface="HG丸ｺﾞｼｯｸM-PRO" pitchFamily="50" charset="-128"/>
              </a:rPr>
              <a:t>とされている 。</a:t>
            </a:r>
            <a:endParaRPr lang="ja-JP" altLang="en-US" sz="1100" u="sng" dirty="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今後、科学技術研究等を推進していくためには、国全体として新しい科学技術情報基盤として「知識インフラ」の構築及び推進が必要である。</a:t>
            </a:r>
            <a:endParaRPr lang="ja-JP" altLang="en-US" sz="1100" dirty="0">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a:t>
            </a:r>
            <a:r>
              <a:rPr lang="ja-JP" altLang="en-US" sz="1100" dirty="0">
                <a:solidFill>
                  <a:srgbClr val="FF0000"/>
                </a:solidFill>
                <a:latin typeface="HG丸ｺﾞｼｯｸM-PRO" pitchFamily="50" charset="-128"/>
                <a:ea typeface="HG丸ｺﾞｼｯｸM-PRO" pitchFamily="50" charset="-128"/>
              </a:rPr>
              <a:t>の</a:t>
            </a:r>
            <a:r>
              <a:rPr lang="ja-JP" altLang="en-US" dirty="0" smtClean="0">
                <a:solidFill>
                  <a:srgbClr val="FF0000"/>
                </a:solidFill>
                <a:latin typeface="HG丸ｺﾞｼｯｸM-PRO" pitchFamily="50" charset="-128"/>
                <a:ea typeface="HG丸ｺﾞｼｯｸM-PRO" pitchFamily="50" charset="-128"/>
              </a:rPr>
              <a:t>構築の目的</a:t>
            </a:r>
            <a:endParaRPr lang="ja-JP" altLang="en-US" sz="1100" dirty="0">
              <a:solidFill>
                <a:srgbClr val="FF0000"/>
              </a:solidFill>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　</a:t>
            </a:r>
            <a:r>
              <a:rPr lang="ja-JP" altLang="en-US" u="sng" dirty="0" smtClean="0">
                <a:latin typeface="HG丸ｺﾞｼｯｸM-PRO" pitchFamily="50" charset="-128"/>
                <a:ea typeface="HG丸ｺﾞｼｯｸM-PRO" pitchFamily="50" charset="-128"/>
              </a:rPr>
              <a:t>知識インフラは、</a:t>
            </a:r>
            <a:r>
              <a:rPr lang="ja-JP" altLang="en-US" dirty="0" smtClean="0">
                <a:latin typeface="HG丸ｺﾞｼｯｸM-PRO" pitchFamily="50" charset="-128"/>
                <a:ea typeface="HG丸ｺﾞｼｯｸM-PRO" pitchFamily="50" charset="-128"/>
              </a:rPr>
              <a:t>科学技術研究活動の実践を根本で支え、</a:t>
            </a:r>
            <a:r>
              <a:rPr lang="ja-JP" altLang="en-US" u="sng" dirty="0" smtClean="0">
                <a:solidFill>
                  <a:srgbClr val="FF0000"/>
                </a:solidFill>
                <a:latin typeface="HG丸ｺﾞｼｯｸM-PRO" pitchFamily="50" charset="-128"/>
                <a:ea typeface="HG丸ｺﾞｼｯｸM-PRO" pitchFamily="50" charset="-128"/>
              </a:rPr>
              <a:t>科学、技術、学術、文化活動によって生み出される多様なデータ、情報、文献、知識を開放</a:t>
            </a:r>
            <a:r>
              <a:rPr lang="ja-JP" altLang="en-US" u="sng" dirty="0" smtClean="0">
                <a:latin typeface="HG丸ｺﾞｼｯｸM-PRO" pitchFamily="50" charset="-128"/>
                <a:ea typeface="HG丸ｺﾞｼｯｸM-PRO" pitchFamily="50" charset="-128"/>
              </a:rPr>
              <a:t>し、</a:t>
            </a:r>
            <a:r>
              <a:rPr lang="ja-JP" altLang="en-US" dirty="0" smtClean="0">
                <a:latin typeface="HG丸ｺﾞｼｯｸM-PRO" pitchFamily="50" charset="-128"/>
                <a:ea typeface="HG丸ｺﾞｼｯｸM-PRO" pitchFamily="50" charset="-128"/>
              </a:rPr>
              <a:t>それらへの</a:t>
            </a:r>
            <a:r>
              <a:rPr lang="ja-JP" altLang="en-US" u="sng" dirty="0" smtClean="0">
                <a:solidFill>
                  <a:srgbClr val="FF0000"/>
                </a:solidFill>
                <a:latin typeface="HG丸ｺﾞｼｯｸM-PRO" pitchFamily="50" charset="-128"/>
                <a:ea typeface="HG丸ｺﾞｼｯｸM-PRO" pitchFamily="50" charset="-128"/>
              </a:rPr>
              <a:t>迅速で適切なアクセスを可能にすること</a:t>
            </a:r>
            <a:r>
              <a:rPr lang="ja-JP" altLang="en-US" u="sng" dirty="0" smtClean="0">
                <a:latin typeface="HG丸ｺﾞｼｯｸM-PRO" pitchFamily="50" charset="-128"/>
                <a:ea typeface="HG丸ｺﾞｼｯｸM-PRO" pitchFamily="50" charset="-128"/>
              </a:rPr>
              <a:t>で</a:t>
            </a:r>
            <a:r>
              <a:rPr lang="ja-JP" altLang="en-US" dirty="0" smtClean="0">
                <a:latin typeface="HG丸ｺﾞｼｯｸM-PRO" pitchFamily="50" charset="-128"/>
                <a:ea typeface="HG丸ｺﾞｼｯｸM-PRO" pitchFamily="50" charset="-128"/>
              </a:rPr>
              <a:t>、次の研究、開発、教育、その他の社会的・文化的実践へとつなげる動的サイクルを形成することを目的としている。</a:t>
            </a:r>
            <a:r>
              <a:rPr lang="ja-JP" altLang="en-US" u="sng" dirty="0" smtClean="0">
                <a:latin typeface="HG丸ｺﾞｼｯｸM-PRO" pitchFamily="50" charset="-128"/>
                <a:ea typeface="HG丸ｺﾞｼｯｸM-PRO" pitchFamily="50" charset="-128"/>
              </a:rPr>
              <a:t>つまり、</a:t>
            </a:r>
            <a:r>
              <a:rPr lang="ja-JP" altLang="en-US" u="sng" dirty="0" smtClean="0">
                <a:solidFill>
                  <a:srgbClr val="FF0000"/>
                </a:solidFill>
                <a:latin typeface="HG丸ｺﾞｼｯｸM-PRO" pitchFamily="50" charset="-128"/>
                <a:ea typeface="HG丸ｺﾞｼｯｸM-PRO" pitchFamily="50" charset="-128"/>
              </a:rPr>
              <a:t>情報の生産→流通→アクセス→再生産という</a:t>
            </a:r>
            <a:r>
              <a:rPr lang="ja-JP" altLang="en-US" b="1" u="sng" dirty="0" smtClean="0">
                <a:solidFill>
                  <a:srgbClr val="FF0000"/>
                </a:solidFill>
                <a:latin typeface="HG丸ｺﾞｼｯｸM-PRO" pitchFamily="50" charset="-128"/>
                <a:ea typeface="HG丸ｺﾞｼｯｸM-PRO" pitchFamily="50" charset="-128"/>
              </a:rPr>
              <a:t>知識の循環を促進するネットワーク、プラットフォーム</a:t>
            </a:r>
            <a:r>
              <a:rPr lang="ja-JP" altLang="en-US" u="sng" dirty="0" smtClean="0">
                <a:solidFill>
                  <a:srgbClr val="FF0000"/>
                </a:solidFill>
                <a:latin typeface="HG丸ｺﾞｼｯｸM-PRO" pitchFamily="50" charset="-128"/>
                <a:ea typeface="HG丸ｺﾞｼｯｸM-PRO" pitchFamily="50" charset="-128"/>
              </a:rPr>
              <a:t>となることを目指す</a:t>
            </a:r>
            <a:r>
              <a:rPr lang="ja-JP" altLang="en-US" u="sng" dirty="0" smtClean="0">
                <a:latin typeface="HG丸ｺﾞｼｯｸM-PRO" pitchFamily="50" charset="-128"/>
                <a:ea typeface="HG丸ｺﾞｼｯｸM-PRO" pitchFamily="50" charset="-128"/>
              </a:rPr>
              <a:t>。</a:t>
            </a:r>
            <a:endParaRPr lang="ja-JP" altLang="en-US" sz="1100" u="sng" dirty="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また、</a:t>
            </a:r>
            <a:r>
              <a:rPr lang="ja-JP" altLang="en-US" b="1" u="sng" dirty="0" smtClean="0">
                <a:solidFill>
                  <a:srgbClr val="FF0000"/>
                </a:solidFill>
                <a:latin typeface="HG丸ｺﾞｼｯｸM-PRO" pitchFamily="50" charset="-128"/>
                <a:ea typeface="HG丸ｺﾞｼｯｸM-PRO" pitchFamily="50" charset="-128"/>
              </a:rPr>
              <a:t>組織や個別学術分野を越えた知識の融合を可能</a:t>
            </a:r>
            <a:r>
              <a:rPr lang="ja-JP" altLang="en-US" dirty="0" smtClean="0">
                <a:latin typeface="HG丸ｺﾞｼｯｸM-PRO" pitchFamily="50" charset="-128"/>
                <a:ea typeface="HG丸ｺﾞｼｯｸM-PRO" pitchFamily="50" charset="-128"/>
              </a:rPr>
              <a:t>とし、</a:t>
            </a:r>
            <a:r>
              <a:rPr lang="ja-JP" altLang="en-US" u="sng" dirty="0" smtClean="0">
                <a:solidFill>
                  <a:srgbClr val="FF0000"/>
                </a:solidFill>
                <a:latin typeface="HG丸ｺﾞｼｯｸM-PRO" pitchFamily="50" charset="-128"/>
                <a:ea typeface="HG丸ｺﾞｼｯｸM-PRO" pitchFamily="50" charset="-128"/>
              </a:rPr>
              <a:t>学際的な新しい知識やイノベーションの創造を容易にするもの</a:t>
            </a:r>
            <a:r>
              <a:rPr lang="ja-JP" altLang="en-US" u="sng" dirty="0" smtClean="0">
                <a:latin typeface="HG丸ｺﾞｼｯｸM-PRO" pitchFamily="50" charset="-128"/>
                <a:ea typeface="HG丸ｺﾞｼｯｸM-PRO" pitchFamily="50" charset="-128"/>
              </a:rPr>
              <a:t>である</a:t>
            </a:r>
            <a:r>
              <a:rPr lang="ja-JP" altLang="en-US" dirty="0" smtClean="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a:p>
            <a:pPr lvl="0"/>
            <a:r>
              <a:rPr lang="ja-JP" altLang="en-US" i="1" dirty="0" smtClean="0">
                <a:solidFill>
                  <a:srgbClr val="FF0000"/>
                </a:solidFill>
                <a:latin typeface="HG丸ｺﾞｼｯｸM-PRO" pitchFamily="50" charset="-128"/>
                <a:ea typeface="HG丸ｺﾞｼｯｸM-PRO" pitchFamily="50" charset="-128"/>
              </a:rPr>
              <a:t>機能</a:t>
            </a:r>
            <a:endParaRPr lang="ja-JP" altLang="en-US" sz="1100" i="1" dirty="0">
              <a:solidFill>
                <a:srgbClr val="FF0000"/>
              </a:solidFill>
              <a:latin typeface="HG丸ｺﾞｼｯｸM-PRO" pitchFamily="50" charset="-128"/>
              <a:ea typeface="HG丸ｺﾞｼｯｸM-PRO" pitchFamily="50" charset="-128"/>
            </a:endParaRPr>
          </a:p>
          <a:p>
            <a:pPr lvl="1"/>
            <a:r>
              <a:rPr lang="ja-JP" altLang="en-US" i="1" dirty="0" smtClean="0">
                <a:latin typeface="HG丸ｺﾞｼｯｸM-PRO" pitchFamily="50" charset="-128"/>
                <a:ea typeface="HG丸ｺﾞｼｯｸM-PRO" pitchFamily="50" charset="-128"/>
              </a:rPr>
              <a:t>知識インフラにおいては、</a:t>
            </a:r>
            <a:r>
              <a:rPr lang="ja-JP" altLang="en-US" i="1" u="sng" dirty="0" smtClean="0">
                <a:latin typeface="HG丸ｺﾞｼｯｸM-PRO" pitchFamily="50" charset="-128"/>
                <a:ea typeface="HG丸ｺﾞｼｯｸM-PRO" pitchFamily="50" charset="-128"/>
              </a:rPr>
              <a:t>文字データだけでなく</a:t>
            </a:r>
            <a:r>
              <a:rPr lang="ja-JP" altLang="en-US" i="1" u="sng" dirty="0" smtClean="0">
                <a:solidFill>
                  <a:srgbClr val="FF0000"/>
                </a:solidFill>
                <a:latin typeface="HG丸ｺﾞｼｯｸM-PRO" pitchFamily="50" charset="-128"/>
                <a:ea typeface="HG丸ｺﾞｼｯｸM-PRO" pitchFamily="50" charset="-128"/>
              </a:rPr>
              <a:t>多様な形式で表現されるデータや情報を対象</a:t>
            </a:r>
            <a:r>
              <a:rPr lang="ja-JP" altLang="en-US" i="1" dirty="0" smtClean="0">
                <a:latin typeface="HG丸ｺﾞｼｯｸM-PRO" pitchFamily="50" charset="-128"/>
                <a:ea typeface="HG丸ｺﾞｼｯｸM-PRO" pitchFamily="50" charset="-128"/>
              </a:rPr>
              <a:t>とし、</a:t>
            </a:r>
            <a:r>
              <a:rPr lang="ja-JP" altLang="en-US" i="1" u="sng" dirty="0" smtClean="0">
                <a:solidFill>
                  <a:srgbClr val="FF0000"/>
                </a:solidFill>
                <a:latin typeface="HG丸ｺﾞｼｯｸM-PRO" pitchFamily="50" charset="-128"/>
                <a:ea typeface="HG丸ｺﾞｼｯｸM-PRO" pitchFamily="50" charset="-128"/>
              </a:rPr>
              <a:t>収集、保存、識別、組織化、検索、表示、公開といった機能を実現させる</a:t>
            </a:r>
            <a:r>
              <a:rPr lang="ja-JP" altLang="en-US" i="1" dirty="0" smtClean="0">
                <a:latin typeface="HG丸ｺﾞｼｯｸM-PRO" pitchFamily="50" charset="-128"/>
                <a:ea typeface="HG丸ｺﾞｼｯｸM-PRO" pitchFamily="50" charset="-128"/>
              </a:rPr>
              <a:t>必要がある。利用者は、</a:t>
            </a:r>
            <a:r>
              <a:rPr lang="ja-JP" altLang="en-US" i="1" u="sng" dirty="0" smtClean="0">
                <a:solidFill>
                  <a:srgbClr val="FF0000"/>
                </a:solidFill>
                <a:latin typeface="HG丸ｺﾞｼｯｸM-PRO" pitchFamily="50" charset="-128"/>
                <a:ea typeface="HG丸ｺﾞｼｯｸM-PRO" pitchFamily="50" charset="-128"/>
              </a:rPr>
              <a:t>大量のデータに対して特定条件に適合したデータだけを抽出</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多様な分野の情報を一括して検索</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自分の関心に合わせて実体のリンクやネットワークを形成</a:t>
            </a:r>
            <a:r>
              <a:rPr lang="ja-JP" altLang="en-US" i="1" u="sng" dirty="0" smtClean="0">
                <a:latin typeface="HG丸ｺﾞｼｯｸM-PRO" pitchFamily="50" charset="-128"/>
                <a:ea typeface="HG丸ｺﾞｼｯｸM-PRO" pitchFamily="50" charset="-128"/>
              </a:rPr>
              <a:t>したり</a:t>
            </a:r>
            <a:r>
              <a:rPr lang="ja-JP" altLang="en-US" i="1" dirty="0" smtClean="0">
                <a:latin typeface="HG丸ｺﾞｼｯｸM-PRO" pitchFamily="50" charset="-128"/>
                <a:ea typeface="HG丸ｺﾞｼｯｸM-PRO" pitchFamily="50" charset="-128"/>
              </a:rPr>
              <a:t>といったことが自由にできることが求められる。</a:t>
            </a:r>
            <a:endParaRPr lang="en-US" altLang="ja-JP" i="1" dirty="0" smtClean="0">
              <a:latin typeface="HG丸ｺﾞｼｯｸM-PRO" pitchFamily="50" charset="-128"/>
              <a:ea typeface="HG丸ｺﾞｼｯｸM-PRO" pitchFamily="50" charset="-128"/>
            </a:endParaRPr>
          </a:p>
          <a:p>
            <a:pPr lvl="1"/>
            <a:r>
              <a:rPr lang="ja-JP" altLang="en-US" i="1" dirty="0" smtClean="0">
                <a:latin typeface="HG丸ｺﾞｼｯｸM-PRO" pitchFamily="50" charset="-128"/>
                <a:ea typeface="HG丸ｺﾞｼｯｸM-PRO" pitchFamily="50" charset="-128"/>
              </a:rPr>
              <a:t>また、単語等による検索だけでなく、</a:t>
            </a:r>
            <a:r>
              <a:rPr lang="ja-JP" altLang="en-US" i="1" u="sng" dirty="0" smtClean="0">
                <a:solidFill>
                  <a:srgbClr val="FF0000"/>
                </a:solidFill>
                <a:latin typeface="HG丸ｺﾞｼｯｸM-PRO" pitchFamily="50" charset="-128"/>
                <a:ea typeface="HG丸ｺﾞｼｯｸM-PRO" pitchFamily="50" charset="-128"/>
              </a:rPr>
              <a:t>自動分類や収集された全体を見通した上での体系化や秩序化</a:t>
            </a:r>
            <a:r>
              <a:rPr lang="ja-JP" altLang="en-US" i="1" dirty="0" smtClean="0">
                <a:latin typeface="HG丸ｺﾞｼｯｸM-PRO" pitchFamily="50" charset="-128"/>
                <a:ea typeface="HG丸ｺﾞｼｯｸM-PRO" pitchFamily="50" charset="-128"/>
              </a:rPr>
              <a:t>がなされることも</a:t>
            </a:r>
            <a:r>
              <a:rPr lang="ja-JP" altLang="en-US" i="1" u="sng" dirty="0" smtClean="0">
                <a:latin typeface="HG丸ｺﾞｼｯｸM-PRO" pitchFamily="50" charset="-128"/>
                <a:ea typeface="HG丸ｺﾞｼｯｸM-PRO" pitchFamily="50" charset="-128"/>
              </a:rPr>
              <a:t>期待される</a:t>
            </a:r>
            <a:r>
              <a:rPr lang="ja-JP" altLang="en-US" i="1" dirty="0" smtClean="0">
                <a:latin typeface="HG丸ｺﾞｼｯｸM-PRO" pitchFamily="50" charset="-128"/>
                <a:ea typeface="HG丸ｺﾞｼｯｸM-PRO" pitchFamily="50" charset="-128"/>
              </a:rPr>
              <a:t>。</a:t>
            </a:r>
            <a:endParaRPr lang="ja-JP" altLang="en-US" sz="1100" i="1" dirty="0">
              <a:latin typeface="HG丸ｺﾞｼｯｸM-PRO" pitchFamily="50" charset="-128"/>
              <a:ea typeface="HG丸ｺﾞｼｯｸM-PRO" pitchFamily="50" charset="-128"/>
            </a:endParaRP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131</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35157965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lvl="0"/>
            <a:r>
              <a:rPr lang="ja-JP" altLang="en-US" dirty="0" smtClean="0"/>
              <a:t>当館は、次世代技術の研究開発成果を活用して、これまでの</a:t>
            </a:r>
            <a:r>
              <a:rPr lang="ja-JP" altLang="en-US" u="sng" dirty="0" smtClean="0">
                <a:solidFill>
                  <a:srgbClr val="FF0000"/>
                </a:solidFill>
              </a:rPr>
              <a:t>単なる「情報検索」から、事実としての「知識検索」へ進化させ、知識の再利用による新たな知識の創造に寄与することを目指す。</a:t>
            </a:r>
            <a:endParaRPr lang="ja-JP" altLang="en-US" dirty="0" smtClean="0">
              <a:solidFill>
                <a:srgbClr val="FF0000"/>
              </a:solidFill>
            </a:endParaRPr>
          </a:p>
          <a:p>
            <a:pPr lvl="0"/>
            <a:r>
              <a:rPr lang="ja-JP" altLang="en-US" dirty="0" smtClean="0"/>
              <a:t>図のようなアプローチを想定。</a:t>
            </a:r>
            <a:endParaRPr lang="en-US" altLang="ja-JP" dirty="0" smtClean="0"/>
          </a:p>
          <a:p>
            <a:pPr defTabSz="919656">
              <a:buFont typeface="Arial" pitchFamily="34" charset="0"/>
              <a:buChar char="•"/>
              <a:defRPr/>
            </a:pPr>
            <a:r>
              <a:rPr lang="ja-JP" altLang="en-US" dirty="0" smtClean="0">
                <a:latin typeface="HG丸ｺﾞｼｯｸM-PRO" pitchFamily="50" charset="-128"/>
                <a:ea typeface="HG丸ｺﾞｼｯｸM-PRO" pitchFamily="50" charset="-128"/>
              </a:rPr>
              <a:t>目的</a:t>
            </a:r>
            <a:endParaRPr lang="en-US" altLang="ja-JP" dirty="0" smtClean="0">
              <a:latin typeface="HG丸ｺﾞｼｯｸM-PRO" pitchFamily="50" charset="-128"/>
              <a:ea typeface="HG丸ｺﾞｼｯｸM-PRO" pitchFamily="50" charset="-128"/>
            </a:endParaRPr>
          </a:p>
          <a:p>
            <a:pPr marL="459825" lvl="1" defTabSz="919656">
              <a:buFont typeface="Arial" pitchFamily="34" charset="0"/>
              <a:buChar char="•"/>
              <a:defRPr/>
            </a:pPr>
            <a:r>
              <a:rPr lang="ja-JP" altLang="en-US" dirty="0" smtClean="0">
                <a:latin typeface="HG丸ｺﾞｼｯｸM-PRO" pitchFamily="50" charset="-128"/>
                <a:ea typeface="HG丸ｺﾞｼｯｸM-PRO" pitchFamily="50" charset="-128"/>
              </a:rPr>
              <a:t>新しい知識の創造への寄与</a:t>
            </a:r>
            <a:endParaRPr lang="en-US" altLang="ja-JP" dirty="0" smtClean="0">
              <a:latin typeface="HG丸ｺﾞｼｯｸM-PRO" pitchFamily="50" charset="-128"/>
              <a:ea typeface="HG丸ｺﾞｼｯｸM-PRO" pitchFamily="50" charset="-128"/>
            </a:endParaRPr>
          </a:p>
          <a:p>
            <a:pPr defTabSz="919656">
              <a:buFont typeface="Arial" pitchFamily="34" charset="0"/>
              <a:buChar char="•"/>
              <a:defRPr/>
            </a:pPr>
            <a:r>
              <a:rPr lang="ja-JP" altLang="en-US" dirty="0" smtClean="0">
                <a:latin typeface="HG丸ｺﾞｼｯｸM-PRO" pitchFamily="50" charset="-128"/>
                <a:ea typeface="HG丸ｺﾞｼｯｸM-PRO" pitchFamily="50" charset="-128"/>
              </a:rPr>
              <a:t>背景</a:t>
            </a:r>
            <a:endParaRPr lang="en-US" altLang="ja-JP" dirty="0" smtClean="0">
              <a:latin typeface="HG丸ｺﾞｼｯｸM-PRO" pitchFamily="50" charset="-128"/>
              <a:ea typeface="HG丸ｺﾞｼｯｸM-PRO" pitchFamily="50" charset="-128"/>
            </a:endParaRPr>
          </a:p>
          <a:p>
            <a:pPr marL="459825" lvl="1" defTabSz="919656">
              <a:buFont typeface="Arial" pitchFamily="34" charset="0"/>
              <a:buChar char="•"/>
              <a:defRPr/>
            </a:pPr>
            <a:r>
              <a:rPr lang="ja-JP" altLang="en-US" dirty="0" smtClean="0">
                <a:latin typeface="HG丸ｺﾞｼｯｸM-PRO" pitchFamily="50" charset="-128"/>
                <a:ea typeface="HG丸ｺﾞｼｯｸM-PRO" pitchFamily="50" charset="-128"/>
              </a:rPr>
              <a:t>増え続けるテキスト、データ、コンテンツ（国の諸機関の各種資料、統計データ、大学・研究機関の研究成果・研究データ、全国の電子図書館、デジタルアーカイブのコンテンツなど）</a:t>
            </a:r>
          </a:p>
          <a:p>
            <a:pPr defTabSz="919656">
              <a:buFont typeface="Arial" pitchFamily="34" charset="0"/>
              <a:buChar char="•"/>
              <a:defRPr/>
            </a:pPr>
            <a:r>
              <a:rPr lang="ja-JP" altLang="en-US" dirty="0" smtClean="0">
                <a:latin typeface="HG丸ｺﾞｼｯｸM-PRO" pitchFamily="50" charset="-128"/>
                <a:ea typeface="HG丸ｺﾞｼｯｸM-PRO" pitchFamily="50" charset="-128"/>
              </a:rPr>
              <a:t>研究開発の概念</a:t>
            </a:r>
            <a:endParaRPr lang="en-US" altLang="ja-JP" dirty="0" smtClean="0">
              <a:latin typeface="HG丸ｺﾞｼｯｸM-PRO" pitchFamily="50" charset="-128"/>
              <a:ea typeface="HG丸ｺﾞｼｯｸM-PRO" pitchFamily="50" charset="-128"/>
            </a:endParaRPr>
          </a:p>
          <a:p>
            <a:pPr marL="689739" lvl="1" indent="-229912">
              <a:buFont typeface="Arial" pitchFamily="34" charset="0"/>
              <a:buChar char="•"/>
              <a:defRPr/>
            </a:pPr>
            <a:r>
              <a:rPr lang="ja-JP" altLang="en-US" dirty="0" smtClean="0">
                <a:latin typeface="HG丸ｺﾞｼｯｸM-PRO" pitchFamily="50" charset="-128"/>
                <a:ea typeface="HG丸ｺﾞｼｯｸM-PRO" pitchFamily="50" charset="-128"/>
              </a:rPr>
              <a:t>様々な形態の知識・情報を組織化し、関連する知識・情報がうまくつながって取り出せる仕組み</a:t>
            </a:r>
            <a:r>
              <a:rPr lang="en-US" altLang="ja-JP" dirty="0" smtClean="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知識インフラ）の整備</a:t>
            </a:r>
            <a:endParaRPr lang="en-US" altLang="ja-JP" dirty="0" smtClean="0">
              <a:latin typeface="HG丸ｺﾞｼｯｸM-PRO" pitchFamily="50" charset="-128"/>
              <a:ea typeface="HG丸ｺﾞｼｯｸM-PRO" pitchFamily="50" charset="-128"/>
            </a:endParaRPr>
          </a:p>
          <a:p>
            <a:pPr marL="689739" lvl="1" indent="-229912">
              <a:buFont typeface="Arial" pitchFamily="34" charset="0"/>
              <a:buChar char="•"/>
              <a:defRPr/>
            </a:pPr>
            <a:r>
              <a:rPr lang="ja-JP" altLang="en-US" dirty="0" smtClean="0">
                <a:latin typeface="HG丸ｺﾞｼｯｸM-PRO" pitchFamily="50" charset="-128"/>
                <a:ea typeface="HG丸ｺﾞｼｯｸM-PRO" pitchFamily="50" charset="-128"/>
              </a:rPr>
              <a:t>研究開発機関の研究成果</a:t>
            </a:r>
            <a:endParaRPr lang="en-US" altLang="ja-JP" dirty="0" smtClean="0">
              <a:latin typeface="HG丸ｺﾞｼｯｸM-PRO" pitchFamily="50" charset="-128"/>
              <a:ea typeface="HG丸ｺﾞｼｯｸM-PRO" pitchFamily="50" charset="-128"/>
            </a:endParaRPr>
          </a:p>
          <a:p>
            <a:pPr marL="1149563" lvl="2" indent="-229912" defTabSz="919656">
              <a:buFont typeface="Arial" pitchFamily="34" charset="0"/>
              <a:buChar char="•"/>
              <a:defRPr/>
            </a:pPr>
            <a:r>
              <a:rPr lang="ja-JP" altLang="en-US" dirty="0" smtClean="0">
                <a:latin typeface="HG丸ｺﾞｼｯｸM-PRO" pitchFamily="50" charset="-128"/>
                <a:ea typeface="HG丸ｺﾞｼｯｸM-PRO" pitchFamily="50" charset="-128"/>
              </a:rPr>
              <a:t>情報の可視化技術、情報の収集の効率化技術、情報の組織化技術、情報の集合知化技術、情報検索技術、閲覧・表示技術</a:t>
            </a:r>
          </a:p>
          <a:p>
            <a:pPr defTabSz="919656">
              <a:defRPr/>
            </a:pPr>
            <a:endParaRPr lang="en-US" altLang="ja-JP" u="sng" dirty="0" smtClean="0">
              <a:solidFill>
                <a:schemeClr val="tx1"/>
              </a:solidFill>
              <a:latin typeface="HG丸ｺﾞｼｯｸM-PRO" pitchFamily="50" charset="-128"/>
              <a:ea typeface="HG丸ｺﾞｼｯｸM-PRO" pitchFamily="50" charset="-128"/>
            </a:endParaRPr>
          </a:p>
          <a:p>
            <a:pPr defTabSz="919656">
              <a:buFont typeface="Arial" pitchFamily="34" charset="0"/>
              <a:buChar char="•"/>
              <a:defRPr/>
            </a:pPr>
            <a:r>
              <a:rPr lang="ja-JP" altLang="en-US" u="sng" dirty="0" smtClean="0">
                <a:solidFill>
                  <a:srgbClr val="FF0000"/>
                </a:solidFill>
                <a:latin typeface="HG丸ｺﾞｼｯｸM-PRO" pitchFamily="50" charset="-128"/>
                <a:ea typeface="HG丸ｺﾞｼｯｸM-PRO" pitchFamily="50" charset="-128"/>
              </a:rPr>
              <a:t>これを実現するために</a:t>
            </a:r>
            <a:endParaRPr lang="en-US" altLang="ja-JP" u="sng" dirty="0" smtClean="0">
              <a:solidFill>
                <a:srgbClr val="FF0000"/>
              </a:solidFill>
            </a:endParaRPr>
          </a:p>
          <a:p>
            <a:pPr lvl="1">
              <a:buFont typeface="Arial" pitchFamily="34" charset="0"/>
              <a:buChar char="•"/>
              <a:defRPr/>
            </a:pPr>
            <a:r>
              <a:rPr lang="ja-JP" altLang="en-US" u="sng" dirty="0" smtClean="0"/>
              <a:t>当館は</a:t>
            </a:r>
            <a:r>
              <a:rPr lang="ja-JP" altLang="en-US" dirty="0" smtClean="0">
                <a:latin typeface="HG丸ｺﾞｼｯｸM-PRO" pitchFamily="50" charset="-128"/>
                <a:ea typeface="HG丸ｺﾞｼｯｸM-PRO" pitchFamily="50" charset="-128"/>
              </a:rPr>
              <a:t>テストベッド（</a:t>
            </a:r>
            <a:r>
              <a:rPr lang="en-US" altLang="ja-JP" dirty="0" smtClean="0">
                <a:latin typeface="HG丸ｺﾞｼｯｸM-PRO" pitchFamily="50" charset="-128"/>
                <a:ea typeface="HG丸ｺﾞｼｯｸM-PRO" pitchFamily="50" charset="-128"/>
              </a:rPr>
              <a:t>NDL</a:t>
            </a:r>
            <a:r>
              <a:rPr lang="ja-JP" altLang="en-US" smtClean="0">
                <a:latin typeface="HG丸ｺﾞｼｯｸM-PRO" pitchFamily="50" charset="-128"/>
                <a:ea typeface="HG丸ｺﾞｼｯｸM-PRO" pitchFamily="50" charset="-128"/>
              </a:rPr>
              <a:t>ラボ）において、</a:t>
            </a:r>
            <a:r>
              <a:rPr lang="ja-JP" altLang="en-US" u="sng" smtClean="0">
                <a:solidFill>
                  <a:srgbClr val="FF0000"/>
                </a:solidFill>
              </a:rPr>
              <a:t>情報資源</a:t>
            </a:r>
            <a:r>
              <a:rPr lang="ja-JP" altLang="en-US" u="sng" smtClean="0"/>
              <a:t>（</a:t>
            </a:r>
            <a:r>
              <a:rPr lang="ja-JP" altLang="en-US" smtClean="0">
                <a:latin typeface="HG丸ｺﾞｼｯｸM-PRO" pitchFamily="50" charset="-128"/>
                <a:ea typeface="HG丸ｺﾞｼｯｸM-PRO" pitchFamily="50" charset="-128"/>
              </a:rPr>
              <a:t>実験環境・コンテンツ）</a:t>
            </a:r>
            <a:r>
              <a:rPr lang="ja-JP" altLang="en-US" u="sng" smtClean="0">
                <a:solidFill>
                  <a:srgbClr val="FF0000"/>
                </a:solidFill>
              </a:rPr>
              <a:t>を提供</a:t>
            </a:r>
            <a:r>
              <a:rPr lang="ja-JP" altLang="en-US" u="sng" smtClean="0"/>
              <a:t>し、</a:t>
            </a:r>
            <a:r>
              <a:rPr lang="ja-JP" altLang="en-US" u="sng" smtClean="0">
                <a:solidFill>
                  <a:srgbClr val="FF0000"/>
                </a:solidFill>
              </a:rPr>
              <a:t>研究開発成果を適用したサービスシステムを構築</a:t>
            </a:r>
            <a:r>
              <a:rPr lang="ja-JP" altLang="en-US" u="sng" smtClean="0"/>
              <a:t>する。</a:t>
            </a:r>
            <a:endParaRPr lang="ja-JP" altLang="en-US" smtClean="0"/>
          </a:p>
          <a:p>
            <a:pPr lvl="0"/>
            <a:endParaRPr lang="ja-JP" altLang="en-US" dirty="0" smtClean="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132</a:t>
            </a:fld>
            <a:endParaRPr kumimoji="1" lang="ja-JP" altLang="en-US"/>
          </a:p>
        </p:txBody>
      </p:sp>
      <p:sp>
        <p:nvSpPr>
          <p:cNvPr id="5" name="日付プレースホルダ 4"/>
          <p:cNvSpPr>
            <a:spLocks noGrp="1"/>
          </p:cNvSpPr>
          <p:nvPr>
            <p:ph type="dt" idx="11"/>
          </p:nvPr>
        </p:nvSpPr>
        <p:spPr/>
        <p:txBody>
          <a:bodyPr/>
          <a:lstStyle/>
          <a:p>
            <a:r>
              <a:rPr kumimoji="1" lang="ja-JP" altLang="en-US" dirty="0"/>
              <a:t>平成</a:t>
            </a:r>
            <a:r>
              <a:rPr kumimoji="1" lang="en-US" altLang="ja-JP" dirty="0"/>
              <a:t>26</a:t>
            </a:r>
            <a:r>
              <a:rPr kumimoji="1" lang="ja-JP" altLang="en-US" dirty="0"/>
              <a:t>年</a:t>
            </a:r>
            <a:r>
              <a:rPr kumimoji="1" lang="en-US" altLang="ja-JP" dirty="0"/>
              <a:t>6</a:t>
            </a:r>
            <a:r>
              <a:rPr kumimoji="1" lang="ja-JP" altLang="en-US" dirty="0"/>
              <a:t>月</a:t>
            </a:r>
            <a:r>
              <a:rPr kumimoji="1" lang="en-US" altLang="ja-JP" dirty="0"/>
              <a:t>3</a:t>
            </a:r>
            <a:r>
              <a:rPr kumimoji="1" lang="ja-JP" altLang="en-US" dirty="0"/>
              <a:t>日</a:t>
            </a:r>
            <a:endParaRPr kumimoji="1" lang="en-US" altLang="ja-JP" dirty="0"/>
          </a:p>
          <a:p>
            <a:r>
              <a:rPr lang="ja-JP" altLang="en-US" dirty="0">
                <a:latin typeface="HG丸ｺﾞｼｯｸM-PRO" pitchFamily="50" charset="-128"/>
                <a:ea typeface="HG丸ｺﾞｼｯｸM-PRO" pitchFamily="50" charset="-128"/>
              </a:rPr>
              <a:t>文化関係資料のアーカイブに関する有識者会議</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36082964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ja-JP" altLang="ja-JP" dirty="0">
                <a:latin typeface="HG丸ｺﾞｼｯｸM-PRO" panose="020F0600000000000000" pitchFamily="50" charset="-128"/>
                <a:ea typeface="HG丸ｺﾞｼｯｸM-PRO" panose="020F0600000000000000" pitchFamily="50" charset="-128"/>
              </a:rPr>
              <a:t>また、</a:t>
            </a:r>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FF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latin typeface="HG丸ｺﾞｼｯｸM-PRO" panose="020F0600000000000000" pitchFamily="50" charset="-128"/>
                <a:ea typeface="HG丸ｺﾞｼｯｸM-PRO" panose="020F0600000000000000" pitchFamily="50" charset="-128"/>
              </a:rPr>
              <a:t>（</a:t>
            </a:r>
            <a:r>
              <a:rPr lang="en-US" altLang="ja-JP" i="1" dirty="0">
                <a:latin typeface="HG丸ｺﾞｼｯｸM-PRO" panose="020F0600000000000000" pitchFamily="50" charset="-128"/>
                <a:ea typeface="HG丸ｺﾞｼｯｸM-PRO" panose="020F0600000000000000" pitchFamily="50" charset="-128"/>
              </a:rPr>
              <a:t>2010</a:t>
            </a:r>
            <a:r>
              <a:rPr lang="ja-JP" altLang="ja-JP" i="1" dirty="0">
                <a:latin typeface="HG丸ｺﾞｼｯｸM-PRO" panose="020F0600000000000000" pitchFamily="50" charset="-128"/>
                <a:ea typeface="HG丸ｺﾞｼｯｸM-PRO" panose="020F0600000000000000" pitchFamily="50" charset="-128"/>
              </a:rPr>
              <a:t>年</a:t>
            </a:r>
            <a:r>
              <a:rPr lang="en-US" altLang="ja-JP" i="1" dirty="0">
                <a:latin typeface="HG丸ｺﾞｼｯｸM-PRO" panose="020F0600000000000000" pitchFamily="50" charset="-128"/>
                <a:ea typeface="HG丸ｺﾞｼｯｸM-PRO" panose="020F0600000000000000" pitchFamily="50" charset="-128"/>
              </a:rPr>
              <a:t>6</a:t>
            </a:r>
            <a:r>
              <a:rPr lang="ja-JP" altLang="ja-JP" i="1" dirty="0">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endParaRPr lang="en-US" altLang="ja-JP" dirty="0">
              <a:latin typeface="HG丸ｺﾞｼｯｸM-PRO" panose="020F0600000000000000" pitchFamily="50" charset="-128"/>
              <a:ea typeface="HG丸ｺﾞｼｯｸM-PRO" panose="020F0600000000000000" pitchFamily="50" charset="-128"/>
            </a:endParaRPr>
          </a:p>
          <a:p>
            <a:r>
              <a:rPr lang="ja-JP" altLang="ja-JP" sz="1100" dirty="0">
                <a:latin typeface="HG丸ｺﾞｼｯｸM-PRO" panose="020F0600000000000000" pitchFamily="50" charset="-128"/>
                <a:ea typeface="HG丸ｺﾞｼｯｸM-PRO" panose="020F0600000000000000" pitchFamily="50" charset="-128"/>
              </a:rPr>
              <a:t>「</a:t>
            </a:r>
            <a:r>
              <a:rPr lang="ja-JP" altLang="ja-JP" sz="1100" i="1" dirty="0">
                <a:latin typeface="HG丸ｺﾞｼｯｸM-PRO" panose="020F0600000000000000" pitchFamily="50" charset="-128"/>
                <a:ea typeface="HG丸ｺﾞｼｯｸM-PRO" panose="020F0600000000000000" pitchFamily="50" charset="-128"/>
              </a:rPr>
              <a:t>これを踏まえて、当館において、</a:t>
            </a:r>
            <a:r>
              <a:rPr lang="en-US" altLang="ja-JP" sz="1100" i="1" dirty="0">
                <a:latin typeface="HG丸ｺﾞｼｯｸM-PRO" panose="020F0600000000000000" pitchFamily="50" charset="-128"/>
                <a:ea typeface="HG丸ｺﾞｼｯｸM-PRO" panose="020F0600000000000000" pitchFamily="50" charset="-128"/>
              </a:rPr>
              <a:t>2011</a:t>
            </a:r>
            <a:r>
              <a:rPr lang="ja-JP" altLang="ja-JP" sz="1100"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sz="1100" i="1" dirty="0">
              <a:latin typeface="HG丸ｺﾞｼｯｸM-PRO" panose="020F0600000000000000" pitchFamily="50" charset="-128"/>
              <a:ea typeface="HG丸ｺﾞｼｯｸM-PRO" panose="020F0600000000000000" pitchFamily="50" charset="-128"/>
            </a:endParaRPr>
          </a:p>
          <a:p>
            <a:r>
              <a:rPr lang="ja-JP" altLang="en-US" sz="110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sz="1100" dirty="0" smtClean="0">
                <a:solidFill>
                  <a:srgbClr val="FF0000"/>
                </a:solidFill>
                <a:latin typeface="HG丸ｺﾞｼｯｸM-PRO" panose="020F0600000000000000" pitchFamily="50" charset="-128"/>
                <a:ea typeface="HG丸ｺﾞｼｯｸM-PRO" panose="020F0600000000000000" pitchFamily="50" charset="-128"/>
              </a:rPr>
              <a:t>知識</a:t>
            </a:r>
            <a:r>
              <a:rPr lang="ja-JP" altLang="ja-JP" sz="1100" dirty="0">
                <a:solidFill>
                  <a:srgbClr val="FF0000"/>
                </a:solidFill>
                <a:latin typeface="HG丸ｺﾞｼｯｸM-PRO" panose="020F0600000000000000" pitchFamily="50" charset="-128"/>
                <a:ea typeface="HG丸ｺﾞｼｯｸM-PRO" panose="020F0600000000000000" pitchFamily="50" charset="-128"/>
              </a:rPr>
              <a:t>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	</a:t>
            </a:r>
            <a:endParaRPr lang="ja-JP" altLang="en-US" dirty="0" smtClean="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smtClean="0">
              <a:latin typeface="HG丸ｺﾞｼｯｸM-PRO" panose="020F0600000000000000" pitchFamily="50" charset="-128"/>
              <a:ea typeface="HG丸ｺﾞｼｯｸM-PRO" panose="020F0600000000000000" pitchFamily="50" charset="-128"/>
            </a:endParaRPr>
          </a:p>
          <a:p>
            <a:pPr lvl="0"/>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133</a:t>
            </a:fld>
            <a:endParaRPr kumimoji="1" lang="ja-JP" altLang="en-US"/>
          </a:p>
        </p:txBody>
      </p:sp>
    </p:spTree>
    <p:extLst>
      <p:ext uri="{BB962C8B-B14F-4D97-AF65-F5344CB8AC3E}">
        <p14:creationId xmlns:p14="http://schemas.microsoft.com/office/powerpoint/2010/main" val="33684016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smtClean="0">
                <a:solidFill>
                  <a:srgbClr val="FF0000"/>
                </a:solidFill>
                <a:latin typeface="HG丸ｺﾞｼｯｸM-PRO" pitchFamily="50" charset="-128"/>
                <a:ea typeface="HG丸ｺﾞｼｯｸM-PRO" pitchFamily="50" charset="-128"/>
              </a:rPr>
              <a:t>目指すところは、「知識インフラの構築」</a:t>
            </a:r>
            <a:r>
              <a:rPr kumimoji="1" lang="ja-JP" altLang="en-US" dirty="0" smtClean="0">
                <a:latin typeface="HG丸ｺﾞｼｯｸM-PRO" pitchFamily="50" charset="-128"/>
                <a:ea typeface="HG丸ｺﾞｼｯｸM-PRO" pitchFamily="50" charset="-128"/>
              </a:rPr>
              <a:t>であるが、</a:t>
            </a:r>
            <a:endParaRPr kumimoji="1" lang="en-US" altLang="ja-JP" dirty="0" smtClean="0">
              <a:latin typeface="HG丸ｺﾞｼｯｸM-PRO" pitchFamily="50" charset="-128"/>
              <a:ea typeface="HG丸ｺﾞｼｯｸM-PRO" pitchFamily="50" charset="-128"/>
            </a:endParaRPr>
          </a:p>
          <a:p>
            <a:pPr defTabSz="918052">
              <a:defRPr/>
            </a:pPr>
            <a:r>
              <a:rPr kumimoji="1" lang="ja-JP" altLang="en-US" dirty="0" smtClean="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smtClean="0">
              <a:solidFill>
                <a:srgbClr val="FF0000"/>
              </a:solidFill>
              <a:latin typeface="HG丸ｺﾞｼｯｸM-PRO" pitchFamily="50" charset="-128"/>
              <a:ea typeface="HG丸ｺﾞｼｯｸM-PRO" pitchFamily="50" charset="-128"/>
            </a:endParaRPr>
          </a:p>
          <a:p>
            <a:pPr defTabSz="918052">
              <a:defRPr/>
            </a:pPr>
            <a:r>
              <a:rPr lang="ja-JP" altLang="en-US" dirty="0" smtClean="0">
                <a:latin typeface="HG丸ｺﾞｼｯｸM-PRO" pitchFamily="50" charset="-128"/>
                <a:ea typeface="HG丸ｺﾞｼｯｸM-PRO" pitchFamily="50" charset="-128"/>
              </a:rPr>
              <a:t>大震災アーカイブは、</a:t>
            </a:r>
            <a:r>
              <a:rPr lang="ja-JP" altLang="en-US" dirty="0" smtClean="0">
                <a:solidFill>
                  <a:srgbClr val="FF0000"/>
                </a:solidFill>
                <a:latin typeface="HG丸ｺﾞｼｯｸM-PRO" pitchFamily="50" charset="-128"/>
                <a:ea typeface="HG丸ｺﾞｼｯｸM-PRO" pitchFamily="50" charset="-128"/>
              </a:rPr>
              <a:t>昨年</a:t>
            </a:r>
            <a:r>
              <a:rPr lang="ja-JP" altLang="en-US" u="sng" dirty="0" smtClean="0">
                <a:solidFill>
                  <a:srgbClr val="FF0000"/>
                </a:solidFill>
                <a:latin typeface="HG丸ｺﾞｼｯｸM-PRO" pitchFamily="50" charset="-128"/>
                <a:ea typeface="HG丸ｺﾞｼｯｸM-PRO" pitchFamily="50" charset="-128"/>
              </a:rPr>
              <a:t>１月にリリースした、</a:t>
            </a:r>
            <a:r>
              <a:rPr lang="en-US" altLang="ja-JP" u="sng" dirty="0" err="1" smtClean="0">
                <a:solidFill>
                  <a:srgbClr val="FF0000"/>
                </a:solidFill>
                <a:latin typeface="HG丸ｺﾞｼｯｸM-PRO" pitchFamily="50" charset="-128"/>
                <a:ea typeface="HG丸ｺﾞｼｯｸM-PRO" pitchFamily="50" charset="-128"/>
              </a:rPr>
              <a:t>NDLSearch</a:t>
            </a:r>
            <a:r>
              <a:rPr lang="ja-JP" altLang="en-US" u="sng" dirty="0" smtClean="0">
                <a:solidFill>
                  <a:srgbClr val="FF0000"/>
                </a:solidFill>
                <a:latin typeface="HG丸ｺﾞｼｯｸM-PRO" pitchFamily="50" charset="-128"/>
                <a:ea typeface="HG丸ｺﾞｼｯｸM-PRO" pitchFamily="50" charset="-128"/>
              </a:rPr>
              <a:t>と</a:t>
            </a:r>
            <a:r>
              <a:rPr lang="en-US" altLang="ja-JP" u="sng" dirty="0" smtClean="0">
                <a:solidFill>
                  <a:srgbClr val="FF0000"/>
                </a:solidFill>
                <a:latin typeface="HG丸ｺﾞｼｯｸM-PRO" pitchFamily="50" charset="-128"/>
                <a:ea typeface="HG丸ｺﾞｼｯｸM-PRO" pitchFamily="50" charset="-128"/>
              </a:rPr>
              <a:t>NDL</a:t>
            </a:r>
            <a:r>
              <a:rPr lang="ja-JP" altLang="en-US" u="sng" dirty="0" smtClean="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smtClean="0">
              <a:solidFill>
                <a:srgbClr val="FF0000"/>
              </a:solidFill>
              <a:latin typeface="HG丸ｺﾞｼｯｸM-PRO" pitchFamily="50" charset="-128"/>
              <a:ea typeface="HG丸ｺﾞｼｯｸM-PRO" pitchFamily="50" charset="-128"/>
            </a:endParaRPr>
          </a:p>
          <a:p>
            <a:r>
              <a:rPr kumimoji="1" lang="ja-JP" altLang="en-US" u="sng" dirty="0" smtClean="0">
                <a:latin typeface="HG丸ｺﾞｼｯｸM-PRO" pitchFamily="50" charset="-128"/>
                <a:ea typeface="HG丸ｺﾞｼｯｸM-PRO" pitchFamily="50" charset="-128"/>
              </a:rPr>
              <a:t>大震災アーカイブで</a:t>
            </a:r>
            <a:r>
              <a:rPr kumimoji="1" lang="ja-JP" altLang="en-US" u="sng" dirty="0" smtClean="0">
                <a:solidFill>
                  <a:srgbClr val="FF0000"/>
                </a:solidFill>
                <a:latin typeface="HG丸ｺﾞｼｯｸM-PRO" pitchFamily="50" charset="-128"/>
                <a:ea typeface="HG丸ｺﾞｼｯｸM-PRO" pitchFamily="50" charset="-128"/>
              </a:rPr>
              <a:t>実証された技術・スキーム</a:t>
            </a:r>
            <a:r>
              <a:rPr kumimoji="1" lang="ja-JP" altLang="en-US" u="sng" dirty="0" smtClean="0">
                <a:latin typeface="HG丸ｺﾞｼｯｸM-PRO" pitchFamily="50" charset="-128"/>
                <a:ea typeface="HG丸ｺﾞｼｯｸM-PRO" pitchFamily="50" charset="-128"/>
              </a:rPr>
              <a:t>で、</a:t>
            </a:r>
            <a:r>
              <a:rPr kumimoji="1" lang="en-US" altLang="ja-JP" u="sng" dirty="0" smtClean="0">
                <a:latin typeface="HG丸ｺﾞｼｯｸM-PRO" pitchFamily="50" charset="-128"/>
                <a:ea typeface="HG丸ｺﾞｼｯｸM-PRO" pitchFamily="50" charset="-128"/>
              </a:rPr>
              <a:t>2014</a:t>
            </a:r>
            <a:r>
              <a:rPr kumimoji="1" lang="ja-JP" altLang="en-US" u="sng" dirty="0" smtClean="0">
                <a:latin typeface="HG丸ｺﾞｼｯｸM-PRO" pitchFamily="50" charset="-128"/>
                <a:ea typeface="HG丸ｺﾞｼｯｸM-PRO" pitchFamily="50" charset="-128"/>
              </a:rPr>
              <a:t>年度頃から、</a:t>
            </a:r>
            <a:r>
              <a:rPr kumimoji="1" lang="ja-JP" altLang="en-US" u="sng" dirty="0" smtClean="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smtClean="0">
                <a:latin typeface="HG丸ｺﾞｼｯｸM-PRO" pitchFamily="50" charset="-128"/>
                <a:ea typeface="HG丸ｺﾞｼｯｸM-PRO" pitchFamily="50" charset="-128"/>
              </a:rPr>
              <a:t>いきたい</a:t>
            </a:r>
          </a:p>
          <a:p>
            <a:endParaRPr kumimoji="1" lang="ja-JP" altLang="en-US" dirty="0" smtClean="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134</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smtClean="0"/>
              <a:t>新規採用職員研修</a:t>
            </a:r>
            <a:endParaRPr kumimoji="1" lang="ja-JP" altLang="en-US"/>
          </a:p>
        </p:txBody>
      </p:sp>
    </p:spTree>
    <p:extLst>
      <p:ext uri="{BB962C8B-B14F-4D97-AF65-F5344CB8AC3E}">
        <p14:creationId xmlns:p14="http://schemas.microsoft.com/office/powerpoint/2010/main" val="23037965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135</a:t>
            </a:fld>
            <a:endParaRPr kumimoji="1" lang="ja-JP" altLang="en-US"/>
          </a:p>
        </p:txBody>
      </p:sp>
    </p:spTree>
    <p:extLst>
      <p:ext uri="{BB962C8B-B14F-4D97-AF65-F5344CB8AC3E}">
        <p14:creationId xmlns:p14="http://schemas.microsoft.com/office/powerpoint/2010/main" val="10400349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097DBA97-E431-438A-AB19-109F7894ECC2}"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136</a:t>
            </a:fld>
            <a:endParaRPr kumimoji="1" lang="ja-JP" altLang="en-US"/>
          </a:p>
        </p:txBody>
      </p:sp>
    </p:spTree>
    <p:extLst>
      <p:ext uri="{BB962C8B-B14F-4D97-AF65-F5344CB8AC3E}">
        <p14:creationId xmlns:p14="http://schemas.microsoft.com/office/powerpoint/2010/main" val="36043778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336">
              <a:defRPr/>
            </a:pPr>
            <a:r>
              <a:rPr lang="ja-JP" altLang="en-US" dirty="0">
                <a:latin typeface="+mj-ea"/>
              </a:rPr>
              <a:t>図書館システムも、カーナビと同様に</a:t>
            </a:r>
            <a:endParaRPr lang="en-US" altLang="ja-JP" dirty="0">
              <a:latin typeface="+mj-ea"/>
            </a:endParaRPr>
          </a:p>
          <a:p>
            <a:pPr defTabSz="914336">
              <a:defRPr/>
            </a:pPr>
            <a:r>
              <a:rPr lang="ja-JP" altLang="en-US" dirty="0">
                <a:latin typeface="+mj-ea"/>
              </a:rPr>
              <a:t>可能な限り網羅的な情報を収集し、その情報を活用して、目的を達成することを支援。</a:t>
            </a:r>
            <a:endParaRPr lang="en-US" altLang="ja-JP" dirty="0">
              <a:latin typeface="+mj-ea"/>
            </a:endParaRPr>
          </a:p>
          <a:p>
            <a:pPr defTabSz="914336">
              <a:defRPr/>
            </a:pPr>
            <a:r>
              <a:rPr lang="ja-JP" altLang="en-US" dirty="0">
                <a:latin typeface="+mj-ea"/>
              </a:rPr>
              <a:t>カーナビのような情報システムの進展は目を見張るものがある。</a:t>
            </a:r>
            <a:endParaRPr lang="en-US" altLang="ja-JP" dirty="0">
              <a:latin typeface="+mj-ea"/>
            </a:endParaRPr>
          </a:p>
          <a:p>
            <a:pPr defTabSz="914336">
              <a:defRPr/>
            </a:pPr>
            <a:r>
              <a:rPr lang="ja-JP" altLang="en-US" dirty="0">
                <a:latin typeface="+mj-ea"/>
              </a:rPr>
              <a:t>図書館システムも、最新の技術を適用すれば、大幅に利便性の高いシステムに成長できる。</a:t>
            </a:r>
            <a:endParaRPr lang="en-US" altLang="ja-JP" dirty="0">
              <a:latin typeface="+mj-ea"/>
            </a:endParaRPr>
          </a:p>
          <a:p>
            <a:pPr defTabSz="914336">
              <a:defRPr/>
            </a:pPr>
            <a:endParaRPr lang="ja-JP" altLang="ja-JP" dirty="0">
              <a:latin typeface="+mj-ea"/>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137</a:t>
            </a:fld>
            <a:endParaRPr kumimoji="1" lang="ja-JP" altLang="en-US"/>
          </a:p>
        </p:txBody>
      </p:sp>
    </p:spTree>
    <p:extLst>
      <p:ext uri="{BB962C8B-B14F-4D97-AF65-F5344CB8AC3E}">
        <p14:creationId xmlns:p14="http://schemas.microsoft.com/office/powerpoint/2010/main" val="2713056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smtClean="0"/>
              <a:t>このあと、２０１０年に向けて何をしていくか。</a:t>
            </a:r>
            <a:endParaRPr kumimoji="1" lang="en-US" altLang="ja-JP" b="1" dirty="0" smtClean="0"/>
          </a:p>
          <a:p>
            <a:r>
              <a:rPr kumimoji="1" lang="ja-JP" altLang="en-US" dirty="0" smtClean="0"/>
              <a:t>今後５年から１０年を見据えて、世の中はどのようになるか？その時に情報を提供する機関全体で、何を目指していくかを想定することが重要。その中で、１機関は何をしているべきか？</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B026E035-4415-4C4B-81E7-F6751FC470E8}"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a:t>
            </a:fld>
            <a:endParaRPr kumimoji="1" lang="ja-JP" altLang="en-US"/>
          </a:p>
        </p:txBody>
      </p:sp>
    </p:spTree>
    <p:extLst>
      <p:ext uri="{BB962C8B-B14F-4D97-AF65-F5344CB8AC3E}">
        <p14:creationId xmlns:p14="http://schemas.microsoft.com/office/powerpoint/2010/main" val="11868877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r>
              <a:rPr lang="ja-JP" altLang="en-US" dirty="0" smtClean="0"/>
              <a:t>選別前の母集合は？</a:t>
            </a:r>
            <a:endParaRPr lang="en-US" altLang="ja-JP" dirty="0" smtClean="0"/>
          </a:p>
          <a:p>
            <a:pPr lvl="1"/>
            <a:r>
              <a:rPr lang="ja-JP" altLang="en-US" dirty="0" smtClean="0"/>
              <a:t>⇒</a:t>
            </a:r>
            <a:r>
              <a:rPr lang="en-US" altLang="ja-JP" dirty="0" smtClean="0"/>
              <a:t>NDL</a:t>
            </a:r>
            <a:r>
              <a:rPr lang="ja-JP" altLang="en-US" dirty="0" err="1" smtClean="0"/>
              <a:t>、</a:t>
            </a:r>
            <a:r>
              <a:rPr lang="ja-JP" altLang="en-US" dirty="0" smtClean="0"/>
              <a:t>公共図書館、大学図書館が持っていない情報は？</a:t>
            </a:r>
            <a:endParaRPr lang="en-US" altLang="ja-JP" dirty="0" smtClean="0"/>
          </a:p>
          <a:p>
            <a:pPr lvl="1"/>
            <a:r>
              <a:rPr lang="ja-JP" altLang="en-US" dirty="0" smtClean="0"/>
              <a:t>信頼性が高いと言われている</a:t>
            </a:r>
            <a:r>
              <a:rPr lang="en-US" altLang="ja-JP" dirty="0" smtClean="0"/>
              <a:t>DB</a:t>
            </a:r>
            <a:r>
              <a:rPr lang="ja-JP" altLang="en-US" dirty="0" err="1" smtClean="0"/>
              <a:t>、</a:t>
            </a:r>
            <a:r>
              <a:rPr lang="ja-JP" altLang="en-US" dirty="0" smtClean="0"/>
              <a:t>出版社だけでいい？</a:t>
            </a:r>
            <a:endParaRPr lang="en-US" altLang="ja-JP" dirty="0" smtClean="0"/>
          </a:p>
          <a:p>
            <a:pPr lvl="1"/>
            <a:r>
              <a:rPr lang="ja-JP" altLang="en-US" dirty="0" smtClean="0"/>
              <a:t>個別の</a:t>
            </a:r>
            <a:r>
              <a:rPr lang="en-US" altLang="ja-JP" dirty="0" smtClean="0"/>
              <a:t>DB</a:t>
            </a:r>
            <a:r>
              <a:rPr lang="ja-JP" altLang="en-US" dirty="0" smtClean="0"/>
              <a:t>を当たっていても、隠れた有用な情報を活用できない</a:t>
            </a:r>
            <a:endParaRPr lang="en-US" altLang="ja-JP" dirty="0" smtClean="0"/>
          </a:p>
          <a:p>
            <a:r>
              <a:rPr lang="ja-JP" altLang="en-US" dirty="0" smtClean="0"/>
              <a:t>信頼性の高い情報を</a:t>
            </a:r>
            <a:endParaRPr lang="en-US" altLang="ja-JP" dirty="0" smtClean="0"/>
          </a:p>
          <a:p>
            <a:pPr lvl="1"/>
            <a:r>
              <a:rPr lang="ja-JP" altLang="en-US" dirty="0" smtClean="0"/>
              <a:t>⇒何を持って信頼性が高いと言えるのか？</a:t>
            </a:r>
            <a:endParaRPr lang="en-US" altLang="ja-JP" dirty="0" smtClean="0"/>
          </a:p>
          <a:p>
            <a:pPr lvl="1"/>
            <a:r>
              <a:rPr lang="ja-JP" altLang="en-US" dirty="0" smtClean="0"/>
              <a:t>書籍、雑誌、新聞、論文？政府関係資料？</a:t>
            </a:r>
            <a:endParaRPr lang="en-US" altLang="ja-JP" dirty="0" smtClean="0"/>
          </a:p>
          <a:p>
            <a:pPr lvl="1"/>
            <a:r>
              <a:rPr lang="ja-JP" altLang="en-US" dirty="0" smtClean="0"/>
              <a:t>裏付けのある情報は信頼できると言えるか？⇒責任回避？</a:t>
            </a:r>
            <a:endParaRPr lang="en-US" altLang="ja-JP" dirty="0" smtClean="0"/>
          </a:p>
          <a:p>
            <a:pPr lvl="1"/>
            <a:r>
              <a:rPr lang="ja-JP" altLang="en-US" dirty="0" smtClean="0"/>
              <a:t>無償の情報は信頼性が低いか？</a:t>
            </a:r>
            <a:endParaRPr lang="en-US" altLang="ja-JP" dirty="0" smtClean="0"/>
          </a:p>
          <a:p>
            <a:pPr lvl="1"/>
            <a:r>
              <a:rPr lang="ja-JP" altLang="en-US" dirty="0" smtClean="0"/>
              <a:t>信頼性の高い</a:t>
            </a:r>
            <a:r>
              <a:rPr lang="en-US" altLang="ja-JP" dirty="0" smtClean="0"/>
              <a:t>DB</a:t>
            </a:r>
            <a:r>
              <a:rPr lang="ja-JP" altLang="en-US" dirty="0" smtClean="0"/>
              <a:t>？</a:t>
            </a:r>
            <a:endParaRPr lang="en-US" altLang="ja-JP" dirty="0" smtClean="0"/>
          </a:p>
          <a:p>
            <a:pPr lvl="1"/>
            <a:r>
              <a:rPr lang="en-US" altLang="ja-JP" dirty="0" smtClean="0"/>
              <a:t>Wikipedia</a:t>
            </a:r>
            <a:r>
              <a:rPr lang="ja-JP" altLang="en-US" dirty="0" smtClean="0"/>
              <a:t>は？個人ブログは？</a:t>
            </a:r>
            <a:endParaRPr lang="en-US" altLang="ja-JP" dirty="0" smtClean="0"/>
          </a:p>
          <a:p>
            <a:r>
              <a:rPr lang="ja-JP" altLang="en-US" dirty="0" smtClean="0"/>
              <a:t>件名、</a:t>
            </a:r>
            <a:r>
              <a:rPr lang="en-US" altLang="ja-JP" dirty="0" smtClean="0"/>
              <a:t>NDC</a:t>
            </a:r>
            <a:r>
              <a:rPr lang="ja-JP" altLang="en-US" dirty="0" smtClean="0"/>
              <a:t>分類等を使って絞り込めばいい？</a:t>
            </a:r>
            <a:endParaRPr lang="en-US" altLang="ja-JP" dirty="0" smtClean="0"/>
          </a:p>
          <a:p>
            <a:pPr lvl="1"/>
            <a:r>
              <a:rPr lang="ja-JP" altLang="en-US" dirty="0" smtClean="0"/>
              <a:t>書籍以外に付与されているか？</a:t>
            </a:r>
            <a:endParaRPr lang="en-US" altLang="ja-JP" dirty="0" smtClean="0"/>
          </a:p>
          <a:p>
            <a:pPr lvl="1"/>
            <a:r>
              <a:rPr lang="ja-JP" altLang="en-US" dirty="0" smtClean="0"/>
              <a:t>電子書籍、記事は？</a:t>
            </a:r>
            <a:endParaRPr lang="en-US" altLang="ja-JP" dirty="0" smtClean="0"/>
          </a:p>
          <a:p>
            <a:r>
              <a:rPr lang="ja-JP" altLang="en-US" dirty="0" smtClean="0"/>
              <a:t>図書館と有料</a:t>
            </a:r>
            <a:r>
              <a:rPr lang="en-US" altLang="ja-JP" dirty="0" smtClean="0"/>
              <a:t>DB</a:t>
            </a:r>
            <a:r>
              <a:rPr lang="ja-JP" altLang="en-US" dirty="0" smtClean="0"/>
              <a:t>の活用法を身に付ける？</a:t>
            </a:r>
            <a:endParaRPr lang="en-US" altLang="ja-JP" dirty="0" smtClean="0"/>
          </a:p>
          <a:p>
            <a:pPr lvl="1"/>
            <a:r>
              <a:rPr lang="ja-JP" altLang="en-US" dirty="0" smtClean="0"/>
              <a:t>スキル</a:t>
            </a:r>
            <a:r>
              <a:rPr lang="ja-JP" altLang="en-US" dirty="0" err="1" smtClean="0"/>
              <a:t>？、</a:t>
            </a:r>
            <a:r>
              <a:rPr lang="ja-JP" altLang="en-US" dirty="0" smtClean="0"/>
              <a:t>裏ワザ的なノウハウ？</a:t>
            </a:r>
            <a:endParaRPr lang="en-US" altLang="ja-JP" dirty="0" smtClean="0"/>
          </a:p>
          <a:p>
            <a:r>
              <a:rPr lang="ja-JP" altLang="en-US" dirty="0" smtClean="0"/>
              <a:t>情報の信頼性・正確性・客観性を判断</a:t>
            </a:r>
            <a:endParaRPr lang="en-US" altLang="ja-JP" dirty="0" smtClean="0"/>
          </a:p>
          <a:p>
            <a:pPr lvl="1"/>
            <a:r>
              <a:rPr lang="ja-JP" altLang="en-US" dirty="0" smtClean="0"/>
              <a:t>政府の政策実施のための報告書の客観性は？</a:t>
            </a:r>
            <a:endParaRPr lang="en-US" altLang="ja-JP" dirty="0" smtClean="0"/>
          </a:p>
          <a:p>
            <a:pPr lvl="1"/>
            <a:r>
              <a:rPr lang="en-US" altLang="ja-JP" dirty="0" smtClean="0"/>
              <a:t>NDL</a:t>
            </a:r>
            <a:r>
              <a:rPr lang="ja-JP" altLang="en-US" dirty="0" smtClean="0"/>
              <a:t>調査局の調査レポートは、私見はないが、客観的？</a:t>
            </a:r>
            <a:endParaRPr lang="en-US" altLang="ja-JP" dirty="0" smtClean="0"/>
          </a:p>
          <a:p>
            <a:r>
              <a:rPr lang="ja-JP" altLang="en-US" dirty="0" smtClean="0"/>
              <a:t>鮮度の高い情報は？</a:t>
            </a:r>
            <a:endParaRPr lang="en-US" altLang="ja-JP" dirty="0" smtClean="0"/>
          </a:p>
          <a:p>
            <a:pPr lvl="1"/>
            <a:r>
              <a:rPr lang="ja-JP" altLang="en-US" dirty="0" smtClean="0"/>
              <a:t>書籍、雑誌記事は遅い</a:t>
            </a:r>
            <a:endParaRPr lang="en-US" altLang="ja-JP" dirty="0" smtClean="0"/>
          </a:p>
          <a:p>
            <a:pPr lvl="1"/>
            <a:endParaRPr lang="en-US" altLang="ja-JP" dirty="0" smtClean="0"/>
          </a:p>
          <a:p>
            <a:pPr lvl="1"/>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138</a:t>
            </a:fld>
            <a:endParaRPr kumimoji="1" lang="ja-JP" altLang="en-US"/>
          </a:p>
        </p:txBody>
      </p:sp>
    </p:spTree>
    <p:extLst>
      <p:ext uri="{BB962C8B-B14F-4D97-AF65-F5344CB8AC3E}">
        <p14:creationId xmlns:p14="http://schemas.microsoft.com/office/powerpoint/2010/main" val="263932720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pPr marL="285730" indent="-285730">
              <a:buFont typeface="Arial" panose="020B0604020202020204" pitchFamily="34" charset="0"/>
              <a:buChar char="•"/>
            </a:pPr>
            <a:r>
              <a:rPr lang="ja-JP" altLang="en-US" dirty="0">
                <a:latin typeface="+mj-ea"/>
              </a:rPr>
              <a:t>アルゴリズムが明確で、知識に基づいて判断される左脳型作業からシステム化は進む</a:t>
            </a:r>
            <a:endParaRPr lang="en-US" altLang="ja-JP" dirty="0">
              <a:latin typeface="+mj-ea"/>
            </a:endParaRPr>
          </a:p>
          <a:p>
            <a:pPr marL="285730" indent="-285730">
              <a:buFont typeface="Arial" panose="020B0604020202020204" pitchFamily="34" charset="0"/>
              <a:buChar char="•"/>
            </a:pPr>
            <a:r>
              <a:rPr lang="ja-JP" altLang="en-US" dirty="0">
                <a:latin typeface="+mj-ea"/>
              </a:rPr>
              <a:t>そのシステムは、その業務を遂行していた人による明確な要件定義に沿って開発されたシステムで実現が可能</a:t>
            </a:r>
            <a:endParaRPr lang="en-US" altLang="ja-JP" dirty="0">
              <a:latin typeface="+mj-ea"/>
            </a:endParaRPr>
          </a:p>
          <a:p>
            <a:pPr marL="285730" indent="-285730">
              <a:buFont typeface="Arial" panose="020B0604020202020204" pitchFamily="34" charset="0"/>
              <a:buChar char="•"/>
            </a:pPr>
            <a:r>
              <a:rPr lang="ja-JP" altLang="en-US" dirty="0">
                <a:latin typeface="+mj-ea"/>
              </a:rPr>
              <a:t>そのシステムを利用して、右脳型の活動に専念する</a:t>
            </a:r>
          </a:p>
          <a:p>
            <a:pPr defTabSz="914336">
              <a:defRPr/>
            </a:pPr>
            <a:r>
              <a:rPr lang="ja-JP" altLang="en-US" dirty="0">
                <a:latin typeface="+mj-ea"/>
              </a:rPr>
              <a:t>情報化時代の人の役割は、知識・記憶そのものを取り出す業務はコンピュータに任せて、コンピュータには決して代替できない「知識を活用した創造力と、創造力を持った人同士でコミュニケーション力を発揮する業務が中心。</a:t>
            </a:r>
            <a:endParaRPr lang="ja-JP" altLang="ja-JP" dirty="0">
              <a:latin typeface="+mj-ea"/>
            </a:endParaRPr>
          </a:p>
          <a:p>
            <a:endParaRPr kumimoji="1" lang="en-US" altLang="ja-JP" dirty="0" smtClean="0"/>
          </a:p>
          <a:p>
            <a:r>
              <a:rPr kumimoji="1" lang="ja-JP" altLang="en-US" dirty="0" smtClean="0"/>
              <a:t>～～～～～～</a:t>
            </a:r>
            <a:endParaRPr kumimoji="1" lang="en-US" altLang="ja-JP" dirty="0" smtClean="0"/>
          </a:p>
          <a:p>
            <a:r>
              <a:rPr kumimoji="1" lang="ja-JP" altLang="en-US" dirty="0" smtClean="0"/>
              <a:t>システム化</a:t>
            </a:r>
            <a:endParaRPr kumimoji="1" lang="en-US" altLang="ja-JP" dirty="0" smtClean="0"/>
          </a:p>
          <a:p>
            <a:pPr lvl="1"/>
            <a:r>
              <a:rPr lang="ja-JP" altLang="en-US" dirty="0" smtClean="0"/>
              <a:t>定型的</a:t>
            </a:r>
            <a:r>
              <a:rPr kumimoji="1" lang="ja-JP" altLang="en-US" dirty="0" smtClean="0"/>
              <a:t>な業務</a:t>
            </a:r>
            <a:endParaRPr kumimoji="1" lang="en-US" altLang="ja-JP" dirty="0" smtClean="0"/>
          </a:p>
          <a:p>
            <a:pPr lvl="1"/>
            <a:r>
              <a:rPr lang="ja-JP" altLang="en-US" dirty="0" smtClean="0"/>
              <a:t>大量のデータ収集・分析・蓄積</a:t>
            </a:r>
            <a:endParaRPr lang="en-US" altLang="ja-JP" dirty="0" smtClean="0"/>
          </a:p>
          <a:p>
            <a:pPr lvl="1"/>
            <a:r>
              <a:rPr lang="ja-JP" altLang="en-US" dirty="0" smtClean="0"/>
              <a:t>最適な解を提供する業務は</a:t>
            </a:r>
            <a:endParaRPr kumimoji="1" lang="en-US" altLang="ja-JP" dirty="0" smtClean="0"/>
          </a:p>
          <a:p>
            <a:r>
              <a:rPr lang="ja-JP" altLang="en-US" dirty="0" smtClean="0"/>
              <a:t>人</a:t>
            </a:r>
            <a:endParaRPr lang="en-US" altLang="ja-JP" dirty="0" smtClean="0"/>
          </a:p>
          <a:p>
            <a:pPr lvl="1"/>
            <a:r>
              <a:rPr kumimoji="1" lang="ja-JP" altLang="en-US" dirty="0" smtClean="0"/>
              <a:t>システムを使って業務運用</a:t>
            </a:r>
            <a:endParaRPr kumimoji="1" lang="en-US" altLang="ja-JP" dirty="0" smtClean="0"/>
          </a:p>
          <a:p>
            <a:pPr lvl="1"/>
            <a:r>
              <a:rPr lang="ja-JP" altLang="en-US" dirty="0" smtClean="0"/>
              <a:t>利用者と一緒に課題解決</a:t>
            </a:r>
            <a:endParaRPr lang="en-US" altLang="ja-JP" dirty="0" smtClean="0"/>
          </a:p>
          <a:p>
            <a:pPr lvl="2"/>
            <a:r>
              <a:rPr lang="ja-JP" altLang="en-US" dirty="0" smtClean="0"/>
              <a:t>システムで予測できない事象への判断（アルゴリズムが明確でない勘によるもの）</a:t>
            </a:r>
            <a:endParaRPr lang="en-US" altLang="ja-JP" dirty="0" smtClean="0"/>
          </a:p>
          <a:p>
            <a:pPr lvl="2"/>
            <a:r>
              <a:rPr lang="ja-JP" altLang="en-US" dirty="0" smtClean="0"/>
              <a:t>自分のスキルでなく、足りない部分は、積極的に他サービス、他者と協働で</a:t>
            </a:r>
            <a:endParaRPr lang="en-US" altLang="ja-JP" dirty="0" smtClean="0"/>
          </a:p>
          <a:p>
            <a:pPr lvl="1"/>
            <a:r>
              <a:rPr lang="ja-JP" altLang="en-US" dirty="0" smtClean="0"/>
              <a:t>創造力を駆使した創作活動</a:t>
            </a:r>
            <a:endParaRPr lang="en-US" altLang="ja-JP" dirty="0" smtClean="0"/>
          </a:p>
          <a:p>
            <a:pPr lvl="2"/>
            <a:r>
              <a:rPr lang="ja-JP" altLang="en-US" dirty="0" smtClean="0"/>
              <a:t>他者と協働し、新しい価値を創造</a:t>
            </a:r>
            <a:endParaRPr lang="en-US" altLang="ja-JP" dirty="0" smtClean="0"/>
          </a:p>
          <a:p>
            <a:pPr lvl="1"/>
            <a:r>
              <a:rPr lang="ja-JP" altLang="en-US" dirty="0" smtClean="0"/>
              <a:t>ナレッジデータベース化</a:t>
            </a:r>
            <a:endParaRPr lang="en-US" altLang="ja-JP" dirty="0" smtClean="0"/>
          </a:p>
          <a:p>
            <a:pPr lvl="2"/>
            <a:r>
              <a:rPr lang="ja-JP" altLang="en-US" dirty="0" smtClean="0"/>
              <a:t>知識、ノウハウ等の暗黙知を形式知化</a:t>
            </a:r>
            <a:endParaRPr lang="en-US" altLang="ja-JP" dirty="0" smtClean="0"/>
          </a:p>
          <a:p>
            <a:pPr lvl="1"/>
            <a:r>
              <a:rPr lang="ja-JP" altLang="en-US" dirty="0" smtClean="0"/>
              <a:t>システム構築・運用</a:t>
            </a:r>
            <a:endParaRPr lang="en-US" altLang="ja-JP" dirty="0" smtClean="0"/>
          </a:p>
          <a:p>
            <a:pPr lvl="2"/>
            <a:r>
              <a:rPr kumimoji="1" lang="ja-JP" altLang="en-US" dirty="0" smtClean="0"/>
              <a:t>業務・サービスを実現するシステム開</a:t>
            </a: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139</a:t>
            </a:fld>
            <a:endParaRPr kumimoji="1" lang="ja-JP" altLang="en-US"/>
          </a:p>
        </p:txBody>
      </p:sp>
    </p:spTree>
    <p:extLst>
      <p:ext uri="{BB962C8B-B14F-4D97-AF65-F5344CB8AC3E}">
        <p14:creationId xmlns:p14="http://schemas.microsoft.com/office/powerpoint/2010/main" val="32293754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r>
              <a:rPr lang="ja-JP" altLang="en-US" dirty="0" smtClean="0"/>
              <a:t>的確な情報を提供したい</a:t>
            </a:r>
            <a:endParaRPr lang="en-US" altLang="ja-JP" dirty="0" smtClean="0"/>
          </a:p>
          <a:p>
            <a:r>
              <a:rPr kumimoji="1" lang="ja-JP" altLang="en-US" dirty="0" smtClean="0"/>
              <a:t>情報の網羅性の確保が必要</a:t>
            </a:r>
            <a:endParaRPr kumimoji="1" lang="en-US" altLang="ja-JP" dirty="0" smtClean="0"/>
          </a:p>
          <a:p>
            <a:pPr lvl="1"/>
            <a:r>
              <a:rPr kumimoji="1" lang="en-US" altLang="ja-JP" dirty="0" smtClean="0"/>
              <a:t>1</a:t>
            </a:r>
            <a:r>
              <a:rPr kumimoji="1" lang="ja-JP" altLang="en-US" dirty="0" err="1" smtClean="0"/>
              <a:t>つの</a:t>
            </a:r>
            <a:r>
              <a:rPr kumimoji="1" lang="ja-JP" altLang="en-US" dirty="0" smtClean="0"/>
              <a:t>機関が全てを保有していない</a:t>
            </a:r>
            <a:endParaRPr kumimoji="1" lang="en-US" altLang="ja-JP" dirty="0" smtClean="0"/>
          </a:p>
          <a:p>
            <a:pPr lvl="1"/>
            <a:r>
              <a:rPr lang="ja-JP" altLang="en-US" dirty="0" smtClean="0"/>
              <a:t>様々な機関が保有している情報を一元的に活用したい</a:t>
            </a:r>
            <a:endParaRPr lang="en-US" altLang="ja-JP" dirty="0" smtClean="0"/>
          </a:p>
          <a:p>
            <a:r>
              <a:rPr kumimoji="1" lang="ja-JP" altLang="en-US" dirty="0" smtClean="0"/>
              <a:t>個々の情報の共通化が必要</a:t>
            </a:r>
            <a:endParaRPr kumimoji="1" lang="en-US" altLang="ja-JP" dirty="0" smtClean="0"/>
          </a:p>
          <a:p>
            <a:pPr lvl="1"/>
            <a:r>
              <a:rPr kumimoji="1" lang="ja-JP" altLang="en-US" dirty="0" smtClean="0"/>
              <a:t>一元的に利用できるようにするには、仕様が統一されていることが効率的</a:t>
            </a:r>
            <a:endParaRPr kumimoji="1" lang="en-US" altLang="ja-JP" dirty="0" smtClean="0"/>
          </a:p>
          <a:p>
            <a:r>
              <a:rPr lang="ja-JP" altLang="en-US" dirty="0" smtClean="0"/>
              <a:t>共通仕様の普及活動</a:t>
            </a:r>
            <a:endParaRPr lang="en-US" altLang="ja-JP" dirty="0" smtClean="0"/>
          </a:p>
          <a:p>
            <a:pPr lvl="1"/>
            <a:r>
              <a:rPr lang="ja-JP" altLang="en-US" dirty="0" smtClean="0"/>
              <a:t>共通仕様を提示して、関係機関に適用を働きかける</a:t>
            </a:r>
            <a:endParaRPr kumimoji="1" lang="en-US" altLang="ja-JP" dirty="0" smtClean="0"/>
          </a:p>
          <a:p>
            <a:r>
              <a:rPr lang="ja-JP" altLang="en-US" dirty="0" smtClean="0"/>
              <a:t>メタデータ記述要素・記述規則</a:t>
            </a:r>
            <a:endParaRPr lang="en-US" altLang="ja-JP" dirty="0" smtClean="0"/>
          </a:p>
          <a:p>
            <a:pPr lvl="1"/>
            <a:r>
              <a:rPr lang="ja-JP" altLang="en-US" dirty="0" smtClean="0"/>
              <a:t>個々の書誌情報</a:t>
            </a:r>
            <a:endParaRPr lang="en-US" altLang="ja-JP" dirty="0" smtClean="0"/>
          </a:p>
          <a:p>
            <a:pPr lvl="1"/>
            <a:r>
              <a:rPr lang="ja-JP" altLang="en-US" dirty="0" smtClean="0"/>
              <a:t>個々の情報の永続的識別子</a:t>
            </a:r>
            <a:endParaRPr lang="en-US" altLang="ja-JP" dirty="0" smtClean="0"/>
          </a:p>
          <a:p>
            <a:pPr lvl="1"/>
            <a:r>
              <a:rPr lang="ja-JP" altLang="en-US" dirty="0" smtClean="0"/>
              <a:t>同義語辞書、シソーラス</a:t>
            </a:r>
            <a:endParaRPr lang="en-US" altLang="ja-JP" dirty="0" smtClean="0"/>
          </a:p>
          <a:p>
            <a:r>
              <a:rPr lang="ja-JP" altLang="en-US" dirty="0" smtClean="0"/>
              <a:t>メタデータ交換通信規約</a:t>
            </a:r>
            <a:endParaRPr lang="en-US" altLang="ja-JP" dirty="0" smtClean="0"/>
          </a:p>
          <a:p>
            <a:pPr lvl="1"/>
            <a:r>
              <a:rPr lang="ja-JP" altLang="en-US" dirty="0" smtClean="0"/>
              <a:t>収集（ハーベスト）</a:t>
            </a:r>
            <a:endParaRPr lang="en-US" altLang="ja-JP" dirty="0" smtClean="0"/>
          </a:p>
          <a:p>
            <a:pPr lvl="1"/>
            <a:r>
              <a:rPr lang="ja-JP" altLang="en-US" dirty="0" smtClean="0"/>
              <a:t>横断検索</a:t>
            </a:r>
            <a:endParaRPr lang="en-US" altLang="ja-JP" dirty="0" smtClean="0"/>
          </a:p>
          <a:p>
            <a:pPr lvl="1"/>
            <a:r>
              <a:rPr lang="ja-JP" altLang="en-US" dirty="0" smtClean="0"/>
              <a:t>格納・保存</a:t>
            </a:r>
            <a:endParaRPr lang="en-US" altLang="ja-JP" dirty="0" smtClean="0"/>
          </a:p>
          <a:p>
            <a:pPr lvl="1"/>
            <a:r>
              <a:rPr lang="ja-JP" altLang="en-US" dirty="0" smtClean="0"/>
              <a:t>提供</a:t>
            </a:r>
            <a:endParaRPr lang="en-US" altLang="ja-JP" dirty="0" smtClean="0"/>
          </a:p>
          <a:p>
            <a:r>
              <a:rPr kumimoji="1" lang="ja-JP" altLang="en-US" dirty="0" smtClean="0"/>
              <a:t>デジタルコンテンツ仕様</a:t>
            </a:r>
            <a:endParaRPr kumimoji="1" lang="en-US" altLang="ja-JP" dirty="0" smtClean="0"/>
          </a:p>
          <a:p>
            <a:pPr lvl="1"/>
            <a:r>
              <a:rPr lang="ja-JP" altLang="en-US" dirty="0" smtClean="0"/>
              <a:t>画像、音声、動画、電子書籍</a:t>
            </a:r>
            <a:endParaRPr kumimoji="1" lang="en-US" altLang="ja-JP" dirty="0" smtClean="0"/>
          </a:p>
          <a:p>
            <a:r>
              <a:rPr lang="ja-JP" altLang="en-US" dirty="0" smtClean="0"/>
              <a:t>デジタルコンテンツ交換仕様</a:t>
            </a:r>
            <a:endParaRPr kumimoji="1"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140</a:t>
            </a:fld>
            <a:endParaRPr kumimoji="1" lang="ja-JP" altLang="en-US"/>
          </a:p>
        </p:txBody>
      </p:sp>
    </p:spTree>
    <p:extLst>
      <p:ext uri="{BB962C8B-B14F-4D97-AF65-F5344CB8AC3E}">
        <p14:creationId xmlns:p14="http://schemas.microsoft.com/office/powerpoint/2010/main" val="15608483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141</a:t>
            </a:fld>
            <a:endParaRPr kumimoji="1" lang="ja-JP" altLang="en-US"/>
          </a:p>
        </p:txBody>
      </p:sp>
    </p:spTree>
    <p:extLst>
      <p:ext uri="{BB962C8B-B14F-4D97-AF65-F5344CB8AC3E}">
        <p14:creationId xmlns:p14="http://schemas.microsoft.com/office/powerpoint/2010/main" val="23945800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Xmind</a:t>
            </a:r>
            <a:r>
              <a:rPr kumimoji="1" lang="ja-JP" altLang="en-US" dirty="0" smtClean="0"/>
              <a:t>「電子図書館事業</a:t>
            </a:r>
            <a:r>
              <a:rPr kumimoji="1" lang="en-US" altLang="ja-JP" dirty="0" smtClean="0"/>
              <a:t>20</a:t>
            </a:r>
            <a:r>
              <a:rPr kumimoji="1" lang="ja-JP" altLang="en-US" dirty="0" smtClean="0"/>
              <a:t>年を迎えた新たな方向性の模索」の「</a:t>
            </a:r>
            <a:r>
              <a:rPr lang="ja-JP" altLang="ja-JP" dirty="0"/>
              <a:t>国立国会図書館が提供する各種サービスと，それを支えるシステム</a:t>
            </a:r>
            <a:r>
              <a:rPr kumimoji="1" lang="ja-JP" altLang="en-US" dirty="0" smtClean="0"/>
              <a:t>」</a:t>
            </a:r>
            <a:endParaRPr kumimoji="1" lang="en-US" altLang="ja-JP" dirty="0" smtClean="0"/>
          </a:p>
          <a:p>
            <a:r>
              <a:rPr kumimoji="1" lang="ja-JP" altLang="en-US" dirty="0" smtClean="0"/>
              <a:t>～～～～～</a:t>
            </a:r>
            <a:endParaRPr kumimoji="1" lang="en-US" altLang="ja-JP" dirty="0" smtClean="0"/>
          </a:p>
          <a:p>
            <a:r>
              <a:rPr lang="ja-JP" altLang="en-US" dirty="0" smtClean="0"/>
              <a:t>国立国会図書館のサービスシステムの歩み </a:t>
            </a:r>
          </a:p>
          <a:p>
            <a:r>
              <a:rPr lang="en-US" altLang="ja-JP" dirty="0" smtClean="0"/>
              <a:t>DA</a:t>
            </a:r>
            <a:r>
              <a:rPr lang="ja-JP" altLang="en-US" dirty="0" smtClean="0"/>
              <a:t>とポータルの将来像（</a:t>
            </a:r>
            <a:r>
              <a:rPr lang="en-US" altLang="ja-JP" dirty="0" smtClean="0"/>
              <a:t>2008</a:t>
            </a:r>
            <a:r>
              <a:rPr lang="ja-JP" altLang="en-US" dirty="0" smtClean="0"/>
              <a:t>年）  
 「トータルな図書館システムの実現 （</a:t>
            </a:r>
            <a:r>
              <a:rPr lang="en-US" altLang="ja-JP" dirty="0" smtClean="0"/>
              <a:t>2009</a:t>
            </a:r>
            <a:r>
              <a:rPr lang="ja-JP" altLang="en-US" dirty="0" smtClean="0"/>
              <a:t>年）（長尾前館長に提示）
次期基盤システムの開発方針について（</a:t>
            </a:r>
            <a:r>
              <a:rPr lang="en-US" altLang="ja-JP" dirty="0" smtClean="0"/>
              <a:t>2009</a:t>
            </a:r>
            <a:r>
              <a:rPr lang="ja-JP" altLang="en-US" dirty="0" smtClean="0"/>
              <a:t>年）</a:t>
            </a:r>
            <a:endParaRPr lang="en-US" altLang="ja-JP" dirty="0" smtClean="0"/>
          </a:p>
          <a:p>
            <a:r>
              <a:rPr lang="ja-JP" altLang="en-US" dirty="0" smtClean="0"/>
              <a:t>現在のサービスとシステム
 </a:t>
            </a:r>
            <a:r>
              <a:rPr lang="en-US" altLang="ja-JP" dirty="0" smtClean="0"/>
              <a:t>【2014〜5</a:t>
            </a:r>
            <a:r>
              <a:rPr lang="ja-JP" altLang="en-US" dirty="0" smtClean="0"/>
              <a:t>年</a:t>
            </a:r>
            <a:r>
              <a:rPr lang="en-US" altLang="ja-JP" dirty="0" smtClean="0"/>
              <a:t>】</a:t>
            </a:r>
            <a:r>
              <a:rPr lang="ja-JP" altLang="en-US" dirty="0" smtClean="0"/>
              <a:t>現状と課題と解決策で検討されていること </a:t>
            </a:r>
            <a:endParaRPr lang="ja-JP" altLang="en-US" dirty="0" smtClean="0">
              <a:effectLst/>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142</a:t>
            </a:fld>
            <a:endParaRPr kumimoji="1" lang="ja-JP" altLang="en-US"/>
          </a:p>
        </p:txBody>
      </p:sp>
    </p:spTree>
    <p:extLst>
      <p:ext uri="{BB962C8B-B14F-4D97-AF65-F5344CB8AC3E}">
        <p14:creationId xmlns:p14="http://schemas.microsoft.com/office/powerpoint/2010/main" val="115503093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dirty="0" smtClean="0">
                <a:solidFill>
                  <a:srgbClr val="FF0000"/>
                </a:solidFill>
              </a:rPr>
              <a:t>経費</a:t>
            </a:r>
          </a:p>
          <a:p>
            <a:r>
              <a:rPr lang="ja-JP" altLang="en-US" dirty="0" smtClean="0">
                <a:solidFill>
                  <a:srgbClr val="FF0000"/>
                </a:solidFill>
              </a:rPr>
              <a:t>トータルな次期図書館システム</a:t>
            </a:r>
          </a:p>
          <a:p>
            <a:r>
              <a:rPr lang="ja-JP" altLang="en-US" dirty="0" smtClean="0">
                <a:solidFill>
                  <a:srgbClr val="FF0000"/>
                </a:solidFill>
              </a:rPr>
              <a:t>システム化要件を明確</a:t>
            </a:r>
          </a:p>
          <a:p>
            <a:r>
              <a:rPr lang="ja-JP" altLang="en-US" dirty="0" smtClean="0">
                <a:solidFill>
                  <a:srgbClr val="FF0000"/>
                </a:solidFill>
              </a:rPr>
              <a:t>妥当性を的確に判断</a:t>
            </a:r>
          </a:p>
          <a:p>
            <a:r>
              <a:rPr lang="ja-JP" altLang="en-US" dirty="0" smtClean="0">
                <a:solidFill>
                  <a:srgbClr val="FF0000"/>
                </a:solidFill>
              </a:rPr>
              <a:t>競争原理</a:t>
            </a:r>
          </a:p>
          <a:p>
            <a:r>
              <a:rPr lang="en-US" altLang="ja-JP" dirty="0" smtClean="0">
                <a:solidFill>
                  <a:srgbClr val="FF0000"/>
                </a:solidFill>
              </a:rPr>
              <a:t>BPR</a:t>
            </a:r>
          </a:p>
          <a:p>
            <a:r>
              <a:rPr lang="ja-JP" altLang="en-US" dirty="0" smtClean="0">
                <a:solidFill>
                  <a:srgbClr val="FF0000"/>
                </a:solidFill>
              </a:rPr>
              <a:t>機能を削るのではなく</a:t>
            </a:r>
            <a:endParaRPr kumimoji="1" lang="en-US" altLang="ja-JP" dirty="0" smtClean="0"/>
          </a:p>
          <a:p>
            <a:r>
              <a:rPr kumimoji="1" lang="ja-JP" altLang="en-US" dirty="0" smtClean="0"/>
              <a:t>～～～～～</a:t>
            </a:r>
            <a:endParaRPr kumimoji="1" lang="en-US" altLang="ja-JP" dirty="0" smtClean="0"/>
          </a:p>
          <a:p>
            <a:r>
              <a:rPr lang="ja-JP" altLang="en-US" dirty="0" smtClean="0"/>
              <a:t>現行システムの問題</a:t>
            </a:r>
            <a:endParaRPr lang="en-US" altLang="ja-JP" dirty="0" smtClean="0"/>
          </a:p>
          <a:p>
            <a:pPr lvl="1"/>
            <a:r>
              <a:rPr lang="ja-JP" altLang="en-US" dirty="0" smtClean="0"/>
              <a:t>運用・保守作業や機能拡張に係る</a:t>
            </a:r>
            <a:r>
              <a:rPr lang="ja-JP" altLang="en-US" dirty="0" smtClean="0">
                <a:solidFill>
                  <a:srgbClr val="FF0000"/>
                </a:solidFill>
              </a:rPr>
              <a:t>経費</a:t>
            </a:r>
            <a:r>
              <a:rPr lang="ja-JP" altLang="en-US" dirty="0" smtClean="0"/>
              <a:t>が大きい</a:t>
            </a:r>
          </a:p>
          <a:p>
            <a:pPr lvl="1"/>
            <a:r>
              <a:rPr lang="ja-JP" altLang="en-US" dirty="0" smtClean="0">
                <a:solidFill>
                  <a:srgbClr val="FF0000"/>
                </a:solidFill>
              </a:rPr>
              <a:t>機能拡張</a:t>
            </a:r>
            <a:r>
              <a:rPr lang="ja-JP" altLang="en-US" dirty="0" smtClean="0"/>
              <a:t>への対応力が低い</a:t>
            </a:r>
          </a:p>
          <a:p>
            <a:r>
              <a:rPr lang="ja-JP" altLang="en-US" dirty="0" smtClean="0">
                <a:solidFill>
                  <a:srgbClr val="FF0000"/>
                </a:solidFill>
              </a:rPr>
              <a:t>トータルな次期図書館システム</a:t>
            </a:r>
            <a:r>
              <a:rPr lang="ja-JP" altLang="en-US" dirty="0" smtClean="0"/>
              <a:t>の構築と提供の実現を目指す</a:t>
            </a:r>
            <a:endParaRPr lang="en-US" altLang="ja-JP" dirty="0" smtClean="0"/>
          </a:p>
          <a:p>
            <a:r>
              <a:rPr lang="en-US" altLang="ja-JP" dirty="0" smtClean="0"/>
              <a:t>NDL</a:t>
            </a:r>
            <a:r>
              <a:rPr lang="ja-JP" altLang="en-US" dirty="0" smtClean="0"/>
              <a:t>サーチは、</a:t>
            </a:r>
            <a:endParaRPr lang="en-US" altLang="ja-JP" dirty="0" smtClean="0"/>
          </a:p>
          <a:p>
            <a:pPr lvl="1"/>
            <a:r>
              <a:rPr lang="ja-JP" altLang="en-US" dirty="0" smtClean="0"/>
              <a:t>図書館ポータル、次世代</a:t>
            </a:r>
            <a:r>
              <a:rPr lang="en-US" altLang="ja-JP" dirty="0" smtClean="0"/>
              <a:t>OPAC</a:t>
            </a:r>
            <a:r>
              <a:rPr lang="ja-JP" altLang="en-US" dirty="0" err="1" smtClean="0"/>
              <a:t>、</a:t>
            </a:r>
            <a:r>
              <a:rPr lang="en-US" altLang="ja-JP" dirty="0" smtClean="0"/>
              <a:t>PORTA</a:t>
            </a:r>
            <a:r>
              <a:rPr lang="ja-JP" altLang="en-US" dirty="0" err="1" smtClean="0"/>
              <a:t>、ゆにか</a:t>
            </a:r>
            <a:r>
              <a:rPr lang="ja-JP" altLang="en-US" dirty="0" smtClean="0"/>
              <a:t>ねっとを統合した入口機能とする</a:t>
            </a:r>
            <a:endParaRPr lang="en-US" altLang="ja-JP" dirty="0" smtClean="0"/>
          </a:p>
          <a:p>
            <a:pPr lvl="2"/>
            <a:endParaRPr lang="ja-JP" altLang="en-US" dirty="0" smtClean="0"/>
          </a:p>
          <a:p>
            <a:r>
              <a:rPr lang="ja-JP" altLang="en-US" dirty="0" smtClean="0"/>
              <a:t>開発方針</a:t>
            </a:r>
            <a:endParaRPr lang="en-US" altLang="ja-JP" dirty="0" smtClean="0"/>
          </a:p>
          <a:p>
            <a:pPr lvl="1"/>
            <a:r>
              <a:rPr lang="ja-JP" altLang="en-US" dirty="0" smtClean="0"/>
              <a:t>現行システムの運用経費の削減</a:t>
            </a:r>
          </a:p>
          <a:p>
            <a:pPr lvl="1"/>
            <a:r>
              <a:rPr lang="ja-JP" altLang="en-US" dirty="0" smtClean="0"/>
              <a:t>次期基盤システムの導入経費の削減</a:t>
            </a:r>
          </a:p>
          <a:p>
            <a:pPr lvl="2"/>
            <a:r>
              <a:rPr lang="ja-JP" altLang="en-US" dirty="0" smtClean="0">
                <a:solidFill>
                  <a:srgbClr val="FF0000"/>
                </a:solidFill>
              </a:rPr>
              <a:t>システム化要件を明確に</a:t>
            </a:r>
            <a:r>
              <a:rPr lang="ja-JP" altLang="en-US" dirty="0" smtClean="0"/>
              <a:t>し、業者見積もりの</a:t>
            </a:r>
            <a:r>
              <a:rPr lang="ja-JP" altLang="en-US" dirty="0" smtClean="0">
                <a:solidFill>
                  <a:srgbClr val="FF0000"/>
                </a:solidFill>
              </a:rPr>
              <a:t>妥当性を的確に判断</a:t>
            </a:r>
            <a:r>
              <a:rPr lang="ja-JP" altLang="en-US" dirty="0" smtClean="0"/>
              <a:t>する。</a:t>
            </a:r>
          </a:p>
          <a:p>
            <a:pPr lvl="2"/>
            <a:r>
              <a:rPr lang="ja-JP" altLang="en-US" dirty="0" smtClean="0">
                <a:solidFill>
                  <a:srgbClr val="FF0000"/>
                </a:solidFill>
              </a:rPr>
              <a:t>競争原理</a:t>
            </a:r>
            <a:r>
              <a:rPr lang="ja-JP" altLang="en-US" dirty="0" smtClean="0"/>
              <a:t>が働く調達を行う。</a:t>
            </a:r>
          </a:p>
          <a:p>
            <a:pPr lvl="3"/>
            <a:r>
              <a:rPr lang="ja-JP" altLang="en-US" dirty="0" smtClean="0"/>
              <a:t>特定ベンダーしか提案できない</a:t>
            </a:r>
            <a:r>
              <a:rPr lang="en-US" altLang="ja-JP" dirty="0" smtClean="0"/>
              <a:t>RFP</a:t>
            </a:r>
            <a:r>
              <a:rPr lang="ja-JP" altLang="en-US" dirty="0" smtClean="0"/>
              <a:t>にはしない。</a:t>
            </a:r>
          </a:p>
          <a:p>
            <a:pPr lvl="1"/>
            <a:r>
              <a:rPr lang="ja-JP" altLang="en-US" dirty="0" smtClean="0"/>
              <a:t>新規開発を極力なくす。</a:t>
            </a:r>
          </a:p>
          <a:p>
            <a:pPr lvl="2"/>
            <a:r>
              <a:rPr lang="ja-JP" altLang="en-US" dirty="0" smtClean="0"/>
              <a:t>必須な機能ではなくて、パッケージで実現できない業務は、業務の内容や流れを見直す。</a:t>
            </a:r>
            <a:r>
              <a:rPr lang="ja-JP" altLang="en-US" dirty="0" smtClean="0">
                <a:solidFill>
                  <a:srgbClr val="FF0000"/>
                </a:solidFill>
              </a:rPr>
              <a:t>（</a:t>
            </a:r>
            <a:r>
              <a:rPr lang="en-US" altLang="ja-JP" dirty="0" smtClean="0">
                <a:solidFill>
                  <a:srgbClr val="FF0000"/>
                </a:solidFill>
              </a:rPr>
              <a:t>BPR</a:t>
            </a:r>
            <a:r>
              <a:rPr lang="ja-JP" altLang="en-US" dirty="0" smtClean="0">
                <a:solidFill>
                  <a:srgbClr val="FF0000"/>
                </a:solidFill>
              </a:rPr>
              <a:t>）</a:t>
            </a:r>
            <a:endParaRPr lang="en-US" altLang="ja-JP" dirty="0" smtClean="0">
              <a:solidFill>
                <a:srgbClr val="FF0000"/>
              </a:solidFill>
            </a:endParaRPr>
          </a:p>
          <a:p>
            <a:pPr lvl="2"/>
            <a:r>
              <a:rPr lang="ja-JP" altLang="en-US" dirty="0" smtClean="0"/>
              <a:t>ただ、高いからといって</a:t>
            </a:r>
            <a:r>
              <a:rPr lang="ja-JP" altLang="en-US" dirty="0" smtClean="0">
                <a:solidFill>
                  <a:srgbClr val="FF0000"/>
                </a:solidFill>
              </a:rPr>
              <a:t>機能を削るのではなく</a:t>
            </a:r>
            <a:r>
              <a:rPr lang="ja-JP" altLang="en-US" dirty="0" smtClean="0"/>
              <a:t>、安くできる方法を考える</a:t>
            </a:r>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D652565A-5A78-4DFE-9DF1-FF6C0C864895}"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143</a:t>
            </a:fld>
            <a:endParaRPr kumimoji="1" lang="ja-JP" altLang="en-US"/>
          </a:p>
        </p:txBody>
      </p:sp>
    </p:spTree>
    <p:extLst>
      <p:ext uri="{BB962C8B-B14F-4D97-AF65-F5344CB8AC3E}">
        <p14:creationId xmlns:p14="http://schemas.microsoft.com/office/powerpoint/2010/main" val="20306072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次期図書館システムの全体イメージ</a:t>
            </a:r>
            <a:r>
              <a:rPr lang="ja-JP" altLang="en-US" sz="1100" dirty="0"/>
              <a:t>（</a:t>
            </a:r>
            <a:r>
              <a:rPr lang="en-US" altLang="ja-JP" sz="1100" dirty="0"/>
              <a:t>2012</a:t>
            </a:r>
            <a:r>
              <a:rPr lang="ja-JP" altLang="en-US" sz="1100" dirty="0"/>
              <a:t>年</a:t>
            </a:r>
            <a:r>
              <a:rPr lang="en-US" altLang="ja-JP" sz="1100" dirty="0"/>
              <a:t>1</a:t>
            </a:r>
            <a:r>
              <a:rPr lang="ja-JP" altLang="en-US" sz="1100" dirty="0"/>
              <a:t>月～</a:t>
            </a:r>
            <a:r>
              <a:rPr lang="en-US" altLang="ja-JP" sz="1100" dirty="0"/>
              <a:t>2016</a:t>
            </a:r>
            <a:r>
              <a:rPr lang="ja-JP" altLang="en-US" sz="1100" dirty="0"/>
              <a:t>年頃まで）</a:t>
            </a:r>
            <a:endParaRPr lang="en-US" altLang="ja-JP" sz="1100" dirty="0"/>
          </a:p>
          <a:p>
            <a:r>
              <a:rPr lang="ja-JP" altLang="en-US" sz="1100" dirty="0"/>
              <a:t>現状のシステムで、目標はほぼ達成</a:t>
            </a:r>
            <a:endParaRPr lang="en-US" altLang="ja-JP" sz="1100" dirty="0"/>
          </a:p>
          <a:p>
            <a:r>
              <a:rPr lang="ja-JP" altLang="en-US" sz="1100" dirty="0"/>
              <a:t>～～～～～</a:t>
            </a:r>
            <a:endParaRPr lang="en-US" altLang="ja-JP" sz="11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144</a:t>
            </a:fld>
            <a:endParaRPr kumimoji="1" lang="ja-JP" altLang="en-US"/>
          </a:p>
        </p:txBody>
      </p:sp>
    </p:spTree>
    <p:extLst>
      <p:ext uri="{BB962C8B-B14F-4D97-AF65-F5344CB8AC3E}">
        <p14:creationId xmlns:p14="http://schemas.microsoft.com/office/powerpoint/2010/main" val="42559959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t>次世代図書館サービスを目指した個々のサービスとシステムの構成</a:t>
            </a:r>
            <a:endParaRPr lang="en-US" altLang="ja-JP" dirty="0"/>
          </a:p>
          <a:p>
            <a:r>
              <a:rPr lang="ja-JP" altLang="en-US" dirty="0"/>
              <a:t>～～～～～～</a:t>
            </a:r>
            <a:endParaRPr kumimoji="1" lang="ja-JP" altLang="en-US" dirty="0"/>
          </a:p>
        </p:txBody>
      </p:sp>
      <p:sp>
        <p:nvSpPr>
          <p:cNvPr id="4" name="スライド番号プレースホルダ 3"/>
          <p:cNvSpPr>
            <a:spLocks noGrp="1"/>
          </p:cNvSpPr>
          <p:nvPr>
            <p:ph type="sldNum" sz="quarter" idx="10"/>
          </p:nvPr>
        </p:nvSpPr>
        <p:spPr/>
        <p:txBody>
          <a:bodyPr/>
          <a:lstStyle/>
          <a:p>
            <a:fld id="{AB3BEFDC-73D4-4DB9-B871-67E56A58DD75}" type="slidenum">
              <a:rPr lang="en-US" altLang="ja-JP" smtClean="0">
                <a:solidFill>
                  <a:srgbClr val="000000"/>
                </a:solidFill>
              </a:rPr>
              <a:pPr/>
              <a:t>145</a:t>
            </a:fld>
            <a:endParaRPr lang="en-US" altLang="ja-JP">
              <a:solidFill>
                <a:srgbClr val="000000"/>
              </a:solidFill>
            </a:endParaRPr>
          </a:p>
        </p:txBody>
      </p:sp>
    </p:spTree>
    <p:extLst>
      <p:ext uri="{BB962C8B-B14F-4D97-AF65-F5344CB8AC3E}">
        <p14:creationId xmlns:p14="http://schemas.microsoft.com/office/powerpoint/2010/main" val="5598470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これは、現行システムの構成図</a:t>
            </a:r>
            <a:endParaRPr kumimoji="1" lang="en-US" altLang="ja-JP" dirty="0" smtClean="0"/>
          </a:p>
          <a:p>
            <a:r>
              <a:rPr kumimoji="1" lang="en-US" altLang="ja-JP" dirty="0" smtClean="0"/>
              <a:t>NDL</a:t>
            </a:r>
            <a:r>
              <a:rPr kumimoji="1" lang="ja-JP" altLang="en-US" dirty="0" smtClean="0"/>
              <a:t>のシステムは物理的に分散した拠点に、システムが分散配置。それらが連携して、サービスを提供している。</a:t>
            </a:r>
            <a:endParaRPr kumimoji="1" lang="en-US" altLang="ja-JP" dirty="0" smtClean="0"/>
          </a:p>
          <a:p>
            <a:r>
              <a:rPr kumimoji="1" lang="ja-JP" altLang="en-US" dirty="0" smtClean="0"/>
              <a:t>このシステムが、他の機関と連携してサービスを提供している</a:t>
            </a:r>
            <a:endParaRPr kumimoji="1" lang="en-US" altLang="ja-JP" dirty="0" smtClean="0"/>
          </a:p>
          <a:p>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146</a:t>
            </a:fld>
            <a:endParaRPr kumimoji="1" lang="ja-JP" altLang="en-US"/>
          </a:p>
        </p:txBody>
      </p:sp>
    </p:spTree>
    <p:extLst>
      <p:ext uri="{BB962C8B-B14F-4D97-AF65-F5344CB8AC3E}">
        <p14:creationId xmlns:p14="http://schemas.microsoft.com/office/powerpoint/2010/main" val="7365308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■当館資料のデジタル化</a:t>
            </a:r>
          </a:p>
          <a:p>
            <a:r>
              <a:rPr kumimoji="1" lang="ja-JP" altLang="en-US" dirty="0" smtClean="0"/>
              <a:t>・当館所蔵資料のデジタル化は</a:t>
            </a:r>
            <a:r>
              <a:rPr kumimoji="1" lang="en-US" altLang="ja-JP" dirty="0" smtClean="0"/>
              <a:t>1/4</a:t>
            </a:r>
            <a:r>
              <a:rPr kumimoji="1" lang="ja-JP" altLang="en-US" dirty="0" err="1" smtClean="0"/>
              <a:t>。</a:t>
            </a:r>
            <a:endParaRPr kumimoji="1" lang="ja-JP" altLang="en-US" dirty="0" smtClean="0"/>
          </a:p>
          <a:p>
            <a:r>
              <a:rPr kumimoji="1" lang="ja-JP" altLang="en-US" dirty="0" smtClean="0"/>
              <a:t>・他機関が保有している資料も含めて国全体でデジタルコレクションの構築</a:t>
            </a:r>
            <a:endParaRPr kumimoji="1" lang="ja-JP" altLang="en-US" dirty="0"/>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147</a:t>
            </a:fld>
            <a:endParaRPr lang="ja-JP" altLang="en-US">
              <a:solidFill>
                <a:prstClr val="black"/>
              </a:solidFill>
            </a:endParaRPr>
          </a:p>
        </p:txBody>
      </p:sp>
    </p:spTree>
    <p:extLst>
      <p:ext uri="{BB962C8B-B14F-4D97-AF65-F5344CB8AC3E}">
        <p14:creationId xmlns:p14="http://schemas.microsoft.com/office/powerpoint/2010/main" val="1830158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2015/8/15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19</a:t>
            </a:fld>
            <a:endParaRPr kumimoji="1" lang="ja-JP" altLang="en-US">
              <a:solidFill>
                <a:prstClr val="black"/>
              </a:solidFill>
            </a:endParaRPr>
          </a:p>
        </p:txBody>
      </p:sp>
    </p:spTree>
    <p:extLst>
      <p:ext uri="{BB962C8B-B14F-4D97-AF65-F5344CB8AC3E}">
        <p14:creationId xmlns:p14="http://schemas.microsoft.com/office/powerpoint/2010/main" val="311006145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■オンライン資料の収集</a:t>
            </a:r>
          </a:p>
          <a:p>
            <a:r>
              <a:rPr kumimoji="1" lang="ja-JP" altLang="en-US" dirty="0" smtClean="0"/>
              <a:t>・無償オンライン資料は、インターネット上から消失する可能性が高い。</a:t>
            </a:r>
          </a:p>
          <a:p>
            <a:r>
              <a:rPr kumimoji="1" lang="ja-JP" altLang="en-US" dirty="0" smtClean="0"/>
              <a:t>・当館だけでは不可能。</a:t>
            </a:r>
          </a:p>
          <a:p>
            <a:r>
              <a:rPr kumimoji="1" lang="ja-JP" altLang="en-US" dirty="0" smtClean="0"/>
              <a:t>・有償オンライン資料は、電子書籍市場が拡大する形の出版界を支援する方策を取ることが先決ではないか。（図書館での電子書籍サービス等も含めて）</a:t>
            </a:r>
          </a:p>
          <a:p>
            <a:r>
              <a:rPr kumimoji="1" lang="ja-JP" altLang="en-US" dirty="0" smtClean="0"/>
              <a:t>・有償電子書籍は、すぐに消失しない。→ダークアーカイブ化し、出版界が書庫として利用することの模索</a:t>
            </a:r>
          </a:p>
          <a:p>
            <a:r>
              <a:rPr kumimoji="1" lang="ja-JP" altLang="en-US" dirty="0" smtClean="0"/>
              <a:t>■インターネット情報の収集</a:t>
            </a:r>
          </a:p>
          <a:p>
            <a:r>
              <a:rPr kumimoji="1" lang="ja-JP" altLang="en-US" dirty="0" smtClean="0"/>
              <a:t>・国等の公的機関の網羅的な収集の実現方法（インターネットアーカイブ社との連携）</a:t>
            </a:r>
          </a:p>
          <a:p>
            <a:r>
              <a:rPr kumimoji="1" lang="ja-JP" altLang="en-US" dirty="0" smtClean="0"/>
              <a:t>・民間のインターネット情報の収集の実現（あらゆる記録・記憶を収集することの実現を目指して）</a:t>
            </a:r>
            <a:endParaRPr kumimoji="1" lang="ja-JP" altLang="en-US" dirty="0"/>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148</a:t>
            </a:fld>
            <a:endParaRPr lang="ja-JP" altLang="en-US">
              <a:solidFill>
                <a:prstClr val="black"/>
              </a:solidFill>
            </a:endParaRPr>
          </a:p>
        </p:txBody>
      </p:sp>
    </p:spTree>
    <p:extLst>
      <p:ext uri="{BB962C8B-B14F-4D97-AF65-F5344CB8AC3E}">
        <p14:creationId xmlns:p14="http://schemas.microsoft.com/office/powerpoint/2010/main" val="818653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■組織化</a:t>
            </a:r>
          </a:p>
          <a:p>
            <a:r>
              <a:rPr kumimoji="1" lang="ja-JP" altLang="en-US" dirty="0" smtClean="0"/>
              <a:t>・電子書籍・電子雑誌の書誌（メタデータ）の精緻度</a:t>
            </a:r>
          </a:p>
          <a:p>
            <a:r>
              <a:rPr kumimoji="1" lang="ja-JP" altLang="en-US" dirty="0" smtClean="0"/>
              <a:t>・媒体に関わらずメタデータを一元的に扱えるフレームワークの構築。媒体として</a:t>
            </a:r>
            <a:r>
              <a:rPr kumimoji="1" lang="ja-JP" altLang="en-US" dirty="0" err="1" smtClean="0"/>
              <a:t>でなく</a:t>
            </a:r>
            <a:r>
              <a:rPr kumimoji="1" lang="ja-JP" altLang="en-US" dirty="0" smtClean="0"/>
              <a:t>、情報としての■組織化</a:t>
            </a:r>
          </a:p>
          <a:p>
            <a:r>
              <a:rPr kumimoji="1" lang="ja-JP" altLang="en-US" dirty="0" smtClean="0"/>
              <a:t>・永続的識別子の付与。書誌・本文からの件名・</a:t>
            </a:r>
            <a:r>
              <a:rPr kumimoji="1" lang="en-US" altLang="ja-JP" dirty="0" smtClean="0"/>
              <a:t>NDC</a:t>
            </a:r>
            <a:r>
              <a:rPr kumimoji="1" lang="ja-JP" altLang="en-US" dirty="0" smtClean="0"/>
              <a:t>・索引の付与の省力化（収集した時点でなく、発行された時点での識別子の活用）</a:t>
            </a:r>
            <a:endParaRPr kumimoji="1" lang="en-US" altLang="ja-JP" dirty="0" smtClean="0"/>
          </a:p>
          <a:p>
            <a:r>
              <a:rPr kumimoji="1" lang="ja-JP" altLang="en-US" dirty="0" smtClean="0"/>
              <a:t>■利用者サービス</a:t>
            </a:r>
            <a:r>
              <a:rPr kumimoji="1" lang="en-US" altLang="ja-JP" dirty="0" smtClean="0"/>
              <a:t>(</a:t>
            </a:r>
            <a:r>
              <a:rPr kumimoji="1" lang="ja-JP" altLang="en-US" dirty="0" smtClean="0"/>
              <a:t>来館者サービス、レファレンス、遠隔サービス</a:t>
            </a:r>
            <a:r>
              <a:rPr kumimoji="1" lang="en-US" altLang="ja-JP" dirty="0" smtClean="0"/>
              <a:t>)</a:t>
            </a:r>
          </a:p>
          <a:p>
            <a:r>
              <a:rPr kumimoji="1" lang="ja-JP" altLang="en-US" dirty="0" smtClean="0"/>
              <a:t>・デジタルだからこそできる利便性の訴求。</a:t>
            </a:r>
          </a:p>
          <a:p>
            <a:r>
              <a:rPr kumimoji="1" lang="ja-JP" altLang="en-US" dirty="0" smtClean="0"/>
              <a:t>・利用者へ情報が届きやすく（見つけやすく）すること、情報を用いた活動をしやすく（利用しやすく）すること</a:t>
            </a:r>
          </a:p>
          <a:p>
            <a:r>
              <a:rPr kumimoji="1" lang="ja-JP" altLang="en-US" dirty="0" smtClean="0"/>
              <a:t>・資料の閲覧・複写申込みだけでなく、研究者が集い、司書がサポートする場の提供</a:t>
            </a:r>
          </a:p>
          <a:p>
            <a:r>
              <a:rPr kumimoji="1" lang="ja-JP" altLang="en-US" dirty="0" smtClean="0"/>
              <a:t>・本文内容を活用した書誌・典拠情報、解題情報、資料の関連性、目次、要約、主題情報、雑誌記事索引等の機械付与も含めた検索・閲覧サービス</a:t>
            </a:r>
          </a:p>
          <a:p>
            <a:r>
              <a:rPr kumimoji="1" lang="ja-JP" altLang="en-US" dirty="0" smtClean="0"/>
              <a:t>●書誌情報の早期提供</a:t>
            </a:r>
          </a:p>
          <a:p>
            <a:r>
              <a:rPr kumimoji="1" lang="ja-JP" altLang="en-US" dirty="0" smtClean="0"/>
              <a:t>・全国書誌とは？　当館が収集した冊子体出版物、オンライン資料だけで、全国書誌と言えるか？全国書誌が提供された時点で誰が使うのか？</a:t>
            </a:r>
          </a:p>
          <a:p>
            <a:r>
              <a:rPr kumimoji="1" lang="ja-JP" altLang="en-US" dirty="0" smtClean="0"/>
              <a:t>・メタデータの作成において活用する外部情報資源、職員の業務、外部委託</a:t>
            </a:r>
          </a:p>
          <a:p>
            <a:r>
              <a:rPr kumimoji="1" lang="ja-JP" altLang="en-US" dirty="0" smtClean="0"/>
              <a:t>●当館デジタル化資料の二次利用の促進</a:t>
            </a:r>
          </a:p>
          <a:p>
            <a:r>
              <a:rPr kumimoji="1" lang="ja-JP" altLang="en-US" dirty="0" smtClean="0"/>
              <a:t>・図書館送信サービスの拡大</a:t>
            </a:r>
            <a:endParaRPr kumimoji="1" lang="ja-JP" altLang="en-US" dirty="0"/>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149</a:t>
            </a:fld>
            <a:endParaRPr lang="ja-JP" altLang="en-US">
              <a:solidFill>
                <a:prstClr val="black"/>
              </a:solidFill>
            </a:endParaRPr>
          </a:p>
        </p:txBody>
      </p:sp>
    </p:spTree>
    <p:extLst>
      <p:ext uri="{BB962C8B-B14F-4D97-AF65-F5344CB8AC3E}">
        <p14:creationId xmlns:p14="http://schemas.microsoft.com/office/powerpoint/2010/main" val="2940285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2014</a:t>
            </a:r>
            <a:r>
              <a:rPr lang="ja-JP" altLang="en-US" dirty="0" smtClean="0"/>
              <a:t>年</a:t>
            </a:r>
            <a:r>
              <a:rPr lang="en-US" altLang="ja-JP" dirty="0" smtClean="0"/>
              <a:t>1</a:t>
            </a:r>
            <a:r>
              <a:rPr lang="ja-JP" altLang="en-US" dirty="0" smtClean="0"/>
              <a:t>月にサービスがリニューアルしたが、その際にサービス要件の検討が不十分だった、部分に関して、</a:t>
            </a:r>
            <a:r>
              <a:rPr lang="en-US" altLang="ja-JP" dirty="0" smtClean="0"/>
              <a:t>2015</a:t>
            </a:r>
            <a:r>
              <a:rPr lang="ja-JP" altLang="en-US" dirty="0" smtClean="0"/>
              <a:t>年</a:t>
            </a:r>
            <a:r>
              <a:rPr lang="en-US" altLang="ja-JP" dirty="0" smtClean="0"/>
              <a:t>3</a:t>
            </a:r>
            <a:r>
              <a:rPr lang="ja-JP" altLang="en-US" dirty="0" smtClean="0"/>
              <a:t>月に改めの方向性を模索し、あるべき姿を提示した。</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151</a:t>
            </a:fld>
            <a:endParaRPr kumimoji="1" lang="ja-JP" altLang="en-US"/>
          </a:p>
        </p:txBody>
      </p:sp>
    </p:spTree>
    <p:extLst>
      <p:ext uri="{BB962C8B-B14F-4D97-AF65-F5344CB8AC3E}">
        <p14:creationId xmlns:p14="http://schemas.microsoft.com/office/powerpoint/2010/main" val="39885459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統合的オンラインサービスの概要</a:t>
            </a:r>
            <a:endParaRPr lang="en-US" altLang="ja-JP" dirty="0" smtClean="0"/>
          </a:p>
          <a:p>
            <a:r>
              <a:rPr kumimoji="1" lang="en-US" altLang="ja-JP" dirty="0" smtClean="0"/>
              <a:t>2015</a:t>
            </a:r>
            <a:r>
              <a:rPr kumimoji="1" lang="ja-JP" altLang="en-US" dirty="0" smtClean="0"/>
              <a:t>年</a:t>
            </a:r>
            <a:r>
              <a:rPr kumimoji="1" lang="en-US" altLang="ja-JP" dirty="0" smtClean="0"/>
              <a:t>3</a:t>
            </a:r>
            <a:r>
              <a:rPr kumimoji="1" lang="ja-JP" altLang="en-US" dirty="0" smtClean="0"/>
              <a:t>月に方向性が示され、今年中にサービス要件が確定するはず。</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152</a:t>
            </a:fld>
            <a:endParaRPr kumimoji="1" lang="ja-JP" altLang="en-US"/>
          </a:p>
        </p:txBody>
      </p:sp>
    </p:spTree>
    <p:extLst>
      <p:ext uri="{BB962C8B-B14F-4D97-AF65-F5344CB8AC3E}">
        <p14:creationId xmlns:p14="http://schemas.microsoft.com/office/powerpoint/2010/main" val="33339016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統合的オンラインサービス：実現したい機能</a:t>
            </a:r>
            <a:endParaRPr lang="en-US" altLang="ja-JP" dirty="0" smtClean="0"/>
          </a:p>
          <a:p>
            <a:r>
              <a:rPr kumimoji="1" lang="en-US" altLang="ja-JP" dirty="0" smtClean="0"/>
              <a:t>2015</a:t>
            </a:r>
            <a:r>
              <a:rPr kumimoji="1" lang="ja-JP" altLang="en-US" dirty="0" smtClean="0"/>
              <a:t>年</a:t>
            </a:r>
            <a:r>
              <a:rPr kumimoji="1" lang="en-US" altLang="ja-JP" dirty="0" smtClean="0"/>
              <a:t>3</a:t>
            </a:r>
            <a:r>
              <a:rPr kumimoji="1" lang="ja-JP" altLang="en-US" dirty="0" smtClean="0"/>
              <a:t>月に方向性が示され、今年中にサービス要件が確定するはず。</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153</a:t>
            </a:fld>
            <a:endParaRPr kumimoji="1" lang="ja-JP" altLang="en-US"/>
          </a:p>
        </p:txBody>
      </p:sp>
    </p:spTree>
    <p:extLst>
      <p:ext uri="{BB962C8B-B14F-4D97-AF65-F5344CB8AC3E}">
        <p14:creationId xmlns:p14="http://schemas.microsoft.com/office/powerpoint/2010/main" val="279355877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統合的オンラインサービス：実現イメージ</a:t>
            </a:r>
            <a:endParaRPr kumimoji="1" lang="en-US" altLang="ja-JP" dirty="0" smtClean="0"/>
          </a:p>
          <a:p>
            <a:r>
              <a:rPr kumimoji="1" lang="en-US" altLang="ja-JP" dirty="0" smtClean="0"/>
              <a:t>NDL</a:t>
            </a:r>
            <a:r>
              <a:rPr kumimoji="1" lang="ja-JP" altLang="en-US" dirty="0" smtClean="0"/>
              <a:t>の収集・書誌系の情報のみならず、他のシステムの情報を合わせてデータベース化。</a:t>
            </a:r>
            <a:endParaRPr kumimoji="1" lang="en-US" altLang="ja-JP" dirty="0" smtClean="0"/>
          </a:p>
          <a:p>
            <a:r>
              <a:rPr kumimoji="1" lang="ja-JP" altLang="en-US" dirty="0" smtClean="0"/>
              <a:t>今までの発想となんら変わらないが、このイメージが、利用者サービス系の部署によって描かれ、収集・書誌系の業務の在り方にも言及している意義は大きい。</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154</a:t>
            </a:fld>
            <a:endParaRPr kumimoji="1" lang="ja-JP" altLang="en-US"/>
          </a:p>
        </p:txBody>
      </p:sp>
    </p:spTree>
    <p:extLst>
      <p:ext uri="{BB962C8B-B14F-4D97-AF65-F5344CB8AC3E}">
        <p14:creationId xmlns:p14="http://schemas.microsoft.com/office/powerpoint/2010/main" val="13417993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文化資産のナショナルアーカイブのイメージ図に、今回の統合的オンラインサービスの在り方をマッピング</a:t>
            </a:r>
            <a:endParaRPr kumimoji="1" lang="en-US" altLang="ja-JP" dirty="0" smtClean="0"/>
          </a:p>
          <a:p>
            <a:r>
              <a:rPr kumimoji="1" lang="ja-JP" altLang="en-US" dirty="0" smtClean="0"/>
              <a:t>ナショナルアーカイブの方向性と、</a:t>
            </a:r>
            <a:r>
              <a:rPr kumimoji="1" lang="en-US" altLang="ja-JP" dirty="0" smtClean="0"/>
              <a:t>NDL</a:t>
            </a:r>
            <a:r>
              <a:rPr kumimoji="1" lang="ja-JP" altLang="en-US" dirty="0" smtClean="0"/>
              <a:t>のサービスの機能強化の方向性は、同じ方向性にあることを示している。</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155</a:t>
            </a:fld>
            <a:endParaRPr kumimoji="1" lang="ja-JP" altLang="en-US"/>
          </a:p>
        </p:txBody>
      </p:sp>
    </p:spTree>
    <p:extLst>
      <p:ext uri="{BB962C8B-B14F-4D97-AF65-F5344CB8AC3E}">
        <p14:creationId xmlns:p14="http://schemas.microsoft.com/office/powerpoint/2010/main" val="23647294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サービスの見直しに当たって、主題情報の主なものを列挙したもの</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156</a:t>
            </a:fld>
            <a:endParaRPr kumimoji="1" lang="ja-JP" altLang="en-US"/>
          </a:p>
        </p:txBody>
      </p:sp>
    </p:spTree>
    <p:extLst>
      <p:ext uri="{BB962C8B-B14F-4D97-AF65-F5344CB8AC3E}">
        <p14:creationId xmlns:p14="http://schemas.microsoft.com/office/powerpoint/2010/main" val="13439667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主題情報の分解・利活用案</a:t>
            </a:r>
            <a:endParaRPr kumimoji="1" lang="en-US" altLang="ja-JP" dirty="0" smtClean="0"/>
          </a:p>
          <a:p>
            <a:r>
              <a:rPr kumimoji="1" lang="ja-JP" altLang="en-US" dirty="0" smtClean="0"/>
              <a:t>これらの情報が再整理され、そして関連付けられて利活用できるようにしていくことを目指す。</a:t>
            </a:r>
            <a:endParaRPr kumimoji="1" lang="en-US" altLang="ja-JP" dirty="0" smtClean="0"/>
          </a:p>
          <a:p>
            <a:r>
              <a:rPr kumimoji="1" lang="ja-JP" altLang="en-US" dirty="0" smtClean="0"/>
              <a:t>オープンデータ化、リンクドオープンデータ化の対象となるべき情報</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157</a:t>
            </a:fld>
            <a:endParaRPr kumimoji="1" lang="ja-JP" altLang="en-US"/>
          </a:p>
        </p:txBody>
      </p:sp>
    </p:spTree>
    <p:extLst>
      <p:ext uri="{BB962C8B-B14F-4D97-AF65-F5344CB8AC3E}">
        <p14:creationId xmlns:p14="http://schemas.microsoft.com/office/powerpoint/2010/main" val="202593663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158</a:t>
            </a:fld>
            <a:endParaRPr kumimoji="1" lang="ja-JP" altLang="en-US"/>
          </a:p>
        </p:txBody>
      </p:sp>
    </p:spTree>
    <p:extLst>
      <p:ext uri="{BB962C8B-B14F-4D97-AF65-F5344CB8AC3E}">
        <p14:creationId xmlns:p14="http://schemas.microsoft.com/office/powerpoint/2010/main" val="2812981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solidFill>
                  <a:srgbClr val="FF0000"/>
                </a:solidFill>
                <a:latin typeface="HG丸ｺﾞｼｯｸM-PRO" panose="020F0600000000000000" pitchFamily="50" charset="-128"/>
                <a:ea typeface="HG丸ｺﾞｼｯｸM-PRO" panose="020F0600000000000000" pitchFamily="50" charset="-128"/>
              </a:rPr>
              <a:t>IPA</a:t>
            </a:r>
            <a:r>
              <a:rPr kumimoji="1" lang="ja-JP" altLang="en-US" dirty="0" smtClean="0">
                <a:solidFill>
                  <a:srgbClr val="FF0000"/>
                </a:solidFill>
                <a:latin typeface="HG丸ｺﾞｼｯｸM-PRO" panose="020F0600000000000000" pitchFamily="50" charset="-128"/>
                <a:ea typeface="HG丸ｺﾞｼｯｸM-PRO" panose="020F0600000000000000" pitchFamily="50" charset="-128"/>
              </a:rPr>
              <a:t>時代に</a:t>
            </a:r>
            <a:r>
              <a:rPr kumimoji="1"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kumimoji="1" lang="ja-JP" altLang="en-US" dirty="0" smtClean="0">
                <a:solidFill>
                  <a:srgbClr val="FF0000"/>
                </a:solidFill>
                <a:latin typeface="HG丸ｺﾞｼｯｸM-PRO" panose="020F0600000000000000" pitchFamily="50" charset="-128"/>
                <a:ea typeface="HG丸ｺﾞｼｯｸM-PRO" panose="020F0600000000000000" pitchFamily="50" charset="-128"/>
              </a:rPr>
              <a:t>との共同事業</a:t>
            </a:r>
            <a:r>
              <a:rPr kumimoji="1" lang="ja-JP" altLang="en-US" dirty="0" smtClean="0">
                <a:latin typeface="HG丸ｺﾞｼｯｸM-PRO" panose="020F0600000000000000" pitchFamily="50" charset="-128"/>
                <a:ea typeface="HG丸ｺﾞｼｯｸM-PRO" panose="020F0600000000000000" pitchFamily="50" charset="-128"/>
              </a:rPr>
              <a:t>の構築と運用に携わる。</a:t>
            </a:r>
            <a:r>
              <a:rPr kumimoji="1" lang="en-US" altLang="ja-JP" dirty="0" smtClean="0">
                <a:latin typeface="HG丸ｺﾞｼｯｸM-PRO" panose="020F0600000000000000" pitchFamily="50" charset="-128"/>
                <a:ea typeface="HG丸ｺﾞｼｯｸM-PRO" panose="020F0600000000000000" pitchFamily="50" charset="-128"/>
              </a:rPr>
              <a:t>NDL</a:t>
            </a:r>
            <a:r>
              <a:rPr kumimoji="1" lang="ja-JP" altLang="en-US" dirty="0" smtClean="0">
                <a:latin typeface="HG丸ｺﾞｼｯｸM-PRO" panose="020F0600000000000000" pitchFamily="50" charset="-128"/>
                <a:ea typeface="HG丸ｺﾞｼｯｸM-PRO" panose="020F0600000000000000" pitchFamily="50" charset="-128"/>
              </a:rPr>
              <a:t>の電子図書館事業のスタート</a:t>
            </a:r>
            <a:endParaRPr kumimoji="1" lang="en-US" altLang="ja-JP" dirty="0" smtClean="0">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913486">
              <a:defRPr/>
            </a:pPr>
            <a:r>
              <a:rPr lang="ja-JP" altLang="ja-JP" dirty="0">
                <a:latin typeface="HG丸ｺﾞｼｯｸM-PRO" panose="020F0600000000000000" pitchFamily="50" charset="-128"/>
                <a:ea typeface="HG丸ｺﾞｼｯｸM-PRO" panose="020F0600000000000000" pitchFamily="50" charset="-128"/>
              </a:rPr>
              <a:t>パイロット電子図書館プロジェクトを目的は、</a:t>
            </a:r>
            <a:r>
              <a:rPr lang="en-US" altLang="ja-JP" dirty="0">
                <a:solidFill>
                  <a:srgbClr val="FF0000"/>
                </a:solidFill>
                <a:latin typeface="HG丸ｺﾞｼｯｸM-PRO" panose="020F0600000000000000" pitchFamily="50" charset="-128"/>
                <a:ea typeface="HG丸ｺﾞｼｯｸM-PRO" panose="020F0600000000000000" pitchFamily="50" charset="-128"/>
              </a:rPr>
              <a:t>21</a:t>
            </a:r>
            <a:r>
              <a:rPr lang="zh-TW" altLang="ja-JP" dirty="0">
                <a:solidFill>
                  <a:srgbClr val="FF0000"/>
                </a:solidFill>
                <a:latin typeface="HG丸ｺﾞｼｯｸM-PRO" panose="020F0600000000000000" pitchFamily="50" charset="-128"/>
                <a:ea typeface="HG丸ｺﾞｼｯｸM-PRO" panose="020F0600000000000000" pitchFamily="50" charset="-128"/>
              </a:rPr>
              <a:t>世紀の高度情報社会において、地球規模の知的財産を誰でも容易に利用できるように、地球上に広く分散して個々に収集・蓄積されている知的資源を、空間的・時間的制約を越えてアクセス可能とする環境を提供するための</a:t>
            </a:r>
            <a:r>
              <a:rPr lang="ja-JP" altLang="ja-JP" dirty="0">
                <a:solidFill>
                  <a:srgbClr val="FF0000"/>
                </a:solidFill>
                <a:latin typeface="HG丸ｺﾞｼｯｸM-PRO" panose="020F0600000000000000" pitchFamily="50" charset="-128"/>
                <a:ea typeface="HG丸ｺﾞｼｯｸM-PRO" panose="020F0600000000000000" pitchFamily="50" charset="-128"/>
              </a:rPr>
              <a:t>実証</a:t>
            </a:r>
            <a:r>
              <a:rPr lang="zh-TW" altLang="ja-JP" dirty="0">
                <a:solidFill>
                  <a:srgbClr val="FF0000"/>
                </a:solidFill>
                <a:latin typeface="HG丸ｺﾞｼｯｸM-PRO" panose="020F0600000000000000" pitchFamily="50" charset="-128"/>
                <a:ea typeface="HG丸ｺﾞｼｯｸM-PRO" panose="020F0600000000000000" pitchFamily="50" charset="-128"/>
              </a:rPr>
              <a:t>実験</a:t>
            </a:r>
            <a:r>
              <a:rPr lang="zh-TW" altLang="ja-JP" dirty="0">
                <a:latin typeface="HG丸ｺﾞｼｯｸM-PRO" panose="020F0600000000000000" pitchFamily="50" charset="-128"/>
                <a:ea typeface="HG丸ｺﾞｼｯｸM-PRO" panose="020F0600000000000000" pitchFamily="50" charset="-128"/>
              </a:rPr>
              <a:t>で</a:t>
            </a:r>
            <a:r>
              <a:rPr lang="ja-JP" altLang="ja-JP" dirty="0">
                <a:latin typeface="HG丸ｺﾞｼｯｸM-PRO" panose="020F0600000000000000" pitchFamily="50" charset="-128"/>
                <a:ea typeface="HG丸ｺﾞｼｯｸM-PRO" panose="020F0600000000000000" pitchFamily="50" charset="-128"/>
              </a:rPr>
              <a:t>す。</a:t>
            </a: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913486">
              <a:defRPr/>
            </a:pPr>
            <a:r>
              <a:rPr lang="ja-JP" altLang="ja-JP" dirty="0">
                <a:latin typeface="HG丸ｺﾞｼｯｸM-PRO" panose="020F0600000000000000" pitchFamily="50" charset="-128"/>
                <a:ea typeface="HG丸ｺﾞｼｯｸM-PRO" panose="020F0600000000000000" pitchFamily="50" charset="-128"/>
              </a:rPr>
              <a:t>パイロット電子図書館プロジェクトの</a:t>
            </a:r>
            <a:r>
              <a:rPr lang="ja-JP" altLang="ja-JP" dirty="0">
                <a:solidFill>
                  <a:srgbClr val="FF0000"/>
                </a:solidFill>
                <a:latin typeface="HG丸ｺﾞｼｯｸM-PRO" panose="020F0600000000000000" pitchFamily="50" charset="-128"/>
                <a:ea typeface="HG丸ｺﾞｼｯｸM-PRO" panose="020F0600000000000000" pitchFamily="50" charset="-128"/>
              </a:rPr>
              <a:t>成果は、</a:t>
            </a:r>
            <a:r>
              <a:rPr lang="en-US" altLang="ja-JP" dirty="0">
                <a:solidFill>
                  <a:srgbClr val="FF0000"/>
                </a:solidFill>
                <a:latin typeface="HG丸ｺﾞｼｯｸM-PRO" panose="020F0600000000000000" pitchFamily="50" charset="-128"/>
                <a:ea typeface="HG丸ｺﾞｼｯｸM-PRO" panose="020F0600000000000000" pitchFamily="50" charset="-128"/>
              </a:rPr>
              <a:t>IPA</a:t>
            </a:r>
            <a:r>
              <a:rPr lang="ja-JP" altLang="ja-JP" dirty="0">
                <a:solidFill>
                  <a:srgbClr val="FF0000"/>
                </a:solidFill>
                <a:latin typeface="HG丸ｺﾞｼｯｸM-PRO" panose="020F0600000000000000" pitchFamily="50" charset="-128"/>
                <a:ea typeface="HG丸ｺﾞｼｯｸM-PRO" panose="020F0600000000000000" pitchFamily="50" charset="-128"/>
              </a:rPr>
              <a:t>より</a:t>
            </a:r>
            <a:r>
              <a:rPr lang="en-US" altLang="ja-JP" dirty="0">
                <a:solidFill>
                  <a:srgbClr val="FF0000"/>
                </a:solidFill>
                <a:latin typeface="HG丸ｺﾞｼｯｸM-PRO" panose="020F0600000000000000" pitchFamily="50" charset="-128"/>
                <a:ea typeface="HG丸ｺﾞｼｯｸM-PRO" panose="020F0600000000000000" pitchFamily="50" charset="-128"/>
              </a:rPr>
              <a:t>NDL</a:t>
            </a:r>
            <a:r>
              <a:rPr lang="ja-JP" altLang="ja-JP" dirty="0">
                <a:solidFill>
                  <a:srgbClr val="FF0000"/>
                </a:solidFill>
                <a:latin typeface="HG丸ｺﾞｼｯｸM-PRO" panose="020F0600000000000000" pitchFamily="50" charset="-128"/>
                <a:ea typeface="HG丸ｺﾞｼｯｸM-PRO" panose="020F0600000000000000" pitchFamily="50" charset="-128"/>
              </a:rPr>
              <a:t>に移管され、総合目録ネットワーク実験は、全国公共図書館総合目録（ゆにかねっと）として継続され、また、パイロット電子図書館実証実験は、貴重書デジタルライブラリー、近代デジタルライブラリーのベースとして引き継がれています。</a:t>
            </a: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20</a:t>
            </a:fld>
            <a:endParaRPr kumimoji="1" lang="ja-JP" altLang="en-US"/>
          </a:p>
        </p:txBody>
      </p:sp>
    </p:spTree>
    <p:extLst>
      <p:ext uri="{BB962C8B-B14F-4D97-AF65-F5344CB8AC3E}">
        <p14:creationId xmlns:p14="http://schemas.microsoft.com/office/powerpoint/2010/main" val="408816524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NDL</a:t>
            </a:r>
            <a:r>
              <a:rPr kumimoji="1" lang="ja-JP" altLang="en-US" dirty="0" smtClean="0"/>
              <a:t>がサービスの離陸期に入ったころから、国はどのような情報政策を取ってきたか。</a:t>
            </a:r>
            <a:endParaRPr kumimoji="1" lang="en-US" altLang="ja-JP" dirty="0" smtClean="0"/>
          </a:p>
          <a:p>
            <a:pPr defTabSz="914336">
              <a:defRPr/>
            </a:pPr>
            <a:r>
              <a:rPr kumimoji="1" lang="ja-JP" altLang="en-US" dirty="0" smtClean="0"/>
              <a:t>計画は、</a:t>
            </a:r>
            <a:r>
              <a:rPr kumimoji="1" lang="ja-JP" altLang="en-US" b="1" dirty="0" smtClean="0"/>
              <a:t>各府省の進めたいことを、計画上に反映</a:t>
            </a:r>
            <a:r>
              <a:rPr kumimoji="1" lang="ja-JP" altLang="en-US" dirty="0" smtClean="0"/>
              <a:t>させて、具体的な予算確保、権限範囲を明示することが目的</a:t>
            </a:r>
            <a:endParaRPr kumimoji="1" lang="en-US" altLang="ja-JP" dirty="0" smtClean="0"/>
          </a:p>
          <a:p>
            <a:r>
              <a:rPr kumimoji="1" lang="ja-JP" altLang="en-US" b="1" dirty="0" smtClean="0"/>
              <a:t>過去１５年の間、国の施策の方向性は大きく変わっていない</a:t>
            </a:r>
            <a:r>
              <a:rPr kumimoji="1" lang="ja-JP" altLang="en-US" dirty="0" smtClean="0"/>
              <a:t>。ただ掛け声だけで、三権分立、行政内の縦割りのため施策のため、施策が連携していないのが、現実。</a:t>
            </a:r>
            <a:endParaRPr kumimoji="1"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159</a:t>
            </a:fld>
            <a:endParaRPr kumimoji="1" lang="ja-JP" altLang="en-US"/>
          </a:p>
        </p:txBody>
      </p:sp>
    </p:spTree>
    <p:extLst>
      <p:ext uri="{BB962C8B-B14F-4D97-AF65-F5344CB8AC3E}">
        <p14:creationId xmlns:p14="http://schemas.microsoft.com/office/powerpoint/2010/main" val="30614656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4450" y="217488"/>
            <a:ext cx="6578600" cy="3702050"/>
          </a:xfrm>
        </p:spPr>
      </p:sp>
      <p:sp>
        <p:nvSpPr>
          <p:cNvPr id="3" name="ノート プレースホルダ 2"/>
          <p:cNvSpPr>
            <a:spLocks noGrp="1"/>
          </p:cNvSpPr>
          <p:nvPr>
            <p:ph type="body" idx="1"/>
          </p:nvPr>
        </p:nvSpPr>
        <p:spPr>
          <a:xfrm>
            <a:off x="438233" y="3934290"/>
            <a:ext cx="6002206" cy="5716878"/>
          </a:xfrm>
        </p:spPr>
        <p:txBody>
          <a:bodyPr>
            <a:noAutofit/>
          </a:bodyPr>
          <a:lstStyle/>
          <a:p>
            <a:pPr marL="514364" indent="-514364"/>
            <a:r>
              <a:rPr kumimoji="1" lang="en-US" altLang="ja-JP" dirty="0" smtClean="0">
                <a:solidFill>
                  <a:srgbClr val="FF0000"/>
                </a:solidFill>
              </a:rPr>
              <a:t>NDL</a:t>
            </a:r>
            <a:r>
              <a:rPr kumimoji="1" lang="ja-JP" altLang="en-US" dirty="0" smtClean="0">
                <a:solidFill>
                  <a:srgbClr val="FF0000"/>
                </a:solidFill>
              </a:rPr>
              <a:t>が進めたかったことが、</a:t>
            </a:r>
            <a:r>
              <a:rPr kumimoji="1" lang="en-US" altLang="ja-JP" dirty="0" smtClean="0">
                <a:solidFill>
                  <a:srgbClr val="FF0000"/>
                </a:solidFill>
              </a:rPr>
              <a:t>e-Japan</a:t>
            </a:r>
            <a:r>
              <a:rPr kumimoji="1" lang="ja-JP" altLang="en-US" dirty="0" smtClean="0">
                <a:solidFill>
                  <a:srgbClr val="FF0000"/>
                </a:solidFill>
              </a:rPr>
              <a:t>戦略の中で明記された。自民党のデジタルアーカイブ小委員会での、山口委員長（現</a:t>
            </a:r>
            <a:r>
              <a:rPr kumimoji="1" lang="en-US" altLang="ja-JP" dirty="0" smtClean="0">
                <a:solidFill>
                  <a:srgbClr val="FF0000"/>
                </a:solidFill>
              </a:rPr>
              <a:t>IT</a:t>
            </a:r>
            <a:r>
              <a:rPr kumimoji="1" lang="ja-JP" altLang="en-US" dirty="0" smtClean="0">
                <a:solidFill>
                  <a:srgbClr val="FF0000"/>
                </a:solidFill>
              </a:rPr>
              <a:t>担当大臣）、野田聖子委員長の推進姿勢のおかげ。</a:t>
            </a:r>
            <a:endParaRPr kumimoji="1" lang="en-US" altLang="ja-JP" dirty="0" smtClean="0">
              <a:solidFill>
                <a:srgbClr val="FF0000"/>
              </a:solidFill>
            </a:endParaRPr>
          </a:p>
          <a:p>
            <a:pPr marL="514364" indent="-514364"/>
            <a:r>
              <a:rPr kumimoji="1" lang="ja-JP" altLang="en-US" dirty="0" smtClean="0">
                <a:solidFill>
                  <a:srgbClr val="FF0000"/>
                </a:solidFill>
              </a:rPr>
              <a:t>ただ、</a:t>
            </a:r>
            <a:r>
              <a:rPr kumimoji="1" lang="en-US" altLang="ja-JP" dirty="0" smtClean="0">
                <a:solidFill>
                  <a:srgbClr val="FF0000"/>
                </a:solidFill>
              </a:rPr>
              <a:t>NDL</a:t>
            </a:r>
            <a:r>
              <a:rPr kumimoji="1" lang="ja-JP" altLang="en-US" dirty="0" smtClean="0">
                <a:solidFill>
                  <a:srgbClr val="FF0000"/>
                </a:solidFill>
              </a:rPr>
              <a:t>内では、大勢としては積極的ではなかった。（行政の計画に立法府の施策が記載されることへの抵抗、単館主義、保守的姿勢）</a:t>
            </a:r>
            <a:endParaRPr kumimoji="1" lang="en-US" altLang="ja-JP" dirty="0" smtClean="0">
              <a:solidFill>
                <a:srgbClr val="FF0000"/>
              </a:solidFill>
            </a:endParaRPr>
          </a:p>
          <a:p>
            <a:pPr marL="514364" indent="-514364"/>
            <a:r>
              <a:rPr kumimoji="1" lang="ja-JP" altLang="en-US" dirty="0" smtClean="0">
                <a:solidFill>
                  <a:srgbClr val="FF0000"/>
                </a:solidFill>
              </a:rPr>
              <a:t>～～～～</a:t>
            </a:r>
            <a:endParaRPr kumimoji="1" lang="en-US" altLang="ja-JP" dirty="0" smtClean="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solidFill>
                  <a:prstClr val="black"/>
                </a:solidFill>
              </a:rPr>
              <a:pPr/>
              <a:t>160</a:t>
            </a:fld>
            <a:endParaRPr kumimoji="1" lang="ja-JP" altLang="en-US">
              <a:solidFill>
                <a:prstClr val="black"/>
              </a:solidFill>
            </a:endParaRPr>
          </a:p>
        </p:txBody>
      </p:sp>
    </p:spTree>
    <p:extLst>
      <p:ext uri="{BB962C8B-B14F-4D97-AF65-F5344CB8AC3E}">
        <p14:creationId xmlns:p14="http://schemas.microsoft.com/office/powerpoint/2010/main" val="65835765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p:spPr>
        <p:txBody>
          <a:bodyPr/>
          <a:lstStyle/>
          <a:p>
            <a:pPr defTabSz="945985"/>
            <a:r>
              <a:rPr lang="zh-CN" altLang="en-US" smtClean="0">
                <a:solidFill>
                  <a:prstClr val="black"/>
                </a:solidFill>
                <a:ea typeface="ＭＳ Ｐゴシック" charset="-128"/>
              </a:rPr>
              <a:t>情報学会月例会</a:t>
            </a:r>
            <a:endParaRPr lang="en-US" altLang="ja-JP" smtClean="0">
              <a:solidFill>
                <a:prstClr val="black"/>
              </a:solidFill>
            </a:endParaRPr>
          </a:p>
        </p:txBody>
      </p:sp>
      <p:sp>
        <p:nvSpPr>
          <p:cNvPr id="169987" name="Rectangle 6"/>
          <p:cNvSpPr>
            <a:spLocks noGrp="1" noChangeArrowheads="1"/>
          </p:cNvSpPr>
          <p:nvPr>
            <p:ph type="ftr" sz="quarter" idx="4"/>
          </p:nvPr>
        </p:nvSpPr>
        <p:spPr>
          <a:noFill/>
        </p:spPr>
        <p:txBody>
          <a:bodyPr/>
          <a:lstStyle/>
          <a:p>
            <a:pPr defTabSz="945985"/>
            <a:r>
              <a:rPr lang="en-US" altLang="ja-JP" smtClean="0">
                <a:solidFill>
                  <a:prstClr val="black"/>
                </a:solidFill>
              </a:rPr>
              <a:t>National Diet Library (NDL)</a:t>
            </a:r>
          </a:p>
        </p:txBody>
      </p:sp>
      <p:sp>
        <p:nvSpPr>
          <p:cNvPr id="169988" name="Rectangle 7"/>
          <p:cNvSpPr>
            <a:spLocks noGrp="1" noChangeArrowheads="1"/>
          </p:cNvSpPr>
          <p:nvPr>
            <p:ph type="sldNum" sz="quarter" idx="5"/>
          </p:nvPr>
        </p:nvSpPr>
        <p:spPr>
          <a:noFill/>
        </p:spPr>
        <p:txBody>
          <a:bodyPr/>
          <a:lstStyle/>
          <a:p>
            <a:pPr defTabSz="945985"/>
            <a:fld id="{3673C3E4-F0BA-404C-B718-396F11061E83}" type="slidenum">
              <a:rPr lang="en-US" altLang="ja-JP" smtClean="0">
                <a:solidFill>
                  <a:prstClr val="black"/>
                </a:solidFill>
              </a:rPr>
              <a:pPr defTabSz="945985"/>
              <a:t>161</a:t>
            </a:fld>
            <a:endParaRPr lang="en-US" altLang="ja-JP" smtClean="0">
              <a:solidFill>
                <a:prstClr val="black"/>
              </a:solidFill>
            </a:endParaRPr>
          </a:p>
        </p:txBody>
      </p:sp>
      <p:sp>
        <p:nvSpPr>
          <p:cNvPr id="169989" name="Rectangle 2"/>
          <p:cNvSpPr>
            <a:spLocks noGrp="1" noRot="1" noChangeAspect="1" noChangeArrowheads="1" noTextEdit="1"/>
          </p:cNvSpPr>
          <p:nvPr>
            <p:ph type="sldImg"/>
          </p:nvPr>
        </p:nvSpPr>
        <p:spPr>
          <a:xfrm>
            <a:off x="798513" y="433388"/>
            <a:ext cx="4532312" cy="2551112"/>
          </a:xfrm>
          <a:ln/>
        </p:spPr>
      </p:sp>
      <p:sp>
        <p:nvSpPr>
          <p:cNvPr id="169990" name="Rectangle 3"/>
          <p:cNvSpPr>
            <a:spLocks noGrp="1" noChangeArrowheads="1"/>
          </p:cNvSpPr>
          <p:nvPr>
            <p:ph type="body" idx="1"/>
          </p:nvPr>
        </p:nvSpPr>
        <p:spPr>
          <a:xfrm>
            <a:off x="200025" y="3076576"/>
            <a:ext cx="6408738" cy="6502400"/>
          </a:xfrm>
          <a:noFill/>
          <a:ln/>
        </p:spPr>
        <p:txBody>
          <a:bodyPr/>
          <a:lstStyle/>
          <a:p>
            <a:pPr marL="226974" indent="-226974"/>
            <a:r>
              <a:rPr lang="en-US" altLang="ja-JP" sz="900" dirty="0">
                <a:ea typeface="ＭＳ Ｐ明朝" charset="-128"/>
              </a:rPr>
              <a:t>2008</a:t>
            </a:r>
            <a:r>
              <a:rPr lang="ja-JP" altLang="en-US" sz="900" dirty="0">
                <a:ea typeface="ＭＳ Ｐ明朝" charset="-128"/>
              </a:rPr>
              <a:t>～</a:t>
            </a:r>
            <a:r>
              <a:rPr lang="en-US" altLang="ja-JP" sz="900" dirty="0">
                <a:ea typeface="ＭＳ Ｐ明朝" charset="-128"/>
              </a:rPr>
              <a:t>2009</a:t>
            </a:r>
            <a:r>
              <a:rPr lang="ja-JP" altLang="en-US" sz="900" dirty="0">
                <a:ea typeface="ＭＳ Ｐ明朝" charset="-128"/>
              </a:rPr>
              <a:t>年、再度、推進の計画が動いた。長尾前館長が就任。私が、関西に赴任している頃。</a:t>
            </a:r>
            <a:endParaRPr lang="en-US" altLang="ja-JP" sz="900" dirty="0">
              <a:ea typeface="ＭＳ Ｐ明朝" charset="-128"/>
            </a:endParaRPr>
          </a:p>
          <a:p>
            <a:pPr marL="226974" indent="-226974"/>
            <a:r>
              <a:rPr lang="ja-JP" altLang="en-US" sz="900" dirty="0">
                <a:ea typeface="ＭＳ Ｐ明朝" charset="-128"/>
              </a:rPr>
              <a:t>これにより、公的機関のウェブ情報の収集、保存のためのデジタル化、公共図書館への送信の法制度化が動き出した。</a:t>
            </a:r>
            <a:endParaRPr lang="en-US" altLang="ja-JP" sz="900" dirty="0">
              <a:ea typeface="ＭＳ Ｐ明朝" charset="-128"/>
            </a:endParaRPr>
          </a:p>
          <a:p>
            <a:pPr marL="226974" indent="-226974"/>
            <a:r>
              <a:rPr lang="ja-JP" altLang="en-US" sz="900" dirty="0">
                <a:ea typeface="ＭＳ Ｐ明朝" charset="-128"/>
              </a:rPr>
              <a:t>出版ビジネスと図書館との関係（長尾構想）が議論された。</a:t>
            </a:r>
            <a:endParaRPr lang="en-US" altLang="ja-JP" sz="900" dirty="0">
              <a:ea typeface="ＭＳ Ｐ明朝" charset="-128"/>
            </a:endParaRPr>
          </a:p>
          <a:p>
            <a:pPr marL="226974" indent="-226974"/>
            <a:endParaRPr lang="en-US" altLang="ja-JP" sz="900" dirty="0">
              <a:ea typeface="ＭＳ Ｐ明朝" charset="-128"/>
            </a:endParaRPr>
          </a:p>
          <a:p>
            <a:pPr marL="226974" indent="-226974"/>
            <a:r>
              <a:rPr lang="ja-JP" altLang="en-US" sz="900" u="sng" dirty="0">
                <a:ea typeface="ＭＳ Ｐ明朝" charset="-128"/>
              </a:rPr>
              <a:t>～～～～～～</a:t>
            </a:r>
            <a:endParaRPr lang="en-US" altLang="ja-JP" sz="900" u="sng" dirty="0">
              <a:ea typeface="ＭＳ Ｐ明朝" charset="-128"/>
            </a:endParaRPr>
          </a:p>
          <a:p>
            <a:pPr marL="226974" indent="-226974"/>
            <a:r>
              <a:rPr lang="ja-JP" altLang="en-US" sz="900" u="sng" dirty="0">
                <a:ea typeface="ＭＳ Ｐ明朝" charset="-128"/>
              </a:rPr>
              <a:t>まずは、政府機関の施策との関連です。</a:t>
            </a:r>
          </a:p>
          <a:p>
            <a:pPr marL="226974" indent="-226974"/>
            <a:r>
              <a:rPr lang="ja-JP" altLang="en-US" sz="900" u="sng" dirty="0">
                <a:ea typeface="ＭＳ Ｐ明朝" charset="-128"/>
              </a:rPr>
              <a:t>今年度は、国のデジタルアーカイブ事業に直接関連する政府の施策として、このようなものがあります。</a:t>
            </a:r>
          </a:p>
          <a:p>
            <a:pPr marL="226974" indent="-226974"/>
            <a:r>
              <a:rPr lang="ja-JP" altLang="en-US" sz="900" u="sng" dirty="0">
                <a:ea typeface="ＭＳ Ｐ明朝" charset="-128"/>
              </a:rPr>
              <a:t>一つ目として、「</a:t>
            </a:r>
            <a:r>
              <a:rPr lang="en-US" altLang="ja-JP" sz="900" u="sng" dirty="0">
                <a:ea typeface="ＭＳ Ｐ明朝" charset="-128"/>
              </a:rPr>
              <a:t>e-Japan</a:t>
            </a:r>
            <a:r>
              <a:rPr lang="ja-JP" altLang="en-US" sz="900" u="sng" dirty="0">
                <a:ea typeface="ＭＳ Ｐ明朝" charset="-128"/>
              </a:rPr>
              <a:t>重点計画特命委員会　自民党デジタルアーカイブ小委員会」が、平成</a:t>
            </a:r>
            <a:r>
              <a:rPr lang="en-US" altLang="ja-JP" sz="900" u="sng" dirty="0">
                <a:ea typeface="ＭＳ Ｐ明朝" charset="-128"/>
              </a:rPr>
              <a:t>20</a:t>
            </a:r>
            <a:r>
              <a:rPr lang="ja-JP" altLang="en-US" sz="900" u="sng" dirty="0">
                <a:ea typeface="ＭＳ Ｐ明朝" charset="-128"/>
              </a:rPr>
              <a:t>年</a:t>
            </a:r>
            <a:r>
              <a:rPr lang="en-US" altLang="ja-JP" sz="900" u="sng" dirty="0">
                <a:ea typeface="ＭＳ Ｐ明朝" charset="-128"/>
              </a:rPr>
              <a:t>3</a:t>
            </a:r>
            <a:r>
              <a:rPr lang="ja-JP" altLang="en-US" sz="900" u="sng" dirty="0">
                <a:ea typeface="ＭＳ Ｐ明朝" charset="-128"/>
              </a:rPr>
              <a:t>月</a:t>
            </a:r>
            <a:r>
              <a:rPr lang="en-US" altLang="ja-JP" sz="900" u="sng" dirty="0">
                <a:ea typeface="ＭＳ Ｐ明朝" charset="-128"/>
              </a:rPr>
              <a:t>12</a:t>
            </a:r>
            <a:r>
              <a:rPr lang="ja-JP" altLang="en-US" sz="900" u="sng" dirty="0">
                <a:ea typeface="ＭＳ Ｐ明朝" charset="-128"/>
              </a:rPr>
              <a:t>日に公表した「デジタルアーカイブの推進に向けた申入れ」。です。</a:t>
            </a:r>
            <a:endParaRPr lang="ja-JP" altLang="en-US" sz="900" dirty="0">
              <a:ea typeface="ＭＳ Ｐ明朝" charset="-128"/>
            </a:endParaRPr>
          </a:p>
          <a:p>
            <a:pPr marL="226974" indent="-226974"/>
            <a:r>
              <a:rPr lang="ja-JP" altLang="en-US" sz="900" dirty="0">
                <a:ea typeface="ＭＳ Ｐ明朝" charset="-128"/>
              </a:rPr>
              <a:t>主な内容として、</a:t>
            </a:r>
          </a:p>
          <a:p>
            <a:pPr marL="226974" indent="-226974"/>
            <a:r>
              <a:rPr lang="ja-JP" altLang="en-US" sz="900" dirty="0">
                <a:ea typeface="ＭＳ Ｐ明朝" charset="-128"/>
              </a:rPr>
              <a:t>平成</a:t>
            </a:r>
            <a:r>
              <a:rPr lang="en-US" altLang="ja-JP" sz="900" dirty="0">
                <a:ea typeface="ＭＳ Ｐ明朝" charset="-128"/>
              </a:rPr>
              <a:t>16</a:t>
            </a:r>
            <a:r>
              <a:rPr lang="ja-JP" altLang="en-US" sz="900" dirty="0">
                <a:ea typeface="ＭＳ Ｐ明朝" charset="-128"/>
              </a:rPr>
              <a:t>年</a:t>
            </a:r>
            <a:r>
              <a:rPr lang="en-US" altLang="ja-JP" sz="900" dirty="0">
                <a:ea typeface="ＭＳ Ｐ明朝" charset="-128"/>
              </a:rPr>
              <a:t>6</a:t>
            </a:r>
            <a:r>
              <a:rPr lang="ja-JP" altLang="en-US" sz="900" dirty="0">
                <a:ea typeface="ＭＳ Ｐ明朝" charset="-128"/>
              </a:rPr>
              <a:t>月の「国立デジタルアーカイブ構想」の提言に沿って、わが国のデジタルアーカイブの総合ポータルとなる</a:t>
            </a:r>
            <a:r>
              <a:rPr lang="en-US" altLang="ja-JP" sz="900" dirty="0">
                <a:ea typeface="ＭＳ Ｐ明朝" charset="-128"/>
              </a:rPr>
              <a:t>PORTA</a:t>
            </a:r>
            <a:r>
              <a:rPr lang="ja-JP" altLang="en-US" sz="900" dirty="0">
                <a:ea typeface="ＭＳ Ｐ明朝" charset="-128"/>
              </a:rPr>
              <a:t>が開設された。 </a:t>
            </a:r>
          </a:p>
          <a:p>
            <a:pPr marL="226974" indent="-226974"/>
            <a:r>
              <a:rPr lang="ja-JP" altLang="en-US" sz="900" dirty="0">
                <a:ea typeface="ＭＳ Ｐ明朝" charset="-128"/>
              </a:rPr>
              <a:t>国立国会図書館のウェブアーカイブの本格実施のための法制度の実現 </a:t>
            </a:r>
            <a:endParaRPr lang="ja-JP" altLang="en-US" sz="900" u="sng" dirty="0">
              <a:ea typeface="ＭＳ Ｐ明朝" charset="-128"/>
            </a:endParaRPr>
          </a:p>
          <a:p>
            <a:pPr marL="226974" indent="-226974"/>
            <a:r>
              <a:rPr lang="ja-JP" altLang="en-US" sz="900" u="sng" dirty="0">
                <a:ea typeface="ＭＳ Ｐ明朝" charset="-128"/>
              </a:rPr>
              <a:t>全国図書館のデジタルアーカイブの統合化 </a:t>
            </a:r>
            <a:endParaRPr lang="ja-JP" altLang="en-US" sz="900" dirty="0">
              <a:ea typeface="ＭＳ Ｐ明朝" charset="-128"/>
            </a:endParaRPr>
          </a:p>
          <a:p>
            <a:pPr marL="684094" lvl="1" indent="-226974"/>
            <a:r>
              <a:rPr lang="ja-JP" altLang="en-US" sz="900" dirty="0">
                <a:ea typeface="ＭＳ Ｐ明朝" charset="-128"/>
              </a:rPr>
              <a:t>全国の図書館が統合的なデジタルアーカイブの構築。 </a:t>
            </a:r>
          </a:p>
          <a:p>
            <a:pPr marL="684094" lvl="1" indent="-226974"/>
            <a:r>
              <a:rPr lang="ja-JP" altLang="en-US" sz="900" dirty="0">
                <a:ea typeface="ＭＳ Ｐ明朝" charset="-128"/>
              </a:rPr>
              <a:t>図書館間でのデジタル化された収集資料の相互利用、館内公衆端末での閲覧が可能となる著作権制度の創設。 </a:t>
            </a:r>
          </a:p>
          <a:p>
            <a:pPr marL="684094" lvl="1" indent="-226974"/>
            <a:r>
              <a:rPr lang="ja-JP" altLang="en-US" sz="900" dirty="0">
                <a:ea typeface="ＭＳ Ｐ明朝" charset="-128"/>
              </a:rPr>
              <a:t>著作権データベースの活用等著作権者が不明な場合の文化庁裁定制度の円滑な利用のための制度改善。 </a:t>
            </a:r>
            <a:endParaRPr lang="ja-JP" altLang="en-US" sz="900" u="sng" dirty="0">
              <a:ea typeface="ＭＳ Ｐ明朝" charset="-128"/>
            </a:endParaRPr>
          </a:p>
          <a:p>
            <a:pPr marL="226974" indent="-226974"/>
            <a:r>
              <a:rPr lang="ja-JP" altLang="en-US" sz="900" u="sng" dirty="0">
                <a:ea typeface="ＭＳ Ｐ明朝" charset="-128"/>
              </a:rPr>
              <a:t>国立公文書館と国立国会図書館が協力 </a:t>
            </a:r>
            <a:endParaRPr lang="ja-JP" altLang="en-US" sz="900" dirty="0">
              <a:ea typeface="ＭＳ Ｐ明朝" charset="-128"/>
            </a:endParaRPr>
          </a:p>
          <a:p>
            <a:pPr marL="684094" lvl="1" indent="-226974"/>
            <a:r>
              <a:rPr lang="ja-JP" altLang="en-US" sz="900" dirty="0">
                <a:ea typeface="ＭＳ Ｐ明朝" charset="-128"/>
              </a:rPr>
              <a:t>相互の役割の違いを尊重して、利用者の利便性の向上を図る観点から、連携・協力 </a:t>
            </a:r>
          </a:p>
          <a:p>
            <a:pPr marL="684094" lvl="1" indent="-226974"/>
            <a:r>
              <a:rPr lang="ja-JP" altLang="en-US" sz="900" dirty="0">
                <a:ea typeface="ＭＳ Ｐ明朝" charset="-128"/>
              </a:rPr>
              <a:t>全国の公文書館、図書館でのデジタルアーカイブ構築について、メタデータ付与等に係る技術面、ノウハウ面における支援、協力を行う。 </a:t>
            </a:r>
          </a:p>
          <a:p>
            <a:pPr marL="684094" lvl="1" indent="-226974"/>
            <a:r>
              <a:rPr lang="ja-JP" altLang="en-US" sz="900" dirty="0">
                <a:ea typeface="ＭＳ Ｐ明朝" charset="-128"/>
              </a:rPr>
              <a:t>国のデジタルアーカイブの総合ポータルの検索機能の充実等により、各分野でのデジタルアーカイブの利用の拡大を図る。 </a:t>
            </a:r>
            <a:endParaRPr lang="ja-JP" altLang="en-US" sz="900" u="sng" dirty="0">
              <a:ea typeface="ＭＳ Ｐ明朝" charset="-128"/>
            </a:endParaRPr>
          </a:p>
          <a:p>
            <a:pPr marL="226974" indent="-226974"/>
            <a:r>
              <a:rPr lang="ja-JP" altLang="en-US" sz="900" u="sng" dirty="0">
                <a:ea typeface="ＭＳ Ｐ明朝" charset="-128"/>
              </a:rPr>
              <a:t>世界最先端のデジタルアーカイブ技術への対応</a:t>
            </a:r>
          </a:p>
          <a:p>
            <a:pPr marL="226974" indent="-226974"/>
            <a:r>
              <a:rPr lang="ja-JP" altLang="en-US" sz="900" u="sng" dirty="0">
                <a:ea typeface="ＭＳ Ｐ明朝" charset="-128"/>
              </a:rPr>
              <a:t>など、提言として政府に申し入れられました。</a:t>
            </a:r>
          </a:p>
          <a:p>
            <a:pPr marL="226974" indent="-226974"/>
            <a:r>
              <a:rPr lang="ja-JP" altLang="en-US" sz="900" u="sng" dirty="0">
                <a:ea typeface="ＭＳ Ｐ明朝" charset="-128"/>
              </a:rPr>
              <a:t>次に、内閣官房　知財本部（知的財産戦略本部）が</a:t>
            </a:r>
            <a:r>
              <a:rPr lang="en-US" altLang="ja-JP" sz="900" u="sng" dirty="0">
                <a:ea typeface="ＭＳ Ｐ明朝" charset="-128"/>
              </a:rPr>
              <a:t>6</a:t>
            </a:r>
            <a:r>
              <a:rPr lang="ja-JP" altLang="en-US" sz="900" u="sng" dirty="0">
                <a:ea typeface="ＭＳ Ｐ明朝" charset="-128"/>
              </a:rPr>
              <a:t>月</a:t>
            </a:r>
            <a:r>
              <a:rPr lang="en-US" altLang="ja-JP" sz="900" u="sng" dirty="0">
                <a:ea typeface="ＭＳ Ｐ明朝" charset="-128"/>
              </a:rPr>
              <a:t>18</a:t>
            </a:r>
            <a:r>
              <a:rPr lang="ja-JP" altLang="en-US" sz="900" u="sng" dirty="0">
                <a:ea typeface="ＭＳ Ｐ明朝" charset="-128"/>
              </a:rPr>
              <a:t>日に発表した「知財計画</a:t>
            </a:r>
            <a:r>
              <a:rPr lang="en-US" altLang="ja-JP" sz="900" u="sng" dirty="0">
                <a:ea typeface="ＭＳ Ｐ明朝" charset="-128"/>
              </a:rPr>
              <a:t>2008</a:t>
            </a:r>
            <a:r>
              <a:rPr lang="ja-JP" altLang="en-US" sz="900" u="sng" dirty="0">
                <a:ea typeface="ＭＳ Ｐ明朝" charset="-128"/>
              </a:rPr>
              <a:t>」です。</a:t>
            </a:r>
          </a:p>
          <a:p>
            <a:pPr marL="226974" indent="-226974"/>
            <a:r>
              <a:rPr lang="ja-JP" altLang="en-US" sz="900" u="sng" dirty="0">
                <a:ea typeface="ＭＳ Ｐ明朝" charset="-128"/>
              </a:rPr>
              <a:t>「当館のデジタルアーカイブ化と図書館資料の利用を進める」ということで、 </a:t>
            </a:r>
          </a:p>
          <a:p>
            <a:pPr marL="226974" indent="-226974"/>
            <a:r>
              <a:rPr lang="ja-JP" altLang="en-US" sz="900" u="sng" dirty="0">
                <a:ea typeface="ＭＳ Ｐ明朝" charset="-128"/>
              </a:rPr>
              <a:t>当館において行われている貴重な図書等のデジタル化や、インターネット情報資源等を収集保存し、ネット上で一般ユーザーの利用に供する取組</a:t>
            </a:r>
            <a:r>
              <a:rPr lang="en-US" altLang="ja-JP" sz="900" u="sng" dirty="0">
                <a:ea typeface="ＭＳ Ｐ明朝" charset="-128"/>
              </a:rPr>
              <a:t>'</a:t>
            </a:r>
            <a:r>
              <a:rPr lang="ja-JP" altLang="en-US" sz="900" u="sng" dirty="0">
                <a:ea typeface="ＭＳ Ｐ明朝" charset="-128"/>
              </a:rPr>
              <a:t>について、その促進が図られるよう一層の連携を進める。と、うたわれています。 </a:t>
            </a:r>
            <a:endParaRPr lang="ja-JP" altLang="en-US" sz="900" dirty="0">
              <a:ea typeface="ＭＳ Ｐ明朝" charset="-128"/>
            </a:endParaRPr>
          </a:p>
          <a:p>
            <a:pPr marL="226974" indent="-226974"/>
            <a:r>
              <a:rPr lang="ja-JP" altLang="en-US" sz="900" dirty="0">
                <a:ea typeface="ＭＳ Ｐ明朝" charset="-128"/>
              </a:rPr>
              <a:t>このため、</a:t>
            </a:r>
            <a:r>
              <a:rPr lang="en-US" altLang="ja-JP" sz="900" dirty="0">
                <a:ea typeface="ＭＳ Ｐ明朝" charset="-128"/>
              </a:rPr>
              <a:t>'</a:t>
            </a:r>
            <a:r>
              <a:rPr lang="ja-JP" altLang="en-US" sz="900" dirty="0">
                <a:ea typeface="ＭＳ Ｐ明朝" charset="-128"/>
              </a:rPr>
              <a:t>権利者の経済的利益や出版ビジネスとの関係を考慮</a:t>
            </a:r>
            <a:r>
              <a:rPr lang="en-US" altLang="ja-JP" sz="900" dirty="0">
                <a:ea typeface="ＭＳ Ｐ明朝" charset="-128"/>
              </a:rPr>
              <a:t>''</a:t>
            </a:r>
            <a:r>
              <a:rPr lang="ja-JP" altLang="en-US" sz="900" dirty="0">
                <a:ea typeface="ＭＳ Ｐ明朝" charset="-128"/>
              </a:rPr>
              <a:t>しつつ、国立国会図書館における蔵書のデジタル化の推進に必要な法的措置を２００８年度中に講ずるとともに、国立国会図書館と他の図書館等との連携や図書館等利用者への資料提供の在り方については、関係者間の協議を促進し、２００８年度中に一定の結論を得る。（</a:t>
            </a:r>
            <a:r>
              <a:rPr lang="en-US" altLang="ja-JP" sz="900" dirty="0">
                <a:ea typeface="ＭＳ Ｐ明朝" charset="-128"/>
              </a:rPr>
              <a:t>113/157</a:t>
            </a:r>
            <a:r>
              <a:rPr lang="ja-JP" altLang="en-US" sz="900" dirty="0">
                <a:ea typeface="ＭＳ Ｐ明朝" charset="-128"/>
              </a:rPr>
              <a:t>ページ） </a:t>
            </a:r>
            <a:endParaRPr lang="ja-JP" altLang="en-US" sz="900" u="sng" dirty="0">
              <a:ea typeface="ＭＳ Ｐ明朝" charset="-128"/>
            </a:endParaRPr>
          </a:p>
          <a:p>
            <a:pPr marL="226974" indent="-226974"/>
            <a:r>
              <a:rPr lang="ja-JP" altLang="en-US" sz="900" u="sng" dirty="0">
                <a:ea typeface="ＭＳ Ｐ明朝" charset="-128"/>
              </a:rPr>
              <a:t>次に、同じく内閣官房の</a:t>
            </a:r>
            <a:r>
              <a:rPr lang="en-US" altLang="ja-JP" sz="900" u="sng" dirty="0">
                <a:ea typeface="ＭＳ Ｐ明朝" charset="-128"/>
              </a:rPr>
              <a:t>IT</a:t>
            </a:r>
            <a:r>
              <a:rPr lang="ja-JP" altLang="en-US" sz="900" u="sng" dirty="0">
                <a:ea typeface="ＭＳ Ｐ明朝" charset="-128"/>
              </a:rPr>
              <a:t>戦略本部が</a:t>
            </a:r>
            <a:r>
              <a:rPr lang="en-US" altLang="ja-JP" sz="900" u="sng" dirty="0">
                <a:ea typeface="ＭＳ Ｐ明朝" charset="-128"/>
              </a:rPr>
              <a:t>8</a:t>
            </a:r>
            <a:r>
              <a:rPr lang="ja-JP" altLang="en-US" sz="900" u="sng" dirty="0">
                <a:ea typeface="ＭＳ Ｐ明朝" charset="-128"/>
              </a:rPr>
              <a:t>月</a:t>
            </a:r>
            <a:r>
              <a:rPr lang="en-US" altLang="ja-JP" sz="900" u="sng" dirty="0">
                <a:ea typeface="ＭＳ Ｐ明朝" charset="-128"/>
              </a:rPr>
              <a:t>20</a:t>
            </a:r>
            <a:r>
              <a:rPr lang="ja-JP" altLang="en-US" sz="900" u="sng" dirty="0">
                <a:ea typeface="ＭＳ Ｐ明朝" charset="-128"/>
              </a:rPr>
              <a:t>日に発表した</a:t>
            </a:r>
            <a:r>
              <a:rPr lang="en-US" altLang="ja-JP" sz="900" u="sng" dirty="0">
                <a:ea typeface="ＭＳ Ｐ明朝" charset="-128"/>
              </a:rPr>
              <a:t>'</a:t>
            </a:r>
            <a:r>
              <a:rPr lang="ja-JP" altLang="en-US" sz="900" u="sng" dirty="0">
                <a:ea typeface="ＭＳ Ｐ明朝" charset="-128"/>
              </a:rPr>
              <a:t>重点計画</a:t>
            </a:r>
            <a:r>
              <a:rPr lang="en-US" altLang="ja-JP" sz="900" u="sng" dirty="0">
                <a:ea typeface="ＭＳ Ｐ明朝" charset="-128"/>
              </a:rPr>
              <a:t>2008</a:t>
            </a:r>
            <a:r>
              <a:rPr lang="ja-JP" altLang="en-US" sz="900" u="sng" dirty="0">
                <a:ea typeface="ＭＳ Ｐ明朝" charset="-128"/>
              </a:rPr>
              <a:t>の中では、</a:t>
            </a:r>
          </a:p>
          <a:p>
            <a:pPr marL="226974" indent="-226974"/>
            <a:r>
              <a:rPr lang="ja-JP" altLang="en-US" sz="900" u="sng" dirty="0">
                <a:ea typeface="ＭＳ Ｐ明朝" charset="-128"/>
              </a:rPr>
              <a:t>総務省の「</a:t>
            </a:r>
            <a:r>
              <a:rPr lang="en-US" altLang="ja-JP" sz="900" u="sng" dirty="0">
                <a:ea typeface="ＭＳ Ｐ明朝" charset="-128"/>
              </a:rPr>
              <a:t>ICT </a:t>
            </a:r>
            <a:r>
              <a:rPr lang="ja-JP" altLang="en-US" sz="900" u="sng" dirty="0">
                <a:ea typeface="ＭＳ Ｐ明朝" charset="-128"/>
              </a:rPr>
              <a:t>成長力強化プラン」の中で記述されている、「デジタル文明開化プロジェクト」の推進（総務省及び関係省庁） があります。</a:t>
            </a:r>
          </a:p>
          <a:p>
            <a:pPr marL="226974" indent="-226974"/>
            <a:r>
              <a:rPr lang="ja-JP" altLang="en-US" sz="900" u="sng" dirty="0">
                <a:ea typeface="ＭＳ Ｐ明朝" charset="-128"/>
              </a:rPr>
              <a:t>国立国会図書館、国立公文書館、他府省庁、地方公共団体、図書館・博物館・美術館、大学等との連携を図り、産学官を挙げてデジタル化を推進、日本中の知的財産を総デジタル化してつなぐ「デジタル文明開化プロジェクト」を実施する。とされています。</a:t>
            </a:r>
            <a:endParaRPr lang="ja-JP" altLang="en-US" sz="900" dirty="0">
              <a:ea typeface="ＭＳ Ｐ明朝" charset="-128"/>
            </a:endParaRPr>
          </a:p>
          <a:p>
            <a:pPr marL="226974" indent="-226974"/>
            <a:r>
              <a:rPr lang="ja-JP" altLang="en-US" sz="900" dirty="0">
                <a:ea typeface="ＭＳ Ｐ明朝" charset="-128"/>
              </a:rPr>
              <a:t>具体的な内容の一つとして、地域公共図書館支援を想定しています。</a:t>
            </a:r>
          </a:p>
          <a:p>
            <a:pPr marL="226974" indent="-226974"/>
            <a:r>
              <a:rPr lang="ja-JP" altLang="en-US" sz="900" dirty="0">
                <a:ea typeface="ＭＳ Ｐ明朝" charset="-128"/>
              </a:rPr>
              <a:t>「</a:t>
            </a:r>
            <a:r>
              <a:rPr lang="en-US" altLang="ja-JP" sz="900" dirty="0">
                <a:ea typeface="ＭＳ Ｐ明朝" charset="-128"/>
              </a:rPr>
              <a:t>ICT </a:t>
            </a:r>
            <a:r>
              <a:rPr lang="ja-JP" altLang="en-US" sz="900" dirty="0">
                <a:ea typeface="ＭＳ Ｐ明朝" charset="-128"/>
              </a:rPr>
              <a:t>成長力強化プラン」の実施が盛り込まれた形で、「経済財政改革の基本方針」（いわゆる骨太方針</a:t>
            </a:r>
            <a:r>
              <a:rPr lang="en-US" altLang="ja-JP" sz="900" dirty="0">
                <a:ea typeface="ＭＳ Ｐ明朝" charset="-128"/>
              </a:rPr>
              <a:t>2008</a:t>
            </a:r>
            <a:r>
              <a:rPr lang="ja-JP" altLang="en-US" sz="900" dirty="0">
                <a:ea typeface="ＭＳ Ｐ明朝" charset="-128"/>
              </a:rPr>
              <a:t>）として、</a:t>
            </a:r>
            <a:r>
              <a:rPr lang="en-US" altLang="ja-JP" sz="900" dirty="0">
                <a:ea typeface="ＭＳ Ｐ明朝" charset="-128"/>
              </a:rPr>
              <a:t>6</a:t>
            </a:r>
            <a:r>
              <a:rPr lang="ja-JP" altLang="en-US" sz="900" dirty="0">
                <a:ea typeface="ＭＳ Ｐ明朝" charset="-128"/>
              </a:rPr>
              <a:t>月</a:t>
            </a:r>
            <a:r>
              <a:rPr lang="en-US" altLang="ja-JP" sz="900" dirty="0">
                <a:ea typeface="ＭＳ Ｐ明朝" charset="-128"/>
              </a:rPr>
              <a:t>27</a:t>
            </a:r>
            <a:r>
              <a:rPr lang="ja-JP" altLang="en-US" sz="900" dirty="0">
                <a:ea typeface="ＭＳ Ｐ明朝" charset="-128"/>
              </a:rPr>
              <a:t>日に決定されました。 </a:t>
            </a:r>
          </a:p>
          <a:p>
            <a:pPr marL="226974" indent="-226974"/>
            <a:r>
              <a:rPr lang="ja-JP" altLang="en-US" sz="900" dirty="0">
                <a:ea typeface="ＭＳ Ｐ明朝" charset="-128"/>
              </a:rPr>
              <a:t>これに基づいて、各省庁において、来年度予算要求が行われています。 </a:t>
            </a:r>
          </a:p>
        </p:txBody>
      </p:sp>
      <p:sp>
        <p:nvSpPr>
          <p:cNvPr id="169991" name="日付プレースホルダ 6"/>
          <p:cNvSpPr>
            <a:spLocks noGrp="1"/>
          </p:cNvSpPr>
          <p:nvPr>
            <p:ph type="dt" sz="quarter" idx="1"/>
          </p:nvPr>
        </p:nvSpPr>
        <p:spPr>
          <a:noFill/>
        </p:spPr>
        <p:txBody>
          <a:bodyPr/>
          <a:lstStyle/>
          <a:p>
            <a:pPr defTabSz="945985"/>
            <a:r>
              <a:rPr lang="en-US" altLang="ja-JP" smtClean="0">
                <a:solidFill>
                  <a:prstClr val="black"/>
                </a:solidFill>
              </a:rPr>
              <a:t>2009/1/31</a:t>
            </a:r>
          </a:p>
        </p:txBody>
      </p:sp>
    </p:spTree>
    <p:extLst>
      <p:ext uri="{BB962C8B-B14F-4D97-AF65-F5344CB8AC3E}">
        <p14:creationId xmlns:p14="http://schemas.microsoft.com/office/powerpoint/2010/main" val="9143501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4450" y="217488"/>
            <a:ext cx="6578600" cy="3702050"/>
          </a:xfrm>
        </p:spPr>
      </p:sp>
      <p:sp>
        <p:nvSpPr>
          <p:cNvPr id="3" name="ノート プレースホルダ 2"/>
          <p:cNvSpPr>
            <a:spLocks noGrp="1"/>
          </p:cNvSpPr>
          <p:nvPr>
            <p:ph type="body" idx="1"/>
          </p:nvPr>
        </p:nvSpPr>
        <p:spPr>
          <a:xfrm>
            <a:off x="438233" y="3934290"/>
            <a:ext cx="6002206" cy="5716878"/>
          </a:xfrm>
        </p:spPr>
        <p:txBody>
          <a:bodyPr>
            <a:noAutofit/>
          </a:bodyPr>
          <a:lstStyle/>
          <a:p>
            <a:pPr marL="226974" indent="-226974"/>
            <a:r>
              <a:rPr lang="en-US" altLang="ja-JP" dirty="0">
                <a:ea typeface="ＭＳ Ｐ明朝" charset="-128"/>
              </a:rPr>
              <a:t>2008</a:t>
            </a:r>
            <a:r>
              <a:rPr lang="ja-JP" altLang="en-US" dirty="0">
                <a:ea typeface="ＭＳ Ｐ明朝" charset="-128"/>
              </a:rPr>
              <a:t>～</a:t>
            </a:r>
            <a:r>
              <a:rPr lang="en-US" altLang="ja-JP" dirty="0">
                <a:ea typeface="ＭＳ Ｐ明朝" charset="-128"/>
              </a:rPr>
              <a:t>2009</a:t>
            </a:r>
            <a:r>
              <a:rPr lang="ja-JP" altLang="en-US" dirty="0">
                <a:ea typeface="ＭＳ Ｐ明朝" charset="-128"/>
              </a:rPr>
              <a:t>年、再度、推進の計画が動いた。長尾前館長が就任。私が、関西に赴任している頃。</a:t>
            </a:r>
            <a:endParaRPr lang="en-US" altLang="ja-JP" dirty="0">
              <a:ea typeface="ＭＳ Ｐ明朝" charset="-128"/>
            </a:endParaRPr>
          </a:p>
          <a:p>
            <a:pPr marL="226974" indent="-226974"/>
            <a:r>
              <a:rPr lang="ja-JP" altLang="en-US" dirty="0">
                <a:ea typeface="ＭＳ Ｐ明朝" charset="-128"/>
              </a:rPr>
              <a:t>これにより、公的機関のウェブ情報の収集、保存のためのデジタル化、公共図書館への送信の法制度化が動き出した。</a:t>
            </a:r>
            <a:endParaRPr lang="en-US" altLang="ja-JP" dirty="0">
              <a:ea typeface="ＭＳ Ｐ明朝" charset="-128"/>
            </a:endParaRPr>
          </a:p>
          <a:p>
            <a:pPr marL="226974" indent="-226974"/>
            <a:r>
              <a:rPr lang="ja-JP" altLang="en-US" dirty="0">
                <a:ea typeface="ＭＳ Ｐ明朝" charset="-128"/>
              </a:rPr>
              <a:t>出版ビジネスと図書館との関係（長尾構想）が議論された。</a:t>
            </a:r>
            <a:endParaRPr lang="en-US" altLang="ja-JP" dirty="0">
              <a:ea typeface="ＭＳ Ｐ明朝" charset="-128"/>
            </a:endParaRPr>
          </a:p>
          <a:p>
            <a:pPr marL="226974" indent="-226974"/>
            <a:r>
              <a:rPr lang="ja-JP" altLang="en-US" dirty="0">
                <a:ea typeface="ＭＳ Ｐ明朝" charset="-128"/>
              </a:rPr>
              <a:t>～～～～～～</a:t>
            </a:r>
            <a:endParaRPr lang="en-US" altLang="ja-JP" dirty="0">
              <a:ea typeface="ＭＳ Ｐ明朝" charset="-128"/>
            </a:endParaRPr>
          </a:p>
          <a:p>
            <a:pPr marL="226974" indent="-226974"/>
            <a:r>
              <a:rPr lang="ja-JP" altLang="en-US" sz="900" u="sng" dirty="0">
                <a:ea typeface="ＭＳ Ｐ明朝" charset="-128"/>
              </a:rPr>
              <a:t>～～～～～～</a:t>
            </a:r>
            <a:endParaRPr lang="en-US" altLang="ja-JP" sz="900" u="sng" dirty="0">
              <a:ea typeface="ＭＳ Ｐ明朝" charset="-128"/>
            </a:endParaRPr>
          </a:p>
          <a:p>
            <a:pPr marL="226974" indent="-226974"/>
            <a:r>
              <a:rPr lang="ja-JP" altLang="en-US" sz="900" u="sng" dirty="0">
                <a:ea typeface="ＭＳ Ｐ明朝" charset="-128"/>
              </a:rPr>
              <a:t>まずは、政府機関の施策との関連です。</a:t>
            </a:r>
          </a:p>
          <a:p>
            <a:pPr marL="226974" indent="-226974"/>
            <a:r>
              <a:rPr lang="ja-JP" altLang="en-US" sz="900" u="sng" dirty="0">
                <a:ea typeface="ＭＳ Ｐ明朝" charset="-128"/>
              </a:rPr>
              <a:t>今年度は、国のデジタルアーカイブ事業に直接関連する政府の施策として、このようなものがあります。</a:t>
            </a:r>
          </a:p>
          <a:p>
            <a:pPr marL="226974" indent="-226974"/>
            <a:r>
              <a:rPr lang="ja-JP" altLang="en-US" sz="900" u="sng" dirty="0">
                <a:ea typeface="ＭＳ Ｐ明朝" charset="-128"/>
              </a:rPr>
              <a:t>一つ目として、「</a:t>
            </a:r>
            <a:r>
              <a:rPr lang="en-US" altLang="ja-JP" sz="900" u="sng" dirty="0">
                <a:ea typeface="ＭＳ Ｐ明朝" charset="-128"/>
              </a:rPr>
              <a:t>e-Japan</a:t>
            </a:r>
            <a:r>
              <a:rPr lang="ja-JP" altLang="en-US" sz="900" u="sng" dirty="0">
                <a:ea typeface="ＭＳ Ｐ明朝" charset="-128"/>
              </a:rPr>
              <a:t>重点計画特命委員会　自民党デジタルアーカイブ小委員会」が、平成</a:t>
            </a:r>
            <a:r>
              <a:rPr lang="en-US" altLang="ja-JP" sz="900" u="sng" dirty="0">
                <a:ea typeface="ＭＳ Ｐ明朝" charset="-128"/>
              </a:rPr>
              <a:t>20</a:t>
            </a:r>
            <a:r>
              <a:rPr lang="ja-JP" altLang="en-US" sz="900" u="sng" dirty="0">
                <a:ea typeface="ＭＳ Ｐ明朝" charset="-128"/>
              </a:rPr>
              <a:t>年</a:t>
            </a:r>
            <a:r>
              <a:rPr lang="en-US" altLang="ja-JP" sz="900" u="sng" dirty="0">
                <a:ea typeface="ＭＳ Ｐ明朝" charset="-128"/>
              </a:rPr>
              <a:t>3</a:t>
            </a:r>
            <a:r>
              <a:rPr lang="ja-JP" altLang="en-US" sz="900" u="sng" dirty="0">
                <a:ea typeface="ＭＳ Ｐ明朝" charset="-128"/>
              </a:rPr>
              <a:t>月</a:t>
            </a:r>
            <a:r>
              <a:rPr lang="en-US" altLang="ja-JP" sz="900" u="sng" dirty="0">
                <a:ea typeface="ＭＳ Ｐ明朝" charset="-128"/>
              </a:rPr>
              <a:t>12</a:t>
            </a:r>
            <a:r>
              <a:rPr lang="ja-JP" altLang="en-US" sz="900" u="sng" dirty="0">
                <a:ea typeface="ＭＳ Ｐ明朝" charset="-128"/>
              </a:rPr>
              <a:t>日に公表した「デジタルアーカイブの推進に向けた申入れ」。です。</a:t>
            </a:r>
            <a:endParaRPr lang="ja-JP" altLang="en-US" sz="900" dirty="0">
              <a:ea typeface="ＭＳ Ｐ明朝" charset="-128"/>
            </a:endParaRPr>
          </a:p>
          <a:p>
            <a:pPr marL="226974" indent="-226974"/>
            <a:r>
              <a:rPr lang="ja-JP" altLang="en-US" sz="900" dirty="0">
                <a:ea typeface="ＭＳ Ｐ明朝" charset="-128"/>
              </a:rPr>
              <a:t>主な内容として、</a:t>
            </a:r>
          </a:p>
          <a:p>
            <a:pPr marL="226974" indent="-226974"/>
            <a:r>
              <a:rPr lang="ja-JP" altLang="en-US" sz="900" dirty="0">
                <a:ea typeface="ＭＳ Ｐ明朝" charset="-128"/>
              </a:rPr>
              <a:t>平成</a:t>
            </a:r>
            <a:r>
              <a:rPr lang="en-US" altLang="ja-JP" sz="900" dirty="0">
                <a:ea typeface="ＭＳ Ｐ明朝" charset="-128"/>
              </a:rPr>
              <a:t>16</a:t>
            </a:r>
            <a:r>
              <a:rPr lang="ja-JP" altLang="en-US" sz="900" dirty="0">
                <a:ea typeface="ＭＳ Ｐ明朝" charset="-128"/>
              </a:rPr>
              <a:t>年</a:t>
            </a:r>
            <a:r>
              <a:rPr lang="en-US" altLang="ja-JP" sz="900" dirty="0">
                <a:ea typeface="ＭＳ Ｐ明朝" charset="-128"/>
              </a:rPr>
              <a:t>6</a:t>
            </a:r>
            <a:r>
              <a:rPr lang="ja-JP" altLang="en-US" sz="900" dirty="0">
                <a:ea typeface="ＭＳ Ｐ明朝" charset="-128"/>
              </a:rPr>
              <a:t>月の「国立デジタルアーカイブ構想」の提言に沿って、わが国のデジタルアーカイブの総合ポータルとなる</a:t>
            </a:r>
            <a:r>
              <a:rPr lang="en-US" altLang="ja-JP" sz="900" dirty="0">
                <a:ea typeface="ＭＳ Ｐ明朝" charset="-128"/>
              </a:rPr>
              <a:t>PORTA</a:t>
            </a:r>
            <a:r>
              <a:rPr lang="ja-JP" altLang="en-US" sz="900" dirty="0">
                <a:ea typeface="ＭＳ Ｐ明朝" charset="-128"/>
              </a:rPr>
              <a:t>が開設された。 </a:t>
            </a:r>
          </a:p>
          <a:p>
            <a:pPr marL="226974" indent="-226974"/>
            <a:r>
              <a:rPr lang="ja-JP" altLang="en-US" sz="900" dirty="0">
                <a:ea typeface="ＭＳ Ｐ明朝" charset="-128"/>
              </a:rPr>
              <a:t>国立国会図書館のウェブアーカイブの本格実施のための法制度の実現 </a:t>
            </a:r>
            <a:endParaRPr lang="ja-JP" altLang="en-US" sz="900" u="sng" dirty="0">
              <a:ea typeface="ＭＳ Ｐ明朝" charset="-128"/>
            </a:endParaRPr>
          </a:p>
          <a:p>
            <a:pPr marL="226974" indent="-226974"/>
            <a:r>
              <a:rPr lang="ja-JP" altLang="en-US" sz="900" u="sng" dirty="0">
                <a:ea typeface="ＭＳ Ｐ明朝" charset="-128"/>
              </a:rPr>
              <a:t>全国図書館のデジタルアーカイブの統合化 </a:t>
            </a:r>
            <a:endParaRPr lang="ja-JP" altLang="en-US" sz="900" dirty="0">
              <a:ea typeface="ＭＳ Ｐ明朝" charset="-128"/>
            </a:endParaRPr>
          </a:p>
          <a:p>
            <a:pPr marL="684094" lvl="1" indent="-226974"/>
            <a:r>
              <a:rPr lang="ja-JP" altLang="en-US" sz="900" dirty="0">
                <a:ea typeface="ＭＳ Ｐ明朝" charset="-128"/>
              </a:rPr>
              <a:t>全国の図書館が統合的なデジタルアーカイブの構築。 </a:t>
            </a:r>
          </a:p>
          <a:p>
            <a:pPr marL="684094" lvl="1" indent="-226974"/>
            <a:r>
              <a:rPr lang="ja-JP" altLang="en-US" sz="900" dirty="0">
                <a:ea typeface="ＭＳ Ｐ明朝" charset="-128"/>
              </a:rPr>
              <a:t>図書館間でのデジタル化された収集資料の相互利用、館内公衆端末での閲覧が可能となる著作権制度の創設。 </a:t>
            </a:r>
          </a:p>
          <a:p>
            <a:pPr marL="684094" lvl="1" indent="-226974"/>
            <a:r>
              <a:rPr lang="ja-JP" altLang="en-US" sz="900" dirty="0">
                <a:ea typeface="ＭＳ Ｐ明朝" charset="-128"/>
              </a:rPr>
              <a:t>著作権データベースの活用等著作権者が不明な場合の文化庁裁定制度の円滑な利用のための制度改善。 </a:t>
            </a:r>
            <a:endParaRPr lang="ja-JP" altLang="en-US" sz="900" u="sng" dirty="0">
              <a:ea typeface="ＭＳ Ｐ明朝" charset="-128"/>
            </a:endParaRPr>
          </a:p>
          <a:p>
            <a:pPr marL="226974" indent="-226974"/>
            <a:r>
              <a:rPr lang="ja-JP" altLang="en-US" sz="900" u="sng" dirty="0">
                <a:ea typeface="ＭＳ Ｐ明朝" charset="-128"/>
              </a:rPr>
              <a:t>国立公文書館と国立国会図書館が協力 </a:t>
            </a:r>
            <a:endParaRPr lang="ja-JP" altLang="en-US" sz="900" dirty="0">
              <a:ea typeface="ＭＳ Ｐ明朝" charset="-128"/>
            </a:endParaRPr>
          </a:p>
          <a:p>
            <a:pPr marL="684094" lvl="1" indent="-226974"/>
            <a:r>
              <a:rPr lang="ja-JP" altLang="en-US" sz="900" dirty="0">
                <a:ea typeface="ＭＳ Ｐ明朝" charset="-128"/>
              </a:rPr>
              <a:t>相互の役割の違いを尊重して、利用者の利便性の向上を図る観点から、連携・協力 </a:t>
            </a:r>
          </a:p>
          <a:p>
            <a:pPr marL="684094" lvl="1" indent="-226974"/>
            <a:r>
              <a:rPr lang="ja-JP" altLang="en-US" sz="900" dirty="0">
                <a:ea typeface="ＭＳ Ｐ明朝" charset="-128"/>
              </a:rPr>
              <a:t>全国の公文書館、図書館でのデジタルアーカイブ構築について、メタデータ付与等に係る技術面、ノウハウ面における支援、協力を行う。 </a:t>
            </a:r>
          </a:p>
          <a:p>
            <a:pPr marL="684094" lvl="1" indent="-226974"/>
            <a:r>
              <a:rPr lang="ja-JP" altLang="en-US" sz="900" dirty="0">
                <a:ea typeface="ＭＳ Ｐ明朝" charset="-128"/>
              </a:rPr>
              <a:t>国のデジタルアーカイブの総合ポータルの検索機能の充実等により、各分野でのデジタルアーカイブの利用の拡大を図る。 </a:t>
            </a:r>
            <a:endParaRPr lang="ja-JP" altLang="en-US" sz="900" u="sng" dirty="0">
              <a:ea typeface="ＭＳ Ｐ明朝" charset="-128"/>
            </a:endParaRPr>
          </a:p>
          <a:p>
            <a:pPr marL="226974" indent="-226974"/>
            <a:r>
              <a:rPr lang="ja-JP" altLang="en-US" sz="900" u="sng" dirty="0">
                <a:ea typeface="ＭＳ Ｐ明朝" charset="-128"/>
              </a:rPr>
              <a:t>世界最先端のデジタルアーカイブ技術への対応</a:t>
            </a:r>
          </a:p>
          <a:p>
            <a:pPr marL="226974" indent="-226974"/>
            <a:r>
              <a:rPr lang="ja-JP" altLang="en-US" sz="900" u="sng" dirty="0">
                <a:ea typeface="ＭＳ Ｐ明朝" charset="-128"/>
              </a:rPr>
              <a:t>など、提言として政府に申し入れられました。</a:t>
            </a:r>
          </a:p>
          <a:p>
            <a:pPr marL="226974" indent="-226974"/>
            <a:r>
              <a:rPr lang="ja-JP" altLang="en-US" sz="900" u="sng" dirty="0">
                <a:ea typeface="ＭＳ Ｐ明朝" charset="-128"/>
              </a:rPr>
              <a:t>次に、内閣官房　知財本部（知的財産戦略本部）が</a:t>
            </a:r>
            <a:r>
              <a:rPr lang="en-US" altLang="ja-JP" sz="900" u="sng" dirty="0">
                <a:ea typeface="ＭＳ Ｐ明朝" charset="-128"/>
              </a:rPr>
              <a:t>6</a:t>
            </a:r>
            <a:r>
              <a:rPr lang="ja-JP" altLang="en-US" sz="900" u="sng" dirty="0">
                <a:ea typeface="ＭＳ Ｐ明朝" charset="-128"/>
              </a:rPr>
              <a:t>月</a:t>
            </a:r>
            <a:r>
              <a:rPr lang="en-US" altLang="ja-JP" sz="900" u="sng" dirty="0">
                <a:ea typeface="ＭＳ Ｐ明朝" charset="-128"/>
              </a:rPr>
              <a:t>18</a:t>
            </a:r>
            <a:r>
              <a:rPr lang="ja-JP" altLang="en-US" sz="900" u="sng" dirty="0">
                <a:ea typeface="ＭＳ Ｐ明朝" charset="-128"/>
              </a:rPr>
              <a:t>日に発表した「知財計画</a:t>
            </a:r>
            <a:r>
              <a:rPr lang="en-US" altLang="ja-JP" sz="900" u="sng" dirty="0">
                <a:ea typeface="ＭＳ Ｐ明朝" charset="-128"/>
              </a:rPr>
              <a:t>2008</a:t>
            </a:r>
            <a:r>
              <a:rPr lang="ja-JP" altLang="en-US" sz="900" u="sng" dirty="0">
                <a:ea typeface="ＭＳ Ｐ明朝" charset="-128"/>
              </a:rPr>
              <a:t>」です。</a:t>
            </a:r>
          </a:p>
          <a:p>
            <a:pPr marL="226974" indent="-226974"/>
            <a:r>
              <a:rPr lang="ja-JP" altLang="en-US" sz="900" u="sng" dirty="0">
                <a:ea typeface="ＭＳ Ｐ明朝" charset="-128"/>
              </a:rPr>
              <a:t>「当館のデジタルアーカイブ化と図書館資料の利用を進める」ということで、 </a:t>
            </a:r>
          </a:p>
          <a:p>
            <a:pPr marL="226974" indent="-226974"/>
            <a:r>
              <a:rPr lang="ja-JP" altLang="en-US" sz="900" u="sng" dirty="0">
                <a:ea typeface="ＭＳ Ｐ明朝" charset="-128"/>
              </a:rPr>
              <a:t>当館において行われている貴重な図書等のデジタル化や、インターネット情報資源等を収集保存し、ネット上で一般ユーザーの利用に供する取組</a:t>
            </a:r>
            <a:r>
              <a:rPr lang="en-US" altLang="ja-JP" sz="900" u="sng" dirty="0">
                <a:ea typeface="ＭＳ Ｐ明朝" charset="-128"/>
              </a:rPr>
              <a:t>'</a:t>
            </a:r>
            <a:r>
              <a:rPr lang="ja-JP" altLang="en-US" sz="900" u="sng" dirty="0">
                <a:ea typeface="ＭＳ Ｐ明朝" charset="-128"/>
              </a:rPr>
              <a:t>について、その促進が図られるよう一層の連携を進める。と、うたわれています。 </a:t>
            </a:r>
            <a:endParaRPr lang="ja-JP" altLang="en-US" sz="900" dirty="0">
              <a:ea typeface="ＭＳ Ｐ明朝" charset="-128"/>
            </a:endParaRPr>
          </a:p>
          <a:p>
            <a:pPr marL="226974" indent="-226974"/>
            <a:r>
              <a:rPr lang="ja-JP" altLang="en-US" sz="900" dirty="0">
                <a:ea typeface="ＭＳ Ｐ明朝" charset="-128"/>
              </a:rPr>
              <a:t>このため、</a:t>
            </a:r>
            <a:r>
              <a:rPr lang="en-US" altLang="ja-JP" sz="900" dirty="0">
                <a:ea typeface="ＭＳ Ｐ明朝" charset="-128"/>
              </a:rPr>
              <a:t>'</a:t>
            </a:r>
            <a:r>
              <a:rPr lang="ja-JP" altLang="en-US" sz="900" dirty="0">
                <a:ea typeface="ＭＳ Ｐ明朝" charset="-128"/>
              </a:rPr>
              <a:t>権利者の経済的利益や出版ビジネスとの関係を考慮</a:t>
            </a:r>
            <a:r>
              <a:rPr lang="en-US" altLang="ja-JP" sz="900" dirty="0">
                <a:ea typeface="ＭＳ Ｐ明朝" charset="-128"/>
              </a:rPr>
              <a:t>''</a:t>
            </a:r>
            <a:r>
              <a:rPr lang="ja-JP" altLang="en-US" sz="900" dirty="0">
                <a:ea typeface="ＭＳ Ｐ明朝" charset="-128"/>
              </a:rPr>
              <a:t>しつつ、国立国会図書館における蔵書のデジタル化の推進に必要な法的措置を２００８年度中に講ずるとともに、国立国会図書館と他の図書館等との連携や図書館等利用者への資料提供の在り方については、関係者間の協議を促進し、２００８年度中に一定の結論を得る。（</a:t>
            </a:r>
            <a:r>
              <a:rPr lang="en-US" altLang="ja-JP" sz="900" dirty="0">
                <a:ea typeface="ＭＳ Ｐ明朝" charset="-128"/>
              </a:rPr>
              <a:t>113/157</a:t>
            </a:r>
            <a:r>
              <a:rPr lang="ja-JP" altLang="en-US" sz="900" dirty="0">
                <a:ea typeface="ＭＳ Ｐ明朝" charset="-128"/>
              </a:rPr>
              <a:t>ページ） </a:t>
            </a:r>
            <a:endParaRPr lang="ja-JP" altLang="en-US" sz="900" u="sng" dirty="0">
              <a:ea typeface="ＭＳ Ｐ明朝" charset="-128"/>
            </a:endParaRPr>
          </a:p>
          <a:p>
            <a:pPr marL="226974" indent="-226974"/>
            <a:r>
              <a:rPr lang="ja-JP" altLang="en-US" sz="900" u="sng" dirty="0">
                <a:ea typeface="ＭＳ Ｐ明朝" charset="-128"/>
              </a:rPr>
              <a:t>次に、同じく内閣官房の</a:t>
            </a:r>
            <a:r>
              <a:rPr lang="en-US" altLang="ja-JP" sz="900" u="sng" dirty="0">
                <a:ea typeface="ＭＳ Ｐ明朝" charset="-128"/>
              </a:rPr>
              <a:t>IT</a:t>
            </a:r>
            <a:r>
              <a:rPr lang="ja-JP" altLang="en-US" sz="900" u="sng" dirty="0">
                <a:ea typeface="ＭＳ Ｐ明朝" charset="-128"/>
              </a:rPr>
              <a:t>戦略本部が</a:t>
            </a:r>
            <a:r>
              <a:rPr lang="en-US" altLang="ja-JP" sz="900" u="sng" dirty="0">
                <a:ea typeface="ＭＳ Ｐ明朝" charset="-128"/>
              </a:rPr>
              <a:t>8</a:t>
            </a:r>
            <a:r>
              <a:rPr lang="ja-JP" altLang="en-US" sz="900" u="sng" dirty="0">
                <a:ea typeface="ＭＳ Ｐ明朝" charset="-128"/>
              </a:rPr>
              <a:t>月</a:t>
            </a:r>
            <a:r>
              <a:rPr lang="en-US" altLang="ja-JP" sz="900" u="sng" dirty="0">
                <a:ea typeface="ＭＳ Ｐ明朝" charset="-128"/>
              </a:rPr>
              <a:t>20</a:t>
            </a:r>
            <a:r>
              <a:rPr lang="ja-JP" altLang="en-US" sz="900" u="sng" dirty="0">
                <a:ea typeface="ＭＳ Ｐ明朝" charset="-128"/>
              </a:rPr>
              <a:t>日に発表した</a:t>
            </a:r>
            <a:r>
              <a:rPr lang="en-US" altLang="ja-JP" sz="900" u="sng" dirty="0">
                <a:ea typeface="ＭＳ Ｐ明朝" charset="-128"/>
              </a:rPr>
              <a:t>'</a:t>
            </a:r>
            <a:r>
              <a:rPr lang="ja-JP" altLang="en-US" sz="900" u="sng" dirty="0">
                <a:ea typeface="ＭＳ Ｐ明朝" charset="-128"/>
              </a:rPr>
              <a:t>重点計画</a:t>
            </a:r>
            <a:r>
              <a:rPr lang="en-US" altLang="ja-JP" sz="900" u="sng" dirty="0">
                <a:ea typeface="ＭＳ Ｐ明朝" charset="-128"/>
              </a:rPr>
              <a:t>2008</a:t>
            </a:r>
            <a:r>
              <a:rPr lang="ja-JP" altLang="en-US" sz="900" u="sng" dirty="0">
                <a:ea typeface="ＭＳ Ｐ明朝" charset="-128"/>
              </a:rPr>
              <a:t>の中では、</a:t>
            </a:r>
          </a:p>
          <a:p>
            <a:pPr marL="226974" indent="-226974"/>
            <a:r>
              <a:rPr lang="ja-JP" altLang="en-US" sz="900" u="sng" dirty="0">
                <a:ea typeface="ＭＳ Ｐ明朝" charset="-128"/>
              </a:rPr>
              <a:t>総務省の「</a:t>
            </a:r>
            <a:r>
              <a:rPr lang="en-US" altLang="ja-JP" sz="900" u="sng" dirty="0">
                <a:ea typeface="ＭＳ Ｐ明朝" charset="-128"/>
              </a:rPr>
              <a:t>ICT </a:t>
            </a:r>
            <a:r>
              <a:rPr lang="ja-JP" altLang="en-US" sz="900" u="sng" dirty="0">
                <a:ea typeface="ＭＳ Ｐ明朝" charset="-128"/>
              </a:rPr>
              <a:t>成長力強化プラン」の中で記述されている、「デジタル文明開化プロジェクト」の推進（総務省及び関係省庁） があります。</a:t>
            </a:r>
          </a:p>
          <a:p>
            <a:pPr marL="226974" indent="-226974"/>
            <a:r>
              <a:rPr lang="ja-JP" altLang="en-US" sz="900" u="sng" dirty="0">
                <a:ea typeface="ＭＳ Ｐ明朝" charset="-128"/>
              </a:rPr>
              <a:t>国立国会図書館、国立公文書館、他府省庁、地方公共団体、図書館・博物館・美術館、大学等との連携を図り、産学官を挙げてデジタル化を推進、日本中の知的財産を総デジタル化してつなぐ「デジタル文明開化プロジェクト」を実施する。とされています。</a:t>
            </a:r>
            <a:endParaRPr lang="ja-JP" altLang="en-US" sz="900" dirty="0">
              <a:ea typeface="ＭＳ Ｐ明朝" charset="-128"/>
            </a:endParaRPr>
          </a:p>
          <a:p>
            <a:pPr marL="226974" indent="-226974"/>
            <a:r>
              <a:rPr lang="ja-JP" altLang="en-US" sz="900" dirty="0">
                <a:ea typeface="ＭＳ Ｐ明朝" charset="-128"/>
              </a:rPr>
              <a:t>具体的な内容の一つとして、地域公共図書館支援を想定しています。</a:t>
            </a:r>
          </a:p>
          <a:p>
            <a:pPr marL="226974" indent="-226974"/>
            <a:r>
              <a:rPr lang="ja-JP" altLang="en-US" sz="900" dirty="0">
                <a:ea typeface="ＭＳ Ｐ明朝" charset="-128"/>
              </a:rPr>
              <a:t>「</a:t>
            </a:r>
            <a:r>
              <a:rPr lang="en-US" altLang="ja-JP" sz="900" dirty="0">
                <a:ea typeface="ＭＳ Ｐ明朝" charset="-128"/>
              </a:rPr>
              <a:t>ICT </a:t>
            </a:r>
            <a:r>
              <a:rPr lang="ja-JP" altLang="en-US" sz="900" dirty="0">
                <a:ea typeface="ＭＳ Ｐ明朝" charset="-128"/>
              </a:rPr>
              <a:t>成長力強化プラン」の実施が盛り込まれた形で、「経済財政改革の基本方針」（いわゆる骨太方針</a:t>
            </a:r>
            <a:r>
              <a:rPr lang="en-US" altLang="ja-JP" sz="900" dirty="0">
                <a:ea typeface="ＭＳ Ｐ明朝" charset="-128"/>
              </a:rPr>
              <a:t>2008</a:t>
            </a:r>
            <a:r>
              <a:rPr lang="ja-JP" altLang="en-US" sz="900" dirty="0">
                <a:ea typeface="ＭＳ Ｐ明朝" charset="-128"/>
              </a:rPr>
              <a:t>）として、</a:t>
            </a:r>
            <a:r>
              <a:rPr lang="en-US" altLang="ja-JP" sz="900" dirty="0">
                <a:ea typeface="ＭＳ Ｐ明朝" charset="-128"/>
              </a:rPr>
              <a:t>6</a:t>
            </a:r>
            <a:r>
              <a:rPr lang="ja-JP" altLang="en-US" sz="900" dirty="0">
                <a:ea typeface="ＭＳ Ｐ明朝" charset="-128"/>
              </a:rPr>
              <a:t>月</a:t>
            </a:r>
            <a:r>
              <a:rPr lang="en-US" altLang="ja-JP" sz="900" dirty="0">
                <a:ea typeface="ＭＳ Ｐ明朝" charset="-128"/>
              </a:rPr>
              <a:t>27</a:t>
            </a:r>
            <a:r>
              <a:rPr lang="ja-JP" altLang="en-US" sz="900" dirty="0">
                <a:ea typeface="ＭＳ Ｐ明朝" charset="-128"/>
              </a:rPr>
              <a:t>日に決定されました。 </a:t>
            </a:r>
          </a:p>
          <a:p>
            <a:pPr marL="226974" indent="-226974"/>
            <a:r>
              <a:rPr lang="ja-JP" altLang="en-US" sz="900" dirty="0">
                <a:ea typeface="ＭＳ Ｐ明朝" charset="-128"/>
              </a:rPr>
              <a:t>これに基づいて、各省庁において、来年度予算要求が行われています。 </a:t>
            </a:r>
          </a:p>
          <a:p>
            <a:pPr marL="226974" indent="-226974"/>
            <a:endParaRPr lang="en-US" altLang="ja-JP" dirty="0">
              <a:ea typeface="ＭＳ Ｐ明朝" charset="-128"/>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solidFill>
                  <a:prstClr val="black"/>
                </a:solidFill>
              </a:rPr>
              <a:pPr/>
              <a:t>162</a:t>
            </a:fld>
            <a:endParaRPr kumimoji="1" lang="ja-JP" altLang="en-US">
              <a:solidFill>
                <a:prstClr val="black"/>
              </a:solidFill>
            </a:endParaRPr>
          </a:p>
        </p:txBody>
      </p:sp>
    </p:spTree>
    <p:extLst>
      <p:ext uri="{BB962C8B-B14F-4D97-AF65-F5344CB8AC3E}">
        <p14:creationId xmlns:p14="http://schemas.microsoft.com/office/powerpoint/2010/main" val="378063276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marL="0" lvl="1" defTabSz="914336">
              <a:defRPr/>
            </a:pPr>
            <a:r>
              <a:rPr lang="ja-JP" altLang="en-US" dirty="0" smtClean="0">
                <a:solidFill>
                  <a:srgbClr val="FF0000"/>
                </a:solidFill>
                <a:latin typeface="HG丸ｺﾞｼｯｸM-PRO" panose="020F0600000000000000" pitchFamily="50" charset="-128"/>
                <a:ea typeface="HG丸ｺﾞｼｯｸM-PRO" panose="020F0600000000000000" pitchFamily="50" charset="-128"/>
              </a:rPr>
              <a:t>今後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年を想定した施策の方向性が、</a:t>
            </a:r>
            <a:r>
              <a:rPr lang="ja-JP" altLang="en-US" dirty="0" smtClean="0">
                <a:solidFill>
                  <a:srgbClr val="FF0000"/>
                </a:solidFill>
              </a:rPr>
              <a:t>知的財産政策ビジョン</a:t>
            </a:r>
            <a:r>
              <a:rPr lang="ja-JP" altLang="en-US" dirty="0" smtClean="0"/>
              <a:t>（</a:t>
            </a:r>
            <a:r>
              <a:rPr lang="en-US" altLang="ja-JP" dirty="0" smtClean="0"/>
              <a:t>2013</a:t>
            </a:r>
            <a:r>
              <a:rPr lang="ja-JP" altLang="en-US" dirty="0" smtClean="0"/>
              <a:t>年</a:t>
            </a:r>
            <a:r>
              <a:rPr lang="en-US" altLang="ja-JP" dirty="0" smtClean="0"/>
              <a:t>6</a:t>
            </a:r>
            <a:r>
              <a:rPr lang="ja-JP" altLang="en-US" dirty="0" smtClean="0"/>
              <a:t>月</a:t>
            </a:r>
            <a:r>
              <a:rPr lang="en-US" altLang="ja-JP" dirty="0" smtClean="0"/>
              <a:t>7</a:t>
            </a:r>
            <a:r>
              <a:rPr lang="ja-JP" altLang="en-US" dirty="0" smtClean="0"/>
              <a:t>日知的財産戦略本部）。</a:t>
            </a:r>
            <a:endParaRPr lang="en-US" altLang="ja-JP" dirty="0" smtClean="0"/>
          </a:p>
          <a:p>
            <a:pPr marL="0" lvl="1"/>
            <a:r>
              <a:rPr lang="ja-JP" altLang="en-US" b="1" dirty="0" smtClean="0">
                <a:solidFill>
                  <a:srgbClr val="FF0000"/>
                </a:solidFill>
                <a:latin typeface="HG丸ｺﾞｼｯｸM-PRO" panose="020F0600000000000000" pitchFamily="50" charset="-128"/>
                <a:ea typeface="HG丸ｺﾞｼｯｸM-PRO" panose="020F0600000000000000" pitchFamily="50" charset="-128"/>
              </a:rPr>
              <a:t>今後多少方向は見直されるとしても、大きな流れは示されている</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。これを実現するためのアプローチがそれぞれの計画。</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0"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342533" lvl="1" indent="-342533">
              <a:buFont typeface="Arial" pitchFamily="34" charset="0"/>
              <a:buChar char="•"/>
            </a:pPr>
            <a:r>
              <a:rPr lang="ja-JP" altLang="en-US" dirty="0" smtClean="0">
                <a:solidFill>
                  <a:srgbClr val="FF0000"/>
                </a:solidFill>
                <a:latin typeface="HG丸ｺﾞｼｯｸM-PRO" panose="020F0600000000000000" pitchFamily="50" charset="-128"/>
                <a:ea typeface="HG丸ｺﾞｼｯｸM-PRO" panose="020F0600000000000000" pitchFamily="50" charset="-128"/>
              </a:rPr>
              <a:t>知的財産政策ビジョン（</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6</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月</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7</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457168" lvl="2"/>
            <a:r>
              <a:rPr lang="ja-JP" altLang="en-US" dirty="0" smtClean="0">
                <a:solidFill>
                  <a:srgbClr val="FF0000"/>
                </a:solidFill>
                <a:latin typeface="HG丸ｺﾞｼｯｸM-PRO" panose="020F0600000000000000" pitchFamily="50" charset="-128"/>
                <a:ea typeface="HG丸ｺﾞｼｯｸM-PRO" panose="020F0600000000000000" pitchFamily="50" charset="-128"/>
              </a:rPr>
              <a:t>今後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342533" lvl="1" indent="-342533">
              <a:buFont typeface="Arial" pitchFamily="34" charset="0"/>
              <a:buChar char="•"/>
            </a:pPr>
            <a:r>
              <a:rPr lang="ja-JP" altLang="en-US" dirty="0" smtClean="0">
                <a:latin typeface="HG丸ｺﾞｼｯｸM-PRO" panose="020F0600000000000000" pitchFamily="50" charset="-128"/>
                <a:ea typeface="HG丸ｺﾞｼｯｸM-PRO" panose="020F0600000000000000" pitchFamily="50" charset="-128"/>
              </a:rPr>
              <a:t>国の</a:t>
            </a:r>
            <a:r>
              <a:rPr lang="ja-JP" altLang="ja-JP" dirty="0" smtClean="0">
                <a:latin typeface="HG丸ｺﾞｼｯｸM-PRO" panose="020F0600000000000000" pitchFamily="50" charset="-128"/>
                <a:ea typeface="HG丸ｺﾞｼｯｸM-PRO" panose="020F0600000000000000" pitchFamily="50" charset="-128"/>
              </a:rPr>
              <a:t>各施策</a:t>
            </a:r>
            <a:r>
              <a:rPr lang="ja-JP" altLang="en-US" dirty="0" smtClean="0">
                <a:latin typeface="HG丸ｺﾞｼｯｸM-PRO" panose="020F0600000000000000" pitchFamily="50" charset="-128"/>
                <a:ea typeface="HG丸ｺﾞｼｯｸM-PRO" panose="020F0600000000000000" pitchFamily="50" charset="-128"/>
              </a:rPr>
              <a:t>、計画、提言</a:t>
            </a:r>
            <a:endParaRPr lang="ja-JP" altLang="ja-JP" sz="2000" dirty="0">
              <a:latin typeface="HG丸ｺﾞｼｯｸM-PRO" panose="020F0600000000000000" pitchFamily="50" charset="-128"/>
              <a:ea typeface="HG丸ｺﾞｼｯｸM-PRO" panose="020F0600000000000000" pitchFamily="50" charset="-128"/>
            </a:endParaRPr>
          </a:p>
          <a:p>
            <a:pPr lvl="1"/>
            <a:r>
              <a:rPr lang="zh-TW" altLang="ja-JP" dirty="0" smtClean="0">
                <a:latin typeface="HG丸ｺﾞｼｯｸM-PRO" panose="020F0600000000000000" pitchFamily="50" charset="-128"/>
                <a:ea typeface="HG丸ｺﾞｼｯｸM-PRO" panose="020F0600000000000000" pitchFamily="50" charset="-128"/>
                <a:hlinkClick r:id="rId3"/>
              </a:rPr>
              <a:t>世界最先端</a:t>
            </a:r>
            <a:r>
              <a:rPr lang="en-US" altLang="ja-JP" dirty="0" smtClean="0">
                <a:latin typeface="HG丸ｺﾞｼｯｸM-PRO" panose="020F0600000000000000" pitchFamily="50" charset="-128"/>
                <a:ea typeface="HG丸ｺﾞｼｯｸM-PRO" panose="020F0600000000000000" pitchFamily="50" charset="-128"/>
                <a:hlinkClick r:id="rId3"/>
              </a:rPr>
              <a:t>IT</a:t>
            </a:r>
            <a:r>
              <a:rPr lang="zh-TW" altLang="ja-JP" dirty="0" smtClean="0">
                <a:latin typeface="HG丸ｺﾞｼｯｸM-PRO" panose="020F0600000000000000" pitchFamily="50" charset="-128"/>
                <a:ea typeface="HG丸ｺﾞｼｯｸM-PRO" panose="020F0600000000000000" pitchFamily="50" charset="-128"/>
                <a:hlinkClick r:id="rId3"/>
              </a:rPr>
              <a:t>国家創造宣言</a:t>
            </a:r>
            <a:r>
              <a:rPr lang="zh-TW"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2013</a:t>
            </a:r>
            <a:r>
              <a:rPr lang="zh-TW"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zh-TW"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14</a:t>
            </a:r>
            <a:r>
              <a:rPr lang="zh-TW" altLang="ja-JP" dirty="0" smtClean="0">
                <a:latin typeface="HG丸ｺﾞｼｯｸM-PRO" panose="020F0600000000000000" pitchFamily="50" charset="-128"/>
                <a:ea typeface="HG丸ｺﾞｼｯｸM-PRO" panose="020F0600000000000000" pitchFamily="50" charset="-128"/>
              </a:rPr>
              <a:t>日閣議決定）</a:t>
            </a:r>
            <a:endParaRPr lang="en-US" altLang="zh-TW"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高度情報通信ネットワーク社会推進戦略本部</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4"/>
              </a:rPr>
              <a:t>電子行政オープンデータ推進のためのロードマップ</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2013</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14</a:t>
            </a:r>
            <a:r>
              <a:rPr lang="ja-JP" altLang="ja-JP" dirty="0" smtClean="0">
                <a:latin typeface="HG丸ｺﾞｼｯｸM-PRO" panose="020F0600000000000000" pitchFamily="50" charset="-128"/>
                <a:ea typeface="HG丸ｺﾞｼｯｸM-PRO" panose="020F0600000000000000" pitchFamily="50" charset="-128"/>
              </a:rPr>
              <a:t>日高度情報通信ネットワーク社会推進戦略本部決定</a:t>
            </a:r>
            <a:r>
              <a:rPr lang="ja-JP" altLang="en-US" dirty="0" smtClean="0">
                <a:latin typeface="HG丸ｺﾞｼｯｸM-PRO" panose="020F0600000000000000" pitchFamily="50" charset="-128"/>
                <a:ea typeface="HG丸ｺﾞｼｯｸM-PRO" panose="020F0600000000000000" pitchFamily="50" charset="-128"/>
              </a:rPr>
              <a:t>）</a:t>
            </a:r>
            <a:endParaRPr lang="ja-JP"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solidFill>
                  <a:srgbClr val="FF0000"/>
                </a:solidFill>
                <a:latin typeface="HG丸ｺﾞｼｯｸM-PRO" panose="020F0600000000000000" pitchFamily="50" charset="-128"/>
                <a:ea typeface="HG丸ｺﾞｼｯｸM-PRO" panose="020F0600000000000000" pitchFamily="50" charset="-128"/>
              </a:rPr>
              <a:t>電子書籍と出版文化の振興に関する議員連盟（電書議連）</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rPr>
              <a:t>「出版社の権利のあり方に関する提言（中山提言）」（</a:t>
            </a:r>
            <a:r>
              <a:rPr lang="en-US" altLang="ja-JP" dirty="0" smtClean="0">
                <a:latin typeface="HG丸ｺﾞｼｯｸM-PRO" panose="020F0600000000000000" pitchFamily="50" charset="-128"/>
                <a:ea typeface="HG丸ｺﾞｼｯｸM-PRO" panose="020F0600000000000000" pitchFamily="50" charset="-128"/>
              </a:rPr>
              <a:t>2013</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日第</a:t>
            </a:r>
            <a:r>
              <a:rPr lang="en-US" altLang="ja-JP" dirty="0" smtClean="0">
                <a:latin typeface="HG丸ｺﾞｼｯｸM-PRO" panose="020F0600000000000000" pitchFamily="50" charset="-128"/>
                <a:ea typeface="HG丸ｺﾞｼｯｸM-PRO" panose="020F0600000000000000" pitchFamily="50" charset="-128"/>
              </a:rPr>
              <a:t>7</a:t>
            </a:r>
            <a:r>
              <a:rPr lang="ja-JP" altLang="ja-JP" dirty="0" smtClean="0">
                <a:latin typeface="HG丸ｺﾞｼｯｸM-PRO" panose="020F0600000000000000" pitchFamily="50" charset="-128"/>
                <a:ea typeface="HG丸ｺﾞｼｯｸM-PRO" panose="020F0600000000000000" pitchFamily="50" charset="-128"/>
              </a:rPr>
              <a:t>回「印刷文化・電子文化の基盤整備に関する勉強会（中川勉強会）</a:t>
            </a:r>
            <a:r>
              <a:rPr lang="ja-JP" altLang="en-US" dirty="0" smtClean="0">
                <a:latin typeface="HG丸ｺﾞｼｯｸM-PRO" panose="020F0600000000000000" pitchFamily="50" charset="-128"/>
                <a:ea typeface="HG丸ｺﾞｼｯｸM-PRO" panose="020F0600000000000000" pitchFamily="50" charset="-128"/>
              </a:rPr>
              <a:t>）</a:t>
            </a:r>
            <a:endParaRPr lang="ja-JP"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solidFill>
                  <a:srgbClr val="FF0000"/>
                </a:solidFill>
                <a:latin typeface="HG丸ｺﾞｼｯｸM-PRO" panose="020F0600000000000000" pitchFamily="50" charset="-128"/>
                <a:ea typeface="HG丸ｺﾞｼｯｸM-PRO" panose="020F0600000000000000" pitchFamily="50" charset="-128"/>
              </a:rPr>
              <a:t>デジタル文化資産推進議員連盟（</a:t>
            </a:r>
            <a:r>
              <a:rPr lang="zh-TW" altLang="en-US" dirty="0" smtClean="0">
                <a:solidFill>
                  <a:srgbClr val="FF0000"/>
                </a:solidFill>
                <a:latin typeface="HG丸ｺﾞｼｯｸM-PRO" panose="020F0600000000000000" pitchFamily="50" charset="-128"/>
                <a:ea typeface="HG丸ｺﾞｼｯｸM-PRO" panose="020F0600000000000000" pitchFamily="50" charset="-128"/>
              </a:rPr>
              <a:t>文化資産議連</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rPr>
              <a:t>日本の文化情報戦略基盤「国立デジタル文化資産振興センター（仮称）」</a:t>
            </a:r>
            <a:r>
              <a:rPr lang="ja-JP" altLang="en-US" dirty="0" smtClean="0">
                <a:latin typeface="HG丸ｺﾞｼｯｸM-PRO" panose="020F0600000000000000" pitchFamily="50" charset="-128"/>
                <a:ea typeface="HG丸ｺﾞｼｯｸM-PRO" panose="020F0600000000000000" pitchFamily="50" charset="-128"/>
              </a:rPr>
              <a:t>設立</a:t>
            </a:r>
            <a:r>
              <a:rPr lang="ja-JP" altLang="ja-JP" dirty="0" smtClean="0">
                <a:latin typeface="HG丸ｺﾞｼｯｸM-PRO" panose="020F0600000000000000" pitchFamily="50" charset="-128"/>
                <a:ea typeface="HG丸ｺﾞｼｯｸM-PRO" panose="020F0600000000000000" pitchFamily="50" charset="-128"/>
              </a:rPr>
              <a:t>構想提言（</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5</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23</a:t>
            </a:r>
            <a:r>
              <a:rPr lang="ja-JP" altLang="ja-JP" dirty="0" smtClean="0">
                <a:latin typeface="HG丸ｺﾞｼｯｸM-PRO" panose="020F0600000000000000" pitchFamily="50" charset="-128"/>
                <a:ea typeface="HG丸ｺﾞｼｯｸM-PRO" panose="020F0600000000000000" pitchFamily="50" charset="-128"/>
              </a:rPr>
              <a:t>日デジタル文化資産推進議連資料）</a:t>
            </a:r>
          </a:p>
          <a:p>
            <a:pPr lvl="1"/>
            <a:r>
              <a:rPr lang="ja-JP" altLang="ja-JP" dirty="0" smtClean="0">
                <a:latin typeface="HG丸ｺﾞｼｯｸM-PRO" panose="020F0600000000000000" pitchFamily="50" charset="-128"/>
                <a:ea typeface="HG丸ｺﾞｼｯｸM-PRO" panose="020F0600000000000000" pitchFamily="50" charset="-128"/>
              </a:rPr>
              <a:t>知的財産戦略本部検証・評価・企画委員会</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5"/>
              </a:rPr>
              <a:t>アーカイブに関するタスクフォース報告書</a:t>
            </a:r>
            <a:r>
              <a:rPr lang="ja-JP"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11</a:t>
            </a:r>
            <a:r>
              <a:rPr lang="ja-JP" altLang="ja-JP" dirty="0" smtClean="0">
                <a:latin typeface="HG丸ｺﾞｼｯｸM-PRO" panose="020F0600000000000000" pitchFamily="50" charset="-128"/>
                <a:ea typeface="HG丸ｺﾞｼｯｸM-PRO" panose="020F0600000000000000" pitchFamily="50" charset="-128"/>
              </a:rPr>
              <a:t>日知的財産戦略本部検証・評価・企画委員会（第</a:t>
            </a:r>
            <a:r>
              <a:rPr lang="en-US" altLang="ja-JP" dirty="0" smtClean="0">
                <a:latin typeface="HG丸ｺﾞｼｯｸM-PRO" panose="020F0600000000000000" pitchFamily="50" charset="-128"/>
                <a:ea typeface="HG丸ｺﾞｼｯｸM-PRO" panose="020F0600000000000000" pitchFamily="50" charset="-128"/>
              </a:rPr>
              <a:t>7</a:t>
            </a:r>
            <a:r>
              <a:rPr lang="ja-JP" altLang="ja-JP" dirty="0" smtClean="0">
                <a:latin typeface="HG丸ｺﾞｼｯｸM-PRO" panose="020F0600000000000000" pitchFamily="50" charset="-128"/>
                <a:ea typeface="HG丸ｺﾞｼｯｸM-PRO" panose="020F0600000000000000" pitchFamily="50" charset="-128"/>
              </a:rPr>
              <a:t>回））</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自由民主党知的財産戦略調査会</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6"/>
              </a:rPr>
              <a:t>知的財産戦略調査会の提言とりまとめ</a:t>
            </a:r>
            <a:r>
              <a:rPr lang="ja-JP"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5</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27</a:t>
            </a:r>
            <a:r>
              <a:rPr lang="ja-JP" altLang="ja-JP" dirty="0" smtClean="0">
                <a:latin typeface="HG丸ｺﾞｼｯｸM-PRO" panose="020F0600000000000000" pitchFamily="50" charset="-128"/>
                <a:ea typeface="HG丸ｺﾞｼｯｸM-PRO" panose="020F0600000000000000" pitchFamily="50" charset="-128"/>
              </a:rPr>
              <a:t>日自由民主党知的財産戦略調査会）</a:t>
            </a:r>
          </a:p>
          <a:p>
            <a:pPr lvl="1"/>
            <a:r>
              <a:rPr lang="zh-TW" altLang="en-US" dirty="0" smtClean="0">
                <a:latin typeface="HG丸ｺﾞｼｯｸM-PRO" panose="020F0600000000000000" pitchFamily="50" charset="-128"/>
                <a:ea typeface="HG丸ｺﾞｼｯｸM-PRO" panose="020F0600000000000000" pitchFamily="50" charset="-128"/>
                <a:hlinkClick r:id="rId7"/>
              </a:rPr>
              <a:t>知的財産推進計画</a:t>
            </a:r>
            <a:r>
              <a:rPr lang="en-US" altLang="zh-TW" dirty="0" smtClean="0">
                <a:latin typeface="HG丸ｺﾞｼｯｸM-PRO" panose="020F0600000000000000" pitchFamily="50" charset="-128"/>
                <a:ea typeface="HG丸ｺﾞｼｯｸM-PRO" panose="020F0600000000000000" pitchFamily="50" charset="-128"/>
                <a:hlinkClick r:id="rId7"/>
              </a:rPr>
              <a:t>2014</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20</a:t>
            </a:r>
            <a:r>
              <a:rPr lang="ja-JP" altLang="en-US" dirty="0" smtClean="0">
                <a:latin typeface="HG丸ｺﾞｼｯｸM-PRO" panose="020F0600000000000000" pitchFamily="50" charset="-128"/>
                <a:ea typeface="HG丸ｺﾞｼｯｸM-PRO" panose="020F0600000000000000" pitchFamily="50" charset="-128"/>
              </a:rPr>
              <a:t>日</a:t>
            </a:r>
            <a:r>
              <a:rPr lang="ja-JP" altLang="ja-JP" dirty="0" smtClean="0">
                <a:latin typeface="HG丸ｺﾞｼｯｸM-PRO" panose="020F0600000000000000" pitchFamily="50" charset="-128"/>
                <a:ea typeface="HG丸ｺﾞｼｯｸM-PRO" panose="020F0600000000000000" pitchFamily="50" charset="-128"/>
              </a:rPr>
              <a:t>知的財産戦略本部</a:t>
            </a:r>
            <a:r>
              <a:rPr lang="ja-JP" altLang="en-US" dirty="0" smtClean="0">
                <a:latin typeface="HG丸ｺﾞｼｯｸM-PRO" panose="020F0600000000000000" pitchFamily="50" charset="-128"/>
                <a:ea typeface="HG丸ｺﾞｼｯｸM-PRO" panose="020F0600000000000000" pitchFamily="50" charset="-128"/>
              </a:rPr>
              <a:t>決定）</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hlinkClick r:id="rId8"/>
              </a:rPr>
              <a:t>経済財政運営と改革の基本方針</a:t>
            </a:r>
            <a:r>
              <a:rPr lang="en-US" altLang="ja-JP" dirty="0" smtClean="0">
                <a:latin typeface="HG丸ｺﾞｼｯｸM-PRO" panose="020F0600000000000000" pitchFamily="50" charset="-128"/>
                <a:ea typeface="HG丸ｺﾞｼｯｸM-PRO" panose="020F0600000000000000" pitchFamily="50" charset="-128"/>
                <a:hlinkClick r:id="rId8"/>
              </a:rPr>
              <a:t>2014</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24</a:t>
            </a:r>
            <a:r>
              <a:rPr lang="ja-JP" altLang="en-US" dirty="0" smtClean="0">
                <a:latin typeface="HG丸ｺﾞｼｯｸM-PRO" panose="020F0600000000000000" pitchFamily="50" charset="-128"/>
                <a:ea typeface="HG丸ｺﾞｼｯｸM-PRO" panose="020F0600000000000000" pitchFamily="50" charset="-128"/>
              </a:rPr>
              <a:t>日閣議決定）</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文化関係資料のアーカイブに関する有識者会議</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3</a:t>
            </a:r>
            <a:r>
              <a:rPr lang="ja-JP" altLang="en-US" dirty="0" smtClean="0">
                <a:latin typeface="HG丸ｺﾞｼｯｸM-PRO" panose="020F0600000000000000" pitchFamily="50" charset="-128"/>
                <a:ea typeface="HG丸ｺﾞｼｯｸM-PRO" panose="020F0600000000000000" pitchFamily="50" charset="-128"/>
              </a:rPr>
              <a:t>日～）</a:t>
            </a:r>
            <a:r>
              <a:rPr lang="ja-JP" altLang="ja-JP" dirty="0" smtClean="0">
                <a:latin typeface="HG丸ｺﾞｼｯｸM-PRO" panose="020F0600000000000000" pitchFamily="50" charset="-128"/>
                <a:ea typeface="HG丸ｺﾞｼｯｸM-PRO" panose="020F0600000000000000" pitchFamily="50" charset="-128"/>
              </a:rPr>
              <a:t>　</a:t>
            </a:r>
          </a:p>
          <a:p>
            <a:pPr lvl="1"/>
            <a:r>
              <a:rPr lang="ja-JP" altLang="ja-JP" dirty="0" smtClean="0">
                <a:latin typeface="HG丸ｺﾞｼｯｸM-PRO" panose="020F0600000000000000" pitchFamily="50" charset="-128"/>
                <a:ea typeface="HG丸ｺﾞｼｯｸM-PRO" panose="020F0600000000000000" pitchFamily="50" charset="-128"/>
              </a:rPr>
              <a:t>大規模災害情報</a:t>
            </a:r>
            <a:r>
              <a:rPr lang="ja-JP" altLang="en-US" dirty="0" smtClean="0">
                <a:latin typeface="HG丸ｺﾞｼｯｸM-PRO" panose="020F0600000000000000" pitchFamily="50" charset="-128"/>
                <a:ea typeface="HG丸ｺﾞｼｯｸM-PRO" panose="020F0600000000000000" pitchFamily="50" charset="-128"/>
              </a:rPr>
              <a:t>アーカイブス</a:t>
            </a:r>
            <a:r>
              <a:rPr lang="ja-JP" altLang="ja-JP" dirty="0" smtClean="0">
                <a:latin typeface="HG丸ｺﾞｼｯｸM-PRO" panose="020F0600000000000000" pitchFamily="50" charset="-128"/>
                <a:ea typeface="HG丸ｺﾞｼｯｸM-PRO" panose="020F0600000000000000" pitchFamily="50" charset="-128"/>
              </a:rPr>
              <a:t>構想</a:t>
            </a:r>
          </a:p>
          <a:p>
            <a:pPr lvl="1"/>
            <a:endParaRPr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163</a:t>
            </a:fld>
            <a:endParaRPr kumimoji="1" lang="ja-JP" altLang="en-US"/>
          </a:p>
        </p:txBody>
      </p:sp>
    </p:spTree>
    <p:extLst>
      <p:ext uri="{BB962C8B-B14F-4D97-AF65-F5344CB8AC3E}">
        <p14:creationId xmlns:p14="http://schemas.microsoft.com/office/powerpoint/2010/main" val="381327948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r>
              <a:rPr lang="ja-JP" altLang="en-US" sz="5100" dirty="0">
                <a:solidFill>
                  <a:srgbClr val="FF0000"/>
                </a:solidFill>
              </a:rPr>
              <a:t>今後</a:t>
            </a:r>
            <a:r>
              <a:rPr lang="en-US" altLang="ja-JP" sz="5100" dirty="0">
                <a:solidFill>
                  <a:srgbClr val="FF0000"/>
                </a:solidFill>
              </a:rPr>
              <a:t>10</a:t>
            </a:r>
            <a:r>
              <a:rPr lang="ja-JP" altLang="en-US" sz="5100" dirty="0">
                <a:solidFill>
                  <a:srgbClr val="FF0000"/>
                </a:solidFill>
              </a:rPr>
              <a:t>年を見据えた取組として、将来を予測し、国全体で何をしていくべきかが示されている。これは報告書の抜粋。</a:t>
            </a:r>
            <a:endParaRPr lang="en-US" altLang="ja-JP" sz="5100" dirty="0">
              <a:solidFill>
                <a:srgbClr val="FF0000"/>
              </a:solidFill>
            </a:endParaRPr>
          </a:p>
          <a:p>
            <a:r>
              <a:rPr lang="ja-JP" altLang="en-US" sz="5100" b="1" dirty="0">
                <a:solidFill>
                  <a:srgbClr val="FF0000"/>
                </a:solidFill>
              </a:rPr>
              <a:t>知的財産を扱っている図書館も、国全体の中で、一翼を担う形で検討が進むのが望ましい。</a:t>
            </a:r>
            <a:endParaRPr lang="en-US" altLang="ja-JP" sz="5100" b="1" dirty="0">
              <a:solidFill>
                <a:srgbClr val="FF0000"/>
              </a:solidFill>
            </a:endParaRPr>
          </a:p>
          <a:p>
            <a:r>
              <a:rPr lang="ja-JP" altLang="en-US" sz="5100" dirty="0">
                <a:solidFill>
                  <a:srgbClr val="FF0000"/>
                </a:solidFill>
              </a:rPr>
              <a:t>＝＝＝＝＝</a:t>
            </a:r>
            <a:endParaRPr lang="en-US" altLang="ja-JP" sz="5100" dirty="0">
              <a:solidFill>
                <a:srgbClr val="FF0000"/>
              </a:solidFill>
            </a:endParaRPr>
          </a:p>
          <a:p>
            <a:r>
              <a:rPr lang="ja-JP" altLang="en-US" sz="2500" dirty="0">
                <a:solidFill>
                  <a:srgbClr val="FF0000"/>
                </a:solidFill>
              </a:rPr>
              <a:t>オープン化された知的活動環境を活用し、世界中で創造された価値を取り込んで</a:t>
            </a:r>
          </a:p>
          <a:p>
            <a:r>
              <a:rPr lang="ja-JP" altLang="en-US" sz="2500" dirty="0">
                <a:solidFill>
                  <a:srgbClr val="FF0000"/>
                </a:solidFill>
              </a:rPr>
              <a:t>クラウド上のコンテンツにアクセス</a:t>
            </a:r>
          </a:p>
          <a:p>
            <a:r>
              <a:rPr lang="ja-JP" altLang="en-US" sz="2500" dirty="0">
                <a:solidFill>
                  <a:srgbClr val="FF0000"/>
                </a:solidFill>
              </a:rPr>
              <a:t>ユーザーが作成するもの</a:t>
            </a:r>
          </a:p>
          <a:p>
            <a:r>
              <a:rPr lang="ja-JP" altLang="en-US" sz="2500" dirty="0">
                <a:solidFill>
                  <a:srgbClr val="FF0000"/>
                </a:solidFill>
              </a:rPr>
              <a:t>従来の文芸やエンターテインメントに止まらない</a:t>
            </a:r>
          </a:p>
          <a:p>
            <a:pPr lvl="2"/>
            <a:r>
              <a:rPr lang="ja-JP" altLang="en-US" sz="2500" dirty="0">
                <a:solidFill>
                  <a:srgbClr val="FF0000"/>
                </a:solidFill>
              </a:rPr>
              <a:t>検討にあたっては関連産業全体を見通した視点が不可欠</a:t>
            </a:r>
            <a:endParaRPr lang="en-US" altLang="ja-JP" sz="2500" dirty="0">
              <a:solidFill>
                <a:srgbClr val="FF0000"/>
              </a:solidFill>
            </a:endParaRPr>
          </a:p>
          <a:p>
            <a:pPr lvl="2"/>
            <a:r>
              <a:rPr lang="ja-JP" altLang="en-US" sz="2500" dirty="0">
                <a:solidFill>
                  <a:srgbClr val="FF0000"/>
                </a:solidFill>
              </a:rPr>
              <a:t>権利者と利用者の利害対立の構造を超えた柔軟な制度設計</a:t>
            </a:r>
          </a:p>
          <a:p>
            <a:pPr lvl="2"/>
            <a:r>
              <a:rPr lang="ja-JP" altLang="en-US" sz="2500" dirty="0">
                <a:solidFill>
                  <a:srgbClr val="FF0000"/>
                </a:solidFill>
              </a:rPr>
              <a:t>ファッション、食、伝統芸能・工芸、観光</a:t>
            </a:r>
            <a:endParaRPr lang="en-US" altLang="ja-JP" sz="2500" dirty="0">
              <a:solidFill>
                <a:srgbClr val="FF0000"/>
              </a:solidFill>
            </a:endParaRPr>
          </a:p>
          <a:p>
            <a:r>
              <a:rPr lang="ja-JP" altLang="en-US" dirty="0">
                <a:solidFill>
                  <a:srgbClr val="FF0000"/>
                </a:solidFill>
              </a:rPr>
              <a:t>グローバル知財人財の育成・確保</a:t>
            </a:r>
          </a:p>
          <a:p>
            <a:r>
              <a:rPr lang="ja-JP" altLang="en-US" sz="1100" dirty="0">
                <a:solidFill>
                  <a:srgbClr val="FF0000"/>
                </a:solidFill>
              </a:rPr>
              <a:t>クリエイティブ・コモンズ・ライセンス</a:t>
            </a:r>
          </a:p>
          <a:p>
            <a:r>
              <a:rPr lang="ja-JP" altLang="en-US" sz="1100" dirty="0">
                <a:solidFill>
                  <a:srgbClr val="FF0000"/>
                </a:solidFill>
              </a:rPr>
              <a:t>日本のプレゼンスの向上に大きく寄与するコンテンツ産業に対して、資源配分の重点化と政策資源の充実</a:t>
            </a:r>
          </a:p>
          <a:p>
            <a:r>
              <a:rPr lang="ja-JP" altLang="en-US" sz="1100" dirty="0">
                <a:solidFill>
                  <a:srgbClr val="FF0000"/>
                </a:solidFill>
              </a:rPr>
              <a:t>クラウドサービスやメディア変換サービス</a:t>
            </a:r>
          </a:p>
          <a:p>
            <a:r>
              <a:rPr lang="ja-JP" altLang="en-US" sz="1100" dirty="0">
                <a:solidFill>
                  <a:srgbClr val="FF0000"/>
                </a:solidFill>
              </a:rPr>
              <a:t>コンテンツの再生産につながるサイクルを生み出すための仕組みを構築</a:t>
            </a:r>
            <a:endParaRPr lang="en-US" altLang="ja-JP" sz="1100" dirty="0">
              <a:solidFill>
                <a:srgbClr val="FF0000"/>
              </a:solidFill>
            </a:endParaRPr>
          </a:p>
          <a:p>
            <a:r>
              <a:rPr lang="ja-JP" altLang="en-US" sz="1100" dirty="0">
                <a:solidFill>
                  <a:srgbClr val="FF0000"/>
                </a:solidFill>
              </a:rPr>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164</a:t>
            </a:fld>
            <a:endParaRPr kumimoji="1" lang="ja-JP" altLang="en-US"/>
          </a:p>
        </p:txBody>
      </p:sp>
    </p:spTree>
    <p:extLst>
      <p:ext uri="{BB962C8B-B14F-4D97-AF65-F5344CB8AC3E}">
        <p14:creationId xmlns:p14="http://schemas.microsoft.com/office/powerpoint/2010/main" val="35420500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続き。</a:t>
            </a:r>
            <a:endParaRPr kumimoji="1" lang="en-US" altLang="ja-JP" dirty="0" smtClean="0"/>
          </a:p>
          <a:p>
            <a:r>
              <a:rPr kumimoji="1" lang="ja-JP" altLang="en-US" dirty="0" smtClean="0"/>
              <a:t>＝＝＝＝＝</a:t>
            </a:r>
            <a:endParaRPr kumimoji="1" lang="en-US" altLang="ja-JP" dirty="0" smtClean="0"/>
          </a:p>
          <a:p>
            <a:pPr lvl="0"/>
            <a:r>
              <a:rPr lang="ja-JP" altLang="en-US" dirty="0" smtClean="0">
                <a:solidFill>
                  <a:srgbClr val="FF0000"/>
                </a:solidFill>
              </a:rPr>
              <a:t>個人の作品や専門書を含む多種多様な電子書籍コンテンツ数の拡大</a:t>
            </a:r>
            <a:endParaRPr lang="en-US" altLang="ja-JP" dirty="0" smtClean="0">
              <a:solidFill>
                <a:srgbClr val="FF0000"/>
              </a:solidFill>
            </a:endParaRPr>
          </a:p>
          <a:p>
            <a:r>
              <a:rPr lang="ja-JP" altLang="en-US" dirty="0" smtClean="0">
                <a:solidFill>
                  <a:srgbClr val="FF0000"/>
                </a:solidFill>
              </a:rPr>
              <a:t>電子書籍交換フォーマットの標準化</a:t>
            </a:r>
          </a:p>
          <a:p>
            <a:r>
              <a:rPr lang="ja-JP" altLang="en-US" dirty="0" smtClean="0">
                <a:solidFill>
                  <a:srgbClr val="FF0000"/>
                </a:solidFill>
              </a:rPr>
              <a:t>コンテンツがプラットフォームをリードするエコシステムの実現</a:t>
            </a:r>
          </a:p>
          <a:p>
            <a:r>
              <a:rPr lang="ja-JP" altLang="en-US" dirty="0" smtClean="0">
                <a:solidFill>
                  <a:srgbClr val="FF0000"/>
                </a:solidFill>
              </a:rPr>
              <a:t>大量に生成されるユーザー情報、映像・音声、センサー情報</a:t>
            </a:r>
          </a:p>
          <a:p>
            <a:r>
              <a:rPr lang="ja-JP" altLang="en-US" dirty="0" smtClean="0">
                <a:solidFill>
                  <a:srgbClr val="FF0000"/>
                </a:solidFill>
              </a:rPr>
              <a:t>ビッグデータを経営資源として捉え</a:t>
            </a:r>
          </a:p>
          <a:p>
            <a:r>
              <a:rPr lang="ja-JP" altLang="en-US" dirty="0" smtClean="0">
                <a:solidFill>
                  <a:srgbClr val="FF0000"/>
                </a:solidFill>
              </a:rPr>
              <a:t>多様な付加価値の創造に資する研究開発などに取り組む</a:t>
            </a:r>
          </a:p>
          <a:p>
            <a:r>
              <a:rPr lang="ja-JP" altLang="en-US" dirty="0" smtClean="0">
                <a:solidFill>
                  <a:srgbClr val="FF0000"/>
                </a:solidFill>
              </a:rPr>
              <a:t>文化資産としてのデジタル・アーカイブ化</a:t>
            </a:r>
          </a:p>
          <a:p>
            <a:r>
              <a:rPr lang="ja-JP" altLang="en-US" dirty="0" smtClean="0">
                <a:solidFill>
                  <a:srgbClr val="FF0000"/>
                </a:solidFill>
              </a:rPr>
              <a:t>コンテンツの記録方法についても検討</a:t>
            </a:r>
            <a:endParaRPr lang="en-US" altLang="ja-JP" dirty="0" smtClean="0">
              <a:solidFill>
                <a:srgbClr val="FF0000"/>
              </a:solidFill>
            </a:endParaRPr>
          </a:p>
          <a:p>
            <a:r>
              <a:rPr lang="ja-JP" altLang="en-US" dirty="0" smtClean="0">
                <a:solidFill>
                  <a:srgbClr val="FF0000"/>
                </a:solidFill>
              </a:rPr>
              <a:t>各アーカイブ間の連携を実現するための環境整備及び海外発信の強化</a:t>
            </a:r>
            <a:endParaRPr lang="en-US" altLang="ja-JP" dirty="0" smtClean="0">
              <a:solidFill>
                <a:srgbClr val="FF0000"/>
              </a:solidFill>
            </a:endParaRPr>
          </a:p>
          <a:p>
            <a:r>
              <a:rPr lang="ja-JP" altLang="en-US" dirty="0" smtClean="0">
                <a:solidFill>
                  <a:srgbClr val="FF0000"/>
                </a:solidFill>
              </a:rPr>
              <a:t>コンテンツ関連施策に対して重点的に資源配分</a:t>
            </a:r>
          </a:p>
          <a:p>
            <a:r>
              <a:rPr lang="ja-JP" altLang="en-US" dirty="0" smtClean="0">
                <a:solidFill>
                  <a:srgbClr val="FF0000"/>
                </a:solidFill>
              </a:rPr>
              <a:t>日本の伝統や文化に根ざした魅力あるコンテンツ・製品などの発掘・創造</a:t>
            </a:r>
          </a:p>
          <a:p>
            <a:pPr lvl="1"/>
            <a:r>
              <a:rPr lang="ja-JP" altLang="en-US" dirty="0" smtClean="0">
                <a:solidFill>
                  <a:srgbClr val="FF0000"/>
                </a:solidFill>
              </a:rPr>
              <a:t>人財・開発拠点の整備</a:t>
            </a:r>
            <a:endParaRPr lang="en-US" altLang="ja-JP" dirty="0" smtClean="0">
              <a:solidFill>
                <a:srgbClr val="FF0000"/>
              </a:solidFill>
            </a:endParaRPr>
          </a:p>
          <a:p>
            <a:r>
              <a:rPr lang="ja-JP" altLang="en-US" dirty="0" smtClean="0">
                <a:solidFill>
                  <a:srgbClr val="FF0000"/>
                </a:solidFill>
              </a:rPr>
              <a:t>高度な技術力を生かしたコンテンツ制作</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endParaRPr lang="en-US" altLang="ja-JP" dirty="0" smtClean="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165</a:t>
            </a:fld>
            <a:endParaRPr kumimoji="1" lang="ja-JP" altLang="en-US"/>
          </a:p>
        </p:txBody>
      </p:sp>
    </p:spTree>
    <p:extLst>
      <p:ext uri="{BB962C8B-B14F-4D97-AF65-F5344CB8AC3E}">
        <p14:creationId xmlns:p14="http://schemas.microsoft.com/office/powerpoint/2010/main" val="198931938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b="1" dirty="0" smtClean="0">
                <a:solidFill>
                  <a:srgbClr val="FF0000"/>
                </a:solidFill>
              </a:rPr>
              <a:t>アーカイブを構築している図書館の事業に、特に影響を与える方針</a:t>
            </a:r>
            <a:r>
              <a:rPr lang="ja-JP" altLang="en-US" dirty="0" smtClean="0">
                <a:solidFill>
                  <a:srgbClr val="FF0000"/>
                </a:solidFill>
              </a:rPr>
              <a:t>。</a:t>
            </a:r>
            <a:endParaRPr lang="en-US" altLang="ja-JP" dirty="0" smtClean="0">
              <a:solidFill>
                <a:srgbClr val="FF0000"/>
              </a:solidFill>
            </a:endParaRPr>
          </a:p>
          <a:p>
            <a:pPr lvl="0"/>
            <a:r>
              <a:rPr lang="ja-JP" altLang="en-US" dirty="0" smtClean="0">
                <a:solidFill>
                  <a:srgbClr val="FF0000"/>
                </a:solidFill>
              </a:rPr>
              <a:t>政府の動きに対応する姿勢でなく、これの実現を目指す活動の推進役になっていくことが重要。</a:t>
            </a:r>
            <a:endParaRPr lang="en-US" altLang="ja-JP" dirty="0" smtClean="0">
              <a:solidFill>
                <a:srgbClr val="FF0000"/>
              </a:solidFill>
            </a:endParaRPr>
          </a:p>
          <a:p>
            <a:pPr lvl="0"/>
            <a:endParaRPr lang="en-US" altLang="ja-JP" dirty="0" smtClean="0">
              <a:solidFill>
                <a:srgbClr val="FF0000"/>
              </a:solidFill>
            </a:endParaRPr>
          </a:p>
          <a:p>
            <a:pPr lvl="0"/>
            <a:r>
              <a:rPr lang="ja-JP" altLang="en-US" dirty="0" smtClean="0">
                <a:solidFill>
                  <a:srgbClr val="FF0000"/>
                </a:solidFill>
              </a:rPr>
              <a:t>＝＝＝＝＝＝</a:t>
            </a:r>
            <a:endParaRPr lang="en-US" altLang="ja-JP" dirty="0" smtClean="0">
              <a:solidFill>
                <a:srgbClr val="FF0000"/>
              </a:solidFill>
            </a:endParaRPr>
          </a:p>
          <a:p>
            <a:pPr lvl="0"/>
            <a:r>
              <a:rPr lang="ja-JP" altLang="ja-JP" dirty="0" smtClean="0">
                <a:solidFill>
                  <a:srgbClr val="FF0000"/>
                </a:solidFill>
              </a:rPr>
              <a:t>公共データの民間開放（オープンデータ）の推進</a:t>
            </a:r>
            <a:endParaRPr lang="ja-JP" altLang="ja-JP" sz="2200" dirty="0">
              <a:solidFill>
                <a:srgbClr val="FF0000"/>
              </a:solidFill>
            </a:endParaRPr>
          </a:p>
          <a:p>
            <a:pPr lvl="0"/>
            <a:r>
              <a:rPr lang="ja-JP" altLang="ja-JP" dirty="0" smtClean="0">
                <a:solidFill>
                  <a:srgbClr val="FF0000"/>
                </a:solidFill>
              </a:rPr>
              <a:t>ビッグデータ利活用による新事業・新サービス創出の促進</a:t>
            </a:r>
            <a:endParaRPr lang="ja-JP" altLang="ja-JP" sz="2200" dirty="0">
              <a:solidFill>
                <a:srgbClr val="FF0000"/>
              </a:solidFill>
            </a:endParaRPr>
          </a:p>
          <a:p>
            <a:pPr lvl="0"/>
            <a:r>
              <a:rPr lang="ja-JP" altLang="ja-JP" dirty="0" smtClean="0">
                <a:solidFill>
                  <a:srgbClr val="FF0000"/>
                </a:solidFill>
              </a:rPr>
              <a:t>情報のデジタル化（ペーパーレス化）の推進と生産性向上</a:t>
            </a:r>
            <a:endParaRPr lang="ja-JP" altLang="ja-JP" sz="2200" dirty="0">
              <a:solidFill>
                <a:srgbClr val="FF0000"/>
              </a:solidFill>
            </a:endParaRPr>
          </a:p>
          <a:p>
            <a:pPr lvl="0"/>
            <a:r>
              <a:rPr lang="ja-JP" altLang="ja-JP" dirty="0" smtClean="0">
                <a:solidFill>
                  <a:srgbClr val="FF0000"/>
                </a:solidFill>
              </a:rPr>
              <a:t>国民全体の</a:t>
            </a:r>
            <a:r>
              <a:rPr lang="en-US" altLang="ja-JP" dirty="0" smtClean="0">
                <a:solidFill>
                  <a:srgbClr val="FF0000"/>
                </a:solidFill>
              </a:rPr>
              <a:t> IT </a:t>
            </a:r>
            <a:r>
              <a:rPr lang="ja-JP" altLang="ja-JP" dirty="0" smtClean="0">
                <a:solidFill>
                  <a:srgbClr val="FF0000"/>
                </a:solidFill>
              </a:rPr>
              <a:t>リテラシーの向上</a:t>
            </a:r>
            <a:endParaRPr lang="ja-JP" altLang="ja-JP" sz="2200" dirty="0">
              <a:solidFill>
                <a:srgbClr val="FF0000"/>
              </a:solidFill>
            </a:endParaRPr>
          </a:p>
          <a:p>
            <a:pPr lvl="0"/>
            <a:r>
              <a:rPr lang="ja-JP" altLang="ja-JP" dirty="0" smtClean="0">
                <a:solidFill>
                  <a:srgbClr val="FF0000"/>
                </a:solidFill>
              </a:rPr>
              <a:t>高度な</a:t>
            </a:r>
            <a:r>
              <a:rPr lang="en-US" altLang="ja-JP" dirty="0" smtClean="0">
                <a:solidFill>
                  <a:srgbClr val="FF0000"/>
                </a:solidFill>
              </a:rPr>
              <a:t>IT</a:t>
            </a:r>
            <a:r>
              <a:rPr lang="ja-JP" altLang="ja-JP" dirty="0" smtClean="0">
                <a:solidFill>
                  <a:srgbClr val="FF0000"/>
                </a:solidFill>
              </a:rPr>
              <a:t>人材の育成が必要。実践の中で技術を習得</a:t>
            </a:r>
            <a:r>
              <a:rPr lang="ja-JP" altLang="ja-JP" dirty="0" smtClean="0"/>
              <a:t>。</a:t>
            </a:r>
            <a:endParaRPr lang="ja-JP" altLang="ja-JP" sz="2200" dirty="0"/>
          </a:p>
          <a:p>
            <a:r>
              <a:rPr lang="ja-JP" altLang="ja-JP" dirty="0" smtClean="0">
                <a:solidFill>
                  <a:srgbClr val="FF0000"/>
                </a:solidFill>
              </a:rPr>
              <a:t>スキル標準を、</a:t>
            </a:r>
            <a:r>
              <a:rPr lang="en-US" altLang="ja-JP" dirty="0" smtClean="0">
                <a:solidFill>
                  <a:srgbClr val="FF0000"/>
                </a:solidFill>
              </a:rPr>
              <a:t>IT</a:t>
            </a:r>
            <a:r>
              <a:rPr lang="ja-JP" altLang="ja-JP" dirty="0" smtClean="0">
                <a:solidFill>
                  <a:srgbClr val="FF0000"/>
                </a:solidFill>
              </a:rPr>
              <a:t>の技術変化等を踏まえて適切に整備・活</a:t>
            </a:r>
            <a:r>
              <a:rPr lang="ja-JP" altLang="ja-JP" dirty="0" smtClean="0"/>
              <a:t>用</a:t>
            </a:r>
          </a:p>
          <a:p>
            <a:r>
              <a:rPr lang="ja-JP" altLang="ja-JP" dirty="0" smtClean="0">
                <a:solidFill>
                  <a:srgbClr val="FF0000"/>
                </a:solidFill>
              </a:rPr>
              <a:t>研究成果を、迅速かつ的確に</a:t>
            </a:r>
            <a:r>
              <a:rPr lang="en-US" altLang="ja-JP" dirty="0" smtClean="0">
                <a:solidFill>
                  <a:srgbClr val="FF0000"/>
                </a:solidFill>
              </a:rPr>
              <a:t> IT </a:t>
            </a:r>
            <a:r>
              <a:rPr lang="ja-JP" altLang="ja-JP" dirty="0" smtClean="0">
                <a:solidFill>
                  <a:srgbClr val="FF0000"/>
                </a:solidFill>
              </a:rPr>
              <a:t>戦略と連携</a:t>
            </a:r>
          </a:p>
          <a:p>
            <a:r>
              <a:rPr lang="ja-JP" altLang="ja-JP" dirty="0" smtClean="0">
                <a:solidFill>
                  <a:srgbClr val="FF0000"/>
                </a:solidFill>
              </a:rPr>
              <a:t>二次利用を促進する利用ルールの整備</a:t>
            </a:r>
          </a:p>
          <a:p>
            <a:r>
              <a:rPr lang="ja-JP" altLang="ja-JP" dirty="0" smtClean="0">
                <a:solidFill>
                  <a:srgbClr val="FF0000"/>
                </a:solidFill>
              </a:rPr>
              <a:t>機械判読に適したデータ形式での公開の拡大</a:t>
            </a:r>
          </a:p>
          <a:p>
            <a:r>
              <a:rPr lang="ja-JP" altLang="ja-JP" dirty="0" smtClean="0">
                <a:solidFill>
                  <a:srgbClr val="FF0000"/>
                </a:solidFill>
              </a:rPr>
              <a:t>公開データの拡大</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166</a:t>
            </a:fld>
            <a:endParaRPr kumimoji="1" lang="ja-JP" altLang="en-US"/>
          </a:p>
        </p:txBody>
      </p:sp>
    </p:spTree>
    <p:extLst>
      <p:ext uri="{BB962C8B-B14F-4D97-AF65-F5344CB8AC3E}">
        <p14:creationId xmlns:p14="http://schemas.microsoft.com/office/powerpoint/2010/main" val="35956593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rPr>
              <a:t>積極的に公共データを公開、</a:t>
            </a:r>
            <a:r>
              <a:rPr lang="ja-JP" altLang="en-US" dirty="0" smtClean="0"/>
              <a:t>－ </a:t>
            </a:r>
            <a:r>
              <a:rPr lang="ja-JP" altLang="en-US" dirty="0" smtClean="0">
                <a:solidFill>
                  <a:srgbClr val="FF0000"/>
                </a:solidFill>
              </a:rPr>
              <a:t>機械判読可能な形式、営利目的、非営利目的を問わず</a:t>
            </a:r>
            <a:r>
              <a:rPr lang="ja-JP" altLang="en-US" dirty="0" smtClean="0"/>
              <a:t>活用を促進</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167</a:t>
            </a:fld>
            <a:endParaRPr kumimoji="1" lang="ja-JP" altLang="en-US"/>
          </a:p>
        </p:txBody>
      </p:sp>
    </p:spTree>
    <p:extLst>
      <p:ext uri="{BB962C8B-B14F-4D97-AF65-F5344CB8AC3E}">
        <p14:creationId xmlns:p14="http://schemas.microsoft.com/office/powerpoint/2010/main" val="335280287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445892"/>
            <a:ext cx="5486400" cy="5243761"/>
          </a:xfrm>
        </p:spPr>
        <p:txBody>
          <a:bodyPr>
            <a:noAutofit/>
          </a:bodyPr>
          <a:lstStyle/>
          <a:p>
            <a:r>
              <a:rPr lang="ja-JP" altLang="en-US" sz="1100" dirty="0">
                <a:latin typeface="HG丸ｺﾞｼｯｸM-PRO" panose="020F0600000000000000" pitchFamily="50" charset="-128"/>
                <a:ea typeface="HG丸ｺﾞｼｯｸM-PRO" panose="020F0600000000000000" pitchFamily="50" charset="-128"/>
              </a:rPr>
              <a:t>電子書籍に関するナショナルアーカイブの構築→</a:t>
            </a:r>
            <a:r>
              <a:rPr lang="ja-JP" altLang="en-US" sz="1100" b="1" dirty="0">
                <a:latin typeface="HG丸ｺﾞｼｯｸM-PRO" panose="020F0600000000000000" pitchFamily="50" charset="-128"/>
                <a:ea typeface="HG丸ｺﾞｼｯｸM-PRO" panose="020F0600000000000000" pitchFamily="50" charset="-128"/>
              </a:rPr>
              <a:t>今までの図書館事業との関連の大きい部分</a:t>
            </a:r>
            <a:endParaRPr lang="en-US" altLang="ja-JP" sz="1100" b="1" dirty="0">
              <a:latin typeface="HG丸ｺﾞｼｯｸM-PRO" panose="020F0600000000000000" pitchFamily="50" charset="-128"/>
              <a:ea typeface="HG丸ｺﾞｼｯｸM-PRO" panose="020F0600000000000000" pitchFamily="50" charset="-128"/>
            </a:endParaRPr>
          </a:p>
          <a:p>
            <a:r>
              <a:rPr lang="ja-JP" altLang="en-US" sz="1100" dirty="0">
                <a:latin typeface="HG丸ｺﾞｼｯｸM-PRO" panose="020F0600000000000000" pitchFamily="50" charset="-128"/>
                <a:ea typeface="HG丸ｺﾞｼｯｸM-PRO" panose="020F0600000000000000" pitchFamily="50" charset="-128"/>
              </a:rPr>
              <a:t>文化財に関するナショナルアーカイブの構築→国全体のアーカイブであり、</a:t>
            </a:r>
            <a:r>
              <a:rPr lang="ja-JP" altLang="en-US" sz="1100" b="1" dirty="0">
                <a:latin typeface="HG丸ｺﾞｼｯｸM-PRO" panose="020F0600000000000000" pitchFamily="50" charset="-128"/>
                <a:ea typeface="HG丸ｺﾞｼｯｸM-PRO" panose="020F0600000000000000" pitchFamily="50" charset="-128"/>
              </a:rPr>
              <a:t>図書館は</a:t>
            </a:r>
            <a:r>
              <a:rPr lang="en-US" altLang="ja-JP" sz="1100" b="1" dirty="0" err="1">
                <a:latin typeface="HG丸ｺﾞｼｯｸM-PRO" panose="020F0600000000000000" pitchFamily="50" charset="-128"/>
                <a:ea typeface="HG丸ｺﾞｼｯｸM-PRO" panose="020F0600000000000000" pitchFamily="50" charset="-128"/>
              </a:rPr>
              <a:t>OneOfThem</a:t>
            </a:r>
            <a:r>
              <a:rPr lang="ja-JP" altLang="en-US" sz="1100" b="1" dirty="0">
                <a:latin typeface="HG丸ｺﾞｼｯｸM-PRO" panose="020F0600000000000000" pitchFamily="50" charset="-128"/>
                <a:ea typeface="HG丸ｺﾞｼｯｸM-PRO" panose="020F0600000000000000" pitchFamily="50" charset="-128"/>
              </a:rPr>
              <a:t>だが、図書館が抱える課題解決の方向性</a:t>
            </a:r>
            <a:endParaRPr lang="en-US" altLang="ja-JP" sz="1100" b="1" dirty="0">
              <a:latin typeface="HG丸ｺﾞｼｯｸM-PRO" panose="020F0600000000000000" pitchFamily="50" charset="-128"/>
              <a:ea typeface="HG丸ｺﾞｼｯｸM-PRO" panose="020F0600000000000000" pitchFamily="50" charset="-128"/>
            </a:endParaRPr>
          </a:p>
          <a:p>
            <a:r>
              <a:rPr lang="ja-JP" altLang="en-US" sz="1100" dirty="0">
                <a:latin typeface="HG丸ｺﾞｼｯｸM-PRO" panose="020F0600000000000000" pitchFamily="50" charset="-128"/>
                <a:ea typeface="HG丸ｺﾞｼｯｸM-PRO" panose="020F0600000000000000" pitchFamily="50" charset="-128"/>
              </a:rPr>
              <a:t>～～～～～</a:t>
            </a:r>
            <a:endParaRPr lang="en-US" altLang="ja-JP" sz="1100" dirty="0">
              <a:latin typeface="HG丸ｺﾞｼｯｸM-PRO" panose="020F0600000000000000" pitchFamily="50" charset="-128"/>
              <a:ea typeface="HG丸ｺﾞｼｯｸM-PRO" panose="020F0600000000000000" pitchFamily="50" charset="-128"/>
            </a:endParaRPr>
          </a:p>
          <a:p>
            <a:r>
              <a:rPr lang="ja-JP" altLang="ja-JP" sz="1100" dirty="0">
                <a:latin typeface="HG丸ｺﾞｼｯｸM-PRO" panose="020F0600000000000000" pitchFamily="50" charset="-128"/>
                <a:ea typeface="HG丸ｺﾞｼｯｸM-PRO" panose="020F0600000000000000" pitchFamily="50" charset="-128"/>
              </a:rPr>
              <a:t>電子書籍と出版文化の振興に関する議員連盟（電書議連</a:t>
            </a:r>
            <a:r>
              <a:rPr lang="en-US" altLang="ja-JP" sz="1100" dirty="0">
                <a:latin typeface="HG丸ｺﾞｼｯｸM-PRO" panose="020F0600000000000000" pitchFamily="50" charset="-128"/>
                <a:ea typeface="HG丸ｺﾞｼｯｸM-PRO" panose="020F0600000000000000" pitchFamily="50" charset="-128"/>
              </a:rPr>
              <a:t>2013</a:t>
            </a:r>
            <a:r>
              <a:rPr lang="ja-JP" altLang="en-US" sz="1100" dirty="0">
                <a:latin typeface="HG丸ｺﾞｼｯｸM-PRO" panose="020F0600000000000000" pitchFamily="50" charset="-128"/>
                <a:ea typeface="HG丸ｺﾞｼｯｸM-PRO" panose="020F0600000000000000" pitchFamily="50" charset="-128"/>
              </a:rPr>
              <a:t>年</a:t>
            </a:r>
            <a:r>
              <a:rPr lang="en-US" altLang="ja-JP" sz="1100" dirty="0">
                <a:latin typeface="HG丸ｺﾞｼｯｸM-PRO" panose="020F0600000000000000" pitchFamily="50" charset="-128"/>
                <a:ea typeface="HG丸ｺﾞｼｯｸM-PRO" panose="020F0600000000000000" pitchFamily="50" charset="-128"/>
              </a:rPr>
              <a:t>6</a:t>
            </a:r>
            <a:r>
              <a:rPr lang="ja-JP" altLang="en-US" sz="1100" dirty="0">
                <a:latin typeface="HG丸ｺﾞｼｯｸM-PRO" panose="020F0600000000000000" pitchFamily="50" charset="-128"/>
                <a:ea typeface="HG丸ｺﾞｼｯｸM-PRO" panose="020F0600000000000000" pitchFamily="50" charset="-128"/>
              </a:rPr>
              <a:t>月～</a:t>
            </a:r>
            <a:r>
              <a:rPr lang="ja-JP" altLang="ja-JP" sz="1100" dirty="0">
                <a:latin typeface="HG丸ｺﾞｼｯｸM-PRO" panose="020F0600000000000000" pitchFamily="50" charset="-128"/>
                <a:ea typeface="HG丸ｺﾞｼｯｸM-PRO" panose="020F0600000000000000" pitchFamily="50" charset="-128"/>
              </a:rPr>
              <a:t>）</a:t>
            </a:r>
          </a:p>
          <a:p>
            <a:pPr lvl="1"/>
            <a:r>
              <a:rPr lang="ja-JP" altLang="ja-JP" sz="1100" dirty="0">
                <a:latin typeface="HG丸ｺﾞｼｯｸM-PRO" panose="020F0600000000000000" pitchFamily="50" charset="-128"/>
                <a:ea typeface="HG丸ｺﾞｼｯｸM-PRO" panose="020F0600000000000000" pitchFamily="50" charset="-128"/>
              </a:rPr>
              <a:t>印刷文化・電子文化の基盤整備に関する勉強会（中川勉強会</a:t>
            </a:r>
            <a:r>
              <a:rPr lang="en-US" altLang="ja-JP" sz="1100" dirty="0">
                <a:latin typeface="HG丸ｺﾞｼｯｸM-PRO" panose="020F0600000000000000" pitchFamily="50" charset="-128"/>
                <a:ea typeface="HG丸ｺﾞｼｯｸM-PRO" panose="020F0600000000000000" pitchFamily="50" charset="-128"/>
              </a:rPr>
              <a:t>2012</a:t>
            </a:r>
            <a:r>
              <a:rPr lang="ja-JP" altLang="en-US" sz="1100" dirty="0">
                <a:latin typeface="HG丸ｺﾞｼｯｸM-PRO" panose="020F0600000000000000" pitchFamily="50" charset="-128"/>
                <a:ea typeface="HG丸ｺﾞｼｯｸM-PRO" panose="020F0600000000000000" pitchFamily="50" charset="-128"/>
              </a:rPr>
              <a:t>年</a:t>
            </a:r>
            <a:r>
              <a:rPr lang="en-US" altLang="ja-JP" sz="1100" dirty="0">
                <a:latin typeface="HG丸ｺﾞｼｯｸM-PRO" panose="020F0600000000000000" pitchFamily="50" charset="-128"/>
                <a:ea typeface="HG丸ｺﾞｼｯｸM-PRO" panose="020F0600000000000000" pitchFamily="50" charset="-128"/>
              </a:rPr>
              <a:t>2</a:t>
            </a:r>
            <a:r>
              <a:rPr lang="ja-JP" altLang="en-US" sz="1100" dirty="0">
                <a:latin typeface="HG丸ｺﾞｼｯｸM-PRO" panose="020F0600000000000000" pitchFamily="50" charset="-128"/>
                <a:ea typeface="HG丸ｺﾞｼｯｸM-PRO" panose="020F0600000000000000" pitchFamily="50" charset="-128"/>
              </a:rPr>
              <a:t>月～</a:t>
            </a:r>
            <a:r>
              <a:rPr lang="ja-JP" altLang="ja-JP" sz="1100" dirty="0">
                <a:latin typeface="HG丸ｺﾞｼｯｸM-PRO" panose="020F0600000000000000" pitchFamily="50" charset="-128"/>
                <a:ea typeface="HG丸ｺﾞｼｯｸM-PRO" panose="020F0600000000000000" pitchFamily="50" charset="-128"/>
              </a:rPr>
              <a:t>）で「ナショナル・アーカイブと権利情報に関するビジョン」を</a:t>
            </a:r>
            <a:r>
              <a:rPr lang="ja-JP" altLang="en-US" sz="1100" dirty="0">
                <a:latin typeface="HG丸ｺﾞｼｯｸM-PRO" panose="020F0600000000000000" pitchFamily="50" charset="-128"/>
                <a:ea typeface="HG丸ｺﾞｼｯｸM-PRO" panose="020F0600000000000000" pitchFamily="50" charset="-128"/>
              </a:rPr>
              <a:t>提言</a:t>
            </a:r>
            <a:endParaRPr lang="en-US" altLang="ja-JP" sz="1100" dirty="0">
              <a:latin typeface="HG丸ｺﾞｼｯｸM-PRO" panose="020F0600000000000000" pitchFamily="50" charset="-128"/>
              <a:ea typeface="HG丸ｺﾞｼｯｸM-PRO" panose="020F0600000000000000" pitchFamily="50" charset="-128"/>
            </a:endParaRPr>
          </a:p>
          <a:p>
            <a:pPr lvl="2"/>
            <a:r>
              <a:rPr lang="ja-JP" altLang="en-US" sz="1100" dirty="0">
                <a:solidFill>
                  <a:srgbClr val="FF0000"/>
                </a:solidFill>
                <a:latin typeface="HG丸ｺﾞｼｯｸM-PRO" panose="020F0600000000000000" pitchFamily="50" charset="-128"/>
                <a:ea typeface="HG丸ｺﾞｼｯｸM-PRO" panose="020F0600000000000000" pitchFamily="50" charset="-128"/>
              </a:rPr>
              <a:t>出版物の権利登録制度と書誌情報等を利用した著作物の特定のしくみ</a:t>
            </a:r>
            <a:endParaRPr lang="en-US" altLang="ja-JP" sz="1100" dirty="0">
              <a:solidFill>
                <a:srgbClr val="FF0000"/>
              </a:solidFill>
              <a:latin typeface="HG丸ｺﾞｼｯｸM-PRO" panose="020F0600000000000000" pitchFamily="50" charset="-128"/>
              <a:ea typeface="HG丸ｺﾞｼｯｸM-PRO" panose="020F0600000000000000" pitchFamily="50" charset="-128"/>
            </a:endParaRPr>
          </a:p>
          <a:p>
            <a:pPr lvl="2"/>
            <a:r>
              <a:rPr lang="en-US" altLang="ja-JP" sz="1100" dirty="0">
                <a:latin typeface="HG丸ｺﾞｼｯｸM-PRO" panose="020F0600000000000000" pitchFamily="50" charset="-128"/>
                <a:ea typeface="HG丸ｺﾞｼｯｸM-PRO" panose="020F0600000000000000" pitchFamily="50" charset="-128"/>
              </a:rPr>
              <a:t>2015</a:t>
            </a:r>
            <a:r>
              <a:rPr lang="ja-JP" altLang="en-US" sz="1100" dirty="0">
                <a:latin typeface="HG丸ｺﾞｼｯｸM-PRO" panose="020F0600000000000000" pitchFamily="50" charset="-128"/>
                <a:ea typeface="HG丸ｺﾞｼｯｸM-PRO" panose="020F0600000000000000" pitchFamily="50" charset="-128"/>
              </a:rPr>
              <a:t>年</a:t>
            </a:r>
            <a:r>
              <a:rPr lang="en-US" altLang="ja-JP" sz="1100" dirty="0">
                <a:latin typeface="HG丸ｺﾞｼｯｸM-PRO" panose="020F0600000000000000" pitchFamily="50" charset="-128"/>
                <a:ea typeface="HG丸ｺﾞｼｯｸM-PRO" panose="020F0600000000000000" pitchFamily="50" charset="-128"/>
              </a:rPr>
              <a:t>1</a:t>
            </a:r>
            <a:r>
              <a:rPr lang="ja-JP" altLang="en-US" sz="1100" dirty="0">
                <a:latin typeface="HG丸ｺﾞｼｯｸM-PRO" panose="020F0600000000000000" pitchFamily="50" charset="-128"/>
                <a:ea typeface="HG丸ｺﾞｼｯｸM-PRO" panose="020F0600000000000000" pitchFamily="50" charset="-128"/>
              </a:rPr>
              <a:t>月から、電子出版権に関して法律が施行し、</a:t>
            </a:r>
            <a:r>
              <a:rPr lang="en-US" altLang="ja-JP" sz="1100" dirty="0">
                <a:latin typeface="HG丸ｺﾞｼｯｸM-PRO" panose="020F0600000000000000" pitchFamily="50" charset="-128"/>
                <a:ea typeface="HG丸ｺﾞｼｯｸM-PRO" panose="020F0600000000000000" pitchFamily="50" charset="-128"/>
              </a:rPr>
              <a:t>JPO</a:t>
            </a:r>
            <a:r>
              <a:rPr lang="ja-JP" altLang="en-US" sz="1100" dirty="0">
                <a:latin typeface="HG丸ｺﾞｼｯｸM-PRO" panose="020F0600000000000000" pitchFamily="50" charset="-128"/>
                <a:ea typeface="HG丸ｺﾞｼｯｸM-PRO" panose="020F0600000000000000" pitchFamily="50" charset="-128"/>
              </a:rPr>
              <a:t>において登録センターの準備がなされている</a:t>
            </a:r>
            <a:endParaRPr lang="ja-JP" altLang="ja-JP" sz="1100" dirty="0">
              <a:latin typeface="HG丸ｺﾞｼｯｸM-PRO" panose="020F0600000000000000" pitchFamily="50" charset="-128"/>
              <a:ea typeface="HG丸ｺﾞｼｯｸM-PRO" panose="020F0600000000000000" pitchFamily="50" charset="-128"/>
            </a:endParaRPr>
          </a:p>
          <a:p>
            <a:pPr lvl="1"/>
            <a:r>
              <a:rPr lang="ja-JP" altLang="en-US" sz="1100" dirty="0">
                <a:latin typeface="HG丸ｺﾞｼｯｸM-PRO" panose="020F0600000000000000" pitchFamily="50" charset="-128"/>
                <a:ea typeface="HG丸ｺﾞｼｯｸM-PRO" panose="020F0600000000000000" pitchFamily="50" charset="-128"/>
              </a:rPr>
              <a:t>平成</a:t>
            </a:r>
            <a:r>
              <a:rPr lang="en-US" altLang="ja-JP" sz="1100" dirty="0">
                <a:latin typeface="HG丸ｺﾞｼｯｸM-PRO" panose="020F0600000000000000" pitchFamily="50" charset="-128"/>
                <a:ea typeface="HG丸ｺﾞｼｯｸM-PRO" panose="020F0600000000000000" pitchFamily="50" charset="-128"/>
              </a:rPr>
              <a:t>26</a:t>
            </a:r>
            <a:r>
              <a:rPr lang="ja-JP" altLang="en-US" sz="1100" dirty="0">
                <a:latin typeface="HG丸ｺﾞｼｯｸM-PRO" panose="020F0600000000000000" pitchFamily="50" charset="-128"/>
                <a:ea typeface="HG丸ｺﾞｼｯｸM-PRO" panose="020F0600000000000000" pitchFamily="50" charset="-128"/>
              </a:rPr>
              <a:t>年著作権法改正における参議院での附帯決議（</a:t>
            </a:r>
            <a:r>
              <a:rPr lang="en-US" altLang="ja-JP" sz="1100" dirty="0">
                <a:latin typeface="HG丸ｺﾞｼｯｸM-PRO" panose="020F0600000000000000" pitchFamily="50" charset="-128"/>
                <a:ea typeface="HG丸ｺﾞｼｯｸM-PRO" panose="020F0600000000000000" pitchFamily="50" charset="-128"/>
              </a:rPr>
              <a:t>2014</a:t>
            </a:r>
            <a:r>
              <a:rPr lang="ja-JP" altLang="en-US" sz="1100" dirty="0">
                <a:latin typeface="HG丸ｺﾞｼｯｸM-PRO" panose="020F0600000000000000" pitchFamily="50" charset="-128"/>
                <a:ea typeface="HG丸ｺﾞｼｯｸM-PRO" panose="020F0600000000000000" pitchFamily="50" charset="-128"/>
              </a:rPr>
              <a:t>年</a:t>
            </a:r>
            <a:r>
              <a:rPr lang="en-US" altLang="ja-JP" sz="1100" dirty="0">
                <a:latin typeface="HG丸ｺﾞｼｯｸM-PRO" panose="020F0600000000000000" pitchFamily="50" charset="-128"/>
                <a:ea typeface="HG丸ｺﾞｼｯｸM-PRO" panose="020F0600000000000000" pitchFamily="50" charset="-128"/>
              </a:rPr>
              <a:t>4</a:t>
            </a:r>
            <a:r>
              <a:rPr lang="ja-JP" altLang="en-US" sz="1100" dirty="0">
                <a:latin typeface="HG丸ｺﾞｼｯｸM-PRO" panose="020F0600000000000000" pitchFamily="50" charset="-128"/>
                <a:ea typeface="HG丸ｺﾞｼｯｸM-PRO" panose="020F0600000000000000" pitchFamily="50" charset="-128"/>
              </a:rPr>
              <a:t>月）</a:t>
            </a:r>
            <a:endParaRPr lang="en-US" altLang="ja-JP" sz="1100" dirty="0">
              <a:latin typeface="HG丸ｺﾞｼｯｸM-PRO" panose="020F0600000000000000" pitchFamily="50" charset="-128"/>
              <a:ea typeface="HG丸ｺﾞｼｯｸM-PRO" panose="020F0600000000000000" pitchFamily="50" charset="-128"/>
            </a:endParaRPr>
          </a:p>
          <a:p>
            <a:pPr lvl="2"/>
            <a:r>
              <a:rPr lang="ja-JP" altLang="en-US" sz="1100" dirty="0">
                <a:latin typeface="HG丸ｺﾞｼｯｸM-PRO" panose="020F0600000000000000" pitchFamily="50" charset="-128"/>
                <a:ea typeface="HG丸ｺﾞｼｯｸM-PRO" panose="020F0600000000000000" pitchFamily="50" charset="-128"/>
              </a:rPr>
              <a:t> </a:t>
            </a:r>
            <a:r>
              <a:rPr lang="ja-JP" altLang="en-US" sz="1100" dirty="0">
                <a:solidFill>
                  <a:srgbClr val="FF0000"/>
                </a:solidFill>
                <a:latin typeface="HG丸ｺﾞｼｯｸM-PRO" panose="020F0600000000000000" pitchFamily="50" charset="-128"/>
                <a:ea typeface="HG丸ｺﾞｼｯｸM-PRO" panose="020F0600000000000000" pitchFamily="50" charset="-128"/>
              </a:rPr>
              <a:t>ナショナル・アーカイブの構築に向けて、国立国会図書館を始めとする関係機関と連携・協力</a:t>
            </a:r>
            <a:r>
              <a:rPr lang="ja-JP" altLang="en-US" sz="1100" dirty="0">
                <a:latin typeface="HG丸ｺﾞｼｯｸM-PRO" panose="020F0600000000000000" pitchFamily="50" charset="-128"/>
                <a:ea typeface="HG丸ｺﾞｼｯｸM-PRO" panose="020F0600000000000000" pitchFamily="50" charset="-128"/>
              </a:rPr>
              <a:t>しつつ、調査・研究を行うなど取組を推進</a:t>
            </a:r>
            <a:endParaRPr lang="en-US" altLang="ja-JP" sz="1100" dirty="0">
              <a:latin typeface="HG丸ｺﾞｼｯｸM-PRO" panose="020F0600000000000000" pitchFamily="50" charset="-128"/>
              <a:ea typeface="HG丸ｺﾞｼｯｸM-PRO" panose="020F0600000000000000" pitchFamily="50" charset="-128"/>
            </a:endParaRPr>
          </a:p>
          <a:p>
            <a:r>
              <a:rPr lang="ja-JP" altLang="ja-JP" sz="1100" dirty="0">
                <a:latin typeface="HG丸ｺﾞｼｯｸM-PRO" panose="020F0600000000000000" pitchFamily="50" charset="-128"/>
                <a:ea typeface="HG丸ｺﾞｼｯｸM-PRO" panose="020F0600000000000000" pitchFamily="50" charset="-128"/>
              </a:rPr>
              <a:t>デジタル文化資産推進議員連盟（</a:t>
            </a:r>
            <a:r>
              <a:rPr lang="zh-TW" altLang="en-US" sz="1100" dirty="0">
                <a:latin typeface="HG丸ｺﾞｼｯｸM-PRO" panose="020F0600000000000000" pitchFamily="50" charset="-128"/>
                <a:ea typeface="HG丸ｺﾞｼｯｸM-PRO" panose="020F0600000000000000" pitchFamily="50" charset="-128"/>
              </a:rPr>
              <a:t>文化資産議連</a:t>
            </a:r>
            <a:r>
              <a:rPr lang="en-US" altLang="zh-TW" sz="1100" dirty="0">
                <a:latin typeface="HG丸ｺﾞｼｯｸM-PRO" panose="020F0600000000000000" pitchFamily="50" charset="-128"/>
                <a:ea typeface="HG丸ｺﾞｼｯｸM-PRO" panose="020F0600000000000000" pitchFamily="50" charset="-128"/>
              </a:rPr>
              <a:t>201</a:t>
            </a:r>
            <a:r>
              <a:rPr lang="en-US" altLang="ja-JP" sz="1100" dirty="0">
                <a:latin typeface="HG丸ｺﾞｼｯｸM-PRO" panose="020F0600000000000000" pitchFamily="50" charset="-128"/>
                <a:ea typeface="HG丸ｺﾞｼｯｸM-PRO" panose="020F0600000000000000" pitchFamily="50" charset="-128"/>
              </a:rPr>
              <a:t>2</a:t>
            </a:r>
            <a:r>
              <a:rPr lang="ja-JP" altLang="en-US" sz="1100" dirty="0">
                <a:latin typeface="HG丸ｺﾞｼｯｸM-PRO" panose="020F0600000000000000" pitchFamily="50" charset="-128"/>
                <a:ea typeface="HG丸ｺﾞｼｯｸM-PRO" panose="020F0600000000000000" pitchFamily="50" charset="-128"/>
              </a:rPr>
              <a:t>年</a:t>
            </a:r>
            <a:r>
              <a:rPr lang="en-US" altLang="ja-JP" sz="1100" dirty="0">
                <a:latin typeface="HG丸ｺﾞｼｯｸM-PRO" panose="020F0600000000000000" pitchFamily="50" charset="-128"/>
                <a:ea typeface="HG丸ｺﾞｼｯｸM-PRO" panose="020F0600000000000000" pitchFamily="50" charset="-128"/>
              </a:rPr>
              <a:t>6</a:t>
            </a:r>
            <a:r>
              <a:rPr lang="ja-JP" altLang="en-US" sz="1100" dirty="0">
                <a:latin typeface="HG丸ｺﾞｼｯｸM-PRO" panose="020F0600000000000000" pitchFamily="50" charset="-128"/>
                <a:ea typeface="HG丸ｺﾞｼｯｸM-PRO" panose="020F0600000000000000" pitchFamily="50" charset="-128"/>
              </a:rPr>
              <a:t>月～</a:t>
            </a:r>
            <a:r>
              <a:rPr lang="ja-JP" altLang="ja-JP" sz="1100" dirty="0">
                <a:latin typeface="HG丸ｺﾞｼｯｸM-PRO" panose="020F0600000000000000" pitchFamily="50" charset="-128"/>
                <a:ea typeface="HG丸ｺﾞｼｯｸM-PRO" panose="020F0600000000000000" pitchFamily="50" charset="-128"/>
              </a:rPr>
              <a:t>）</a:t>
            </a:r>
          </a:p>
          <a:p>
            <a:pPr lvl="1"/>
            <a:r>
              <a:rPr lang="ja-JP" altLang="en-US" sz="1100" dirty="0">
                <a:latin typeface="HG丸ｺﾞｼｯｸM-PRO" panose="020F0600000000000000" pitchFamily="50" charset="-128"/>
                <a:ea typeface="HG丸ｺﾞｼｯｸM-PRO" panose="020F0600000000000000" pitchFamily="50" charset="-128"/>
              </a:rPr>
              <a:t>国立</a:t>
            </a:r>
            <a:r>
              <a:rPr lang="ja-JP" altLang="ja-JP" sz="1100" dirty="0">
                <a:latin typeface="HG丸ｺﾞｼｯｸM-PRO" panose="020F0600000000000000" pitchFamily="50" charset="-128"/>
                <a:ea typeface="HG丸ｺﾞｼｯｸM-PRO" panose="020F0600000000000000" pitchFamily="50" charset="-128"/>
              </a:rPr>
              <a:t>デジタル文化</a:t>
            </a:r>
            <a:r>
              <a:rPr lang="ja-JP" altLang="en-US" sz="1100" dirty="0">
                <a:latin typeface="HG丸ｺﾞｼｯｸM-PRO" panose="020F0600000000000000" pitchFamily="50" charset="-128"/>
                <a:ea typeface="HG丸ｺﾞｼｯｸM-PRO" panose="020F0600000000000000" pitchFamily="50" charset="-128"/>
              </a:rPr>
              <a:t>資産振興</a:t>
            </a:r>
            <a:r>
              <a:rPr lang="ja-JP" altLang="ja-JP" sz="1100" dirty="0">
                <a:latin typeface="HG丸ｺﾞｼｯｸM-PRO" panose="020F0600000000000000" pitchFamily="50" charset="-128"/>
                <a:ea typeface="HG丸ｺﾞｼｯｸM-PRO" panose="020F0600000000000000" pitchFamily="50" charset="-128"/>
              </a:rPr>
              <a:t>センター（仮称）設立構想についての検討委員会報告</a:t>
            </a:r>
            <a:r>
              <a:rPr lang="ja-JP" altLang="en-US" sz="1100" dirty="0">
                <a:latin typeface="HG丸ｺﾞｼｯｸM-PRO" panose="020F0600000000000000" pitchFamily="50" charset="-128"/>
                <a:ea typeface="HG丸ｺﾞｼｯｸM-PRO" panose="020F0600000000000000" pitchFamily="50" charset="-128"/>
              </a:rPr>
              <a:t>（</a:t>
            </a:r>
            <a:r>
              <a:rPr lang="en-US" altLang="ja-JP" sz="1100" dirty="0">
                <a:latin typeface="HG丸ｺﾞｼｯｸM-PRO" panose="020F0600000000000000" pitchFamily="50" charset="-128"/>
                <a:ea typeface="HG丸ｺﾞｼｯｸM-PRO" panose="020F0600000000000000" pitchFamily="50" charset="-128"/>
              </a:rPr>
              <a:t>2014</a:t>
            </a:r>
            <a:r>
              <a:rPr lang="ja-JP" altLang="en-US" sz="1100" dirty="0">
                <a:latin typeface="HG丸ｺﾞｼｯｸM-PRO" panose="020F0600000000000000" pitchFamily="50" charset="-128"/>
                <a:ea typeface="HG丸ｺﾞｼｯｸM-PRO" panose="020F0600000000000000" pitchFamily="50" charset="-128"/>
              </a:rPr>
              <a:t>年</a:t>
            </a:r>
            <a:r>
              <a:rPr lang="en-US" altLang="ja-JP" sz="1100" dirty="0">
                <a:latin typeface="HG丸ｺﾞｼｯｸM-PRO" panose="020F0600000000000000" pitchFamily="50" charset="-128"/>
                <a:ea typeface="HG丸ｺﾞｼｯｸM-PRO" panose="020F0600000000000000" pitchFamily="50" charset="-128"/>
              </a:rPr>
              <a:t>5</a:t>
            </a:r>
            <a:r>
              <a:rPr lang="ja-JP" altLang="en-US" sz="1100" dirty="0">
                <a:latin typeface="HG丸ｺﾞｼｯｸM-PRO" panose="020F0600000000000000" pitchFamily="50" charset="-128"/>
                <a:ea typeface="HG丸ｺﾞｼｯｸM-PRO" panose="020F0600000000000000" pitchFamily="50" charset="-128"/>
              </a:rPr>
              <a:t>月</a:t>
            </a:r>
            <a:r>
              <a:rPr lang="en-US" altLang="ja-JP" sz="1100" dirty="0">
                <a:latin typeface="HG丸ｺﾞｼｯｸM-PRO" panose="020F0600000000000000" pitchFamily="50" charset="-128"/>
                <a:ea typeface="HG丸ｺﾞｼｯｸM-PRO" panose="020F0600000000000000" pitchFamily="50" charset="-128"/>
              </a:rPr>
              <a:t>23</a:t>
            </a:r>
            <a:r>
              <a:rPr lang="ja-JP" altLang="en-US" sz="1100" dirty="0">
                <a:latin typeface="HG丸ｺﾞｼｯｸM-PRO" panose="020F0600000000000000" pitchFamily="50" charset="-128"/>
                <a:ea typeface="HG丸ｺﾞｼｯｸM-PRO" panose="020F0600000000000000" pitchFamily="50" charset="-128"/>
              </a:rPr>
              <a:t>日）</a:t>
            </a:r>
            <a:endParaRPr lang="ja-JP" altLang="ja-JP" sz="1100" dirty="0">
              <a:latin typeface="HG丸ｺﾞｼｯｸM-PRO" panose="020F0600000000000000" pitchFamily="50" charset="-128"/>
              <a:ea typeface="HG丸ｺﾞｼｯｸM-PRO" panose="020F0600000000000000" pitchFamily="50" charset="-128"/>
            </a:endParaRPr>
          </a:p>
          <a:p>
            <a:pPr lvl="1"/>
            <a:r>
              <a:rPr lang="ja-JP" altLang="ja-JP" sz="1100" dirty="0">
                <a:solidFill>
                  <a:srgbClr val="FF0000"/>
                </a:solidFill>
                <a:latin typeface="HG丸ｺﾞｼｯｸM-PRO" panose="020F0600000000000000" pitchFamily="50" charset="-128"/>
                <a:ea typeface="HG丸ｺﾞｼｯｸM-PRO" panose="020F0600000000000000" pitchFamily="50" charset="-128"/>
              </a:rPr>
              <a:t>センター主管組織（設立推進体制）</a:t>
            </a:r>
          </a:p>
          <a:p>
            <a:pPr lvl="2"/>
            <a:r>
              <a:rPr lang="ja-JP" altLang="ja-JP" sz="1100" dirty="0">
                <a:latin typeface="HG丸ｺﾞｼｯｸM-PRO" panose="020F0600000000000000" pitchFamily="50" charset="-128"/>
                <a:ea typeface="HG丸ｺﾞｼｯｸM-PRO" panose="020F0600000000000000" pitchFamily="50" charset="-128"/>
              </a:rPr>
              <a:t>産官学が合同で連携する推進体制（文化庁と</a:t>
            </a:r>
            <a:r>
              <a:rPr lang="ja-JP" altLang="ja-JP" sz="1100" dirty="0">
                <a:solidFill>
                  <a:srgbClr val="FF0000"/>
                </a:solidFill>
                <a:latin typeface="HG丸ｺﾞｼｯｸM-PRO" panose="020F0600000000000000" pitchFamily="50" charset="-128"/>
                <a:ea typeface="HG丸ｺﾞｼｯｸM-PRO" panose="020F0600000000000000" pitchFamily="50" charset="-128"/>
              </a:rPr>
              <a:t>国立国会図書館</a:t>
            </a:r>
            <a:r>
              <a:rPr lang="ja-JP" altLang="ja-JP" sz="1100" dirty="0">
                <a:latin typeface="HG丸ｺﾞｼｯｸM-PRO" panose="020F0600000000000000" pitchFamily="50" charset="-128"/>
                <a:ea typeface="HG丸ｺﾞｼｯｸM-PRO" panose="020F0600000000000000" pitchFamily="50" charset="-128"/>
              </a:rPr>
              <a:t>を含む）をスタートアップし</a:t>
            </a:r>
            <a:r>
              <a:rPr lang="en-US" altLang="ja-JP" sz="1100" dirty="0">
                <a:latin typeface="HG丸ｺﾞｼｯｸM-PRO" panose="020F0600000000000000" pitchFamily="50" charset="-128"/>
                <a:ea typeface="HG丸ｺﾞｼｯｸM-PRO" panose="020F0600000000000000" pitchFamily="50" charset="-128"/>
              </a:rPr>
              <a:t>2020</a:t>
            </a:r>
            <a:r>
              <a:rPr lang="ja-JP" altLang="en-US" sz="1100" dirty="0">
                <a:latin typeface="HG丸ｺﾞｼｯｸM-PRO" panose="020F0600000000000000" pitchFamily="50" charset="-128"/>
                <a:ea typeface="HG丸ｺﾞｼｯｸM-PRO" panose="020F0600000000000000" pitchFamily="50" charset="-128"/>
              </a:rPr>
              <a:t>年東京五輪を契機とした</a:t>
            </a:r>
            <a:r>
              <a:rPr lang="ja-JP" altLang="ja-JP" sz="1100" dirty="0">
                <a:latin typeface="HG丸ｺﾞｼｯｸM-PRO" panose="020F0600000000000000" pitchFamily="50" charset="-128"/>
                <a:ea typeface="HG丸ｺﾞｼｯｸM-PRO" panose="020F0600000000000000" pitchFamily="50" charset="-128"/>
              </a:rPr>
              <a:t>「文化立国」のための国家戦略を立案</a:t>
            </a:r>
          </a:p>
          <a:p>
            <a:pPr lvl="1"/>
            <a:r>
              <a:rPr lang="ja-JP" altLang="ja-JP" sz="1100" dirty="0">
                <a:solidFill>
                  <a:srgbClr val="FF0000"/>
                </a:solidFill>
                <a:latin typeface="HG丸ｺﾞｼｯｸM-PRO" panose="020F0600000000000000" pitchFamily="50" charset="-128"/>
                <a:ea typeface="HG丸ｺﾞｼｯｸM-PRO" panose="020F0600000000000000" pitchFamily="50" charset="-128"/>
              </a:rPr>
              <a:t>恒久保存基盤整備</a:t>
            </a:r>
          </a:p>
          <a:p>
            <a:pPr lvl="2"/>
            <a:r>
              <a:rPr lang="ja-JP" altLang="ja-JP" sz="1100" dirty="0">
                <a:latin typeface="HG丸ｺﾞｼｯｸM-PRO" panose="020F0600000000000000" pitchFamily="50" charset="-128"/>
                <a:ea typeface="HG丸ｺﾞｼｯｸM-PRO" panose="020F0600000000000000" pitchFamily="50" charset="-128"/>
              </a:rPr>
              <a:t>多様な文化資源の</a:t>
            </a:r>
            <a:r>
              <a:rPr lang="ja-JP" altLang="en-US" sz="1100" dirty="0">
                <a:latin typeface="HG丸ｺﾞｼｯｸM-PRO" panose="020F0600000000000000" pitchFamily="50" charset="-128"/>
                <a:ea typeface="HG丸ｺﾞｼｯｸM-PRO" panose="020F0600000000000000" pitchFamily="50" charset="-128"/>
              </a:rPr>
              <a:t>デジタル</a:t>
            </a:r>
            <a:r>
              <a:rPr lang="ja-JP" altLang="ja-JP" sz="1100" dirty="0">
                <a:latin typeface="HG丸ｺﾞｼｯｸM-PRO" panose="020F0600000000000000" pitchFamily="50" charset="-128"/>
                <a:ea typeface="HG丸ｺﾞｼｯｸM-PRO" panose="020F0600000000000000" pitchFamily="50" charset="-128"/>
              </a:rPr>
              <a:t>化とデータ蓄積および各種デジタルアーカイブ相互連携基盤整備への早期着手が急務</a:t>
            </a:r>
          </a:p>
          <a:p>
            <a:pPr lvl="2"/>
            <a:r>
              <a:rPr lang="ja-JP" altLang="ja-JP" sz="1100" dirty="0">
                <a:latin typeface="HG丸ｺﾞｼｯｸM-PRO" panose="020F0600000000000000" pitchFamily="50" charset="-128"/>
                <a:ea typeface="HG丸ｺﾞｼｯｸM-PRO" panose="020F0600000000000000" pitchFamily="50" charset="-128"/>
              </a:rPr>
              <a:t>デジタルコンテンツを最も大量に取り扱う業務実績を有し、今後も書籍分野の文化資源の大規模デジタル化および段階的なウェブ情報の制度的収集を計画する</a:t>
            </a:r>
            <a:r>
              <a:rPr lang="ja-JP" altLang="ja-JP" sz="1100" dirty="0">
                <a:solidFill>
                  <a:srgbClr val="FF0000"/>
                </a:solidFill>
                <a:latin typeface="HG丸ｺﾞｼｯｸM-PRO" panose="020F0600000000000000" pitchFamily="50" charset="-128"/>
                <a:ea typeface="HG丸ｺﾞｼｯｸM-PRO" panose="020F0600000000000000" pitchFamily="50" charset="-128"/>
              </a:rPr>
              <a:t>国立国会図書館</a:t>
            </a:r>
            <a:r>
              <a:rPr lang="ja-JP" altLang="ja-JP" sz="1100" dirty="0">
                <a:latin typeface="HG丸ｺﾞｼｯｸM-PRO" panose="020F0600000000000000" pitchFamily="50" charset="-128"/>
                <a:ea typeface="HG丸ｺﾞｼｯｸM-PRO" panose="020F0600000000000000" pitchFamily="50" charset="-128"/>
              </a:rPr>
              <a:t>が、予算面・人員面の強化をはじめとする条件整備等の措置を前提として、この役割を担うことが望ましい</a:t>
            </a:r>
            <a:endParaRPr lang="en-US" altLang="ja-JP" sz="1100" dirty="0">
              <a:latin typeface="HG丸ｺﾞｼｯｸM-PRO" panose="020F0600000000000000" pitchFamily="50" charset="-128"/>
              <a:ea typeface="HG丸ｺﾞｼｯｸM-PRO" panose="020F0600000000000000" pitchFamily="50" charset="-128"/>
            </a:endParaRPr>
          </a:p>
          <a:p>
            <a:pPr lvl="1"/>
            <a:r>
              <a:rPr lang="ja-JP" altLang="en-US" sz="1100" dirty="0">
                <a:solidFill>
                  <a:srgbClr val="FF0000"/>
                </a:solidFill>
                <a:latin typeface="HG丸ｺﾞｼｯｸM-PRO" panose="020F0600000000000000" pitchFamily="50" charset="-128"/>
                <a:ea typeface="HG丸ｺﾞｼｯｸM-PRO" panose="020F0600000000000000" pitchFamily="50" charset="-128"/>
              </a:rPr>
              <a:t>デジタル文化資産の「活用」</a:t>
            </a:r>
            <a:endParaRPr lang="en-US" altLang="ja-JP" sz="1100"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sz="1100" dirty="0">
                <a:latin typeface="HG丸ｺﾞｼｯｸM-PRO" panose="020F0600000000000000" pitchFamily="50" charset="-128"/>
                <a:ea typeface="HG丸ｺﾞｼｯｸM-PRO" panose="020F0600000000000000" pitchFamily="50" charset="-128"/>
              </a:rPr>
              <a:t>国内外に文化情報を発信する基盤（ポータル）構築・運用</a:t>
            </a:r>
            <a:endParaRPr lang="en-US" altLang="ja-JP" sz="1100" dirty="0">
              <a:latin typeface="HG丸ｺﾞｼｯｸM-PRO" panose="020F0600000000000000" pitchFamily="50" charset="-128"/>
              <a:ea typeface="HG丸ｺﾞｼｯｸM-PRO" panose="020F0600000000000000" pitchFamily="50" charset="-128"/>
            </a:endParaRPr>
          </a:p>
          <a:p>
            <a:pPr lvl="2"/>
            <a:r>
              <a:rPr lang="ja-JP" altLang="en-US" sz="1100" dirty="0">
                <a:latin typeface="HG丸ｺﾞｼｯｸM-PRO" panose="020F0600000000000000" pitchFamily="50" charset="-128"/>
                <a:ea typeface="HG丸ｺﾞｼｯｸM-PRO" panose="020F0600000000000000" pitchFamily="50" charset="-128"/>
              </a:rPr>
              <a:t>集積したデジタル文化情報から二次的情報として新たなデジタル文化資産（コンテンツ）を創造</a:t>
            </a:r>
            <a:endParaRPr lang="ja-JP" altLang="ja-JP" sz="1100" dirty="0">
              <a:latin typeface="HG丸ｺﾞｼｯｸM-PRO" panose="020F0600000000000000" pitchFamily="50" charset="-128"/>
              <a:ea typeface="HG丸ｺﾞｼｯｸM-PRO" panose="020F0600000000000000" pitchFamily="50" charset="-128"/>
            </a:endParaRPr>
          </a:p>
          <a:p>
            <a:endParaRPr lang="ja-JP" altLang="en-US" sz="1100"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168</a:t>
            </a:fld>
            <a:endParaRPr kumimoji="1" lang="ja-JP" altLang="en-US"/>
          </a:p>
        </p:txBody>
      </p:sp>
    </p:spTree>
    <p:extLst>
      <p:ext uri="{BB962C8B-B14F-4D97-AF65-F5344CB8AC3E}">
        <p14:creationId xmlns:p14="http://schemas.microsoft.com/office/powerpoint/2010/main" val="68864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2015/8/15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21</a:t>
            </a:fld>
            <a:endParaRPr kumimoji="1" lang="ja-JP" altLang="en-US">
              <a:solidFill>
                <a:prstClr val="black"/>
              </a:solidFill>
            </a:endParaRPr>
          </a:p>
        </p:txBody>
      </p:sp>
    </p:spTree>
    <p:extLst>
      <p:ext uri="{BB962C8B-B14F-4D97-AF65-F5344CB8AC3E}">
        <p14:creationId xmlns:p14="http://schemas.microsoft.com/office/powerpoint/2010/main" val="22778931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知財計画</a:t>
            </a:r>
            <a:r>
              <a:rPr kumimoji="1" lang="en-US" altLang="ja-JP" dirty="0" smtClean="0"/>
              <a:t>2014</a:t>
            </a:r>
            <a:r>
              <a:rPr kumimoji="1" lang="ja-JP" altLang="en-US" dirty="0" smtClean="0"/>
              <a:t>策定のためのタスクフォースの１つ</a:t>
            </a:r>
            <a:endParaRPr kumimoji="1" lang="en-US" altLang="ja-JP" dirty="0" smtClean="0"/>
          </a:p>
          <a:p>
            <a:endParaRPr kumimoji="1" lang="en-US" altLang="ja-JP" dirty="0" smtClean="0"/>
          </a:p>
          <a:p>
            <a:r>
              <a:rPr kumimoji="1" lang="ja-JP" altLang="en-US" dirty="0" smtClean="0"/>
              <a:t>ここでは、横断検索的な考え方を越えていないのが、残念。</a:t>
            </a:r>
            <a:endParaRPr kumimoji="1" lang="en-US" altLang="ja-JP" dirty="0" smtClean="0"/>
          </a:p>
          <a:p>
            <a:r>
              <a:rPr kumimoji="1" lang="ja-JP" altLang="en-US" dirty="0" smtClean="0"/>
              <a:t>図を示す。</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169</a:t>
            </a:fld>
            <a:endParaRPr kumimoji="1" lang="ja-JP" altLang="en-US"/>
          </a:p>
        </p:txBody>
      </p:sp>
    </p:spTree>
    <p:extLst>
      <p:ext uri="{BB962C8B-B14F-4D97-AF65-F5344CB8AC3E}">
        <p14:creationId xmlns:p14="http://schemas.microsoft.com/office/powerpoint/2010/main" val="237448699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知財計画へ、さらに、骨太方針の内容に記載されるべき内容を示すもの</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170</a:t>
            </a:fld>
            <a:endParaRPr kumimoji="1" lang="ja-JP" altLang="en-US"/>
          </a:p>
        </p:txBody>
      </p:sp>
    </p:spTree>
    <p:extLst>
      <p:ext uri="{BB962C8B-B14F-4D97-AF65-F5344CB8AC3E}">
        <p14:creationId xmlns:p14="http://schemas.microsoft.com/office/powerpoint/2010/main" val="256962199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知財に関する政府の年度計画。翌年の予算要求の柱。</a:t>
            </a:r>
            <a:endParaRPr kumimoji="1" lang="en-US" altLang="ja-JP" dirty="0" smtClean="0"/>
          </a:p>
          <a:p>
            <a:r>
              <a:rPr kumimoji="1" lang="ja-JP" altLang="en-US" dirty="0" smtClean="0"/>
              <a:t>文化資産のナショナルアーカイブの</a:t>
            </a:r>
            <a:r>
              <a:rPr kumimoji="1" lang="ja-JP" altLang="en-US" b="1" dirty="0" smtClean="0"/>
              <a:t>構築と利活用の全般に関しての施策</a:t>
            </a:r>
            <a:r>
              <a:rPr kumimoji="1" lang="ja-JP" altLang="en-US" dirty="0" smtClean="0"/>
              <a:t>の内容と各府省の役割分担が明記されている。</a:t>
            </a:r>
            <a:endParaRPr kumimoji="1" lang="en-US" altLang="ja-JP" dirty="0" smtClean="0"/>
          </a:p>
          <a:p>
            <a:r>
              <a:rPr kumimoji="1" lang="en-US" altLang="ja-JP" b="1" dirty="0" smtClean="0"/>
              <a:t>NDL</a:t>
            </a:r>
            <a:r>
              <a:rPr kumimoji="1" lang="ja-JP" altLang="en-US" b="1" dirty="0" smtClean="0"/>
              <a:t>は政府機関ではないので、「</a:t>
            </a:r>
            <a:r>
              <a:rPr kumimoji="1" lang="en-US" altLang="ja-JP" b="1" dirty="0" smtClean="0"/>
              <a:t>NDL</a:t>
            </a:r>
            <a:r>
              <a:rPr kumimoji="1" lang="ja-JP" altLang="en-US" b="1" dirty="0" smtClean="0"/>
              <a:t>と連携して」</a:t>
            </a:r>
            <a:r>
              <a:rPr kumimoji="1" lang="ja-JP" altLang="en-US" dirty="0" smtClean="0"/>
              <a:t>という記述になる</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171</a:t>
            </a:fld>
            <a:endParaRPr kumimoji="1" lang="ja-JP" altLang="en-US"/>
          </a:p>
        </p:txBody>
      </p:sp>
    </p:spTree>
    <p:extLst>
      <p:ext uri="{BB962C8B-B14F-4D97-AF65-F5344CB8AC3E}">
        <p14:creationId xmlns:p14="http://schemas.microsoft.com/office/powerpoint/2010/main" val="370240222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smtClean="0"/>
              <a:t>いわゆる「骨太方針」</a:t>
            </a:r>
            <a:r>
              <a:rPr kumimoji="1" lang="ja-JP" altLang="en-US" dirty="0" smtClean="0"/>
              <a:t>で、予算概算要求の際の指針となるもの。</a:t>
            </a:r>
            <a:endParaRPr kumimoji="1" lang="en-US" altLang="ja-JP" dirty="0" smtClean="0"/>
          </a:p>
          <a:p>
            <a:r>
              <a:rPr kumimoji="1" lang="ja-JP" altLang="en-US" dirty="0" smtClean="0"/>
              <a:t>各種計画の中から、時の内閣の予算の重点配分をする施策を選択して記載される</a:t>
            </a:r>
            <a:endParaRPr kumimoji="1" lang="en-US" altLang="ja-JP" dirty="0" smtClean="0"/>
          </a:p>
          <a:p>
            <a:r>
              <a:rPr kumimoji="1" lang="ja-JP" altLang="en-US" dirty="0" smtClean="0"/>
              <a:t>ここにどのように書かれるかで、予算要求の方向性は大きく影響する</a:t>
            </a:r>
            <a:endParaRPr kumimoji="1" lang="en-US" altLang="ja-JP" dirty="0" smtClean="0"/>
          </a:p>
          <a:p>
            <a:r>
              <a:rPr kumimoji="1" lang="ja-JP" altLang="en-US" b="1" dirty="0" smtClean="0"/>
              <a:t>ここに明記されないと、予算概算要求が困難</a:t>
            </a:r>
            <a:r>
              <a:rPr kumimoji="1" lang="ja-JP" altLang="en-US" dirty="0" smtClean="0"/>
              <a:t>になる</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172</a:t>
            </a:fld>
            <a:endParaRPr kumimoji="1" lang="ja-JP" altLang="en-US"/>
          </a:p>
        </p:txBody>
      </p:sp>
    </p:spTree>
    <p:extLst>
      <p:ext uri="{BB962C8B-B14F-4D97-AF65-F5344CB8AC3E}">
        <p14:creationId xmlns:p14="http://schemas.microsoft.com/office/powerpoint/2010/main" val="6484013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「文化芸術の振興に関する基本的な方針（第</a:t>
            </a:r>
            <a:r>
              <a:rPr lang="en-US" altLang="ja-JP" dirty="0"/>
              <a:t>4</a:t>
            </a:r>
            <a:r>
              <a:rPr lang="ja-JP" altLang="en-US" dirty="0"/>
              <a:t>次基本方針）」の策定のための材料の１つ。</a:t>
            </a:r>
            <a:endParaRPr lang="en-US" altLang="ja-JP" dirty="0"/>
          </a:p>
          <a:p>
            <a:r>
              <a:rPr lang="ja-JP" altLang="en-US" dirty="0"/>
              <a:t>文化庁の予算要求のための必要性の根拠資料の１つ</a:t>
            </a:r>
            <a:endParaRPr lang="en-US" altLang="ja-JP" dirty="0"/>
          </a:p>
          <a:p>
            <a:r>
              <a:rPr lang="ja-JP" altLang="en-US" dirty="0"/>
              <a:t>＝＝＝＝＝＝＝＝</a:t>
            </a:r>
            <a:endParaRPr lang="en-US" altLang="ja-JP" dirty="0"/>
          </a:p>
          <a:p>
            <a:r>
              <a:rPr lang="ja-JP" altLang="en-US" sz="1300" dirty="0"/>
              <a:t>参加しての感想</a:t>
            </a:r>
            <a:endParaRPr lang="en-US" altLang="ja-JP" sz="1300" dirty="0"/>
          </a:p>
          <a:p>
            <a:pPr lvl="1"/>
            <a:r>
              <a:rPr lang="ja-JP" altLang="en-US" sz="900" dirty="0"/>
              <a:t>目的は、文化庁の</a:t>
            </a:r>
            <a:r>
              <a:rPr lang="en-US" altLang="ja-JP" sz="900" dirty="0"/>
              <a:t>27</a:t>
            </a:r>
            <a:r>
              <a:rPr lang="ja-JP" altLang="en-US" sz="900" dirty="0"/>
              <a:t>年度通常予算要求の根拠</a:t>
            </a:r>
            <a:endParaRPr lang="en-US" altLang="ja-JP" sz="900" dirty="0"/>
          </a:p>
          <a:p>
            <a:pPr lvl="1"/>
            <a:r>
              <a:rPr lang="ja-JP" altLang="en-US" sz="900" b="1" dirty="0"/>
              <a:t>分野横断といっても、</a:t>
            </a:r>
            <a:r>
              <a:rPr lang="ja-JP" altLang="en-US" sz="900" b="1" dirty="0">
                <a:solidFill>
                  <a:srgbClr val="FF0000"/>
                </a:solidFill>
              </a:rPr>
              <a:t>文化庁の所掌範囲を超えていない</a:t>
            </a:r>
            <a:endParaRPr lang="en-US" altLang="ja-JP" sz="900" b="1" dirty="0">
              <a:solidFill>
                <a:srgbClr val="FF0000"/>
              </a:solidFill>
            </a:endParaRPr>
          </a:p>
          <a:p>
            <a:pPr lvl="1"/>
            <a:r>
              <a:rPr lang="ja-JP" altLang="en-US" sz="900" dirty="0"/>
              <a:t>デジタル文化財資産推進議員連盟での方向性を認識しているが、恒久的保存を含めた補正予算（？）が見通せていないため、</a:t>
            </a:r>
            <a:r>
              <a:rPr lang="en-US" altLang="ja-JP" sz="900" dirty="0"/>
              <a:t>NDL</a:t>
            </a:r>
            <a:r>
              <a:rPr lang="ja-JP" altLang="en-US" sz="900" dirty="0"/>
              <a:t>との分担で組み立てられない</a:t>
            </a:r>
            <a:endParaRPr lang="en-US" altLang="ja-JP" sz="900" dirty="0"/>
          </a:p>
          <a:p>
            <a:pPr lvl="1"/>
            <a:r>
              <a:rPr lang="ja-JP" altLang="en-US" sz="900" dirty="0"/>
              <a:t>各アーカイブについて共通プラットフォームの必要性は明記されているので、その部分を</a:t>
            </a:r>
            <a:r>
              <a:rPr lang="en-US" altLang="ja-JP" sz="900" dirty="0"/>
              <a:t>NDL</a:t>
            </a:r>
            <a:r>
              <a:rPr lang="ja-JP" altLang="en-US" sz="900" dirty="0"/>
              <a:t>が担う形になる</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173</a:t>
            </a:fld>
            <a:endParaRPr kumimoji="1" lang="ja-JP" altLang="en-US"/>
          </a:p>
        </p:txBody>
      </p:sp>
    </p:spTree>
    <p:extLst>
      <p:ext uri="{BB962C8B-B14F-4D97-AF65-F5344CB8AC3E}">
        <p14:creationId xmlns:p14="http://schemas.microsoft.com/office/powerpoint/2010/main" val="153008967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文化庁の文化芸術分野の振興策の基本方針（</a:t>
            </a:r>
            <a:r>
              <a:rPr kumimoji="1" lang="en-US" altLang="ja-JP" dirty="0" smtClean="0"/>
              <a:t>2020</a:t>
            </a:r>
            <a:r>
              <a:rPr kumimoji="1" lang="ja-JP" altLang="en-US" dirty="0" smtClean="0"/>
              <a:t>年からおおむね</a:t>
            </a:r>
            <a:r>
              <a:rPr kumimoji="1" lang="en-US" altLang="ja-JP" dirty="0" smtClean="0"/>
              <a:t>6</a:t>
            </a:r>
            <a:r>
              <a:rPr kumimoji="1" lang="ja-JP" altLang="en-US" dirty="0" smtClean="0"/>
              <a:t>年）</a:t>
            </a:r>
            <a:endParaRPr kumimoji="1" lang="en-US" altLang="ja-JP" dirty="0" smtClean="0"/>
          </a:p>
          <a:p>
            <a:r>
              <a:rPr kumimoji="1" lang="en-US" altLang="ja-JP" dirty="0" smtClean="0"/>
              <a:t>3</a:t>
            </a:r>
            <a:r>
              <a:rPr kumimoji="1" lang="ja-JP" altLang="en-US" dirty="0" smtClean="0"/>
              <a:t>月</a:t>
            </a:r>
            <a:r>
              <a:rPr kumimoji="1" lang="en-US" altLang="ja-JP" dirty="0" smtClean="0"/>
              <a:t>23</a:t>
            </a:r>
            <a:r>
              <a:rPr kumimoji="1" lang="ja-JP" altLang="en-US" dirty="0" smtClean="0"/>
              <a:t>日答申案を公開。パブリックコメント終了。</a:t>
            </a:r>
            <a:endParaRPr kumimoji="1" lang="en-US" altLang="ja-JP" dirty="0" smtClean="0"/>
          </a:p>
          <a:p>
            <a:pPr defTabSz="914336">
              <a:defRPr/>
            </a:pPr>
            <a:r>
              <a:rPr lang="ja-JP" altLang="en-US" b="1" dirty="0" smtClean="0"/>
              <a:t>「第３ 文化芸術振興に関する基本的施策」１～１０の事項ごとに具体的施策が定められている</a:t>
            </a:r>
            <a:endParaRPr lang="en-US" altLang="ja-JP" b="1" dirty="0" smtClean="0"/>
          </a:p>
          <a:p>
            <a:pPr defTabSz="914336">
              <a:defRPr/>
            </a:pPr>
            <a:r>
              <a:rPr lang="ja-JP" altLang="en-US" dirty="0" smtClean="0"/>
              <a:t>この基本的な方針に従って、文化庁は予算要求する。</a:t>
            </a:r>
            <a:r>
              <a:rPr lang="ja-JP" altLang="en-US" b="1" dirty="0" smtClean="0"/>
              <a:t>この内容が絵に描いた餅にならないように。</a:t>
            </a:r>
            <a:r>
              <a:rPr lang="ja-JP" altLang="en-US" dirty="0" smtClean="0"/>
              <a:t>また、実効性のあるものになるように、</a:t>
            </a:r>
            <a:r>
              <a:rPr lang="en-US" altLang="ja-JP" dirty="0" smtClean="0"/>
              <a:t>NDL</a:t>
            </a:r>
            <a:r>
              <a:rPr lang="ja-JP" altLang="en-US" dirty="0" smtClean="0"/>
              <a:t>をはじめとする図書館が、申し入れていくことが重要</a:t>
            </a:r>
            <a:endParaRPr lang="en-US" altLang="ja-JP" dirty="0" smtClean="0"/>
          </a:p>
          <a:p>
            <a:pPr defTabSz="914336">
              <a:defRPr/>
            </a:pPr>
            <a:endParaRPr lang="en-US" altLang="ja-JP" dirty="0" smtClean="0"/>
          </a:p>
          <a:p>
            <a:pPr defTabSz="914336">
              <a:defRPr/>
            </a:pPr>
            <a:endParaRPr lang="en-US" altLang="ja-JP" dirty="0" smtClean="0"/>
          </a:p>
          <a:p>
            <a:pPr defTabSz="914336">
              <a:defRPr/>
            </a:pPr>
            <a:endParaRPr lang="en-US" altLang="ja-JP" dirty="0" smtClean="0"/>
          </a:p>
          <a:p>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174</a:t>
            </a:fld>
            <a:endParaRPr kumimoji="1" lang="ja-JP" altLang="en-US"/>
          </a:p>
        </p:txBody>
      </p:sp>
    </p:spTree>
    <p:extLst>
      <p:ext uri="{BB962C8B-B14F-4D97-AF65-F5344CB8AC3E}">
        <p14:creationId xmlns:p14="http://schemas.microsoft.com/office/powerpoint/2010/main" val="416727131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1" dirty="0">
                <a:latin typeface="+mj-ea"/>
              </a:rPr>
              <a:t>NDL</a:t>
            </a:r>
            <a:r>
              <a:rPr lang="ja-JP" altLang="en-US" b="1" dirty="0">
                <a:latin typeface="+mj-ea"/>
              </a:rPr>
              <a:t>や図書館が行うべきと思われることを含めて、網羅的に明記</a:t>
            </a:r>
            <a:r>
              <a:rPr lang="ja-JP" altLang="en-US" dirty="0">
                <a:latin typeface="+mj-ea"/>
              </a:rPr>
              <a:t>されている。</a:t>
            </a:r>
            <a:endParaRPr lang="en-US" altLang="ja-JP" dirty="0">
              <a:latin typeface="+mj-ea"/>
            </a:endParaRPr>
          </a:p>
          <a:p>
            <a:pPr algn="l"/>
            <a:r>
              <a:rPr lang="en-US" altLang="ja-JP" dirty="0">
                <a:latin typeface="+mj-ea"/>
              </a:rPr>
              <a:t>2020</a:t>
            </a:r>
            <a:r>
              <a:rPr lang="ja-JP" altLang="en-US" dirty="0">
                <a:latin typeface="+mj-ea"/>
              </a:rPr>
              <a:t>年に向けて、日本の文化情報の再構成と発信は、追い風になると思われる。</a:t>
            </a:r>
            <a:endParaRPr lang="en-US" altLang="ja-JP" dirty="0">
              <a:latin typeface="+mj-ea"/>
            </a:endParaRPr>
          </a:p>
          <a:p>
            <a:pPr algn="l"/>
            <a:r>
              <a:rPr lang="ja-JP" altLang="en-US" dirty="0">
                <a:latin typeface="+mj-ea"/>
              </a:rPr>
              <a:t>これらの方針に積極的に関与していくことが、今後の図書館の発展につながると考える</a:t>
            </a:r>
            <a:endParaRPr lang="en-US" altLang="ja-JP" dirty="0">
              <a:latin typeface="+mj-ea"/>
            </a:endParaRPr>
          </a:p>
          <a:p>
            <a:pPr algn="l"/>
            <a:r>
              <a:rPr lang="ja-JP" altLang="en-US" dirty="0">
                <a:latin typeface="+mj-ea"/>
              </a:rPr>
              <a:t>＝＝＝＝＝＝</a:t>
            </a:r>
            <a:endParaRPr lang="en-US" altLang="ja-JP" dirty="0">
              <a:latin typeface="+mj-ea"/>
            </a:endParaRPr>
          </a:p>
          <a:p>
            <a:pPr algn="l"/>
            <a:r>
              <a:rPr lang="ja-JP" altLang="en-US" dirty="0">
                <a:latin typeface="+mj-ea"/>
              </a:rPr>
              <a:t>・政府は、</a:t>
            </a:r>
            <a:r>
              <a:rPr lang="en-US" altLang="ja-JP" dirty="0">
                <a:latin typeface="+mj-ea"/>
              </a:rPr>
              <a:t>MLA</a:t>
            </a:r>
            <a:r>
              <a:rPr lang="ja-JP" altLang="en-US" dirty="0">
                <a:latin typeface="+mj-ea"/>
              </a:rPr>
              <a:t>を支援</a:t>
            </a:r>
            <a:endParaRPr lang="en-US" altLang="ja-JP" dirty="0">
              <a:latin typeface="+mj-ea"/>
            </a:endParaRPr>
          </a:p>
          <a:p>
            <a:pPr algn="l"/>
            <a:r>
              <a:rPr lang="ja-JP" altLang="en-US" dirty="0">
                <a:latin typeface="+mj-ea"/>
              </a:rPr>
              <a:t>・</a:t>
            </a:r>
            <a:r>
              <a:rPr lang="en-US" altLang="ja-JP" dirty="0">
                <a:latin typeface="+mj-ea"/>
              </a:rPr>
              <a:t>NDL</a:t>
            </a:r>
            <a:r>
              <a:rPr lang="ja-JP" altLang="en-US" dirty="0">
                <a:latin typeface="+mj-ea"/>
              </a:rPr>
              <a:t>を含む関係機関は、国、民間、地方公共団体で役割分担して、国民に提供</a:t>
            </a:r>
            <a:endParaRPr lang="en-US" altLang="ja-JP" dirty="0">
              <a:latin typeface="+mj-ea"/>
            </a:endParaRPr>
          </a:p>
          <a:p>
            <a:pPr algn="l"/>
            <a:r>
              <a:rPr lang="ja-JP" altLang="en-US" dirty="0">
                <a:latin typeface="+mj-ea"/>
              </a:rPr>
              <a:t>⇒国全体の役割の中で、一組織のサービスを考える</a:t>
            </a:r>
            <a:endParaRPr lang="en-US" altLang="ja-JP" dirty="0">
              <a:latin typeface="+mj-ea"/>
            </a:endParaRPr>
          </a:p>
          <a:p>
            <a:pPr algn="l"/>
            <a:r>
              <a:rPr lang="ja-JP" altLang="en-US" dirty="0">
                <a:latin typeface="+mj-ea"/>
              </a:rPr>
              <a:t>～～～～～～</a:t>
            </a:r>
            <a:endParaRPr lang="en-US" altLang="ja-JP" dirty="0">
              <a:latin typeface="+mj-ea"/>
            </a:endParaRPr>
          </a:p>
          <a:p>
            <a:pPr algn="l"/>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175</a:t>
            </a:fld>
            <a:endParaRPr kumimoji="1" lang="ja-JP" altLang="en-US"/>
          </a:p>
        </p:txBody>
      </p:sp>
    </p:spTree>
    <p:extLst>
      <p:ext uri="{BB962C8B-B14F-4D97-AF65-F5344CB8AC3E}">
        <p14:creationId xmlns:p14="http://schemas.microsoft.com/office/powerpoint/2010/main" val="149590924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ナショナルアーカイブ、知識インフラとしての情報資源の１つ。</a:t>
            </a:r>
            <a:r>
              <a:rPr kumimoji="1" lang="ja-JP" altLang="en-US" b="1" dirty="0" smtClean="0"/>
              <a:t>他分野の情報と関連付けられることにより、より付加価値の高い情報</a:t>
            </a:r>
            <a:r>
              <a:rPr kumimoji="1" lang="ja-JP" altLang="en-US" dirty="0" smtClean="0"/>
              <a:t>となり、活用が加速される</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176</a:t>
            </a:fld>
            <a:endParaRPr kumimoji="1" lang="ja-JP" altLang="en-US"/>
          </a:p>
        </p:txBody>
      </p:sp>
    </p:spTree>
    <p:extLst>
      <p:ext uri="{BB962C8B-B14F-4D97-AF65-F5344CB8AC3E}">
        <p14:creationId xmlns:p14="http://schemas.microsoft.com/office/powerpoint/2010/main" val="700434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rPr>
              <a:t>単なる大学間のネットワークだけでなく、</a:t>
            </a:r>
            <a:r>
              <a:rPr lang="ja-JP" altLang="en-US" b="1" dirty="0" smtClean="0">
                <a:solidFill>
                  <a:srgbClr val="FF0000"/>
                </a:solidFill>
              </a:rPr>
              <a:t>「学術情報の公開と共有の拡充」</a:t>
            </a:r>
            <a:r>
              <a:rPr lang="ja-JP" altLang="en-US" dirty="0" smtClean="0">
                <a:solidFill>
                  <a:srgbClr val="FF0000"/>
                </a:solidFill>
              </a:rPr>
              <a:t>も掲げられているところが意義深い。</a:t>
            </a:r>
            <a:endParaRPr lang="en-US" altLang="ja-JP" dirty="0" smtClean="0">
              <a:solidFill>
                <a:srgbClr val="FF0000"/>
              </a:solidFill>
            </a:endParaRPr>
          </a:p>
          <a:p>
            <a:pPr defTabSz="914336">
              <a:defRPr/>
            </a:pPr>
            <a:r>
              <a:rPr lang="ja-JP" altLang="en-US" dirty="0">
                <a:latin typeface="+mj-ea"/>
              </a:rPr>
              <a:t>デジタル文化資産分野の施策は、学術分野の成果を活用することで、効率的・効果的に構築できるのではないか。</a:t>
            </a:r>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177</a:t>
            </a:fld>
            <a:endParaRPr kumimoji="1" lang="ja-JP" altLang="en-US"/>
          </a:p>
        </p:txBody>
      </p:sp>
    </p:spTree>
    <p:extLst>
      <p:ext uri="{BB962C8B-B14F-4D97-AF65-F5344CB8AC3E}">
        <p14:creationId xmlns:p14="http://schemas.microsoft.com/office/powerpoint/2010/main" val="23989026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14336">
              <a:defRPr/>
            </a:pPr>
            <a:r>
              <a:rPr lang="ja-JP" altLang="en-US" dirty="0" smtClean="0"/>
              <a:t>科学技術イノベーションに適した環境創出として、</a:t>
            </a:r>
            <a:r>
              <a:rPr lang="ja-JP" altLang="en-US" b="1" dirty="0" smtClean="0">
                <a:solidFill>
                  <a:srgbClr val="FF0000"/>
                </a:solidFill>
              </a:rPr>
              <a:t>知識・技術、アイデアやノウハウを持った担い手が集う「場」</a:t>
            </a:r>
            <a:r>
              <a:rPr lang="ja-JP" altLang="en-US" dirty="0" smtClean="0"/>
              <a:t>や、これら</a:t>
            </a:r>
            <a:r>
              <a:rPr lang="ja-JP" altLang="en-US" b="1" dirty="0" smtClean="0"/>
              <a:t>担い手を</a:t>
            </a:r>
            <a:r>
              <a:rPr lang="ja-JP" altLang="en-US" b="1" dirty="0" smtClean="0">
                <a:solidFill>
                  <a:srgbClr val="FF0000"/>
                </a:solidFill>
              </a:rPr>
              <a:t>バーチャルに結ぶネットワークの結節点となる拠点作り</a:t>
            </a:r>
            <a:r>
              <a:rPr lang="ja-JP" altLang="en-US" dirty="0" smtClean="0">
                <a:solidFill>
                  <a:srgbClr val="FF0000"/>
                </a:solidFill>
              </a:rPr>
              <a:t>が掲げられている</a:t>
            </a:r>
            <a:endParaRPr lang="en-US" altLang="ja-JP" dirty="0" smtClean="0">
              <a:solidFill>
                <a:srgbClr val="FF0000"/>
              </a:solidFill>
            </a:endParaRPr>
          </a:p>
          <a:p>
            <a:pPr marL="0" lvl="2" defTabSz="914336">
              <a:defRPr/>
            </a:pPr>
            <a:r>
              <a:rPr lang="ja-JP" altLang="en-US" dirty="0" smtClean="0">
                <a:solidFill>
                  <a:srgbClr val="FF0000"/>
                </a:solidFill>
              </a:rPr>
              <a:t>今年度は、第</a:t>
            </a:r>
            <a:r>
              <a:rPr lang="en-US" altLang="ja-JP" dirty="0" smtClean="0">
                <a:solidFill>
                  <a:srgbClr val="FF0000"/>
                </a:solidFill>
              </a:rPr>
              <a:t>5</a:t>
            </a:r>
            <a:r>
              <a:rPr lang="ja-JP" altLang="en-US" dirty="0" smtClean="0">
                <a:solidFill>
                  <a:srgbClr val="FF0000"/>
                </a:solidFill>
              </a:rPr>
              <a:t>期科学技術基本計画の策定に向けた検討が進められている。</a:t>
            </a:r>
            <a:endParaRPr lang="en-US" altLang="ja-JP" dirty="0" smtClean="0">
              <a:solidFill>
                <a:srgbClr val="FF0000"/>
              </a:solidFill>
            </a:endParaRPr>
          </a:p>
          <a:p>
            <a:pPr marL="0" lvl="2" defTabSz="914336">
              <a:defRPr/>
            </a:pPr>
            <a:r>
              <a:rPr lang="ja-JP" altLang="en-US" dirty="0" smtClean="0">
                <a:solidFill>
                  <a:srgbClr val="FF0000"/>
                </a:solidFill>
              </a:rPr>
              <a:t>～～～～～～～～</a:t>
            </a:r>
            <a:endParaRPr lang="en-US" altLang="ja-JP" dirty="0" smtClean="0">
              <a:solidFill>
                <a:srgbClr val="FF0000"/>
              </a:solidFill>
            </a:endParaRPr>
          </a:p>
          <a:p>
            <a:pPr defTabSz="914336">
              <a:defRPr/>
            </a:pPr>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178</a:t>
            </a:fld>
            <a:endParaRPr kumimoji="1" lang="ja-JP" altLang="en-US"/>
          </a:p>
        </p:txBody>
      </p:sp>
    </p:spTree>
    <p:extLst>
      <p:ext uri="{BB962C8B-B14F-4D97-AF65-F5344CB8AC3E}">
        <p14:creationId xmlns:p14="http://schemas.microsoft.com/office/powerpoint/2010/main" val="328517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p:spPr>
        <p:txBody>
          <a:bodyPr/>
          <a:lstStyle/>
          <a:p>
            <a:pPr defTabSz="945224"/>
            <a:r>
              <a:rPr lang="zh-CN" altLang="en-US" dirty="0" smtClean="0">
                <a:ea typeface="ＭＳ Ｐゴシック" charset="-128"/>
              </a:rPr>
              <a:t>第</a:t>
            </a:r>
            <a:r>
              <a:rPr lang="en-US" altLang="zh-CN" dirty="0" smtClean="0">
                <a:ea typeface="ＭＳ Ｐゴシック" charset="-128"/>
              </a:rPr>
              <a:t>95</a:t>
            </a:r>
            <a:r>
              <a:rPr lang="zh-CN" altLang="en-US" dirty="0" smtClean="0">
                <a:ea typeface="ＭＳ Ｐゴシック" charset="-128"/>
              </a:rPr>
              <a:t>回全国図書館大会 第</a:t>
            </a:r>
            <a:r>
              <a:rPr lang="en-US" altLang="zh-CN" dirty="0" smtClean="0">
                <a:ea typeface="ＭＳ Ｐゴシック" charset="-128"/>
              </a:rPr>
              <a:t>5</a:t>
            </a:r>
            <a:r>
              <a:rPr lang="zh-CN" altLang="en-US" dirty="0" smtClean="0">
                <a:ea typeface="ＭＳ Ｐゴシック" charset="-128"/>
              </a:rPr>
              <a:t>分科会</a:t>
            </a:r>
            <a:endParaRPr lang="en-US" altLang="ja-JP" dirty="0" smtClean="0">
              <a:ea typeface="ＭＳ Ｐゴシック" charset="-128"/>
            </a:endParaRPr>
          </a:p>
        </p:txBody>
      </p:sp>
      <p:sp>
        <p:nvSpPr>
          <p:cNvPr id="77827" name="Rectangle 6"/>
          <p:cNvSpPr>
            <a:spLocks noGrp="1" noChangeArrowheads="1"/>
          </p:cNvSpPr>
          <p:nvPr>
            <p:ph type="ftr" sz="quarter" idx="4"/>
          </p:nvPr>
        </p:nvSpPr>
        <p:spPr>
          <a:noFill/>
        </p:spPr>
        <p:txBody>
          <a:bodyPr/>
          <a:lstStyle/>
          <a:p>
            <a:pPr defTabSz="945224"/>
            <a:r>
              <a:rPr lang="en-US" altLang="ja-JP" dirty="0" smtClean="0">
                <a:ea typeface="ＭＳ Ｐゴシック" charset="-128"/>
              </a:rPr>
              <a:t>National Diet Library (NDL)</a:t>
            </a:r>
          </a:p>
        </p:txBody>
      </p:sp>
      <p:sp>
        <p:nvSpPr>
          <p:cNvPr id="77828" name="Rectangle 7"/>
          <p:cNvSpPr>
            <a:spLocks noGrp="1" noChangeArrowheads="1"/>
          </p:cNvSpPr>
          <p:nvPr>
            <p:ph type="sldNum" sz="quarter" idx="5"/>
          </p:nvPr>
        </p:nvSpPr>
        <p:spPr>
          <a:noFill/>
        </p:spPr>
        <p:txBody>
          <a:bodyPr/>
          <a:lstStyle/>
          <a:p>
            <a:pPr defTabSz="945224"/>
            <a:fld id="{C0B8C6EA-CDF8-4072-B554-8097718D604D}" type="slidenum">
              <a:rPr lang="en-US" altLang="ja-JP" smtClean="0">
                <a:ea typeface="ＭＳ Ｐゴシック" charset="-128"/>
              </a:rPr>
              <a:pPr defTabSz="945224"/>
              <a:t>22</a:t>
            </a:fld>
            <a:endParaRPr lang="en-US" altLang="ja-JP" dirty="0" smtClean="0">
              <a:ea typeface="ＭＳ Ｐゴシック" charset="-128"/>
            </a:endParaRPr>
          </a:p>
        </p:txBody>
      </p:sp>
      <p:sp>
        <p:nvSpPr>
          <p:cNvPr id="77829" name="Rectangle 2"/>
          <p:cNvSpPr>
            <a:spLocks noGrp="1" noRot="1" noChangeAspect="1" noChangeArrowheads="1" noTextEdit="1"/>
          </p:cNvSpPr>
          <p:nvPr>
            <p:ph type="sldImg"/>
          </p:nvPr>
        </p:nvSpPr>
        <p:spPr>
          <a:xfrm>
            <a:off x="260350" y="330200"/>
            <a:ext cx="6081713" cy="3422650"/>
          </a:xfrm>
          <a:ln/>
        </p:spPr>
      </p:sp>
      <p:sp>
        <p:nvSpPr>
          <p:cNvPr id="77830" name="Rectangle 3"/>
          <p:cNvSpPr>
            <a:spLocks noGrp="1" noChangeArrowheads="1"/>
          </p:cNvSpPr>
          <p:nvPr>
            <p:ph type="body" idx="1"/>
          </p:nvPr>
        </p:nvSpPr>
        <p:spPr>
          <a:xfrm>
            <a:off x="344497" y="4589466"/>
            <a:ext cx="6119812" cy="4535487"/>
          </a:xfrm>
          <a:noFill/>
          <a:ln/>
        </p:spPr>
        <p:txBody>
          <a:bodyPr/>
          <a:lstStyle/>
          <a:p>
            <a:r>
              <a:rPr kumimoji="1" lang="ja-JP" altLang="en-US" dirty="0" smtClean="0"/>
              <a:t>それでは、ここで、情報探索サービスの構築へ至るまでの経緯を簡単にご説明します。</a:t>
            </a:r>
            <a:endParaRPr kumimoji="1" lang="en-US" altLang="ja-JP" dirty="0" smtClean="0"/>
          </a:p>
          <a:p>
            <a:pPr eaLnBrk="1" hangingPunct="1"/>
            <a:endParaRPr lang="en-US" altLang="ja-JP" dirty="0" smtClean="0">
              <a:ea typeface="ＭＳ Ｐ明朝" charset="-128"/>
            </a:endParaRPr>
          </a:p>
          <a:p>
            <a:pPr eaLnBrk="1" hangingPunct="1"/>
            <a:r>
              <a:rPr lang="en-US" altLang="ja-JP" u="sng" dirty="0" smtClean="0">
                <a:ea typeface="ＭＳ Ｐ明朝" charset="-128"/>
              </a:rPr>
              <a:t>NDL</a:t>
            </a:r>
            <a:r>
              <a:rPr lang="ja-JP" altLang="en-US" u="sng" dirty="0" smtClean="0">
                <a:ea typeface="ＭＳ Ｐ明朝" charset="-128"/>
              </a:rPr>
              <a:t>では、「電子図書館中期計画</a:t>
            </a:r>
            <a:r>
              <a:rPr lang="en-US" altLang="ja-JP" u="sng" dirty="0" smtClean="0">
                <a:ea typeface="ＭＳ Ｐ明朝" charset="-128"/>
              </a:rPr>
              <a:t>2004</a:t>
            </a:r>
            <a:r>
              <a:rPr lang="ja-JP" altLang="en-US" u="sng" dirty="0" smtClean="0">
                <a:ea typeface="ＭＳ Ｐ明朝" charset="-128"/>
              </a:rPr>
              <a:t>」において、電子図書館サービスの目標として、 </a:t>
            </a:r>
          </a:p>
          <a:p>
            <a:pPr eaLnBrk="1" hangingPunct="1"/>
            <a:r>
              <a:rPr lang="ja-JP" altLang="en-US" u="sng" dirty="0" smtClean="0">
                <a:ea typeface="ＭＳ Ｐ明朝" charset="-128"/>
              </a:rPr>
              <a:t>「国のデジタルアーカイブの重要な拠点となる」ということと、   </a:t>
            </a:r>
          </a:p>
          <a:p>
            <a:pPr eaLnBrk="1" hangingPunct="1"/>
            <a:r>
              <a:rPr lang="ja-JP" altLang="en-US" u="sng" dirty="0" smtClean="0">
                <a:ea typeface="ＭＳ Ｐ明朝" charset="-128"/>
              </a:rPr>
              <a:t>「</a:t>
            </a:r>
            <a:r>
              <a:rPr lang="ja-JP" altLang="en-US" u="sng" dirty="0" smtClean="0">
                <a:solidFill>
                  <a:srgbClr val="FF0000"/>
                </a:solidFill>
                <a:ea typeface="ＭＳ Ｐ明朝" charset="-128"/>
              </a:rPr>
              <a:t>日本のデジタル情報全体へのナビゲーションの総合サイトを構築する</a:t>
            </a:r>
            <a:r>
              <a:rPr lang="ja-JP" altLang="en-US" u="sng" dirty="0" smtClean="0">
                <a:ea typeface="ＭＳ Ｐ明朝" charset="-128"/>
              </a:rPr>
              <a:t>」   </a:t>
            </a:r>
          </a:p>
          <a:p>
            <a:pPr eaLnBrk="1" hangingPunct="1"/>
            <a:r>
              <a:rPr lang="ja-JP" altLang="en-US" u="sng" dirty="0" smtClean="0">
                <a:ea typeface="ＭＳ Ｐ明朝" charset="-128"/>
              </a:rPr>
              <a:t>という２つの目標を掲げました。   </a:t>
            </a:r>
          </a:p>
          <a:p>
            <a:pPr eaLnBrk="1" hangingPunct="1"/>
            <a:r>
              <a:rPr lang="ja-JP" altLang="en-US" u="sng" dirty="0" smtClean="0">
                <a:ea typeface="ＭＳ Ｐ明朝" charset="-128"/>
              </a:rPr>
              <a:t>アクションプランとしては、３つを挙げており   </a:t>
            </a:r>
          </a:p>
          <a:p>
            <a:pPr eaLnBrk="1" hangingPunct="1"/>
            <a:r>
              <a:rPr lang="ja-JP" altLang="en-US" u="sng" dirty="0" smtClean="0">
                <a:ea typeface="ＭＳ Ｐ明朝" charset="-128"/>
              </a:rPr>
              <a:t>１つ目は、 「デジタル･アーカイブの構築」 です。 これには、書籍のデジタル化の推進と、インターネット情報の収集と保存の２つがあります。 </a:t>
            </a:r>
          </a:p>
          <a:p>
            <a:pPr eaLnBrk="1" hangingPunct="1"/>
            <a:r>
              <a:rPr lang="ja-JP" altLang="en-US" u="sng" dirty="0" smtClean="0">
                <a:ea typeface="ＭＳ Ｐ明朝" charset="-128"/>
              </a:rPr>
              <a:t> ２つ目は、「情報資源に関する情報の充実」と言っているもので、レファレンス情報などナレッジの蓄積と提供です。   </a:t>
            </a:r>
          </a:p>
          <a:p>
            <a:pPr eaLnBrk="1" hangingPunct="1"/>
            <a:r>
              <a:rPr lang="ja-JP" altLang="en-US" u="sng" dirty="0" smtClean="0">
                <a:ea typeface="ＭＳ Ｐ明朝" charset="-128"/>
              </a:rPr>
              <a:t>最後は、 「</a:t>
            </a:r>
            <a:r>
              <a:rPr lang="ja-JP" altLang="en-US" u="sng" dirty="0" smtClean="0">
                <a:solidFill>
                  <a:srgbClr val="FF0000"/>
                </a:solidFill>
                <a:ea typeface="ＭＳ Ｐ明朝" charset="-128"/>
              </a:rPr>
              <a:t>デジタル･アーカイブのポータル機能</a:t>
            </a:r>
            <a:r>
              <a:rPr lang="ja-JP" altLang="en-US" u="sng" dirty="0" smtClean="0">
                <a:ea typeface="ＭＳ Ｐ明朝" charset="-128"/>
              </a:rPr>
              <a:t>」です。 </a:t>
            </a:r>
          </a:p>
        </p:txBody>
      </p:sp>
      <p:sp>
        <p:nvSpPr>
          <p:cNvPr id="77831" name="日付プレースホルダ 6"/>
          <p:cNvSpPr>
            <a:spLocks noGrp="1"/>
          </p:cNvSpPr>
          <p:nvPr>
            <p:ph type="dt" sz="quarter" idx="1"/>
          </p:nvPr>
        </p:nvSpPr>
        <p:spPr>
          <a:noFill/>
        </p:spPr>
        <p:txBody>
          <a:bodyPr/>
          <a:lstStyle/>
          <a:p>
            <a:pPr defTabSz="945224"/>
            <a:r>
              <a:rPr lang="en-US" altLang="ja-JP" dirty="0" smtClean="0">
                <a:ea typeface="ＭＳ Ｐゴシック" charset="-128"/>
              </a:rPr>
              <a:t>2009/10/30</a:t>
            </a:r>
          </a:p>
        </p:txBody>
      </p:sp>
    </p:spTree>
    <p:extLst>
      <p:ext uri="{BB962C8B-B14F-4D97-AF65-F5344CB8AC3E}">
        <p14:creationId xmlns:p14="http://schemas.microsoft.com/office/powerpoint/2010/main" val="176118095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179</a:t>
            </a:fld>
            <a:endParaRPr kumimoji="1" lang="ja-JP" altLang="en-US"/>
          </a:p>
        </p:txBody>
      </p:sp>
    </p:spTree>
    <p:extLst>
      <p:ext uri="{BB962C8B-B14F-4D97-AF65-F5344CB8AC3E}">
        <p14:creationId xmlns:p14="http://schemas.microsoft.com/office/powerpoint/2010/main" val="6219194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0"/>
          </p:nvPr>
        </p:nvSpPr>
        <p:spPr/>
        <p:txBody>
          <a:bodyPr/>
          <a:lstStyle/>
          <a:p>
            <a:endParaRPr lang="ja-JP" altLang="en-US">
              <a:solidFill>
                <a:prstClr val="black"/>
              </a:solidFill>
            </a:endParaRPr>
          </a:p>
        </p:txBody>
      </p:sp>
      <p:sp>
        <p:nvSpPr>
          <p:cNvPr id="5" name="スライド番号プレースホルダー 4"/>
          <p:cNvSpPr>
            <a:spLocks noGrp="1"/>
          </p:cNvSpPr>
          <p:nvPr>
            <p:ph type="sldNum" sz="quarter" idx="11"/>
          </p:nvPr>
        </p:nvSpPr>
        <p:spPr/>
        <p:txBody>
          <a:bodyPr/>
          <a:lstStyle/>
          <a:p>
            <a:fld id="{60790FB4-0543-431D-8F54-D4E71C5D568C}" type="slidenum">
              <a:rPr lang="ja-JP" altLang="en-US" smtClean="0">
                <a:solidFill>
                  <a:prstClr val="black"/>
                </a:solidFill>
              </a:rPr>
              <a:pPr/>
              <a:t>180</a:t>
            </a:fld>
            <a:endParaRPr lang="ja-JP" altLang="en-US">
              <a:solidFill>
                <a:prstClr val="black"/>
              </a:solidFill>
            </a:endParaRPr>
          </a:p>
        </p:txBody>
      </p:sp>
    </p:spTree>
    <p:extLst>
      <p:ext uri="{BB962C8B-B14F-4D97-AF65-F5344CB8AC3E}">
        <p14:creationId xmlns:p14="http://schemas.microsoft.com/office/powerpoint/2010/main" val="8287783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b="1" dirty="0" smtClean="0">
                <a:solidFill>
                  <a:srgbClr val="FF0000"/>
                </a:solidFill>
                <a:latin typeface="HG丸ｺﾞｼｯｸM-PRO" panose="020F0600000000000000" pitchFamily="50" charset="-128"/>
                <a:ea typeface="HG丸ｺﾞｼｯｸM-PRO" panose="020F0600000000000000" pitchFamily="50" charset="-128"/>
              </a:rPr>
              <a:t>商用コンテンツは電子書籍サイトから提供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。電子書籍サイトが</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アーカイブを保持できない場合、</a:t>
            </a:r>
            <a:r>
              <a:rPr lang="en-US" altLang="ja-JP" b="1"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の恒久保存用アーカイブを利用して電子書籍サイトから提供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この構想は、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内有志での検討をまとめたもの。館内オーソライズに至っていないが、考え方は議員、財務省等に提示。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電子書籍に関するナショナルアーカイブ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は</a:t>
            </a:r>
            <a:r>
              <a:rPr lang="ja-JP" altLang="ja-JP" dirty="0">
                <a:solidFill>
                  <a:srgbClr val="FF0000"/>
                </a:solidFill>
                <a:latin typeface="HG丸ｺﾞｼｯｸM-PRO" panose="020F0600000000000000" pitchFamily="50" charset="-128"/>
                <a:ea typeface="HG丸ｺﾞｼｯｸM-PRO" panose="020F0600000000000000" pitchFamily="50" charset="-128"/>
              </a:rPr>
              <a:t>、コンテンツの生成機能、収集・一時保管機能、保存機能、権利情報・管理情報の収集・管理機能、配信・流通機能の</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ja-JP" dirty="0" err="1">
                <a:solidFill>
                  <a:srgbClr val="FF0000"/>
                </a:solidFill>
                <a:latin typeface="HG丸ｺﾞｼｯｸM-PRO" panose="020F0600000000000000" pitchFamily="50" charset="-128"/>
                <a:ea typeface="HG丸ｺﾞｼｯｸM-PRO" panose="020F0600000000000000" pitchFamily="50" charset="-128"/>
              </a:rPr>
              <a:t>つの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機能</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を想定する</a:t>
            </a:r>
            <a:r>
              <a:rPr lang="ja-JP" altLang="ja-JP" dirty="0" smtClean="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図</a:t>
            </a:r>
            <a:r>
              <a:rPr lang="en-US" altLang="ja-JP" dirty="0">
                <a:latin typeface="HG丸ｺﾞｼｯｸM-PRO" panose="020F0600000000000000" pitchFamily="50" charset="-128"/>
                <a:ea typeface="HG丸ｺﾞｼｯｸM-PRO" panose="020F0600000000000000" pitchFamily="50" charset="-128"/>
              </a:rPr>
              <a:t>1</a:t>
            </a:r>
            <a:r>
              <a:rPr lang="ja-JP" altLang="ja-JP" dirty="0">
                <a:latin typeface="HG丸ｺﾞｼｯｸM-PRO" panose="020F0600000000000000" pitchFamily="50" charset="-128"/>
                <a:ea typeface="HG丸ｺﾞｼｯｸM-PRO" panose="020F0600000000000000" pitchFamily="50" charset="-128"/>
              </a:rPr>
              <a:t>）。</a:t>
            </a:r>
          </a:p>
          <a:p>
            <a:r>
              <a:rPr lang="ja-JP" altLang="ja-JP" dirty="0">
                <a:latin typeface="HG丸ｺﾞｼｯｸM-PRO" panose="020F0600000000000000" pitchFamily="50" charset="-128"/>
                <a:ea typeface="HG丸ｺﾞｼｯｸM-PRO" panose="020F0600000000000000" pitchFamily="50" charset="-128"/>
              </a:rPr>
              <a:t>　コンテンツの創出から収集・保存、配信・流通に至る全体の流れを一元的に集約するため</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恒久保存のアーカイブと共に、ナショナルアーカイブ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全体</a:t>
            </a:r>
            <a:r>
              <a:rPr lang="ja-JP" altLang="ja-JP" dirty="0">
                <a:solidFill>
                  <a:srgbClr val="FF0000"/>
                </a:solidFill>
                <a:latin typeface="HG丸ｺﾞｼｯｸM-PRO" panose="020F0600000000000000" pitchFamily="50" charset="-128"/>
                <a:ea typeface="HG丸ｺﾞｼｯｸM-PRO" panose="020F0600000000000000" pitchFamily="50" charset="-128"/>
              </a:rPr>
              <a:t>のメタデータを集約するデータベース</a:t>
            </a:r>
            <a:r>
              <a:rPr lang="ja-JP" altLang="ja-JP" dirty="0">
                <a:latin typeface="HG丸ｺﾞｼｯｸM-PRO" panose="020F0600000000000000" pitchFamily="50" charset="-128"/>
                <a:ea typeface="HG丸ｺﾞｼｯｸM-PRO" panose="020F0600000000000000" pitchFamily="50" charset="-128"/>
              </a:rPr>
              <a:t>（以下、「中央データベース」という。）においては、多様な主体が多様なデータを扱えるよう、柔軟かつ多層的なデータ構造を実現する。具体的には、</a:t>
            </a:r>
            <a:r>
              <a:rPr lang="ja-JP" altLang="ja-JP" dirty="0">
                <a:solidFill>
                  <a:srgbClr val="FF0000"/>
                </a:solidFill>
                <a:latin typeface="HG丸ｺﾞｼｯｸM-PRO" panose="020F0600000000000000" pitchFamily="50" charset="-128"/>
                <a:ea typeface="HG丸ｺﾞｼｯｸM-PRO" panose="020F0600000000000000" pitchFamily="50" charset="-128"/>
              </a:rPr>
              <a:t>著作物・著作者・出版者等の書誌情報、販売データ・販売者・所蔵機関等の所蔵情報、目次・索引・シソーラス等の情報探索情報等の多様なデータを一元的に管理可能な仕組みと</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出版界と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の役割分担</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181</a:t>
            </a:fld>
            <a:endParaRPr kumimoji="1" lang="ja-JP" altLang="en-US"/>
          </a:p>
        </p:txBody>
      </p:sp>
    </p:spTree>
    <p:extLst>
      <p:ext uri="{BB962C8B-B14F-4D97-AF65-F5344CB8AC3E}">
        <p14:creationId xmlns:p14="http://schemas.microsoft.com/office/powerpoint/2010/main" val="312049416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smtClean="0">
                <a:latin typeface="HG丸ｺﾞｼｯｸM-PRO" panose="020F0600000000000000" pitchFamily="50" charset="-128"/>
                <a:ea typeface="HG丸ｺﾞｼｯｸM-PRO" panose="020F0600000000000000" pitchFamily="50" charset="-128"/>
              </a:rPr>
              <a:t>NDL</a:t>
            </a:r>
            <a:r>
              <a:rPr lang="ja-JP" altLang="en-US" b="1" dirty="0" smtClean="0">
                <a:latin typeface="HG丸ｺﾞｼｯｸM-PRO" panose="020F0600000000000000" pitchFamily="50" charset="-128"/>
                <a:ea typeface="HG丸ｺﾞｼｯｸM-PRO" panose="020F0600000000000000" pitchFamily="50" charset="-128"/>
              </a:rPr>
              <a:t>が進めてきたデジタルアーカイブは、ほとんどこの部分</a:t>
            </a:r>
            <a:r>
              <a:rPr lang="ja-JP" altLang="en-US" dirty="0" smtClean="0">
                <a:latin typeface="HG丸ｺﾞｼｯｸM-PRO" panose="020F0600000000000000" pitchFamily="50" charset="-128"/>
                <a:ea typeface="HG丸ｺﾞｼｯｸM-PRO" panose="020F0600000000000000" pitchFamily="50" charset="-128"/>
              </a:rPr>
              <a:t>、収集して組織化し永久保存。検索リクエストに応じて、コンテンツを提供。</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恒久的</a:t>
            </a:r>
            <a:r>
              <a:rPr lang="ja-JP" altLang="ja-JP" dirty="0">
                <a:latin typeface="HG丸ｺﾞｼｯｸM-PRO" panose="020F0600000000000000" pitchFamily="50" charset="-128"/>
                <a:ea typeface="HG丸ｺﾞｼｯｸM-PRO" panose="020F0600000000000000" pitchFamily="50" charset="-128"/>
              </a:rPr>
              <a:t>保存基盤は、</a:t>
            </a:r>
            <a:r>
              <a:rPr lang="ja-JP" altLang="ja-JP" dirty="0">
                <a:solidFill>
                  <a:srgbClr val="FF0000"/>
                </a:solidFill>
                <a:latin typeface="HG丸ｺﾞｼｯｸM-PRO" panose="020F0600000000000000" pitchFamily="50" charset="-128"/>
                <a:ea typeface="HG丸ｺﾞｼｯｸM-PRO" panose="020F0600000000000000" pitchFamily="50" charset="-128"/>
              </a:rPr>
              <a:t>恒久保存と利活用のための共通プラットフォーム</a:t>
            </a:r>
            <a:r>
              <a:rPr lang="ja-JP" altLang="ja-JP" dirty="0">
                <a:latin typeface="HG丸ｺﾞｼｯｸM-PRO" panose="020F0600000000000000" pitchFamily="50" charset="-128"/>
                <a:ea typeface="HG丸ｺﾞｼｯｸM-PRO" panose="020F0600000000000000" pitchFamily="50" charset="-128"/>
              </a:rPr>
              <a:t>として、</a:t>
            </a:r>
            <a:r>
              <a:rPr lang="ja-JP" altLang="ja-JP" b="1" dirty="0">
                <a:solidFill>
                  <a:srgbClr val="FF0000"/>
                </a:solidFill>
                <a:latin typeface="HG丸ｺﾞｼｯｸM-PRO" panose="020F0600000000000000" pitchFamily="50" charset="-128"/>
                <a:ea typeface="HG丸ｺﾞｼｯｸM-PRO" panose="020F0600000000000000" pitchFamily="50" charset="-128"/>
              </a:rPr>
              <a:t>１つの機関にすべてを集約するのではなく、各分野のアーカイブを集約する拠点が中核となって分散アーカイブを構築</a:t>
            </a:r>
            <a:r>
              <a:rPr lang="ja-JP" altLang="ja-JP" dirty="0">
                <a:latin typeface="HG丸ｺﾞｼｯｸM-PRO" panose="020F0600000000000000" pitchFamily="50" charset="-128"/>
                <a:ea typeface="HG丸ｺﾞｼｯｸM-PRO" panose="020F0600000000000000" pitchFamily="50" charset="-128"/>
              </a:rPr>
              <a:t>し、各機関の情報を相互に持ち合って、障害、災害に備えるとともに、情報のフォーマットのマイグレーションを行うことにより、将来にわたって利用を保証する仕組みです</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その</a:t>
            </a:r>
            <a:r>
              <a:rPr lang="ja-JP" altLang="ja-JP" dirty="0">
                <a:solidFill>
                  <a:srgbClr val="FF0000"/>
                </a:solidFill>
                <a:latin typeface="HG丸ｺﾞｼｯｸM-PRO" panose="020F0600000000000000" pitchFamily="50" charset="-128"/>
                <a:ea typeface="HG丸ｺﾞｼｯｸM-PRO" panose="020F0600000000000000" pitchFamily="50" charset="-128"/>
              </a:rPr>
              <a:t>分散アーカイブを集合して、</a:t>
            </a:r>
            <a:r>
              <a:rPr lang="ja-JP" altLang="ja-JP" b="1" dirty="0">
                <a:solidFill>
                  <a:srgbClr val="FF0000"/>
                </a:solidFill>
                <a:latin typeface="HG丸ｺﾞｼｯｸM-PRO" panose="020F0600000000000000" pitchFamily="50" charset="-128"/>
                <a:ea typeface="HG丸ｺﾞｼｯｸM-PRO" panose="020F0600000000000000" pitchFamily="50" charset="-128"/>
              </a:rPr>
              <a:t>あたかも１つのアーカイブとして見えるよう</a:t>
            </a:r>
            <a:r>
              <a:rPr lang="ja-JP" altLang="ja-JP" dirty="0">
                <a:solidFill>
                  <a:srgbClr val="FF0000"/>
                </a:solidFill>
                <a:latin typeface="HG丸ｺﾞｼｯｸM-PRO" panose="020F0600000000000000" pitchFamily="50" charset="-128"/>
                <a:ea typeface="HG丸ｺﾞｼｯｸM-PRO" panose="020F0600000000000000" pitchFamily="50" charset="-128"/>
              </a:rPr>
              <a:t>に</a:t>
            </a:r>
            <a:r>
              <a:rPr lang="ja-JP" altLang="ja-JP" dirty="0">
                <a:latin typeface="HG丸ｺﾞｼｯｸM-PRO" panose="020F0600000000000000" pitchFamily="50" charset="-128"/>
                <a:ea typeface="HG丸ｺﾞｼｯｸM-PRO" panose="020F0600000000000000" pitchFamily="50" charset="-128"/>
              </a:rPr>
              <a:t>して</a:t>
            </a:r>
            <a:r>
              <a:rPr lang="ja-JP" altLang="ja-JP" dirty="0">
                <a:solidFill>
                  <a:srgbClr val="FF0000"/>
                </a:solidFill>
                <a:latin typeface="HG丸ｺﾞｼｯｸM-PRO" panose="020F0600000000000000" pitchFamily="50" charset="-128"/>
                <a:ea typeface="HG丸ｺﾞｼｯｸM-PRO" panose="020F0600000000000000" pitchFamily="50" charset="-128"/>
              </a:rPr>
              <a:t>網羅性、完全性を確保</a:t>
            </a:r>
            <a:r>
              <a:rPr lang="ja-JP" altLang="ja-JP" dirty="0">
                <a:latin typeface="HG丸ｺﾞｼｯｸM-PRO" panose="020F0600000000000000" pitchFamily="50" charset="-128"/>
                <a:ea typeface="HG丸ｺﾞｼｯｸM-PRO" panose="020F0600000000000000" pitchFamily="50" charset="-128"/>
              </a:rPr>
              <a:t>し、</a:t>
            </a:r>
            <a:r>
              <a:rPr lang="ja-JP" altLang="ja-JP" b="1" dirty="0">
                <a:solidFill>
                  <a:srgbClr val="FF0000"/>
                </a:solidFill>
                <a:latin typeface="HG丸ｺﾞｼｯｸM-PRO" panose="020F0600000000000000" pitchFamily="50" charset="-128"/>
                <a:ea typeface="HG丸ｺﾞｼｯｸM-PRO" panose="020F0600000000000000" pitchFamily="50" charset="-128"/>
              </a:rPr>
              <a:t>個々の情報同士を意味的に関連付</a:t>
            </a:r>
            <a:r>
              <a:rPr lang="ja-JP" altLang="ja-JP" dirty="0">
                <a:solidFill>
                  <a:srgbClr val="FF0000"/>
                </a:solidFill>
                <a:latin typeface="HG丸ｺﾞｼｯｸM-PRO" panose="020F0600000000000000" pitchFamily="50" charset="-128"/>
                <a:ea typeface="HG丸ｺﾞｼｯｸM-PRO" panose="020F0600000000000000" pitchFamily="50" charset="-128"/>
              </a:rPr>
              <a:t>けて</a:t>
            </a:r>
            <a:r>
              <a:rPr lang="ja-JP" altLang="ja-JP" dirty="0">
                <a:latin typeface="HG丸ｺﾞｼｯｸM-PRO" panose="020F0600000000000000" pitchFamily="50" charset="-128"/>
                <a:ea typeface="HG丸ｺﾞｼｯｸM-PRO" panose="020F0600000000000000" pitchFamily="50" charset="-128"/>
              </a:rPr>
              <a:t>、情報間のネットワークを構築することを想定します。</a:t>
            </a:r>
          </a:p>
          <a:p>
            <a:r>
              <a:rPr lang="ja-JP" altLang="ja-JP" dirty="0">
                <a:latin typeface="HG丸ｺﾞｼｯｸM-PRO" panose="020F0600000000000000" pitchFamily="50" charset="-128"/>
                <a:ea typeface="HG丸ｺﾞｼｯｸM-PRO" panose="020F0600000000000000" pitchFamily="50" charset="-128"/>
              </a:rPr>
              <a:t>このようにネットワーク化された情報に対して、分野を越えて網羅性を保証した検索インターフェースとして、本文の全文検索、あいまい検索、シソーラス検索などを組み合わせた</a:t>
            </a:r>
            <a:r>
              <a:rPr lang="ja-JP" altLang="ja-JP" b="1" dirty="0">
                <a:latin typeface="HG丸ｺﾞｼｯｸM-PRO" panose="020F0600000000000000" pitchFamily="50" charset="-128"/>
                <a:ea typeface="HG丸ｺﾞｼｯｸM-PRO" panose="020F0600000000000000" pitchFamily="50" charset="-128"/>
              </a:rPr>
              <a:t>検索で情報を取り出すだけでなく、取り出された情報から芋づる式に関連する情報を取り出せるように</a:t>
            </a:r>
            <a:r>
              <a:rPr lang="ja-JP" altLang="ja-JP" dirty="0">
                <a:latin typeface="HG丸ｺﾞｼｯｸM-PRO" panose="020F0600000000000000" pitchFamily="50" charset="-128"/>
                <a:ea typeface="HG丸ｺﾞｼｯｸM-PRO" panose="020F0600000000000000" pitchFamily="50" charset="-128"/>
              </a:rPr>
              <a:t>します。</a:t>
            </a:r>
          </a:p>
          <a:p>
            <a:endParaRPr lang="ja-JP" altLang="en-US" dirty="0">
              <a:latin typeface="HG丸ｺﾞｼｯｸM-PRO" panose="020F0600000000000000" pitchFamily="50" charset="-128"/>
              <a:ea typeface="HG丸ｺﾞｼｯｸM-PRO" panose="020F0600000000000000" pitchFamily="50" charset="-128"/>
            </a:endParaRPr>
          </a:p>
        </p:txBody>
      </p:sp>
      <p:sp>
        <p:nvSpPr>
          <p:cNvPr id="4" name="ヘッダー プレースホルダー 3"/>
          <p:cNvSpPr>
            <a:spLocks noGrp="1"/>
          </p:cNvSpPr>
          <p:nvPr>
            <p:ph type="hdr" sz="quarter" idx="10"/>
          </p:nvPr>
        </p:nvSpPr>
        <p:spPr/>
        <p:txBody>
          <a:bodyPr/>
          <a:lstStyle/>
          <a:p>
            <a:endParaRPr kumimoji="1" lang="ja-JP" altLang="en-US" dirty="0">
              <a:solidFill>
                <a:prstClr val="black"/>
              </a:solidFill>
            </a:endParaRPr>
          </a:p>
        </p:txBody>
      </p:sp>
      <p:sp>
        <p:nvSpPr>
          <p:cNvPr id="5" name="日付プレースホルダー 4"/>
          <p:cNvSpPr>
            <a:spLocks noGrp="1"/>
          </p:cNvSpPr>
          <p:nvPr>
            <p:ph type="dt" idx="11"/>
          </p:nvPr>
        </p:nvSpPr>
        <p:spPr/>
        <p:txBody>
          <a:bodyPr/>
          <a:lstStyle/>
          <a:p>
            <a:endParaRPr kumimoji="1" lang="ja-JP" altLang="en-US" dirty="0">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dirty="0">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184</a:t>
            </a:fld>
            <a:endParaRPr kumimoji="1" lang="ja-JP" altLang="en-US">
              <a:solidFill>
                <a:prstClr val="black"/>
              </a:solidFill>
            </a:endParaRPr>
          </a:p>
        </p:txBody>
      </p:sp>
    </p:spTree>
    <p:extLst>
      <p:ext uri="{BB962C8B-B14F-4D97-AF65-F5344CB8AC3E}">
        <p14:creationId xmlns:p14="http://schemas.microsoft.com/office/powerpoint/2010/main" val="85850848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1" dirty="0" smtClean="0"/>
              <a:t>アーカイブで管理すべき情報とその関連を</a:t>
            </a:r>
            <a:r>
              <a:rPr lang="en-US" altLang="ja-JP" b="1" dirty="0" smtClean="0"/>
              <a:t>ER</a:t>
            </a:r>
            <a:r>
              <a:rPr lang="ja-JP" altLang="en-US" b="1" dirty="0" smtClean="0"/>
              <a:t>図的に示す</a:t>
            </a:r>
            <a:r>
              <a:rPr lang="ja-JP" altLang="en-US" dirty="0" smtClean="0"/>
              <a:t>。これに情報間の親子関係（</a:t>
            </a:r>
            <a:r>
              <a:rPr lang="en-US" altLang="ja-JP" dirty="0" smtClean="0"/>
              <a:t>1:n,m:n</a:t>
            </a:r>
            <a:r>
              <a:rPr lang="ja-JP" altLang="en-US" dirty="0" smtClean="0"/>
              <a:t>等）</a:t>
            </a:r>
            <a:endParaRPr lang="en-US" altLang="ja-JP" dirty="0" smtClean="0"/>
          </a:p>
          <a:p>
            <a:r>
              <a:rPr lang="ja-JP" altLang="en-US" dirty="0" smtClean="0"/>
              <a:t>出版物の権利情報は、</a:t>
            </a:r>
            <a:r>
              <a:rPr lang="ja-JP" altLang="en-US" b="1" dirty="0" smtClean="0"/>
              <a:t>出版物単位での情報としての管</a:t>
            </a:r>
            <a:r>
              <a:rPr lang="ja-JP" altLang="en-US" dirty="0" smtClean="0"/>
              <a:t>理が進められようとしているが、著作権などの情報は、まず</a:t>
            </a:r>
            <a:r>
              <a:rPr lang="ja-JP" altLang="en-US" b="1" dirty="0" smtClean="0"/>
              <a:t>著作者に紐づくものであり、著作者データベースの共同構築が望まれる</a:t>
            </a:r>
            <a:r>
              <a:rPr lang="ja-JP" altLang="en-US" dirty="0" smtClean="0"/>
              <a:t>。（</a:t>
            </a:r>
            <a:r>
              <a:rPr lang="en-US" altLang="ja-JP" dirty="0" smtClean="0"/>
              <a:t>NDL</a:t>
            </a:r>
            <a:r>
              <a:rPr lang="ja-JP" altLang="en-US" dirty="0" smtClean="0"/>
              <a:t>が主体となるべきだが、電子書籍議連の中で、出版界が構築するとされている。図書館と出版界との関係は依然として良好とは言えないのが現状）</a:t>
            </a:r>
            <a:endParaRPr lang="en-US" altLang="ja-JP" dirty="0" smtClean="0"/>
          </a:p>
          <a:p>
            <a:r>
              <a:rPr lang="ja-JP" altLang="en-US" dirty="0" smtClean="0"/>
              <a:t>～～～～～～</a:t>
            </a:r>
            <a:endParaRPr lang="en-US" altLang="ja-JP" dirty="0" smtClean="0"/>
          </a:p>
          <a:p>
            <a:endParaRPr lang="en-US" altLang="ja-JP" dirty="0" smtClean="0"/>
          </a:p>
        </p:txBody>
      </p:sp>
      <p:sp>
        <p:nvSpPr>
          <p:cNvPr id="4" name="ヘッダー プレースホルダー 3"/>
          <p:cNvSpPr>
            <a:spLocks noGrp="1"/>
          </p:cNvSpPr>
          <p:nvPr>
            <p:ph type="hdr" sz="quarter" idx="10"/>
          </p:nvPr>
        </p:nvSpPr>
        <p:spPr/>
        <p:txBody>
          <a:bodyPr/>
          <a:lstStyle/>
          <a:p>
            <a:r>
              <a:rPr kumimoji="1" lang="zh-TW" altLang="en-US" smtClean="0">
                <a:solidFill>
                  <a:prstClr val="black"/>
                </a:solidFill>
              </a:rPr>
              <a:t>新規採用職員研修</a:t>
            </a:r>
            <a:endParaRPr kumimoji="1" lang="ja-JP" altLang="en-US">
              <a:solidFill>
                <a:prstClr val="black"/>
              </a:solidFill>
            </a:endParaRPr>
          </a:p>
        </p:txBody>
      </p:sp>
      <p:sp>
        <p:nvSpPr>
          <p:cNvPr id="5" name="日付プレースホルダー 4"/>
          <p:cNvSpPr>
            <a:spLocks noGrp="1"/>
          </p:cNvSpPr>
          <p:nvPr>
            <p:ph type="dt" idx="11"/>
          </p:nvPr>
        </p:nvSpPr>
        <p:spPr/>
        <p:txBody>
          <a:bodyPr/>
          <a:lstStyle/>
          <a:p>
            <a:r>
              <a:rPr kumimoji="1" lang="en-US" altLang="ja-JP" smtClean="0">
                <a:solidFill>
                  <a:prstClr val="black"/>
                </a:solidFill>
              </a:rPr>
              <a:t>2013/4/2</a:t>
            </a:r>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r>
              <a:rPr kumimoji="1" lang="ja-JP" altLang="en-US" smtClean="0">
                <a:solidFill>
                  <a:prstClr val="black"/>
                </a:solidFill>
              </a:rPr>
              <a:t>電子情報部</a:t>
            </a:r>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185</a:t>
            </a:fld>
            <a:endParaRPr kumimoji="1" lang="ja-JP" altLang="en-US">
              <a:solidFill>
                <a:prstClr val="black"/>
              </a:solidFill>
            </a:endParaRPr>
          </a:p>
        </p:txBody>
      </p:sp>
    </p:spTree>
    <p:extLst>
      <p:ext uri="{BB962C8B-B14F-4D97-AF65-F5344CB8AC3E}">
        <p14:creationId xmlns:p14="http://schemas.microsoft.com/office/powerpoint/2010/main" val="259841043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ja-JP" b="1" dirty="0"/>
              <a:t>出版物のデジタル化、構造化、テキスト化、バリアフリー化等を支</a:t>
            </a:r>
            <a:r>
              <a:rPr lang="ja-JP" altLang="ja-JP" dirty="0"/>
              <a:t>援し、</a:t>
            </a:r>
            <a:r>
              <a:rPr lang="en-US" altLang="ja-JP" dirty="0"/>
              <a:t>EPUB</a:t>
            </a:r>
            <a:r>
              <a:rPr lang="ja-JP" altLang="ja-JP" dirty="0" err="1"/>
              <a:t>、</a:t>
            </a:r>
            <a:r>
              <a:rPr lang="en-US" altLang="ja-JP" dirty="0"/>
              <a:t>DAISY</a:t>
            </a:r>
            <a:r>
              <a:rPr lang="ja-JP" altLang="ja-JP" dirty="0"/>
              <a:t>等をはじめとする電子書籍フォーマットの国際標準化を推進する。</a:t>
            </a:r>
          </a:p>
          <a:p>
            <a:pPr lvl="0"/>
            <a:r>
              <a:rPr lang="ja-JP" altLang="ja-JP" dirty="0"/>
              <a:t>出版物の二次利用が円滑に進むよう、裁定制度等の既存の手続の簡素化、オープンデータ化等に取り組む。</a:t>
            </a:r>
          </a:p>
          <a:p>
            <a:pPr lvl="0"/>
            <a:r>
              <a:rPr lang="ja-JP" altLang="ja-JP" dirty="0"/>
              <a:t>生成段階において、コンテンツの一意的な識別が可能となるよう、コンテンツのメタデータを、中央データベースに登録し、識別子の発行を行う。</a:t>
            </a:r>
            <a:endParaRPr lang="en-US" altLang="ja-JP" dirty="0"/>
          </a:p>
          <a:p>
            <a:pPr lvl="0"/>
            <a:r>
              <a:rPr lang="ja-JP" altLang="en-US" dirty="0"/>
              <a:t>＝＝＝＝＝</a:t>
            </a:r>
            <a:endParaRPr lang="en-US" altLang="ja-JP" dirty="0"/>
          </a:p>
          <a:p>
            <a:pPr lvl="0"/>
            <a:r>
              <a:rPr lang="ja-JP" altLang="ja-JP" dirty="0"/>
              <a:t>中央データベースの構築及び運用において、中核的な役割を果たす。</a:t>
            </a:r>
            <a:endParaRPr lang="en-US" altLang="ja-JP" dirty="0"/>
          </a:p>
          <a:p>
            <a:pPr lvl="0"/>
            <a:r>
              <a:rPr lang="ja-JP" altLang="ja-JP" dirty="0"/>
              <a:t>具体的には、</a:t>
            </a:r>
            <a:r>
              <a:rPr lang="en-US" altLang="ja-JP" dirty="0"/>
              <a:t>CIP</a:t>
            </a:r>
            <a:r>
              <a:rPr lang="ja-JP" altLang="ja-JP" dirty="0"/>
              <a:t>（</a:t>
            </a:r>
            <a:r>
              <a:rPr lang="en-US" altLang="ja-JP" dirty="0"/>
              <a:t>Cataloguing In Publication</a:t>
            </a:r>
            <a:r>
              <a:rPr lang="ja-JP" altLang="ja-JP" dirty="0"/>
              <a:t>）、クラウドソーシング対応等を含め、電子書籍等のビジネスプラットフォームとして活用するための大幅なシステム機能拡張を行い、コンテンツの生成段階における情報の組織化を目指す。</a:t>
            </a:r>
          </a:p>
          <a:p>
            <a:pPr lvl="0"/>
            <a:r>
              <a:rPr lang="en-US" altLang="ja-JP" dirty="0"/>
              <a:t>NDL</a:t>
            </a:r>
            <a:r>
              <a:rPr lang="ja-JP" altLang="ja-JP" dirty="0"/>
              <a:t>資料（紙資料及びデジタル化資料）について、権利処理及び二次利用手続における簡素化と利便性向上を図り、</a:t>
            </a:r>
            <a:r>
              <a:rPr lang="en-US" altLang="ja-JP" dirty="0"/>
              <a:t>NDL</a:t>
            </a:r>
            <a:r>
              <a:rPr lang="ja-JP" altLang="ja-JP" dirty="0"/>
              <a:t>以外の主体による</a:t>
            </a:r>
            <a:r>
              <a:rPr lang="en-US" altLang="ja-JP" dirty="0"/>
              <a:t>NDL</a:t>
            </a:r>
            <a:r>
              <a:rPr lang="ja-JP" altLang="ja-JP" dirty="0"/>
              <a:t>資料のデジタル化を推進する。</a:t>
            </a:r>
          </a:p>
          <a:p>
            <a:pPr lvl="0"/>
            <a:r>
              <a:rPr lang="ja-JP" altLang="ja-JP" dirty="0"/>
              <a:t>出版物のデジタル化、構造化、テキスト化、バリアフリー化等を支援し、</a:t>
            </a:r>
            <a:r>
              <a:rPr lang="en-US" altLang="ja-JP" dirty="0"/>
              <a:t>EPUB</a:t>
            </a:r>
            <a:r>
              <a:rPr lang="ja-JP" altLang="ja-JP" dirty="0" err="1"/>
              <a:t>、</a:t>
            </a:r>
            <a:r>
              <a:rPr lang="en-US" altLang="ja-JP" dirty="0"/>
              <a:t>DAISY</a:t>
            </a:r>
            <a:r>
              <a:rPr lang="ja-JP" altLang="ja-JP" dirty="0"/>
              <a:t>等をはじめとする電子書籍フォーマットの国際標準化を推進する。</a:t>
            </a:r>
          </a:p>
          <a:p>
            <a:pPr lvl="0"/>
            <a:r>
              <a:rPr lang="ja-JP" altLang="ja-JP" b="1" dirty="0"/>
              <a:t>サイト、タイトル、巻号、記事、マイクロコンテンツ、ファイル等、多様な粒度で流通するデジタルコンテンツに対応した識別子体系を整備</a:t>
            </a:r>
            <a:r>
              <a:rPr lang="ja-JP" altLang="ja-JP" dirty="0"/>
              <a:t>する。</a:t>
            </a:r>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186</a:t>
            </a:fld>
            <a:endParaRPr kumimoji="1" lang="ja-JP" altLang="en-US"/>
          </a:p>
        </p:txBody>
      </p:sp>
    </p:spTree>
    <p:extLst>
      <p:ext uri="{BB962C8B-B14F-4D97-AF65-F5344CB8AC3E}">
        <p14:creationId xmlns:p14="http://schemas.microsoft.com/office/powerpoint/2010/main" val="94484813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コンテンツに識別子及び電子署名を付与し、</a:t>
            </a:r>
            <a:r>
              <a:rPr kumimoji="1" lang="ja-JP" altLang="en-US" b="1" dirty="0" smtClean="0"/>
              <a:t>メタデータ（書誌情報、管理情報及び権利情報）を中央データベースに登録</a:t>
            </a:r>
            <a:r>
              <a:rPr kumimoji="1" lang="ja-JP" altLang="en-US" dirty="0" smtClean="0"/>
              <a:t>する。</a:t>
            </a:r>
          </a:p>
          <a:p>
            <a:r>
              <a:rPr kumimoji="1" lang="ja-JP" altLang="en-US" dirty="0" smtClean="0"/>
              <a:t>コンテンツは、一定期間内に長期保存データベースにも複製、格納され、長期保存が図られる。</a:t>
            </a:r>
          </a:p>
          <a:p>
            <a:r>
              <a:rPr kumimoji="1" lang="ja-JP" altLang="en-US" dirty="0" smtClean="0"/>
              <a:t>＝＝＝＝</a:t>
            </a:r>
            <a:endParaRPr kumimoji="1" lang="en-US" altLang="ja-JP" dirty="0" smtClean="0"/>
          </a:p>
          <a:p>
            <a:pPr lvl="0"/>
            <a:r>
              <a:rPr lang="ja-JP" altLang="ja-JP" dirty="0"/>
              <a:t>コンテンツに識別子及び電子署名を付与し、中央データベースへの登録を行う。</a:t>
            </a:r>
            <a:r>
              <a:rPr lang="ja-JP" altLang="ja-JP" b="1" dirty="0"/>
              <a:t>照会に応じ、コンテンツの受入等に係る証明</a:t>
            </a:r>
            <a:r>
              <a:rPr lang="ja-JP" altLang="ja-JP" dirty="0"/>
              <a:t>を行う。</a:t>
            </a:r>
          </a:p>
          <a:p>
            <a:pPr lvl="0"/>
            <a:r>
              <a:rPr lang="ja-JP" altLang="ja-JP" dirty="0"/>
              <a:t>商用等コンテンツの複製データを収集する。具体的には、有償オンライン資料収集実証実験事業を、</a:t>
            </a:r>
            <a:r>
              <a:rPr lang="en-US" altLang="ja-JP" dirty="0"/>
              <a:t>NA</a:t>
            </a:r>
            <a:r>
              <a:rPr lang="ja-JP" altLang="ja-JP" dirty="0"/>
              <a:t>における商用等コンテンツの収集の先駆けとして位置付ける。</a:t>
            </a:r>
          </a:p>
          <a:p>
            <a:pPr lvl="0"/>
            <a:r>
              <a:rPr lang="ja-JP" altLang="ja-JP" dirty="0"/>
              <a:t>非商用等コンテンツについては、平成</a:t>
            </a:r>
            <a:r>
              <a:rPr lang="en-US" altLang="ja-JP" dirty="0"/>
              <a:t>26</a:t>
            </a:r>
            <a:r>
              <a:rPr lang="ja-JP" altLang="ja-JP" dirty="0"/>
              <a:t>年</a:t>
            </a:r>
            <a:r>
              <a:rPr lang="en-US" altLang="ja-JP" dirty="0"/>
              <a:t>2</a:t>
            </a:r>
            <a:r>
              <a:rPr lang="ja-JP" altLang="ja-JP" dirty="0"/>
              <a:t>月にリリース予定のオンライン資料の送信による収集機能を活用し、コンテンツの収集を図る。</a:t>
            </a:r>
          </a:p>
          <a:p>
            <a:pPr lvl="0"/>
            <a:r>
              <a:rPr lang="en-US" altLang="ja-JP" dirty="0"/>
              <a:t>HTML</a:t>
            </a:r>
            <a:r>
              <a:rPr lang="ja-JP" altLang="ja-JP" dirty="0"/>
              <a:t>等で構成される表層</a:t>
            </a:r>
            <a:r>
              <a:rPr lang="en-US" altLang="ja-JP" dirty="0"/>
              <a:t>Web</a:t>
            </a:r>
            <a:r>
              <a:rPr lang="ja-JP" altLang="ja-JP" dirty="0"/>
              <a:t>のコンテンツについて、我が国のインターネット文化の足跡を後世に残すため、</a:t>
            </a:r>
            <a:r>
              <a:rPr lang="en-US" altLang="ja-JP" dirty="0"/>
              <a:t>.</a:t>
            </a:r>
            <a:r>
              <a:rPr lang="en-US" altLang="ja-JP" b="1" dirty="0"/>
              <a:t>JP</a:t>
            </a:r>
            <a:r>
              <a:rPr lang="ja-JP" altLang="ja-JP" b="1" dirty="0"/>
              <a:t>ドメイン全体を広く体系的に収集・保存することも視野に</a:t>
            </a:r>
            <a:r>
              <a:rPr lang="ja-JP" altLang="ja-JP" dirty="0"/>
              <a:t>入れる。</a:t>
            </a:r>
          </a:p>
          <a:p>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187</a:t>
            </a:fld>
            <a:endParaRPr kumimoji="1" lang="ja-JP" altLang="en-US"/>
          </a:p>
        </p:txBody>
      </p:sp>
    </p:spTree>
    <p:extLst>
      <p:ext uri="{BB962C8B-B14F-4D97-AF65-F5344CB8AC3E}">
        <p14:creationId xmlns:p14="http://schemas.microsoft.com/office/powerpoint/2010/main" val="17144252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ja-JP" dirty="0"/>
              <a:t>保存対象は、</a:t>
            </a:r>
            <a:r>
              <a:rPr lang="ja-JP" altLang="ja-JP" b="1" dirty="0"/>
              <a:t>保存用コンテンツ、一時保管コンテンツ、書誌・目次・索引情報、組織化情報、権利情報、保存のために必要な技術情報及び流通管理関係情報</a:t>
            </a:r>
            <a:r>
              <a:rPr lang="ja-JP" altLang="ja-JP" dirty="0"/>
              <a:t>が考えられる。</a:t>
            </a:r>
          </a:p>
          <a:p>
            <a:pPr lvl="0"/>
            <a:r>
              <a:rPr lang="ja-JP" altLang="ja-JP" dirty="0"/>
              <a:t>保存機能を担うシステムとしては、</a:t>
            </a:r>
            <a:r>
              <a:rPr lang="en-US" altLang="ja-JP" dirty="0"/>
              <a:t>OAIS</a:t>
            </a:r>
            <a:r>
              <a:rPr lang="ja-JP" altLang="ja-JP" dirty="0"/>
              <a:t>参照モデルに準拠したシステムを視野に置く。</a:t>
            </a:r>
          </a:p>
          <a:p>
            <a:pPr lvl="0"/>
            <a:r>
              <a:rPr lang="ja-JP" altLang="ja-JP" dirty="0"/>
              <a:t>ダークアーカイブは、とにかく収集し保存する上で有効な方式だと考えられる。</a:t>
            </a:r>
            <a:r>
              <a:rPr lang="ja-JP" altLang="ja-JP" b="1" dirty="0"/>
              <a:t>どのような形態のダークアーカイブとするか</a:t>
            </a:r>
            <a:r>
              <a:rPr lang="ja-JP" altLang="ja-JP" dirty="0"/>
              <a:t>は、当該コンテンツに対する利害関係者との合意に基づいて決定されることを想定する。</a:t>
            </a:r>
          </a:p>
          <a:p>
            <a:pPr lvl="0"/>
            <a:r>
              <a:rPr lang="ja-JP" altLang="ja-JP" b="1" dirty="0"/>
              <a:t>維持が困難になったデジタルアーカイブそのものあるいはアーカイブ内のコンテンツを</a:t>
            </a:r>
            <a:r>
              <a:rPr lang="en-US" altLang="ja-JP" b="1" dirty="0"/>
              <a:t>NA</a:t>
            </a:r>
            <a:r>
              <a:rPr lang="ja-JP" altLang="ja-JP" b="1" dirty="0"/>
              <a:t>が引き取ることも必要</a:t>
            </a:r>
            <a:r>
              <a:rPr lang="ja-JP" altLang="ja-JP" dirty="0"/>
              <a:t>である。</a:t>
            </a:r>
            <a:endParaRPr lang="en-US" altLang="ja-JP" dirty="0"/>
          </a:p>
          <a:p>
            <a:pPr lvl="0"/>
            <a:r>
              <a:rPr lang="ja-JP" altLang="en-US" dirty="0"/>
              <a:t>＝＝＝＝</a:t>
            </a:r>
            <a:endParaRPr lang="en-US" altLang="ja-JP" dirty="0"/>
          </a:p>
          <a:p>
            <a:pPr lvl="0"/>
            <a:r>
              <a:rPr lang="en-US" altLang="ja-JP" dirty="0"/>
              <a:t>NDL</a:t>
            </a:r>
            <a:r>
              <a:rPr lang="ja-JP" altLang="ja-JP" dirty="0"/>
              <a:t>が所蔵するコンテンツに関しては、</a:t>
            </a:r>
            <a:r>
              <a:rPr lang="en-US" altLang="ja-JP" dirty="0"/>
              <a:t>OAIS</a:t>
            </a:r>
            <a:r>
              <a:rPr lang="ja-JP" altLang="ja-JP" dirty="0"/>
              <a:t>参照モデルが想定するすべての機能を備えておくことがコンテンツ管理の観点から合理的である。</a:t>
            </a:r>
          </a:p>
          <a:p>
            <a:pPr lvl="0"/>
            <a:r>
              <a:rPr lang="ja-JP" altLang="ja-JP" dirty="0"/>
              <a:t>ディザスタ・リカバリについては、他の</a:t>
            </a:r>
            <a:r>
              <a:rPr lang="en-US" altLang="ja-JP" dirty="0"/>
              <a:t>NA</a:t>
            </a:r>
            <a:r>
              <a:rPr lang="ja-JP" altLang="ja-JP" dirty="0"/>
              <a:t>構成機関との共同により実現することは考えられる。</a:t>
            </a:r>
          </a:p>
          <a:p>
            <a:pPr lvl="0"/>
            <a:r>
              <a:rPr lang="ja-JP" altLang="ja-JP" b="1" dirty="0"/>
              <a:t>マイグレーションやエミュレーションについては、他の専門機関に委ね</a:t>
            </a:r>
            <a:r>
              <a:rPr lang="ja-JP" altLang="ja-JP" dirty="0"/>
              <a:t>、情報の所在、内容記述、権利情報、入手可能性などについての情報は</a:t>
            </a:r>
            <a:r>
              <a:rPr lang="en-US" altLang="ja-JP" dirty="0"/>
              <a:t>NA</a:t>
            </a:r>
            <a:r>
              <a:rPr lang="ja-JP" altLang="ja-JP" dirty="0"/>
              <a:t>全体のシステムが処理する、逆に当該情報については</a:t>
            </a:r>
            <a:r>
              <a:rPr lang="en-US" altLang="ja-JP" dirty="0"/>
              <a:t>NDL</a:t>
            </a:r>
            <a:r>
              <a:rPr lang="ja-JP" altLang="ja-JP" dirty="0"/>
              <a:t>が一元的に管理するといった分担方式も検討する。</a:t>
            </a:r>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188</a:t>
            </a:fld>
            <a:endParaRPr kumimoji="1" lang="ja-JP" altLang="en-US"/>
          </a:p>
        </p:txBody>
      </p:sp>
    </p:spTree>
    <p:extLst>
      <p:ext uri="{BB962C8B-B14F-4D97-AF65-F5344CB8AC3E}">
        <p14:creationId xmlns:p14="http://schemas.microsoft.com/office/powerpoint/2010/main" val="288933893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ja-JP" dirty="0"/>
              <a:t>著作物の識別子を管理するデータベースでは、</a:t>
            </a:r>
            <a:r>
              <a:rPr lang="ja-JP" altLang="ja-JP" b="1" dirty="0"/>
              <a:t>各著作物の固有情報（名称、著作者等）</a:t>
            </a:r>
            <a:r>
              <a:rPr lang="ja-JP" altLang="ja-JP" dirty="0"/>
              <a:t>のほかに、</a:t>
            </a:r>
            <a:r>
              <a:rPr lang="ja-JP" altLang="ja-JP" b="1" dirty="0"/>
              <a:t>各著作物の著作権管理に関する情報</a:t>
            </a:r>
            <a:r>
              <a:rPr lang="ja-JP" altLang="ja-JP" dirty="0"/>
              <a:t>（著作権者、著作権の管理を委託された著作権等管理事業者、使用料等）を参照できるようにする。</a:t>
            </a:r>
          </a:p>
          <a:p>
            <a:pPr lvl="0"/>
            <a:r>
              <a:rPr lang="ja-JP" altLang="ja-JP" dirty="0"/>
              <a:t>著作物の識別子を管理するシステムに著作権等管理事業者による</a:t>
            </a:r>
            <a:r>
              <a:rPr lang="ja-JP" altLang="ja-JP" b="1" dirty="0"/>
              <a:t>使用料の徴収等を代行する機能を持たせることにより、著作権処理をより簡便に</a:t>
            </a:r>
            <a:r>
              <a:rPr lang="ja-JP" altLang="ja-JP" dirty="0"/>
              <a:t>行えるようにすることも考えられる。</a:t>
            </a:r>
            <a:endParaRPr lang="en-US" altLang="ja-JP" dirty="0"/>
          </a:p>
          <a:p>
            <a:pPr lvl="0"/>
            <a:r>
              <a:rPr lang="ja-JP" altLang="en-US" dirty="0"/>
              <a:t>＝＝＝＝</a:t>
            </a:r>
            <a:endParaRPr lang="en-US" altLang="ja-JP" dirty="0"/>
          </a:p>
          <a:p>
            <a:pPr lvl="0"/>
            <a:r>
              <a:rPr lang="en-US" altLang="ja-JP" dirty="0"/>
              <a:t>NDL</a:t>
            </a:r>
            <a:r>
              <a:rPr lang="ja-JP" altLang="ja-JP" dirty="0"/>
              <a:t>は、中央データベースへの著作物の識別子の登録作業を、出版者等の協力を得て行う。</a:t>
            </a:r>
          </a:p>
          <a:p>
            <a:pPr lvl="0"/>
            <a:r>
              <a:rPr lang="ja-JP" altLang="ja-JP" dirty="0"/>
              <a:t>著作物の識別子等を管理するデータベースに対して、著作者情報（人名典拠）、</a:t>
            </a:r>
            <a:r>
              <a:rPr lang="ja-JP" altLang="ja-JP" b="1" dirty="0"/>
              <a:t>コンテンツに表示されている情報</a:t>
            </a:r>
            <a:r>
              <a:rPr lang="ja-JP" altLang="ja-JP" dirty="0"/>
              <a:t>（クリエイティブ・コモンズ・ライセンスの適用等）、</a:t>
            </a:r>
            <a:r>
              <a:rPr lang="en-US" altLang="ja-JP" b="1" dirty="0"/>
              <a:t>NDL</a:t>
            </a:r>
            <a:r>
              <a:rPr lang="ja-JP" altLang="ja-JP" b="1" dirty="0"/>
              <a:t>が申請した裁定結</a:t>
            </a:r>
            <a:r>
              <a:rPr lang="ja-JP" altLang="ja-JP" dirty="0"/>
              <a:t>果の情報等を登録する役割を担う。</a:t>
            </a:r>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189</a:t>
            </a:fld>
            <a:endParaRPr kumimoji="1" lang="ja-JP" altLang="en-US"/>
          </a:p>
        </p:txBody>
      </p:sp>
    </p:spTree>
    <p:extLst>
      <p:ext uri="{BB962C8B-B14F-4D97-AF65-F5344CB8AC3E}">
        <p14:creationId xmlns:p14="http://schemas.microsoft.com/office/powerpoint/2010/main" val="122507948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ja-JP" dirty="0"/>
              <a:t>ファイルフォーマットの異なる電子書籍やデジタルコンテンツを</a:t>
            </a:r>
            <a:r>
              <a:rPr lang="ja-JP" altLang="ja-JP" b="1" dirty="0"/>
              <a:t>一元的に利用できる共通配信プラットフォーム</a:t>
            </a:r>
            <a:r>
              <a:rPr lang="ja-JP" altLang="ja-JP" dirty="0"/>
              <a:t>を</a:t>
            </a:r>
            <a:r>
              <a:rPr lang="en-US" altLang="ja-JP" dirty="0"/>
              <a:t>NA</a:t>
            </a:r>
            <a:r>
              <a:rPr lang="ja-JP" altLang="ja-JP" dirty="0"/>
              <a:t>上に構築する。</a:t>
            </a:r>
          </a:p>
          <a:p>
            <a:pPr lvl="0"/>
            <a:r>
              <a:rPr lang="ja-JP" altLang="ja-JP" dirty="0"/>
              <a:t>共通プラットフォーム上で、ユーザが様々な電子書籍やデジタルコンテンツを一元的に検索し、求めるコンテンツを、必要に応じて購入したり、図書館から借りたり、また、無償コンテンツについては、自由に閲覧することができるような統合検索サービス（ポータルサイト）を構築し提供する。</a:t>
            </a:r>
            <a:endParaRPr lang="en-US" altLang="ja-JP" dirty="0"/>
          </a:p>
          <a:p>
            <a:pPr lvl="0"/>
            <a:r>
              <a:rPr lang="ja-JP" altLang="en-US" dirty="0"/>
              <a:t>＝＝＝＝＝</a:t>
            </a:r>
            <a:endParaRPr lang="en-US" altLang="ja-JP" dirty="0"/>
          </a:p>
          <a:p>
            <a:pPr lvl="0"/>
            <a:r>
              <a:rPr lang="en-US" altLang="ja-JP" dirty="0"/>
              <a:t>NA</a:t>
            </a:r>
            <a:r>
              <a:rPr lang="ja-JP" altLang="ja-JP" dirty="0"/>
              <a:t>配信プラットフォームを通じて、</a:t>
            </a:r>
            <a:r>
              <a:rPr lang="ja-JP" altLang="ja-JP" b="1" dirty="0">
                <a:solidFill>
                  <a:srgbClr val="FF0000"/>
                </a:solidFill>
              </a:rPr>
              <a:t>商業ベースで流通しないコンテンツ</a:t>
            </a:r>
            <a:r>
              <a:rPr lang="ja-JP" altLang="ja-JP" b="1" dirty="0"/>
              <a:t>の一部を配信する役割を担う</a:t>
            </a:r>
            <a:r>
              <a:rPr lang="ja-JP" altLang="ja-JP" dirty="0"/>
              <a:t>。</a:t>
            </a:r>
          </a:p>
          <a:p>
            <a:pPr lvl="0"/>
            <a:r>
              <a:rPr lang="ja-JP" altLang="ja-JP" dirty="0"/>
              <a:t>配信プラットフォームを利用するに当たっては、当該プラットフォームの運営主体に使用料を支払うことで、一定の経費負担を行う。</a:t>
            </a:r>
          </a:p>
          <a:p>
            <a:pPr lvl="0"/>
            <a:r>
              <a:rPr lang="ja-JP" altLang="ja-JP" dirty="0"/>
              <a:t>配信プラットフォームを通じてデジタルコンテンツの配信を行う事業者・機関に対して、</a:t>
            </a:r>
            <a:r>
              <a:rPr lang="ja-JP" altLang="ja-JP" b="1" dirty="0"/>
              <a:t>標準的な書誌データ（メタデータ）を提供</a:t>
            </a:r>
            <a:r>
              <a:rPr lang="ja-JP" altLang="ja-JP" dirty="0"/>
              <a:t>する。</a:t>
            </a:r>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190</a:t>
            </a:fld>
            <a:endParaRPr kumimoji="1" lang="ja-JP" altLang="en-US"/>
          </a:p>
        </p:txBody>
      </p:sp>
    </p:spTree>
    <p:extLst>
      <p:ext uri="{BB962C8B-B14F-4D97-AF65-F5344CB8AC3E}">
        <p14:creationId xmlns:p14="http://schemas.microsoft.com/office/powerpoint/2010/main" val="384177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en-US" altLang="ja-JP" dirty="0" smtClean="0">
                <a:solidFill>
                  <a:srgbClr val="FF0000"/>
                </a:solidFill>
                <a:latin typeface="HG丸ｺﾞｼｯｸM-PRO" panose="020F0600000000000000" pitchFamily="50" charset="-128"/>
                <a:ea typeface="HG丸ｺﾞｼｯｸM-PRO" panose="020F0600000000000000" pitchFamily="50" charset="-128"/>
              </a:rPr>
              <a:t>2003</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年には、政府において</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e-Japan</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重点計画</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（内閣官房</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IT</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戦略本部）</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が策定され、「国のデジタルアーカイブ構想」、「ジャパン・ウェブ・アーカイブ構想」が掲げられ、それにあわせた形で、</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2004</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月に、「国立国会図書館電子図書館中期計画</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2004</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」が策定されました。</a:t>
            </a:r>
            <a:endParaRPr lang="en-US" altLang="zh-TW" dirty="0" smtClean="0">
              <a:solidFill>
                <a:srgbClr val="FF0000"/>
              </a:solidFill>
              <a:latin typeface="HG丸ｺﾞｼｯｸM-PRO" panose="020F0600000000000000" pitchFamily="50" charset="-128"/>
              <a:ea typeface="HG丸ｺﾞｼｯｸM-PRO" panose="020F0600000000000000" pitchFamily="50" charset="-128"/>
            </a:endParaRPr>
          </a:p>
          <a:p>
            <a:pPr lvl="0"/>
            <a:endParaRPr lang="en-US" altLang="zh-TW" dirty="0" smtClean="0">
              <a:latin typeface="HG丸ｺﾞｼｯｸM-PRO" panose="020F0600000000000000" pitchFamily="50" charset="-128"/>
              <a:ea typeface="HG丸ｺﾞｼｯｸM-PRO" panose="020F0600000000000000" pitchFamily="50" charset="-128"/>
            </a:endParaRPr>
          </a:p>
          <a:p>
            <a:pPr lvl="0"/>
            <a:r>
              <a:rPr lang="zh-TW" altLang="ja-JP" dirty="0" smtClean="0">
                <a:latin typeface="HG丸ｺﾞｼｯｸM-PRO" panose="020F0600000000000000" pitchFamily="50" charset="-128"/>
                <a:ea typeface="HG丸ｺﾞｼｯｸM-PRO" panose="020F0600000000000000" pitchFamily="50" charset="-128"/>
              </a:rPr>
              <a:t>この中期計画では、</a:t>
            </a:r>
            <a:r>
              <a:rPr lang="ja-JP" altLang="ja-JP" dirty="0" smtClean="0">
                <a:latin typeface="HG丸ｺﾞｼｯｸM-PRO" panose="020F0600000000000000" pitchFamily="50" charset="-128"/>
                <a:ea typeface="HG丸ｺﾞｼｯｸM-PRO" panose="020F0600000000000000" pitchFamily="50" charset="-128"/>
              </a:rPr>
              <a:t>デジタルコンテンツを広汎な利用者に提供するために、当館が国のデジタルアーカイブの重要な拠点となるということ、また国内外の多様な利用者層の需要に応じ、日本のデジタル情報全体へのナビゲーションを行う総合サイトを構築し、</a:t>
            </a:r>
            <a:r>
              <a:rPr lang="zh-TW" altLang="ja-JP" dirty="0" smtClean="0">
                <a:latin typeface="HG丸ｺﾞｼｯｸM-PRO" panose="020F0600000000000000" pitchFamily="50" charset="-128"/>
                <a:ea typeface="HG丸ｺﾞｼｯｸM-PRO" panose="020F0600000000000000" pitchFamily="50" charset="-128"/>
              </a:rPr>
              <a:t>利用者がワンストップで利用できるようにすることを目指しました。</a:t>
            </a:r>
            <a:endParaRPr lang="ja-JP" altLang="ja-JP" dirty="0" smtClean="0">
              <a:latin typeface="HG丸ｺﾞｼｯｸM-PRO" panose="020F0600000000000000" pitchFamily="50" charset="-128"/>
              <a:ea typeface="HG丸ｺﾞｼｯｸM-PRO" panose="020F0600000000000000" pitchFamily="50" charset="-128"/>
            </a:endParaRPr>
          </a:p>
          <a:p>
            <a:pPr>
              <a:lnSpc>
                <a:spcPct val="90000"/>
              </a:lnSpc>
            </a:pPr>
            <a:endParaRPr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a:t>
            </a:fld>
            <a:endParaRPr kumimoji="1" lang="ja-JP" altLang="en-US"/>
          </a:p>
        </p:txBody>
      </p:sp>
    </p:spTree>
    <p:extLst>
      <p:ext uri="{BB962C8B-B14F-4D97-AF65-F5344CB8AC3E}">
        <p14:creationId xmlns:p14="http://schemas.microsoft.com/office/powerpoint/2010/main" val="87384173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191</a:t>
            </a:fld>
            <a:endParaRPr kumimoji="1" lang="ja-JP" altLang="en-US"/>
          </a:p>
        </p:txBody>
      </p:sp>
    </p:spTree>
    <p:extLst>
      <p:ext uri="{BB962C8B-B14F-4D97-AF65-F5344CB8AC3E}">
        <p14:creationId xmlns:p14="http://schemas.microsoft.com/office/powerpoint/2010/main" val="49343986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当初、電子書籍と文化財のアーカイブが別々のものとして検討されていた。</a:t>
            </a:r>
            <a:endParaRPr kumimoji="1" lang="en-US" altLang="ja-JP" dirty="0" smtClean="0"/>
          </a:p>
          <a:p>
            <a:r>
              <a:rPr kumimoji="1" lang="en-US" altLang="ja-JP" b="1" dirty="0" smtClean="0"/>
              <a:t>NDL</a:t>
            </a:r>
            <a:r>
              <a:rPr kumimoji="1" lang="ja-JP" altLang="en-US" b="1" dirty="0" smtClean="0"/>
              <a:t>のアーカイブは両方にまたがっていた</a:t>
            </a:r>
            <a:r>
              <a:rPr kumimoji="1" lang="ja-JP" altLang="en-US" dirty="0" smtClean="0"/>
              <a:t>。</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193</a:t>
            </a:fld>
            <a:endParaRPr kumimoji="1" lang="ja-JP" altLang="en-US"/>
          </a:p>
        </p:txBody>
      </p:sp>
    </p:spTree>
    <p:extLst>
      <p:ext uri="{BB962C8B-B14F-4D97-AF65-F5344CB8AC3E}">
        <p14:creationId xmlns:p14="http://schemas.microsoft.com/office/powerpoint/2010/main" val="360957151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電子書籍、文化財、災害情報など別々に構築するのではなく、</a:t>
            </a:r>
            <a:r>
              <a:rPr kumimoji="1" lang="ja-JP" altLang="en-US" b="1" dirty="0" smtClean="0"/>
              <a:t>分野を越えて１つのアーカイブとして構築</a:t>
            </a:r>
            <a:r>
              <a:rPr kumimoji="1" lang="ja-JP" altLang="en-US" dirty="0" smtClean="0"/>
              <a:t>し、それぞれを目的で利用できるようにすることを提唱。</a:t>
            </a:r>
            <a:endParaRPr kumimoji="1" lang="en-US" altLang="ja-JP" dirty="0" smtClean="0"/>
          </a:p>
          <a:p>
            <a:r>
              <a:rPr kumimoji="1" lang="en-US" altLang="ja-JP" dirty="0" smtClean="0"/>
              <a:t>NDL</a:t>
            </a:r>
            <a:r>
              <a:rPr kumimoji="1" lang="ja-JP" altLang="en-US" dirty="0" smtClean="0"/>
              <a:t>サーチの基本的な考え方を踏襲し、カバーする範囲を拡大</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194</a:t>
            </a:fld>
            <a:endParaRPr kumimoji="1" lang="ja-JP" altLang="en-US"/>
          </a:p>
        </p:txBody>
      </p:sp>
    </p:spTree>
    <p:extLst>
      <p:ext uri="{BB962C8B-B14F-4D97-AF65-F5344CB8AC3E}">
        <p14:creationId xmlns:p14="http://schemas.microsoft.com/office/powerpoint/2010/main" val="44686820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当初、必要な機能として３つに分解</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195</a:t>
            </a:fld>
            <a:endParaRPr kumimoji="1" lang="ja-JP" altLang="en-US"/>
          </a:p>
        </p:txBody>
      </p:sp>
    </p:spTree>
    <p:extLst>
      <p:ext uri="{BB962C8B-B14F-4D97-AF65-F5344CB8AC3E}">
        <p14:creationId xmlns:p14="http://schemas.microsoft.com/office/powerpoint/2010/main" val="420766163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smtClean="0"/>
              <a:t>恒久的保存基盤の部分に電子書籍分野の概念を含めたイメージ図</a:t>
            </a:r>
            <a:r>
              <a:rPr kumimoji="1" lang="ja-JP" altLang="en-US" dirty="0" smtClean="0"/>
              <a:t>。</a:t>
            </a:r>
            <a:endParaRPr kumimoji="1" lang="en-US" altLang="ja-JP" dirty="0" smtClean="0"/>
          </a:p>
          <a:p>
            <a:r>
              <a:rPr kumimoji="1" lang="ja-JP" altLang="en-US" b="1" dirty="0" smtClean="0"/>
              <a:t>電子書籍と文化財を同一の枠組みで機能をイメージ</a:t>
            </a:r>
            <a:r>
              <a:rPr kumimoji="1" lang="ja-JP" altLang="en-US" dirty="0" smtClean="0"/>
              <a:t>する</a:t>
            </a:r>
            <a:endParaRPr kumimoji="1" lang="en-US" altLang="ja-JP" dirty="0" smtClean="0"/>
          </a:p>
          <a:p>
            <a:r>
              <a:rPr kumimoji="1" lang="ja-JP" altLang="en-US" dirty="0" smtClean="0"/>
              <a:t>ピンクは、特に</a:t>
            </a:r>
            <a:r>
              <a:rPr kumimoji="1" lang="en-US" altLang="ja-JP" dirty="0" smtClean="0"/>
              <a:t>NDL</a:t>
            </a:r>
            <a:r>
              <a:rPr kumimoji="1" lang="ja-JP" altLang="en-US" dirty="0" smtClean="0"/>
              <a:t>が主体となる部分</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196</a:t>
            </a:fld>
            <a:endParaRPr kumimoji="1" lang="ja-JP" altLang="en-US"/>
          </a:p>
        </p:txBody>
      </p:sp>
    </p:spTree>
    <p:extLst>
      <p:ext uri="{BB962C8B-B14F-4D97-AF65-F5344CB8AC3E}">
        <p14:creationId xmlns:p14="http://schemas.microsoft.com/office/powerpoint/2010/main" val="207799322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197</a:t>
            </a:fld>
            <a:endParaRPr kumimoji="1" lang="ja-JP" altLang="en-US"/>
          </a:p>
        </p:txBody>
      </p:sp>
    </p:spTree>
    <p:extLst>
      <p:ext uri="{BB962C8B-B14F-4D97-AF65-F5344CB8AC3E}">
        <p14:creationId xmlns:p14="http://schemas.microsoft.com/office/powerpoint/2010/main" val="131809304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198</a:t>
            </a:fld>
            <a:endParaRPr kumimoji="1" lang="ja-JP" altLang="en-US"/>
          </a:p>
        </p:txBody>
      </p:sp>
    </p:spTree>
    <p:extLst>
      <p:ext uri="{BB962C8B-B14F-4D97-AF65-F5344CB8AC3E}">
        <p14:creationId xmlns:p14="http://schemas.microsoft.com/office/powerpoint/2010/main" val="108246037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smtClean="0">
                <a:latin typeface="HG丸ｺﾞｼｯｸM-PRO" panose="020F0600000000000000" pitchFamily="50" charset="-128"/>
                <a:ea typeface="HG丸ｺﾞｼｯｸM-PRO" panose="020F0600000000000000" pitchFamily="50" charset="-128"/>
              </a:rPr>
              <a:t>NDL</a:t>
            </a:r>
            <a:r>
              <a:rPr lang="ja-JP" altLang="en-US" b="1" dirty="0" smtClean="0">
                <a:latin typeface="HG丸ｺﾞｼｯｸM-PRO" panose="020F0600000000000000" pitchFamily="50" charset="-128"/>
                <a:ea typeface="HG丸ｺﾞｼｯｸM-PRO" panose="020F0600000000000000" pitchFamily="50" charset="-128"/>
              </a:rPr>
              <a:t>が進めてきたデジタルアーカイブは、ほとんどこの部分</a:t>
            </a:r>
            <a:r>
              <a:rPr lang="ja-JP" altLang="en-US" dirty="0" smtClean="0">
                <a:latin typeface="HG丸ｺﾞｼｯｸM-PRO" panose="020F0600000000000000" pitchFamily="50" charset="-128"/>
                <a:ea typeface="HG丸ｺﾞｼｯｸM-PRO" panose="020F0600000000000000" pitchFamily="50" charset="-128"/>
              </a:rPr>
              <a:t>、収集して組織化し永久保存。検索リクエストに応じて、コンテンツを提供。</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恒久的</a:t>
            </a:r>
            <a:r>
              <a:rPr lang="ja-JP" altLang="ja-JP" dirty="0">
                <a:latin typeface="HG丸ｺﾞｼｯｸM-PRO" panose="020F0600000000000000" pitchFamily="50" charset="-128"/>
                <a:ea typeface="HG丸ｺﾞｼｯｸM-PRO" panose="020F0600000000000000" pitchFamily="50" charset="-128"/>
              </a:rPr>
              <a:t>保存基盤は、</a:t>
            </a:r>
            <a:r>
              <a:rPr lang="ja-JP" altLang="ja-JP" dirty="0">
                <a:solidFill>
                  <a:srgbClr val="FF0000"/>
                </a:solidFill>
                <a:latin typeface="HG丸ｺﾞｼｯｸM-PRO" panose="020F0600000000000000" pitchFamily="50" charset="-128"/>
                <a:ea typeface="HG丸ｺﾞｼｯｸM-PRO" panose="020F0600000000000000" pitchFamily="50" charset="-128"/>
              </a:rPr>
              <a:t>恒久保存と利活用のための共通プラットフォーム</a:t>
            </a:r>
            <a:r>
              <a:rPr lang="ja-JP" altLang="ja-JP" dirty="0">
                <a:latin typeface="HG丸ｺﾞｼｯｸM-PRO" panose="020F0600000000000000" pitchFamily="50" charset="-128"/>
                <a:ea typeface="HG丸ｺﾞｼｯｸM-PRO" panose="020F0600000000000000" pitchFamily="50" charset="-128"/>
              </a:rPr>
              <a:t>として、</a:t>
            </a:r>
            <a:r>
              <a:rPr lang="ja-JP" altLang="ja-JP" b="1" dirty="0">
                <a:solidFill>
                  <a:srgbClr val="FF0000"/>
                </a:solidFill>
                <a:latin typeface="HG丸ｺﾞｼｯｸM-PRO" panose="020F0600000000000000" pitchFamily="50" charset="-128"/>
                <a:ea typeface="HG丸ｺﾞｼｯｸM-PRO" panose="020F0600000000000000" pitchFamily="50" charset="-128"/>
              </a:rPr>
              <a:t>１つの機関にすべてを集約するのではなく、各分野のアーカイブを集約する拠点が中核となって分散アーカイブを構築</a:t>
            </a:r>
            <a:r>
              <a:rPr lang="ja-JP" altLang="ja-JP" dirty="0">
                <a:latin typeface="HG丸ｺﾞｼｯｸM-PRO" panose="020F0600000000000000" pitchFamily="50" charset="-128"/>
                <a:ea typeface="HG丸ｺﾞｼｯｸM-PRO" panose="020F0600000000000000" pitchFamily="50" charset="-128"/>
              </a:rPr>
              <a:t>し、各機関の情報を相互に持ち合って、障害、災害に備えるとともに、情報のフォーマットのマイグレーションを行うことにより、将来にわたって利用を保証する仕組みです</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その</a:t>
            </a:r>
            <a:r>
              <a:rPr lang="ja-JP" altLang="ja-JP" dirty="0">
                <a:solidFill>
                  <a:srgbClr val="FF0000"/>
                </a:solidFill>
                <a:latin typeface="HG丸ｺﾞｼｯｸM-PRO" panose="020F0600000000000000" pitchFamily="50" charset="-128"/>
                <a:ea typeface="HG丸ｺﾞｼｯｸM-PRO" panose="020F0600000000000000" pitchFamily="50" charset="-128"/>
              </a:rPr>
              <a:t>分散アーカイブを集合して、</a:t>
            </a:r>
            <a:r>
              <a:rPr lang="ja-JP" altLang="ja-JP" b="1" dirty="0">
                <a:solidFill>
                  <a:srgbClr val="FF0000"/>
                </a:solidFill>
                <a:latin typeface="HG丸ｺﾞｼｯｸM-PRO" panose="020F0600000000000000" pitchFamily="50" charset="-128"/>
                <a:ea typeface="HG丸ｺﾞｼｯｸM-PRO" panose="020F0600000000000000" pitchFamily="50" charset="-128"/>
              </a:rPr>
              <a:t>あたかも１つのアーカイブとして見えるよう</a:t>
            </a:r>
            <a:r>
              <a:rPr lang="ja-JP" altLang="ja-JP" dirty="0">
                <a:solidFill>
                  <a:srgbClr val="FF0000"/>
                </a:solidFill>
                <a:latin typeface="HG丸ｺﾞｼｯｸM-PRO" panose="020F0600000000000000" pitchFamily="50" charset="-128"/>
                <a:ea typeface="HG丸ｺﾞｼｯｸM-PRO" panose="020F0600000000000000" pitchFamily="50" charset="-128"/>
              </a:rPr>
              <a:t>に</a:t>
            </a:r>
            <a:r>
              <a:rPr lang="ja-JP" altLang="ja-JP" dirty="0">
                <a:latin typeface="HG丸ｺﾞｼｯｸM-PRO" panose="020F0600000000000000" pitchFamily="50" charset="-128"/>
                <a:ea typeface="HG丸ｺﾞｼｯｸM-PRO" panose="020F0600000000000000" pitchFamily="50" charset="-128"/>
              </a:rPr>
              <a:t>して</a:t>
            </a:r>
            <a:r>
              <a:rPr lang="ja-JP" altLang="ja-JP" dirty="0">
                <a:solidFill>
                  <a:srgbClr val="FF0000"/>
                </a:solidFill>
                <a:latin typeface="HG丸ｺﾞｼｯｸM-PRO" panose="020F0600000000000000" pitchFamily="50" charset="-128"/>
                <a:ea typeface="HG丸ｺﾞｼｯｸM-PRO" panose="020F0600000000000000" pitchFamily="50" charset="-128"/>
              </a:rPr>
              <a:t>網羅性、完全性を確保</a:t>
            </a:r>
            <a:r>
              <a:rPr lang="ja-JP" altLang="ja-JP" dirty="0">
                <a:latin typeface="HG丸ｺﾞｼｯｸM-PRO" panose="020F0600000000000000" pitchFamily="50" charset="-128"/>
                <a:ea typeface="HG丸ｺﾞｼｯｸM-PRO" panose="020F0600000000000000" pitchFamily="50" charset="-128"/>
              </a:rPr>
              <a:t>し、</a:t>
            </a:r>
            <a:r>
              <a:rPr lang="ja-JP" altLang="ja-JP" b="1" dirty="0">
                <a:solidFill>
                  <a:srgbClr val="FF0000"/>
                </a:solidFill>
                <a:latin typeface="HG丸ｺﾞｼｯｸM-PRO" panose="020F0600000000000000" pitchFamily="50" charset="-128"/>
                <a:ea typeface="HG丸ｺﾞｼｯｸM-PRO" panose="020F0600000000000000" pitchFamily="50" charset="-128"/>
              </a:rPr>
              <a:t>個々の情報同士を意味的に関連付</a:t>
            </a:r>
            <a:r>
              <a:rPr lang="ja-JP" altLang="ja-JP" dirty="0">
                <a:solidFill>
                  <a:srgbClr val="FF0000"/>
                </a:solidFill>
                <a:latin typeface="HG丸ｺﾞｼｯｸM-PRO" panose="020F0600000000000000" pitchFamily="50" charset="-128"/>
                <a:ea typeface="HG丸ｺﾞｼｯｸM-PRO" panose="020F0600000000000000" pitchFamily="50" charset="-128"/>
              </a:rPr>
              <a:t>けて</a:t>
            </a:r>
            <a:r>
              <a:rPr lang="ja-JP" altLang="ja-JP" dirty="0">
                <a:latin typeface="HG丸ｺﾞｼｯｸM-PRO" panose="020F0600000000000000" pitchFamily="50" charset="-128"/>
                <a:ea typeface="HG丸ｺﾞｼｯｸM-PRO" panose="020F0600000000000000" pitchFamily="50" charset="-128"/>
              </a:rPr>
              <a:t>、情報間のネットワークを構築することを想定します。</a:t>
            </a:r>
          </a:p>
          <a:p>
            <a:r>
              <a:rPr lang="ja-JP" altLang="ja-JP" dirty="0">
                <a:latin typeface="HG丸ｺﾞｼｯｸM-PRO" panose="020F0600000000000000" pitchFamily="50" charset="-128"/>
                <a:ea typeface="HG丸ｺﾞｼｯｸM-PRO" panose="020F0600000000000000" pitchFamily="50" charset="-128"/>
              </a:rPr>
              <a:t>このようにネットワーク化された情報に対して、分野を越えて網羅性を保証した検索インターフェースとして、本文の全文検索、あいまい検索、シソーラス検索などを組み合わせた</a:t>
            </a:r>
            <a:r>
              <a:rPr lang="ja-JP" altLang="ja-JP" b="1" dirty="0">
                <a:latin typeface="HG丸ｺﾞｼｯｸM-PRO" panose="020F0600000000000000" pitchFamily="50" charset="-128"/>
                <a:ea typeface="HG丸ｺﾞｼｯｸM-PRO" panose="020F0600000000000000" pitchFamily="50" charset="-128"/>
              </a:rPr>
              <a:t>検索で情報を取り出すだけでなく、取り出された情報から芋づる式に関連する情報を取り出せるように</a:t>
            </a:r>
            <a:r>
              <a:rPr lang="ja-JP" altLang="ja-JP" dirty="0">
                <a:latin typeface="HG丸ｺﾞｼｯｸM-PRO" panose="020F0600000000000000" pitchFamily="50" charset="-128"/>
                <a:ea typeface="HG丸ｺﾞｼｯｸM-PRO" panose="020F0600000000000000" pitchFamily="50" charset="-128"/>
              </a:rPr>
              <a:t>します。</a:t>
            </a:r>
          </a:p>
          <a:p>
            <a:endParaRPr lang="ja-JP" altLang="en-US" dirty="0">
              <a:latin typeface="HG丸ｺﾞｼｯｸM-PRO" panose="020F0600000000000000" pitchFamily="50" charset="-128"/>
              <a:ea typeface="HG丸ｺﾞｼｯｸM-PRO" panose="020F0600000000000000" pitchFamily="50" charset="-128"/>
            </a:endParaRPr>
          </a:p>
        </p:txBody>
      </p:sp>
      <p:sp>
        <p:nvSpPr>
          <p:cNvPr id="4" name="ヘッダー プレースホルダー 3"/>
          <p:cNvSpPr>
            <a:spLocks noGrp="1"/>
          </p:cNvSpPr>
          <p:nvPr>
            <p:ph type="hdr" sz="quarter" idx="10"/>
          </p:nvPr>
        </p:nvSpPr>
        <p:spPr/>
        <p:txBody>
          <a:bodyPr/>
          <a:lstStyle/>
          <a:p>
            <a:endParaRPr kumimoji="1" lang="ja-JP" altLang="en-US" dirty="0">
              <a:solidFill>
                <a:prstClr val="black"/>
              </a:solidFill>
            </a:endParaRPr>
          </a:p>
        </p:txBody>
      </p:sp>
      <p:sp>
        <p:nvSpPr>
          <p:cNvPr id="5" name="日付プレースホルダー 4"/>
          <p:cNvSpPr>
            <a:spLocks noGrp="1"/>
          </p:cNvSpPr>
          <p:nvPr>
            <p:ph type="dt" idx="11"/>
          </p:nvPr>
        </p:nvSpPr>
        <p:spPr/>
        <p:txBody>
          <a:bodyPr/>
          <a:lstStyle/>
          <a:p>
            <a:endParaRPr kumimoji="1" lang="ja-JP" altLang="en-US" dirty="0">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dirty="0">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201</a:t>
            </a:fld>
            <a:endParaRPr kumimoji="1" lang="ja-JP" altLang="en-US">
              <a:solidFill>
                <a:prstClr val="black"/>
              </a:solidFill>
            </a:endParaRPr>
          </a:p>
        </p:txBody>
      </p:sp>
    </p:spTree>
    <p:extLst>
      <p:ext uri="{BB962C8B-B14F-4D97-AF65-F5344CB8AC3E}">
        <p14:creationId xmlns:p14="http://schemas.microsoft.com/office/powerpoint/2010/main" val="291805395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smtClean="0">
                <a:latin typeface="HG丸ｺﾞｼｯｸM-PRO" panose="020F0600000000000000" pitchFamily="50" charset="-128"/>
                <a:ea typeface="HG丸ｺﾞｼｯｸM-PRO" panose="020F0600000000000000" pitchFamily="50" charset="-128"/>
              </a:rPr>
              <a:t>コンテンツ創造基盤は、</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キュレーター、ライブラリアン等の支援のもとで、</a:t>
            </a:r>
            <a:r>
              <a:rPr lang="ja-JP" altLang="ja-JP" b="1" dirty="0" smtClean="0">
                <a:solidFill>
                  <a:srgbClr val="FF0000"/>
                </a:solidFill>
                <a:latin typeface="HG丸ｺﾞｼｯｸM-PRO" panose="020F0600000000000000" pitchFamily="50" charset="-128"/>
                <a:ea typeface="HG丸ｺﾞｼｯｸM-PRO" panose="020F0600000000000000" pitchFamily="50" charset="-128"/>
              </a:rPr>
              <a:t>それぞれの分野の専門家のみならず</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、広く国民も含めて、情報に付加価値を付けたり、他の分野の情報と関連付けて、二次的著作物を創造する場</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ja-JP" b="1" dirty="0" smtClean="0">
                <a:solidFill>
                  <a:srgbClr val="FF0000"/>
                </a:solidFill>
                <a:latin typeface="HG丸ｺﾞｼｯｸM-PRO" panose="020F0600000000000000" pitchFamily="50" charset="-128"/>
                <a:ea typeface="HG丸ｺﾞｼｯｸM-PRO" panose="020F0600000000000000" pitchFamily="50" charset="-128"/>
              </a:rPr>
              <a:t>創造活動を支援する基盤</a:t>
            </a:r>
            <a:r>
              <a:rPr lang="ja-JP" altLang="en-US" dirty="0" smtClean="0">
                <a:latin typeface="HG丸ｺﾞｼｯｸM-PRO" panose="020F0600000000000000" pitchFamily="50" charset="-128"/>
                <a:ea typeface="HG丸ｺﾞｼｯｸM-PRO" panose="020F0600000000000000" pitchFamily="50" charset="-128"/>
              </a:rPr>
              <a:t>と、</a:t>
            </a:r>
            <a:r>
              <a:rPr lang="ja-JP" altLang="ja-JP" b="1" dirty="0" smtClean="0">
                <a:solidFill>
                  <a:srgbClr val="FF0000"/>
                </a:solidFill>
                <a:latin typeface="HG丸ｺﾞｼｯｸM-PRO" panose="020F0600000000000000" pitchFamily="50" charset="-128"/>
                <a:ea typeface="HG丸ｺﾞｼｯｸM-PRO" panose="020F0600000000000000" pitchFamily="50" charset="-128"/>
              </a:rPr>
              <a:t>新たな知識を創造する活</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動</a:t>
            </a:r>
            <a:r>
              <a:rPr lang="ja-JP" altLang="en-US" dirty="0" smtClean="0">
                <a:latin typeface="HG丸ｺﾞｼｯｸM-PRO" panose="020F0600000000000000" pitchFamily="50" charset="-128"/>
                <a:ea typeface="HG丸ｺﾞｼｯｸM-PRO" panose="020F0600000000000000" pitchFamily="50" charset="-128"/>
              </a:rPr>
              <a:t>の２つに大きく分けて想定。</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コンテンツ</a:t>
            </a:r>
            <a:r>
              <a:rPr lang="ja-JP" altLang="ja-JP" dirty="0">
                <a:latin typeface="HG丸ｺﾞｼｯｸM-PRO" panose="020F0600000000000000" pitchFamily="50" charset="-128"/>
                <a:ea typeface="HG丸ｺﾞｼｯｸM-PRO" panose="020F0600000000000000" pitchFamily="50" charset="-128"/>
              </a:rPr>
              <a:t>創造基盤は、</a:t>
            </a:r>
            <a:r>
              <a:rPr lang="ja-JP" altLang="ja-JP" dirty="0">
                <a:solidFill>
                  <a:srgbClr val="FF0000"/>
                </a:solidFill>
                <a:latin typeface="HG丸ｺﾞｼｯｸM-PRO" panose="020F0600000000000000" pitchFamily="50" charset="-128"/>
                <a:ea typeface="HG丸ｺﾞｼｯｸM-PRO" panose="020F0600000000000000" pitchFamily="50" charset="-128"/>
              </a:rPr>
              <a:t>キュレーター、ライブラリアン等の支援のもとで、それぞれの分野の専門家のみならず、広く国民も含めて、情報に付加価値を付けたり、他の分野の情報と関連付けて、二次的著作物を創造する場</a:t>
            </a:r>
            <a:r>
              <a:rPr lang="ja-JP" altLang="ja-JP" dirty="0">
                <a:latin typeface="HG丸ｺﾞｼｯｸM-PRO" panose="020F0600000000000000" pitchFamily="50" charset="-128"/>
                <a:ea typeface="HG丸ｺﾞｼｯｸM-PRO" panose="020F0600000000000000" pitchFamily="50" charset="-128"/>
              </a:rPr>
              <a:t>です。</a:t>
            </a:r>
          </a:p>
          <a:p>
            <a:r>
              <a:rPr lang="ja-JP" altLang="ja-JP" dirty="0">
                <a:latin typeface="HG丸ｺﾞｼｯｸM-PRO" panose="020F0600000000000000" pitchFamily="50" charset="-128"/>
                <a:ea typeface="HG丸ｺﾞｼｯｸM-PRO" panose="020F0600000000000000" pitchFamily="50" charset="-128"/>
              </a:rPr>
              <a:t>創造活動を支援する基盤として、情報全体の基本情報としてのメタデータを付与する活動、記事、章節項、文節等の単位で組織化・構造化する活動、情報間を意味的に関連付けるための基本情報として、用語辞書、典拠、シソーラス辞書等を作成する活動を想定します。</a:t>
            </a:r>
          </a:p>
          <a:p>
            <a:r>
              <a:rPr lang="ja-JP" altLang="ja-JP" dirty="0">
                <a:latin typeface="HG丸ｺﾞｼｯｸM-PRO" panose="020F0600000000000000" pitchFamily="50" charset="-128"/>
                <a:ea typeface="HG丸ｺﾞｼｯｸM-PRO" panose="020F0600000000000000" pitchFamily="50" charset="-128"/>
              </a:rPr>
              <a:t>新たな知識を創造する活動は、まず、恒久的保存基盤に格納された網羅的な情報を活用して新たな知識を創作する活動があります。関連付けて利用できる情報の幅が広がるため、より高度な創造性が期待できます。</a:t>
            </a:r>
          </a:p>
          <a:p>
            <a:r>
              <a:rPr lang="ja-JP" altLang="ja-JP" dirty="0">
                <a:latin typeface="HG丸ｺﾞｼｯｸM-PRO" panose="020F0600000000000000" pitchFamily="50" charset="-128"/>
                <a:ea typeface="HG丸ｺﾞｼｯｸM-PRO" panose="020F0600000000000000" pitchFamily="50" charset="-128"/>
              </a:rPr>
              <a:t>また、歴史的な文化財や現代文化を映像化、画像化、テキスト化する活動、構造化された情報に解題情報等を付与する活動、情報間を意味的に関連付ける活動、テーマを設定してデジタルギャラリを構築する活動等が含まれます。</a:t>
            </a:r>
          </a:p>
          <a:p>
            <a:r>
              <a:rPr lang="ja-JP" altLang="ja-JP" b="1" i="1" dirty="0">
                <a:solidFill>
                  <a:srgbClr val="FF0000"/>
                </a:solidFill>
                <a:latin typeface="HG丸ｺﾞｼｯｸM-PRO" panose="020F0600000000000000" pitchFamily="50" charset="-128"/>
                <a:ea typeface="HG丸ｺﾞｼｯｸM-PRO" panose="020F0600000000000000" pitchFamily="50" charset="-128"/>
              </a:rPr>
              <a:t>ここで生成された情報は、</a:t>
            </a:r>
            <a:r>
              <a:rPr lang="ja-JP" altLang="ja-JP" b="1" dirty="0">
                <a:solidFill>
                  <a:srgbClr val="FF0000"/>
                </a:solidFill>
                <a:latin typeface="HG丸ｺﾞｼｯｸM-PRO" panose="020F0600000000000000" pitchFamily="50" charset="-128"/>
                <a:ea typeface="HG丸ｺﾞｼｯｸM-PRO" panose="020F0600000000000000" pitchFamily="50" charset="-128"/>
              </a:rPr>
              <a:t>新たな知識として恒久的保存基盤に蓄積</a:t>
            </a:r>
            <a:r>
              <a:rPr lang="ja-JP" altLang="ja-JP" dirty="0">
                <a:latin typeface="HG丸ｺﾞｼｯｸM-PRO" panose="020F0600000000000000" pitchFamily="50" charset="-128"/>
                <a:ea typeface="HG丸ｺﾞｼｯｸM-PRO" panose="020F0600000000000000" pitchFamily="50" charset="-128"/>
              </a:rPr>
              <a:t>されていきます。</a:t>
            </a: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ヘッダー プレースホルダー 3"/>
          <p:cNvSpPr>
            <a:spLocks noGrp="1"/>
          </p:cNvSpPr>
          <p:nvPr>
            <p:ph type="hdr" sz="quarter" idx="10"/>
          </p:nvPr>
        </p:nvSpPr>
        <p:spPr/>
        <p:txBody>
          <a:bodyPr/>
          <a:lstStyle/>
          <a:p>
            <a:endParaRPr kumimoji="1" lang="ja-JP" altLang="en-US" dirty="0"/>
          </a:p>
        </p:txBody>
      </p:sp>
      <p:sp>
        <p:nvSpPr>
          <p:cNvPr id="5" name="日付プレースホルダー 4"/>
          <p:cNvSpPr>
            <a:spLocks noGrp="1"/>
          </p:cNvSpPr>
          <p:nvPr>
            <p:ph type="dt" idx="11"/>
          </p:nvPr>
        </p:nvSpPr>
        <p:spPr/>
        <p:txBody>
          <a:bodyPr/>
          <a:lstStyle/>
          <a:p>
            <a:endParaRPr kumimoji="1" lang="ja-JP" altLang="en-US" dirty="0"/>
          </a:p>
        </p:txBody>
      </p:sp>
      <p:sp>
        <p:nvSpPr>
          <p:cNvPr id="6" name="フッター プレースホルダー 5"/>
          <p:cNvSpPr>
            <a:spLocks noGrp="1"/>
          </p:cNvSpPr>
          <p:nvPr>
            <p:ph type="ftr" sz="quarter" idx="12"/>
          </p:nvPr>
        </p:nvSpPr>
        <p:spPr/>
        <p:txBody>
          <a:bodyPr/>
          <a:lstStyle/>
          <a:p>
            <a:endParaRPr kumimoji="1" lang="ja-JP" altLang="en-US" dirty="0"/>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203</a:t>
            </a:fld>
            <a:endParaRPr kumimoji="1" lang="ja-JP" altLang="en-US"/>
          </a:p>
        </p:txBody>
      </p:sp>
    </p:spTree>
    <p:extLst>
      <p:ext uri="{BB962C8B-B14F-4D97-AF65-F5344CB8AC3E}">
        <p14:creationId xmlns:p14="http://schemas.microsoft.com/office/powerpoint/2010/main" val="27118981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336">
              <a:defRPr/>
            </a:pPr>
            <a:r>
              <a:rPr lang="ja-JP" altLang="ja-JP" dirty="0" smtClean="0">
                <a:solidFill>
                  <a:srgbClr val="FF0000"/>
                </a:solidFill>
                <a:latin typeface="HG丸ｺﾞｼｯｸM-PRO" panose="020F0600000000000000" pitchFamily="50" charset="-128"/>
                <a:ea typeface="HG丸ｺﾞｼｯｸM-PRO" panose="020F0600000000000000" pitchFamily="50" charset="-128"/>
              </a:rPr>
              <a:t>様々な利用者毎の目的に応じて、</a:t>
            </a:r>
            <a:r>
              <a:rPr lang="ja-JP" altLang="ja-JP" b="1" dirty="0" smtClean="0">
                <a:solidFill>
                  <a:srgbClr val="FF0000"/>
                </a:solidFill>
                <a:latin typeface="HG丸ｺﾞｼｯｸM-PRO" panose="020F0600000000000000" pitchFamily="50" charset="-128"/>
                <a:ea typeface="HG丸ｺﾞｼｯｸM-PRO" panose="020F0600000000000000" pitchFamily="50" charset="-128"/>
              </a:rPr>
              <a:t>恒久的保存基盤に格納された一次情報、コンテンツ創造基盤で創出された二次的情報を有機的に組み合わせて、利用できるようにする基盤</a:t>
            </a:r>
            <a:r>
              <a:rPr lang="ja-JP" altLang="en-US" dirty="0" smtClean="0">
                <a:solidFill>
                  <a:schemeClr val="tx1"/>
                </a:solidFill>
                <a:latin typeface="HG丸ｺﾞｼｯｸM-PRO" panose="020F0600000000000000" pitchFamily="50" charset="-128"/>
                <a:ea typeface="HG丸ｺﾞｼｯｸM-PRO" panose="020F0600000000000000" pitchFamily="50" charset="-128"/>
              </a:rPr>
              <a:t>。</a:t>
            </a:r>
            <a:endParaRPr lang="en-US" altLang="ja-JP" i="1" dirty="0" smtClean="0">
              <a:latin typeface="HG丸ｺﾞｼｯｸM-PRO" panose="020F0600000000000000" pitchFamily="50" charset="-128"/>
              <a:ea typeface="HG丸ｺﾞｼｯｸM-PRO" panose="020F0600000000000000" pitchFamily="50" charset="-128"/>
            </a:endParaRPr>
          </a:p>
          <a:p>
            <a:r>
              <a:rPr lang="ja-JP" altLang="en-US" i="1" dirty="0" smtClean="0">
                <a:latin typeface="HG丸ｺﾞｼｯｸM-PRO" panose="020F0600000000000000" pitchFamily="50" charset="-128"/>
                <a:ea typeface="HG丸ｺﾞｼｯｸM-PRO" panose="020F0600000000000000" pitchFamily="50" charset="-128"/>
              </a:rPr>
              <a:t>＝＝＝＝＝</a:t>
            </a:r>
            <a:endParaRPr lang="en-US" altLang="ja-JP" i="1" dirty="0" smtClean="0">
              <a:latin typeface="HG丸ｺﾞｼｯｸM-PRO" panose="020F0600000000000000" pitchFamily="50" charset="-128"/>
              <a:ea typeface="HG丸ｺﾞｼｯｸM-PRO" panose="020F0600000000000000" pitchFamily="50" charset="-128"/>
            </a:endParaRPr>
          </a:p>
          <a:p>
            <a:r>
              <a:rPr lang="ja-JP" altLang="ja-JP" i="1" dirty="0" smtClean="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見るだけのアーカイブ」から「使い、創り、繋がり、伝えるアーカイブ」として、</a:t>
            </a:r>
            <a:r>
              <a:rPr lang="ja-JP" altLang="ja-JP" dirty="0">
                <a:latin typeface="HG丸ｺﾞｼｯｸM-PRO" panose="020F0600000000000000" pitchFamily="50" charset="-128"/>
                <a:ea typeface="HG丸ｺﾞｼｯｸM-PRO" panose="020F0600000000000000" pitchFamily="50" charset="-128"/>
              </a:rPr>
              <a:t>広く国民による新たな知識の創造、新産業の創出、地域活性化、防災・減災、教育活用、教養・娯楽、観光、国際文化交流等、</a:t>
            </a:r>
            <a:r>
              <a:rPr lang="ja-JP" altLang="ja-JP" dirty="0">
                <a:solidFill>
                  <a:srgbClr val="FF0000"/>
                </a:solidFill>
                <a:latin typeface="HG丸ｺﾞｼｯｸM-PRO" panose="020F0600000000000000" pitchFamily="50" charset="-128"/>
                <a:ea typeface="HG丸ｺﾞｼｯｸM-PRO" panose="020F0600000000000000" pitchFamily="50" charset="-128"/>
              </a:rPr>
              <a:t>様々な利用者毎の目的に応じて、恒久的保存基盤に格納された一次情報、コンテンツ創造基盤で創出された二次的情報を有機的に組み合わせて、利用できるようにする基盤</a:t>
            </a:r>
            <a:r>
              <a:rPr lang="ja-JP" altLang="ja-JP" dirty="0">
                <a:latin typeface="HG丸ｺﾞｼｯｸM-PRO" panose="020F0600000000000000" pitchFamily="50" charset="-128"/>
                <a:ea typeface="HG丸ｺﾞｼｯｸM-PRO" panose="020F0600000000000000" pitchFamily="50" charset="-128"/>
              </a:rPr>
              <a:t>です。</a:t>
            </a:r>
          </a:p>
          <a:p>
            <a:r>
              <a:rPr lang="ja-JP" altLang="ja-JP" dirty="0">
                <a:latin typeface="HG丸ｺﾞｼｯｸM-PRO" panose="020F0600000000000000" pitchFamily="50" charset="-128"/>
                <a:ea typeface="HG丸ｺﾞｼｯｸM-PRO" panose="020F0600000000000000" pitchFamily="50" charset="-128"/>
              </a:rPr>
              <a:t>網羅的な情報から、利用目的に応じてあらかじめ適切に絞り込み、</a:t>
            </a:r>
            <a:r>
              <a:rPr lang="ja-JP" altLang="ja-JP" dirty="0">
                <a:solidFill>
                  <a:srgbClr val="FF0000"/>
                </a:solidFill>
                <a:latin typeface="HG丸ｺﾞｼｯｸM-PRO" panose="020F0600000000000000" pitchFamily="50" charset="-128"/>
                <a:ea typeface="HG丸ｺﾞｼｯｸM-PRO" panose="020F0600000000000000" pitchFamily="50" charset="-128"/>
              </a:rPr>
              <a:t>利用者の属性、スキル、利用場所に応じて、様々な画面インターフェースを用意して、利用者が必要とする情報、参考となる関連する情報を容易に得られるようにするもの</a:t>
            </a:r>
            <a:r>
              <a:rPr lang="ja-JP" altLang="ja-JP" dirty="0">
                <a:latin typeface="HG丸ｺﾞｼｯｸM-PRO" panose="020F0600000000000000" pitchFamily="50" charset="-128"/>
                <a:ea typeface="HG丸ｺﾞｼｯｸM-PRO" panose="020F0600000000000000" pitchFamily="50" charset="-128"/>
              </a:rPr>
              <a:t>で、レファレンサーによる情報探索支援、オンラインレファレンスなども含まれます。</a:t>
            </a:r>
          </a:p>
          <a:p>
            <a:r>
              <a:rPr lang="ja-JP" altLang="ja-JP" dirty="0">
                <a:latin typeface="HG丸ｺﾞｼｯｸM-PRO" panose="020F0600000000000000" pitchFamily="50" charset="-128"/>
                <a:ea typeface="HG丸ｺﾞｼｯｸM-PRO" panose="020F0600000000000000" pitchFamily="50" charset="-128"/>
              </a:rPr>
              <a:t>国民が文化芸術を鑑賞し、また、</a:t>
            </a:r>
            <a:r>
              <a:rPr lang="ja-JP" altLang="ja-JP" i="1" dirty="0">
                <a:latin typeface="HG丸ｺﾞｼｯｸM-PRO" panose="020F0600000000000000" pitchFamily="50" charset="-128"/>
                <a:ea typeface="HG丸ｺﾞｼｯｸM-PRO" panose="020F0600000000000000" pitchFamily="50" charset="-128"/>
              </a:rPr>
              <a:t>日本遺産（</a:t>
            </a:r>
            <a:r>
              <a:rPr lang="en-US" altLang="ja-JP" i="1" dirty="0">
                <a:latin typeface="HG丸ｺﾞｼｯｸM-PRO" panose="020F0600000000000000" pitchFamily="50" charset="-128"/>
                <a:ea typeface="HG丸ｺﾞｼｯｸM-PRO" panose="020F0600000000000000" pitchFamily="50" charset="-128"/>
              </a:rPr>
              <a:t>Japan Heritage</a:t>
            </a:r>
            <a:r>
              <a:rPr lang="ja-JP" altLang="ja-JP" i="1" dirty="0">
                <a:latin typeface="HG丸ｺﾞｼｯｸM-PRO" panose="020F0600000000000000" pitchFamily="50" charset="-128"/>
                <a:ea typeface="HG丸ｺﾞｼｯｸM-PRO" panose="020F0600000000000000" pitchFamily="50" charset="-128"/>
              </a:rPr>
              <a:t>）としての魅力ある</a:t>
            </a:r>
            <a:r>
              <a:rPr lang="ja-JP" altLang="ja-JP" dirty="0">
                <a:latin typeface="HG丸ｺﾞｼｯｸM-PRO" panose="020F0600000000000000" pitchFamily="50" charset="-128"/>
                <a:ea typeface="HG丸ｺﾞｼｯｸM-PRO" panose="020F0600000000000000" pitchFamily="50" charset="-128"/>
              </a:rPr>
              <a:t>日本文化を発信する分野では、単なる分野横断的な検索だけでなく、新たに創造された知識と併せて発信する日本らしい</a:t>
            </a:r>
            <a:r>
              <a:rPr lang="en-US" altLang="ja-JP" dirty="0" err="1">
                <a:latin typeface="HG丸ｺﾞｼｯｸM-PRO" panose="020F0600000000000000" pitchFamily="50" charset="-128"/>
                <a:ea typeface="HG丸ｺﾞｼｯｸM-PRO" panose="020F0600000000000000" pitchFamily="50" charset="-128"/>
              </a:rPr>
              <a:t>Europeana</a:t>
            </a:r>
            <a:r>
              <a:rPr lang="ja-JP" altLang="ja-JP" dirty="0">
                <a:latin typeface="HG丸ｺﾞｼｯｸM-PRO" panose="020F0600000000000000" pitchFamily="50" charset="-128"/>
                <a:ea typeface="HG丸ｺﾞｼｯｸM-PRO" panose="020F0600000000000000" pitchFamily="50" charset="-128"/>
              </a:rPr>
              <a:t>の形を目指します</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endParaRPr lang="ja-JP" altLang="ja-JP"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204</a:t>
            </a:fld>
            <a:endParaRPr kumimoji="1" lang="ja-JP" altLang="en-US"/>
          </a:p>
        </p:txBody>
      </p:sp>
    </p:spTree>
    <p:extLst>
      <p:ext uri="{BB962C8B-B14F-4D97-AF65-F5344CB8AC3E}">
        <p14:creationId xmlns:p14="http://schemas.microsoft.com/office/powerpoint/2010/main" val="2386693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p:spPr>
        <p:txBody>
          <a:bodyPr/>
          <a:lstStyle/>
          <a:p>
            <a:pPr defTabSz="948555"/>
            <a:endParaRPr lang="en-US" altLang="ja-JP" dirty="0" smtClean="0">
              <a:ea typeface="ＭＳ Ｐゴシック" charset="-128"/>
            </a:endParaRPr>
          </a:p>
        </p:txBody>
      </p:sp>
      <p:sp>
        <p:nvSpPr>
          <p:cNvPr id="79875" name="Rectangle 6"/>
          <p:cNvSpPr>
            <a:spLocks noGrp="1" noChangeArrowheads="1"/>
          </p:cNvSpPr>
          <p:nvPr>
            <p:ph type="ftr" sz="quarter" idx="4"/>
          </p:nvPr>
        </p:nvSpPr>
        <p:spPr>
          <a:noFill/>
        </p:spPr>
        <p:txBody>
          <a:bodyPr/>
          <a:lstStyle/>
          <a:p>
            <a:pPr defTabSz="948555"/>
            <a:endParaRPr lang="en-US" altLang="ja-JP" dirty="0" smtClean="0">
              <a:ea typeface="ＭＳ Ｐゴシック" charset="-128"/>
            </a:endParaRPr>
          </a:p>
        </p:txBody>
      </p:sp>
      <p:sp>
        <p:nvSpPr>
          <p:cNvPr id="79876" name="Rectangle 7"/>
          <p:cNvSpPr>
            <a:spLocks noGrp="1" noChangeArrowheads="1"/>
          </p:cNvSpPr>
          <p:nvPr>
            <p:ph type="sldNum" sz="quarter" idx="5"/>
          </p:nvPr>
        </p:nvSpPr>
        <p:spPr>
          <a:noFill/>
        </p:spPr>
        <p:txBody>
          <a:bodyPr/>
          <a:lstStyle/>
          <a:p>
            <a:pPr defTabSz="948555"/>
            <a:fld id="{7837BDA7-BA14-4A8E-AF2F-11FD8FE1D7ED}" type="slidenum">
              <a:rPr lang="en-US" altLang="ja-JP" smtClean="0">
                <a:ea typeface="ＭＳ Ｐゴシック" charset="-128"/>
              </a:rPr>
              <a:pPr defTabSz="948555"/>
              <a:t>24</a:t>
            </a:fld>
            <a:endParaRPr lang="en-US" altLang="ja-JP" dirty="0" smtClean="0">
              <a:ea typeface="ＭＳ Ｐゴシック" charset="-128"/>
            </a:endParaRPr>
          </a:p>
        </p:txBody>
      </p:sp>
      <p:sp>
        <p:nvSpPr>
          <p:cNvPr id="79877" name="Rectangle 2"/>
          <p:cNvSpPr>
            <a:spLocks noGrp="1" noRot="1" noChangeAspect="1" noChangeArrowheads="1" noTextEdit="1"/>
          </p:cNvSpPr>
          <p:nvPr>
            <p:ph type="sldImg"/>
          </p:nvPr>
        </p:nvSpPr>
        <p:spPr>
          <a:xfrm>
            <a:off x="969963" y="325438"/>
            <a:ext cx="4840287" cy="2724150"/>
          </a:xfrm>
          <a:ln/>
        </p:spPr>
      </p:sp>
      <p:sp>
        <p:nvSpPr>
          <p:cNvPr id="79878" name="Rectangle 3"/>
          <p:cNvSpPr>
            <a:spLocks noGrp="1" noChangeArrowheads="1"/>
          </p:cNvSpPr>
          <p:nvPr>
            <p:ph type="body" idx="1"/>
          </p:nvPr>
        </p:nvSpPr>
        <p:spPr>
          <a:xfrm>
            <a:off x="348771" y="3121259"/>
            <a:ext cx="6226166" cy="5965946"/>
          </a:xfrm>
          <a:noFill/>
          <a:ln/>
        </p:spPr>
        <p:txBody>
          <a:bodyPr/>
          <a:lstStyle/>
          <a:p>
            <a:pPr eaLnBrk="1" hangingPunct="1"/>
            <a:r>
              <a:rPr lang="ja-JP" altLang="en-US" u="sng" dirty="0" smtClean="0">
                <a:latin typeface="HG丸ｺﾞｼｯｸM-PRO" panose="020F0600000000000000" pitchFamily="50" charset="-128"/>
                <a:ea typeface="HG丸ｺﾞｼｯｸM-PRO" panose="020F0600000000000000" pitchFamily="50" charset="-128"/>
              </a:rPr>
              <a:t>これは、</a:t>
            </a:r>
            <a:r>
              <a:rPr lang="en-US" altLang="ja-JP" u="sng" dirty="0" smtClean="0">
                <a:solidFill>
                  <a:srgbClr val="FF0000"/>
                </a:solidFill>
                <a:latin typeface="HG丸ｺﾞｼｯｸM-PRO" panose="020F0600000000000000" pitchFamily="50" charset="-128"/>
                <a:ea typeface="HG丸ｺﾞｼｯｸM-PRO" panose="020F0600000000000000" pitchFamily="50" charset="-128"/>
              </a:rPr>
              <a:t>2004</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年に作成したイメージ図</a:t>
            </a:r>
            <a:r>
              <a:rPr lang="ja-JP" altLang="en-US" u="sng" dirty="0" smtClean="0">
                <a:latin typeface="HG丸ｺﾞｼｯｸM-PRO" panose="020F0600000000000000" pitchFamily="50" charset="-128"/>
                <a:ea typeface="HG丸ｺﾞｼｯｸM-PRO" panose="020F0600000000000000" pitchFamily="50" charset="-128"/>
              </a:rPr>
              <a:t>です。</a:t>
            </a:r>
            <a:endParaRPr lang="en-US" altLang="ja-JP" u="sng" dirty="0" smtClean="0">
              <a:latin typeface="HG丸ｺﾞｼｯｸM-PRO" panose="020F0600000000000000" pitchFamily="50" charset="-128"/>
              <a:ea typeface="HG丸ｺﾞｼｯｸM-PRO" panose="020F0600000000000000" pitchFamily="50" charset="-128"/>
            </a:endParaRPr>
          </a:p>
          <a:p>
            <a:pPr eaLnBrk="1" hangingPunct="1"/>
            <a:r>
              <a:rPr lang="ja-JP" altLang="en-US" u="sng" dirty="0" smtClean="0">
                <a:latin typeface="HG丸ｺﾞｼｯｸM-PRO" panose="020F0600000000000000" pitchFamily="50" charset="-128"/>
                <a:ea typeface="HG丸ｺﾞｼｯｸM-PRO" panose="020F0600000000000000" pitchFamily="50" charset="-128"/>
              </a:rPr>
              <a:t>ポータルの背景として</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電子図書館サービスの全体像</a:t>
            </a:r>
            <a:r>
              <a:rPr lang="ja-JP" altLang="en-US" u="sng" dirty="0" smtClean="0">
                <a:latin typeface="HG丸ｺﾞｼｯｸM-PRO" panose="020F0600000000000000" pitchFamily="50" charset="-128"/>
                <a:ea typeface="HG丸ｺﾞｼｯｸM-PRO" panose="020F0600000000000000" pitchFamily="50" charset="-128"/>
              </a:rPr>
              <a:t>です。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右下</a:t>
            </a:r>
            <a:r>
              <a:rPr lang="ja-JP" altLang="en-US" dirty="0" smtClean="0">
                <a:latin typeface="HG丸ｺﾞｼｯｸM-PRO" panose="020F0600000000000000" pitchFamily="50" charset="-128"/>
                <a:ea typeface="HG丸ｺﾞｼｯｸM-PRO" panose="020F0600000000000000" pitchFamily="50" charset="-128"/>
              </a:rPr>
              <a:t>の「デジタルアーカイブ」として、デジタル化したリソースやインターネット情報などを蓄積し、長期保存します。 </a:t>
            </a:r>
          </a:p>
          <a:p>
            <a:pPr eaLnBrk="1" hangingPunct="1"/>
            <a:r>
              <a:rPr lang="ja-JP" altLang="en-US" dirty="0" smtClean="0">
                <a:latin typeface="HG丸ｺﾞｼｯｸM-PRO" panose="020F0600000000000000" pitchFamily="50" charset="-128"/>
                <a:ea typeface="HG丸ｺﾞｼｯｸM-PRO" panose="020F0600000000000000" pitchFamily="50" charset="-128"/>
              </a:rPr>
              <a:t>そのとなりが、既存システムの</a:t>
            </a:r>
            <a:r>
              <a:rPr lang="en-US" altLang="ja-JP" dirty="0" smtClean="0">
                <a:latin typeface="HG丸ｺﾞｼｯｸM-PRO" panose="020F0600000000000000" pitchFamily="50" charset="-128"/>
                <a:ea typeface="HG丸ｺﾞｼｯｸM-PRO" panose="020F0600000000000000" pitchFamily="50" charset="-128"/>
              </a:rPr>
              <a:t>NDL-OPAC</a:t>
            </a:r>
            <a:r>
              <a:rPr lang="ja-JP" altLang="en-US" dirty="0" smtClean="0">
                <a:latin typeface="HG丸ｺﾞｼｯｸM-PRO" panose="020F0600000000000000" pitchFamily="50" charset="-128"/>
                <a:ea typeface="HG丸ｺﾞｼｯｸM-PRO" panose="020F0600000000000000" pitchFamily="50" charset="-128"/>
              </a:rPr>
              <a:t>などの「蔵書目録」などです。 これらの書誌情報やデータベース内のメタデータを提供する機能を備えることにより、デジタルアーカイブポータルから統合的に利用できるようにします。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上</a:t>
            </a:r>
            <a:r>
              <a:rPr lang="ja-JP" altLang="en-US" dirty="0" smtClean="0">
                <a:latin typeface="HG丸ｺﾞｼｯｸM-PRO" panose="020F0600000000000000" pitchFamily="50" charset="-128"/>
                <a:ea typeface="HG丸ｺﾞｼｯｸM-PRO" panose="020F0600000000000000" pitchFamily="50" charset="-128"/>
              </a:rPr>
              <a:t>の、この「ポータル」は、これら当館の資源だけでなく、左下にある、他機関のデジタルアーカイブや目録などの有用情報も合わせて案内できるようにしたいと考えています。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左</a:t>
            </a:r>
            <a:r>
              <a:rPr lang="ja-JP" altLang="en-US" dirty="0" smtClean="0">
                <a:latin typeface="HG丸ｺﾞｼｯｸM-PRO" panose="020F0600000000000000" pitchFamily="50" charset="-128"/>
                <a:ea typeface="HG丸ｺﾞｼｯｸM-PRO" panose="020F0600000000000000" pitchFamily="50" charset="-128"/>
              </a:rPr>
              <a:t>の、「ポータルのインターフェース」としては２つ、利用者へのニーズに合わせた検索手段の提供と、他システムがポータルの機能を利用するための</a:t>
            </a:r>
            <a:r>
              <a:rPr lang="en-US" altLang="ja-JP" dirty="0" smtClean="0">
                <a:latin typeface="HG丸ｺﾞｼｯｸM-PRO" panose="020F0600000000000000" pitchFamily="50" charset="-128"/>
                <a:ea typeface="HG丸ｺﾞｼｯｸM-PRO" panose="020F0600000000000000" pitchFamily="50" charset="-128"/>
              </a:rPr>
              <a:t>API</a:t>
            </a:r>
            <a:r>
              <a:rPr lang="ja-JP" altLang="en-US" dirty="0" smtClean="0">
                <a:latin typeface="HG丸ｺﾞｼｯｸM-PRO" panose="020F0600000000000000" pitchFamily="50" charset="-128"/>
                <a:ea typeface="HG丸ｺﾞｼｯｸM-PRO" panose="020F0600000000000000" pitchFamily="50" charset="-128"/>
              </a:rPr>
              <a:t>機能を持ちます。 </a:t>
            </a:r>
          </a:p>
          <a:p>
            <a:pPr eaLnBrk="1" hangingPunct="1"/>
            <a:r>
              <a:rPr lang="ja-JP" altLang="en-US" i="1" dirty="0" smtClean="0">
                <a:latin typeface="HG丸ｺﾞｼｯｸM-PRO" panose="020F0600000000000000" pitchFamily="50" charset="-128"/>
                <a:ea typeface="HG丸ｺﾞｼｯｸM-PRO" panose="020F0600000000000000" pitchFamily="50" charset="-128"/>
              </a:rPr>
              <a:t>また、右の、「主題情報、目次情報、解題情報、レファレンス情報などの当館のナレッジデータベース」を、検索を支援する情報として、位置づけています。</a:t>
            </a:r>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r>
              <a:rPr lang="en-US" altLang="ja-JP" u="sng" dirty="0" smtClean="0">
                <a:latin typeface="HG丸ｺﾞｼｯｸM-PRO" panose="020F0600000000000000" pitchFamily="50" charset="-128"/>
                <a:ea typeface="HG丸ｺﾞｼｯｸM-PRO" panose="020F0600000000000000" pitchFamily="50" charset="-128"/>
              </a:rPr>
              <a:t>2004</a:t>
            </a:r>
            <a:r>
              <a:rPr lang="ja-JP" altLang="en-US" u="sng" dirty="0" smtClean="0">
                <a:latin typeface="HG丸ｺﾞｼｯｸM-PRO" panose="020F0600000000000000" pitchFamily="50" charset="-128"/>
                <a:ea typeface="HG丸ｺﾞｼｯｸM-PRO" panose="020F0600000000000000" pitchFamily="50" charset="-128"/>
              </a:rPr>
              <a:t>年に描いた</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イメージの実現形として、ポータルを発展させた</a:t>
            </a: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「情報探索サービス（</a:t>
            </a:r>
            <a:r>
              <a:rPr lang="en-US" altLang="ja-JP" i="0" u="sng"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サーチ）」の構築をめざしました。</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dirty="0" smtClean="0">
              <a:latin typeface="HG丸ｺﾞｼｯｸM-PRO" panose="020F0600000000000000" pitchFamily="50" charset="-128"/>
              <a:ea typeface="HG丸ｺﾞｼｯｸM-PRO" panose="020F0600000000000000" pitchFamily="50" charset="-128"/>
            </a:endParaRPr>
          </a:p>
        </p:txBody>
      </p:sp>
      <p:sp>
        <p:nvSpPr>
          <p:cNvPr id="79879" name="日付プレースホルダ 6"/>
          <p:cNvSpPr>
            <a:spLocks noGrp="1"/>
          </p:cNvSpPr>
          <p:nvPr>
            <p:ph type="dt" sz="quarter" idx="1"/>
          </p:nvPr>
        </p:nvSpPr>
        <p:spPr>
          <a:noFill/>
        </p:spPr>
        <p:txBody>
          <a:bodyPr/>
          <a:lstStyle/>
          <a:p>
            <a:pPr defTabSz="948555"/>
            <a:fld id="{78F8204D-9458-4EA4-8760-E5693204337C}" type="datetime1">
              <a:rPr lang="ja-JP" altLang="en-US" smtClean="0">
                <a:ea typeface="ＭＳ Ｐゴシック" charset="-128"/>
              </a:rPr>
              <a:pPr defTabSz="948555"/>
              <a:t>2015/8/15</a:t>
            </a:fld>
            <a:endParaRPr lang="en-US" altLang="ja-JP" dirty="0" smtClean="0">
              <a:ea typeface="ＭＳ Ｐゴシック" charset="-128"/>
            </a:endParaRPr>
          </a:p>
        </p:txBody>
      </p:sp>
    </p:spTree>
    <p:extLst>
      <p:ext uri="{BB962C8B-B14F-4D97-AF65-F5344CB8AC3E}">
        <p14:creationId xmlns:p14="http://schemas.microsoft.com/office/powerpoint/2010/main" val="50027909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国全体で１つの</a:t>
            </a:r>
            <a:r>
              <a:rPr kumimoji="1" lang="ja-JP" altLang="en-US" b="1" dirty="0" smtClean="0"/>
              <a:t>大きな知識情報基盤を構築する機能要素、技術要素を体系的に図示</a:t>
            </a:r>
            <a:r>
              <a:rPr kumimoji="1" lang="ja-JP" altLang="en-US" dirty="0" smtClean="0"/>
              <a:t>したもの。</a:t>
            </a:r>
            <a:endParaRPr kumimoji="1" lang="en-US" altLang="ja-JP" dirty="0" smtClean="0"/>
          </a:p>
          <a:p>
            <a:r>
              <a:rPr kumimoji="1" lang="ja-JP" altLang="en-US" dirty="0" smtClean="0"/>
              <a:t>まだ網羅性に欠けているかも知れないが、このような形で漏れがでないように洗い出していくことが重要。</a:t>
            </a:r>
            <a:endParaRPr kumimoji="1" lang="en-US" altLang="ja-JP" dirty="0" smtClean="0"/>
          </a:p>
          <a:p>
            <a:r>
              <a:rPr kumimoji="1" lang="ja-JP" altLang="en-US" dirty="0" smtClean="0"/>
              <a:t>＝＝＝＝＝</a:t>
            </a:r>
            <a:endParaRPr kumimoji="1" lang="en-US" altLang="ja-JP" dirty="0" smtClean="0"/>
          </a:p>
          <a:p>
            <a:r>
              <a:rPr kumimoji="1" lang="ja-JP" altLang="en-US" dirty="0" smtClean="0"/>
              <a:t>情報発信基盤、知識創造基盤、恒久的保存基盤での業務、</a:t>
            </a:r>
            <a:r>
              <a:rPr kumimoji="1" lang="ja-JP" altLang="en-US" b="1" dirty="0" smtClean="0"/>
              <a:t>記述要素、そして、全体で共通化されるべき要素</a:t>
            </a:r>
            <a:r>
              <a:rPr kumimoji="1" lang="ja-JP" altLang="en-US" dirty="0" smtClean="0"/>
              <a:t>を図式化</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207</a:t>
            </a:fld>
            <a:endParaRPr kumimoji="1" lang="ja-JP" altLang="en-US"/>
          </a:p>
        </p:txBody>
      </p:sp>
    </p:spTree>
    <p:extLst>
      <p:ext uri="{BB962C8B-B14F-4D97-AF65-F5344CB8AC3E}">
        <p14:creationId xmlns:p14="http://schemas.microsoft.com/office/powerpoint/2010/main" val="150901064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文化財を含めたナショナルアーカイブの構築イメージを、総務部編集係が、月報３月号に掲載するために整理して作成してくれたもの。</a:t>
            </a:r>
            <a:endParaRPr kumimoji="1" lang="en-US" altLang="ja-JP" dirty="0" smtClean="0"/>
          </a:p>
          <a:p>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208</a:t>
            </a:fld>
            <a:endParaRPr kumimoji="1" lang="ja-JP" altLang="en-US"/>
          </a:p>
        </p:txBody>
      </p:sp>
    </p:spTree>
    <p:extLst>
      <p:ext uri="{BB962C8B-B14F-4D97-AF65-F5344CB8AC3E}">
        <p14:creationId xmlns:p14="http://schemas.microsoft.com/office/powerpoint/2010/main" val="1746828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pPr defTabSz="886328">
              <a:defRPr/>
            </a:pPr>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a:t>
            </a:r>
            <a:r>
              <a:rPr lang="ja-JP" altLang="ja-JP" b="1" dirty="0">
                <a:solidFill>
                  <a:srgbClr val="FF0000"/>
                </a:solidFill>
                <a:latin typeface="HG丸ｺﾞｼｯｸM-PRO" panose="020F0600000000000000" pitchFamily="50" charset="-128"/>
                <a:ea typeface="HG丸ｺﾞｼｯｸM-PRO" panose="020F0600000000000000" pitchFamily="50" charset="-128"/>
              </a:rPr>
              <a:t>新たな知識の創造を促進し、知識の集積・流通・活用と創造するサイクルの構築</a:t>
            </a:r>
            <a:r>
              <a:rPr lang="ja-JP" altLang="ja-JP" dirty="0">
                <a:solidFill>
                  <a:srgbClr val="FF0000"/>
                </a:solidFill>
                <a:latin typeface="HG丸ｺﾞｼｯｸM-PRO" panose="020F0600000000000000" pitchFamily="50" charset="-128"/>
                <a:ea typeface="HG丸ｺﾞｼｯｸM-PRO" panose="020F0600000000000000" pitchFamily="50" charset="-128"/>
              </a:rPr>
              <a:t>を目指すものです。</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また</a:t>
            </a:r>
            <a:r>
              <a:rPr lang="ja-JP" altLang="ja-JP" dirty="0">
                <a:latin typeface="HG丸ｺﾞｼｯｸM-PRO" panose="020F0600000000000000" pitchFamily="50" charset="-128"/>
                <a:ea typeface="HG丸ｺﾞｼｯｸM-PRO" panose="020F0600000000000000" pitchFamily="50" charset="-128"/>
              </a:rPr>
              <a:t>、</a:t>
            </a:r>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FF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latin typeface="HG丸ｺﾞｼｯｸM-PRO" panose="020F0600000000000000" pitchFamily="50" charset="-128"/>
                <a:ea typeface="HG丸ｺﾞｼｯｸM-PRO" panose="020F0600000000000000" pitchFamily="50" charset="-128"/>
              </a:rPr>
              <a:t>（</a:t>
            </a:r>
            <a:r>
              <a:rPr lang="en-US" altLang="ja-JP" i="1" dirty="0">
                <a:latin typeface="HG丸ｺﾞｼｯｸM-PRO" panose="020F0600000000000000" pitchFamily="50" charset="-128"/>
                <a:ea typeface="HG丸ｺﾞｼｯｸM-PRO" panose="020F0600000000000000" pitchFamily="50" charset="-128"/>
              </a:rPr>
              <a:t>2010</a:t>
            </a:r>
            <a:r>
              <a:rPr lang="ja-JP" altLang="ja-JP" i="1" dirty="0">
                <a:latin typeface="HG丸ｺﾞｼｯｸM-PRO" panose="020F0600000000000000" pitchFamily="50" charset="-128"/>
                <a:ea typeface="HG丸ｺﾞｼｯｸM-PRO" panose="020F0600000000000000" pitchFamily="50" charset="-128"/>
              </a:rPr>
              <a:t>年</a:t>
            </a:r>
            <a:r>
              <a:rPr lang="en-US" altLang="ja-JP" i="1" dirty="0">
                <a:latin typeface="HG丸ｺﾞｼｯｸM-PRO" panose="020F0600000000000000" pitchFamily="50" charset="-128"/>
                <a:ea typeface="HG丸ｺﾞｼｯｸM-PRO" panose="020F0600000000000000" pitchFamily="50" charset="-128"/>
              </a:rPr>
              <a:t>6</a:t>
            </a:r>
            <a:r>
              <a:rPr lang="ja-JP" altLang="ja-JP" i="1" dirty="0">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endParaRPr lang="en-US" altLang="ja-JP" dirty="0">
              <a:latin typeface="HG丸ｺﾞｼｯｸM-PRO" panose="020F0600000000000000" pitchFamily="50" charset="-128"/>
              <a:ea typeface="HG丸ｺﾞｼｯｸM-PRO" panose="020F0600000000000000" pitchFamily="50" charset="-128"/>
            </a:endParaRPr>
          </a:p>
          <a:p>
            <a:r>
              <a:rPr lang="ja-JP" altLang="ja-JP" sz="1100" dirty="0">
                <a:latin typeface="HG丸ｺﾞｼｯｸM-PRO" panose="020F0600000000000000" pitchFamily="50" charset="-128"/>
                <a:ea typeface="HG丸ｺﾞｼｯｸM-PRO" panose="020F0600000000000000" pitchFamily="50" charset="-128"/>
              </a:rPr>
              <a:t>「</a:t>
            </a:r>
            <a:r>
              <a:rPr lang="ja-JP" altLang="ja-JP" sz="1100" i="1" dirty="0">
                <a:latin typeface="HG丸ｺﾞｼｯｸM-PRO" panose="020F0600000000000000" pitchFamily="50" charset="-128"/>
                <a:ea typeface="HG丸ｺﾞｼｯｸM-PRO" panose="020F0600000000000000" pitchFamily="50" charset="-128"/>
              </a:rPr>
              <a:t>これを踏まえて、当館において、</a:t>
            </a:r>
            <a:r>
              <a:rPr lang="en-US" altLang="ja-JP" sz="1100" i="1" dirty="0">
                <a:latin typeface="HG丸ｺﾞｼｯｸM-PRO" panose="020F0600000000000000" pitchFamily="50" charset="-128"/>
                <a:ea typeface="HG丸ｺﾞｼｯｸM-PRO" panose="020F0600000000000000" pitchFamily="50" charset="-128"/>
              </a:rPr>
              <a:t>2011</a:t>
            </a:r>
            <a:r>
              <a:rPr lang="ja-JP" altLang="ja-JP" sz="1100"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sz="1100" i="1" dirty="0">
              <a:latin typeface="HG丸ｺﾞｼｯｸM-PRO" panose="020F0600000000000000" pitchFamily="50" charset="-128"/>
              <a:ea typeface="HG丸ｺﾞｼｯｸM-PRO" panose="020F0600000000000000" pitchFamily="50" charset="-128"/>
            </a:endParaRPr>
          </a:p>
          <a:p>
            <a:r>
              <a:rPr lang="ja-JP" altLang="en-US" sz="1100" dirty="0">
                <a:solidFill>
                  <a:srgbClr val="FF0000"/>
                </a:solidFill>
                <a:latin typeface="HG丸ｺﾞｼｯｸM-PRO" panose="020F0600000000000000" pitchFamily="50" charset="-128"/>
                <a:ea typeface="HG丸ｺﾞｼｯｸM-PRO" panose="020F0600000000000000" pitchFamily="50" charset="-128"/>
              </a:rPr>
              <a:t>「</a:t>
            </a:r>
            <a:r>
              <a:rPr lang="ja-JP" altLang="ja-JP" sz="1100"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a:t>
            </a:r>
            <a:r>
              <a:rPr lang="ja-JP" altLang="ja-JP" i="1" dirty="0">
                <a:solidFill>
                  <a:srgbClr val="FF0000"/>
                </a:solidFill>
                <a:latin typeface="HG丸ｺﾞｼｯｸM-PRO" panose="020F0600000000000000" pitchFamily="50" charset="-128"/>
                <a:ea typeface="HG丸ｺﾞｼｯｸM-PRO" panose="020F0600000000000000" pitchFamily="50" charset="-128"/>
              </a:rPr>
              <a:t>分野を越えた知識の関連付けが必要</a:t>
            </a:r>
            <a:r>
              <a:rPr lang="ja-JP" altLang="ja-JP" i="1" dirty="0">
                <a:latin typeface="HG丸ｺﾞｼｯｸM-PRO" panose="020F0600000000000000" pitchFamily="50" charset="-128"/>
                <a:ea typeface="HG丸ｺﾞｼｯｸM-PRO" panose="020F0600000000000000" pitchFamily="50" charset="-128"/>
              </a:rPr>
              <a:t>であり、日本中に散在するコンテンツの所在を集中管理し、そこに検索をかければ、関連する全ての必要なコンテンツが得られるようにするものです。そこでは、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	</a:t>
            </a:r>
            <a:endParaRPr lang="ja-JP" altLang="en-US" dirty="0" smtClean="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smtClean="0">
              <a:latin typeface="HG丸ｺﾞｼｯｸM-PRO" panose="020F0600000000000000" pitchFamily="50" charset="-128"/>
              <a:ea typeface="HG丸ｺﾞｼｯｸM-PRO" panose="020F0600000000000000" pitchFamily="50" charset="-128"/>
            </a:endParaRPr>
          </a:p>
          <a:p>
            <a:pPr lvl="0"/>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fld id="{8F6781D2-AC31-4A72-8618-064B1EEBC491}" type="datetime1">
              <a:rPr lang="ja-JP" altLang="en-US" smtClean="0">
                <a:latin typeface="HG丸ｺﾞｼｯｸM-PRO" pitchFamily="50" charset="-128"/>
                <a:ea typeface="HG丸ｺﾞｼｯｸM-PRO" pitchFamily="50" charset="-128"/>
              </a:rPr>
              <a:t>2015/8/15</a:t>
            </a:fld>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209</a:t>
            </a:fld>
            <a:endParaRPr kumimoji="1" lang="ja-JP" altLang="en-US"/>
          </a:p>
        </p:txBody>
      </p:sp>
    </p:spTree>
    <p:extLst>
      <p:ext uri="{BB962C8B-B14F-4D97-AF65-F5344CB8AC3E}">
        <p14:creationId xmlns:p14="http://schemas.microsoft.com/office/powerpoint/2010/main" val="219660372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210</a:t>
            </a:fld>
            <a:endParaRPr kumimoji="1" lang="ja-JP" altLang="en-US"/>
          </a:p>
        </p:txBody>
      </p:sp>
    </p:spTree>
    <p:extLst>
      <p:ext uri="{BB962C8B-B14F-4D97-AF65-F5344CB8AC3E}">
        <p14:creationId xmlns:p14="http://schemas.microsoft.com/office/powerpoint/2010/main" val="207486437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r>
              <a:rPr lang="ja-JP" altLang="en-US" dirty="0" smtClean="0">
                <a:latin typeface="HG丸ｺﾞｼｯｸM-PRO" panose="020F0600000000000000" pitchFamily="50" charset="-128"/>
                <a:ea typeface="HG丸ｺﾞｼｯｸM-PRO" panose="020F0600000000000000" pitchFamily="50" charset="-128"/>
              </a:rPr>
              <a:t>電子書籍のメモ、データベース化</a:t>
            </a:r>
            <a:endParaRPr lang="en-US" altLang="ja-JP" dirty="0" smtClean="0">
              <a:latin typeface="HG丸ｺﾞｼｯｸM-PRO" panose="020F0600000000000000" pitchFamily="50" charset="-128"/>
              <a:ea typeface="HG丸ｺﾞｼｯｸM-PRO" panose="020F0600000000000000" pitchFamily="50" charset="-128"/>
            </a:endParaRPr>
          </a:p>
          <a:p>
            <a:pPr lvl="1"/>
            <a:r>
              <a:rPr lang="en-US" altLang="ja-JP" dirty="0" smtClean="0">
                <a:latin typeface="HG丸ｺﾞｼｯｸM-PRO" panose="020F0600000000000000" pitchFamily="50" charset="-128"/>
                <a:ea typeface="HG丸ｺﾞｼｯｸM-PRO" panose="020F0600000000000000" pitchFamily="50" charset="-128"/>
              </a:rPr>
              <a:t>SNS</a:t>
            </a:r>
            <a:r>
              <a:rPr lang="ja-JP" altLang="en-US" dirty="0" err="1" smtClean="0">
                <a:latin typeface="HG丸ｺﾞｼｯｸM-PRO" panose="020F0600000000000000" pitchFamily="50" charset="-128"/>
                <a:ea typeface="HG丸ｺﾞｼｯｸM-PRO" panose="020F0600000000000000" pitchFamily="50" charset="-128"/>
              </a:rPr>
              <a:t>での</a:t>
            </a:r>
            <a:r>
              <a:rPr lang="ja-JP" altLang="en-US" dirty="0" smtClean="0">
                <a:latin typeface="HG丸ｺﾞｼｯｸM-PRO" panose="020F0600000000000000" pitchFamily="50" charset="-128"/>
                <a:ea typeface="HG丸ｺﾞｼｯｸM-PRO" panose="020F0600000000000000" pitchFamily="50" charset="-128"/>
              </a:rPr>
              <a:t>連携、ソーシャルタギング</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専門家に限らず、一般の人の知見を集合知識化</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著者とのコミュニケーション</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人と情報、情報と情報、情報を通じて人と人が関連付け</a:t>
            </a:r>
            <a:endParaRPr lang="en-US" altLang="ja-JP" dirty="0" smtClean="0">
              <a:latin typeface="HG丸ｺﾞｼｯｸM-PRO" panose="020F0600000000000000" pitchFamily="50" charset="-128"/>
              <a:ea typeface="HG丸ｺﾞｼｯｸM-PRO" panose="020F0600000000000000" pitchFamily="50" charset="-128"/>
            </a:endParaRPr>
          </a:p>
          <a:p>
            <a:pPr lvl="2"/>
            <a:r>
              <a:rPr lang="en-US" altLang="ja-JP" dirty="0" smtClean="0">
                <a:latin typeface="HG丸ｺﾞｼｯｸM-PRO" panose="020F0600000000000000" pitchFamily="50" charset="-128"/>
                <a:ea typeface="HG丸ｺﾞｼｯｸM-PRO" panose="020F0600000000000000" pitchFamily="50" charset="-128"/>
              </a:rPr>
              <a:t>FOAF</a:t>
            </a:r>
            <a:r>
              <a:rPr lang="ja-JP" altLang="en-US" dirty="0" smtClean="0">
                <a:latin typeface="HG丸ｺﾞｼｯｸM-PRO" panose="020F0600000000000000" pitchFamily="50" charset="-128"/>
                <a:ea typeface="HG丸ｺﾞｼｯｸM-PRO" panose="020F0600000000000000" pitchFamily="50" charset="-128"/>
              </a:rPr>
              <a:t>は、単に</a:t>
            </a:r>
            <a:r>
              <a:rPr lang="ja-JP" altLang="en-US" dirty="0" err="1" smtClean="0">
                <a:latin typeface="HG丸ｺﾞｼｯｸM-PRO" panose="020F0600000000000000" pitchFamily="50" charset="-128"/>
                <a:ea typeface="HG丸ｺﾞｼｯｸM-PRO" panose="020F0600000000000000" pitchFamily="50" charset="-128"/>
              </a:rPr>
              <a:t>友達の友達の</a:t>
            </a:r>
            <a:r>
              <a:rPr lang="ja-JP" altLang="en-US" dirty="0" smtClean="0">
                <a:latin typeface="HG丸ｺﾞｼｯｸM-PRO" panose="020F0600000000000000" pitchFamily="50" charset="-128"/>
                <a:ea typeface="HG丸ｺﾞｼｯｸM-PRO" panose="020F0600000000000000" pitchFamily="50" charset="-128"/>
              </a:rPr>
              <a:t>輪ではない</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情報源は、紙の本だけでない</a:t>
            </a:r>
            <a:endParaRPr lang="en-US" altLang="ja-JP" dirty="0" smtClean="0">
              <a:latin typeface="HG丸ｺﾞｼｯｸM-PRO" panose="020F0600000000000000" pitchFamily="50" charset="-128"/>
              <a:ea typeface="HG丸ｺﾞｼｯｸM-PRO" panose="020F0600000000000000" pitchFamily="50" charset="-128"/>
            </a:endParaRPr>
          </a:p>
          <a:p>
            <a:pPr lvl="1"/>
            <a:r>
              <a:rPr lang="en-US" altLang="ja-JP" dirty="0" smtClean="0">
                <a:latin typeface="HG丸ｺﾞｼｯｸM-PRO" panose="020F0600000000000000" pitchFamily="50" charset="-128"/>
                <a:ea typeface="HG丸ｺﾞｼｯｸM-PRO" panose="020F0600000000000000" pitchFamily="50" charset="-128"/>
              </a:rPr>
              <a:t>TV</a:t>
            </a:r>
            <a:r>
              <a:rPr lang="ja-JP" altLang="en-US" dirty="0" smtClean="0">
                <a:latin typeface="HG丸ｺﾞｼｯｸM-PRO" panose="020F0600000000000000" pitchFamily="50" charset="-128"/>
                <a:ea typeface="HG丸ｺﾞｼｯｸM-PRO" panose="020F0600000000000000" pitchFamily="50" charset="-128"/>
              </a:rPr>
              <a:t>で大衆娯楽を鑑賞していても、ドキュメンタリーを見ていても、放送大学を見ていても</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趣味の中からも</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まったりと、珈琲を飲みながら、</a:t>
            </a:r>
            <a:r>
              <a:rPr lang="en-US" altLang="ja-JP" dirty="0" smtClean="0">
                <a:latin typeface="HG丸ｺﾞｼｯｸM-PRO" panose="020F0600000000000000" pitchFamily="50" charset="-128"/>
                <a:ea typeface="HG丸ｺﾞｼｯｸM-PRO" panose="020F0600000000000000" pitchFamily="50" charset="-128"/>
              </a:rPr>
              <a:t>TV</a:t>
            </a:r>
            <a:r>
              <a:rPr lang="ja-JP" altLang="en-US" dirty="0" smtClean="0">
                <a:latin typeface="HG丸ｺﾞｼｯｸM-PRO" panose="020F0600000000000000" pitchFamily="50" charset="-128"/>
                <a:ea typeface="HG丸ｺﾞｼｯｸM-PRO" panose="020F0600000000000000" pitchFamily="50" charset="-128"/>
              </a:rPr>
              <a:t>を見ていても</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人工知能</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情報が思考により、様々な知見、知識となっていく</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大量のファクトデータによるシミュレーションだけでなく、個人の思考ルールも機械化されて、自分の頭脳に近くなる</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同じ情報を使っても、人によって知見は異なる</a:t>
            </a:r>
            <a:endParaRPr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アーカイブは、知識の外部記憶</a:t>
            </a:r>
            <a:endParaRPr kumimoji="1" lang="en-US" altLang="ja-JP" dirty="0" smtClean="0">
              <a:latin typeface="HG丸ｺﾞｼｯｸM-PRO" panose="020F0600000000000000" pitchFamily="50" charset="-128"/>
              <a:ea typeface="HG丸ｺﾞｼｯｸM-PRO" panose="020F0600000000000000" pitchFamily="50" charset="-128"/>
            </a:endParaRPr>
          </a:p>
          <a:p>
            <a:pPr lvl="1"/>
            <a:endParaRPr kumimoji="1"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効率化は、目的を達成する前の機械的に可能な時間</a:t>
            </a:r>
            <a:endParaRPr kumimoji="1"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趣味で手作りする時間は大切</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趣味で、意識的に時間をかけていることは、重要</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しかし、もっと効率的にできることを知らないで、時間をかけていることは見直せる</a:t>
            </a:r>
            <a:endParaRPr lang="en-US" altLang="ja-JP" dirty="0" smtClean="0">
              <a:latin typeface="HG丸ｺﾞｼｯｸM-PRO" panose="020F0600000000000000" pitchFamily="50" charset="-128"/>
              <a:ea typeface="HG丸ｺﾞｼｯｸM-PRO" panose="020F0600000000000000" pitchFamily="50" charset="-128"/>
            </a:endParaRPr>
          </a:p>
          <a:p>
            <a:pPr lvl="1"/>
            <a:r>
              <a:rPr kumimoji="1" lang="ja-JP" altLang="en-US" dirty="0" smtClean="0">
                <a:latin typeface="HG丸ｺﾞｼｯｸM-PRO" panose="020F0600000000000000" pitchFamily="50" charset="-128"/>
                <a:ea typeface="HG丸ｺﾞｼｯｸM-PRO" panose="020F0600000000000000" pitchFamily="50" charset="-128"/>
              </a:rPr>
              <a:t>情報を探す時間を、創造する時間に</a:t>
            </a:r>
            <a:endParaRPr kumimoji="1"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新しいアイデアとイノベーションを見つけ出すための挑戦</a:t>
            </a:r>
            <a:endParaRPr lang="en-US" altLang="ja-JP" dirty="0" smtClean="0">
              <a:latin typeface="HG丸ｺﾞｼｯｸM-PRO" panose="020F0600000000000000" pitchFamily="50" charset="-128"/>
              <a:ea typeface="HG丸ｺﾞｼｯｸM-PRO" panose="020F0600000000000000" pitchFamily="50" charset="-128"/>
            </a:endParaRPr>
          </a:p>
          <a:p>
            <a:pPr lvl="1"/>
            <a:r>
              <a:rPr kumimoji="1" lang="ja-JP" altLang="en-US" dirty="0" smtClean="0">
                <a:latin typeface="HG丸ｺﾞｼｯｸM-PRO" panose="020F0600000000000000" pitchFamily="50" charset="-128"/>
                <a:ea typeface="HG丸ｺﾞｼｯｸM-PRO" panose="020F0600000000000000" pitchFamily="50" charset="-128"/>
              </a:rPr>
              <a:t>「あらゆる図書館の</a:t>
            </a:r>
            <a:r>
              <a:rPr lang="ja-JP" altLang="en-US" dirty="0" smtClean="0">
                <a:latin typeface="HG丸ｺﾞｼｯｸM-PRO" panose="020F0600000000000000" pitchFamily="50" charset="-128"/>
                <a:ea typeface="HG丸ｺﾞｼｯｸM-PRO" panose="020F0600000000000000" pitchFamily="50" charset="-128"/>
              </a:rPr>
              <a:t>文献</a:t>
            </a:r>
            <a:r>
              <a:rPr kumimoji="1" lang="ja-JP" altLang="en-US" dirty="0" smtClean="0">
                <a:latin typeface="HG丸ｺﾞｼｯｸM-PRO" panose="020F0600000000000000" pitchFamily="50" charset="-128"/>
                <a:ea typeface="HG丸ｺﾞｼｯｸM-PRO" panose="020F0600000000000000" pitchFamily="50" charset="-128"/>
              </a:rPr>
              <a:t>でのリンクから</a:t>
            </a:r>
            <a:r>
              <a:rPr kumimoji="1" lang="en-US" altLang="ja-JP" dirty="0" smtClean="0">
                <a:latin typeface="HG丸ｺﾞｼｯｸM-PRO" panose="020F0600000000000000" pitchFamily="50" charset="-128"/>
                <a:ea typeface="HG丸ｺﾞｼｯｸM-PRO" panose="020F0600000000000000" pitchFamily="50" charset="-128"/>
              </a:rPr>
              <a:t>TV</a:t>
            </a:r>
            <a:r>
              <a:rPr kumimoji="1" lang="ja-JP" altLang="en-US" dirty="0" smtClean="0">
                <a:latin typeface="HG丸ｺﾞｼｯｸM-PRO" panose="020F0600000000000000" pitchFamily="50" charset="-128"/>
                <a:ea typeface="HG丸ｺﾞｼｯｸM-PRO" panose="020F0600000000000000" pitchFamily="50" charset="-128"/>
              </a:rPr>
              <a:t>番組まで、人知と呼べるすべてのデータが詰め込まれている」</a:t>
            </a:r>
            <a:endParaRPr kumimoji="1"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lang="ja-JP" altLang="ja-JP"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211</a:t>
            </a:fld>
            <a:endParaRPr kumimoji="1" lang="ja-JP" altLang="en-US"/>
          </a:p>
        </p:txBody>
      </p:sp>
    </p:spTree>
    <p:extLst>
      <p:ext uri="{BB962C8B-B14F-4D97-AF65-F5344CB8AC3E}">
        <p14:creationId xmlns:p14="http://schemas.microsoft.com/office/powerpoint/2010/main" val="119513883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情報を探し出す作業の効率化・質の向上</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網羅的な情報から</a:t>
            </a:r>
            <a:r>
              <a:rPr lang="ja-JP" altLang="en-US" dirty="0" smtClean="0">
                <a:latin typeface="HG丸ｺﾞｼｯｸM-PRO" panose="020F0600000000000000" pitchFamily="50" charset="-128"/>
                <a:ea typeface="HG丸ｺﾞｼｯｸM-PRO" panose="020F0600000000000000" pitchFamily="50" charset="-128"/>
              </a:rPr>
              <a:t>、利用者の属性、スキル、利用場所に応じた的確な情報を絞り込んで提示</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対話及びあいまいな条件による本文情報への的確なナビゲーション</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情報を探し出せるようにするための作業の効率化・質の向上</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主題分類単位の検索で</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網羅性を確保</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専門家、図書館員等の</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ノウハウの形式知化</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DB</a:t>
            </a:r>
            <a:r>
              <a:rPr lang="ja-JP" altLang="en-US" dirty="0" smtClean="0">
                <a:latin typeface="HG丸ｺﾞｼｯｸM-PRO" panose="020F0600000000000000" pitchFamily="50" charset="-128"/>
                <a:ea typeface="HG丸ｺﾞｼｯｸM-PRO" panose="020F0600000000000000" pitchFamily="50" charset="-128"/>
              </a:rPr>
              <a:t>化</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可能な限り自動化</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メタデータ付与、組織化、構造化、本文情報間の関連付け</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新たな知識創造のコミュニティを構築</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人と情報の関係、情報と情報の関係をリンクさせ、人と人を関連付け</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endParaRPr lang="en-US" altLang="ja-JP" dirty="0" smtClean="0">
              <a:latin typeface="HG丸ｺﾞｼｯｸM-PRO" panose="020F0600000000000000" pitchFamily="50" charset="-128"/>
              <a:ea typeface="HG丸ｺﾞｼｯｸM-PRO" panose="020F0600000000000000" pitchFamily="50" charset="-128"/>
            </a:endParaRPr>
          </a:p>
          <a:p>
            <a:pPr lvl="1"/>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212</a:t>
            </a:fld>
            <a:endParaRPr kumimoji="1" lang="ja-JP" altLang="en-US"/>
          </a:p>
        </p:txBody>
      </p:sp>
    </p:spTree>
    <p:extLst>
      <p:ext uri="{BB962C8B-B14F-4D97-AF65-F5344CB8AC3E}">
        <p14:creationId xmlns:p14="http://schemas.microsoft.com/office/powerpoint/2010/main" val="11443567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新しい発想により、様々なイノベーションが期待できる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有用な情報が網羅的に関連付けられて利用可能になることにより、</a:t>
            </a:r>
            <a:r>
              <a:rPr lang="ja-JP" altLang="en-US" dirty="0" smtClean="0">
                <a:latin typeface="HG丸ｺﾞｼｯｸM-PRO" panose="020F0600000000000000" pitchFamily="50" charset="-128"/>
                <a:ea typeface="HG丸ｺﾞｼｯｸM-PRO" panose="020F0600000000000000" pitchFamily="50" charset="-128"/>
              </a:rPr>
              <a:t>今までは困難であった新しいサービスやビジネスが生み出される可能性がある</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国民による創造的な活動の促進</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情報を探すための工数を、創造的な活動に時間に振り向けることができる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利用可能な限られた情報に基づいた研究から、網羅性の高い情報が利用可能になることにより、</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より高度な研究へシフト</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情報に紐づいた人同士のコミュニティにより創造活動が活性化する</a:t>
            </a:r>
            <a:endParaRPr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213</a:t>
            </a:fld>
            <a:endParaRPr kumimoji="1" lang="ja-JP" altLang="en-US"/>
          </a:p>
        </p:txBody>
      </p:sp>
    </p:spTree>
    <p:extLst>
      <p:ext uri="{BB962C8B-B14F-4D97-AF65-F5344CB8AC3E}">
        <p14:creationId xmlns:p14="http://schemas.microsoft.com/office/powerpoint/2010/main" val="292225964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214</a:t>
            </a:fld>
            <a:endParaRPr kumimoji="1" lang="ja-JP" altLang="en-US"/>
          </a:p>
        </p:txBody>
      </p:sp>
    </p:spTree>
    <p:extLst>
      <p:ext uri="{BB962C8B-B14F-4D97-AF65-F5344CB8AC3E}">
        <p14:creationId xmlns:p14="http://schemas.microsoft.com/office/powerpoint/2010/main" val="340324649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latin typeface="HG丸ｺﾞｼｯｸM-PRO" panose="020F0600000000000000" pitchFamily="50" charset="-128"/>
                <a:ea typeface="HG丸ｺﾞｼｯｸM-PRO" panose="020F0600000000000000" pitchFamily="50" charset="-128"/>
              </a:rPr>
              <a:t>現在の</a:t>
            </a:r>
            <a:r>
              <a:rPr kumimoji="1" lang="en-US" altLang="ja-JP" dirty="0" smtClean="0">
                <a:latin typeface="HG丸ｺﾞｼｯｸM-PRO" panose="020F0600000000000000" pitchFamily="50" charset="-128"/>
                <a:ea typeface="HG丸ｺﾞｼｯｸM-PRO" panose="020F0600000000000000" pitchFamily="50" charset="-128"/>
              </a:rPr>
              <a:t>NDL</a:t>
            </a:r>
            <a:r>
              <a:rPr kumimoji="1" lang="ja-JP" altLang="en-US" dirty="0" smtClean="0">
                <a:latin typeface="HG丸ｺﾞｼｯｸM-PRO" panose="020F0600000000000000" pitchFamily="50" charset="-128"/>
                <a:ea typeface="HG丸ｺﾞｼｯｸM-PRO" panose="020F0600000000000000" pitchFamily="50" charset="-128"/>
              </a:rPr>
              <a:t>サーチでの検索でも、</a:t>
            </a:r>
            <a:r>
              <a:rPr kumimoji="1" lang="en-US" altLang="ja-JP" dirty="0" smtClean="0">
                <a:latin typeface="HG丸ｺﾞｼｯｸM-PRO" panose="020F0600000000000000" pitchFamily="50" charset="-128"/>
                <a:ea typeface="HG丸ｺﾞｼｯｸM-PRO" panose="020F0600000000000000" pitchFamily="50" charset="-128"/>
              </a:rPr>
              <a:t>3</a:t>
            </a:r>
            <a:r>
              <a:rPr kumimoji="1" lang="ja-JP" altLang="en-US" dirty="0" smtClean="0">
                <a:latin typeface="HG丸ｺﾞｼｯｸM-PRO" panose="020F0600000000000000" pitchFamily="50" charset="-128"/>
                <a:ea typeface="HG丸ｺﾞｼｯｸM-PRO" panose="020F0600000000000000" pitchFamily="50" charset="-128"/>
              </a:rPr>
              <a:t>万</a:t>
            </a:r>
            <a:r>
              <a:rPr kumimoji="1" lang="en-US" altLang="ja-JP" dirty="0" smtClean="0">
                <a:latin typeface="HG丸ｺﾞｼｯｸM-PRO" panose="020F0600000000000000" pitchFamily="50" charset="-128"/>
                <a:ea typeface="HG丸ｺﾞｼｯｸM-PRO" panose="020F0600000000000000" pitchFamily="50" charset="-128"/>
              </a:rPr>
              <a:t>4</a:t>
            </a:r>
            <a:r>
              <a:rPr kumimoji="1" lang="ja-JP" altLang="en-US" dirty="0" smtClean="0">
                <a:latin typeface="HG丸ｺﾞｼｯｸM-PRO" panose="020F0600000000000000" pitchFamily="50" charset="-128"/>
                <a:ea typeface="HG丸ｺﾞｼｯｸM-PRO" panose="020F0600000000000000" pitchFamily="50" charset="-128"/>
              </a:rPr>
              <a:t>千件のコンテンツが見つかる。</a:t>
            </a:r>
            <a:endParaRPr kumimoji="1"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多くの機関で、様々なコンテンツを保有している。</a:t>
            </a:r>
            <a:endParaRPr kumimoji="1"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しかし、</a:t>
            </a:r>
            <a:r>
              <a:rPr kumimoji="1" lang="ja-JP" altLang="en-US" b="1" dirty="0" smtClean="0">
                <a:latin typeface="HG丸ｺﾞｼｯｸM-PRO" panose="020F0600000000000000" pitchFamily="50" charset="-128"/>
                <a:ea typeface="HG丸ｺﾞｼｯｸM-PRO" panose="020F0600000000000000" pitchFamily="50" charset="-128"/>
              </a:rPr>
              <a:t>世の中には</a:t>
            </a:r>
            <a:r>
              <a:rPr kumimoji="1" lang="en-US" altLang="ja-JP" b="1" dirty="0" smtClean="0">
                <a:latin typeface="HG丸ｺﾞｼｯｸM-PRO" panose="020F0600000000000000" pitchFamily="50" charset="-128"/>
                <a:ea typeface="HG丸ｺﾞｼｯｸM-PRO" panose="020F0600000000000000" pitchFamily="50" charset="-128"/>
              </a:rPr>
              <a:t>Google</a:t>
            </a:r>
            <a:r>
              <a:rPr kumimoji="1" lang="ja-JP" altLang="en-US" b="1" dirty="0" smtClean="0">
                <a:latin typeface="HG丸ｺﾞｼｯｸM-PRO" panose="020F0600000000000000" pitchFamily="50" charset="-128"/>
                <a:ea typeface="HG丸ｺﾞｼｯｸM-PRO" panose="020F0600000000000000" pitchFamily="50" charset="-128"/>
              </a:rPr>
              <a:t>で見つからない資料も含めて、この数十倍</a:t>
            </a:r>
            <a:r>
              <a:rPr kumimoji="1" lang="ja-JP" altLang="en-US" dirty="0" smtClean="0">
                <a:latin typeface="HG丸ｺﾞｼｯｸM-PRO" panose="020F0600000000000000" pitchFamily="50" charset="-128"/>
                <a:ea typeface="HG丸ｺﾞｼｯｸM-PRO" panose="020F0600000000000000" pitchFamily="50" charset="-128"/>
              </a:rPr>
              <a:t>の有用な情報があると思われる</a:t>
            </a:r>
            <a:endParaRPr kumimoji="1"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216</a:t>
            </a:fld>
            <a:endParaRPr kumimoji="1" lang="ja-JP" altLang="en-US"/>
          </a:p>
        </p:txBody>
      </p:sp>
    </p:spTree>
    <p:extLst>
      <p:ext uri="{BB962C8B-B14F-4D97-AF65-F5344CB8AC3E}">
        <p14:creationId xmlns:p14="http://schemas.microsoft.com/office/powerpoint/2010/main" val="283177611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あらゆる情報がアーカイブ全体で、関連付けられるべきとイメージした図</a:t>
            </a:r>
            <a:endParaRPr kumimoji="1" lang="en-US" altLang="ja-JP" dirty="0" smtClean="0"/>
          </a:p>
          <a:p>
            <a:r>
              <a:rPr kumimoji="1" lang="ja-JP" altLang="en-US" b="1" dirty="0" smtClean="0"/>
              <a:t>今までの図書館で扱ってきたかどうかは別で、利用者からみてこれらの情報は紐づけて利用できるように</a:t>
            </a:r>
            <a:r>
              <a:rPr kumimoji="1" lang="ja-JP" altLang="en-US" dirty="0" smtClean="0"/>
              <a:t>なることが望ましいと考える</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217</a:t>
            </a:fld>
            <a:endParaRPr kumimoji="1" lang="ja-JP" altLang="en-US"/>
          </a:p>
        </p:txBody>
      </p:sp>
    </p:spTree>
    <p:extLst>
      <p:ext uri="{BB962C8B-B14F-4D97-AF65-F5344CB8AC3E}">
        <p14:creationId xmlns:p14="http://schemas.microsoft.com/office/powerpoint/2010/main" val="103048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2015/8/15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25</a:t>
            </a:fld>
            <a:endParaRPr kumimoji="1" lang="ja-JP" altLang="en-US">
              <a:solidFill>
                <a:prstClr val="black"/>
              </a:solidFill>
            </a:endParaRPr>
          </a:p>
        </p:txBody>
      </p:sp>
    </p:spTree>
    <p:extLst>
      <p:ext uri="{BB962C8B-B14F-4D97-AF65-F5344CB8AC3E}">
        <p14:creationId xmlns:p14="http://schemas.microsoft.com/office/powerpoint/2010/main" val="87652642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smtClean="0"/>
              <a:t>様々な組織が持つ情報が関連付けられて</a:t>
            </a:r>
            <a:r>
              <a:rPr kumimoji="1" lang="ja-JP" altLang="en-US" dirty="0" smtClean="0"/>
              <a:t>、それぞれの組織を中心に活動していた</a:t>
            </a:r>
            <a:r>
              <a:rPr kumimoji="1" lang="ja-JP" altLang="en-US" b="1" dirty="0" smtClean="0"/>
              <a:t>人が繋がっていく</a:t>
            </a:r>
            <a:r>
              <a:rPr kumimoji="1" lang="ja-JP" altLang="en-US" dirty="0" smtClean="0"/>
              <a:t>ことをイメージ</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220</a:t>
            </a:fld>
            <a:endParaRPr kumimoji="1" lang="ja-JP" altLang="en-US"/>
          </a:p>
        </p:txBody>
      </p:sp>
    </p:spTree>
    <p:extLst>
      <p:ext uri="{BB962C8B-B14F-4D97-AF65-F5344CB8AC3E}">
        <p14:creationId xmlns:p14="http://schemas.microsoft.com/office/powerpoint/2010/main" val="300574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情報に関する情報が各種辞書を介して関連付けられていくことをイメージ。</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221</a:t>
            </a:fld>
            <a:endParaRPr kumimoji="1" lang="ja-JP" altLang="en-US"/>
          </a:p>
        </p:txBody>
      </p:sp>
    </p:spTree>
    <p:extLst>
      <p:ext uri="{BB962C8B-B14F-4D97-AF65-F5344CB8AC3E}">
        <p14:creationId xmlns:p14="http://schemas.microsoft.com/office/powerpoint/2010/main" val="83727991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業種・業態ごとに異なった情報の語彙を可能な限り共通化するとともに、各種辞書を活用して情報と情報を結び付けていく。</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222</a:t>
            </a:fld>
            <a:endParaRPr kumimoji="1" lang="ja-JP" altLang="en-US"/>
          </a:p>
        </p:txBody>
      </p:sp>
    </p:spTree>
    <p:extLst>
      <p:ext uri="{BB962C8B-B14F-4D97-AF65-F5344CB8AC3E}">
        <p14:creationId xmlns:p14="http://schemas.microsoft.com/office/powerpoint/2010/main" val="280929079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pPr defTabSz="945061"/>
            <a:r>
              <a:rPr lang="zh-CN" altLang="en-US" dirty="0" smtClean="0">
                <a:solidFill>
                  <a:prstClr val="black"/>
                </a:solidFill>
                <a:ea typeface="ＭＳ Ｐゴシック" charset="-128"/>
              </a:rPr>
              <a:t>第</a:t>
            </a:r>
            <a:r>
              <a:rPr lang="en-US" altLang="zh-CN" dirty="0" smtClean="0">
                <a:solidFill>
                  <a:prstClr val="black"/>
                </a:solidFill>
                <a:ea typeface="ＭＳ Ｐゴシック" charset="-128"/>
              </a:rPr>
              <a:t>95</a:t>
            </a:r>
            <a:r>
              <a:rPr lang="zh-CN" altLang="en-US" dirty="0" smtClean="0">
                <a:solidFill>
                  <a:prstClr val="black"/>
                </a:solidFill>
                <a:ea typeface="ＭＳ Ｐゴシック" charset="-128"/>
              </a:rPr>
              <a:t>回全国図書館大会 第</a:t>
            </a:r>
            <a:r>
              <a:rPr lang="en-US" altLang="zh-CN" dirty="0" smtClean="0">
                <a:solidFill>
                  <a:prstClr val="black"/>
                </a:solidFill>
                <a:ea typeface="ＭＳ Ｐゴシック" charset="-128"/>
              </a:rPr>
              <a:t>5</a:t>
            </a:r>
            <a:r>
              <a:rPr lang="zh-CN" altLang="en-US" dirty="0" smtClean="0">
                <a:solidFill>
                  <a:prstClr val="black"/>
                </a:solidFill>
                <a:ea typeface="ＭＳ Ｐゴシック" charset="-128"/>
              </a:rPr>
              <a:t>分科会</a:t>
            </a:r>
            <a:endParaRPr lang="en-US" altLang="ja-JP" dirty="0" smtClean="0">
              <a:solidFill>
                <a:prstClr val="black"/>
              </a:solidFill>
            </a:endParaRPr>
          </a:p>
        </p:txBody>
      </p:sp>
      <p:sp>
        <p:nvSpPr>
          <p:cNvPr id="141315" name="Rectangle 6"/>
          <p:cNvSpPr>
            <a:spLocks noGrp="1" noChangeArrowheads="1"/>
          </p:cNvSpPr>
          <p:nvPr>
            <p:ph type="ftr" sz="quarter" idx="4"/>
          </p:nvPr>
        </p:nvSpPr>
        <p:spPr>
          <a:noFill/>
        </p:spPr>
        <p:txBody>
          <a:bodyPr/>
          <a:lstStyle/>
          <a:p>
            <a:pPr defTabSz="945061"/>
            <a:r>
              <a:rPr lang="en-US" altLang="ja-JP" dirty="0" smtClean="0">
                <a:solidFill>
                  <a:prstClr val="black"/>
                </a:solidFill>
              </a:rPr>
              <a:t>National Diet Library (NDL)</a:t>
            </a:r>
          </a:p>
        </p:txBody>
      </p:sp>
      <p:sp>
        <p:nvSpPr>
          <p:cNvPr id="141316" name="Rectangle 7"/>
          <p:cNvSpPr>
            <a:spLocks noGrp="1" noChangeArrowheads="1"/>
          </p:cNvSpPr>
          <p:nvPr>
            <p:ph type="sldNum" sz="quarter" idx="5"/>
          </p:nvPr>
        </p:nvSpPr>
        <p:spPr>
          <a:noFill/>
        </p:spPr>
        <p:txBody>
          <a:bodyPr/>
          <a:lstStyle/>
          <a:p>
            <a:pPr defTabSz="945061"/>
            <a:fld id="{010E8F47-D1FD-4A44-8287-97A34E0C3CB9}" type="slidenum">
              <a:rPr lang="en-US" altLang="ja-JP" smtClean="0">
                <a:solidFill>
                  <a:prstClr val="black"/>
                </a:solidFill>
              </a:rPr>
              <a:pPr defTabSz="945061"/>
              <a:t>223</a:t>
            </a:fld>
            <a:endParaRPr lang="en-US" altLang="ja-JP" dirty="0" smtClean="0">
              <a:solidFill>
                <a:prstClr val="black"/>
              </a:solidFill>
            </a:endParaRPr>
          </a:p>
        </p:txBody>
      </p:sp>
      <p:sp>
        <p:nvSpPr>
          <p:cNvPr id="141317" name="Rectangle 2"/>
          <p:cNvSpPr>
            <a:spLocks noGrp="1" noRot="1" noChangeAspect="1" noChangeArrowheads="1" noTextEdit="1"/>
          </p:cNvSpPr>
          <p:nvPr>
            <p:ph type="sldImg"/>
          </p:nvPr>
        </p:nvSpPr>
        <p:spPr>
          <a:xfrm>
            <a:off x="425450" y="290513"/>
            <a:ext cx="5459413" cy="3071812"/>
          </a:xfrm>
          <a:ln/>
        </p:spPr>
      </p:sp>
      <p:sp>
        <p:nvSpPr>
          <p:cNvPr id="141318" name="Rectangle 3"/>
          <p:cNvSpPr>
            <a:spLocks noGrp="1" noChangeArrowheads="1"/>
          </p:cNvSpPr>
          <p:nvPr>
            <p:ph type="body" idx="1"/>
          </p:nvPr>
        </p:nvSpPr>
        <p:spPr>
          <a:xfrm>
            <a:off x="317504" y="3433767"/>
            <a:ext cx="6032500" cy="6254749"/>
          </a:xfrm>
          <a:noFill/>
          <a:ln/>
        </p:spPr>
        <p:txBody>
          <a:bodyPr>
            <a:normAutofit fontScale="85000" lnSpcReduction="20000"/>
          </a:bodyPr>
          <a:lstStyle/>
          <a:p>
            <a:pPr eaLnBrk="1" hangingPunct="1">
              <a:lnSpc>
                <a:spcPct val="80000"/>
              </a:lnSpc>
            </a:pPr>
            <a:r>
              <a:rPr lang="ja-JP" altLang="en-US" u="sng" dirty="0" smtClean="0">
                <a:solidFill>
                  <a:srgbClr val="FF0000"/>
                </a:solidFill>
                <a:ea typeface="ＭＳ Ｐ明朝" charset="-128"/>
              </a:rPr>
              <a:t>そのような仕組み</a:t>
            </a:r>
            <a:r>
              <a:rPr lang="ja-JP" altLang="en-US" u="sng" dirty="0" smtClean="0">
                <a:ea typeface="ＭＳ Ｐ明朝" charset="-128"/>
              </a:rPr>
              <a:t>は、当館からだけでなく、様々な機関から提供されていますが、それぞれの</a:t>
            </a:r>
            <a:r>
              <a:rPr lang="ja-JP" altLang="en-US" u="sng" dirty="0" smtClean="0">
                <a:solidFill>
                  <a:srgbClr val="FF0000"/>
                </a:solidFill>
                <a:ea typeface="ＭＳ Ｐ明朝" charset="-128"/>
              </a:rPr>
              <a:t>サービスが連携する</a:t>
            </a:r>
            <a:r>
              <a:rPr lang="ja-JP" altLang="en-US" u="sng" dirty="0" smtClean="0">
                <a:ea typeface="ＭＳ Ｐ明朝" charset="-128"/>
              </a:rPr>
              <a:t>ことにより、より効果的なサービスとなっていきます。</a:t>
            </a:r>
            <a:endParaRPr lang="en-US" altLang="ja-JP" u="sng" dirty="0" smtClean="0">
              <a:ea typeface="ＭＳ Ｐ明朝" charset="-128"/>
            </a:endParaRPr>
          </a:p>
          <a:p>
            <a:pPr marL="245779" indent="-245779">
              <a:lnSpc>
                <a:spcPct val="80000"/>
              </a:lnSpc>
            </a:pPr>
            <a:endParaRPr lang="en-US" altLang="ja-JP" u="sng" dirty="0" smtClean="0">
              <a:ea typeface="ＭＳ Ｐ明朝" charset="-128"/>
            </a:endParaRPr>
          </a:p>
          <a:p>
            <a:pPr marL="245779" indent="-245779" defTabSz="913989">
              <a:lnSpc>
                <a:spcPct val="80000"/>
              </a:lnSpc>
              <a:buFont typeface="+mj-lt"/>
              <a:buAutoNum type="arabicPeriod"/>
              <a:defRPr/>
            </a:pPr>
            <a:r>
              <a:rPr lang="ja-JP" altLang="en-US" u="sng" dirty="0" smtClean="0">
                <a:solidFill>
                  <a:srgbClr val="FF0000"/>
                </a:solidFill>
              </a:rPr>
              <a:t>サービスが連携できる</a:t>
            </a:r>
            <a:r>
              <a:rPr lang="ja-JP" altLang="ja-JP" u="sng" dirty="0" smtClean="0">
                <a:solidFill>
                  <a:srgbClr val="FF0000"/>
                </a:solidFill>
              </a:rPr>
              <a:t>情報提供環境</a:t>
            </a:r>
            <a:r>
              <a:rPr lang="ja-JP" altLang="ja-JP" u="sng" dirty="0" smtClean="0"/>
              <a:t>として、ここ</a:t>
            </a:r>
            <a:r>
              <a:rPr lang="en-US" altLang="ja-JP" u="sng" dirty="0" smtClean="0"/>
              <a:t>2</a:t>
            </a:r>
            <a:r>
              <a:rPr lang="ja-JP" altLang="ja-JP" u="sng" dirty="0" err="1" smtClean="0"/>
              <a:t>、</a:t>
            </a:r>
            <a:r>
              <a:rPr lang="en-US" altLang="ja-JP" u="sng" dirty="0" smtClean="0"/>
              <a:t>3</a:t>
            </a:r>
            <a:r>
              <a:rPr lang="ja-JP" altLang="ja-JP" u="sng" dirty="0" smtClean="0"/>
              <a:t>年後の大きなパラダイムシフトの一つとして、</a:t>
            </a:r>
            <a:r>
              <a:rPr lang="ja-JP" altLang="ja-JP" u="sng" dirty="0" smtClean="0">
                <a:solidFill>
                  <a:srgbClr val="FF0000"/>
                </a:solidFill>
              </a:rPr>
              <a:t>クラウドコンピュータ</a:t>
            </a:r>
            <a:r>
              <a:rPr lang="ja-JP" altLang="ja-JP" u="sng" dirty="0" smtClean="0"/>
              <a:t>の世界があります。</a:t>
            </a:r>
            <a:endParaRPr lang="en-US" altLang="ja-JP" u="sng" dirty="0" smtClean="0"/>
          </a:p>
          <a:p>
            <a:pPr marL="702774" lvl="1" indent="-245779" defTabSz="913989">
              <a:lnSpc>
                <a:spcPct val="80000"/>
              </a:lnSpc>
              <a:buFont typeface="+mj-lt"/>
              <a:buAutoNum type="arabicPeriod"/>
              <a:defRPr/>
            </a:pPr>
            <a:r>
              <a:rPr lang="ja-JP" altLang="ja-JP" dirty="0" smtClean="0"/>
              <a:t>クラウドコンピュータは、ネットワークコンピューティング、グリッドコンピューティング、</a:t>
            </a:r>
            <a:r>
              <a:rPr lang="en-US" altLang="ja-JP" dirty="0" err="1" smtClean="0"/>
              <a:t>SaaS</a:t>
            </a:r>
            <a:r>
              <a:rPr lang="ja-JP" altLang="ja-JP" dirty="0" smtClean="0"/>
              <a:t>（</a:t>
            </a:r>
            <a:r>
              <a:rPr lang="en-US" altLang="ja-JP" dirty="0" smtClean="0"/>
              <a:t>Software as a Service</a:t>
            </a:r>
            <a:r>
              <a:rPr lang="ja-JP" altLang="ja-JP" dirty="0" smtClean="0"/>
              <a:t>）、</a:t>
            </a:r>
            <a:r>
              <a:rPr lang="en-US" altLang="ja-JP" dirty="0" smtClean="0"/>
              <a:t>Web</a:t>
            </a:r>
            <a:r>
              <a:rPr lang="ja-JP" altLang="ja-JP" dirty="0" smtClean="0"/>
              <a:t>サービス等の技術を融合させた、データセンターのようなものです。</a:t>
            </a:r>
            <a:endParaRPr lang="en-US" altLang="ja-JP" dirty="0" smtClean="0"/>
          </a:p>
          <a:p>
            <a:pPr marL="702774" lvl="1" indent="-245779" defTabSz="913989">
              <a:lnSpc>
                <a:spcPct val="80000"/>
              </a:lnSpc>
              <a:buFont typeface="+mj-lt"/>
              <a:buAutoNum type="arabicPeriod"/>
              <a:defRPr/>
            </a:pPr>
            <a:r>
              <a:rPr lang="ja-JP" altLang="ja-JP" dirty="0" smtClean="0"/>
              <a:t>個別の組織が、</a:t>
            </a:r>
            <a:r>
              <a:rPr lang="ja-JP" altLang="ja-JP" dirty="0" smtClean="0">
                <a:solidFill>
                  <a:srgbClr val="FF0000"/>
                </a:solidFill>
              </a:rPr>
              <a:t>単独でコンピュータ資源</a:t>
            </a:r>
            <a:r>
              <a:rPr lang="ja-JP" altLang="ja-JP" dirty="0" smtClean="0"/>
              <a:t>（ハードウェア、ソフトウェア）や</a:t>
            </a:r>
            <a:r>
              <a:rPr lang="ja-JP" altLang="ja-JP" dirty="0" smtClean="0">
                <a:solidFill>
                  <a:srgbClr val="FF0000"/>
                </a:solidFill>
              </a:rPr>
              <a:t>情報を抱えて、サービスを提供</a:t>
            </a:r>
            <a:r>
              <a:rPr lang="ja-JP" altLang="ja-JP" dirty="0" smtClean="0"/>
              <a:t>し、ユーザが、</a:t>
            </a:r>
            <a:r>
              <a:rPr lang="ja-JP" altLang="ja-JP" dirty="0" smtClean="0">
                <a:solidFill>
                  <a:srgbClr val="FF0000"/>
                </a:solidFill>
              </a:rPr>
              <a:t>個別のサービスを利用するような形ではありません</a:t>
            </a:r>
            <a:r>
              <a:rPr lang="ja-JP" altLang="ja-JP" dirty="0" smtClean="0"/>
              <a:t>。</a:t>
            </a:r>
          </a:p>
          <a:p>
            <a:pPr marL="245779" indent="-245779" defTabSz="913989">
              <a:lnSpc>
                <a:spcPct val="80000"/>
              </a:lnSpc>
              <a:buFont typeface="+mj-lt"/>
              <a:buAutoNum type="arabicPeriod"/>
              <a:defRPr/>
            </a:pPr>
            <a:r>
              <a:rPr lang="ja-JP" altLang="ja-JP" u="sng" dirty="0" smtClean="0"/>
              <a:t>クラウドコンピュータの普及する時代には、様々な機関の情報の共有だけでなく、サービスが共有しやすくなる世界になっていきます。</a:t>
            </a:r>
            <a:endParaRPr lang="en-US" altLang="ja-JP" u="sng" dirty="0" smtClean="0"/>
          </a:p>
          <a:p>
            <a:pPr marL="245779" indent="-245779" defTabSz="913989">
              <a:lnSpc>
                <a:spcPct val="80000"/>
              </a:lnSpc>
              <a:buFont typeface="+mj-lt"/>
              <a:buAutoNum type="arabicPeriod"/>
              <a:defRPr/>
            </a:pPr>
            <a:r>
              <a:rPr lang="ja-JP" altLang="ja-JP" u="sng" dirty="0" smtClean="0"/>
              <a:t>各機関、当館のサービスも、このパラダイムシフトに対応していかなければ、孤立したサービスになっていきます。</a:t>
            </a:r>
            <a:endParaRPr lang="en-US" altLang="ja-JP" u="sng" dirty="0" smtClean="0"/>
          </a:p>
          <a:p>
            <a:pPr marL="228498" indent="-228498">
              <a:buFont typeface="+mj-lt"/>
              <a:buAutoNum type="arabicPeriod"/>
            </a:pPr>
            <a:r>
              <a:rPr lang="ja-JP" altLang="ja-JP" u="sng" dirty="0" smtClean="0"/>
              <a:t>そういう時代が近く到来することを見据えて、情報の管理の仕方、サービスのあり方を考えていく必要があります。</a:t>
            </a:r>
            <a:endParaRPr lang="en-US" altLang="ja-JP" u="sng" dirty="0" smtClean="0"/>
          </a:p>
          <a:p>
            <a:pPr marL="228498" indent="-228498">
              <a:buFont typeface="+mj-lt"/>
              <a:buAutoNum type="arabicPeriod"/>
            </a:pPr>
            <a:r>
              <a:rPr lang="ja-JP" altLang="ja-JP" u="sng" dirty="0" smtClean="0"/>
              <a:t>今後ますます、情報と情報が情報群、サービスとサービスがサービス群、人と人がユーザ群として有機的に関連付けられていくものと思われます。</a:t>
            </a:r>
            <a:endParaRPr lang="en-US" altLang="ja-JP" u="sng" dirty="0" smtClean="0"/>
          </a:p>
          <a:p>
            <a:pPr marL="685492" lvl="1" indent="-228498">
              <a:buFont typeface="+mj-lt"/>
              <a:buAutoNum type="arabicPeriod"/>
            </a:pPr>
            <a:r>
              <a:rPr lang="ja-JP" altLang="ja-JP" dirty="0" smtClean="0"/>
              <a:t>従来のように個別のデータベースを検索し、コンテンツを閲覧するような形から、クラウドコンピュータの世界のリソースを、情報サービスの所在場所を意識せずに、サービス群として利用していくことになると思われます。</a:t>
            </a:r>
            <a:endParaRPr lang="en-US" altLang="ja-JP" dirty="0" smtClean="0"/>
          </a:p>
          <a:p>
            <a:pPr marL="685492" lvl="1" indent="-228498">
              <a:buFont typeface="+mj-lt"/>
              <a:buAutoNum type="arabicPeriod"/>
            </a:pPr>
            <a:r>
              <a:rPr lang="ja-JP" altLang="ja-JP" dirty="0" smtClean="0"/>
              <a:t>そこでは、所蔵機関、専門家・一般個人の区別なく集合が作られて、当館のサービスは、これらの複数のサービス群、情報群の１つにすぎなくなります。</a:t>
            </a:r>
          </a:p>
          <a:p>
            <a:pPr marL="228498" indent="-228498">
              <a:buFont typeface="+mj-lt"/>
              <a:buAutoNum type="arabicPeriod"/>
            </a:pPr>
            <a:r>
              <a:rPr lang="ja-JP" altLang="ja-JP" u="sng" dirty="0" smtClean="0"/>
              <a:t>また、インターネットの世界での情報発信の状況が変革すると、当館が進めているウェブアーカイブ、情報探索サービスのあり方にも大きく影響します。</a:t>
            </a:r>
            <a:endParaRPr lang="en-US" altLang="ja-JP" u="sng" dirty="0" smtClean="0"/>
          </a:p>
          <a:p>
            <a:pPr marL="685492" lvl="1" indent="-228498">
              <a:buFont typeface="+mj-lt"/>
              <a:buAutoNum type="arabicPeriod"/>
            </a:pPr>
            <a:r>
              <a:rPr lang="ja-JP" altLang="ja-JP" u="sng" dirty="0" smtClean="0"/>
              <a:t>従来のウェブアーカイブは情報を収集保存してきていますが、このようなサービスの形をそのまま保存することは困難です。どのようにしてサービスの中から情報を収集していくのかを考える必要があります。</a:t>
            </a:r>
            <a:endParaRPr lang="en-US" altLang="ja-JP" u="sng" dirty="0" smtClean="0">
              <a:ea typeface="ＭＳ Ｐ明朝" charset="-128"/>
            </a:endParaRPr>
          </a:p>
          <a:p>
            <a:pPr marL="245779" indent="-245779">
              <a:lnSpc>
                <a:spcPct val="80000"/>
              </a:lnSpc>
            </a:pPr>
            <a:r>
              <a:rPr lang="ja-JP" altLang="en-US" sz="1000" u="sng" dirty="0">
                <a:ea typeface="ＭＳ Ｐ明朝" charset="-128"/>
              </a:rPr>
              <a:t>～～～～～～～～～～～～～～～～～～～～</a:t>
            </a:r>
            <a:endParaRPr lang="en-US" altLang="ja-JP" sz="1000" u="sng" dirty="0">
              <a:ea typeface="ＭＳ Ｐ明朝" charset="-128"/>
            </a:endParaRPr>
          </a:p>
          <a:p>
            <a:pPr marL="245779" indent="-245779">
              <a:lnSpc>
                <a:spcPct val="80000"/>
              </a:lnSpc>
            </a:pPr>
            <a:endParaRPr lang="en-US" altLang="ja-JP" sz="1000" u="sng" dirty="0">
              <a:ea typeface="ＭＳ Ｐ明朝" charset="-128"/>
            </a:endParaRPr>
          </a:p>
          <a:p>
            <a:pPr marL="245779" indent="-245779">
              <a:lnSpc>
                <a:spcPct val="80000"/>
              </a:lnSpc>
            </a:pPr>
            <a:r>
              <a:rPr lang="ja-JP" altLang="en-US" sz="1000" u="sng" dirty="0">
                <a:ea typeface="ＭＳ Ｐ明朝" charset="-128"/>
              </a:rPr>
              <a:t>次は、人と情報が関連付けられて、精緻な検索の絞込みと、ニーズに応じた閲覧ができるサービスを提供することです。</a:t>
            </a:r>
            <a:endParaRPr lang="ja-JP" altLang="en-US" sz="1000" b="1" dirty="0">
              <a:ea typeface="ＭＳ Ｐ明朝" charset="-128"/>
            </a:endParaRPr>
          </a:p>
          <a:p>
            <a:pPr marL="245779" indent="-245779">
              <a:lnSpc>
                <a:spcPct val="80000"/>
              </a:lnSpc>
            </a:pPr>
            <a:r>
              <a:rPr lang="en-US" altLang="ja-JP" sz="1000" b="1" dirty="0">
                <a:ea typeface="ＭＳ Ｐ明朝" charset="-128"/>
              </a:rPr>
              <a:t>5</a:t>
            </a:r>
            <a:r>
              <a:rPr lang="ja-JP" altLang="en-US" sz="1000" b="1" dirty="0">
                <a:ea typeface="ＭＳ Ｐ明朝" charset="-128"/>
              </a:rPr>
              <a:t>年程度までの方向性（クラウドコンピュータの世界の普及をイメージして）</a:t>
            </a:r>
            <a:endParaRPr lang="ja-JP" altLang="en-US" sz="1000" dirty="0">
              <a:ea typeface="ＭＳ Ｐ明朝" charset="-128"/>
            </a:endParaRPr>
          </a:p>
          <a:p>
            <a:pPr marL="245779" indent="-245779">
              <a:lnSpc>
                <a:spcPct val="80000"/>
              </a:lnSpc>
            </a:pPr>
            <a:r>
              <a:rPr lang="ja-JP" altLang="en-US" sz="1000" dirty="0">
                <a:ea typeface="ＭＳ Ｐ明朝" charset="-128"/>
              </a:rPr>
              <a:t>過去２～３年の変化。</a:t>
            </a:r>
            <a:endParaRPr lang="ja-JP" altLang="en-US" sz="1000" u="sng" dirty="0">
              <a:ea typeface="ＭＳ Ｐ明朝" charset="-128"/>
            </a:endParaRPr>
          </a:p>
          <a:p>
            <a:pPr marL="702458" lvl="1" indent="-245779">
              <a:lnSpc>
                <a:spcPct val="80000"/>
              </a:lnSpc>
            </a:pPr>
            <a:r>
              <a:rPr lang="en-US" altLang="ja-JP" sz="1000" u="sng" dirty="0">
                <a:ea typeface="ＭＳ Ｐ明朝" charset="-128"/>
              </a:rPr>
              <a:t>Blog</a:t>
            </a:r>
            <a:r>
              <a:rPr lang="ja-JP" altLang="en-US" sz="1000" u="sng" dirty="0" err="1">
                <a:ea typeface="ＭＳ Ｐ明朝" charset="-128"/>
              </a:rPr>
              <a:t>、</a:t>
            </a:r>
            <a:r>
              <a:rPr lang="en-US" altLang="ja-JP" sz="1000" u="sng" dirty="0">
                <a:ea typeface="ＭＳ Ｐ明朝" charset="-128"/>
              </a:rPr>
              <a:t>wiki</a:t>
            </a:r>
            <a:r>
              <a:rPr lang="ja-JP" altLang="en-US" sz="1000" u="sng" dirty="0" err="1">
                <a:ea typeface="ＭＳ Ｐ明朝" charset="-128"/>
              </a:rPr>
              <a:t>、</a:t>
            </a:r>
            <a:r>
              <a:rPr lang="en-US" altLang="ja-JP" sz="1000" u="sng" dirty="0">
                <a:ea typeface="ＭＳ Ｐ明朝" charset="-128"/>
              </a:rPr>
              <a:t>SNS</a:t>
            </a:r>
            <a:r>
              <a:rPr lang="ja-JP" altLang="en-US" sz="1000" u="sng" dirty="0">
                <a:ea typeface="ＭＳ Ｐ明朝" charset="-128"/>
              </a:rPr>
              <a:t>等で個人の情報が発信されるようになり、ソーシャルブックマーク機能で個人がタギングして情報を分類できるようになりました。</a:t>
            </a:r>
            <a:r>
              <a:rPr lang="en-US" altLang="ja-JP" sz="1000" i="1" dirty="0">
                <a:ea typeface="ＭＳ Ｐ明朝" charset="-128"/>
              </a:rPr>
              <a:t>RSS1.0</a:t>
            </a:r>
            <a:r>
              <a:rPr lang="ja-JP" altLang="en-US" sz="1000" i="1" dirty="0">
                <a:ea typeface="ＭＳ Ｐ明朝" charset="-128"/>
              </a:rPr>
              <a:t>でメタデータの配信、</a:t>
            </a:r>
            <a:r>
              <a:rPr lang="en-US" altLang="ja-JP" sz="1000" i="1" dirty="0">
                <a:ea typeface="ＭＳ Ｐ明朝" charset="-128"/>
              </a:rPr>
              <a:t>RSS2.0</a:t>
            </a:r>
            <a:r>
              <a:rPr lang="ja-JP" altLang="en-US" sz="1000" i="1" dirty="0">
                <a:ea typeface="ＭＳ Ｐ明朝" charset="-128"/>
              </a:rPr>
              <a:t>や</a:t>
            </a:r>
            <a:r>
              <a:rPr lang="en-US" altLang="ja-JP" sz="1000" i="1" dirty="0">
                <a:ea typeface="ＭＳ Ｐ明朝" charset="-128"/>
              </a:rPr>
              <a:t>atom</a:t>
            </a:r>
            <a:r>
              <a:rPr lang="ja-JP" altLang="en-US" sz="1000" i="1" dirty="0">
                <a:ea typeface="ＭＳ Ｐ明朝" charset="-128"/>
              </a:rPr>
              <a:t>でコンテンツの配信まで行われるようになった。</a:t>
            </a:r>
            <a:endParaRPr lang="ja-JP" altLang="en-US" sz="1000" dirty="0">
              <a:ea typeface="ＭＳ Ｐ明朝" charset="-128"/>
            </a:endParaRPr>
          </a:p>
          <a:p>
            <a:pPr marL="245779" indent="-245779">
              <a:lnSpc>
                <a:spcPct val="80000"/>
              </a:lnSpc>
            </a:pPr>
            <a:r>
              <a:rPr lang="ja-JP" altLang="en-US" sz="1000" dirty="0">
                <a:ea typeface="ＭＳ Ｐ明朝" charset="-128"/>
              </a:rPr>
              <a:t>クラウドコンピュータの世界でのサービスのイメージ（図を作成）</a:t>
            </a:r>
            <a:endParaRPr lang="ja-JP" altLang="en-US" sz="1000" u="sng" dirty="0">
              <a:ea typeface="ＭＳ Ｐ明朝" charset="-128"/>
            </a:endParaRPr>
          </a:p>
          <a:p>
            <a:pPr marL="702458" lvl="1" indent="-245779">
              <a:lnSpc>
                <a:spcPct val="80000"/>
              </a:lnSpc>
            </a:pPr>
            <a:r>
              <a:rPr lang="en-US" altLang="ja-JP" sz="1000" u="sng" dirty="0">
                <a:ea typeface="ＭＳ Ｐ明朝" charset="-128"/>
              </a:rPr>
              <a:t>5</a:t>
            </a:r>
            <a:r>
              <a:rPr lang="ja-JP" altLang="en-US" sz="1000" u="sng" dirty="0">
                <a:ea typeface="ＭＳ Ｐ明朝" charset="-128"/>
              </a:rPr>
              <a:t>年後には、大きなパラダイムシフトがあると想定されます。その一つとして、クラウドコンピュータの世界があります。</a:t>
            </a:r>
          </a:p>
          <a:p>
            <a:pPr marL="702458" lvl="1" indent="-245779">
              <a:lnSpc>
                <a:spcPct val="80000"/>
              </a:lnSpc>
            </a:pPr>
            <a:r>
              <a:rPr lang="ja-JP" altLang="en-US" sz="1000" u="sng" dirty="0">
                <a:ea typeface="ＭＳ Ｐ明朝" charset="-128"/>
              </a:rPr>
              <a:t>クラウドコンピュータは、ネットワークコンピューティング、グリッドコンピューティング、</a:t>
            </a:r>
            <a:r>
              <a:rPr lang="en-US" altLang="ja-JP" sz="1000" u="sng" dirty="0" err="1">
                <a:ea typeface="ＭＳ Ｐ明朝" charset="-128"/>
              </a:rPr>
              <a:t>SaaS</a:t>
            </a:r>
            <a:r>
              <a:rPr lang="ja-JP" altLang="en-US" sz="1000" u="sng" dirty="0">
                <a:ea typeface="ＭＳ Ｐ明朝" charset="-128"/>
              </a:rPr>
              <a:t>（</a:t>
            </a:r>
            <a:r>
              <a:rPr lang="en-US" altLang="ja-JP" sz="1000" u="sng" dirty="0">
                <a:ea typeface="ＭＳ Ｐ明朝" charset="-128"/>
              </a:rPr>
              <a:t>Software as a Service</a:t>
            </a:r>
            <a:r>
              <a:rPr lang="ja-JP" altLang="en-US" sz="1000" u="sng" dirty="0">
                <a:ea typeface="ＭＳ Ｐ明朝" charset="-128"/>
              </a:rPr>
              <a:t>）、</a:t>
            </a:r>
            <a:r>
              <a:rPr lang="en-US" altLang="ja-JP" sz="1000" u="sng" dirty="0">
                <a:ea typeface="ＭＳ Ｐ明朝" charset="-128"/>
              </a:rPr>
              <a:t>Web</a:t>
            </a:r>
            <a:r>
              <a:rPr lang="ja-JP" altLang="en-US" sz="1000" u="sng" dirty="0">
                <a:ea typeface="ＭＳ Ｐ明朝" charset="-128"/>
              </a:rPr>
              <a:t>サービス等の技術を融合させた、データセンターのようなものです。</a:t>
            </a:r>
          </a:p>
          <a:p>
            <a:pPr marL="1157546" lvl="2" indent="-245779">
              <a:lnSpc>
                <a:spcPct val="80000"/>
              </a:lnSpc>
            </a:pPr>
            <a:r>
              <a:rPr lang="ja-JP" altLang="en-US" sz="1000" u="sng" dirty="0">
                <a:ea typeface="ＭＳ Ｐ明朝" charset="-128"/>
              </a:rPr>
              <a:t>クラウドコンピュータ自身は、コンピュータシステムの概念ですが、システムの共通基盤（インフラ）の上で稼動することになる各サービスは、共通のサービスインタフェースを持つことが必然となっていきます。</a:t>
            </a:r>
          </a:p>
          <a:p>
            <a:pPr marL="1157546" lvl="2" indent="-245779">
              <a:lnSpc>
                <a:spcPct val="80000"/>
              </a:lnSpc>
            </a:pPr>
            <a:r>
              <a:rPr lang="ja-JP" altLang="en-US" sz="1000" u="sng" dirty="0">
                <a:ea typeface="ＭＳ Ｐ明朝" charset="-128"/>
              </a:rPr>
              <a:t>個別の組織が、単独でコンピュータ資源（ハードウェア、ソフトウェア）や、情報を抱えて、サービスを提供し、ユーザが、個別のサービスを利用するような形ではありません。</a:t>
            </a:r>
          </a:p>
          <a:p>
            <a:pPr marL="1157546" lvl="2" indent="-245779">
              <a:lnSpc>
                <a:spcPct val="80000"/>
              </a:lnSpc>
            </a:pPr>
            <a:r>
              <a:rPr lang="ja-JP" altLang="en-US" sz="1000" u="sng" dirty="0">
                <a:ea typeface="ＭＳ Ｐ明朝" charset="-128"/>
              </a:rPr>
              <a:t>クラウドコンピュータの普及する時代には、単に情報を共有する世界ではなく、サービスを共有する世界になっていると思われます。</a:t>
            </a:r>
          </a:p>
          <a:p>
            <a:pPr marL="1157546" lvl="2" indent="-245779">
              <a:lnSpc>
                <a:spcPct val="80000"/>
              </a:lnSpc>
            </a:pPr>
            <a:r>
              <a:rPr lang="en-US" altLang="ja-JP" sz="1000" u="sng" dirty="0">
                <a:ea typeface="ＭＳ Ｐ明朝" charset="-128"/>
              </a:rPr>
              <a:t>Web2.0</a:t>
            </a:r>
            <a:r>
              <a:rPr lang="ja-JP" altLang="en-US" sz="1000" u="sng" dirty="0">
                <a:ea typeface="ＭＳ Ｐ明朝" charset="-128"/>
              </a:rPr>
              <a:t>が</a:t>
            </a:r>
            <a:r>
              <a:rPr lang="en-US" altLang="ja-JP" sz="1000" u="sng" dirty="0">
                <a:ea typeface="ＭＳ Ｐ明朝" charset="-128"/>
              </a:rPr>
              <a:t>2</a:t>
            </a:r>
            <a:r>
              <a:rPr lang="ja-JP" altLang="en-US" sz="1000" u="sng" dirty="0">
                <a:ea typeface="ＭＳ Ｐ明朝" charset="-128"/>
              </a:rPr>
              <a:t>～</a:t>
            </a:r>
            <a:r>
              <a:rPr lang="en-US" altLang="ja-JP" sz="1000" u="sng" dirty="0">
                <a:ea typeface="ＭＳ Ｐ明朝" charset="-128"/>
              </a:rPr>
              <a:t>3</a:t>
            </a:r>
            <a:r>
              <a:rPr lang="ja-JP" altLang="en-US" sz="1000" u="sng" dirty="0">
                <a:ea typeface="ＭＳ Ｐ明朝" charset="-128"/>
              </a:rPr>
              <a:t>年で爆発的に普及したことを考えると、このような時代が、</a:t>
            </a:r>
            <a:r>
              <a:rPr lang="en-US" altLang="ja-JP" sz="1000" u="sng" dirty="0">
                <a:ea typeface="ＭＳ Ｐ明朝" charset="-128"/>
              </a:rPr>
              <a:t>5</a:t>
            </a:r>
            <a:r>
              <a:rPr lang="ja-JP" altLang="en-US" sz="1000" u="sng" dirty="0">
                <a:ea typeface="ＭＳ Ｐ明朝" charset="-128"/>
              </a:rPr>
              <a:t>年後には到来すると思われます。</a:t>
            </a:r>
          </a:p>
          <a:p>
            <a:pPr marL="1157546" lvl="2" indent="-245779">
              <a:lnSpc>
                <a:spcPct val="80000"/>
              </a:lnSpc>
            </a:pPr>
            <a:r>
              <a:rPr lang="ja-JP" altLang="en-US" sz="1000" u="sng" dirty="0">
                <a:ea typeface="ＭＳ Ｐ明朝" charset="-128"/>
              </a:rPr>
              <a:t>各機関、当館のサービスも、このパラダイムシフトに対応していかなければ、利用されなくなります。</a:t>
            </a:r>
          </a:p>
          <a:p>
            <a:pPr marL="1157546" lvl="2" indent="-245779">
              <a:lnSpc>
                <a:spcPct val="80000"/>
              </a:lnSpc>
            </a:pPr>
            <a:r>
              <a:rPr lang="ja-JP" altLang="en-US" sz="1000" u="sng" dirty="0">
                <a:ea typeface="ＭＳ Ｐ明朝" charset="-128"/>
              </a:rPr>
              <a:t>そういう時代になることを予測して、情報の管理の仕方、サービスのあり方を考えていく必要があります。</a:t>
            </a:r>
          </a:p>
          <a:p>
            <a:pPr marL="245779" indent="-245779">
              <a:lnSpc>
                <a:spcPct val="80000"/>
              </a:lnSpc>
            </a:pPr>
            <a:r>
              <a:rPr lang="ja-JP" altLang="en-US" sz="1000" u="sng" dirty="0">
                <a:ea typeface="ＭＳ Ｐ明朝" charset="-128"/>
              </a:rPr>
              <a:t>今後ますます、情報と情報が情報群、サービスとサービスがサービス群、人と人がユーザ群として有機的に関連付けられていくものと思われます。</a:t>
            </a:r>
            <a:endParaRPr lang="ja-JP" altLang="en-US" sz="1000" dirty="0">
              <a:ea typeface="ＭＳ Ｐ明朝" charset="-128"/>
            </a:endParaRPr>
          </a:p>
          <a:p>
            <a:pPr marL="702458" lvl="1" indent="-245779">
              <a:lnSpc>
                <a:spcPct val="80000"/>
              </a:lnSpc>
            </a:pPr>
            <a:r>
              <a:rPr lang="ja-JP" altLang="en-US" sz="1000" dirty="0">
                <a:ea typeface="ＭＳ Ｐ明朝" charset="-128"/>
              </a:rPr>
              <a:t>従来のように検索し、コンテンツを閲覧するような形から、</a:t>
            </a:r>
            <a:r>
              <a:rPr lang="ja-JP" altLang="en-US" sz="1000" u="sng" dirty="0">
                <a:ea typeface="ＭＳ Ｐ明朝" charset="-128"/>
              </a:rPr>
              <a:t>クラウドコンピュータの世界のリソースを、所在を意識せずに、また、インタフェースの違いを意識せずサービス群として利用していくことになると思われます。</a:t>
            </a:r>
            <a:endParaRPr lang="ja-JP" altLang="en-US" sz="1000" dirty="0">
              <a:ea typeface="ＭＳ Ｐ明朝" charset="-128"/>
            </a:endParaRPr>
          </a:p>
          <a:p>
            <a:pPr marL="1157546" lvl="2" indent="-245779">
              <a:lnSpc>
                <a:spcPct val="80000"/>
              </a:lnSpc>
            </a:pPr>
            <a:r>
              <a:rPr lang="en-US" altLang="ja-JP" sz="1000" dirty="0">
                <a:ea typeface="ＭＳ Ｐ明朝" charset="-128"/>
              </a:rPr>
              <a:t>Web2.0</a:t>
            </a:r>
            <a:r>
              <a:rPr lang="ja-JP" altLang="en-US" sz="1000" dirty="0">
                <a:ea typeface="ＭＳ Ｐ明朝" charset="-128"/>
              </a:rPr>
              <a:t>では、パーソナライズ、人と人の関係を活用して情報を選択してきました。また、サービスも先進的な機関が提供する</a:t>
            </a:r>
            <a:r>
              <a:rPr lang="en-US" altLang="ja-JP" sz="1000" dirty="0">
                <a:ea typeface="ＭＳ Ｐ明朝" charset="-128"/>
              </a:rPr>
              <a:t>Web</a:t>
            </a:r>
            <a:r>
              <a:rPr lang="ja-JP" altLang="en-US" sz="1000" dirty="0">
                <a:ea typeface="ＭＳ Ｐ明朝" charset="-128"/>
              </a:rPr>
              <a:t>サービスを個別に利用してきました。</a:t>
            </a:r>
          </a:p>
          <a:p>
            <a:pPr marL="1157546" lvl="2" indent="-245779">
              <a:lnSpc>
                <a:spcPct val="80000"/>
              </a:lnSpc>
            </a:pPr>
            <a:r>
              <a:rPr lang="ja-JP" altLang="en-US" sz="1000" dirty="0">
                <a:ea typeface="ＭＳ Ｐ明朝" charset="-128"/>
              </a:rPr>
              <a:t>次世代は、それに加えて、情報と情報、サービスとサービスの関係を組み合わせて、ユーザ群と情報群の多対多の関係で、より的確な情報の活用が可能になっていきます。</a:t>
            </a:r>
            <a:endParaRPr lang="ja-JP" altLang="en-US" sz="1000" u="sng" dirty="0">
              <a:ea typeface="ＭＳ Ｐ明朝" charset="-128"/>
            </a:endParaRPr>
          </a:p>
          <a:p>
            <a:pPr marL="702458" lvl="1" indent="-245779">
              <a:lnSpc>
                <a:spcPct val="80000"/>
              </a:lnSpc>
            </a:pPr>
            <a:r>
              <a:rPr lang="ja-JP" altLang="en-US" sz="1000" u="sng" dirty="0">
                <a:ea typeface="ＭＳ Ｐ明朝" charset="-128"/>
              </a:rPr>
              <a:t>このような時代には、所蔵機関、専門家・一般個人の区別なく集合が作られていきます。その中では、当館のサービスは、複数のサービス群、情報群の１つにすぎません。</a:t>
            </a:r>
            <a:endParaRPr lang="ja-JP" altLang="en-US" sz="1000" dirty="0">
              <a:ea typeface="ＭＳ Ｐ明朝" charset="-128"/>
            </a:endParaRPr>
          </a:p>
          <a:p>
            <a:pPr marL="1157546" lvl="2" indent="-245779">
              <a:lnSpc>
                <a:spcPct val="80000"/>
              </a:lnSpc>
            </a:pPr>
            <a:r>
              <a:rPr lang="ja-JP" altLang="en-US" sz="1000" dirty="0">
                <a:ea typeface="ＭＳ Ｐ明朝" charset="-128"/>
              </a:rPr>
              <a:t>当館は、</a:t>
            </a:r>
          </a:p>
          <a:p>
            <a:pPr marL="702458" lvl="1" indent="-245779">
              <a:lnSpc>
                <a:spcPct val="80000"/>
              </a:lnSpc>
            </a:pPr>
            <a:r>
              <a:rPr lang="ja-JP" altLang="en-US" sz="1000" dirty="0">
                <a:ea typeface="ＭＳ Ｐ明朝" charset="-128"/>
              </a:rPr>
              <a:t>国の情報資源を後世に残す役割と</a:t>
            </a:r>
          </a:p>
          <a:p>
            <a:pPr marL="702458" lvl="1" indent="-245779">
              <a:lnSpc>
                <a:spcPct val="80000"/>
              </a:lnSpc>
            </a:pPr>
            <a:r>
              <a:rPr lang="ja-JP" altLang="en-US" sz="1000" dirty="0">
                <a:ea typeface="ＭＳ Ｐ明朝" charset="-128"/>
              </a:rPr>
              <a:t>現在のユーザのために、当館を収集・保存した情報資源を含めて、国の情報資源を的確に利用できるようにする役割を持ちます。</a:t>
            </a:r>
          </a:p>
        </p:txBody>
      </p:sp>
      <p:sp>
        <p:nvSpPr>
          <p:cNvPr id="141319" name="日付プレースホルダ 6"/>
          <p:cNvSpPr>
            <a:spLocks noGrp="1"/>
          </p:cNvSpPr>
          <p:nvPr>
            <p:ph type="dt" sz="quarter" idx="1"/>
          </p:nvPr>
        </p:nvSpPr>
        <p:spPr>
          <a:noFill/>
        </p:spPr>
        <p:txBody>
          <a:bodyPr/>
          <a:lstStyle/>
          <a:p>
            <a:pPr defTabSz="945061"/>
            <a:r>
              <a:rPr lang="en-US" altLang="ja-JP" dirty="0" smtClean="0">
                <a:solidFill>
                  <a:prstClr val="black"/>
                </a:solidFill>
              </a:rPr>
              <a:t>2009/10/30</a:t>
            </a:r>
          </a:p>
        </p:txBody>
      </p:sp>
    </p:spTree>
    <p:extLst>
      <p:ext uri="{BB962C8B-B14F-4D97-AF65-F5344CB8AC3E}">
        <p14:creationId xmlns:p14="http://schemas.microsoft.com/office/powerpoint/2010/main" val="121202622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AAEFDEEC-8290-4822-B9F7-AEEA3B67F883}" type="slidenum">
              <a:rPr lang="en-US" altLang="ja-JP">
                <a:solidFill>
                  <a:srgbClr val="000000"/>
                </a:solidFill>
              </a:rPr>
              <a:pPr/>
              <a:t>224</a:t>
            </a:fld>
            <a:endParaRPr lang="en-US" altLang="ja-JP">
              <a:solidFill>
                <a:srgbClr val="000000"/>
              </a:solidFill>
            </a:endParaRPr>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5092554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pPr defTabSz="945061"/>
            <a:r>
              <a:rPr lang="zh-CN" altLang="en-US" dirty="0" smtClean="0">
                <a:solidFill>
                  <a:prstClr val="black"/>
                </a:solidFill>
                <a:ea typeface="ＭＳ Ｐゴシック" charset="-128"/>
              </a:rPr>
              <a:t>第</a:t>
            </a:r>
            <a:r>
              <a:rPr lang="en-US" altLang="zh-CN" dirty="0" smtClean="0">
                <a:solidFill>
                  <a:prstClr val="black"/>
                </a:solidFill>
                <a:ea typeface="ＭＳ Ｐゴシック" charset="-128"/>
              </a:rPr>
              <a:t>95</a:t>
            </a:r>
            <a:r>
              <a:rPr lang="zh-CN" altLang="en-US" dirty="0" smtClean="0">
                <a:solidFill>
                  <a:prstClr val="black"/>
                </a:solidFill>
                <a:ea typeface="ＭＳ Ｐゴシック" charset="-128"/>
              </a:rPr>
              <a:t>回全国図書館大会 第</a:t>
            </a:r>
            <a:r>
              <a:rPr lang="en-US" altLang="zh-CN" dirty="0" smtClean="0">
                <a:solidFill>
                  <a:prstClr val="black"/>
                </a:solidFill>
                <a:ea typeface="ＭＳ Ｐゴシック" charset="-128"/>
              </a:rPr>
              <a:t>5</a:t>
            </a:r>
            <a:r>
              <a:rPr lang="zh-CN" altLang="en-US" dirty="0" smtClean="0">
                <a:solidFill>
                  <a:prstClr val="black"/>
                </a:solidFill>
                <a:ea typeface="ＭＳ Ｐゴシック" charset="-128"/>
              </a:rPr>
              <a:t>分科会</a:t>
            </a:r>
            <a:endParaRPr lang="en-US" altLang="ja-JP" dirty="0" smtClean="0">
              <a:solidFill>
                <a:prstClr val="black"/>
              </a:solidFill>
            </a:endParaRPr>
          </a:p>
        </p:txBody>
      </p:sp>
      <p:sp>
        <p:nvSpPr>
          <p:cNvPr id="141315" name="Rectangle 6"/>
          <p:cNvSpPr>
            <a:spLocks noGrp="1" noChangeArrowheads="1"/>
          </p:cNvSpPr>
          <p:nvPr>
            <p:ph type="ftr" sz="quarter" idx="4"/>
          </p:nvPr>
        </p:nvSpPr>
        <p:spPr>
          <a:noFill/>
        </p:spPr>
        <p:txBody>
          <a:bodyPr/>
          <a:lstStyle/>
          <a:p>
            <a:pPr defTabSz="945061"/>
            <a:r>
              <a:rPr lang="en-US" altLang="ja-JP" dirty="0" smtClean="0">
                <a:solidFill>
                  <a:prstClr val="black"/>
                </a:solidFill>
              </a:rPr>
              <a:t>National Diet Library (NDL)</a:t>
            </a:r>
          </a:p>
        </p:txBody>
      </p:sp>
      <p:sp>
        <p:nvSpPr>
          <p:cNvPr id="141316" name="Rectangle 7"/>
          <p:cNvSpPr>
            <a:spLocks noGrp="1" noChangeArrowheads="1"/>
          </p:cNvSpPr>
          <p:nvPr>
            <p:ph type="sldNum" sz="quarter" idx="5"/>
          </p:nvPr>
        </p:nvSpPr>
        <p:spPr>
          <a:noFill/>
        </p:spPr>
        <p:txBody>
          <a:bodyPr/>
          <a:lstStyle/>
          <a:p>
            <a:pPr defTabSz="945061"/>
            <a:fld id="{010E8F47-D1FD-4A44-8287-97A34E0C3CB9}" type="slidenum">
              <a:rPr lang="en-US" altLang="ja-JP" smtClean="0">
                <a:solidFill>
                  <a:prstClr val="black"/>
                </a:solidFill>
              </a:rPr>
              <a:pPr defTabSz="945061"/>
              <a:t>225</a:t>
            </a:fld>
            <a:endParaRPr lang="en-US" altLang="ja-JP" dirty="0" smtClean="0">
              <a:solidFill>
                <a:prstClr val="black"/>
              </a:solidFill>
            </a:endParaRPr>
          </a:p>
        </p:txBody>
      </p:sp>
      <p:sp>
        <p:nvSpPr>
          <p:cNvPr id="141317" name="Rectangle 2"/>
          <p:cNvSpPr>
            <a:spLocks noGrp="1" noRot="1" noChangeAspect="1" noChangeArrowheads="1" noTextEdit="1"/>
          </p:cNvSpPr>
          <p:nvPr>
            <p:ph type="sldImg"/>
          </p:nvPr>
        </p:nvSpPr>
        <p:spPr>
          <a:xfrm>
            <a:off x="425450" y="290513"/>
            <a:ext cx="5459413" cy="3071812"/>
          </a:xfrm>
          <a:ln/>
        </p:spPr>
      </p:sp>
      <p:sp>
        <p:nvSpPr>
          <p:cNvPr id="141318" name="Rectangle 3"/>
          <p:cNvSpPr>
            <a:spLocks noGrp="1" noChangeArrowheads="1"/>
          </p:cNvSpPr>
          <p:nvPr>
            <p:ph type="body" idx="1"/>
          </p:nvPr>
        </p:nvSpPr>
        <p:spPr>
          <a:xfrm>
            <a:off x="317504" y="3433767"/>
            <a:ext cx="6032500" cy="6254749"/>
          </a:xfrm>
          <a:noFill/>
          <a:ln/>
        </p:spPr>
        <p:txBody>
          <a:bodyPr>
            <a:normAutofit fontScale="92500" lnSpcReduction="20000"/>
          </a:bodyPr>
          <a:lstStyle/>
          <a:p>
            <a:pPr marL="245779" indent="-245779">
              <a:lnSpc>
                <a:spcPct val="80000"/>
              </a:lnSpc>
            </a:pPr>
            <a:r>
              <a:rPr lang="ja-JP" altLang="en-US" u="sng" dirty="0" smtClean="0">
                <a:ea typeface="ＭＳ Ｐ明朝" charset="-128"/>
              </a:rPr>
              <a:t>これは、</a:t>
            </a:r>
            <a:r>
              <a:rPr lang="ja-JP" altLang="en-US" u="sng" dirty="0" smtClean="0"/>
              <a:t>クラウドの世界でサービスが連携した、</a:t>
            </a:r>
            <a:r>
              <a:rPr lang="ja-JP" altLang="en-US" u="sng" dirty="0" smtClean="0">
                <a:solidFill>
                  <a:srgbClr val="FF0000"/>
                </a:solidFill>
              </a:rPr>
              <a:t>情報探索サービスの将来像</a:t>
            </a:r>
            <a:r>
              <a:rPr lang="ja-JP" altLang="en-US" u="sng" dirty="0" smtClean="0"/>
              <a:t>です。</a:t>
            </a:r>
            <a:endParaRPr lang="en-US" altLang="ja-JP" u="sng" dirty="0" smtClean="0"/>
          </a:p>
          <a:p>
            <a:pPr marL="245779" indent="-245779">
              <a:lnSpc>
                <a:spcPct val="80000"/>
              </a:lnSpc>
            </a:pPr>
            <a:endParaRPr lang="en-US" altLang="ja-JP" dirty="0" smtClean="0"/>
          </a:p>
          <a:p>
            <a:pPr marL="228498" indent="-228498">
              <a:buFont typeface="+mj-lt"/>
              <a:buAutoNum type="arabicPeriod"/>
            </a:pPr>
            <a:r>
              <a:rPr lang="ja-JP" altLang="ja-JP" u="sng" dirty="0" smtClean="0">
                <a:solidFill>
                  <a:srgbClr val="FF0000"/>
                </a:solidFill>
              </a:rPr>
              <a:t>コレクション構築、サービスの構築、サービスの提供</a:t>
            </a:r>
            <a:r>
              <a:rPr lang="ja-JP" altLang="ja-JP" u="sng" dirty="0" smtClean="0"/>
              <a:t>のどれも、当館の力だけではなし得ず、</a:t>
            </a:r>
            <a:r>
              <a:rPr lang="ja-JP" altLang="ja-JP" u="sng" dirty="0" smtClean="0">
                <a:solidFill>
                  <a:srgbClr val="FF0000"/>
                </a:solidFill>
              </a:rPr>
              <a:t>関係機関の協力と連携が不可欠</a:t>
            </a:r>
            <a:r>
              <a:rPr lang="ja-JP" altLang="ja-JP" u="sng" dirty="0" smtClean="0"/>
              <a:t>です。</a:t>
            </a:r>
            <a:r>
              <a:rPr lang="ja-JP" altLang="ja-JP" i="1" u="sng" dirty="0" smtClean="0"/>
              <a:t> </a:t>
            </a:r>
            <a:endParaRPr lang="ja-JP" altLang="ja-JP" u="sng" dirty="0" smtClean="0"/>
          </a:p>
          <a:p>
            <a:pPr marL="228498" indent="-228498">
              <a:buFont typeface="+mj-lt"/>
              <a:buAutoNum type="arabicPeriod"/>
            </a:pPr>
            <a:r>
              <a:rPr lang="ja-JP" altLang="ja-JP" u="sng" dirty="0" smtClean="0"/>
              <a:t>今後のサービストレンドを踏まえたサービスの構築は、関係機関による研究開発、技術開発の成果を活用させていただかなければ、実現が困難です。</a:t>
            </a:r>
          </a:p>
          <a:p>
            <a:pPr marL="228498" indent="-228498">
              <a:buFont typeface="+mj-lt"/>
              <a:buAutoNum type="arabicPeriod"/>
            </a:pPr>
            <a:r>
              <a:rPr lang="ja-JP" altLang="ja-JP" u="sng" dirty="0" smtClean="0"/>
              <a:t>また、コレクション構築においても、</a:t>
            </a:r>
            <a:r>
              <a:rPr lang="en-US" altLang="ja-JP" u="sng" dirty="0" smtClean="0"/>
              <a:t>2009</a:t>
            </a:r>
            <a:r>
              <a:rPr lang="ja-JP" altLang="en-US" u="sng" dirty="0" smtClean="0"/>
              <a:t>年</a:t>
            </a:r>
            <a:r>
              <a:rPr lang="ja-JP" altLang="ja-JP" u="sng" dirty="0" smtClean="0"/>
              <a:t>７月に国立国会図書館法が改正になり、国・地方自治体、国立大学、独立行政法人等の機関のウェブを収集・保存し提供できるようになりましたが、それだけでも、</a:t>
            </a:r>
            <a:r>
              <a:rPr lang="ja-JP" altLang="ja-JP" u="sng" dirty="0" smtClean="0">
                <a:solidFill>
                  <a:srgbClr val="FF0000"/>
                </a:solidFill>
              </a:rPr>
              <a:t>すべてを当館だけで保存することは困難</a:t>
            </a:r>
            <a:r>
              <a:rPr lang="ja-JP" altLang="ja-JP" u="sng" dirty="0" smtClean="0"/>
              <a:t>です。</a:t>
            </a:r>
          </a:p>
          <a:p>
            <a:pPr marL="228498" indent="-228498">
              <a:buFont typeface="+mj-lt"/>
              <a:buAutoNum type="arabicPeriod"/>
            </a:pPr>
            <a:r>
              <a:rPr lang="ja-JP" altLang="ja-JP" b="1" u="sng" dirty="0" smtClean="0">
                <a:solidFill>
                  <a:srgbClr val="FF0000"/>
                </a:solidFill>
              </a:rPr>
              <a:t>同種のコレクションを保有する公共図書館、大学図書館を含めて、博物館、美術館、公文書館等の各機関、政府機関、民間、さらに個人が持つ有用な情報が１つの巨大なデータベースとして利用できるようにすることが必要です。</a:t>
            </a:r>
            <a:endParaRPr lang="en-US" altLang="ja-JP" b="1" u="sng" dirty="0" smtClean="0">
              <a:solidFill>
                <a:srgbClr val="FF0000"/>
              </a:solidFill>
            </a:endParaRPr>
          </a:p>
          <a:p>
            <a:pPr marL="685492" lvl="1" indent="-228498">
              <a:buFont typeface="+mj-lt"/>
              <a:buAutoNum type="arabicPeriod"/>
            </a:pPr>
            <a:r>
              <a:rPr lang="ja-JP" altLang="ja-JP" dirty="0" smtClean="0"/>
              <a:t>そのためには、１つのデータベースに集約するのではなく、個別の分散データベースとして提供され、他のサービスからナビゲートできるように「見える化」していただくことが重要となります。</a:t>
            </a:r>
            <a:endParaRPr lang="en-US" altLang="ja-JP" dirty="0" smtClean="0"/>
          </a:p>
          <a:p>
            <a:pPr marL="685492" lvl="1" indent="-228498">
              <a:buFont typeface="+mj-lt"/>
              <a:buAutoNum type="arabicPeriod"/>
            </a:pPr>
            <a:r>
              <a:rPr lang="ja-JP" altLang="ja-JP" dirty="0" smtClean="0"/>
              <a:t>「見える化」された各機関の持つ分散データベース、分散サービスが、相互に補完しあって、より高度なサービスを提供できるようになることを期待しています。</a:t>
            </a:r>
          </a:p>
          <a:p>
            <a:pPr marL="245779" indent="-245779">
              <a:lnSpc>
                <a:spcPct val="80000"/>
              </a:lnSpc>
            </a:pPr>
            <a:endParaRPr lang="en-US" altLang="ja-JP" sz="1100" dirty="0"/>
          </a:p>
          <a:p>
            <a:pPr eaLnBrk="1" hangingPunct="1">
              <a:lnSpc>
                <a:spcPct val="80000"/>
              </a:lnSpc>
            </a:pPr>
            <a:r>
              <a:rPr lang="ja-JP" altLang="en-US" dirty="0" smtClean="0"/>
              <a:t>それぞれの分野、カテゴリで、サービスが連携して、網羅性のある情報として利用可能になることをイメージしています。</a:t>
            </a:r>
            <a:endParaRPr lang="en-US" altLang="ja-JP" dirty="0" smtClean="0"/>
          </a:p>
          <a:p>
            <a:pPr marL="245779" indent="-245779">
              <a:lnSpc>
                <a:spcPct val="80000"/>
              </a:lnSpc>
            </a:pPr>
            <a:r>
              <a:rPr lang="ja-JP" altLang="en-US" dirty="0" smtClean="0"/>
              <a:t>このなかでは、当館はデータ及びサービスを提供するプロバイダの１つです。</a:t>
            </a:r>
            <a:endParaRPr lang="en-US" altLang="ja-JP" dirty="0" smtClean="0"/>
          </a:p>
          <a:p>
            <a:pPr marL="245779" indent="-245779" defTabSz="913989">
              <a:lnSpc>
                <a:spcPct val="80000"/>
              </a:lnSpc>
              <a:defRPr/>
            </a:pPr>
            <a:r>
              <a:rPr lang="ja-JP" altLang="en-US" u="sng" dirty="0" smtClean="0">
                <a:ea typeface="ＭＳ Ｐ明朝" charset="-128"/>
              </a:rPr>
              <a:t>　当館が唯一の入り口になることを目指したものではなく、様々な連携の入り口から統合的に検索できるようにすることを目指します。</a:t>
            </a:r>
          </a:p>
          <a:p>
            <a:pPr marL="245779" indent="-245779">
              <a:lnSpc>
                <a:spcPct val="80000"/>
              </a:lnSpc>
            </a:pPr>
            <a:r>
              <a:rPr lang="en-US" altLang="ja-JP" sz="1100" dirty="0"/>
              <a:t/>
            </a:r>
            <a:br>
              <a:rPr lang="en-US" altLang="ja-JP" sz="1100" dirty="0"/>
            </a:br>
            <a:endParaRPr lang="en-US" altLang="ja-JP" sz="1000" u="sng" dirty="0">
              <a:ea typeface="ＭＳ Ｐ明朝" charset="-128"/>
            </a:endParaRPr>
          </a:p>
          <a:p>
            <a:pPr marL="245779" indent="-245779">
              <a:lnSpc>
                <a:spcPct val="80000"/>
              </a:lnSpc>
            </a:pPr>
            <a:r>
              <a:rPr lang="ja-JP" altLang="en-US" sz="1000" u="sng" dirty="0">
                <a:ea typeface="ＭＳ Ｐ明朝" charset="-128"/>
              </a:rPr>
              <a:t>～～～～～～～～～～～～～～</a:t>
            </a:r>
            <a:endParaRPr lang="en-US" altLang="ja-JP" sz="1000" u="sng" dirty="0">
              <a:ea typeface="ＭＳ Ｐ明朝" charset="-128"/>
            </a:endParaRPr>
          </a:p>
          <a:p>
            <a:pPr marL="245779" indent="-245779">
              <a:lnSpc>
                <a:spcPct val="80000"/>
              </a:lnSpc>
            </a:pPr>
            <a:r>
              <a:rPr lang="ja-JP" altLang="en-US" sz="1000" u="sng" dirty="0">
                <a:ea typeface="ＭＳ Ｐ明朝" charset="-128"/>
              </a:rPr>
              <a:t>次は、人と情報が関連付けられて、精緻な検索の絞込みと、ニーズに応じた閲覧ができるサービスを提供することです。</a:t>
            </a:r>
            <a:endParaRPr lang="ja-JP" altLang="en-US" sz="1000" b="1" dirty="0">
              <a:ea typeface="ＭＳ Ｐ明朝" charset="-128"/>
            </a:endParaRPr>
          </a:p>
          <a:p>
            <a:pPr marL="245779" indent="-245779">
              <a:lnSpc>
                <a:spcPct val="80000"/>
              </a:lnSpc>
            </a:pPr>
            <a:r>
              <a:rPr lang="en-US" altLang="ja-JP" sz="1000" b="1" dirty="0">
                <a:ea typeface="ＭＳ Ｐ明朝" charset="-128"/>
              </a:rPr>
              <a:t>5</a:t>
            </a:r>
            <a:r>
              <a:rPr lang="ja-JP" altLang="en-US" sz="1000" b="1" dirty="0">
                <a:ea typeface="ＭＳ Ｐ明朝" charset="-128"/>
              </a:rPr>
              <a:t>年程度までの方向性（クラウドコンピュータの世界の普及をイメージして）</a:t>
            </a:r>
            <a:endParaRPr lang="ja-JP" altLang="en-US" sz="1000" dirty="0">
              <a:ea typeface="ＭＳ Ｐ明朝" charset="-128"/>
            </a:endParaRPr>
          </a:p>
          <a:p>
            <a:pPr marL="245779" indent="-245779">
              <a:lnSpc>
                <a:spcPct val="80000"/>
              </a:lnSpc>
            </a:pPr>
            <a:r>
              <a:rPr lang="ja-JP" altLang="en-US" sz="1000" dirty="0">
                <a:ea typeface="ＭＳ Ｐ明朝" charset="-128"/>
              </a:rPr>
              <a:t>過去２～３年の変化。</a:t>
            </a:r>
            <a:endParaRPr lang="ja-JP" altLang="en-US" sz="1000" u="sng" dirty="0">
              <a:ea typeface="ＭＳ Ｐ明朝" charset="-128"/>
            </a:endParaRPr>
          </a:p>
          <a:p>
            <a:pPr marL="702458" lvl="1" indent="-245779">
              <a:lnSpc>
                <a:spcPct val="80000"/>
              </a:lnSpc>
            </a:pPr>
            <a:r>
              <a:rPr lang="en-US" altLang="ja-JP" sz="1000" u="sng" dirty="0">
                <a:ea typeface="ＭＳ Ｐ明朝" charset="-128"/>
              </a:rPr>
              <a:t>Blog</a:t>
            </a:r>
            <a:r>
              <a:rPr lang="ja-JP" altLang="en-US" sz="1000" u="sng" dirty="0" err="1">
                <a:ea typeface="ＭＳ Ｐ明朝" charset="-128"/>
              </a:rPr>
              <a:t>、</a:t>
            </a:r>
            <a:r>
              <a:rPr lang="en-US" altLang="ja-JP" sz="1000" u="sng" dirty="0">
                <a:ea typeface="ＭＳ Ｐ明朝" charset="-128"/>
              </a:rPr>
              <a:t>wiki</a:t>
            </a:r>
            <a:r>
              <a:rPr lang="ja-JP" altLang="en-US" sz="1000" u="sng" dirty="0" err="1">
                <a:ea typeface="ＭＳ Ｐ明朝" charset="-128"/>
              </a:rPr>
              <a:t>、</a:t>
            </a:r>
            <a:r>
              <a:rPr lang="en-US" altLang="ja-JP" sz="1000" u="sng" dirty="0">
                <a:ea typeface="ＭＳ Ｐ明朝" charset="-128"/>
              </a:rPr>
              <a:t>SNS</a:t>
            </a:r>
            <a:r>
              <a:rPr lang="ja-JP" altLang="en-US" sz="1000" u="sng" dirty="0">
                <a:ea typeface="ＭＳ Ｐ明朝" charset="-128"/>
              </a:rPr>
              <a:t>等で個人の情報が発信されるようになり、ソーシャルブックマーク機能で個人がタギングして情報を分類できるようになりました。</a:t>
            </a:r>
            <a:r>
              <a:rPr lang="en-US" altLang="ja-JP" sz="1000" i="1" dirty="0">
                <a:ea typeface="ＭＳ Ｐ明朝" charset="-128"/>
              </a:rPr>
              <a:t>RSS1.0</a:t>
            </a:r>
            <a:r>
              <a:rPr lang="ja-JP" altLang="en-US" sz="1000" i="1" dirty="0">
                <a:ea typeface="ＭＳ Ｐ明朝" charset="-128"/>
              </a:rPr>
              <a:t>でメタデータの配信、</a:t>
            </a:r>
            <a:r>
              <a:rPr lang="en-US" altLang="ja-JP" sz="1000" i="1" dirty="0">
                <a:ea typeface="ＭＳ Ｐ明朝" charset="-128"/>
              </a:rPr>
              <a:t>RSS2.0</a:t>
            </a:r>
            <a:r>
              <a:rPr lang="ja-JP" altLang="en-US" sz="1000" i="1" dirty="0">
                <a:ea typeface="ＭＳ Ｐ明朝" charset="-128"/>
              </a:rPr>
              <a:t>や</a:t>
            </a:r>
            <a:r>
              <a:rPr lang="en-US" altLang="ja-JP" sz="1000" i="1" dirty="0">
                <a:ea typeface="ＭＳ Ｐ明朝" charset="-128"/>
              </a:rPr>
              <a:t>atom</a:t>
            </a:r>
            <a:r>
              <a:rPr lang="ja-JP" altLang="en-US" sz="1000" i="1" dirty="0">
                <a:ea typeface="ＭＳ Ｐ明朝" charset="-128"/>
              </a:rPr>
              <a:t>でコンテンツの配信まで行われるようになった。</a:t>
            </a:r>
            <a:endParaRPr lang="ja-JP" altLang="en-US" sz="1000" dirty="0">
              <a:ea typeface="ＭＳ Ｐ明朝" charset="-128"/>
            </a:endParaRPr>
          </a:p>
          <a:p>
            <a:pPr marL="245779" indent="-245779">
              <a:lnSpc>
                <a:spcPct val="80000"/>
              </a:lnSpc>
            </a:pPr>
            <a:r>
              <a:rPr lang="ja-JP" altLang="en-US" sz="1000" dirty="0">
                <a:ea typeface="ＭＳ Ｐ明朝" charset="-128"/>
              </a:rPr>
              <a:t>クラウドコンピュータの世界でのサービスのイメージ（図を作成）</a:t>
            </a:r>
            <a:endParaRPr lang="ja-JP" altLang="en-US" sz="1000" u="sng" dirty="0">
              <a:ea typeface="ＭＳ Ｐ明朝" charset="-128"/>
            </a:endParaRPr>
          </a:p>
          <a:p>
            <a:pPr marL="702458" lvl="1" indent="-245779">
              <a:lnSpc>
                <a:spcPct val="80000"/>
              </a:lnSpc>
            </a:pPr>
            <a:r>
              <a:rPr lang="en-US" altLang="ja-JP" sz="1000" u="sng" dirty="0">
                <a:ea typeface="ＭＳ Ｐ明朝" charset="-128"/>
              </a:rPr>
              <a:t>5</a:t>
            </a:r>
            <a:r>
              <a:rPr lang="ja-JP" altLang="en-US" sz="1000" u="sng" dirty="0">
                <a:ea typeface="ＭＳ Ｐ明朝" charset="-128"/>
              </a:rPr>
              <a:t>年後には、大きなパラダイムシフトがあると想定されます。その一つとして、クラウドコンピュータの世界があります。</a:t>
            </a:r>
          </a:p>
          <a:p>
            <a:pPr marL="702458" lvl="1" indent="-245779">
              <a:lnSpc>
                <a:spcPct val="80000"/>
              </a:lnSpc>
            </a:pPr>
            <a:r>
              <a:rPr lang="ja-JP" altLang="en-US" sz="1000" u="sng" dirty="0">
                <a:ea typeface="ＭＳ Ｐ明朝" charset="-128"/>
              </a:rPr>
              <a:t>クラウドコンピュータは、ネットワークコンピューティング、グリッドコンピューティング、</a:t>
            </a:r>
            <a:r>
              <a:rPr lang="en-US" altLang="ja-JP" sz="1000" u="sng" dirty="0" err="1">
                <a:ea typeface="ＭＳ Ｐ明朝" charset="-128"/>
              </a:rPr>
              <a:t>SaaS</a:t>
            </a:r>
            <a:r>
              <a:rPr lang="ja-JP" altLang="en-US" sz="1000" u="sng" dirty="0">
                <a:ea typeface="ＭＳ Ｐ明朝" charset="-128"/>
              </a:rPr>
              <a:t>（</a:t>
            </a:r>
            <a:r>
              <a:rPr lang="en-US" altLang="ja-JP" sz="1000" u="sng" dirty="0">
                <a:ea typeface="ＭＳ Ｐ明朝" charset="-128"/>
              </a:rPr>
              <a:t>Software as a Service</a:t>
            </a:r>
            <a:r>
              <a:rPr lang="ja-JP" altLang="en-US" sz="1000" u="sng" dirty="0">
                <a:ea typeface="ＭＳ Ｐ明朝" charset="-128"/>
              </a:rPr>
              <a:t>）、</a:t>
            </a:r>
            <a:r>
              <a:rPr lang="en-US" altLang="ja-JP" sz="1000" u="sng" dirty="0">
                <a:ea typeface="ＭＳ Ｐ明朝" charset="-128"/>
              </a:rPr>
              <a:t>Web</a:t>
            </a:r>
            <a:r>
              <a:rPr lang="ja-JP" altLang="en-US" sz="1000" u="sng" dirty="0">
                <a:ea typeface="ＭＳ Ｐ明朝" charset="-128"/>
              </a:rPr>
              <a:t>サービス等の技術を融合させた、データセンターのようなものです。</a:t>
            </a:r>
          </a:p>
          <a:p>
            <a:pPr marL="1157546" lvl="2" indent="-245779">
              <a:lnSpc>
                <a:spcPct val="80000"/>
              </a:lnSpc>
            </a:pPr>
            <a:r>
              <a:rPr lang="ja-JP" altLang="en-US" sz="1000" u="sng" dirty="0">
                <a:ea typeface="ＭＳ Ｐ明朝" charset="-128"/>
              </a:rPr>
              <a:t>クラウドコンピュータ自身は、コンピュータシステムの概念ですが、システムの共通基盤（インフラ）の上で稼動することになる各サービスは、共通のサービスインタフェースを持つことが必然となっていきます。</a:t>
            </a:r>
          </a:p>
          <a:p>
            <a:pPr marL="1157546" lvl="2" indent="-245779">
              <a:lnSpc>
                <a:spcPct val="80000"/>
              </a:lnSpc>
            </a:pPr>
            <a:r>
              <a:rPr lang="ja-JP" altLang="en-US" sz="1000" u="sng" dirty="0">
                <a:ea typeface="ＭＳ Ｐ明朝" charset="-128"/>
              </a:rPr>
              <a:t>個別の組織が、単独でコンピュータ資源（ハードウェア、ソフトウェア）や、情報を抱えて、サービスを提供し、ユーザが、個別のサービスを利用するような形ではありません。</a:t>
            </a:r>
          </a:p>
          <a:p>
            <a:pPr marL="1157546" lvl="2" indent="-245779">
              <a:lnSpc>
                <a:spcPct val="80000"/>
              </a:lnSpc>
            </a:pPr>
            <a:r>
              <a:rPr lang="ja-JP" altLang="en-US" sz="1000" u="sng" dirty="0">
                <a:ea typeface="ＭＳ Ｐ明朝" charset="-128"/>
              </a:rPr>
              <a:t>クラウドコンピュータの普及する時代には、単に情報を共有する世界ではなく、サービスを共有する世界になっていると思われます。</a:t>
            </a:r>
          </a:p>
          <a:p>
            <a:pPr marL="1157546" lvl="2" indent="-245779">
              <a:lnSpc>
                <a:spcPct val="80000"/>
              </a:lnSpc>
            </a:pPr>
            <a:r>
              <a:rPr lang="en-US" altLang="ja-JP" sz="1000" u="sng" dirty="0">
                <a:ea typeface="ＭＳ Ｐ明朝" charset="-128"/>
              </a:rPr>
              <a:t>Web2.0</a:t>
            </a:r>
            <a:r>
              <a:rPr lang="ja-JP" altLang="en-US" sz="1000" u="sng" dirty="0">
                <a:ea typeface="ＭＳ Ｐ明朝" charset="-128"/>
              </a:rPr>
              <a:t>が</a:t>
            </a:r>
            <a:r>
              <a:rPr lang="en-US" altLang="ja-JP" sz="1000" u="sng" dirty="0">
                <a:ea typeface="ＭＳ Ｐ明朝" charset="-128"/>
              </a:rPr>
              <a:t>2</a:t>
            </a:r>
            <a:r>
              <a:rPr lang="ja-JP" altLang="en-US" sz="1000" u="sng" dirty="0">
                <a:ea typeface="ＭＳ Ｐ明朝" charset="-128"/>
              </a:rPr>
              <a:t>～</a:t>
            </a:r>
            <a:r>
              <a:rPr lang="en-US" altLang="ja-JP" sz="1000" u="sng" dirty="0">
                <a:ea typeface="ＭＳ Ｐ明朝" charset="-128"/>
              </a:rPr>
              <a:t>3</a:t>
            </a:r>
            <a:r>
              <a:rPr lang="ja-JP" altLang="en-US" sz="1000" u="sng" dirty="0">
                <a:ea typeface="ＭＳ Ｐ明朝" charset="-128"/>
              </a:rPr>
              <a:t>年で爆発的に普及したことを考えると、このような時代が、</a:t>
            </a:r>
            <a:r>
              <a:rPr lang="en-US" altLang="ja-JP" sz="1000" u="sng" dirty="0">
                <a:ea typeface="ＭＳ Ｐ明朝" charset="-128"/>
              </a:rPr>
              <a:t>5</a:t>
            </a:r>
            <a:r>
              <a:rPr lang="ja-JP" altLang="en-US" sz="1000" u="sng" dirty="0">
                <a:ea typeface="ＭＳ Ｐ明朝" charset="-128"/>
              </a:rPr>
              <a:t>年後には到来すると思われます。</a:t>
            </a:r>
          </a:p>
          <a:p>
            <a:pPr marL="1157546" lvl="2" indent="-245779">
              <a:lnSpc>
                <a:spcPct val="80000"/>
              </a:lnSpc>
            </a:pPr>
            <a:r>
              <a:rPr lang="ja-JP" altLang="en-US" sz="1000" u="sng" dirty="0">
                <a:ea typeface="ＭＳ Ｐ明朝" charset="-128"/>
              </a:rPr>
              <a:t>各機関、当館のサービスも、このパラダイムシフトに対応していかなければ、利用されなくなります。</a:t>
            </a:r>
          </a:p>
          <a:p>
            <a:pPr marL="1157546" lvl="2" indent="-245779">
              <a:lnSpc>
                <a:spcPct val="80000"/>
              </a:lnSpc>
            </a:pPr>
            <a:r>
              <a:rPr lang="ja-JP" altLang="en-US" sz="1000" u="sng" dirty="0">
                <a:ea typeface="ＭＳ Ｐ明朝" charset="-128"/>
              </a:rPr>
              <a:t>そういう時代になることを予測して、情報の管理の仕方、サービスのあり方を考えていく必要があります。</a:t>
            </a:r>
          </a:p>
          <a:p>
            <a:pPr marL="245779" indent="-245779">
              <a:lnSpc>
                <a:spcPct val="80000"/>
              </a:lnSpc>
            </a:pPr>
            <a:r>
              <a:rPr lang="ja-JP" altLang="en-US" sz="1000" u="sng" dirty="0">
                <a:ea typeface="ＭＳ Ｐ明朝" charset="-128"/>
              </a:rPr>
              <a:t>今後ますます、情報と情報が情報群、サービスとサービスがサービス群、人と人がユーザ群として有機的に関連付けられていくものと思われます。</a:t>
            </a:r>
            <a:endParaRPr lang="ja-JP" altLang="en-US" sz="1000" dirty="0">
              <a:ea typeface="ＭＳ Ｐ明朝" charset="-128"/>
            </a:endParaRPr>
          </a:p>
          <a:p>
            <a:pPr marL="702458" lvl="1" indent="-245779">
              <a:lnSpc>
                <a:spcPct val="80000"/>
              </a:lnSpc>
            </a:pPr>
            <a:r>
              <a:rPr lang="ja-JP" altLang="en-US" sz="1000" dirty="0">
                <a:ea typeface="ＭＳ Ｐ明朝" charset="-128"/>
              </a:rPr>
              <a:t>従来のように検索し、コンテンツを閲覧するような形から、</a:t>
            </a:r>
            <a:r>
              <a:rPr lang="ja-JP" altLang="en-US" sz="1000" u="sng" dirty="0">
                <a:ea typeface="ＭＳ Ｐ明朝" charset="-128"/>
              </a:rPr>
              <a:t>クラウドコンピュータの世界のリソースを、所在を意識せずに、また、インタフェースの違いを意識せずサービス群として利用していくことになると思われます。</a:t>
            </a:r>
            <a:endParaRPr lang="ja-JP" altLang="en-US" sz="1000" dirty="0">
              <a:ea typeface="ＭＳ Ｐ明朝" charset="-128"/>
            </a:endParaRPr>
          </a:p>
          <a:p>
            <a:pPr marL="1157546" lvl="2" indent="-245779">
              <a:lnSpc>
                <a:spcPct val="80000"/>
              </a:lnSpc>
            </a:pPr>
            <a:r>
              <a:rPr lang="en-US" altLang="ja-JP" sz="1000" dirty="0">
                <a:ea typeface="ＭＳ Ｐ明朝" charset="-128"/>
              </a:rPr>
              <a:t>Web2.0</a:t>
            </a:r>
            <a:r>
              <a:rPr lang="ja-JP" altLang="en-US" sz="1000" dirty="0">
                <a:ea typeface="ＭＳ Ｐ明朝" charset="-128"/>
              </a:rPr>
              <a:t>では、パーソナライズ、人と人の関係を活用して情報を選択してきました。また、サービスも先進的な機関が提供する</a:t>
            </a:r>
            <a:r>
              <a:rPr lang="en-US" altLang="ja-JP" sz="1000" dirty="0">
                <a:ea typeface="ＭＳ Ｐ明朝" charset="-128"/>
              </a:rPr>
              <a:t>Web</a:t>
            </a:r>
            <a:r>
              <a:rPr lang="ja-JP" altLang="en-US" sz="1000" dirty="0">
                <a:ea typeface="ＭＳ Ｐ明朝" charset="-128"/>
              </a:rPr>
              <a:t>サービスを個別に利用してきました。</a:t>
            </a:r>
          </a:p>
          <a:p>
            <a:pPr marL="1157546" lvl="2" indent="-245779">
              <a:lnSpc>
                <a:spcPct val="80000"/>
              </a:lnSpc>
            </a:pPr>
            <a:r>
              <a:rPr lang="ja-JP" altLang="en-US" sz="1000" dirty="0">
                <a:ea typeface="ＭＳ Ｐ明朝" charset="-128"/>
              </a:rPr>
              <a:t>次世代は、それに加えて、情報と情報、サービスとサービスの関係を組み合わせて、ユーザ群と情報群の多対多の関係で、より的確な情報の活用が可能になっていきます。</a:t>
            </a:r>
            <a:endParaRPr lang="ja-JP" altLang="en-US" sz="1000" u="sng" dirty="0">
              <a:ea typeface="ＭＳ Ｐ明朝" charset="-128"/>
            </a:endParaRPr>
          </a:p>
          <a:p>
            <a:pPr marL="702458" lvl="1" indent="-245779">
              <a:lnSpc>
                <a:spcPct val="80000"/>
              </a:lnSpc>
            </a:pPr>
            <a:r>
              <a:rPr lang="ja-JP" altLang="en-US" sz="1000" u="sng" dirty="0">
                <a:ea typeface="ＭＳ Ｐ明朝" charset="-128"/>
              </a:rPr>
              <a:t>このような時代には、所蔵機関、専門家・一般個人の区別なく集合が作られていきます。その中では、当館のサービスは、複数のサービス群、情報群の１つにすぎません。</a:t>
            </a:r>
            <a:endParaRPr lang="ja-JP" altLang="en-US" sz="1000" dirty="0">
              <a:ea typeface="ＭＳ Ｐ明朝" charset="-128"/>
            </a:endParaRPr>
          </a:p>
          <a:p>
            <a:pPr marL="1157546" lvl="2" indent="-245779">
              <a:lnSpc>
                <a:spcPct val="80000"/>
              </a:lnSpc>
            </a:pPr>
            <a:r>
              <a:rPr lang="ja-JP" altLang="en-US" sz="1000" dirty="0">
                <a:ea typeface="ＭＳ Ｐ明朝" charset="-128"/>
              </a:rPr>
              <a:t>当館は、</a:t>
            </a:r>
          </a:p>
          <a:p>
            <a:pPr marL="702458" lvl="1" indent="-245779">
              <a:lnSpc>
                <a:spcPct val="80000"/>
              </a:lnSpc>
            </a:pPr>
            <a:r>
              <a:rPr lang="ja-JP" altLang="en-US" sz="1000" dirty="0">
                <a:ea typeface="ＭＳ Ｐ明朝" charset="-128"/>
              </a:rPr>
              <a:t>国の情報資源を後世に残す役割と</a:t>
            </a:r>
          </a:p>
          <a:p>
            <a:pPr marL="702458" lvl="1" indent="-245779">
              <a:lnSpc>
                <a:spcPct val="80000"/>
              </a:lnSpc>
            </a:pPr>
            <a:r>
              <a:rPr lang="ja-JP" altLang="en-US" sz="1000" dirty="0">
                <a:ea typeface="ＭＳ Ｐ明朝" charset="-128"/>
              </a:rPr>
              <a:t>現在のユーザのために、当館を収集・保存した情報資源を含めて、国の情報資源を的確に利用できるようにする役割を持ちます。</a:t>
            </a:r>
          </a:p>
        </p:txBody>
      </p:sp>
      <p:sp>
        <p:nvSpPr>
          <p:cNvPr id="141319" name="日付プレースホルダ 6"/>
          <p:cNvSpPr>
            <a:spLocks noGrp="1"/>
          </p:cNvSpPr>
          <p:nvPr>
            <p:ph type="dt" sz="quarter" idx="1"/>
          </p:nvPr>
        </p:nvSpPr>
        <p:spPr>
          <a:noFill/>
        </p:spPr>
        <p:txBody>
          <a:bodyPr/>
          <a:lstStyle/>
          <a:p>
            <a:pPr defTabSz="945061"/>
            <a:r>
              <a:rPr lang="en-US" altLang="ja-JP" dirty="0" smtClean="0">
                <a:solidFill>
                  <a:prstClr val="black"/>
                </a:solidFill>
              </a:rPr>
              <a:t>2009/10/30</a:t>
            </a:r>
          </a:p>
        </p:txBody>
      </p:sp>
    </p:spTree>
    <p:extLst>
      <p:ext uri="{BB962C8B-B14F-4D97-AF65-F5344CB8AC3E}">
        <p14:creationId xmlns:p14="http://schemas.microsoft.com/office/powerpoint/2010/main" val="162592474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227</a:t>
            </a:fld>
            <a:endParaRPr kumimoji="1" lang="ja-JP" altLang="en-US"/>
          </a:p>
        </p:txBody>
      </p:sp>
    </p:spTree>
    <p:extLst>
      <p:ext uri="{BB962C8B-B14F-4D97-AF65-F5344CB8AC3E}">
        <p14:creationId xmlns:p14="http://schemas.microsoft.com/office/powerpoint/2010/main" val="333053526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solidFill>
                  <a:srgbClr val="FF0000"/>
                </a:solidFill>
              </a:rPr>
              <a:t>電子書籍のフォーマット及び書誌データには、様々な形態がある。</a:t>
            </a:r>
            <a:endParaRPr lang="en-US" altLang="ja-JP" dirty="0" smtClean="0">
              <a:solidFill>
                <a:srgbClr val="FF0000"/>
              </a:solidFill>
            </a:endParaRPr>
          </a:p>
          <a:p>
            <a:r>
              <a:rPr lang="ja-JP" altLang="en-US" dirty="0" smtClean="0">
                <a:solidFill>
                  <a:srgbClr val="FF0000"/>
                </a:solidFill>
              </a:rPr>
              <a:t>これは</a:t>
            </a:r>
            <a:r>
              <a:rPr lang="en-US" altLang="ja-JP" dirty="0" smtClean="0">
                <a:solidFill>
                  <a:srgbClr val="FF0000"/>
                </a:solidFill>
              </a:rPr>
              <a:t>FRBR</a:t>
            </a:r>
            <a:r>
              <a:rPr lang="ja-JP" altLang="en-US" dirty="0" smtClean="0">
                <a:solidFill>
                  <a:srgbClr val="FF0000"/>
                </a:solidFill>
              </a:rPr>
              <a:t>の概念の上にマッピングしてみたもの。</a:t>
            </a:r>
            <a:endParaRPr lang="en-US" altLang="ja-JP" dirty="0" smtClean="0">
              <a:solidFill>
                <a:srgbClr val="FF0000"/>
              </a:solidFill>
            </a:endParaRPr>
          </a:p>
          <a:p>
            <a:endParaRPr lang="en-US" altLang="ja-JP" dirty="0" smtClean="0">
              <a:solidFill>
                <a:srgbClr val="FF0000"/>
              </a:solidFill>
            </a:endParaRPr>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67DD35D4-D566-4640-BCBB-39FA9BFB7DC1}" type="datetime1">
              <a:rPr kumimoji="1" lang="ja-JP" altLang="en-US" smtClean="0"/>
              <a:t>2015/8/15</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229</a:t>
            </a:fld>
            <a:endParaRPr kumimoji="1" lang="ja-JP" altLang="en-US"/>
          </a:p>
        </p:txBody>
      </p:sp>
    </p:spTree>
    <p:extLst>
      <p:ext uri="{BB962C8B-B14F-4D97-AF65-F5344CB8AC3E}">
        <p14:creationId xmlns:p14="http://schemas.microsoft.com/office/powerpoint/2010/main" val="36057053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232</a:t>
            </a:fld>
            <a:endParaRPr kumimoji="1" lang="ja-JP" altLang="en-US"/>
          </a:p>
        </p:txBody>
      </p:sp>
    </p:spTree>
    <p:extLst>
      <p:ext uri="{BB962C8B-B14F-4D97-AF65-F5344CB8AC3E}">
        <p14:creationId xmlns:p14="http://schemas.microsoft.com/office/powerpoint/2010/main" val="1069588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234</a:t>
            </a:fld>
            <a:endParaRPr kumimoji="1" lang="ja-JP" altLang="en-US"/>
          </a:p>
        </p:txBody>
      </p:sp>
    </p:spTree>
    <p:extLst>
      <p:ext uri="{BB962C8B-B14F-4D97-AF65-F5344CB8AC3E}">
        <p14:creationId xmlns:p14="http://schemas.microsoft.com/office/powerpoint/2010/main" val="4000209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a:t>
            </a:fld>
            <a:endParaRPr kumimoji="1" lang="ja-JP" altLang="en-US"/>
          </a:p>
        </p:txBody>
      </p:sp>
    </p:spTree>
    <p:extLst>
      <p:ext uri="{BB962C8B-B14F-4D97-AF65-F5344CB8AC3E}">
        <p14:creationId xmlns:p14="http://schemas.microsoft.com/office/powerpoint/2010/main" val="1779359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673579" y="4688010"/>
            <a:ext cx="5388610" cy="4927255"/>
          </a:xfrm>
        </p:spPr>
        <p:txBody>
          <a:bodyPr>
            <a:normAutofit fontScale="92500"/>
          </a:bodyPr>
          <a:lstStyle/>
          <a:p>
            <a:pPr lvl="0">
              <a:lnSpc>
                <a:spcPct val="150000"/>
              </a:lnSpc>
            </a:pPr>
            <a:r>
              <a:rPr lang="ja-JP" altLang="en-US" dirty="0" smtClean="0">
                <a:solidFill>
                  <a:srgbClr val="FF0000"/>
                </a:solidFill>
                <a:latin typeface="HG丸ｺﾞｼｯｸM-PRO" pitchFamily="50" charset="-128"/>
                <a:ea typeface="HG丸ｺﾞｼｯｸM-PRO" pitchFamily="50" charset="-128"/>
              </a:rPr>
              <a:t>当館資料のデジタル化</a:t>
            </a:r>
            <a:r>
              <a:rPr lang="ja-JP" altLang="en-US" dirty="0" smtClean="0">
                <a:latin typeface="HG丸ｺﾞｼｯｸM-PRO" pitchFamily="50" charset="-128"/>
                <a:ea typeface="HG丸ｺﾞｼｯｸM-PRO" pitchFamily="50" charset="-128"/>
              </a:rPr>
              <a:t>についてです。</a:t>
            </a:r>
            <a:endParaRPr lang="en-US" altLang="ja-JP" dirty="0" smtClean="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国立国会図書館のデジタル化は、</a:t>
            </a:r>
            <a:r>
              <a:rPr lang="ja-JP" altLang="en-US" u="sng" dirty="0" smtClean="0">
                <a:latin typeface="HG丸ｺﾞｼｯｸM-PRO" pitchFamily="50" charset="-128"/>
                <a:ea typeface="HG丸ｺﾞｼｯｸM-PRO" pitchFamily="50" charset="-128"/>
              </a:rPr>
              <a:t>従来、</a:t>
            </a:r>
            <a:r>
              <a:rPr lang="ja-JP" altLang="en-US" dirty="0" smtClean="0">
                <a:latin typeface="HG丸ｺﾞｼｯｸM-PRO" pitchFamily="50" charset="-128"/>
                <a:ea typeface="HG丸ｺﾞｼｯｸM-PRO" pitchFamily="50" charset="-128"/>
              </a:rPr>
              <a:t>インターネットを通じていつでも、どこでも読むことのできる</a:t>
            </a:r>
            <a:r>
              <a:rPr lang="ja-JP" altLang="en-US" u="sng" dirty="0" smtClean="0">
                <a:solidFill>
                  <a:srgbClr val="FF0000"/>
                </a:solidFill>
                <a:latin typeface="HG丸ｺﾞｼｯｸM-PRO" pitchFamily="50" charset="-128"/>
                <a:ea typeface="HG丸ｺﾞｼｯｸM-PRO" pitchFamily="50" charset="-128"/>
              </a:rPr>
              <a:t>電子図書館の「蔵書」としてデジタル化</a:t>
            </a:r>
            <a:r>
              <a:rPr lang="ja-JP" altLang="en-US" u="sng" dirty="0" smtClean="0">
                <a:latin typeface="HG丸ｺﾞｼｯｸM-PRO" pitchFamily="50" charset="-128"/>
                <a:ea typeface="HG丸ｺﾞｼｯｸM-PRO" pitchFamily="50" charset="-128"/>
              </a:rPr>
              <a:t>が行われてきた</a:t>
            </a:r>
            <a:r>
              <a:rPr lang="ja-JP" altLang="en-US" dirty="0" smtClean="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江戸期以前（～</a:t>
            </a:r>
            <a:r>
              <a:rPr lang="en-US" dirty="0" smtClean="0">
                <a:latin typeface="HG丸ｺﾞｼｯｸM-PRO" pitchFamily="50" charset="-128"/>
                <a:ea typeface="HG丸ｺﾞｼｯｸM-PRO" pitchFamily="50" charset="-128"/>
              </a:rPr>
              <a:t>1868</a:t>
            </a:r>
            <a:r>
              <a:rPr lang="ja-JP" altLang="en-US" dirty="0" smtClean="0">
                <a:latin typeface="HG丸ｺﾞｼｯｸM-PRO" pitchFamily="50" charset="-128"/>
                <a:ea typeface="HG丸ｺﾞｼｯｸM-PRO" pitchFamily="50" charset="-128"/>
              </a:rPr>
              <a:t>）の古典籍資料、明治期刊行資料等、</a:t>
            </a:r>
            <a:r>
              <a:rPr lang="ja-JP" altLang="en-US" u="sng" dirty="0" smtClean="0">
                <a:solidFill>
                  <a:srgbClr val="FF0000"/>
                </a:solidFill>
                <a:latin typeface="HG丸ｺﾞｼｯｸM-PRO" pitchFamily="50" charset="-128"/>
                <a:ea typeface="HG丸ｺﾞｼｯｸM-PRO" pitchFamily="50" charset="-128"/>
              </a:rPr>
              <a:t>著作権保護期間が満了</a:t>
            </a:r>
            <a:r>
              <a:rPr lang="ja-JP" altLang="en-US" u="sng" dirty="0" smtClean="0">
                <a:latin typeface="HG丸ｺﾞｼｯｸM-PRO" pitchFamily="50" charset="-128"/>
                <a:ea typeface="HG丸ｺﾞｼｯｸM-PRO" pitchFamily="50" charset="-128"/>
              </a:rPr>
              <a:t>した資料か、そうでないものは</a:t>
            </a:r>
            <a:r>
              <a:rPr lang="ja-JP" altLang="en-US" u="sng" dirty="0" smtClean="0">
                <a:solidFill>
                  <a:srgbClr val="FF0000"/>
                </a:solidFill>
                <a:latin typeface="HG丸ｺﾞｼｯｸM-PRO" pitchFamily="50" charset="-128"/>
                <a:ea typeface="HG丸ｺﾞｼｯｸM-PRO" pitchFamily="50" charset="-128"/>
              </a:rPr>
              <a:t>著作権者の許諾の得る</a:t>
            </a:r>
            <a:r>
              <a:rPr lang="ja-JP" altLang="en-US" u="sng" dirty="0" smtClean="0">
                <a:latin typeface="HG丸ｺﾞｼｯｸM-PRO" pitchFamily="50" charset="-128"/>
                <a:ea typeface="HG丸ｺﾞｼｯｸM-PRO" pitchFamily="50" charset="-128"/>
              </a:rPr>
              <a:t>か、</a:t>
            </a:r>
            <a:r>
              <a:rPr lang="ja-JP" altLang="en-US" u="sng" dirty="0" smtClean="0">
                <a:solidFill>
                  <a:srgbClr val="FF0000"/>
                </a:solidFill>
                <a:latin typeface="HG丸ｺﾞｼｯｸM-PRO" pitchFamily="50" charset="-128"/>
                <a:ea typeface="HG丸ｺﾞｼｯｸM-PRO" pitchFamily="50" charset="-128"/>
              </a:rPr>
              <a:t>著作者不明のため文化庁長官による裁定を受ける</a:t>
            </a:r>
            <a:r>
              <a:rPr lang="ja-JP" altLang="en-US" u="sng" dirty="0" smtClean="0">
                <a:latin typeface="HG丸ｺﾞｼｯｸM-PRO" pitchFamily="50" charset="-128"/>
                <a:ea typeface="HG丸ｺﾞｼｯｸM-PRO" pitchFamily="50" charset="-128"/>
              </a:rPr>
              <a:t>ことによってインターネットでの提供を可能としてきた</a:t>
            </a:r>
            <a:r>
              <a:rPr lang="ja-JP" altLang="en-US" dirty="0" smtClean="0">
                <a:latin typeface="HG丸ｺﾞｼｯｸM-PRO" pitchFamily="50" charset="-128"/>
                <a:ea typeface="HG丸ｺﾞｼｯｸM-PRO" pitchFamily="50" charset="-128"/>
              </a:rPr>
              <a:t>。今後も、インターネットで提供できる資料を増やすために努力を続けていくつもりである。</a:t>
            </a:r>
            <a:endParaRPr lang="ja-JP" altLang="en-US" sz="1100" dirty="0">
              <a:latin typeface="HG丸ｺﾞｼｯｸM-PRO" pitchFamily="50" charset="-128"/>
              <a:ea typeface="HG丸ｺﾞｼｯｸM-PRO" pitchFamily="50" charset="-128"/>
            </a:endParaRPr>
          </a:p>
          <a:p>
            <a:pPr lvl="0">
              <a:lnSpc>
                <a:spcPct val="150000"/>
              </a:lnSpc>
            </a:pPr>
            <a:r>
              <a:rPr lang="en-US" u="sng" dirty="0" smtClean="0">
                <a:latin typeface="HG丸ｺﾞｼｯｸM-PRO" pitchFamily="50" charset="-128"/>
                <a:ea typeface="HG丸ｺﾞｼｯｸM-PRO" pitchFamily="50" charset="-128"/>
              </a:rPr>
              <a:t>2009</a:t>
            </a:r>
            <a:r>
              <a:rPr lang="ja-JP" altLang="en-US" u="sng" dirty="0" smtClean="0">
                <a:latin typeface="HG丸ｺﾞｼｯｸM-PRO" pitchFamily="50" charset="-128"/>
                <a:ea typeface="HG丸ｺﾞｼｯｸM-PRO" pitchFamily="50" charset="-128"/>
              </a:rPr>
              <a:t>年以降、新たな枠組みによるデジタル化にも着手</a:t>
            </a:r>
            <a:r>
              <a:rPr lang="ja-JP" altLang="en-US" dirty="0" smtClean="0">
                <a:latin typeface="HG丸ｺﾞｼｯｸM-PRO" pitchFamily="50" charset="-128"/>
                <a:ea typeface="HG丸ｺﾞｼｯｸM-PRO" pitchFamily="50" charset="-128"/>
              </a:rPr>
              <a:t>している。</a:t>
            </a:r>
            <a:r>
              <a:rPr lang="ja-JP" altLang="en-US" u="sng" dirty="0" smtClean="0">
                <a:latin typeface="HG丸ｺﾞｼｯｸM-PRO" pitchFamily="50" charset="-128"/>
                <a:ea typeface="HG丸ｺﾞｼｯｸM-PRO" pitchFamily="50" charset="-128"/>
              </a:rPr>
              <a:t>それは、</a:t>
            </a:r>
            <a:r>
              <a:rPr lang="ja-JP" altLang="en-US" b="1" u="sng" dirty="0" smtClean="0">
                <a:solidFill>
                  <a:srgbClr val="FF0000"/>
                </a:solidFill>
                <a:latin typeface="HG丸ｺﾞｼｯｸM-PRO" pitchFamily="50" charset="-128"/>
                <a:ea typeface="HG丸ｺﾞｼｯｸM-PRO" pitchFamily="50" charset="-128"/>
              </a:rPr>
              <a:t>保存を目的とするデジタル化</a:t>
            </a:r>
            <a:r>
              <a:rPr lang="ja-JP" altLang="en-US" dirty="0" smtClean="0">
                <a:latin typeface="HG丸ｺﾞｼｯｸM-PRO" pitchFamily="50" charset="-128"/>
                <a:ea typeface="HG丸ｺﾞｼｯｸM-PRO" pitchFamily="50" charset="-128"/>
              </a:rPr>
              <a:t>である。国立国会図書館での</a:t>
            </a:r>
            <a:r>
              <a:rPr lang="ja-JP" altLang="en-US" u="sng" dirty="0" smtClean="0">
                <a:latin typeface="HG丸ｺﾞｼｯｸM-PRO" pitchFamily="50" charset="-128"/>
                <a:ea typeface="HG丸ｺﾞｼｯｸM-PRO" pitchFamily="50" charset="-128"/>
              </a:rPr>
              <a:t>法定納本は</a:t>
            </a:r>
            <a:r>
              <a:rPr lang="en-US" u="sng" dirty="0" smtClean="0">
                <a:latin typeface="HG丸ｺﾞｼｯｸM-PRO" pitchFamily="50" charset="-128"/>
                <a:ea typeface="HG丸ｺﾞｼｯｸM-PRO" pitchFamily="50" charset="-128"/>
              </a:rPr>
              <a:t>1</a:t>
            </a:r>
            <a:r>
              <a:rPr lang="ja-JP" altLang="en-US" u="sng" dirty="0" smtClean="0">
                <a:latin typeface="HG丸ｺﾞｼｯｸM-PRO" pitchFamily="50" charset="-128"/>
                <a:ea typeface="HG丸ｺﾞｼｯｸM-PRO" pitchFamily="50" charset="-128"/>
              </a:rPr>
              <a:t>冊であり、利用と保存を両立させることが困難</a:t>
            </a:r>
            <a:r>
              <a:rPr lang="ja-JP" altLang="en-US" dirty="0" smtClean="0">
                <a:latin typeface="HG丸ｺﾞｼｯｸM-PRO" pitchFamily="50" charset="-128"/>
                <a:ea typeface="HG丸ｺﾞｼｯｸM-PRO" pitchFamily="50" charset="-128"/>
              </a:rPr>
              <a:t>なため、</a:t>
            </a:r>
            <a:r>
              <a:rPr lang="ja-JP" altLang="en-US" u="sng" dirty="0" smtClean="0">
                <a:solidFill>
                  <a:srgbClr val="FF0000"/>
                </a:solidFill>
                <a:latin typeface="HG丸ｺﾞｼｯｸM-PRO" pitchFamily="50" charset="-128"/>
                <a:ea typeface="HG丸ｺﾞｼｯｸM-PRO" pitchFamily="50" charset="-128"/>
              </a:rPr>
              <a:t>利用による資料損傷を避けるためにデジタル化</a:t>
            </a:r>
            <a:r>
              <a:rPr lang="ja-JP" altLang="en-US" u="sng" dirty="0" smtClean="0">
                <a:latin typeface="HG丸ｺﾞｼｯｸM-PRO" pitchFamily="50" charset="-128"/>
                <a:ea typeface="HG丸ｺﾞｼｯｸM-PRO" pitchFamily="50" charset="-128"/>
              </a:rPr>
              <a:t>を行うもの</a:t>
            </a:r>
            <a:r>
              <a:rPr lang="ja-JP" altLang="en-US" dirty="0" smtClean="0">
                <a:latin typeface="HG丸ｺﾞｼｯｸM-PRO" pitchFamily="50" charset="-128"/>
                <a:ea typeface="HG丸ｺﾞｼｯｸM-PRO" pitchFamily="50" charset="-128"/>
              </a:rPr>
              <a:t>である。従来は、マイクロフィッシュ等で保存をしてきたものであるが、</a:t>
            </a:r>
            <a:r>
              <a:rPr lang="ja-JP" altLang="en-US" u="sng" dirty="0" smtClean="0">
                <a:latin typeface="HG丸ｺﾞｼｯｸM-PRO" pitchFamily="50" charset="-128"/>
                <a:ea typeface="HG丸ｺﾞｼｯｸM-PRO" pitchFamily="50" charset="-128"/>
              </a:rPr>
              <a:t>利用のしやすさや技術進展を考慮して、</a:t>
            </a:r>
            <a:r>
              <a:rPr lang="ja-JP" altLang="en-US" u="sng" dirty="0" smtClean="0">
                <a:solidFill>
                  <a:srgbClr val="FF0000"/>
                </a:solidFill>
                <a:latin typeface="HG丸ｺﾞｼｯｸM-PRO" pitchFamily="50" charset="-128"/>
                <a:ea typeface="HG丸ｺﾞｼｯｸM-PRO" pitchFamily="50" charset="-128"/>
              </a:rPr>
              <a:t>資料保存の主たる方法をデジタルによる保存に切り替えて</a:t>
            </a:r>
            <a:r>
              <a:rPr lang="ja-JP" altLang="en-US" u="sng" dirty="0" smtClean="0">
                <a:latin typeface="HG丸ｺﾞｼｯｸM-PRO" pitchFamily="50" charset="-128"/>
                <a:ea typeface="HG丸ｺﾞｼｯｸM-PRO" pitchFamily="50" charset="-128"/>
              </a:rPr>
              <a:t>いる。</a:t>
            </a:r>
            <a:endParaRPr lang="ja-JP" altLang="en-US" sz="1100" u="sng" dirty="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なお、</a:t>
            </a:r>
            <a:r>
              <a:rPr lang="ja-JP" altLang="en-US" dirty="0" smtClean="0">
                <a:solidFill>
                  <a:srgbClr val="FF0000"/>
                </a:solidFill>
                <a:latin typeface="HG丸ｺﾞｼｯｸM-PRO" pitchFamily="50" charset="-128"/>
                <a:ea typeface="HG丸ｺﾞｼｯｸM-PRO" pitchFamily="50" charset="-128"/>
              </a:rPr>
              <a:t>今</a:t>
            </a:r>
            <a:r>
              <a:rPr lang="ja-JP" altLang="en-US" u="sng" dirty="0" smtClean="0">
                <a:solidFill>
                  <a:srgbClr val="FF0000"/>
                </a:solidFill>
                <a:latin typeface="HG丸ｺﾞｼｯｸM-PRO" pitchFamily="50" charset="-128"/>
                <a:ea typeface="HG丸ｺﾞｼｯｸM-PRO" pitchFamily="50" charset="-128"/>
              </a:rPr>
              <a:t>年の</a:t>
            </a:r>
            <a:r>
              <a:rPr lang="en-US" u="sng" dirty="0" smtClean="0">
                <a:solidFill>
                  <a:srgbClr val="FF0000"/>
                </a:solidFill>
                <a:latin typeface="HG丸ｺﾞｼｯｸM-PRO" pitchFamily="50" charset="-128"/>
                <a:ea typeface="HG丸ｺﾞｼｯｸM-PRO" pitchFamily="50" charset="-128"/>
              </a:rPr>
              <a:t>1</a:t>
            </a:r>
            <a:r>
              <a:rPr lang="ja-JP" altLang="en-US" u="sng" dirty="0" smtClean="0">
                <a:solidFill>
                  <a:srgbClr val="FF0000"/>
                </a:solidFill>
                <a:latin typeface="HG丸ｺﾞｼｯｸM-PRO" pitchFamily="50" charset="-128"/>
                <a:ea typeface="HG丸ｺﾞｼｯｸM-PRO" pitchFamily="50" charset="-128"/>
              </a:rPr>
              <a:t>月から施行された新著作権法</a:t>
            </a:r>
            <a:r>
              <a:rPr lang="ja-JP" altLang="en-US" u="sng" dirty="0" smtClean="0">
                <a:latin typeface="HG丸ｺﾞｼｯｸM-PRO" pitchFamily="50" charset="-128"/>
                <a:ea typeface="HG丸ｺﾞｼｯｸM-PRO" pitchFamily="50" charset="-128"/>
              </a:rPr>
              <a:t>では、当館が</a:t>
            </a:r>
            <a:r>
              <a:rPr lang="ja-JP" altLang="en-US" u="sng" dirty="0" smtClean="0">
                <a:solidFill>
                  <a:srgbClr val="FF0000"/>
                </a:solidFill>
                <a:latin typeface="HG丸ｺﾞｼｯｸM-PRO" pitchFamily="50" charset="-128"/>
                <a:ea typeface="HG丸ｺﾞｼｯｸM-PRO" pitchFamily="50" charset="-128"/>
              </a:rPr>
              <a:t>資料保存の目的でデジタル化することを、法律上明確</a:t>
            </a:r>
            <a:r>
              <a:rPr lang="ja-JP" altLang="en-US" u="sng" dirty="0" smtClean="0">
                <a:latin typeface="HG丸ｺﾞｼｯｸM-PRO" pitchFamily="50" charset="-128"/>
                <a:ea typeface="HG丸ｺﾞｼｯｸM-PRO" pitchFamily="50" charset="-128"/>
              </a:rPr>
              <a:t>にするように法改正が行われた。</a:t>
            </a:r>
            <a:r>
              <a:rPr lang="ja-JP" altLang="en-US" dirty="0" smtClean="0">
                <a:latin typeface="HG丸ｺﾞｼｯｸM-PRO" pitchFamily="50" charset="-128"/>
                <a:ea typeface="HG丸ｺﾞｼｯｸM-PRO" pitchFamily="50" charset="-128"/>
              </a:rPr>
              <a:t>その結果、インターネットでの</a:t>
            </a:r>
            <a:r>
              <a:rPr lang="ja-JP" altLang="en-US" u="sng" dirty="0" smtClean="0">
                <a:latin typeface="HG丸ｺﾞｼｯｸM-PRO" pitchFamily="50" charset="-128"/>
                <a:ea typeface="HG丸ｺﾞｼｯｸM-PRO" pitchFamily="50" charset="-128"/>
              </a:rPr>
              <a:t>提供を可能とする</a:t>
            </a:r>
            <a:r>
              <a:rPr lang="ja-JP" altLang="en-US" u="sng" dirty="0" smtClean="0">
                <a:solidFill>
                  <a:srgbClr val="FF0000"/>
                </a:solidFill>
                <a:latin typeface="HG丸ｺﾞｼｯｸM-PRO" pitchFamily="50" charset="-128"/>
                <a:ea typeface="HG丸ｺﾞｼｯｸM-PRO" pitchFamily="50" charset="-128"/>
              </a:rPr>
              <a:t>権利処理を行う前に、まずは保存目的でデジタル化</a:t>
            </a:r>
            <a:r>
              <a:rPr lang="ja-JP" altLang="en-US" u="sng" dirty="0" smtClean="0">
                <a:latin typeface="HG丸ｺﾞｼｯｸM-PRO" pitchFamily="50" charset="-128"/>
                <a:ea typeface="HG丸ｺﾞｼｯｸM-PRO" pitchFamily="50" charset="-128"/>
              </a:rPr>
              <a:t>を行っている。</a:t>
            </a:r>
            <a:endParaRPr lang="ja-JP" altLang="en-US" sz="1100" u="sng"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26</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2010/12/11</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en-US" altLang="ja-JP" smtClean="0"/>
              <a:t>e-Japanology</a:t>
            </a:r>
            <a:r>
              <a:rPr kumimoji="1" lang="ja-JP" altLang="en-US" smtClean="0"/>
              <a:t>の構築に向けて</a:t>
            </a:r>
            <a:endParaRPr kumimoji="1" lang="ja-JP" altLang="en-US"/>
          </a:p>
        </p:txBody>
      </p:sp>
    </p:spTree>
    <p:extLst>
      <p:ext uri="{BB962C8B-B14F-4D97-AF65-F5344CB8AC3E}">
        <p14:creationId xmlns:p14="http://schemas.microsoft.com/office/powerpoint/2010/main" val="30307125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235</a:t>
            </a:fld>
            <a:endParaRPr kumimoji="1" lang="ja-JP" altLang="en-US"/>
          </a:p>
        </p:txBody>
      </p:sp>
    </p:spTree>
    <p:extLst>
      <p:ext uri="{BB962C8B-B14F-4D97-AF65-F5344CB8AC3E}">
        <p14:creationId xmlns:p14="http://schemas.microsoft.com/office/powerpoint/2010/main" val="218627823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237</a:t>
            </a:fld>
            <a:endParaRPr kumimoji="1" lang="ja-JP" altLang="en-US"/>
          </a:p>
        </p:txBody>
      </p:sp>
    </p:spTree>
    <p:extLst>
      <p:ext uri="{BB962C8B-B14F-4D97-AF65-F5344CB8AC3E}">
        <p14:creationId xmlns:p14="http://schemas.microsoft.com/office/powerpoint/2010/main" val="321016635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238</a:t>
            </a:fld>
            <a:endParaRPr kumimoji="1" lang="ja-JP" altLang="en-US"/>
          </a:p>
        </p:txBody>
      </p:sp>
    </p:spTree>
    <p:extLst>
      <p:ext uri="{BB962C8B-B14F-4D97-AF65-F5344CB8AC3E}">
        <p14:creationId xmlns:p14="http://schemas.microsoft.com/office/powerpoint/2010/main" val="342311460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8A5F2B22-90E5-4362-9732-B69815D274DE}" type="slidenum">
              <a:rPr lang="en-US" altLang="ja-JP">
                <a:solidFill>
                  <a:srgbClr val="000000"/>
                </a:solidFill>
              </a:rPr>
              <a:pPr/>
              <a:t>239</a:t>
            </a:fld>
            <a:endParaRPr lang="en-US" altLang="ja-JP">
              <a:solidFill>
                <a:srgbClr val="000000"/>
              </a:solidFill>
            </a:endParaRPr>
          </a:p>
        </p:txBody>
      </p:sp>
      <p:sp>
        <p:nvSpPr>
          <p:cNvPr id="1044482" name="Rectangle 2"/>
          <p:cNvSpPr>
            <a:spLocks noGrp="1" noRot="1" noChangeAspect="1" noChangeArrowheads="1" noTextEdit="1"/>
          </p:cNvSpPr>
          <p:nvPr>
            <p:ph type="sldImg"/>
          </p:nvPr>
        </p:nvSpPr>
        <p:spPr>
          <a:xfrm>
            <a:off x="79375" y="741363"/>
            <a:ext cx="6578600" cy="3700462"/>
          </a:xfrm>
          <a:ln/>
        </p:spPr>
      </p:sp>
      <p:sp>
        <p:nvSpPr>
          <p:cNvPr id="104448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13620625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1275" y="182563"/>
            <a:ext cx="6621463" cy="3725862"/>
          </a:xfrm>
        </p:spPr>
      </p:sp>
      <p:sp>
        <p:nvSpPr>
          <p:cNvPr id="3" name="ノート プレースホルダ 2"/>
          <p:cNvSpPr>
            <a:spLocks noGrp="1"/>
          </p:cNvSpPr>
          <p:nvPr>
            <p:ph type="body" idx="1"/>
          </p:nvPr>
        </p:nvSpPr>
        <p:spPr>
          <a:xfrm>
            <a:off x="345992" y="3876597"/>
            <a:ext cx="6323768" cy="5794300"/>
          </a:xfrm>
        </p:spPr>
        <p:txBody>
          <a:bodyPr>
            <a:noAutofit/>
          </a:bodyPr>
          <a:lstStyle/>
          <a:p>
            <a:pPr defTabSz="918972"/>
            <a:r>
              <a:rPr lang="ja-JP" altLang="en-US" sz="900" dirty="0"/>
              <a:t>電子書籍ビジネスにおける国立国会図書館の役割を改めて考えるとすれば、それは「電子書籍の普及によって読者人口が増え、出版全体の市場が拡大して、出版ビジネスが加速されていく」という流れを支援することだと思います。その背景には、資料や情報などの文化的資産を長期保存し、その利用を将来にわたって保障する、つまり利用者にとってはラストリゾート（最後のよりどころ）、提供者にとってはダークアーカイブとなるという、国立国会図書館の役割があるわけです。私たちはそのいずれにおいても関係機関と連携しながら、今後さらに対応を進めていきたいと思います。</a:t>
            </a:r>
          </a:p>
          <a:p>
            <a:r>
              <a:rPr lang="ja-JP" altLang="en-US" sz="900" dirty="0">
                <a:solidFill>
                  <a:srgbClr val="FF0000"/>
                </a:solidFill>
              </a:rPr>
              <a:t>～～～～～～～～～～～～～～～</a:t>
            </a:r>
            <a:endParaRPr lang="en-US" altLang="ja-JP" sz="900" dirty="0">
              <a:solidFill>
                <a:srgbClr val="FF0000"/>
              </a:solidFill>
            </a:endParaRPr>
          </a:p>
          <a:p>
            <a:r>
              <a:rPr lang="ja-JP" altLang="en-US" sz="900" dirty="0">
                <a:solidFill>
                  <a:srgbClr val="FF0000"/>
                </a:solidFill>
              </a:rPr>
              <a:t>連携先として、最重要な出版界との連携協力の案です。私案の提案段階であり、具体的な調整はまだ進んでいません。</a:t>
            </a:r>
            <a:endParaRPr lang="en-US" altLang="ja-JP" sz="900" dirty="0">
              <a:solidFill>
                <a:srgbClr val="FF0000"/>
              </a:solidFill>
            </a:endParaRPr>
          </a:p>
          <a:p>
            <a:r>
              <a:rPr lang="ja-JP" altLang="en-US" sz="900" dirty="0"/>
              <a:t>電子書籍は，印刷出版物の延長にあるものであり、文化的資産の１つの形態である． </a:t>
            </a:r>
          </a:p>
          <a:p>
            <a:pPr lvl="1"/>
            <a:r>
              <a:rPr lang="ja-JP" altLang="en-US" sz="900" dirty="0"/>
              <a:t>現在，電子書籍出版は，ビジネスとして立ち上がろうとしている．</a:t>
            </a:r>
            <a:r>
              <a:rPr lang="en-US" altLang="ja-JP" sz="900" dirty="0"/>
              <a:t>NDL</a:t>
            </a:r>
            <a:r>
              <a:rPr lang="ja-JP" altLang="en-US" sz="900" dirty="0"/>
              <a:t>は，電子書籍によって読者人口が増えて，</a:t>
            </a:r>
            <a:r>
              <a:rPr lang="ja-JP" altLang="en-US" sz="900" b="1" dirty="0">
                <a:solidFill>
                  <a:srgbClr val="FF0000"/>
                </a:solidFill>
              </a:rPr>
              <a:t>出版全体の市場が拡大し，出版ビジネスが加速されるように支援する</a:t>
            </a:r>
            <a:r>
              <a:rPr lang="ja-JP" altLang="en-US" sz="900" dirty="0"/>
              <a:t>とともに，電子書籍を</a:t>
            </a:r>
            <a:r>
              <a:rPr lang="ja-JP" altLang="en-US" sz="900" dirty="0" err="1"/>
              <a:t>の</a:t>
            </a:r>
            <a:r>
              <a:rPr lang="ja-JP" altLang="en-US" sz="900" dirty="0"/>
              <a:t>将来に亘るって利用を保証することが役割と考える．そのためにも，民間の市場経済活動を阻害することなく，</a:t>
            </a:r>
            <a:r>
              <a:rPr lang="ja-JP" altLang="en-US" sz="900" b="1" dirty="0">
                <a:solidFill>
                  <a:srgbClr val="FF0000"/>
                </a:solidFill>
              </a:rPr>
              <a:t>市場拡大のために，出版界と下記のような様々な連携協力を検討している</a:t>
            </a:r>
            <a:r>
              <a:rPr lang="ja-JP" altLang="en-US" sz="900" dirty="0"/>
              <a:t>が今後の課題である． </a:t>
            </a:r>
          </a:p>
          <a:p>
            <a:r>
              <a:rPr lang="ja-JP" altLang="en-US" sz="900" dirty="0"/>
              <a:t>・</a:t>
            </a:r>
            <a:r>
              <a:rPr lang="ja-JP" altLang="en-US" sz="900" dirty="0">
                <a:solidFill>
                  <a:srgbClr val="FF0000"/>
                </a:solidFill>
              </a:rPr>
              <a:t>電子書籍ビジネスのプラットフォーム整備への協力</a:t>
            </a:r>
            <a:r>
              <a:rPr lang="ja-JP" altLang="en-US" sz="900" dirty="0"/>
              <a:t> </a:t>
            </a:r>
          </a:p>
          <a:p>
            <a:pPr lvl="1"/>
            <a:r>
              <a:rPr lang="ja-JP" altLang="en-US" sz="900" dirty="0"/>
              <a:t>収集・組織化・保存・提供のモデルで、電子出版社と</a:t>
            </a:r>
            <a:r>
              <a:rPr lang="en-US" altLang="ja-JP" sz="900" dirty="0"/>
              <a:t>NDL</a:t>
            </a:r>
            <a:r>
              <a:rPr lang="ja-JP" altLang="en-US" sz="900" dirty="0"/>
              <a:t>が連携したサービス、システムモデルの構築と相互利用</a:t>
            </a:r>
            <a:endParaRPr lang="en-US" altLang="ja-JP" sz="900" dirty="0"/>
          </a:p>
          <a:p>
            <a:pPr lvl="1"/>
            <a:r>
              <a:rPr lang="ja-JP" altLang="en-US" sz="900" dirty="0"/>
              <a:t>電子書籍サイトの統合検索、サイトへのナビゲーション</a:t>
            </a:r>
            <a:endParaRPr lang="en-US" altLang="ja-JP" sz="900" dirty="0"/>
          </a:p>
          <a:p>
            <a:r>
              <a:rPr lang="ja-JP" altLang="en-US" sz="900" dirty="0"/>
              <a:t>・</a:t>
            </a:r>
            <a:r>
              <a:rPr lang="ja-JP" altLang="en-US" sz="900" dirty="0">
                <a:solidFill>
                  <a:srgbClr val="FF0000"/>
                </a:solidFill>
              </a:rPr>
              <a:t>電子書籍フォーマットの共通化 </a:t>
            </a:r>
          </a:p>
          <a:p>
            <a:pPr lvl="1"/>
            <a:r>
              <a:rPr lang="en-US" altLang="ja-JP" sz="900" dirty="0"/>
              <a:t>ONYX</a:t>
            </a:r>
            <a:r>
              <a:rPr lang="ja-JP" altLang="en-US" sz="900" dirty="0" err="1"/>
              <a:t>、</a:t>
            </a:r>
            <a:r>
              <a:rPr lang="en-US" altLang="ja-JP" sz="900" dirty="0"/>
              <a:t>MARC</a:t>
            </a:r>
            <a:r>
              <a:rPr lang="ja-JP" altLang="en-US" sz="900" dirty="0" err="1"/>
              <a:t>、</a:t>
            </a:r>
            <a:r>
              <a:rPr lang="en-US" altLang="ja-JP" sz="900" dirty="0"/>
              <a:t>DC</a:t>
            </a:r>
            <a:r>
              <a:rPr lang="ja-JP" altLang="en-US" sz="900" dirty="0"/>
              <a:t>（ダブリンコア）</a:t>
            </a:r>
            <a:endParaRPr lang="en-US" altLang="ja-JP" sz="900" dirty="0"/>
          </a:p>
          <a:p>
            <a:pPr lvl="1"/>
            <a:r>
              <a:rPr lang="en-US" altLang="ja-JP" sz="900" dirty="0"/>
              <a:t>EPUB</a:t>
            </a:r>
            <a:r>
              <a:rPr lang="ja-JP" altLang="en-US" sz="900" dirty="0" err="1"/>
              <a:t>、</a:t>
            </a:r>
            <a:r>
              <a:rPr lang="ja-JP" altLang="en-US" sz="900" dirty="0"/>
              <a:t> </a:t>
            </a:r>
            <a:r>
              <a:rPr lang="en-US" altLang="ja-JP" sz="900" dirty="0"/>
              <a:t>PDF</a:t>
            </a:r>
            <a:r>
              <a:rPr lang="ja-JP" altLang="en-US" sz="900" dirty="0"/>
              <a:t>等のフォーマット、ビューア、</a:t>
            </a:r>
            <a:r>
              <a:rPr lang="en-US" altLang="ja-JP" sz="900" dirty="0"/>
              <a:t>DRM</a:t>
            </a:r>
          </a:p>
          <a:p>
            <a:pPr lvl="1"/>
            <a:r>
              <a:rPr lang="ja-JP" altLang="en-US" sz="900" i="1" dirty="0">
                <a:solidFill>
                  <a:srgbClr val="FF0000"/>
                </a:solidFill>
              </a:rPr>
              <a:t>電子書籍フォーマットの国際標準，業界標準の策定を支援して，共通フォーマットの普及を促進させたい</a:t>
            </a:r>
            <a:r>
              <a:rPr lang="ja-JP" altLang="en-US" sz="900" i="1" dirty="0"/>
              <a:t>．</a:t>
            </a:r>
            <a:r>
              <a:rPr lang="ja-JP" altLang="en-US" sz="900" dirty="0"/>
              <a:t> </a:t>
            </a:r>
          </a:p>
          <a:p>
            <a:r>
              <a:rPr lang="ja-JP" altLang="en-US" sz="900" dirty="0"/>
              <a:t>・</a:t>
            </a:r>
            <a:r>
              <a:rPr lang="ja-JP" altLang="en-US" sz="900" dirty="0">
                <a:solidFill>
                  <a:srgbClr val="FF0000"/>
                </a:solidFill>
              </a:rPr>
              <a:t>出版情報と書誌情報の連携 </a:t>
            </a:r>
          </a:p>
          <a:p>
            <a:pPr lvl="1"/>
            <a:r>
              <a:rPr lang="en-US" altLang="ja-JP" sz="900" dirty="0"/>
              <a:t>JPO</a:t>
            </a:r>
            <a:r>
              <a:rPr lang="ja-JP" altLang="en-US" sz="900" dirty="0"/>
              <a:t>の出版情報を活用して、利用者に近刊図書を公知するとともに、それを活用して書誌を作成する。 </a:t>
            </a:r>
            <a:br>
              <a:rPr lang="ja-JP" altLang="en-US" sz="900" dirty="0"/>
            </a:br>
            <a:r>
              <a:rPr lang="ja-JP" altLang="en-US" sz="900" dirty="0"/>
              <a:t>また、印刷刊行物を利用して電子書籍出版をする場合の書誌的事項として、当館の書誌情報の活用を推進する。 </a:t>
            </a:r>
            <a:br>
              <a:rPr lang="ja-JP" altLang="en-US" sz="900" dirty="0"/>
            </a:br>
            <a:r>
              <a:rPr lang="ja-JP" altLang="en-US" sz="900" dirty="0"/>
              <a:t>そのために、</a:t>
            </a:r>
            <a:r>
              <a:rPr lang="ja-JP" altLang="en-US" sz="900" dirty="0">
                <a:solidFill>
                  <a:srgbClr val="FF0000"/>
                </a:solidFill>
              </a:rPr>
              <a:t>出版情報と書誌情報の相互運用ができるように、書誌調整</a:t>
            </a:r>
            <a:r>
              <a:rPr lang="ja-JP" altLang="en-US" sz="900" dirty="0"/>
              <a:t>を行う。 </a:t>
            </a:r>
          </a:p>
          <a:p>
            <a:r>
              <a:rPr lang="ja-JP" altLang="en-US" sz="900" dirty="0"/>
              <a:t>・</a:t>
            </a:r>
            <a:r>
              <a:rPr lang="ja-JP" altLang="en-US" sz="900" dirty="0">
                <a:solidFill>
                  <a:srgbClr val="FF0000"/>
                </a:solidFill>
              </a:rPr>
              <a:t>著作権管理センターの構築・運用の協力 </a:t>
            </a:r>
          </a:p>
          <a:p>
            <a:pPr lvl="1"/>
            <a:r>
              <a:rPr lang="ja-JP" altLang="en-US" sz="900" i="1" dirty="0"/>
              <a:t>今後、</a:t>
            </a:r>
            <a:r>
              <a:rPr lang="en-US" altLang="ja-JP" sz="900" i="1" dirty="0">
                <a:solidFill>
                  <a:srgbClr val="FF0000"/>
                </a:solidFill>
              </a:rPr>
              <a:t>NDL</a:t>
            </a:r>
            <a:r>
              <a:rPr lang="ja-JP" altLang="en-US" sz="900" i="1" dirty="0" err="1">
                <a:solidFill>
                  <a:srgbClr val="FF0000"/>
                </a:solidFill>
              </a:rPr>
              <a:t>での</a:t>
            </a:r>
            <a:r>
              <a:rPr lang="ja-JP" altLang="en-US" sz="900" i="1" dirty="0">
                <a:solidFill>
                  <a:srgbClr val="FF0000"/>
                </a:solidFill>
              </a:rPr>
              <a:t>資料のデジタル化状況，出版社でまだ電子書籍化されていない資料の著作権状況など，出版界と</a:t>
            </a:r>
            <a:r>
              <a:rPr lang="en-US" altLang="ja-JP" sz="900" i="1" dirty="0">
                <a:solidFill>
                  <a:srgbClr val="FF0000"/>
                </a:solidFill>
              </a:rPr>
              <a:t>NDL</a:t>
            </a:r>
            <a:r>
              <a:rPr lang="ja-JP" altLang="en-US" sz="900" i="1" dirty="0">
                <a:solidFill>
                  <a:srgbClr val="FF0000"/>
                </a:solidFill>
              </a:rPr>
              <a:t>で協力して，著作権管理データベースを構築すべき</a:t>
            </a:r>
            <a:r>
              <a:rPr lang="ja-JP" altLang="en-US" sz="900" i="1" dirty="0"/>
              <a:t>と考える．</a:t>
            </a:r>
            <a:r>
              <a:rPr lang="ja-JP" altLang="en-US" sz="900" dirty="0"/>
              <a:t> </a:t>
            </a:r>
          </a:p>
          <a:p>
            <a:pPr lvl="1"/>
            <a:r>
              <a:rPr lang="ja-JP" altLang="en-US" sz="900" dirty="0"/>
              <a:t>公共図書館への送信条件の</a:t>
            </a:r>
            <a:r>
              <a:rPr lang="en-US" altLang="ja-JP" sz="900" dirty="0"/>
              <a:t>1</a:t>
            </a:r>
            <a:r>
              <a:rPr lang="ja-JP" altLang="en-US" sz="900" dirty="0"/>
              <a:t>つの「絶版本であること（市場で電子書籍として流通していない）」の調査と、出版界での電子書籍化において、まだ電子書籍化していない書籍のリストは、目的は違っていても、リストとしてはほぼ同様のもの。協力して構築できるのではないか。 </a:t>
            </a:r>
          </a:p>
          <a:p>
            <a:r>
              <a:rPr lang="ja-JP" altLang="en-US" sz="900" dirty="0"/>
              <a:t>・</a:t>
            </a:r>
            <a:r>
              <a:rPr lang="ja-JP" altLang="en-US" sz="900" dirty="0">
                <a:solidFill>
                  <a:srgbClr val="FF0000"/>
                </a:solidFill>
              </a:rPr>
              <a:t>公共図書館での利用環境の共通化</a:t>
            </a:r>
            <a:r>
              <a:rPr lang="ja-JP" altLang="en-US" sz="900" dirty="0"/>
              <a:t> </a:t>
            </a:r>
          </a:p>
          <a:p>
            <a:pPr lvl="1"/>
            <a:r>
              <a:rPr lang="ja-JP" altLang="en-US" sz="900" i="1" dirty="0"/>
              <a:t>今後，電子書籍が，公共図書館等でも電子書籍サイトからそれぞれのビューアを利用する形で提供されることが予想される．</a:t>
            </a:r>
            <a:r>
              <a:rPr lang="en-US" altLang="ja-JP" sz="900" i="1" dirty="0"/>
              <a:t>NDL</a:t>
            </a:r>
            <a:r>
              <a:rPr lang="ja-JP" altLang="en-US" sz="900" i="1" dirty="0"/>
              <a:t>からの提供は，別の著作権保護方式で別のビューアを利用する形では，利用者にとって利便性が悪い．</a:t>
            </a:r>
            <a:r>
              <a:rPr lang="ja-JP" altLang="en-US" sz="900" i="1" dirty="0">
                <a:solidFill>
                  <a:srgbClr val="FF0000"/>
                </a:solidFill>
              </a:rPr>
              <a:t>電子書籍サイトと</a:t>
            </a:r>
            <a:r>
              <a:rPr lang="en-US" altLang="ja-JP" sz="900" i="1" dirty="0">
                <a:solidFill>
                  <a:srgbClr val="FF0000"/>
                </a:solidFill>
              </a:rPr>
              <a:t>NDL</a:t>
            </a:r>
            <a:r>
              <a:rPr lang="ja-JP" altLang="en-US" sz="900" i="1" dirty="0">
                <a:solidFill>
                  <a:srgbClr val="FF0000"/>
                </a:solidFill>
              </a:rPr>
              <a:t>とで，共通の著作権保護機能とビューアで提供できるように，</a:t>
            </a:r>
            <a:r>
              <a:rPr lang="ja-JP" altLang="en-US" sz="900" i="1" dirty="0"/>
              <a:t>公共図書館での電子書籍閲覧環境，コンテンツ配信システムの共通化を図っていくことが，市場の拡大に繋がると考える．</a:t>
            </a:r>
            <a:r>
              <a:rPr lang="ja-JP" altLang="en-US" sz="900" dirty="0"/>
              <a:t> </a:t>
            </a:r>
          </a:p>
          <a:p>
            <a:r>
              <a:rPr lang="ja-JP" altLang="en-US" sz="900" dirty="0"/>
              <a:t>・</a:t>
            </a:r>
            <a:r>
              <a:rPr lang="en-US" altLang="ja-JP" sz="900" dirty="0">
                <a:solidFill>
                  <a:srgbClr val="FF0000"/>
                </a:solidFill>
              </a:rPr>
              <a:t>NDL</a:t>
            </a:r>
            <a:r>
              <a:rPr lang="ja-JP" altLang="en-US" sz="900" dirty="0">
                <a:solidFill>
                  <a:srgbClr val="FF0000"/>
                </a:solidFill>
              </a:rPr>
              <a:t>デジタル化コンテンツの二次利用の促進 </a:t>
            </a:r>
          </a:p>
          <a:p>
            <a:pPr lvl="1"/>
            <a:r>
              <a:rPr lang="ja-JP" altLang="en-US" sz="900" i="1" dirty="0"/>
              <a:t>国のオープンガバナンスの方向性に沿って，</a:t>
            </a:r>
            <a:r>
              <a:rPr lang="en-US" altLang="ja-JP" sz="900" i="1" dirty="0"/>
              <a:t>NDL</a:t>
            </a:r>
            <a:r>
              <a:rPr lang="ja-JP" altLang="en-US" sz="900" i="1" dirty="0"/>
              <a:t>保有の資産で，第三者の権利を侵害しないものは，積極的に二次利用を促進させたい．</a:t>
            </a:r>
            <a:r>
              <a:rPr lang="ja-JP" altLang="en-US" sz="900" i="1" dirty="0">
                <a:solidFill>
                  <a:srgbClr val="FF0000"/>
                </a:solidFill>
              </a:rPr>
              <a:t>原出版社に，画像データをとして提供し，二次利用によって，電子書籍を作成してビジネスが行えるように支援する</a:t>
            </a:r>
            <a:r>
              <a:rPr lang="ja-JP" altLang="en-US" sz="900" i="1" dirty="0"/>
              <a:t>ことも想定する</a:t>
            </a:r>
            <a:r>
              <a:rPr lang="ja-JP" altLang="en-US" sz="900" dirty="0"/>
              <a:t> </a:t>
            </a:r>
          </a:p>
          <a:p>
            <a:r>
              <a:rPr lang="ja-JP" altLang="en-US" sz="900" dirty="0"/>
              <a:t>・</a:t>
            </a:r>
            <a:r>
              <a:rPr lang="ja-JP" altLang="en-US" sz="900" dirty="0">
                <a:solidFill>
                  <a:srgbClr val="FF0000"/>
                </a:solidFill>
              </a:rPr>
              <a:t>電子書籍サイト等，商用サイトへの案内の強化 </a:t>
            </a:r>
          </a:p>
          <a:p>
            <a:pPr lvl="1"/>
            <a:r>
              <a:rPr lang="en-US" altLang="ja-JP" sz="900" i="1" dirty="0"/>
              <a:t>NDL</a:t>
            </a:r>
            <a:r>
              <a:rPr lang="ja-JP" altLang="en-US" sz="900" i="1" dirty="0"/>
              <a:t>サーチは，紙・デジタル，有償・無償，商用サイト・公的機関等に関わらず，ロングテールで容易に資料の存在を確認することを目的としている．利用者が最も迅速に入手し閲覧可能な入手先へ利用者をナビゲートすることが目的である．</a:t>
            </a:r>
            <a:r>
              <a:rPr lang="en-US" altLang="ja-JP" sz="900" i="1" dirty="0">
                <a:solidFill>
                  <a:srgbClr val="FF0000"/>
                </a:solidFill>
              </a:rPr>
              <a:t>NDL</a:t>
            </a:r>
            <a:r>
              <a:rPr lang="ja-JP" altLang="en-US" sz="900" i="1" dirty="0">
                <a:solidFill>
                  <a:srgbClr val="FF0000"/>
                </a:solidFill>
              </a:rPr>
              <a:t>は今後利用者の資料の有力な入手手段となる電子書籍サイト等への案内を強化する</a:t>
            </a:r>
            <a:r>
              <a:rPr lang="ja-JP" altLang="en-US" sz="900" i="1" dirty="0"/>
              <a:t>ことを想定している．</a:t>
            </a:r>
            <a:r>
              <a:rPr lang="ja-JP" altLang="en-US" sz="900" dirty="0"/>
              <a:t> </a:t>
            </a:r>
          </a:p>
          <a:p>
            <a:r>
              <a:rPr lang="ja-JP" altLang="en-US" sz="900" dirty="0"/>
              <a:t>・</a:t>
            </a:r>
            <a:r>
              <a:rPr lang="ja-JP" altLang="en-US" sz="900" dirty="0">
                <a:solidFill>
                  <a:srgbClr val="FF0000"/>
                </a:solidFill>
              </a:rPr>
              <a:t>電子書籍に対する永続的識別子の付与 </a:t>
            </a:r>
          </a:p>
          <a:p>
            <a:pPr lvl="1"/>
            <a:r>
              <a:rPr lang="ja-JP" altLang="en-US" sz="900" i="1" dirty="0"/>
              <a:t>出版に先立って販売促進のために作られた出版前情報，出版情報は，</a:t>
            </a:r>
            <a:r>
              <a:rPr lang="en-US" altLang="ja-JP" sz="900" i="1" dirty="0"/>
              <a:t>NDL</a:t>
            </a:r>
            <a:r>
              <a:rPr lang="ja-JP" altLang="en-US" sz="900" i="1" dirty="0"/>
              <a:t>で蔵書として管理するための書誌情報には活用されておらず，また関連付けもされていない．</a:t>
            </a:r>
            <a:r>
              <a:rPr lang="ja-JP" altLang="en-US" sz="900" i="1" dirty="0">
                <a:solidFill>
                  <a:srgbClr val="FF0000"/>
                </a:solidFill>
              </a:rPr>
              <a:t>出版情報は</a:t>
            </a:r>
            <a:r>
              <a:rPr lang="en-US" altLang="ja-JP" sz="900" i="1" dirty="0">
                <a:solidFill>
                  <a:srgbClr val="FF0000"/>
                </a:solidFill>
              </a:rPr>
              <a:t>ONIX</a:t>
            </a:r>
            <a:r>
              <a:rPr lang="ja-JP" altLang="en-US" sz="900" i="1" dirty="0">
                <a:solidFill>
                  <a:srgbClr val="FF0000"/>
                </a:solidFill>
              </a:rPr>
              <a:t>で，書誌情報は</a:t>
            </a:r>
            <a:r>
              <a:rPr lang="en-US" altLang="ja-JP" sz="900" i="1" dirty="0">
                <a:solidFill>
                  <a:srgbClr val="FF0000"/>
                </a:solidFill>
              </a:rPr>
              <a:t>MARC</a:t>
            </a:r>
            <a:r>
              <a:rPr lang="ja-JP" altLang="en-US" sz="900" i="1" dirty="0"/>
              <a:t>で，</a:t>
            </a:r>
            <a:r>
              <a:rPr lang="ja-JP" altLang="en-US" sz="900" i="1" dirty="0">
                <a:solidFill>
                  <a:srgbClr val="FF0000"/>
                </a:solidFill>
              </a:rPr>
              <a:t>電子情報は</a:t>
            </a:r>
            <a:r>
              <a:rPr lang="en-US" altLang="ja-JP" sz="900" i="1" dirty="0">
                <a:solidFill>
                  <a:srgbClr val="FF0000"/>
                </a:solidFill>
              </a:rPr>
              <a:t>DC</a:t>
            </a:r>
            <a:r>
              <a:rPr lang="ja-JP" altLang="en-US" sz="900" i="1" dirty="0">
                <a:solidFill>
                  <a:srgbClr val="FF0000"/>
                </a:solidFill>
              </a:rPr>
              <a:t>ベース</a:t>
            </a:r>
            <a:r>
              <a:rPr lang="ja-JP" altLang="en-US" sz="900" i="1" dirty="0"/>
              <a:t>でというように，書誌的事項の記述規則も共通化されず，再利用もされていない</a:t>
            </a:r>
            <a:endParaRPr lang="ja-JP" altLang="en-US" sz="900" dirty="0"/>
          </a:p>
          <a:p>
            <a:pPr lvl="1"/>
            <a:r>
              <a:rPr lang="ja-JP" altLang="en-US" sz="900" i="1" dirty="0">
                <a:solidFill>
                  <a:srgbClr val="FF0000"/>
                </a:solidFill>
              </a:rPr>
              <a:t>著者が作品を作成した時点で，永続的識別子を付与</a:t>
            </a:r>
            <a:r>
              <a:rPr lang="ja-JP" altLang="en-US" sz="900" i="1" dirty="0"/>
              <a:t>し，</a:t>
            </a:r>
            <a:r>
              <a:rPr lang="ja-JP" altLang="en-US" sz="900" i="1" dirty="0">
                <a:solidFill>
                  <a:srgbClr val="FF0000"/>
                </a:solidFill>
              </a:rPr>
              <a:t>販売のために作成された出版情報と，図書館での書誌情報をリンクさせる形で相互連携できるように</a:t>
            </a:r>
            <a:r>
              <a:rPr lang="ja-JP" altLang="en-US" sz="900" i="1" dirty="0"/>
              <a:t>していきたい．また，実際に永続的識別子を付与する手段として，</a:t>
            </a:r>
            <a:r>
              <a:rPr lang="en-US" altLang="ja-JP" sz="900" i="1" dirty="0" err="1"/>
              <a:t>JaLC</a:t>
            </a:r>
            <a:r>
              <a:rPr lang="ja-JP" altLang="en-US" sz="900" i="1" dirty="0"/>
              <a:t>を活用した</a:t>
            </a:r>
            <a:r>
              <a:rPr lang="en-US" altLang="ja-JP" sz="900" i="1" dirty="0"/>
              <a:t>DOI</a:t>
            </a:r>
            <a:r>
              <a:rPr lang="ja-JP" altLang="en-US" sz="900" i="1" dirty="0"/>
              <a:t>付与も想定している．</a:t>
            </a:r>
            <a:r>
              <a:rPr lang="ja-JP" altLang="en-US" sz="900" dirty="0"/>
              <a:t> </a:t>
            </a:r>
            <a:endParaRPr lang="en-US" altLang="ja-JP" sz="900" dirty="0"/>
          </a:p>
          <a:p>
            <a:pPr lvl="1"/>
            <a:endParaRPr lang="en-US" altLang="ja-JP" sz="900" dirty="0"/>
          </a:p>
          <a:p>
            <a:pPr lvl="1"/>
            <a:endParaRPr lang="ja-JP" altLang="en-US" sz="900" dirty="0"/>
          </a:p>
        </p:txBody>
      </p:sp>
      <p:sp>
        <p:nvSpPr>
          <p:cNvPr id="4" name="スライド番号プレースホルダ 3"/>
          <p:cNvSpPr>
            <a:spLocks noGrp="1"/>
          </p:cNvSpPr>
          <p:nvPr>
            <p:ph type="sldNum" sz="quarter" idx="10"/>
          </p:nvPr>
        </p:nvSpPr>
        <p:spPr>
          <a:xfrm>
            <a:off x="3980348" y="9926645"/>
            <a:ext cx="2945660" cy="496334"/>
          </a:xfrm>
        </p:spPr>
        <p:txBody>
          <a:bodyPr/>
          <a:lstStyle/>
          <a:p>
            <a:fld id="{EC67A169-F0F9-4569-9C82-7759A6193367}" type="slidenum">
              <a:rPr kumimoji="1" lang="ja-JP" altLang="en-US" smtClean="0"/>
              <a:pPr/>
              <a:t>243</a:t>
            </a:fld>
            <a:endParaRPr kumimoji="1" lang="ja-JP" altLang="en-US" dirty="0"/>
          </a:p>
        </p:txBody>
      </p:sp>
    </p:spTree>
    <p:extLst>
      <p:ext uri="{BB962C8B-B14F-4D97-AF65-F5344CB8AC3E}">
        <p14:creationId xmlns:p14="http://schemas.microsoft.com/office/powerpoint/2010/main" val="188122586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244</a:t>
            </a:fld>
            <a:endParaRPr kumimoji="1" lang="ja-JP" altLang="en-US"/>
          </a:p>
        </p:txBody>
      </p:sp>
    </p:spTree>
    <p:extLst>
      <p:ext uri="{BB962C8B-B14F-4D97-AF65-F5344CB8AC3E}">
        <p14:creationId xmlns:p14="http://schemas.microsoft.com/office/powerpoint/2010/main" val="139111478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245</a:t>
            </a:fld>
            <a:endParaRPr kumimoji="1" lang="ja-JP" altLang="en-US"/>
          </a:p>
        </p:txBody>
      </p:sp>
    </p:spTree>
    <p:extLst>
      <p:ext uri="{BB962C8B-B14F-4D97-AF65-F5344CB8AC3E}">
        <p14:creationId xmlns:p14="http://schemas.microsoft.com/office/powerpoint/2010/main" val="379802145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247</a:t>
            </a:fld>
            <a:endParaRPr kumimoji="1" lang="ja-JP" altLang="en-US"/>
          </a:p>
        </p:txBody>
      </p:sp>
    </p:spTree>
    <p:extLst>
      <p:ext uri="{BB962C8B-B14F-4D97-AF65-F5344CB8AC3E}">
        <p14:creationId xmlns:p14="http://schemas.microsoft.com/office/powerpoint/2010/main" val="346922356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D616EE3A-4370-4823-9C35-AC29DE47492F}" type="slidenum">
              <a:rPr lang="en-US" altLang="ja-JP">
                <a:solidFill>
                  <a:srgbClr val="000000"/>
                </a:solidFill>
              </a:rPr>
              <a:pPr/>
              <a:t>248</a:t>
            </a:fld>
            <a:endParaRPr lang="en-US" altLang="ja-JP">
              <a:solidFill>
                <a:srgbClr val="000000"/>
              </a:solidFill>
            </a:endParaRPr>
          </a:p>
        </p:txBody>
      </p:sp>
      <p:sp>
        <p:nvSpPr>
          <p:cNvPr id="1048578" name="Rectangle 2"/>
          <p:cNvSpPr>
            <a:spLocks noGrp="1" noRot="1" noChangeAspect="1" noChangeArrowheads="1" noTextEdit="1"/>
          </p:cNvSpPr>
          <p:nvPr>
            <p:ph type="sldImg"/>
          </p:nvPr>
        </p:nvSpPr>
        <p:spPr>
          <a:xfrm>
            <a:off x="79375" y="741363"/>
            <a:ext cx="6578600" cy="3700462"/>
          </a:xfrm>
          <a:ln/>
        </p:spPr>
      </p:sp>
      <p:sp>
        <p:nvSpPr>
          <p:cNvPr id="1048579"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00028434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249</a:t>
            </a:fld>
            <a:endParaRPr kumimoji="1" lang="ja-JP" altLang="en-US"/>
          </a:p>
        </p:txBody>
      </p:sp>
    </p:spTree>
    <p:extLst>
      <p:ext uri="{BB962C8B-B14F-4D97-AF65-F5344CB8AC3E}">
        <p14:creationId xmlns:p14="http://schemas.microsoft.com/office/powerpoint/2010/main" val="3531770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25450" y="1236663"/>
            <a:ext cx="5921375" cy="3332162"/>
          </a:xfrm>
        </p:spPr>
      </p:sp>
      <p:sp>
        <p:nvSpPr>
          <p:cNvPr id="3" name="ノート プレースホルダ 2"/>
          <p:cNvSpPr>
            <a:spLocks noGrp="1"/>
          </p:cNvSpPr>
          <p:nvPr>
            <p:ph type="body" idx="1"/>
          </p:nvPr>
        </p:nvSpPr>
        <p:spPr/>
        <p:txBody>
          <a:bodyPr>
            <a:noAutofit/>
          </a:bodyPr>
          <a:lstStyle/>
          <a:p>
            <a:pPr>
              <a:lnSpc>
                <a:spcPts val="803"/>
              </a:lnSpc>
            </a:pPr>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27</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21143910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250</a:t>
            </a:fld>
            <a:endParaRPr kumimoji="1" lang="ja-JP" altLang="en-US"/>
          </a:p>
        </p:txBody>
      </p:sp>
    </p:spTree>
    <p:extLst>
      <p:ext uri="{BB962C8B-B14F-4D97-AF65-F5344CB8AC3E}">
        <p14:creationId xmlns:p14="http://schemas.microsoft.com/office/powerpoint/2010/main" val="327350542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251</a:t>
            </a:fld>
            <a:endParaRPr kumimoji="1" lang="ja-JP" altLang="en-US"/>
          </a:p>
        </p:txBody>
      </p:sp>
    </p:spTree>
    <p:extLst>
      <p:ext uri="{BB962C8B-B14F-4D97-AF65-F5344CB8AC3E}">
        <p14:creationId xmlns:p14="http://schemas.microsoft.com/office/powerpoint/2010/main" val="54770917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059CD527-A4EA-4892-A9DB-CED499D7D2F4}" type="slidenum">
              <a:rPr lang="en-US" altLang="ja-JP">
                <a:solidFill>
                  <a:srgbClr val="000000"/>
                </a:solidFill>
              </a:rPr>
              <a:pPr/>
              <a:t>252</a:t>
            </a:fld>
            <a:endParaRPr lang="en-US" altLang="ja-JP">
              <a:solidFill>
                <a:srgbClr val="000000"/>
              </a:solidFill>
            </a:endParaRPr>
          </a:p>
        </p:txBody>
      </p:sp>
      <p:sp>
        <p:nvSpPr>
          <p:cNvPr id="1035266" name="Rectangle 2"/>
          <p:cNvSpPr>
            <a:spLocks noGrp="1" noRot="1" noChangeAspect="1" noChangeArrowheads="1" noTextEdit="1"/>
          </p:cNvSpPr>
          <p:nvPr>
            <p:ph type="sldImg"/>
          </p:nvPr>
        </p:nvSpPr>
        <p:spPr>
          <a:xfrm>
            <a:off x="79375" y="739775"/>
            <a:ext cx="6578600" cy="3702050"/>
          </a:xfrm>
          <a:ln/>
        </p:spPr>
      </p:sp>
      <p:sp>
        <p:nvSpPr>
          <p:cNvPr id="1035267" name="Rectangle 3"/>
          <p:cNvSpPr>
            <a:spLocks noGrp="1" noChangeArrowheads="1"/>
          </p:cNvSpPr>
          <p:nvPr>
            <p:ph type="body" idx="1"/>
          </p:nvPr>
        </p:nvSpPr>
        <p:spPr>
          <a:xfrm>
            <a:off x="673101" y="4687889"/>
            <a:ext cx="5389563" cy="4441825"/>
          </a:xfrm>
        </p:spPr>
        <p:txBody>
          <a:bodyPr/>
          <a:lstStyle/>
          <a:p>
            <a:pPr>
              <a:lnSpc>
                <a:spcPct val="90000"/>
              </a:lnSpc>
            </a:pPr>
            <a:endParaRPr lang="ja-JP" altLang="ja-JP" sz="1000"/>
          </a:p>
        </p:txBody>
      </p:sp>
    </p:spTree>
    <p:extLst>
      <p:ext uri="{BB962C8B-B14F-4D97-AF65-F5344CB8AC3E}">
        <p14:creationId xmlns:p14="http://schemas.microsoft.com/office/powerpoint/2010/main" val="6207152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0F8CFD3E-22F5-423A-BB10-5190CCC3FC74}" type="slidenum">
              <a:rPr lang="en-US" altLang="ja-JP">
                <a:solidFill>
                  <a:srgbClr val="000000"/>
                </a:solidFill>
              </a:rPr>
              <a:pPr/>
              <a:t>253</a:t>
            </a:fld>
            <a:endParaRPr lang="en-US" altLang="ja-JP">
              <a:solidFill>
                <a:srgbClr val="000000"/>
              </a:solidFill>
            </a:endParaRPr>
          </a:p>
        </p:txBody>
      </p:sp>
      <p:sp>
        <p:nvSpPr>
          <p:cNvPr id="1120258" name="Rectangle 2"/>
          <p:cNvSpPr>
            <a:spLocks noGrp="1" noRot="1" noChangeAspect="1" noChangeArrowheads="1" noTextEdit="1"/>
          </p:cNvSpPr>
          <p:nvPr>
            <p:ph type="sldImg"/>
          </p:nvPr>
        </p:nvSpPr>
        <p:spPr>
          <a:ln/>
        </p:spPr>
      </p:sp>
      <p:sp>
        <p:nvSpPr>
          <p:cNvPr id="1120259" name="Rectangle 3"/>
          <p:cNvSpPr>
            <a:spLocks noGrp="1" noChangeArrowheads="1"/>
          </p:cNvSpPr>
          <p:nvPr>
            <p:ph type="body" idx="1"/>
          </p:nvPr>
        </p:nvSpPr>
        <p:spPr/>
        <p:txBody>
          <a:bodyPr/>
          <a:lstStyle/>
          <a:p>
            <a:pPr>
              <a:lnSpc>
                <a:spcPct val="80000"/>
              </a:lnSpc>
            </a:pPr>
            <a:endParaRPr lang="ja-JP" altLang="ja-JP" sz="800"/>
          </a:p>
        </p:txBody>
      </p:sp>
    </p:spTree>
    <p:extLst>
      <p:ext uri="{BB962C8B-B14F-4D97-AF65-F5344CB8AC3E}">
        <p14:creationId xmlns:p14="http://schemas.microsoft.com/office/powerpoint/2010/main" val="7340141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EC36ACCF-C60D-4472-88C9-B057CF4D8454}" type="slidenum">
              <a:rPr lang="en-US" altLang="ja-JP">
                <a:solidFill>
                  <a:srgbClr val="000000"/>
                </a:solidFill>
              </a:rPr>
              <a:pPr/>
              <a:t>254</a:t>
            </a:fld>
            <a:endParaRPr lang="en-US" altLang="ja-JP">
              <a:solidFill>
                <a:srgbClr val="000000"/>
              </a:solidFill>
            </a:endParaRPr>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a:xfrm>
            <a:off x="673100" y="4518025"/>
            <a:ext cx="5389563" cy="4610100"/>
          </a:xfrm>
        </p:spPr>
        <p:txBody>
          <a:bodyPr/>
          <a:lstStyle/>
          <a:p>
            <a:pPr>
              <a:lnSpc>
                <a:spcPct val="90000"/>
              </a:lnSpc>
            </a:pPr>
            <a:r>
              <a:rPr lang="en-US" altLang="ja-JP" b="1"/>
              <a:t>【</a:t>
            </a:r>
            <a:r>
              <a:rPr lang="ja-JP" altLang="en-US" b="1"/>
              <a:t>デジタルコンテンツの利用促進に向けた各図書館との連携協力</a:t>
            </a:r>
            <a:r>
              <a:rPr lang="en-US" altLang="ja-JP" b="1"/>
              <a:t>】</a:t>
            </a:r>
            <a:r>
              <a:rPr lang="en-US" altLang="ja-JP"/>
              <a:t>  </a:t>
            </a:r>
          </a:p>
          <a:p>
            <a:pPr>
              <a:lnSpc>
                <a:spcPct val="90000"/>
              </a:lnSpc>
            </a:pPr>
            <a:r>
              <a:rPr lang="ja-JP" altLang="en-US"/>
              <a:t>２ｍ   </a:t>
            </a:r>
          </a:p>
          <a:p>
            <a:pPr>
              <a:lnSpc>
                <a:spcPct val="90000"/>
              </a:lnSpc>
            </a:pPr>
            <a:r>
              <a:rPr lang="ja-JP" altLang="en-US"/>
              <a:t>各図書館の</a:t>
            </a:r>
            <a:r>
              <a:rPr lang="en-US" altLang="ja-JP"/>
              <a:t>DB</a:t>
            </a:r>
            <a:r>
              <a:rPr lang="ja-JP" altLang="en-US"/>
              <a:t>との連携のために   </a:t>
            </a:r>
          </a:p>
          <a:p>
            <a:pPr>
              <a:lnSpc>
                <a:spcPct val="90000"/>
              </a:lnSpc>
            </a:pPr>
            <a:r>
              <a:rPr lang="ja-JP" altLang="en-US"/>
              <a:t>各図書館には、</a:t>
            </a:r>
            <a:r>
              <a:rPr lang="ja-JP" altLang="en-US">
                <a:solidFill>
                  <a:srgbClr val="FF0000"/>
                </a:solidFill>
              </a:rPr>
              <a:t>独自に収蔵している郷土資料等を、可能な限りデジタル化してデータベースとして公開</a:t>
            </a:r>
            <a:r>
              <a:rPr lang="ja-JP" altLang="en-US"/>
              <a:t>していただきたい   </a:t>
            </a:r>
          </a:p>
          <a:p>
            <a:pPr>
              <a:lnSpc>
                <a:spcPct val="90000"/>
              </a:lnSpc>
            </a:pPr>
            <a:r>
              <a:rPr lang="ja-JP" altLang="en-US"/>
              <a:t>提供に際しては、</a:t>
            </a:r>
            <a:r>
              <a:rPr lang="ja-JP" altLang="en-US">
                <a:solidFill>
                  <a:srgbClr val="FF0000"/>
                </a:solidFill>
              </a:rPr>
              <a:t>システムには、標準的な連携機能の実装</a:t>
            </a:r>
            <a:r>
              <a:rPr lang="ja-JP" altLang="en-US"/>
              <a:t>していただきたい   </a:t>
            </a:r>
          </a:p>
          <a:p>
            <a:pPr lvl="1">
              <a:lnSpc>
                <a:spcPct val="90000"/>
              </a:lnSpc>
            </a:pPr>
            <a:r>
              <a:rPr lang="ja-JP" altLang="en-US"/>
              <a:t>例えば、横断検索（</a:t>
            </a:r>
            <a:r>
              <a:rPr lang="en-US" altLang="ja-JP"/>
              <a:t>Z39.50</a:t>
            </a:r>
            <a:r>
              <a:rPr lang="ja-JP" altLang="en-US"/>
              <a:t>、</a:t>
            </a:r>
            <a:r>
              <a:rPr lang="en-US" altLang="ja-JP"/>
              <a:t>SRU/SOAP</a:t>
            </a:r>
            <a:r>
              <a:rPr lang="ja-JP" altLang="en-US"/>
              <a:t>、</a:t>
            </a:r>
            <a:r>
              <a:rPr lang="en-US" altLang="ja-JP"/>
              <a:t>OpenSearch</a:t>
            </a:r>
            <a:r>
              <a:rPr lang="ja-JP" altLang="en-US"/>
              <a:t>）、メタデータハーベスト（</a:t>
            </a:r>
            <a:r>
              <a:rPr lang="en-US" altLang="ja-JP"/>
              <a:t>OAI-PMH</a:t>
            </a:r>
            <a:r>
              <a:rPr lang="ja-JP" altLang="en-US"/>
              <a:t>、</a:t>
            </a:r>
            <a:r>
              <a:rPr lang="en-US" altLang="ja-JP"/>
              <a:t>RSS)</a:t>
            </a:r>
            <a:r>
              <a:rPr lang="ja-JP" altLang="en-US"/>
              <a:t>等の</a:t>
            </a:r>
            <a:r>
              <a:rPr lang="ja-JP" altLang="en-US">
                <a:solidFill>
                  <a:srgbClr val="FF0000"/>
                </a:solidFill>
              </a:rPr>
              <a:t>共通インタフェース</a:t>
            </a:r>
            <a:r>
              <a:rPr lang="ja-JP" altLang="en-US"/>
              <a:t>と   </a:t>
            </a:r>
          </a:p>
          <a:p>
            <a:pPr lvl="1">
              <a:lnSpc>
                <a:spcPct val="90000"/>
              </a:lnSpc>
            </a:pPr>
            <a:r>
              <a:rPr lang="ja-JP" altLang="en-US"/>
              <a:t>ダブリンコアベース、</a:t>
            </a:r>
            <a:r>
              <a:rPr lang="en-US" altLang="ja-JP"/>
              <a:t>RSS</a:t>
            </a:r>
            <a:r>
              <a:rPr lang="ja-JP" altLang="en-US"/>
              <a:t>レベル、</a:t>
            </a:r>
            <a:r>
              <a:rPr lang="en-US" altLang="ja-JP"/>
              <a:t>MODS</a:t>
            </a:r>
            <a:r>
              <a:rPr lang="ja-JP" altLang="en-US"/>
              <a:t>ベース等の</a:t>
            </a:r>
            <a:r>
              <a:rPr lang="ja-JP" altLang="en-US">
                <a:solidFill>
                  <a:srgbClr val="FF0000"/>
                </a:solidFill>
              </a:rPr>
              <a:t>共通的なメタデータ記述要素と記述規則</a:t>
            </a:r>
            <a:r>
              <a:rPr lang="ja-JP" altLang="en-US"/>
              <a:t>に準拠していただきたい </a:t>
            </a:r>
          </a:p>
          <a:p>
            <a:pPr>
              <a:lnSpc>
                <a:spcPct val="90000"/>
              </a:lnSpc>
            </a:pPr>
            <a:r>
              <a:rPr lang="ja-JP" altLang="en-US">
                <a:solidFill>
                  <a:srgbClr val="FF0000"/>
                </a:solidFill>
              </a:rPr>
              <a:t>地域情報ハブとしての図書館との連携</a:t>
            </a:r>
            <a:r>
              <a:rPr lang="ja-JP" altLang="en-US"/>
              <a:t>としては   </a:t>
            </a:r>
          </a:p>
          <a:p>
            <a:pPr>
              <a:lnSpc>
                <a:spcPct val="90000"/>
              </a:lnSpc>
            </a:pPr>
            <a:r>
              <a:rPr lang="ja-JP" altLang="en-US">
                <a:solidFill>
                  <a:srgbClr val="FF0000"/>
                </a:solidFill>
              </a:rPr>
              <a:t>「文部科学省の</a:t>
            </a:r>
            <a:r>
              <a:rPr lang="ja-JP" altLang="en-US" i="1"/>
              <a:t>地域の情報ハブとしての図書館に関する</a:t>
            </a:r>
            <a:r>
              <a:rPr lang="ja-JP" altLang="en-US">
                <a:solidFill>
                  <a:srgbClr val="FF0000"/>
                </a:solidFill>
              </a:rPr>
              <a:t>報告書」にあるような地域情報ハブ</a:t>
            </a:r>
            <a:r>
              <a:rPr lang="ja-JP" altLang="en-US"/>
              <a:t>を想定し、</a:t>
            </a:r>
            <a:r>
              <a:rPr lang="ja-JP" altLang="en-US">
                <a:solidFill>
                  <a:srgbClr val="FF0000"/>
                </a:solidFill>
              </a:rPr>
              <a:t>地域での情報の一元利用の環境を構築</a:t>
            </a:r>
            <a:r>
              <a:rPr lang="ja-JP" altLang="en-US"/>
              <a:t>していただき、   </a:t>
            </a:r>
          </a:p>
          <a:p>
            <a:pPr>
              <a:lnSpc>
                <a:spcPct val="90000"/>
              </a:lnSpc>
            </a:pPr>
            <a:r>
              <a:rPr lang="ja-JP" altLang="en-US"/>
              <a:t>それを、</a:t>
            </a:r>
            <a:r>
              <a:rPr lang="ja-JP" altLang="en-US">
                <a:solidFill>
                  <a:srgbClr val="FF0000"/>
                </a:solidFill>
              </a:rPr>
              <a:t>全国規模での図書館情報として、共有利用できる形を想定</a:t>
            </a:r>
            <a:r>
              <a:rPr lang="ja-JP" altLang="en-US"/>
              <a:t>します。   </a:t>
            </a:r>
          </a:p>
          <a:p>
            <a:pPr lvl="1">
              <a:lnSpc>
                <a:spcPct val="90000"/>
              </a:lnSpc>
            </a:pPr>
            <a:r>
              <a:rPr lang="ja-JP" altLang="en-US"/>
              <a:t>現在、</a:t>
            </a:r>
            <a:r>
              <a:rPr lang="en-US" altLang="ja-JP"/>
              <a:t>NDL</a:t>
            </a:r>
            <a:r>
              <a:rPr lang="ja-JP" altLang="en-US"/>
              <a:t>と公共図書館等との間での、</a:t>
            </a:r>
            <a:r>
              <a:rPr lang="ja-JP" altLang="en-US">
                <a:solidFill>
                  <a:srgbClr val="FF0000"/>
                </a:solidFill>
              </a:rPr>
              <a:t>総合目録ネットワークでの蔵書目録検索、レファレンス協同データベースでのレファレンス情報の統合検索に加えて、デジタルコンテンツに関しても</a:t>
            </a:r>
            <a:r>
              <a:rPr lang="ja-JP" altLang="en-US"/>
              <a:t>展開していきたいと考えています。  </a:t>
            </a:r>
          </a:p>
          <a:p>
            <a:pPr>
              <a:lnSpc>
                <a:spcPct val="90000"/>
              </a:lnSpc>
            </a:pPr>
            <a:r>
              <a:rPr lang="ja-JP" altLang="en-US"/>
              <a:t>  </a:t>
            </a:r>
          </a:p>
          <a:p>
            <a:pPr>
              <a:lnSpc>
                <a:spcPct val="90000"/>
              </a:lnSpc>
            </a:pPr>
            <a:r>
              <a:rPr lang="ja-JP" altLang="en-US">
                <a:solidFill>
                  <a:srgbClr val="FF0000"/>
                </a:solidFill>
              </a:rPr>
              <a:t>プロトタイプでは、現在、デジタル岡山大百科、一橋付属図書館のアーカイブを横断検索、   </a:t>
            </a:r>
          </a:p>
          <a:p>
            <a:pPr>
              <a:lnSpc>
                <a:spcPct val="90000"/>
              </a:lnSpc>
            </a:pPr>
            <a:r>
              <a:rPr lang="ja-JP" altLang="en-US">
                <a:solidFill>
                  <a:srgbClr val="FF0000"/>
                </a:solidFill>
              </a:rPr>
              <a:t>他の図書館とも同様の連携を仕組みを構築したい</a:t>
            </a:r>
            <a:r>
              <a:rPr lang="ja-JP" altLang="en-US"/>
              <a:t>と考えています。     </a:t>
            </a:r>
          </a:p>
        </p:txBody>
      </p:sp>
    </p:spTree>
    <p:extLst>
      <p:ext uri="{BB962C8B-B14F-4D97-AF65-F5344CB8AC3E}">
        <p14:creationId xmlns:p14="http://schemas.microsoft.com/office/powerpoint/2010/main" val="239604028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255</a:t>
            </a:fld>
            <a:endParaRPr kumimoji="1" lang="ja-JP" altLang="en-US"/>
          </a:p>
        </p:txBody>
      </p:sp>
    </p:spTree>
    <p:extLst>
      <p:ext uri="{BB962C8B-B14F-4D97-AF65-F5344CB8AC3E}">
        <p14:creationId xmlns:p14="http://schemas.microsoft.com/office/powerpoint/2010/main" val="83626827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赤が施設としての図書館</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青が施設を越えて、インターネット空間での図書館</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pPr algn="l"/>
            <a:r>
              <a:rPr lang="ja-JP" altLang="en-US" sz="19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1900"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pPr lvl="1"/>
            <a:r>
              <a:rPr lang="ja-JP" altLang="en-US" sz="17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700" dirty="0">
              <a:latin typeface="HG丸ｺﾞｼｯｸM-PRO" panose="020F0600000000000000" pitchFamily="50" charset="-128"/>
              <a:ea typeface="HG丸ｺﾞｼｯｸM-PRO" panose="020F0600000000000000" pitchFamily="50" charset="-128"/>
            </a:endParaRPr>
          </a:p>
          <a:p>
            <a:pPr lvl="1"/>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pPr lvl="1"/>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ja-JP" sz="19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1900" dirty="0">
                <a:solidFill>
                  <a:srgbClr val="FF0000"/>
                </a:solidFill>
                <a:latin typeface="HG丸ｺﾞｼｯｸM-PRO" panose="020F0600000000000000" pitchFamily="50" charset="-128"/>
                <a:ea typeface="HG丸ｺﾞｼｯｸM-PRO" panose="020F0600000000000000" pitchFamily="50" charset="-128"/>
              </a:rPr>
              <a:t>の場</a:t>
            </a:r>
            <a:endParaRPr lang="ja-JP" altLang="ja-JP" sz="1900"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sz="17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700"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pPr lvl="2"/>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pPr lvl="2"/>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p>
          <a:p>
            <a:pPr lvl="3"/>
            <a:r>
              <a:rPr lang="ja-JP" altLang="en-US" sz="14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ja-JP" altLang="ja-JP" sz="1400" dirty="0">
              <a:latin typeface="HG丸ｺﾞｼｯｸM-PRO" panose="020F0600000000000000" pitchFamily="50" charset="-128"/>
              <a:ea typeface="HG丸ｺﾞｼｯｸM-PRO" panose="020F0600000000000000" pitchFamily="50" charset="-128"/>
            </a:endParaRPr>
          </a:p>
          <a:p>
            <a:pPr lvl="1"/>
            <a:r>
              <a:rPr lang="ja-JP" altLang="en-US" sz="17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700"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ja-JP" sz="17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700" dirty="0">
                <a:solidFill>
                  <a:srgbClr val="FF0000"/>
                </a:solidFill>
                <a:latin typeface="HG丸ｺﾞｼｯｸM-PRO" panose="020F0600000000000000" pitchFamily="50" charset="-128"/>
                <a:ea typeface="HG丸ｺﾞｼｯｸM-PRO" panose="020F0600000000000000" pitchFamily="50" charset="-128"/>
              </a:rPr>
              <a:t>（発信）提供の場</a:t>
            </a:r>
            <a:endParaRPr lang="ja-JP" altLang="ja-JP" sz="1700"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1"/>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1"/>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1900" dirty="0">
              <a:latin typeface="HG丸ｺﾞｼｯｸM-PRO" panose="020F0600000000000000" pitchFamily="50" charset="-128"/>
              <a:ea typeface="HG丸ｺﾞｼｯｸM-PRO" panose="020F0600000000000000" pitchFamily="50" charset="-128"/>
            </a:endParaRPr>
          </a:p>
          <a:p>
            <a:pPr lvl="1"/>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ja-JP" altLang="ja-JP" sz="1600"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sz="1400" dirty="0">
                <a:latin typeface="HG丸ｺﾞｼｯｸM-PRO" panose="020F0600000000000000" pitchFamily="50" charset="-128"/>
                <a:ea typeface="HG丸ｺﾞｼｯｸM-PRO" panose="020F0600000000000000" pitchFamily="50" charset="-128"/>
              </a:rPr>
              <a:t>あらゆる</a:t>
            </a:r>
            <a:r>
              <a:rPr lang="ja-JP" altLang="ja-JP" sz="1400" dirty="0">
                <a:latin typeface="HG丸ｺﾞｼｯｸM-PRO" panose="020F0600000000000000" pitchFamily="50" charset="-128"/>
                <a:ea typeface="HG丸ｺﾞｼｯｸM-PRO" panose="020F0600000000000000" pitchFamily="50" charset="-128"/>
              </a:rPr>
              <a:t>情報を探索（検索・閲覧）</a:t>
            </a:r>
            <a:endParaRPr lang="en-US" altLang="ja-JP" sz="1400" dirty="0">
              <a:latin typeface="HG丸ｺﾞｼｯｸM-PRO" panose="020F0600000000000000" pitchFamily="50" charset="-128"/>
              <a:ea typeface="HG丸ｺﾞｼｯｸM-PRO" panose="020F0600000000000000" pitchFamily="50" charset="-128"/>
            </a:endParaRPr>
          </a:p>
          <a:p>
            <a:pPr lvl="2"/>
            <a:r>
              <a:rPr lang="ja-JP" altLang="en-US" sz="1400" dirty="0">
                <a:latin typeface="HG丸ｺﾞｼｯｸM-PRO" panose="020F0600000000000000" pitchFamily="50" charset="-128"/>
                <a:ea typeface="HG丸ｺﾞｼｯｸM-PRO" panose="020F0600000000000000" pitchFamily="50" charset="-128"/>
              </a:rPr>
              <a:t>あらゆる情報の閲覧</a:t>
            </a:r>
            <a:endParaRPr lang="en-US" altLang="ja-JP" sz="1400" dirty="0">
              <a:latin typeface="HG丸ｺﾞｼｯｸM-PRO" panose="020F0600000000000000" pitchFamily="50" charset="-128"/>
              <a:ea typeface="HG丸ｺﾞｼｯｸM-PRO" panose="020F0600000000000000" pitchFamily="50" charset="-128"/>
            </a:endParaRPr>
          </a:p>
          <a:p>
            <a:pPr lvl="2"/>
            <a:r>
              <a:rPr lang="ja-JP" altLang="en-US" sz="14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400" dirty="0">
              <a:latin typeface="HG丸ｺﾞｼｯｸM-PRO" panose="020F0600000000000000" pitchFamily="50" charset="-128"/>
              <a:ea typeface="HG丸ｺﾞｼｯｸM-PRO" panose="020F0600000000000000" pitchFamily="50" charset="-128"/>
            </a:endParaRPr>
          </a:p>
          <a:p>
            <a:pPr lvl="2"/>
            <a:r>
              <a:rPr lang="ja-JP" altLang="en-US" sz="14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400" dirty="0">
              <a:latin typeface="HG丸ｺﾞｼｯｸM-PRO" panose="020F0600000000000000" pitchFamily="50" charset="-128"/>
              <a:ea typeface="HG丸ｺﾞｼｯｸM-PRO" panose="020F0600000000000000" pitchFamily="50" charset="-128"/>
            </a:endParaRPr>
          </a:p>
          <a:p>
            <a:pPr lvl="2"/>
            <a:r>
              <a:rPr lang="ja-JP" altLang="en-US" sz="1400" dirty="0">
                <a:latin typeface="HG丸ｺﾞｼｯｸM-PRO" panose="020F0600000000000000" pitchFamily="50" charset="-128"/>
                <a:ea typeface="HG丸ｺﾞｼｯｸM-PRO" panose="020F0600000000000000" pitchFamily="50" charset="-128"/>
              </a:rPr>
              <a:t>オンラインレファレンス</a:t>
            </a:r>
            <a:endParaRPr lang="ja-JP" altLang="ja-JP" sz="1400" dirty="0">
              <a:latin typeface="HG丸ｺﾞｼｯｸM-PRO" panose="020F0600000000000000" pitchFamily="50" charset="-128"/>
              <a:ea typeface="HG丸ｺﾞｼｯｸM-PRO" panose="020F0600000000000000" pitchFamily="50" charset="-128"/>
            </a:endParaRPr>
          </a:p>
          <a:p>
            <a:pPr lvl="1"/>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ja-JP" altLang="ja-JP" sz="1600"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sz="1400" dirty="0">
                <a:latin typeface="HG丸ｺﾞｼｯｸM-PRO" panose="020F0600000000000000" pitchFamily="50" charset="-128"/>
                <a:ea typeface="HG丸ｺﾞｼｯｸM-PRO" panose="020F0600000000000000" pitchFamily="50" charset="-128"/>
              </a:rPr>
              <a:t>博物館的展示スペース（</a:t>
            </a:r>
            <a:r>
              <a:rPr lang="ja-JP" altLang="ja-JP" sz="1400" dirty="0">
                <a:latin typeface="HG丸ｺﾞｼｯｸM-PRO" panose="020F0600000000000000" pitchFamily="50" charset="-128"/>
                <a:ea typeface="HG丸ｺﾞｼｯｸM-PRO" panose="020F0600000000000000" pitchFamily="50" charset="-128"/>
              </a:rPr>
              <a:t>現物を閲覧・鑑賞する場</a:t>
            </a:r>
            <a:r>
              <a:rPr lang="ja-JP" altLang="en-US" sz="1400" dirty="0">
                <a:latin typeface="HG丸ｺﾞｼｯｸM-PRO" panose="020F0600000000000000" pitchFamily="50" charset="-128"/>
                <a:ea typeface="HG丸ｺﾞｼｯｸM-PRO" panose="020F0600000000000000" pitchFamily="50" charset="-128"/>
              </a:rPr>
              <a:t>）</a:t>
            </a:r>
            <a:endParaRPr lang="en-US" altLang="ja-JP" sz="1400" dirty="0">
              <a:latin typeface="HG丸ｺﾞｼｯｸM-PRO" panose="020F0600000000000000" pitchFamily="50" charset="-128"/>
              <a:ea typeface="HG丸ｺﾞｼｯｸM-PRO" panose="020F0600000000000000" pitchFamily="50" charset="-128"/>
            </a:endParaRPr>
          </a:p>
          <a:p>
            <a:pPr lvl="2"/>
            <a:r>
              <a:rPr lang="ja-JP" altLang="en-US" sz="14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400" dirty="0">
              <a:latin typeface="HG丸ｺﾞｼｯｸM-PRO" panose="020F0600000000000000" pitchFamily="50" charset="-128"/>
              <a:ea typeface="HG丸ｺﾞｼｯｸM-PRO" panose="020F0600000000000000" pitchFamily="50" charset="-128"/>
            </a:endParaRPr>
          </a:p>
          <a:p>
            <a:pPr lvl="0"/>
            <a:r>
              <a:rPr lang="ja-JP" altLang="ja-JP" sz="17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700" dirty="0">
                <a:solidFill>
                  <a:srgbClr val="FF0000"/>
                </a:solidFill>
                <a:latin typeface="HG丸ｺﾞｼｯｸM-PRO" panose="020F0600000000000000" pitchFamily="50" charset="-128"/>
                <a:ea typeface="HG丸ｺﾞｼｯｸM-PRO" panose="020F0600000000000000" pitchFamily="50" charset="-128"/>
              </a:rPr>
              <a:t>設備</a:t>
            </a:r>
            <a:endParaRPr lang="ja-JP" altLang="ja-JP" sz="1700"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2"/>
            <a:r>
              <a:rPr lang="ja-JP" altLang="en-US" sz="1400" dirty="0">
                <a:latin typeface="HG丸ｺﾞｼｯｸM-PRO" panose="020F0600000000000000" pitchFamily="50" charset="-128"/>
                <a:ea typeface="HG丸ｺﾞｼｯｸM-PRO" panose="020F0600000000000000" pitchFamily="50" charset="-128"/>
              </a:rPr>
              <a:t>ディザスタリカバリ</a:t>
            </a:r>
            <a:r>
              <a:rPr lang="en-US" altLang="ja-JP" sz="1400" dirty="0">
                <a:latin typeface="HG丸ｺﾞｼｯｸM-PRO" panose="020F0600000000000000" pitchFamily="50" charset="-128"/>
                <a:ea typeface="HG丸ｺﾞｼｯｸM-PRO" panose="020F0600000000000000" pitchFamily="50" charset="-128"/>
              </a:rPr>
              <a:t>―</a:t>
            </a:r>
          </a:p>
          <a:p>
            <a:pPr lvl="1"/>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2"/>
            <a:r>
              <a:rPr lang="ja-JP" altLang="en-US" sz="14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400" dirty="0">
              <a:latin typeface="HG丸ｺﾞｼｯｸM-PRO" panose="020F0600000000000000" pitchFamily="50" charset="-128"/>
              <a:ea typeface="HG丸ｺﾞｼｯｸM-PRO" panose="020F0600000000000000" pitchFamily="50" charset="-128"/>
            </a:endParaRPr>
          </a:p>
          <a:p>
            <a:pPr lvl="1"/>
            <a:endParaRPr lang="ja-JP" altLang="ja-JP" dirty="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256</a:t>
            </a:fld>
            <a:endParaRPr kumimoji="1" lang="ja-JP" altLang="en-US"/>
          </a:p>
        </p:txBody>
      </p:sp>
    </p:spTree>
    <p:extLst>
      <p:ext uri="{BB962C8B-B14F-4D97-AF65-F5344CB8AC3E}">
        <p14:creationId xmlns:p14="http://schemas.microsoft.com/office/powerpoint/2010/main" val="393182382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sz="2000" dirty="0" smtClean="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000"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sz="1600" dirty="0" smtClean="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smtClean="0">
              <a:latin typeface="HG丸ｺﾞｼｯｸM-PRO" panose="020F0600000000000000" pitchFamily="50" charset="-128"/>
              <a:ea typeface="HG丸ｺﾞｼｯｸM-PRO" panose="020F0600000000000000" pitchFamily="50" charset="-128"/>
            </a:endParaRPr>
          </a:p>
          <a:p>
            <a:pPr lvl="1"/>
            <a:r>
              <a:rPr lang="ja-JP" altLang="en-US" sz="1800" dirty="0" smtClean="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smtClean="0">
              <a:latin typeface="HG丸ｺﾞｼｯｸM-PRO" panose="020F0600000000000000" pitchFamily="50" charset="-128"/>
              <a:ea typeface="HG丸ｺﾞｼｯｸM-PRO" panose="020F0600000000000000" pitchFamily="50" charset="-128"/>
            </a:endParaRPr>
          </a:p>
          <a:p>
            <a:pPr lvl="1"/>
            <a:r>
              <a:rPr lang="ja-JP" altLang="en-US" sz="1600" dirty="0" smtClean="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smtClean="0">
              <a:latin typeface="HG丸ｺﾞｼｯｸM-PRO" panose="020F0600000000000000" pitchFamily="50" charset="-128"/>
              <a:ea typeface="HG丸ｺﾞｼｯｸM-PRO" panose="020F0600000000000000" pitchFamily="50" charset="-128"/>
            </a:endParaRPr>
          </a:p>
          <a:p>
            <a:pPr lvl="1"/>
            <a:r>
              <a:rPr lang="ja-JP" altLang="en-US" sz="1600" dirty="0" smtClean="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smtClean="0">
              <a:latin typeface="HG丸ｺﾞｼｯｸM-PRO" panose="020F0600000000000000" pitchFamily="50" charset="-128"/>
              <a:ea typeface="HG丸ｺﾞｼｯｸM-PRO" panose="020F0600000000000000" pitchFamily="50" charset="-128"/>
            </a:endParaRPr>
          </a:p>
          <a:p>
            <a:r>
              <a:rPr lang="ja-JP" altLang="ja-JP" sz="2000" dirty="0" smtClean="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000" dirty="0" smtClean="0">
                <a:solidFill>
                  <a:srgbClr val="FF0000"/>
                </a:solidFill>
                <a:latin typeface="HG丸ｺﾞｼｯｸM-PRO" panose="020F0600000000000000" pitchFamily="50" charset="-128"/>
                <a:ea typeface="HG丸ｺﾞｼｯｸM-PRO" panose="020F0600000000000000" pitchFamily="50" charset="-128"/>
              </a:rPr>
              <a:t>の場</a:t>
            </a:r>
            <a:endParaRPr lang="ja-JP" altLang="ja-JP" sz="2000"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sz="1800" dirty="0" smtClean="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sz="1600" dirty="0" smtClean="0">
                <a:latin typeface="HG丸ｺﾞｼｯｸM-PRO" panose="020F0600000000000000" pitchFamily="50" charset="-128"/>
                <a:ea typeface="HG丸ｺﾞｼｯｸM-PRO" panose="020F0600000000000000" pitchFamily="50" charset="-128"/>
              </a:rPr>
              <a:t>異文化交流・出会い・議論の</a:t>
            </a:r>
            <a:r>
              <a:rPr lang="ja-JP" altLang="ja-JP" sz="1600" dirty="0" smtClean="0">
                <a:latin typeface="HG丸ｺﾞｼｯｸM-PRO" panose="020F0600000000000000" pitchFamily="50" charset="-128"/>
                <a:ea typeface="HG丸ｺﾞｼｯｸM-PRO" panose="020F0600000000000000" pitchFamily="50" charset="-128"/>
              </a:rPr>
              <a:t>場</a:t>
            </a:r>
            <a:endParaRPr lang="en-US" altLang="ja-JP" sz="1600" dirty="0" smtClean="0">
              <a:latin typeface="HG丸ｺﾞｼｯｸM-PRO" panose="020F0600000000000000" pitchFamily="50" charset="-128"/>
              <a:ea typeface="HG丸ｺﾞｼｯｸM-PRO" panose="020F0600000000000000" pitchFamily="50" charset="-128"/>
            </a:endParaRPr>
          </a:p>
          <a:p>
            <a:pPr lvl="2"/>
            <a:r>
              <a:rPr lang="ja-JP" altLang="en-US" sz="1600" dirty="0" smtClean="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smtClean="0">
              <a:latin typeface="HG丸ｺﾞｼｯｸM-PRO" panose="020F0600000000000000" pitchFamily="50" charset="-128"/>
              <a:ea typeface="HG丸ｺﾞｼｯｸM-PRO" panose="020F0600000000000000" pitchFamily="50" charset="-128"/>
            </a:endParaRPr>
          </a:p>
          <a:p>
            <a:pPr lvl="2"/>
            <a:r>
              <a:rPr lang="ja-JP" altLang="en-US" sz="1600" dirty="0" smtClean="0">
                <a:latin typeface="HG丸ｺﾞｼｯｸM-PRO" panose="020F0600000000000000" pitchFamily="50" charset="-128"/>
                <a:ea typeface="HG丸ｺﾞｼｯｸM-PRO" panose="020F0600000000000000" pitchFamily="50" charset="-128"/>
              </a:rPr>
              <a:t>グループによる学習ができる公共の場</a:t>
            </a:r>
          </a:p>
          <a:p>
            <a:pPr lvl="3"/>
            <a:r>
              <a:rPr lang="ja-JP" altLang="en-US" sz="1400" dirty="0" smtClean="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ja-JP" altLang="ja-JP" sz="1400" dirty="0" smtClean="0">
              <a:latin typeface="HG丸ｺﾞｼｯｸM-PRO" panose="020F0600000000000000" pitchFamily="50" charset="-128"/>
              <a:ea typeface="HG丸ｺﾞｼｯｸM-PRO" panose="020F0600000000000000" pitchFamily="50" charset="-128"/>
            </a:endParaRPr>
          </a:p>
          <a:p>
            <a:pPr lvl="1"/>
            <a:r>
              <a:rPr lang="ja-JP" altLang="en-US" sz="1800" dirty="0" smtClean="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sz="1600" dirty="0" smtClean="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smtClean="0">
              <a:latin typeface="HG丸ｺﾞｼｯｸM-PRO" panose="020F0600000000000000" pitchFamily="50" charset="-128"/>
              <a:ea typeface="HG丸ｺﾞｼｯｸM-PRO" panose="020F0600000000000000" pitchFamily="50" charset="-128"/>
            </a:endParaRPr>
          </a:p>
          <a:p>
            <a:pPr lvl="0"/>
            <a:r>
              <a:rPr lang="ja-JP" altLang="ja-JP" sz="1800" dirty="0" smtClean="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smtClean="0">
                <a:solidFill>
                  <a:srgbClr val="FF0000"/>
                </a:solidFill>
                <a:latin typeface="HG丸ｺﾞｼｯｸM-PRO" panose="020F0600000000000000" pitchFamily="50" charset="-128"/>
                <a:ea typeface="HG丸ｺﾞｼｯｸM-PRO" panose="020F0600000000000000" pitchFamily="50" charset="-128"/>
              </a:rPr>
              <a:t>（発信）提供の場</a:t>
            </a:r>
            <a:endParaRPr lang="ja-JP" altLang="ja-JP" sz="1800"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sz="1600" dirty="0" smtClean="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smtClean="0">
              <a:latin typeface="HG丸ｺﾞｼｯｸM-PRO" panose="020F0600000000000000" pitchFamily="50" charset="-128"/>
              <a:ea typeface="HG丸ｺﾞｼｯｸM-PRO" panose="020F0600000000000000" pitchFamily="50" charset="-128"/>
            </a:endParaRPr>
          </a:p>
          <a:p>
            <a:pPr lvl="1"/>
            <a:r>
              <a:rPr lang="ja-JP" altLang="en-US" sz="1600" dirty="0" smtClean="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smtClean="0">
              <a:latin typeface="HG丸ｺﾞｼｯｸM-PRO" panose="020F0600000000000000" pitchFamily="50" charset="-128"/>
              <a:ea typeface="HG丸ｺﾞｼｯｸM-PRO" panose="020F0600000000000000" pitchFamily="50" charset="-128"/>
            </a:endParaRPr>
          </a:p>
          <a:p>
            <a:pPr lvl="1"/>
            <a:r>
              <a:rPr lang="ja-JP" altLang="en-US" sz="1600" dirty="0" smtClean="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000" dirty="0" smtClean="0">
              <a:latin typeface="HG丸ｺﾞｼｯｸM-PRO" panose="020F0600000000000000" pitchFamily="50" charset="-128"/>
              <a:ea typeface="HG丸ｺﾞｼｯｸM-PRO" panose="020F0600000000000000" pitchFamily="50" charset="-128"/>
            </a:endParaRPr>
          </a:p>
          <a:p>
            <a:pPr lvl="1"/>
            <a:r>
              <a:rPr lang="ja-JP" altLang="en-US" sz="1600" dirty="0" smtClean="0">
                <a:solidFill>
                  <a:srgbClr val="FF0000"/>
                </a:solidFill>
                <a:latin typeface="HG丸ｺﾞｼｯｸM-PRO" panose="020F0600000000000000" pitchFamily="50" charset="-128"/>
                <a:ea typeface="HG丸ｺﾞｼｯｸM-PRO" panose="020F0600000000000000" pitchFamily="50" charset="-128"/>
              </a:rPr>
              <a:t>仮想空間</a:t>
            </a:r>
            <a:endParaRPr lang="ja-JP" altLang="ja-JP" sz="1600"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sz="1400" dirty="0" smtClean="0">
                <a:latin typeface="HG丸ｺﾞｼｯｸM-PRO" panose="020F0600000000000000" pitchFamily="50" charset="-128"/>
                <a:ea typeface="HG丸ｺﾞｼｯｸM-PRO" panose="020F0600000000000000" pitchFamily="50" charset="-128"/>
              </a:rPr>
              <a:t>あらゆる</a:t>
            </a:r>
            <a:r>
              <a:rPr lang="ja-JP" altLang="ja-JP" sz="1400" dirty="0" smtClean="0">
                <a:latin typeface="HG丸ｺﾞｼｯｸM-PRO" panose="020F0600000000000000" pitchFamily="50" charset="-128"/>
                <a:ea typeface="HG丸ｺﾞｼｯｸM-PRO" panose="020F0600000000000000" pitchFamily="50" charset="-128"/>
              </a:rPr>
              <a:t>情報を探索（検索・閲覧）</a:t>
            </a:r>
            <a:endParaRPr lang="en-US" altLang="ja-JP" sz="1400" dirty="0" smtClean="0">
              <a:latin typeface="HG丸ｺﾞｼｯｸM-PRO" panose="020F0600000000000000" pitchFamily="50" charset="-128"/>
              <a:ea typeface="HG丸ｺﾞｼｯｸM-PRO" panose="020F0600000000000000" pitchFamily="50" charset="-128"/>
            </a:endParaRPr>
          </a:p>
          <a:p>
            <a:pPr lvl="2"/>
            <a:r>
              <a:rPr lang="ja-JP" altLang="en-US" sz="1400" dirty="0" smtClean="0">
                <a:latin typeface="HG丸ｺﾞｼｯｸM-PRO" panose="020F0600000000000000" pitchFamily="50" charset="-128"/>
                <a:ea typeface="HG丸ｺﾞｼｯｸM-PRO" panose="020F0600000000000000" pitchFamily="50" charset="-128"/>
              </a:rPr>
              <a:t>あらゆる情報の閲覧</a:t>
            </a:r>
            <a:endParaRPr lang="en-US" altLang="ja-JP" sz="1400" dirty="0" smtClean="0">
              <a:latin typeface="HG丸ｺﾞｼｯｸM-PRO" panose="020F0600000000000000" pitchFamily="50" charset="-128"/>
              <a:ea typeface="HG丸ｺﾞｼｯｸM-PRO" panose="020F0600000000000000" pitchFamily="50" charset="-128"/>
            </a:endParaRPr>
          </a:p>
          <a:p>
            <a:pPr lvl="2"/>
            <a:r>
              <a:rPr lang="ja-JP" altLang="en-US" sz="1400" dirty="0" smtClean="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400" dirty="0" smtClean="0">
              <a:latin typeface="HG丸ｺﾞｼｯｸM-PRO" panose="020F0600000000000000" pitchFamily="50" charset="-128"/>
              <a:ea typeface="HG丸ｺﾞｼｯｸM-PRO" panose="020F0600000000000000" pitchFamily="50" charset="-128"/>
            </a:endParaRPr>
          </a:p>
          <a:p>
            <a:pPr lvl="2"/>
            <a:r>
              <a:rPr lang="ja-JP" altLang="en-US" sz="1400" dirty="0" smtClean="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400" dirty="0" smtClean="0">
              <a:latin typeface="HG丸ｺﾞｼｯｸM-PRO" panose="020F0600000000000000" pitchFamily="50" charset="-128"/>
              <a:ea typeface="HG丸ｺﾞｼｯｸM-PRO" panose="020F0600000000000000" pitchFamily="50" charset="-128"/>
            </a:endParaRPr>
          </a:p>
          <a:p>
            <a:pPr lvl="2"/>
            <a:r>
              <a:rPr lang="ja-JP" altLang="en-US" sz="1400" dirty="0" smtClean="0">
                <a:latin typeface="HG丸ｺﾞｼｯｸM-PRO" panose="020F0600000000000000" pitchFamily="50" charset="-128"/>
                <a:ea typeface="HG丸ｺﾞｼｯｸM-PRO" panose="020F0600000000000000" pitchFamily="50" charset="-128"/>
              </a:rPr>
              <a:t>オンラインレファレンス</a:t>
            </a:r>
            <a:endParaRPr lang="ja-JP" altLang="ja-JP" sz="1400" dirty="0" smtClean="0">
              <a:latin typeface="HG丸ｺﾞｼｯｸM-PRO" panose="020F0600000000000000" pitchFamily="50" charset="-128"/>
              <a:ea typeface="HG丸ｺﾞｼｯｸM-PRO" panose="020F0600000000000000" pitchFamily="50" charset="-128"/>
            </a:endParaRPr>
          </a:p>
          <a:p>
            <a:pPr lvl="1"/>
            <a:r>
              <a:rPr lang="ja-JP" altLang="en-US" sz="1600" dirty="0" smtClean="0">
                <a:solidFill>
                  <a:srgbClr val="FF0000"/>
                </a:solidFill>
                <a:latin typeface="HG丸ｺﾞｼｯｸM-PRO" panose="020F0600000000000000" pitchFamily="50" charset="-128"/>
                <a:ea typeface="HG丸ｺﾞｼｯｸM-PRO" panose="020F0600000000000000" pitchFamily="50" charset="-128"/>
              </a:rPr>
              <a:t>物理的空間</a:t>
            </a:r>
            <a:endParaRPr lang="ja-JP" altLang="ja-JP" sz="1600"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sz="1400" dirty="0" smtClean="0">
                <a:latin typeface="HG丸ｺﾞｼｯｸM-PRO" panose="020F0600000000000000" pitchFamily="50" charset="-128"/>
                <a:ea typeface="HG丸ｺﾞｼｯｸM-PRO" panose="020F0600000000000000" pitchFamily="50" charset="-128"/>
              </a:rPr>
              <a:t>博物館的展示スペース（</a:t>
            </a:r>
            <a:r>
              <a:rPr lang="ja-JP" altLang="ja-JP" sz="1400" dirty="0" smtClean="0">
                <a:latin typeface="HG丸ｺﾞｼｯｸM-PRO" panose="020F0600000000000000" pitchFamily="50" charset="-128"/>
                <a:ea typeface="HG丸ｺﾞｼｯｸM-PRO" panose="020F0600000000000000" pitchFamily="50" charset="-128"/>
              </a:rPr>
              <a:t>現物を閲覧・鑑賞する場</a:t>
            </a:r>
            <a:r>
              <a:rPr lang="ja-JP" altLang="en-US" sz="1400" dirty="0" smtClean="0">
                <a:latin typeface="HG丸ｺﾞｼｯｸM-PRO" panose="020F0600000000000000" pitchFamily="50" charset="-128"/>
                <a:ea typeface="HG丸ｺﾞｼｯｸM-PRO" panose="020F0600000000000000" pitchFamily="50" charset="-128"/>
              </a:rPr>
              <a:t>）</a:t>
            </a:r>
            <a:endParaRPr lang="en-US" altLang="ja-JP" sz="1400" dirty="0" smtClean="0">
              <a:latin typeface="HG丸ｺﾞｼｯｸM-PRO" panose="020F0600000000000000" pitchFamily="50" charset="-128"/>
              <a:ea typeface="HG丸ｺﾞｼｯｸM-PRO" panose="020F0600000000000000" pitchFamily="50" charset="-128"/>
            </a:endParaRPr>
          </a:p>
          <a:p>
            <a:pPr lvl="2"/>
            <a:r>
              <a:rPr lang="ja-JP" altLang="en-US" sz="1400" dirty="0" smtClean="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400" dirty="0" smtClean="0">
              <a:latin typeface="HG丸ｺﾞｼｯｸM-PRO" panose="020F0600000000000000" pitchFamily="50" charset="-128"/>
              <a:ea typeface="HG丸ｺﾞｼｯｸM-PRO" panose="020F0600000000000000" pitchFamily="50" charset="-128"/>
            </a:endParaRPr>
          </a:p>
          <a:p>
            <a:pPr lvl="0"/>
            <a:r>
              <a:rPr lang="ja-JP" altLang="ja-JP" sz="1800" dirty="0" smtClean="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smtClean="0">
                <a:solidFill>
                  <a:srgbClr val="FF0000"/>
                </a:solidFill>
                <a:latin typeface="HG丸ｺﾞｼｯｸM-PRO" panose="020F0600000000000000" pitchFamily="50" charset="-128"/>
                <a:ea typeface="HG丸ｺﾞｼｯｸM-PRO" panose="020F0600000000000000" pitchFamily="50" charset="-128"/>
              </a:rPr>
              <a:t>設備</a:t>
            </a:r>
            <a:endParaRPr lang="ja-JP" altLang="ja-JP" sz="1800"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ja-JP" sz="1600" dirty="0" smtClean="0">
                <a:latin typeface="HG丸ｺﾞｼｯｸM-PRO" panose="020F0600000000000000" pitchFamily="50" charset="-128"/>
                <a:ea typeface="HG丸ｺﾞｼｯｸM-PRO" panose="020F0600000000000000" pitchFamily="50" charset="-128"/>
              </a:rPr>
              <a:t>拠点に分散したアーカイブ</a:t>
            </a:r>
            <a:r>
              <a:rPr lang="ja-JP" altLang="en-US" sz="1600" dirty="0" smtClean="0">
                <a:latin typeface="HG丸ｺﾞｼｯｸM-PRO" panose="020F0600000000000000" pitchFamily="50" charset="-128"/>
                <a:ea typeface="HG丸ｺﾞｼｯｸM-PRO" panose="020F0600000000000000" pitchFamily="50" charset="-128"/>
              </a:rPr>
              <a:t>で構成</a:t>
            </a:r>
            <a:endParaRPr lang="en-US" altLang="ja-JP" sz="1600" dirty="0" smtClean="0">
              <a:latin typeface="HG丸ｺﾞｼｯｸM-PRO" panose="020F0600000000000000" pitchFamily="50" charset="-128"/>
              <a:ea typeface="HG丸ｺﾞｼｯｸM-PRO" panose="020F0600000000000000" pitchFamily="50" charset="-128"/>
            </a:endParaRPr>
          </a:p>
          <a:p>
            <a:pPr lvl="2"/>
            <a:r>
              <a:rPr lang="ja-JP" altLang="en-US" sz="1400" dirty="0" smtClean="0">
                <a:latin typeface="HG丸ｺﾞｼｯｸM-PRO" panose="020F0600000000000000" pitchFamily="50" charset="-128"/>
                <a:ea typeface="HG丸ｺﾞｼｯｸM-PRO" panose="020F0600000000000000" pitchFamily="50" charset="-128"/>
              </a:rPr>
              <a:t>ディザスタリカバリ</a:t>
            </a:r>
            <a:r>
              <a:rPr lang="en-US" altLang="ja-JP" sz="1400" dirty="0" smtClean="0">
                <a:latin typeface="HG丸ｺﾞｼｯｸM-PRO" panose="020F0600000000000000" pitchFamily="50" charset="-128"/>
                <a:ea typeface="HG丸ｺﾞｼｯｸM-PRO" panose="020F0600000000000000" pitchFamily="50" charset="-128"/>
              </a:rPr>
              <a:t>―</a:t>
            </a:r>
          </a:p>
          <a:p>
            <a:pPr lvl="1"/>
            <a:r>
              <a:rPr lang="ja-JP" altLang="en-US" sz="1600" dirty="0" smtClean="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smtClean="0">
              <a:latin typeface="HG丸ｺﾞｼｯｸM-PRO" panose="020F0600000000000000" pitchFamily="50" charset="-128"/>
              <a:ea typeface="HG丸ｺﾞｼｯｸM-PRO" panose="020F0600000000000000" pitchFamily="50" charset="-128"/>
            </a:endParaRPr>
          </a:p>
          <a:p>
            <a:pPr lvl="2"/>
            <a:r>
              <a:rPr lang="ja-JP" altLang="en-US" sz="1400" dirty="0" smtClean="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400" dirty="0" smtClean="0">
              <a:latin typeface="HG丸ｺﾞｼｯｸM-PRO" panose="020F0600000000000000" pitchFamily="50" charset="-128"/>
              <a:ea typeface="HG丸ｺﾞｼｯｸM-PRO" panose="020F0600000000000000" pitchFamily="50" charset="-128"/>
            </a:endParaRPr>
          </a:p>
          <a:p>
            <a:pPr lvl="1"/>
            <a:endParaRPr lang="ja-JP" altLang="ja-JP" sz="1200"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257</a:t>
            </a:fld>
            <a:endParaRPr kumimoji="1" lang="ja-JP" altLang="en-US"/>
          </a:p>
        </p:txBody>
      </p:sp>
    </p:spTree>
    <p:extLst>
      <p:ext uri="{BB962C8B-B14F-4D97-AF65-F5344CB8AC3E}">
        <p14:creationId xmlns:p14="http://schemas.microsoft.com/office/powerpoint/2010/main" val="144383618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1" y="4690305"/>
            <a:ext cx="5486400" cy="5143364"/>
          </a:xfrm>
        </p:spPr>
        <p:txBody>
          <a:bodyPr>
            <a:normAutofit lnSpcReduction="10000"/>
          </a:bodyPr>
          <a:lstStyle/>
          <a:p>
            <a:r>
              <a:rPr lang="ja-JP" altLang="en-US" dirty="0" smtClean="0">
                <a:latin typeface="HG丸ｺﾞｼｯｸM-PRO" panose="020F0600000000000000" pitchFamily="50" charset="-128"/>
                <a:ea typeface="HG丸ｺﾞｼｯｸM-PRO" panose="020F0600000000000000" pitchFamily="50" charset="-128"/>
              </a:rPr>
              <a:t>利用者の情報探索支援の変化</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情報の探し方は、</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技術の進展とともに変化する</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図書館員の経験や勘に基づく判断のレベルは、</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の進展とともにアップする</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人間ならではの仕事の価値</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a:solidFill>
                  <a:srgbClr val="FF0000"/>
                </a:solidFill>
                <a:latin typeface="HG丸ｺﾞｼｯｸM-PRO" panose="020F0600000000000000" pitchFamily="50" charset="-128"/>
                <a:ea typeface="HG丸ｺﾞｼｯｸM-PRO" panose="020F0600000000000000" pitchFamily="50" charset="-128"/>
              </a:rPr>
              <a:t>⇒日経新聞</a:t>
            </a:r>
            <a:r>
              <a:rPr lang="en-US" altLang="ja-JP" dirty="0">
                <a:solidFill>
                  <a:srgbClr val="FF0000"/>
                </a:solidFill>
                <a:latin typeface="HG丸ｺﾞｼｯｸM-PRO" panose="020F0600000000000000" pitchFamily="50" charset="-128"/>
                <a:ea typeface="HG丸ｺﾞｼｯｸM-PRO" panose="020F0600000000000000" pitchFamily="50" charset="-128"/>
              </a:rPr>
              <a:t>2015</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日朝刊</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en-US" altLang="ja-JP" dirty="0">
                <a:solidFill>
                  <a:srgbClr val="FF0000"/>
                </a:solidFill>
                <a:latin typeface="HG丸ｺﾞｼｯｸM-PRO" panose="020F0600000000000000" pitchFamily="50" charset="-128"/>
                <a:ea typeface="HG丸ｺﾞｼｯｸM-PRO" panose="020F0600000000000000" pitchFamily="50" charset="-128"/>
              </a:rPr>
              <a:t>13</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働き方</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Next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」（ロボット失業怖くない、技術革新で生き残るには、機械とともに働く能力を）</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今でも判断基準が明確な作業は、ロボットにより機械化されている。高度な判断も人工知能関連の研究開発が進めば、機械に任せられる。</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そういう作業を機械（システム）に任せることにより、</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もっと人と人の触れ合いやおもてなし的なサービスができるようになる。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より専門性の高い知識・ノウハウ</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データベース検索技術者（サーチャー）的な業務は減少</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機械的に可能なレファレンス依頼は減少</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所蔵館を越え、本文内容で、より専門性の高い依頼へシフト</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専門家との人的ネットワークが必要</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高度な情報組織化のスキル</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機械的（自動的）な組織化情報、リンク情報を修正するために、より専門性の高い知識を求められる</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高度な</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IT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技術の利用スキル</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図書館システムを活用したデジタル化コンテンツの扱いのために、利用者以上の</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リテラシーを持つことは必須。</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更に、より高度な情報処理技術が必要となる</a:t>
            </a:r>
            <a:endParaRPr lang="en-US" altLang="ja-JP" dirty="0" smtClean="0">
              <a:latin typeface="HG丸ｺﾞｼｯｸM-PRO" panose="020F0600000000000000" pitchFamily="50" charset="-128"/>
              <a:ea typeface="HG丸ｺﾞｼｯｸM-PRO" panose="020F0600000000000000" pitchFamily="50" charset="-128"/>
            </a:endParaRPr>
          </a:p>
          <a:p>
            <a:pPr marL="0"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デジタルコンテンツ、システム関連</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システムエンジニア、デジタルアーキビスト、プリザベーションキュレーター、アーカイブとユーザを繋ぐコーディネータ等</a:t>
            </a:r>
            <a:endParaRPr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258</a:t>
            </a:fld>
            <a:endParaRPr kumimoji="1" lang="ja-JP" altLang="en-US"/>
          </a:p>
        </p:txBody>
      </p:sp>
    </p:spTree>
    <p:extLst>
      <p:ext uri="{BB962C8B-B14F-4D97-AF65-F5344CB8AC3E}">
        <p14:creationId xmlns:p14="http://schemas.microsoft.com/office/powerpoint/2010/main" val="327894592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電子図書館エクスペリエンスゾーン</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en-US" altLang="ja-JP" baseline="0" dirty="0" smtClean="0">
                <a:latin typeface="HG丸ｺﾞｼｯｸM-PRO" panose="020F0600000000000000" pitchFamily="50" charset="-128"/>
                <a:ea typeface="HG丸ｺﾞｼｯｸM-PRO" panose="020F0600000000000000" pitchFamily="50" charset="-128"/>
              </a:rPr>
              <a:t> </a:t>
            </a:r>
            <a:r>
              <a:rPr lang="ja-JP" altLang="en-US" baseline="0" dirty="0" smtClean="0">
                <a:latin typeface="HG丸ｺﾞｼｯｸM-PRO" panose="020F0600000000000000" pitchFamily="50" charset="-128"/>
                <a:ea typeface="HG丸ｺﾞｼｯｸM-PRO" panose="020F0600000000000000" pitchFamily="50" charset="-128"/>
              </a:rPr>
              <a:t>未来の図書館サービスを体験するゾーン。</a:t>
            </a:r>
            <a:r>
              <a:rPr lang="en-US" altLang="ja-JP" baseline="0" dirty="0" smtClean="0">
                <a:latin typeface="HG丸ｺﾞｼｯｸM-PRO" panose="020F0600000000000000" pitchFamily="50" charset="-128"/>
                <a:ea typeface="HG丸ｺﾞｼｯｸM-PRO" panose="020F0600000000000000" pitchFamily="50" charset="-128"/>
              </a:rPr>
              <a:t>NDL</a:t>
            </a:r>
            <a:r>
              <a:rPr lang="ja-JP" altLang="en-US" baseline="0" dirty="0" smtClean="0">
                <a:latin typeface="HG丸ｺﾞｼｯｸM-PRO" panose="020F0600000000000000" pitchFamily="50" charset="-128"/>
                <a:ea typeface="HG丸ｺﾞｼｯｸM-PRO" panose="020F0600000000000000" pitchFamily="50" charset="-128"/>
              </a:rPr>
              <a:t>においても閲覧スペースの一角にスペースを用意しようとしたが、実現できなかった。（今の</a:t>
            </a:r>
            <a:r>
              <a:rPr lang="ja-JP" altLang="en-US" dirty="0" smtClean="0">
                <a:latin typeface="HG丸ｺﾞｼｯｸM-PRO" panose="020F0600000000000000" pitchFamily="50" charset="-128"/>
                <a:ea typeface="HG丸ｺﾞｼｯｸM-PRO" panose="020F0600000000000000" pitchFamily="50" charset="-128"/>
              </a:rPr>
              <a:t>図書館</a:t>
            </a:r>
            <a:r>
              <a:rPr lang="ja-JP" altLang="en-US" dirty="0">
                <a:latin typeface="HG丸ｺﾞｼｯｸM-PRO" panose="020F0600000000000000" pitchFamily="50" charset="-128"/>
                <a:ea typeface="HG丸ｺﾞｼｯｸM-PRO" panose="020F0600000000000000" pitchFamily="50" charset="-128"/>
              </a:rPr>
              <a:t>サービス</a:t>
            </a:r>
            <a:r>
              <a:rPr lang="ja-JP" altLang="en-US" dirty="0" smtClean="0">
                <a:latin typeface="HG丸ｺﾞｼｯｸM-PRO" panose="020F0600000000000000" pitchFamily="50" charset="-128"/>
                <a:ea typeface="HG丸ｺﾞｼｯｸM-PRO" panose="020F0600000000000000" pitchFamily="50" charset="-128"/>
              </a:rPr>
              <a:t>のスペース拡大が必要だったため</a:t>
            </a:r>
            <a:r>
              <a:rPr lang="ja-JP" altLang="en-US" baseline="0" dirty="0" smtClean="0">
                <a:latin typeface="HG丸ｺﾞｼｯｸM-PRO" panose="020F0600000000000000" pitchFamily="50" charset="-128"/>
                <a:ea typeface="HG丸ｺﾞｼｯｸM-PRO" panose="020F0600000000000000" pitchFamily="50" charset="-128"/>
              </a:rPr>
              <a:t>）</a:t>
            </a:r>
            <a:endParaRPr lang="en-US" altLang="ja-JP" baseline="0" dirty="0" smtClean="0">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中国国家</a:t>
            </a:r>
            <a:r>
              <a:rPr lang="zh-CN" altLang="en-US" dirty="0" smtClean="0">
                <a:solidFill>
                  <a:srgbClr val="FF0000"/>
                </a:solidFill>
                <a:latin typeface="HG丸ｺﾞｼｯｸM-PRO" panose="020F0600000000000000" pitchFamily="50" charset="-128"/>
                <a:ea typeface="HG丸ｺﾞｼｯｸM-PRO" panose="020F0600000000000000" pitchFamily="50" charset="-128"/>
              </a:rPr>
              <a:t>典籍博物館</a:t>
            </a:r>
            <a:endParaRPr lang="en-US" altLang="zh-CN"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en-US" altLang="ja-JP" dirty="0" smtClean="0">
                <a:solidFill>
                  <a:srgbClr val="FF0000"/>
                </a:solidFill>
                <a:latin typeface="HG丸ｺﾞｼｯｸM-PRO" panose="020F0600000000000000" pitchFamily="50" charset="-128"/>
                <a:ea typeface="HG丸ｺﾞｼｯｸM-PRO" panose="020F0600000000000000" pitchFamily="50" charset="-128"/>
              </a:rPr>
              <a:t>2014</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9</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月</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9</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日に中国国家図書館創設</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105</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周年とあわせて、個人も対象として正式開館</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中国国家図書館の所蔵する中国典籍を展示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中国国家典籍博物館の最初の展示“国家図書館館蔵精品大展”では、金石拓本、敦煌遺書、善本古籍、古地図、名家手稿、欧米言語貴重書、清代の建築家である雷氏の設計図、中国少数民族の古籍や中国古代典籍の略史など</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9</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つで</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構成され、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800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余点が展示される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kumimoji="1" lang="ja-JP" altLang="en-US" dirty="0" smtClean="0">
                <a:solidFill>
                  <a:srgbClr val="FF0000"/>
                </a:solidFill>
                <a:latin typeface="HG丸ｺﾞｼｯｸM-PRO" panose="020F0600000000000000" pitchFamily="50" charset="-128"/>
                <a:ea typeface="HG丸ｺﾞｼｯｸM-PRO" panose="020F0600000000000000" pitchFamily="50" charset="-128"/>
              </a:rPr>
              <a:t>図書館の中にあるが、まさに、博物館。</a:t>
            </a:r>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259</a:t>
            </a:fld>
            <a:endParaRPr kumimoji="1" lang="ja-JP" altLang="en-US"/>
          </a:p>
        </p:txBody>
      </p:sp>
    </p:spTree>
    <p:extLst>
      <p:ext uri="{BB962C8B-B14F-4D97-AF65-F5344CB8AC3E}">
        <p14:creationId xmlns:p14="http://schemas.microsoft.com/office/powerpoint/2010/main" val="3759683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latin typeface="ＭＳ ゴシック" panose="020B0609070205080204" pitchFamily="49" charset="-128"/>
                <a:ea typeface="ＭＳ ゴシック" panose="020B0609070205080204" pitchFamily="49" charset="-128"/>
                <a:cs typeface="Meiryo UI" panose="020B0604030504040204" pitchFamily="50" charset="-128"/>
              </a:rPr>
              <a:t>資料デジタル化経費総額：</a:t>
            </a:r>
            <a:r>
              <a:rPr lang="en-US" altLang="ja-JP" dirty="0">
                <a:latin typeface="ＭＳ ゴシック" panose="020B0609070205080204" pitchFamily="49" charset="-128"/>
                <a:ea typeface="ＭＳ ゴシック" panose="020B0609070205080204" pitchFamily="49" charset="-128"/>
                <a:cs typeface="Meiryo UI" panose="020B0604030504040204" pitchFamily="50" charset="-128"/>
              </a:rPr>
              <a:t>153</a:t>
            </a:r>
            <a:r>
              <a:rPr lang="ja-JP" altLang="en-US" dirty="0">
                <a:latin typeface="ＭＳ ゴシック" panose="020B0609070205080204" pitchFamily="49" charset="-128"/>
                <a:ea typeface="ＭＳ ゴシック" panose="020B0609070205080204" pitchFamily="49" charset="-128"/>
                <a:cs typeface="Meiryo UI" panose="020B0604030504040204" pitchFamily="50" charset="-128"/>
              </a:rPr>
              <a:t>億円</a:t>
            </a:r>
            <a:endParaRPr lang="ja-JP" altLang="en-US" dirty="0" smtClean="0"/>
          </a:p>
        </p:txBody>
      </p:sp>
      <p:sp>
        <p:nvSpPr>
          <p:cNvPr id="4" name="スライド番号プレースホル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4510" indent="-286350" eaLnBrk="0" hangingPunct="0">
              <a:defRPr kumimoji="1">
                <a:solidFill>
                  <a:schemeClr val="tx1"/>
                </a:solidFill>
                <a:latin typeface="Arial" panose="020B0604020202020204" pitchFamily="34" charset="0"/>
                <a:ea typeface="ＭＳ Ｐゴシック" panose="020B0600070205080204" pitchFamily="50" charset="-128"/>
              </a:defRPr>
            </a:lvl2pPr>
            <a:lvl3pPr marL="1145400" indent="-229079" eaLnBrk="0" hangingPunct="0">
              <a:defRPr kumimoji="1">
                <a:solidFill>
                  <a:schemeClr val="tx1"/>
                </a:solidFill>
                <a:latin typeface="Arial" panose="020B0604020202020204" pitchFamily="34" charset="0"/>
                <a:ea typeface="ＭＳ Ｐゴシック" panose="020B0600070205080204" pitchFamily="50" charset="-128"/>
              </a:defRPr>
            </a:lvl3pPr>
            <a:lvl4pPr marL="1603556" indent="-229079" eaLnBrk="0" hangingPunct="0">
              <a:defRPr kumimoji="1">
                <a:solidFill>
                  <a:schemeClr val="tx1"/>
                </a:solidFill>
                <a:latin typeface="Arial" panose="020B0604020202020204" pitchFamily="34" charset="0"/>
                <a:ea typeface="ＭＳ Ｐゴシック" panose="020B0600070205080204" pitchFamily="50" charset="-128"/>
              </a:defRPr>
            </a:lvl4pPr>
            <a:lvl5pPr marL="2061718" indent="-229079" eaLnBrk="0" hangingPunct="0">
              <a:defRPr kumimoji="1">
                <a:solidFill>
                  <a:schemeClr val="tx1"/>
                </a:solidFill>
                <a:latin typeface="Arial" panose="020B0604020202020204" pitchFamily="34" charset="0"/>
                <a:ea typeface="ＭＳ Ｐゴシック" panose="020B0600070205080204" pitchFamily="50" charset="-128"/>
              </a:defRPr>
            </a:lvl5pPr>
            <a:lvl6pPr marL="2519879" indent="-229079"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8040" indent="-229079"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36198" indent="-229079"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94358" indent="-229079"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5151E4AB-22F0-485D-B0CD-7B6F0D7D9CBF}" type="slidenum">
              <a:rPr lang="en-US" altLang="ja-JP">
                <a:solidFill>
                  <a:prstClr val="black"/>
                </a:solidFill>
                <a:latin typeface="Calibri" panose="020F0502020204030204" pitchFamily="34" charset="0"/>
              </a:rPr>
              <a:pPr eaLnBrk="1" hangingPunct="1"/>
              <a:t>28</a:t>
            </a:fld>
            <a:endParaRPr lang="en-US" altLang="ja-JP">
              <a:solidFill>
                <a:prstClr val="black"/>
              </a:solidFill>
              <a:latin typeface="Calibri" panose="020F0502020204030204" pitchFamily="34" charset="0"/>
            </a:endParaRPr>
          </a:p>
        </p:txBody>
      </p:sp>
      <p:sp>
        <p:nvSpPr>
          <p:cNvPr id="2" name="日付プレースホルダー 1"/>
          <p:cNvSpPr>
            <a:spLocks noGrp="1"/>
          </p:cNvSpPr>
          <p:nvPr>
            <p:ph type="dt" idx="10"/>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77635528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イノベーションスペース</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en-US" altLang="ja-JP" dirty="0" smtClean="0">
                <a:solidFill>
                  <a:srgbClr val="FF0000"/>
                </a:solidFill>
                <a:latin typeface="HG丸ｺﾞｼｯｸM-PRO" panose="020F0600000000000000" pitchFamily="50" charset="-128"/>
                <a:ea typeface="HG丸ｺﾞｼｯｸM-PRO" panose="020F0600000000000000" pitchFamily="50" charset="-128"/>
              </a:rPr>
              <a:t>2020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年には、従来型資料と電子書籍類が半々になることを想定</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紙・デジタルを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つの</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スペースで閲覧でき、また、個人専用空間などを備えて、クリエーティブな作業を支える近未来型の閲覧スペース。</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デジタルサイネージ</a:t>
            </a:r>
          </a:p>
          <a:p>
            <a:pPr lvl="1"/>
            <a:r>
              <a:rPr lang="ja-JP" altLang="en-US" dirty="0" smtClean="0">
                <a:latin typeface="HG丸ｺﾞｼｯｸM-PRO" panose="020F0600000000000000" pitchFamily="50" charset="-128"/>
                <a:ea typeface="HG丸ｺﾞｼｯｸM-PRO" panose="020F0600000000000000" pitchFamily="50" charset="-128"/>
              </a:rPr>
              <a:t>企業が研究開発した製品（成果）を展示</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リアルタイムに市内の各図書館の来館者数、貸出数をディスプレイ表示</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このようなスペースの全館展開を目指す。</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e-book</a:t>
            </a:r>
            <a:endParaRPr lang="ja-JP"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solidFill>
                  <a:srgbClr val="FF0000"/>
                </a:solidFill>
                <a:latin typeface="HG丸ｺﾞｼｯｸM-PRO" panose="020F0600000000000000" pitchFamily="50" charset="-128"/>
                <a:ea typeface="HG丸ｺﾞｼｯｸM-PRO" panose="020F0600000000000000" pitchFamily="50" charset="-128"/>
              </a:rPr>
              <a:t>持込タブレットでもダウンロード可、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28</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日間貸出し。その後開けなくする</a:t>
            </a:r>
          </a:p>
          <a:p>
            <a:pPr lvl="1"/>
            <a:r>
              <a:rPr lang="en-US" altLang="ja-JP" dirty="0" smtClean="0">
                <a:latin typeface="HG丸ｺﾞｼｯｸM-PRO" panose="020F0600000000000000" pitchFamily="50" charset="-128"/>
                <a:ea typeface="HG丸ｺﾞｼｯｸM-PRO" panose="020F0600000000000000" pitchFamily="50" charset="-128"/>
              </a:rPr>
              <a:t>iPad</a:t>
            </a:r>
            <a:r>
              <a:rPr lang="ja-JP" altLang="ja-JP" dirty="0" smtClean="0">
                <a:latin typeface="HG丸ｺﾞｼｯｸM-PRO" panose="020F0600000000000000" pitchFamily="50" charset="-128"/>
                <a:ea typeface="HG丸ｺﾞｼｯｸM-PRO" panose="020F0600000000000000" pitchFamily="50" charset="-128"/>
              </a:rPr>
              <a:t>アプリ、探して</a:t>
            </a:r>
            <a:r>
              <a:rPr lang="en-US" altLang="ja-JP" dirty="0" smtClean="0">
                <a:latin typeface="HG丸ｺﾞｼｯｸM-PRO" panose="020F0600000000000000" pitchFamily="50" charset="-128"/>
                <a:ea typeface="HG丸ｺﾞｼｯｸM-PRO" panose="020F0600000000000000" pitchFamily="50" charset="-128"/>
              </a:rPr>
              <a:t>QR</a:t>
            </a:r>
            <a:r>
              <a:rPr lang="ja-JP" altLang="ja-JP" dirty="0" smtClean="0">
                <a:latin typeface="HG丸ｺﾞｼｯｸM-PRO" panose="020F0600000000000000" pitchFamily="50" charset="-128"/>
                <a:ea typeface="HG丸ｺﾞｼｯｸM-PRO" panose="020F0600000000000000" pitchFamily="50" charset="-128"/>
              </a:rPr>
              <a:t>コードを読み取り</a:t>
            </a:r>
            <a:r>
              <a:rPr lang="ja-JP" altLang="en-US" dirty="0" smtClean="0">
                <a:latin typeface="HG丸ｺﾞｼｯｸM-PRO" panose="020F0600000000000000" pitchFamily="50" charset="-128"/>
                <a:ea typeface="HG丸ｺﾞｼｯｸM-PRO" panose="020F0600000000000000" pitchFamily="50" charset="-128"/>
              </a:rPr>
              <a:t>、ダウンロード</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その他</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資料が届くと</a:t>
            </a:r>
            <a:r>
              <a:rPr lang="en-US" altLang="ja-JP" dirty="0" smtClean="0">
                <a:latin typeface="HG丸ｺﾞｼｯｸM-PRO" panose="020F0600000000000000" pitchFamily="50" charset="-128"/>
                <a:ea typeface="HG丸ｺﾞｼｯｸM-PRO" panose="020F0600000000000000" pitchFamily="50" charset="-128"/>
              </a:rPr>
              <a:t>SMS</a:t>
            </a:r>
            <a:r>
              <a:rPr lang="ja-JP" altLang="ja-JP" dirty="0" smtClean="0">
                <a:latin typeface="HG丸ｺﾞｼｯｸM-PRO" panose="020F0600000000000000" pitchFamily="50" charset="-128"/>
                <a:ea typeface="HG丸ｺﾞｼｯｸM-PRO" panose="020F0600000000000000" pitchFamily="50" charset="-128"/>
              </a:rPr>
              <a:t>ショートメールで通知。</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書店、喫茶もある。市</a:t>
            </a:r>
            <a:r>
              <a:rPr lang="ja-JP" altLang="en-US" dirty="0" smtClean="0">
                <a:latin typeface="HG丸ｺﾞｼｯｸM-PRO" panose="020F0600000000000000" pitchFamily="50" charset="-128"/>
                <a:ea typeface="HG丸ｺﾞｼｯｸM-PRO" panose="020F0600000000000000" pitchFamily="50" charset="-128"/>
              </a:rPr>
              <a:t>内</a:t>
            </a:r>
            <a:r>
              <a:rPr lang="ja-JP" altLang="ja-JP" dirty="0" smtClean="0">
                <a:latin typeface="HG丸ｺﾞｼｯｸM-PRO" panose="020F0600000000000000" pitchFamily="50" charset="-128"/>
                <a:ea typeface="HG丸ｺﾞｼｯｸM-PRO" panose="020F0600000000000000" pitchFamily="50" charset="-128"/>
              </a:rPr>
              <a:t>のどこでも返すことが可能。</a:t>
            </a:r>
            <a:endParaRPr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260</a:t>
            </a:fld>
            <a:endParaRPr kumimoji="1" lang="ja-JP" altLang="en-US"/>
          </a:p>
        </p:txBody>
      </p:sp>
    </p:spTree>
    <p:extLst>
      <p:ext uri="{BB962C8B-B14F-4D97-AF65-F5344CB8AC3E}">
        <p14:creationId xmlns:p14="http://schemas.microsoft.com/office/powerpoint/2010/main" val="212140749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特に公共図書館の独自コレクションとして、優位性のある資料として「地域資料」がある。</a:t>
            </a:r>
            <a:endParaRPr kumimoji="1" lang="en-US" altLang="ja-JP" dirty="0" smtClean="0"/>
          </a:p>
          <a:p>
            <a:r>
              <a:rPr kumimoji="1" lang="ja-JP" altLang="en-US" dirty="0" smtClean="0"/>
              <a:t>下に例があるように様々な内容の資料がある。ある特定の地域の情報が、その地域以外の様々な地域に分散して「地域資料」として所蔵されている。</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261</a:t>
            </a:fld>
            <a:endParaRPr kumimoji="1" lang="ja-JP" altLang="en-US"/>
          </a:p>
        </p:txBody>
      </p:sp>
    </p:spTree>
    <p:extLst>
      <p:ext uri="{BB962C8B-B14F-4D97-AF65-F5344CB8AC3E}">
        <p14:creationId xmlns:p14="http://schemas.microsoft.com/office/powerpoint/2010/main" val="17031553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地域資料のデジタル化のニーズとして、このようなものが想定される。これからのデジタル化が進むことが望まれる。</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262</a:t>
            </a:fld>
            <a:endParaRPr kumimoji="1" lang="ja-JP" altLang="en-US"/>
          </a:p>
        </p:txBody>
      </p:sp>
    </p:spTree>
    <p:extLst>
      <p:ext uri="{BB962C8B-B14F-4D97-AF65-F5344CB8AC3E}">
        <p14:creationId xmlns:p14="http://schemas.microsoft.com/office/powerpoint/2010/main" val="193766849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lang="ja-JP" altLang="en-US" dirty="0" smtClean="0">
                <a:solidFill>
                  <a:srgbClr val="FF0000"/>
                </a:solidFill>
              </a:rPr>
              <a:t>公共図書館に望まれる現在の図書館システムの役割を大きく５つ挙げてみた。</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dirty="0" smtClean="0">
                <a:solidFill>
                  <a:srgbClr val="FF0000"/>
                </a:solidFill>
              </a:rPr>
              <a:t>保有資料の書誌提供</a:t>
            </a:r>
            <a:endParaRPr lang="en-US" altLang="ja-JP" dirty="0" smtClean="0">
              <a:solidFill>
                <a:srgbClr val="FF0000"/>
              </a:solidFill>
            </a:endParaRPr>
          </a:p>
          <a:p>
            <a:pPr lvl="1"/>
            <a:r>
              <a:rPr lang="ja-JP" altLang="en-US" dirty="0" smtClean="0"/>
              <a:t>書誌情報、記事情報、関連リンク情報の作成</a:t>
            </a:r>
          </a:p>
          <a:p>
            <a:pPr lvl="2"/>
            <a:r>
              <a:rPr lang="ja-JP" altLang="en-US" dirty="0" smtClean="0"/>
              <a:t>流通本は</a:t>
            </a:r>
            <a:r>
              <a:rPr lang="en-US" altLang="ja-JP" dirty="0" smtClean="0"/>
              <a:t>JPO</a:t>
            </a:r>
            <a:r>
              <a:rPr lang="ja-JP" altLang="en-US" dirty="0" smtClean="0"/>
              <a:t>近刊情報、</a:t>
            </a:r>
            <a:r>
              <a:rPr lang="en-US" altLang="ja-JP" dirty="0" smtClean="0"/>
              <a:t>NDL</a:t>
            </a:r>
            <a:r>
              <a:rPr lang="ja-JP" altLang="en-US" dirty="0" smtClean="0"/>
              <a:t>新着書誌情報の活用</a:t>
            </a:r>
          </a:p>
          <a:p>
            <a:pPr lvl="2"/>
            <a:r>
              <a:rPr lang="ja-JP" altLang="en-US" dirty="0" smtClean="0"/>
              <a:t>出版情報（販売に資する情報）、書評等を書誌情報を補強する情報として活用</a:t>
            </a:r>
          </a:p>
          <a:p>
            <a:pPr lvl="2"/>
            <a:r>
              <a:rPr lang="ja-JP" altLang="en-US" dirty="0" smtClean="0"/>
              <a:t>郷土資料は、独自に書誌情報、目次情報、関連リンク情報の作成</a:t>
            </a:r>
            <a:endParaRPr lang="en-US" altLang="ja-JP" dirty="0" smtClean="0"/>
          </a:p>
          <a:p>
            <a:r>
              <a:rPr lang="ja-JP" altLang="en-US" dirty="0" smtClean="0">
                <a:solidFill>
                  <a:srgbClr val="FF0000"/>
                </a:solidFill>
              </a:rPr>
              <a:t>地域資料のデジタル化</a:t>
            </a:r>
            <a:endParaRPr lang="en-US" altLang="ja-JP" dirty="0" smtClean="0">
              <a:solidFill>
                <a:srgbClr val="FF0000"/>
              </a:solidFill>
            </a:endParaRPr>
          </a:p>
          <a:p>
            <a:pPr lvl="1"/>
            <a:r>
              <a:rPr lang="ja-JP" altLang="en-US" dirty="0" smtClean="0"/>
              <a:t>図書館等での郷土資料の原本保証のためのデジタル化は可能</a:t>
            </a:r>
            <a:endParaRPr lang="en-US" altLang="ja-JP" dirty="0" smtClean="0"/>
          </a:p>
          <a:p>
            <a:pPr lvl="2"/>
            <a:r>
              <a:rPr lang="ja-JP" altLang="en-US" sz="1600" i="1" u="sng" dirty="0"/>
              <a:t>郷⼟資料など「絶版等の理由による⼊⼿困難なもので貴重な資料」について、「損傷等が始まる前の良好な状態で後世に当該資料の記録を継承するために複製すること」は現⾏法上可能</a:t>
            </a:r>
            <a:endParaRPr lang="en-US" altLang="ja-JP" sz="1600" i="1" u="sng" dirty="0"/>
          </a:p>
          <a:p>
            <a:pPr lvl="2"/>
            <a:r>
              <a:rPr lang="ja-JP" altLang="en-US" sz="1600" i="1" u="sng" dirty="0"/>
              <a:t>（著作権法第</a:t>
            </a:r>
            <a:r>
              <a:rPr lang="en-US" altLang="ja-JP" sz="1600" i="1" u="sng" dirty="0"/>
              <a:t>31</a:t>
            </a:r>
            <a:r>
              <a:rPr lang="ja-JP" altLang="en-US" sz="1600" i="1" u="sng" dirty="0"/>
              <a:t>条第</a:t>
            </a:r>
            <a:r>
              <a:rPr lang="en-US" altLang="ja-JP" sz="1600" i="1" u="sng" dirty="0"/>
              <a:t>1</a:t>
            </a:r>
            <a:r>
              <a:rPr lang="ja-JP" altLang="en-US" sz="1600" i="1" u="sng" dirty="0"/>
              <a:t>項第</a:t>
            </a:r>
            <a:r>
              <a:rPr lang="en-US" altLang="ja-JP" sz="1600" i="1" u="sng" dirty="0"/>
              <a:t>2</a:t>
            </a:r>
            <a:r>
              <a:rPr lang="ja-JP" altLang="en-US" sz="1600" i="1" u="sng" dirty="0"/>
              <a:t>号「図書館資料の保存のため必要がある場合」の解釈の明確化）</a:t>
            </a:r>
            <a:endParaRPr lang="en-US" altLang="ja-JP" sz="1600" i="1" u="sng" dirty="0"/>
          </a:p>
          <a:p>
            <a:r>
              <a:rPr lang="ja-JP" altLang="en-US" dirty="0" smtClean="0">
                <a:solidFill>
                  <a:srgbClr val="FF0000"/>
                </a:solidFill>
              </a:rPr>
              <a:t>地域情報に関するレファレンス情報の集約</a:t>
            </a:r>
            <a:endParaRPr lang="en-US" altLang="ja-JP" dirty="0" smtClean="0">
              <a:solidFill>
                <a:srgbClr val="FF0000"/>
              </a:solidFill>
            </a:endParaRPr>
          </a:p>
          <a:p>
            <a:pPr lvl="1"/>
            <a:r>
              <a:rPr lang="ja-JP" altLang="en-US" dirty="0" smtClean="0"/>
              <a:t>レファレンス協同データベールの活用</a:t>
            </a:r>
            <a:endParaRPr lang="en-US" altLang="ja-JP" dirty="0" smtClean="0"/>
          </a:p>
          <a:p>
            <a:r>
              <a:rPr lang="ja-JP" altLang="en-US" dirty="0" smtClean="0">
                <a:solidFill>
                  <a:srgbClr val="FF0000"/>
                </a:solidFill>
              </a:rPr>
              <a:t>地域資料のオープンデータ化</a:t>
            </a:r>
            <a:endParaRPr lang="en-US" altLang="ja-JP" dirty="0" smtClean="0">
              <a:solidFill>
                <a:srgbClr val="FF0000"/>
              </a:solidFill>
            </a:endParaRPr>
          </a:p>
          <a:p>
            <a:pPr lvl="1"/>
            <a:r>
              <a:rPr lang="ja-JP" altLang="en-US" dirty="0" smtClean="0"/>
              <a:t>デジタルアーカイブの構築</a:t>
            </a:r>
            <a:endParaRPr lang="en-US" altLang="ja-JP" dirty="0" smtClean="0"/>
          </a:p>
          <a:p>
            <a:pPr lvl="1"/>
            <a:r>
              <a:rPr lang="en-US" altLang="ja-JP" dirty="0" smtClean="0"/>
              <a:t>GUI</a:t>
            </a:r>
            <a:r>
              <a:rPr lang="ja-JP" altLang="en-US" dirty="0" smtClean="0"/>
              <a:t>のみならず、外部への提供用</a:t>
            </a:r>
            <a:r>
              <a:rPr lang="en-US" altLang="ja-JP" dirty="0" smtClean="0"/>
              <a:t>API</a:t>
            </a:r>
            <a:r>
              <a:rPr lang="ja-JP" altLang="en-US" dirty="0" smtClean="0"/>
              <a:t>の実装</a:t>
            </a:r>
            <a:endParaRPr lang="en-US" altLang="ja-JP" dirty="0" smtClean="0"/>
          </a:p>
          <a:p>
            <a:pPr lvl="2"/>
            <a:r>
              <a:rPr lang="ja-JP" altLang="en-US" dirty="0" smtClean="0"/>
              <a:t>メタデータ差分ハーベスト用</a:t>
            </a:r>
            <a:r>
              <a:rPr lang="en-US" altLang="ja-JP" dirty="0" smtClean="0"/>
              <a:t>API</a:t>
            </a:r>
          </a:p>
          <a:p>
            <a:pPr lvl="2"/>
            <a:r>
              <a:rPr lang="ja-JP" altLang="en-US" dirty="0" smtClean="0"/>
              <a:t>コンテンツへの直接リンク</a:t>
            </a:r>
            <a:r>
              <a:rPr lang="en-US" altLang="ja-JP" dirty="0" smtClean="0"/>
              <a:t>URL</a:t>
            </a:r>
          </a:p>
          <a:p>
            <a:pPr lvl="1"/>
            <a:r>
              <a:rPr lang="ja-JP" altLang="en-US" dirty="0" smtClean="0"/>
              <a:t>地域資料の他の図書館への送信</a:t>
            </a:r>
            <a:endParaRPr lang="en-US" altLang="ja-JP" dirty="0" smtClean="0"/>
          </a:p>
          <a:p>
            <a:pPr lvl="2"/>
            <a:r>
              <a:rPr lang="ja-JP" altLang="en-US" sz="1600" i="1" u="sng" dirty="0"/>
              <a:t>「図書館等がデジタル化した絶版等資料」で国⽴国会図書館が所蔵していないものについて、「国⽴国会図書館の⾏</a:t>
            </a:r>
            <a:r>
              <a:rPr lang="ja-JP" altLang="en-US" sz="1600" i="1" u="sng" dirty="0" err="1"/>
              <a:t>う</a:t>
            </a:r>
            <a:r>
              <a:rPr lang="ja-JP" altLang="en-US" sz="1600" i="1" u="sng" dirty="0"/>
              <a:t>図書館送信サービスにより、他の図書館等に送信することについては、現⾏法上可能」</a:t>
            </a:r>
            <a:endParaRPr lang="en-US" altLang="ja-JP" i="1" u="sng" dirty="0" smtClean="0"/>
          </a:p>
          <a:p>
            <a:pPr lvl="2"/>
            <a:r>
              <a:rPr lang="ja-JP" altLang="en-US" dirty="0" smtClean="0"/>
              <a:t>国⽴国会図書館による送信サービスを活用</a:t>
            </a:r>
          </a:p>
          <a:p>
            <a:r>
              <a:rPr lang="ja-JP" altLang="en-US" dirty="0" smtClean="0">
                <a:solidFill>
                  <a:srgbClr val="FF0000"/>
                </a:solidFill>
              </a:rPr>
              <a:t>県域での電子図書館サービスの提供</a:t>
            </a:r>
            <a:endParaRPr lang="en-US" altLang="ja-JP" dirty="0" smtClean="0">
              <a:solidFill>
                <a:srgbClr val="FF0000"/>
              </a:solidFill>
            </a:endParaRPr>
          </a:p>
          <a:p>
            <a:pPr lvl="1"/>
            <a:r>
              <a:rPr lang="ja-JP" altLang="en-US" dirty="0" smtClean="0"/>
              <a:t>県民のための資料・情報提供</a:t>
            </a:r>
            <a:endParaRPr lang="en-US" altLang="ja-JP" dirty="0" smtClean="0"/>
          </a:p>
          <a:p>
            <a:pPr lvl="2"/>
            <a:r>
              <a:rPr lang="ja-JP" altLang="en-US" dirty="0" smtClean="0"/>
              <a:t>所蔵していない情報に関しては、県外にある情報へのアクセスを保証</a:t>
            </a:r>
            <a:endParaRPr lang="en-US" altLang="ja-JP" dirty="0" smtClean="0"/>
          </a:p>
          <a:p>
            <a:pPr lvl="2"/>
            <a:r>
              <a:rPr lang="ja-JP" altLang="en-US" dirty="0" smtClean="0"/>
              <a:t>有償電子書籍に関しては、商用電子図書館サービスの活用</a:t>
            </a:r>
            <a:endParaRPr lang="en-US" altLang="ja-JP" dirty="0" smtClean="0"/>
          </a:p>
          <a:p>
            <a:pPr lvl="1"/>
            <a:r>
              <a:rPr lang="ja-JP" altLang="en-US" dirty="0" smtClean="0"/>
              <a:t>県内のみならず、県外にある地域資料の集約と発信</a:t>
            </a:r>
            <a:endParaRPr lang="en-US" altLang="ja-JP" dirty="0" smtClean="0"/>
          </a:p>
          <a:p>
            <a:pPr lvl="2"/>
            <a:r>
              <a:rPr lang="en-US" altLang="ja-JP" dirty="0" smtClean="0"/>
              <a:t>NDL</a:t>
            </a:r>
            <a:r>
              <a:rPr lang="ja-JP" altLang="en-US" dirty="0" smtClean="0"/>
              <a:t>サーチ等の検索</a:t>
            </a:r>
            <a:r>
              <a:rPr lang="en-US" altLang="ja-JP" dirty="0" smtClean="0"/>
              <a:t>API</a:t>
            </a:r>
            <a:r>
              <a:rPr lang="ja-JP" altLang="en-US" dirty="0" err="1" smtClean="0"/>
              <a:t>、</a:t>
            </a:r>
            <a:r>
              <a:rPr lang="en-US" altLang="ja-JP" dirty="0" smtClean="0"/>
              <a:t>NDL</a:t>
            </a:r>
            <a:r>
              <a:rPr lang="ja-JP" altLang="en-US" dirty="0" smtClean="0"/>
              <a:t>デジタルコレクションのコンテンツ閲覧</a:t>
            </a:r>
            <a:r>
              <a:rPr lang="en-US" altLang="ja-JP" dirty="0" smtClean="0"/>
              <a:t>API</a:t>
            </a:r>
            <a:r>
              <a:rPr lang="ja-JP" altLang="en-US" dirty="0" smtClean="0"/>
              <a:t>の活用</a:t>
            </a:r>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263</a:t>
            </a:fld>
            <a:endParaRPr kumimoji="1" lang="ja-JP" altLang="en-US"/>
          </a:p>
        </p:txBody>
      </p:sp>
    </p:spTree>
    <p:extLst>
      <p:ext uri="{BB962C8B-B14F-4D97-AF65-F5344CB8AC3E}">
        <p14:creationId xmlns:p14="http://schemas.microsoft.com/office/powerpoint/2010/main" val="258427089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r>
              <a:rPr lang="ja-JP" altLang="en-US" b="1" dirty="0" smtClean="0">
                <a:solidFill>
                  <a:srgbClr val="FF0000"/>
                </a:solidFill>
              </a:rPr>
              <a:t>図書館が扱う情報の形態が広がる</a:t>
            </a:r>
            <a:r>
              <a:rPr lang="ja-JP" altLang="en-US" dirty="0" smtClean="0">
                <a:solidFill>
                  <a:srgbClr val="FF0000"/>
                </a:solidFill>
              </a:rPr>
              <a:t>。それに対応するスキルが必要になる。</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dirty="0" smtClean="0">
                <a:solidFill>
                  <a:srgbClr val="FF0000"/>
                </a:solidFill>
              </a:rPr>
              <a:t>専門分野に関する知見</a:t>
            </a:r>
          </a:p>
          <a:p>
            <a:r>
              <a:rPr lang="ja-JP" altLang="en-US" dirty="0" smtClean="0">
                <a:solidFill>
                  <a:srgbClr val="FF0000"/>
                </a:solidFill>
              </a:rPr>
              <a:t>文化資産の収集・保存・修復・公開の技能</a:t>
            </a:r>
          </a:p>
          <a:p>
            <a:r>
              <a:rPr lang="ja-JP" altLang="en-US" dirty="0" smtClean="0">
                <a:solidFill>
                  <a:srgbClr val="FF0000"/>
                </a:solidFill>
              </a:rPr>
              <a:t>文化資産を取り扱うための知識・技能</a:t>
            </a:r>
          </a:p>
          <a:p>
            <a:r>
              <a:rPr lang="ja-JP" altLang="en-US" dirty="0" smtClean="0">
                <a:solidFill>
                  <a:srgbClr val="FF0000"/>
                </a:solidFill>
              </a:rPr>
              <a:t>デジタル技術を活用したアーカイブ化のための知見</a:t>
            </a:r>
          </a:p>
          <a:p>
            <a:r>
              <a:rPr lang="ja-JP" altLang="en-US" dirty="0" smtClean="0">
                <a:solidFill>
                  <a:srgbClr val="FF0000"/>
                </a:solidFill>
              </a:rPr>
              <a:t>システムの開発・運用管理の知識・技能</a:t>
            </a:r>
            <a:endParaRPr lang="en-US" altLang="ja-JP" dirty="0" smtClean="0">
              <a:solidFill>
                <a:srgbClr val="FF0000"/>
              </a:solidFill>
            </a:endParaRPr>
          </a:p>
          <a:p>
            <a:r>
              <a:rPr kumimoji="1" lang="ja-JP" altLang="en-US" dirty="0" smtClean="0">
                <a:solidFill>
                  <a:srgbClr val="FF0000"/>
                </a:solidFill>
              </a:rPr>
              <a:t>＝＝＝＝＝</a:t>
            </a:r>
            <a:endParaRPr kumimoji="1" lang="en-US" altLang="ja-JP" dirty="0" smtClean="0">
              <a:solidFill>
                <a:srgbClr val="FF0000"/>
              </a:solidFill>
            </a:endParaRPr>
          </a:p>
          <a:p>
            <a:r>
              <a:rPr lang="ja-JP" altLang="en-US" dirty="0" smtClean="0">
                <a:solidFill>
                  <a:srgbClr val="FF0000"/>
                </a:solidFill>
              </a:rPr>
              <a:t>■専門分野に関する知見</a:t>
            </a:r>
            <a:r>
              <a:rPr lang="ja-JP" altLang="en-US" dirty="0" smtClean="0"/>
              <a:t>（文化・芸術・学術）</a:t>
            </a:r>
          </a:p>
          <a:p>
            <a:r>
              <a:rPr lang="ja-JP" altLang="en-US" dirty="0" smtClean="0"/>
              <a:t>■文献を含めて、</a:t>
            </a:r>
            <a:r>
              <a:rPr lang="ja-JP" altLang="en-US" dirty="0" smtClean="0">
                <a:solidFill>
                  <a:srgbClr val="FF0000"/>
                </a:solidFill>
              </a:rPr>
              <a:t>文化資産の収集・保存・修復・公開の技能</a:t>
            </a:r>
            <a:endParaRPr lang="en-US" altLang="ja-JP" dirty="0" smtClean="0">
              <a:solidFill>
                <a:srgbClr val="FF0000"/>
              </a:solidFill>
            </a:endParaRPr>
          </a:p>
          <a:p>
            <a:r>
              <a:rPr lang="ja-JP" altLang="en-US" dirty="0" smtClean="0">
                <a:solidFill>
                  <a:srgbClr val="FF0000"/>
                </a:solidFill>
              </a:rPr>
              <a:t>・</a:t>
            </a:r>
            <a:r>
              <a:rPr lang="ja-JP" altLang="en-US" dirty="0" smtClean="0"/>
              <a:t>図書館が扱うものは、文献だけではない。</a:t>
            </a:r>
          </a:p>
          <a:p>
            <a:r>
              <a:rPr lang="ja-JP" altLang="en-US" dirty="0" smtClean="0">
                <a:solidFill>
                  <a:srgbClr val="FF0000"/>
                </a:solidFill>
              </a:rPr>
              <a:t>■文化資産を取り扱うための知識・技能</a:t>
            </a:r>
            <a:endParaRPr lang="en-US" altLang="ja-JP" dirty="0" smtClean="0">
              <a:solidFill>
                <a:schemeClr val="tx1"/>
              </a:solidFill>
            </a:endParaRPr>
          </a:p>
          <a:p>
            <a:r>
              <a:rPr lang="ja-JP" altLang="en-US" dirty="0" smtClean="0">
                <a:solidFill>
                  <a:schemeClr val="tx1"/>
                </a:solidFill>
              </a:rPr>
              <a:t>・</a:t>
            </a:r>
            <a:r>
              <a:rPr lang="ja-JP" altLang="en-US" dirty="0" smtClean="0"/>
              <a:t>保存・修復技術（</a:t>
            </a:r>
            <a:r>
              <a:rPr lang="ja-JP" altLang="en-US" dirty="0" smtClean="0">
                <a:solidFill>
                  <a:srgbClr val="FF0000"/>
                </a:solidFill>
              </a:rPr>
              <a:t>媒体の保存、情報の保存</a:t>
            </a:r>
            <a:r>
              <a:rPr lang="ja-JP" altLang="en-US" dirty="0" smtClean="0"/>
              <a:t>）</a:t>
            </a:r>
            <a:endParaRPr lang="en-US" altLang="ja-JP" dirty="0" smtClean="0"/>
          </a:p>
          <a:p>
            <a:r>
              <a:rPr lang="ja-JP" altLang="en-US" dirty="0" smtClean="0"/>
              <a:t>・文化資産に価値を見出し、情報として記述する</a:t>
            </a:r>
            <a:r>
              <a:rPr lang="ja-JP" altLang="en-US" dirty="0" smtClean="0">
                <a:solidFill>
                  <a:srgbClr val="FF0000"/>
                </a:solidFill>
              </a:rPr>
              <a:t>カタロガー</a:t>
            </a:r>
            <a:endParaRPr lang="en-US" altLang="ja-JP" dirty="0" smtClean="0">
              <a:solidFill>
                <a:srgbClr val="FF0000"/>
              </a:solidFill>
            </a:endParaRPr>
          </a:p>
          <a:p>
            <a:r>
              <a:rPr lang="ja-JP" altLang="en-US" dirty="0" smtClean="0">
                <a:solidFill>
                  <a:srgbClr val="FF0000"/>
                </a:solidFill>
              </a:rPr>
              <a:t>・</a:t>
            </a:r>
            <a:r>
              <a:rPr lang="ja-JP" altLang="en-US" dirty="0" smtClean="0"/>
              <a:t>文化資産の価値を顕在化させて共有するための企画・発信する</a:t>
            </a:r>
            <a:r>
              <a:rPr lang="ja-JP" altLang="en-US" dirty="0" smtClean="0">
                <a:solidFill>
                  <a:srgbClr val="FF0000"/>
                </a:solidFill>
              </a:rPr>
              <a:t>キュレーター</a:t>
            </a:r>
            <a:endParaRPr lang="en-US" altLang="ja-JP" dirty="0" smtClean="0">
              <a:solidFill>
                <a:srgbClr val="FF0000"/>
              </a:solidFill>
            </a:endParaRPr>
          </a:p>
          <a:p>
            <a:r>
              <a:rPr lang="ja-JP" altLang="en-US" dirty="0" smtClean="0">
                <a:solidFill>
                  <a:srgbClr val="FF0000"/>
                </a:solidFill>
              </a:rPr>
              <a:t>・</a:t>
            </a:r>
            <a:r>
              <a:rPr lang="ja-JP" altLang="en-US" dirty="0" smtClean="0"/>
              <a:t>文化資源と人々をつなぎ、新たな価値を創出する</a:t>
            </a:r>
            <a:r>
              <a:rPr lang="ja-JP" altLang="en-US" dirty="0" smtClean="0">
                <a:solidFill>
                  <a:srgbClr val="FF0000"/>
                </a:solidFill>
              </a:rPr>
              <a:t>コーディネータ、エンベデッドライブラリアン</a:t>
            </a:r>
            <a:endParaRPr lang="en-US" altLang="ja-JP" dirty="0" smtClean="0">
              <a:solidFill>
                <a:srgbClr val="FF0000"/>
              </a:solidFill>
            </a:endParaRPr>
          </a:p>
          <a:p>
            <a:r>
              <a:rPr lang="ja-JP" altLang="en-US" dirty="0" smtClean="0">
                <a:solidFill>
                  <a:srgbClr val="FF0000"/>
                </a:solidFill>
              </a:rPr>
              <a:t>・</a:t>
            </a:r>
            <a:r>
              <a:rPr lang="ja-JP" altLang="en-US" dirty="0" smtClean="0"/>
              <a:t>文化資産を扱う活動の使命を明らかにし、その達成に向け経営資源を配分し、事業を統括するマネージャー</a:t>
            </a:r>
            <a:endParaRPr lang="en-US" altLang="ja-JP" dirty="0" smtClean="0"/>
          </a:p>
          <a:p>
            <a:r>
              <a:rPr lang="ja-JP" altLang="en-US" dirty="0" smtClean="0">
                <a:solidFill>
                  <a:srgbClr val="FF0000"/>
                </a:solidFill>
              </a:rPr>
              <a:t>■デジタル技術を活用したアーカイブ化のための知見</a:t>
            </a:r>
            <a:endParaRPr lang="en-US" altLang="ja-JP" dirty="0" smtClean="0">
              <a:solidFill>
                <a:schemeClr val="tx1"/>
              </a:solidFill>
            </a:endParaRPr>
          </a:p>
          <a:p>
            <a:r>
              <a:rPr lang="ja-JP" altLang="en-US" dirty="0" smtClean="0">
                <a:solidFill>
                  <a:schemeClr val="tx1"/>
                </a:solidFill>
              </a:rPr>
              <a:t>・</a:t>
            </a:r>
            <a:r>
              <a:rPr lang="ja-JP" altLang="en-US" dirty="0" smtClean="0"/>
              <a:t>文化資産を取り扱う様々な局面で</a:t>
            </a:r>
            <a:r>
              <a:rPr lang="en-US" altLang="ja-JP" dirty="0" smtClean="0"/>
              <a:t>IT</a:t>
            </a:r>
            <a:r>
              <a:rPr lang="ja-JP" altLang="en-US" dirty="0" smtClean="0"/>
              <a:t>を活用し、文化資産をデジタル化し情報メディアに乗せていく技術を有する</a:t>
            </a:r>
            <a:r>
              <a:rPr lang="ja-JP" altLang="en-US" dirty="0" smtClean="0">
                <a:solidFill>
                  <a:srgbClr val="FF0000"/>
                </a:solidFill>
              </a:rPr>
              <a:t>アーキビスト</a:t>
            </a:r>
            <a:endParaRPr lang="en-US" altLang="ja-JP" dirty="0" smtClean="0">
              <a:solidFill>
                <a:srgbClr val="FF0000"/>
              </a:solidFill>
            </a:endParaRPr>
          </a:p>
          <a:p>
            <a:r>
              <a:rPr lang="ja-JP" altLang="en-US" dirty="0" smtClean="0">
                <a:solidFill>
                  <a:srgbClr val="FF0000"/>
                </a:solidFill>
              </a:rPr>
              <a:t>・</a:t>
            </a:r>
            <a:r>
              <a:rPr lang="ja-JP" altLang="en-US" dirty="0" smtClean="0"/>
              <a:t>著作権をはじめとする知的財産権、肖像権、契約など各種法律分野に関する知識</a:t>
            </a:r>
          </a:p>
          <a:p>
            <a:r>
              <a:rPr lang="ja-JP" altLang="en-US" dirty="0" smtClean="0"/>
              <a:t>■文化資産を情報として収集・組織化・保存し、公開することを実現する</a:t>
            </a:r>
            <a:r>
              <a:rPr lang="ja-JP" altLang="en-US" dirty="0" smtClean="0">
                <a:solidFill>
                  <a:srgbClr val="FF0000"/>
                </a:solidFill>
              </a:rPr>
              <a:t>システムの開発・運用管理の知識・技能</a:t>
            </a:r>
            <a:endParaRPr lang="en-US" altLang="ja-JP" dirty="0" smtClean="0">
              <a:solidFill>
                <a:schemeClr val="tx1"/>
              </a:solidFill>
            </a:endParaRPr>
          </a:p>
          <a:p>
            <a:r>
              <a:rPr lang="ja-JP" altLang="en-US" dirty="0" smtClean="0">
                <a:solidFill>
                  <a:schemeClr val="tx1"/>
                </a:solidFill>
              </a:rPr>
              <a:t>・効</a:t>
            </a:r>
            <a:r>
              <a:rPr lang="ja-JP" altLang="en-US" dirty="0" smtClean="0"/>
              <a:t>率的・効果的なシステム開発を行う</a:t>
            </a:r>
            <a:r>
              <a:rPr lang="ja-JP" altLang="en-US" dirty="0" smtClean="0">
                <a:solidFill>
                  <a:srgbClr val="FF0000"/>
                </a:solidFill>
              </a:rPr>
              <a:t>システムライブラリアン</a:t>
            </a:r>
            <a:endParaRPr lang="en-US" altLang="ja-JP" dirty="0" smtClean="0">
              <a:solidFill>
                <a:srgbClr val="FF0000"/>
              </a:solidFill>
            </a:endParaRPr>
          </a:p>
          <a:p>
            <a:r>
              <a:rPr lang="ja-JP" altLang="en-US" dirty="0" smtClean="0">
                <a:solidFill>
                  <a:srgbClr val="FF0000"/>
                </a:solidFill>
              </a:rPr>
              <a:t>・</a:t>
            </a:r>
            <a:r>
              <a:rPr lang="ja-JP" altLang="en-US" dirty="0" smtClean="0"/>
              <a:t>先進技術の研究開発および実用化を目指す研究者</a:t>
            </a:r>
          </a:p>
          <a:p>
            <a:endParaRPr lang="ja-JP" altLang="en-US" dirty="0" smtClean="0"/>
          </a:p>
          <a:p>
            <a:r>
              <a:rPr kumimoji="1" lang="ja-JP" altLang="en-US" dirty="0" smtClean="0">
                <a:solidFill>
                  <a:srgbClr val="FF0000"/>
                </a:solidFill>
              </a:rPr>
              <a:t>～～～～～</a:t>
            </a:r>
            <a:endParaRPr kumimoji="1" lang="en-US" altLang="ja-JP" dirty="0" smtClean="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264</a:t>
            </a:fld>
            <a:endParaRPr kumimoji="1" lang="ja-JP" altLang="en-US"/>
          </a:p>
        </p:txBody>
      </p:sp>
    </p:spTree>
    <p:extLst>
      <p:ext uri="{BB962C8B-B14F-4D97-AF65-F5344CB8AC3E}">
        <p14:creationId xmlns:p14="http://schemas.microsoft.com/office/powerpoint/2010/main" val="145638890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lang="ja-JP" altLang="en-US" dirty="0" smtClean="0">
                <a:solidFill>
                  <a:srgbClr val="FF0000"/>
                </a:solidFill>
              </a:rPr>
              <a:t>公共図書館でのデジタル化とアーカイブ構築・提供を推進するために、国等の外部機関は様々な形で支援することが期待される。</a:t>
            </a:r>
            <a:endParaRPr lang="en-US" altLang="ja-JP" dirty="0" smtClean="0">
              <a:solidFill>
                <a:srgbClr val="FF0000"/>
              </a:solidFill>
            </a:endParaRPr>
          </a:p>
          <a:p>
            <a:r>
              <a:rPr lang="ja-JP" altLang="en-US" dirty="0" smtClean="0">
                <a:solidFill>
                  <a:srgbClr val="FF0000"/>
                </a:solidFill>
              </a:rPr>
              <a:t>その例として</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u="sng" dirty="0" smtClean="0">
                <a:solidFill>
                  <a:srgbClr val="FF0000"/>
                </a:solidFill>
              </a:rPr>
              <a:t>流通本の書誌作成の負荷の低減</a:t>
            </a:r>
            <a:endParaRPr lang="en-US" altLang="ja-JP" u="sng" dirty="0" smtClean="0">
              <a:solidFill>
                <a:srgbClr val="FF0000"/>
              </a:solidFill>
            </a:endParaRPr>
          </a:p>
          <a:p>
            <a:pPr lvl="1"/>
            <a:r>
              <a:rPr lang="ja-JP" altLang="en-US" dirty="0" smtClean="0"/>
              <a:t>近刊情報・インプロセスデータ取り込み機能を実装するための情報提供、技術支援</a:t>
            </a:r>
          </a:p>
          <a:p>
            <a:pPr lvl="2"/>
            <a:r>
              <a:rPr lang="en-US" altLang="ja-JP" dirty="0" smtClean="0"/>
              <a:t>EXCEL</a:t>
            </a:r>
            <a:r>
              <a:rPr lang="ja-JP" altLang="en-US" dirty="0" smtClean="0"/>
              <a:t>シートでの書誌取り込みもその</a:t>
            </a:r>
            <a:r>
              <a:rPr lang="en-US" altLang="ja-JP" dirty="0" smtClean="0"/>
              <a:t>1</a:t>
            </a:r>
            <a:r>
              <a:rPr lang="ja-JP" altLang="en-US" dirty="0" smtClean="0"/>
              <a:t>つ</a:t>
            </a:r>
          </a:p>
          <a:p>
            <a:pPr lvl="1"/>
            <a:r>
              <a:rPr lang="ja-JP" altLang="en-US" dirty="0" smtClean="0"/>
              <a:t>出版社が提供する販売情報、書評等を書誌情報を補強する情報として提供</a:t>
            </a:r>
          </a:p>
          <a:p>
            <a:r>
              <a:rPr lang="ja-JP" altLang="en-US" u="sng" dirty="0" smtClean="0">
                <a:solidFill>
                  <a:srgbClr val="FF0000"/>
                </a:solidFill>
              </a:rPr>
              <a:t>地域資料の書誌・目次作成の負荷の低減</a:t>
            </a:r>
            <a:endParaRPr lang="en-US" altLang="ja-JP" u="sng" dirty="0" smtClean="0">
              <a:solidFill>
                <a:srgbClr val="FF0000"/>
              </a:solidFill>
            </a:endParaRPr>
          </a:p>
          <a:p>
            <a:pPr lvl="1"/>
            <a:r>
              <a:rPr kumimoji="1" lang="ja-JP" altLang="en-US" dirty="0" smtClean="0"/>
              <a:t>クラウドソーシングでの書誌・目次作成環境の提供</a:t>
            </a:r>
            <a:endParaRPr kumimoji="1" lang="en-US" altLang="ja-JP" dirty="0" smtClean="0"/>
          </a:p>
          <a:p>
            <a:r>
              <a:rPr lang="ja-JP" altLang="en-US" u="sng" dirty="0" smtClean="0">
                <a:solidFill>
                  <a:srgbClr val="FF0000"/>
                </a:solidFill>
              </a:rPr>
              <a:t>地域資料のオープンデータ化の支援</a:t>
            </a:r>
            <a:r>
              <a:rPr lang="ja-JP" altLang="en-US" u="sng" dirty="0" smtClean="0"/>
              <a:t>（ガイドラインおよび研修等）</a:t>
            </a:r>
            <a:endParaRPr lang="en-US" altLang="ja-JP" u="sng" dirty="0" smtClean="0"/>
          </a:p>
          <a:p>
            <a:pPr lvl="1"/>
            <a:r>
              <a:rPr lang="ja-JP" altLang="en-US" dirty="0" smtClean="0"/>
              <a:t>地域資料のデジタル化</a:t>
            </a:r>
            <a:endParaRPr lang="en-US" altLang="ja-JP" dirty="0" smtClean="0"/>
          </a:p>
          <a:p>
            <a:pPr lvl="1"/>
            <a:r>
              <a:rPr lang="ja-JP" altLang="en-US" dirty="0" smtClean="0"/>
              <a:t>メタデータ作成</a:t>
            </a:r>
            <a:endParaRPr lang="en-US" altLang="ja-JP" dirty="0" smtClean="0"/>
          </a:p>
          <a:p>
            <a:pPr lvl="1"/>
            <a:r>
              <a:rPr lang="ja-JP" altLang="en-US" dirty="0" smtClean="0"/>
              <a:t>アーカイブ構築</a:t>
            </a:r>
            <a:endParaRPr lang="en-US" altLang="ja-JP" dirty="0" smtClean="0"/>
          </a:p>
          <a:p>
            <a:pPr lvl="1"/>
            <a:r>
              <a:rPr lang="ja-JP" altLang="en-US" dirty="0" smtClean="0"/>
              <a:t>外部への提供用の標準</a:t>
            </a:r>
            <a:r>
              <a:rPr lang="en-US" altLang="ja-JP" dirty="0" smtClean="0"/>
              <a:t>API</a:t>
            </a:r>
            <a:r>
              <a:rPr lang="ja-JP" altLang="en-US" dirty="0" smtClean="0"/>
              <a:t>の実装</a:t>
            </a:r>
            <a:endParaRPr lang="en-US" altLang="ja-JP" dirty="0" smtClean="0"/>
          </a:p>
          <a:p>
            <a:pPr lvl="1"/>
            <a:r>
              <a:rPr lang="ja-JP" altLang="en-US" dirty="0" smtClean="0"/>
              <a:t>地域資料の</a:t>
            </a:r>
            <a:r>
              <a:rPr lang="en-US" altLang="ja-JP" dirty="0" smtClean="0"/>
              <a:t>NDL</a:t>
            </a:r>
            <a:r>
              <a:rPr lang="ja-JP" altLang="en-US" dirty="0" smtClean="0"/>
              <a:t>からの図書館送信サービス</a:t>
            </a:r>
            <a:endParaRPr lang="en-US" altLang="ja-JP" dirty="0" smtClean="0"/>
          </a:p>
          <a:p>
            <a:r>
              <a:rPr kumimoji="1" lang="ja-JP" altLang="en-US" u="sng" dirty="0" smtClean="0"/>
              <a:t>人・もの・金の資源の確保</a:t>
            </a:r>
            <a:endParaRPr kumimoji="1" lang="en-US" altLang="ja-JP" u="sng" dirty="0" smtClean="0"/>
          </a:p>
          <a:p>
            <a:pPr lvl="1"/>
            <a:r>
              <a:rPr lang="ja-JP" altLang="en-US" u="sng" dirty="0" smtClean="0">
                <a:solidFill>
                  <a:srgbClr val="FF0000"/>
                </a:solidFill>
              </a:rPr>
              <a:t>知財計画</a:t>
            </a:r>
            <a:r>
              <a:rPr lang="en-US" altLang="ja-JP" u="sng" dirty="0" smtClean="0">
                <a:solidFill>
                  <a:srgbClr val="FF0000"/>
                </a:solidFill>
              </a:rPr>
              <a:t>2015</a:t>
            </a:r>
            <a:r>
              <a:rPr lang="ja-JP" altLang="en-US" u="sng" dirty="0" smtClean="0">
                <a:solidFill>
                  <a:srgbClr val="FF0000"/>
                </a:solidFill>
              </a:rPr>
              <a:t>の推進</a:t>
            </a:r>
            <a:endParaRPr lang="en-US" altLang="ja-JP" u="sng" dirty="0" smtClean="0">
              <a:solidFill>
                <a:srgbClr val="FF0000"/>
              </a:solidFill>
            </a:endParaRPr>
          </a:p>
          <a:p>
            <a:pPr lvl="2"/>
            <a:r>
              <a:rPr lang="ja-JP" altLang="en-US" dirty="0" smtClean="0"/>
              <a:t>アーカイブ構築の基盤整備、人財育成プログラムの実施</a:t>
            </a:r>
            <a:endParaRPr lang="en-US" altLang="ja-JP" dirty="0" smtClean="0"/>
          </a:p>
          <a:p>
            <a:pPr lvl="1"/>
            <a:r>
              <a:rPr lang="en-US" altLang="ja-JP" u="sng" dirty="0" err="1" smtClean="0">
                <a:solidFill>
                  <a:srgbClr val="FF0000"/>
                </a:solidFill>
              </a:rPr>
              <a:t>i</a:t>
            </a:r>
            <a:r>
              <a:rPr lang="ja-JP" altLang="en-US" u="sng" dirty="0" smtClean="0">
                <a:solidFill>
                  <a:srgbClr val="FF0000"/>
                </a:solidFill>
              </a:rPr>
              <a:t>コンピテンシ・ディクショナリ（</a:t>
            </a:r>
            <a:r>
              <a:rPr lang="en-US" altLang="ja-JP" u="sng" dirty="0" smtClean="0">
                <a:solidFill>
                  <a:srgbClr val="FF0000"/>
                </a:solidFill>
              </a:rPr>
              <a:t>IT</a:t>
            </a:r>
            <a:r>
              <a:rPr lang="ja-JP" altLang="en-US" u="sng" dirty="0" smtClean="0">
                <a:solidFill>
                  <a:srgbClr val="FF0000"/>
                </a:solidFill>
              </a:rPr>
              <a:t>関連人材育成として）</a:t>
            </a:r>
            <a:endParaRPr lang="en-US" altLang="ja-JP" u="sng" dirty="0" smtClean="0">
              <a:solidFill>
                <a:srgbClr val="FF0000"/>
              </a:solidFill>
            </a:endParaRPr>
          </a:p>
          <a:p>
            <a:pPr lvl="2"/>
            <a:r>
              <a:rPr lang="ja-JP" altLang="en-US" dirty="0" smtClean="0"/>
              <a:t>タスクプロフィール</a:t>
            </a:r>
            <a:endParaRPr lang="en-US" altLang="ja-JP" dirty="0" smtClean="0"/>
          </a:p>
          <a:p>
            <a:pPr lvl="3"/>
            <a:r>
              <a:rPr lang="ja-JP" altLang="en-US" dirty="0" smtClean="0"/>
              <a:t>業務遂行に必要なタスクの集合</a:t>
            </a:r>
            <a:endParaRPr lang="en-US" altLang="ja-JP" dirty="0" smtClean="0"/>
          </a:p>
          <a:p>
            <a:pPr lvl="2"/>
            <a:r>
              <a:rPr kumimoji="1" lang="ja-JP" altLang="en-US" dirty="0" smtClean="0"/>
              <a:t>タスク</a:t>
            </a:r>
            <a:r>
              <a:rPr lang="ja-JP" altLang="en-US" dirty="0" smtClean="0"/>
              <a:t>（業務）</a:t>
            </a:r>
            <a:endParaRPr lang="en-US" altLang="ja-JP" dirty="0" smtClean="0"/>
          </a:p>
          <a:p>
            <a:pPr lvl="2"/>
            <a:r>
              <a:rPr kumimoji="1" lang="ja-JP" altLang="en-US" dirty="0" smtClean="0"/>
              <a:t>スキル</a:t>
            </a:r>
            <a:r>
              <a:rPr lang="ja-JP" altLang="en-US" dirty="0" smtClean="0"/>
              <a:t>（タスク遂行に必要なスキル）</a:t>
            </a:r>
            <a:endParaRPr lang="en-US" altLang="ja-JP" dirty="0" smtClean="0"/>
          </a:p>
          <a:p>
            <a:pPr lvl="2"/>
            <a:r>
              <a:rPr kumimoji="1" lang="ja-JP" altLang="en-US" dirty="0" smtClean="0"/>
              <a:t>知識</a:t>
            </a:r>
            <a:r>
              <a:rPr lang="ja-JP" altLang="en-US" dirty="0" smtClean="0"/>
              <a:t>（</a:t>
            </a:r>
            <a:r>
              <a:rPr kumimoji="1" lang="ja-JP" altLang="en-US" dirty="0" smtClean="0"/>
              <a:t>スキルを裏付ける知識）</a:t>
            </a:r>
            <a:endParaRPr kumimoji="1" lang="en-US" altLang="ja-JP" dirty="0" smtClean="0"/>
          </a:p>
          <a:p>
            <a:pPr lvl="1"/>
            <a:r>
              <a:rPr lang="ja-JP" altLang="en-US" dirty="0" smtClean="0">
                <a:solidFill>
                  <a:srgbClr val="FF0000"/>
                </a:solidFill>
              </a:rPr>
              <a:t>図書館職員向けタスクプロフィールの作成</a:t>
            </a:r>
            <a:endParaRPr lang="en-US" altLang="ja-JP" dirty="0" smtClean="0">
              <a:solidFill>
                <a:srgbClr val="FF0000"/>
              </a:solidFill>
            </a:endParaRPr>
          </a:p>
          <a:p>
            <a:pPr lvl="2"/>
            <a:r>
              <a:rPr lang="ja-JP" altLang="en-US" dirty="0" smtClean="0"/>
              <a:t>図書館職員に必要なスキル、知識に特化して体系的に習得できるように</a:t>
            </a:r>
            <a:endParaRPr lang="en-US" altLang="ja-JP" dirty="0" smtClean="0"/>
          </a:p>
          <a:p>
            <a:pPr lvl="1"/>
            <a:r>
              <a:rPr lang="ja-JP" altLang="en-US" dirty="0" smtClean="0"/>
              <a:t>必要とするスキル、知識の習得</a:t>
            </a:r>
            <a:endParaRPr lang="en-US" altLang="ja-JP" dirty="0" smtClean="0"/>
          </a:p>
          <a:p>
            <a:pPr lvl="2"/>
            <a:r>
              <a:rPr lang="ja-JP" altLang="en-US" dirty="0" smtClean="0"/>
              <a:t>各種研修による習得→教育機関、</a:t>
            </a:r>
            <a:r>
              <a:rPr lang="en-US" altLang="ja-JP" dirty="0" smtClean="0"/>
              <a:t>IPA</a:t>
            </a:r>
            <a:r>
              <a:rPr lang="ja-JP" altLang="en-US" dirty="0" smtClean="0"/>
              <a:t>等</a:t>
            </a:r>
            <a:endParaRPr lang="en-US" altLang="ja-JP" dirty="0" smtClean="0"/>
          </a:p>
          <a:p>
            <a:pPr lvl="2"/>
            <a:r>
              <a:rPr lang="ja-JP" altLang="en-US" dirty="0" smtClean="0"/>
              <a:t>優秀な人材の下での</a:t>
            </a:r>
            <a:r>
              <a:rPr lang="en-US" altLang="ja-JP" dirty="0" smtClean="0"/>
              <a:t>OJT</a:t>
            </a:r>
          </a:p>
          <a:p>
            <a:pPr lvl="1"/>
            <a:r>
              <a:rPr lang="ja-JP" altLang="en-US" dirty="0" smtClean="0"/>
              <a:t>スキル、知識の評価</a:t>
            </a:r>
            <a:endParaRPr lang="en-US" altLang="ja-JP" dirty="0" smtClean="0"/>
          </a:p>
          <a:p>
            <a:pPr lvl="2"/>
            <a:r>
              <a:rPr lang="ja-JP" altLang="en-US" dirty="0" smtClean="0"/>
              <a:t>情報処理関連試験</a:t>
            </a:r>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265</a:t>
            </a:fld>
            <a:endParaRPr kumimoji="1" lang="ja-JP" altLang="en-US"/>
          </a:p>
        </p:txBody>
      </p:sp>
    </p:spTree>
    <p:extLst>
      <p:ext uri="{BB962C8B-B14F-4D97-AF65-F5344CB8AC3E}">
        <p14:creationId xmlns:p14="http://schemas.microsoft.com/office/powerpoint/2010/main" val="13160032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62500" lnSpcReduction="20000"/>
          </a:bodyPr>
          <a:lstStyle/>
          <a:p>
            <a:r>
              <a:rPr lang="ja-JP" altLang="en-US" sz="1100" dirty="0"/>
              <a:t>まず、知財計画。</a:t>
            </a:r>
            <a:r>
              <a:rPr lang="en-US" altLang="ja-JP" sz="1100" dirty="0"/>
              <a:t>6</a:t>
            </a:r>
            <a:r>
              <a:rPr lang="ja-JP" altLang="en-US" sz="1100" dirty="0"/>
              <a:t>月に知財本部で決定した「知財計画」には、様々な形で、</a:t>
            </a:r>
            <a:r>
              <a:rPr lang="en-US" altLang="ja-JP" sz="1100" dirty="0"/>
              <a:t>NDL</a:t>
            </a:r>
            <a:r>
              <a:rPr lang="ja-JP" altLang="en-US" sz="1100" dirty="0"/>
              <a:t>の役割が明示された。政府の計画に、立法府である</a:t>
            </a:r>
            <a:r>
              <a:rPr lang="en-US" altLang="ja-JP" sz="1100" dirty="0"/>
              <a:t>NDL</a:t>
            </a:r>
            <a:r>
              <a:rPr lang="ja-JP" altLang="en-US" sz="1100" dirty="0"/>
              <a:t>が、府省横並びで記載されたのは初めて。</a:t>
            </a:r>
            <a:endParaRPr lang="en-US" altLang="ja-JP" sz="1100" dirty="0"/>
          </a:p>
          <a:p>
            <a:r>
              <a:rPr lang="ja-JP" altLang="en-US" sz="1100" dirty="0"/>
              <a:t>これらが実際に実施されれば、公共図書館でのデジタル化やアーカイブ構築が進展することが期待される。</a:t>
            </a:r>
            <a:endParaRPr lang="en-US" altLang="ja-JP" sz="1100" dirty="0"/>
          </a:p>
          <a:p>
            <a:r>
              <a:rPr lang="ja-JP" altLang="en-US" sz="1100" dirty="0"/>
              <a:t>～～～～～～</a:t>
            </a:r>
            <a:endParaRPr lang="en-US" altLang="ja-JP" sz="1100" dirty="0"/>
          </a:p>
          <a:p>
            <a:r>
              <a:rPr lang="ja-JP" altLang="en-US" sz="1100" dirty="0"/>
              <a:t>地域中小企業の知財戦略強化と地方における産学・</a:t>
            </a:r>
            <a:r>
              <a:rPr lang="ja-JP" altLang="en-US" sz="1100" dirty="0" err="1"/>
              <a:t>産産</a:t>
            </a:r>
            <a:r>
              <a:rPr lang="ja-JP" altLang="en-US" sz="1100" dirty="0"/>
              <a:t>連携の促進</a:t>
            </a:r>
          </a:p>
          <a:p>
            <a:r>
              <a:rPr lang="ja-JP" altLang="en-US" sz="1100" u="sng" dirty="0"/>
              <a:t>（統合ポータルの構築）</a:t>
            </a:r>
            <a:endParaRPr lang="en-US" altLang="ja-JP" sz="1100" u="sng" dirty="0"/>
          </a:p>
          <a:p>
            <a:pPr lvl="1"/>
            <a:r>
              <a:rPr lang="ja-JP" altLang="en-US" sz="1100" dirty="0"/>
              <a:t>分散横断検索が可能な統合ポータルの構築（短期・中期）（国立国会図書館、文部科学省、総務省）</a:t>
            </a:r>
          </a:p>
          <a:p>
            <a:r>
              <a:rPr lang="ja-JP" altLang="en-US" sz="1100" u="sng" dirty="0"/>
              <a:t>（分野ごとのアグリゲーターによる取組）</a:t>
            </a:r>
            <a:endParaRPr lang="en-US" altLang="ja-JP" sz="1100" u="sng" dirty="0"/>
          </a:p>
          <a:p>
            <a:pPr lvl="1"/>
            <a:r>
              <a:rPr lang="ja-JP" altLang="en-US" sz="1100" dirty="0"/>
              <a:t>メタデータ形式の標準化などのアーカイブ構築の方針の策定、収蔵資料のデジタル化への協力、メタデータの集約化を行う。（短期・中期）（国立国会図書館、文部科学省、総務省）</a:t>
            </a:r>
          </a:p>
          <a:p>
            <a:r>
              <a:rPr lang="zh-TW" altLang="en-US" sz="1100" u="sng" dirty="0"/>
              <a:t>（書籍分野）</a:t>
            </a:r>
            <a:endParaRPr lang="en-US" altLang="zh-TW" sz="1100" u="sng" dirty="0"/>
          </a:p>
          <a:p>
            <a:pPr lvl="1"/>
            <a:r>
              <a:rPr lang="ja-JP" altLang="en-US" sz="1100" dirty="0"/>
              <a:t>公共・大学図書館等の所蔵資料のデジタル化を促進するため、アーカイブ構築の手順等についての研修等を行う。（短期）（国立国会図書館、文部科学省）</a:t>
            </a:r>
          </a:p>
          <a:p>
            <a:pPr lvl="1"/>
            <a:r>
              <a:rPr lang="ja-JP" altLang="en-US" sz="1100" dirty="0"/>
              <a:t>統合ポータルとの連携強化のため、公共・大学図書館等に対し、デジタル化した資料へのメタデータ付与や外部連携インターフェース（</a:t>
            </a:r>
            <a:r>
              <a:rPr lang="en-US" altLang="ja-JP" sz="1100" dirty="0"/>
              <a:t>API</a:t>
            </a:r>
            <a:r>
              <a:rPr lang="ja-JP" altLang="en-US" sz="1100" dirty="0"/>
              <a:t>）を付した形での公開を支援するため助言等を行うとともに、所蔵資料のデジタル化及びアーカイブ連携のための取組を促進するため、必要な情報の周知を図る。 （短期）（国立国会図書館、文部科学省）</a:t>
            </a:r>
          </a:p>
          <a:p>
            <a:r>
              <a:rPr lang="ja-JP" altLang="en-US" sz="1100" u="sng" dirty="0"/>
              <a:t>（文化財分野）</a:t>
            </a:r>
            <a:endParaRPr lang="en-US" altLang="ja-JP" sz="1100" u="sng" dirty="0"/>
          </a:p>
          <a:p>
            <a:pPr lvl="1"/>
            <a:r>
              <a:rPr lang="ja-JP" altLang="en-US" sz="1100" dirty="0"/>
              <a:t>全国の博物館・美術館等において文化財等のデジタルアーカイブ化とそのデータの利活用が促進されるよう、国におけるこれまでの取組を踏まえて、地方の博物館・美術館等に対して必要な情報の周知を図る。（短期）（文部科学省）</a:t>
            </a:r>
            <a:endParaRPr lang="en-US" altLang="ja-JP" sz="1100" dirty="0"/>
          </a:p>
          <a:p>
            <a:r>
              <a:rPr lang="ja-JP" altLang="en-US" sz="1100" u="sng" dirty="0"/>
              <a:t>知財人財の戦略的な育成・活用</a:t>
            </a:r>
            <a:endParaRPr lang="en-US" altLang="ja-JP" sz="1100" u="sng" dirty="0"/>
          </a:p>
          <a:p>
            <a:pPr lvl="1"/>
            <a:r>
              <a:rPr lang="ja-JP" altLang="en-US" sz="1100" dirty="0"/>
              <a:t>アーカイブ利活用促進に関連して、専門家の不足を解消するといった観点から、教育機関での組織的な育成や司書・学芸員等現職人財への研修等、アーカイブ専門人財の育成が重要</a:t>
            </a:r>
            <a:endParaRPr lang="en-US" altLang="ja-JP" sz="1100" dirty="0"/>
          </a:p>
          <a:p>
            <a:r>
              <a:rPr lang="ja-JP" altLang="en-US" sz="1100" u="sng" dirty="0"/>
              <a:t>（標準化に係る国際交渉を担う人財等の育成）</a:t>
            </a:r>
          </a:p>
          <a:p>
            <a:pPr lvl="1"/>
            <a:r>
              <a:rPr lang="ja-JP" altLang="en-US" sz="1100" dirty="0"/>
              <a:t>国際標準化機関（</a:t>
            </a:r>
            <a:r>
              <a:rPr lang="en-US" altLang="ja-JP" sz="1100" dirty="0"/>
              <a:t>ISO/IEC</a:t>
            </a:r>
            <a:r>
              <a:rPr lang="ja-JP" altLang="en-US" sz="1100" dirty="0"/>
              <a:t>）における専門委員会等の国際会議で国際幹事や議長を担える人財や、国際標準化実務の遂行能力に加え、グローバルに通用する交渉力及びマネジメント力を備えた人財を育成するため、若手標準化人財の研修制度の拡充を検討する。</a:t>
            </a:r>
            <a:endParaRPr lang="en-US" altLang="ja-JP" sz="1100" dirty="0"/>
          </a:p>
          <a:p>
            <a:pPr lvl="1"/>
            <a:r>
              <a:rPr lang="ja-JP" altLang="en-US" sz="1100" dirty="0"/>
              <a:t>また、標準化をビジネスツールとして戦略的に活用することができる人財を育成するため、管理職、営業職等を対象とした人財育成プログラムを実施するとともに、大学における標準化講座の導入を促進する。（短期・中期）（経済産業省）</a:t>
            </a:r>
          </a:p>
          <a:p>
            <a:r>
              <a:rPr lang="ja-JP" altLang="en-US" sz="1100" u="sng" dirty="0"/>
              <a:t>（アーカイブ関連人財の育成）</a:t>
            </a:r>
          </a:p>
          <a:p>
            <a:pPr lvl="1"/>
            <a:r>
              <a:rPr lang="ja-JP" altLang="en-US" sz="1100" dirty="0"/>
              <a:t>これまでのアーカイブの構築を通じて得られたノウハウや成果を活用しつつ、アーカイブの構築をけん引する人財や利活用をサポートする人財の育成を支援するため、美術館・博物館、大学・研究機関、民間施設の関係者に対し、アーカイブの必要性やアーカイブ人財の重要性の認識を広めるためのシンポジウム開催等の取組を実施する。（短期・中期）（国立国会図書館、文部科学省、総務省）</a:t>
            </a:r>
            <a:endParaRPr lang="en-US" altLang="ja-JP" sz="1100" dirty="0"/>
          </a:p>
          <a:p>
            <a:r>
              <a:rPr lang="ja-JP" altLang="en-US" sz="1100" u="sng" dirty="0"/>
              <a:t>（利用に係る著作権者の意思表示）</a:t>
            </a:r>
            <a:endParaRPr lang="en-US" altLang="ja-JP" sz="1100" u="sng" dirty="0"/>
          </a:p>
          <a:p>
            <a:pPr lvl="1"/>
            <a:r>
              <a:rPr lang="ja-JP" altLang="en-US" sz="1100" dirty="0"/>
              <a:t>利用目的に応じたポータルサイトの構築を容易にするため、関係省庁等連絡会等における統合ポータルに掲載されているメタデータのオープン化に向けた課題の検討や統合ポータルからデータセットを抽出する機能の普及等の環境整備を進める。（短期・中期）（国立国会図書館、内閣官房、関係府省）</a:t>
            </a:r>
          </a:p>
          <a:p>
            <a:pPr lvl="1"/>
            <a:endParaRPr lang="ja-JP" altLang="en-US" sz="11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266</a:t>
            </a:fld>
            <a:endParaRPr kumimoji="1" lang="ja-JP" altLang="en-US"/>
          </a:p>
        </p:txBody>
      </p:sp>
    </p:spTree>
    <p:extLst>
      <p:ext uri="{BB962C8B-B14F-4D97-AF65-F5344CB8AC3E}">
        <p14:creationId xmlns:p14="http://schemas.microsoft.com/office/powerpoint/2010/main" val="248148281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dirty="0" smtClean="0"/>
              <a:t>業務・サービスをシステムを使って運用したり、情報をデジタル化したり、今やシステムやデジタル情報を扱わないサービスは少ない。</a:t>
            </a:r>
            <a:endParaRPr lang="en-US" altLang="ja-JP" dirty="0" smtClean="0"/>
          </a:p>
          <a:p>
            <a:r>
              <a:rPr lang="ja-JP" altLang="en-US" dirty="0" smtClean="0"/>
              <a:t>左側は、図書館での職種を列挙してみた。これらの職種は直接システムを開発することがなくても、システムを活用してサービスを行ったり、システムに対する要件を作成したり、また、システムの調達に関わったりする。これらの職種もレベルの差こそあれ、</a:t>
            </a:r>
            <a:r>
              <a:rPr lang="en-US" altLang="ja-JP" dirty="0" smtClean="0"/>
              <a:t>IT</a:t>
            </a:r>
            <a:r>
              <a:rPr lang="ja-JP" altLang="en-US" dirty="0" smtClean="0"/>
              <a:t>のスキルが必要。</a:t>
            </a:r>
            <a:endParaRPr lang="en-US" altLang="ja-JP" dirty="0" smtClean="0"/>
          </a:p>
          <a:p>
            <a:r>
              <a:rPr lang="ja-JP" altLang="en-US" dirty="0" smtClean="0"/>
              <a:t>さらにそれらの計画を推進するためにも、またタイムリーな経営判断をするためにも経営層にも</a:t>
            </a:r>
            <a:r>
              <a:rPr lang="en-US" altLang="ja-JP" dirty="0" smtClean="0"/>
              <a:t>IT</a:t>
            </a:r>
            <a:r>
              <a:rPr lang="ja-JP" altLang="en-US" dirty="0" smtClean="0"/>
              <a:t>に関しての知識が必要。</a:t>
            </a:r>
            <a:endParaRPr lang="en-US" altLang="ja-JP" dirty="0" smtClean="0"/>
          </a:p>
          <a:p>
            <a:r>
              <a:rPr lang="ja-JP" altLang="en-US" dirty="0" smtClean="0"/>
              <a:t>右側に、各職種での</a:t>
            </a:r>
            <a:r>
              <a:rPr lang="en-US" altLang="ja-JP" dirty="0" smtClean="0"/>
              <a:t>IT</a:t>
            </a:r>
            <a:r>
              <a:rPr lang="ja-JP" altLang="en-US" dirty="0" smtClean="0"/>
              <a:t>スキルのレベルを例示してみた。</a:t>
            </a:r>
            <a:endParaRPr lang="en-US" altLang="ja-JP" dirty="0" smtClean="0"/>
          </a:p>
          <a:p>
            <a:r>
              <a:rPr lang="ja-JP" altLang="en-US" dirty="0" smtClean="0"/>
              <a:t>～～～～～～</a:t>
            </a:r>
            <a:endParaRPr lang="en-US" altLang="ja-JP" dirty="0" smtClean="0"/>
          </a:p>
          <a:p>
            <a:r>
              <a:rPr lang="en-US" altLang="ja-JP" dirty="0" smtClean="0"/>
              <a:t>IT</a:t>
            </a:r>
            <a:r>
              <a:rPr lang="ja-JP" altLang="en-US" dirty="0" smtClean="0"/>
              <a:t>スキル（システム、デジタル情報）が必要な図書館員の職種</a:t>
            </a:r>
            <a:endParaRPr lang="en-US" altLang="ja-JP" dirty="0" smtClean="0"/>
          </a:p>
          <a:p>
            <a:pPr lvl="1"/>
            <a:r>
              <a:rPr kumimoji="1" lang="ja-JP" altLang="en-US" dirty="0" smtClean="0"/>
              <a:t>組織経営層</a:t>
            </a:r>
            <a:endParaRPr kumimoji="1" lang="en-US" altLang="ja-JP" dirty="0" smtClean="0"/>
          </a:p>
          <a:p>
            <a:pPr lvl="1"/>
            <a:r>
              <a:rPr lang="ja-JP" altLang="en-US" dirty="0" smtClean="0"/>
              <a:t>ビジネスおよび</a:t>
            </a:r>
            <a:r>
              <a:rPr lang="en-US" altLang="ja-JP" dirty="0" smtClean="0"/>
              <a:t>IT</a:t>
            </a:r>
            <a:r>
              <a:rPr lang="ja-JP" altLang="en-US" dirty="0" smtClean="0"/>
              <a:t>戦略企画</a:t>
            </a:r>
            <a:endParaRPr lang="en-US" altLang="ja-JP" dirty="0" smtClean="0"/>
          </a:p>
          <a:p>
            <a:pPr lvl="1"/>
            <a:r>
              <a:rPr lang="ja-JP" altLang="en-US" dirty="0" smtClean="0"/>
              <a:t>事業実施管理</a:t>
            </a:r>
            <a:endParaRPr lang="en-US" altLang="ja-JP" dirty="0" smtClean="0"/>
          </a:p>
          <a:p>
            <a:pPr lvl="1"/>
            <a:r>
              <a:rPr kumimoji="1" lang="ja-JP" altLang="en-US" dirty="0" smtClean="0"/>
              <a:t>ライブラリ・ファシリテーター</a:t>
            </a:r>
            <a:endParaRPr kumimoji="1" lang="en-US" altLang="ja-JP" dirty="0" smtClean="0"/>
          </a:p>
          <a:p>
            <a:pPr lvl="1"/>
            <a:r>
              <a:rPr lang="ja-JP" altLang="en-US" dirty="0" smtClean="0"/>
              <a:t>キュレータ</a:t>
            </a:r>
            <a:endParaRPr lang="en-US" altLang="ja-JP" dirty="0" smtClean="0"/>
          </a:p>
          <a:p>
            <a:pPr lvl="1"/>
            <a:r>
              <a:rPr kumimoji="1" lang="ja-JP" altLang="en-US" dirty="0" smtClean="0"/>
              <a:t>カタロガー</a:t>
            </a:r>
            <a:endParaRPr kumimoji="1" lang="en-US" altLang="ja-JP" dirty="0" smtClean="0"/>
          </a:p>
          <a:p>
            <a:pPr lvl="1"/>
            <a:r>
              <a:rPr lang="ja-JP" altLang="en-US" dirty="0" smtClean="0"/>
              <a:t>レファレンス・ライブラリアン</a:t>
            </a:r>
            <a:endParaRPr lang="en-US" altLang="ja-JP" dirty="0" smtClean="0"/>
          </a:p>
          <a:p>
            <a:pPr lvl="1"/>
            <a:r>
              <a:rPr lang="ja-JP" altLang="en-US" dirty="0" smtClean="0"/>
              <a:t>コーディネータ、エンベデッドライブラリアン</a:t>
            </a:r>
            <a:endParaRPr lang="en-US" altLang="ja-JP" dirty="0" smtClean="0"/>
          </a:p>
          <a:p>
            <a:pPr lvl="1"/>
            <a:r>
              <a:rPr lang="ja-JP" altLang="en-US" dirty="0" smtClean="0"/>
              <a:t>デジタルアーキビスト</a:t>
            </a:r>
            <a:endParaRPr lang="en-US" altLang="ja-JP" dirty="0" smtClean="0"/>
          </a:p>
          <a:p>
            <a:pPr lvl="1"/>
            <a:r>
              <a:rPr lang="ja-JP" altLang="en-US" dirty="0" smtClean="0"/>
              <a:t>デジタル・プリザベーション・キュレーター</a:t>
            </a:r>
            <a:endParaRPr lang="en-US" altLang="ja-JP" dirty="0" smtClean="0"/>
          </a:p>
          <a:p>
            <a:pPr lvl="1"/>
            <a:r>
              <a:rPr lang="ja-JP" altLang="en-US" dirty="0" smtClean="0"/>
              <a:t>システム・ライブラリアン</a:t>
            </a:r>
            <a:endParaRPr lang="en-US" altLang="ja-JP" dirty="0" smtClean="0"/>
          </a:p>
          <a:p>
            <a:pPr lvl="1"/>
            <a:r>
              <a:rPr lang="ja-JP" altLang="en-US" dirty="0" smtClean="0"/>
              <a:t>システムエンジニア</a:t>
            </a:r>
            <a:endParaRPr lang="en-US" altLang="ja-JP" dirty="0" smtClean="0"/>
          </a:p>
          <a:p>
            <a:pPr lvl="1"/>
            <a:r>
              <a:rPr lang="ja-JP" altLang="en-US" dirty="0" smtClean="0"/>
              <a:t>システムオペレータ</a:t>
            </a:r>
            <a:endParaRPr lang="en-US" altLang="ja-JP" dirty="0" smtClean="0"/>
          </a:p>
          <a:p>
            <a:pPr lvl="1"/>
            <a:r>
              <a:rPr lang="ja-JP" altLang="en-US" dirty="0" smtClean="0"/>
              <a:t>利用者ヘルプ</a:t>
            </a:r>
            <a:endParaRPr lang="en-US" altLang="ja-JP" dirty="0" smtClean="0"/>
          </a:p>
          <a:p>
            <a:pPr lvl="1"/>
            <a:r>
              <a:rPr lang="ja-JP" altLang="en-US" dirty="0" smtClean="0"/>
              <a:t>・・・</a:t>
            </a:r>
            <a:endParaRPr lang="en-US" altLang="ja-JP" dirty="0" smtClean="0"/>
          </a:p>
          <a:p>
            <a:r>
              <a:rPr lang="ja-JP" altLang="en-US" u="sng" dirty="0" smtClean="0"/>
              <a:t>役員、部長・課長も含めて全職員</a:t>
            </a:r>
            <a:endParaRPr lang="en-US" altLang="ja-JP" u="sng" dirty="0" smtClean="0"/>
          </a:p>
          <a:p>
            <a:pPr lvl="1"/>
            <a:r>
              <a:rPr lang="en-US" altLang="ja-JP" dirty="0" smtClean="0"/>
              <a:t>IT</a:t>
            </a:r>
            <a:r>
              <a:rPr lang="ja-JP" altLang="en-US" dirty="0" smtClean="0"/>
              <a:t>パスポート試験レベル</a:t>
            </a:r>
            <a:endParaRPr lang="en-US" altLang="ja-JP" dirty="0" smtClean="0"/>
          </a:p>
          <a:p>
            <a:pPr lvl="1"/>
            <a:r>
              <a:rPr lang="en-US" altLang="ja-JP" dirty="0" smtClean="0"/>
              <a:t>IT</a:t>
            </a:r>
            <a:r>
              <a:rPr lang="ja-JP" altLang="en-US" dirty="0" smtClean="0"/>
              <a:t>リテラシーレベルで、説明が要らないレベル</a:t>
            </a:r>
            <a:endParaRPr lang="en-US" altLang="ja-JP" dirty="0" smtClean="0"/>
          </a:p>
          <a:p>
            <a:r>
              <a:rPr lang="ja-JP" altLang="en-US" u="sng" dirty="0" smtClean="0"/>
              <a:t>システムおよびデジタルコンテンツのハンドリングに関わる職員</a:t>
            </a:r>
            <a:endParaRPr lang="en-US" altLang="ja-JP" u="sng" dirty="0" smtClean="0"/>
          </a:p>
          <a:p>
            <a:pPr lvl="1"/>
            <a:r>
              <a:rPr lang="ja-JP" altLang="en-US" dirty="0" smtClean="0"/>
              <a:t>基本情報技術者試験レベル</a:t>
            </a:r>
            <a:endParaRPr lang="en-US" altLang="ja-JP" dirty="0" smtClean="0"/>
          </a:p>
          <a:p>
            <a:r>
              <a:rPr lang="ja-JP" altLang="en-US" u="sng" dirty="0" smtClean="0"/>
              <a:t>システム、デジタルコンテンツの利活用に関わる職員</a:t>
            </a:r>
            <a:endParaRPr lang="en-US" altLang="ja-JP" u="sng" dirty="0" smtClean="0"/>
          </a:p>
          <a:p>
            <a:pPr lvl="1"/>
            <a:r>
              <a:rPr lang="ja-JP" altLang="en-US" dirty="0" smtClean="0"/>
              <a:t>基本情報技術者試験レベル</a:t>
            </a:r>
            <a:endParaRPr lang="en-US" altLang="ja-JP" dirty="0" smtClean="0"/>
          </a:p>
          <a:p>
            <a:r>
              <a:rPr lang="ja-JP" altLang="en-US" u="sng" dirty="0" smtClean="0"/>
              <a:t>システム化、アーカイブ化の推進役</a:t>
            </a:r>
            <a:endParaRPr lang="en-US" altLang="ja-JP" u="sng" dirty="0" smtClean="0"/>
          </a:p>
          <a:p>
            <a:pPr lvl="1"/>
            <a:r>
              <a:rPr lang="ja-JP" altLang="en-US" dirty="0" smtClean="0"/>
              <a:t>応用技術者試験レベル</a:t>
            </a:r>
            <a:endParaRPr lang="en-US" altLang="ja-JP" dirty="0" smtClean="0"/>
          </a:p>
          <a:p>
            <a:r>
              <a:rPr lang="ja-JP" altLang="en-US" u="sng" dirty="0" smtClean="0"/>
              <a:t>システム構築、デジタル化調達担当者</a:t>
            </a:r>
            <a:endParaRPr lang="en-US" altLang="ja-JP" u="sng" dirty="0" smtClean="0"/>
          </a:p>
          <a:p>
            <a:pPr lvl="1"/>
            <a:r>
              <a:rPr lang="ja-JP" altLang="en-US" dirty="0" smtClean="0"/>
              <a:t>外部委託に際し、委託先の言いなりになったり、だまされないレベルのスキル</a:t>
            </a:r>
            <a:endParaRPr lang="en-US" altLang="ja-JP" dirty="0" smtClean="0"/>
          </a:p>
          <a:p>
            <a:pPr lvl="2"/>
            <a:r>
              <a:rPr lang="ja-JP" altLang="en-US" dirty="0" smtClean="0"/>
              <a:t>応用技術者試験レベルのスキルと担当者で分担して</a:t>
            </a:r>
            <a:endParaRPr lang="en-US" altLang="ja-JP" dirty="0" smtClean="0"/>
          </a:p>
          <a:p>
            <a:r>
              <a:rPr lang="ja-JP" altLang="en-US" u="sng" dirty="0" smtClean="0"/>
              <a:t>システム実装、アーカイブ構築者</a:t>
            </a:r>
            <a:endParaRPr lang="en-US" altLang="ja-JP" u="sng" dirty="0" smtClean="0"/>
          </a:p>
          <a:p>
            <a:pPr lvl="1"/>
            <a:r>
              <a:rPr lang="ja-JP" altLang="en-US" dirty="0" smtClean="0"/>
              <a:t>外部委託</a:t>
            </a:r>
            <a:endParaRPr lang="en-US" altLang="ja-JP" dirty="0" smtClean="0"/>
          </a:p>
          <a:p>
            <a:pPr lvl="1"/>
            <a:r>
              <a:rPr lang="ja-JP" altLang="en-US" dirty="0" smtClean="0"/>
              <a:t>外部委託者は、各分野の専門知識レベル</a:t>
            </a:r>
            <a:endParaRPr lang="en-US" altLang="ja-JP" dirty="0" smtClean="0"/>
          </a:p>
          <a:p>
            <a:pPr lvl="1"/>
            <a:endParaRPr lang="en-US" altLang="ja-JP" dirty="0" smtClean="0"/>
          </a:p>
          <a:p>
            <a:pPr lvl="1"/>
            <a:endParaRPr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267</a:t>
            </a:fld>
            <a:endParaRPr kumimoji="1" lang="ja-JP" altLang="en-US"/>
          </a:p>
        </p:txBody>
      </p:sp>
    </p:spTree>
    <p:extLst>
      <p:ext uri="{BB962C8B-B14F-4D97-AF65-F5344CB8AC3E}">
        <p14:creationId xmlns:p14="http://schemas.microsoft.com/office/powerpoint/2010/main" val="462701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268</a:t>
            </a:fld>
            <a:endParaRPr kumimoji="1" lang="ja-JP" altLang="en-US"/>
          </a:p>
        </p:txBody>
      </p:sp>
    </p:spTree>
    <p:extLst>
      <p:ext uri="{BB962C8B-B14F-4D97-AF65-F5344CB8AC3E}">
        <p14:creationId xmlns:p14="http://schemas.microsoft.com/office/powerpoint/2010/main" val="334500320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D6C060DD-9DA1-4299-A4A0-91ADC687C72C}" type="slidenum">
              <a:rPr lang="en-US" altLang="ja-JP">
                <a:solidFill>
                  <a:srgbClr val="000000"/>
                </a:solidFill>
              </a:rPr>
              <a:pPr/>
              <a:t>269</a:t>
            </a:fld>
            <a:endParaRPr lang="en-US" altLang="ja-JP">
              <a:solidFill>
                <a:srgbClr val="000000"/>
              </a:solidFill>
            </a:endParaRPr>
          </a:p>
        </p:txBody>
      </p:sp>
      <p:sp>
        <p:nvSpPr>
          <p:cNvPr id="1046530" name="Rectangle 2"/>
          <p:cNvSpPr>
            <a:spLocks noGrp="1" noRot="1" noChangeAspect="1" noChangeArrowheads="1" noTextEdit="1"/>
          </p:cNvSpPr>
          <p:nvPr>
            <p:ph type="sldImg"/>
          </p:nvPr>
        </p:nvSpPr>
        <p:spPr>
          <a:xfrm>
            <a:off x="79375" y="741363"/>
            <a:ext cx="6578600" cy="3700462"/>
          </a:xfrm>
          <a:ln/>
        </p:spPr>
      </p:sp>
      <p:sp>
        <p:nvSpPr>
          <p:cNvPr id="1046531"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181098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2146BF7-A6CD-4681-94EA-031ADDD2E42F}" type="slidenum">
              <a:rPr lang="ja-JP" altLang="en-US" smtClean="0">
                <a:solidFill>
                  <a:prstClr val="black"/>
                </a:solidFill>
              </a:rPr>
              <a:pPr/>
              <a:t>29</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81400960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271</a:t>
            </a:fld>
            <a:endParaRPr kumimoji="1" lang="ja-JP" altLang="en-US"/>
          </a:p>
        </p:txBody>
      </p:sp>
    </p:spTree>
    <p:extLst>
      <p:ext uri="{BB962C8B-B14F-4D97-AF65-F5344CB8AC3E}">
        <p14:creationId xmlns:p14="http://schemas.microsoft.com/office/powerpoint/2010/main" val="165535303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60288CC4-73D6-4966-80A3-D1078B9E0645}" type="slidenum">
              <a:rPr lang="en-US" altLang="ja-JP">
                <a:solidFill>
                  <a:srgbClr val="000000"/>
                </a:solidFill>
              </a:rPr>
              <a:pPr/>
              <a:t>272</a:t>
            </a:fld>
            <a:endParaRPr lang="en-US" altLang="ja-JP">
              <a:solidFill>
                <a:srgbClr val="000000"/>
              </a:solidFill>
            </a:endParaRPr>
          </a:p>
        </p:txBody>
      </p:sp>
      <p:sp>
        <p:nvSpPr>
          <p:cNvPr id="1040386" name="Rectangle 2"/>
          <p:cNvSpPr>
            <a:spLocks noGrp="1" noRot="1" noChangeAspect="1" noChangeArrowheads="1" noTextEdit="1"/>
          </p:cNvSpPr>
          <p:nvPr>
            <p:ph type="sldImg"/>
          </p:nvPr>
        </p:nvSpPr>
        <p:spPr>
          <a:ln/>
        </p:spPr>
      </p:sp>
      <p:sp>
        <p:nvSpPr>
          <p:cNvPr id="10403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47409737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273</a:t>
            </a:fld>
            <a:endParaRPr kumimoji="1" lang="ja-JP" altLang="en-US"/>
          </a:p>
        </p:txBody>
      </p:sp>
    </p:spTree>
    <p:extLst>
      <p:ext uri="{BB962C8B-B14F-4D97-AF65-F5344CB8AC3E}">
        <p14:creationId xmlns:p14="http://schemas.microsoft.com/office/powerpoint/2010/main" val="270010735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86B983DF-F90D-4BA4-9D47-AB6D2C3F2962}" type="slidenum">
              <a:rPr lang="en-US" altLang="ja-JP">
                <a:solidFill>
                  <a:srgbClr val="000000"/>
                </a:solidFill>
              </a:rPr>
              <a:pPr/>
              <a:t>275</a:t>
            </a:fld>
            <a:endParaRPr lang="en-US" altLang="ja-JP">
              <a:solidFill>
                <a:srgbClr val="000000"/>
              </a:solidFill>
            </a:endParaRPr>
          </a:p>
        </p:txBody>
      </p:sp>
      <p:sp>
        <p:nvSpPr>
          <p:cNvPr id="1059842" name="Rectangle 2"/>
          <p:cNvSpPr>
            <a:spLocks noGrp="1" noRot="1" noChangeAspect="1" noChangeArrowheads="1" noTextEdit="1"/>
          </p:cNvSpPr>
          <p:nvPr>
            <p:ph type="sldImg"/>
          </p:nvPr>
        </p:nvSpPr>
        <p:spPr>
          <a:xfrm>
            <a:off x="79375" y="741363"/>
            <a:ext cx="6578600" cy="3700462"/>
          </a:xfrm>
          <a:ln/>
        </p:spPr>
      </p:sp>
      <p:sp>
        <p:nvSpPr>
          <p:cNvPr id="105984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87330285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276</a:t>
            </a:fld>
            <a:endParaRPr kumimoji="1" lang="ja-JP" altLang="en-US"/>
          </a:p>
        </p:txBody>
      </p:sp>
    </p:spTree>
    <p:extLst>
      <p:ext uri="{BB962C8B-B14F-4D97-AF65-F5344CB8AC3E}">
        <p14:creationId xmlns:p14="http://schemas.microsoft.com/office/powerpoint/2010/main" val="182636984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277</a:t>
            </a:fld>
            <a:endParaRPr kumimoji="1" lang="ja-JP" altLang="en-US"/>
          </a:p>
        </p:txBody>
      </p:sp>
    </p:spTree>
    <p:extLst>
      <p:ext uri="{BB962C8B-B14F-4D97-AF65-F5344CB8AC3E}">
        <p14:creationId xmlns:p14="http://schemas.microsoft.com/office/powerpoint/2010/main" val="303339845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smtClean="0"/>
          </a:p>
          <a:p>
            <a:r>
              <a:rPr lang="en-US" altLang="ja-JP" dirty="0" err="1" smtClean="0"/>
              <a:t>Xmind</a:t>
            </a:r>
            <a:r>
              <a:rPr lang="ja-JP" altLang="en-US" dirty="0" smtClean="0"/>
              <a:t>「図書館における情報システム」</a:t>
            </a:r>
            <a:endParaRPr lang="en-US" altLang="ja-JP" dirty="0" smtClean="0"/>
          </a:p>
          <a:p>
            <a:endParaRPr lang="en-US" altLang="ja-JP" dirty="0" smtClean="0"/>
          </a:p>
          <a:p>
            <a:r>
              <a:rPr lang="ja-JP" altLang="en-US" dirty="0" smtClean="0"/>
              <a:t>～～～～～～</a:t>
            </a:r>
            <a:endParaRPr lang="en-US" altLang="ja-JP" dirty="0" smtClean="0"/>
          </a:p>
          <a:p>
            <a:r>
              <a:rPr lang="ja-JP" altLang="en-US" dirty="0" smtClean="0"/>
              <a:t>国立国会図書館業務・システム最適化計画</a:t>
            </a:r>
            <a:r>
              <a:rPr lang="en-US" altLang="ja-JP" dirty="0" smtClean="0"/>
              <a:t>2013-2017</a:t>
            </a:r>
            <a:r>
              <a:rPr lang="ja-JP" altLang="en-US" sz="2400" dirty="0"/>
              <a:t> </a:t>
            </a:r>
            <a:r>
              <a:rPr lang="ja-JP" altLang="en-US" dirty="0" smtClean="0"/>
              <a:t>
 要件定義の必要性と人材育成（</a:t>
            </a:r>
            <a:r>
              <a:rPr lang="en-US" altLang="ja-JP" dirty="0" smtClean="0"/>
              <a:t>IT</a:t>
            </a:r>
            <a:r>
              <a:rPr lang="ja-JP" altLang="en-US" dirty="0" smtClean="0"/>
              <a:t>研修より） </a:t>
            </a:r>
            <a:endParaRPr lang="en-US" altLang="ja-JP" dirty="0" smtClean="0"/>
          </a:p>
          <a:p>
            <a:pPr lvl="1"/>
            <a:r>
              <a:rPr lang="ja-JP" altLang="en-US" dirty="0" smtClean="0"/>
              <a:t>要件定義の必要性</a:t>
            </a:r>
          </a:p>
          <a:p>
            <a:pPr lvl="1"/>
            <a:r>
              <a:rPr lang="ja-JP" altLang="en-US" dirty="0" smtClean="0"/>
              <a:t>最適化計画の考え方</a:t>
            </a:r>
          </a:p>
          <a:p>
            <a:pPr lvl="1"/>
            <a:r>
              <a:rPr lang="ja-JP" altLang="en-US" dirty="0" smtClean="0"/>
              <a:t>情報化のプロセスと考慮点 </a:t>
            </a:r>
            <a:endParaRPr lang="en-US" altLang="ja-JP" dirty="0" smtClean="0"/>
          </a:p>
          <a:p>
            <a:pPr lvl="2"/>
            <a:r>
              <a:rPr lang="ja-JP" altLang="en-US" dirty="0" smtClean="0"/>
              <a:t>（サービス構築の流れに沿って）（流れ図参照）</a:t>
            </a:r>
          </a:p>
          <a:p>
            <a:pPr lvl="1"/>
            <a:r>
              <a:rPr lang="ja-JP" altLang="en-US" dirty="0" smtClean="0"/>
              <a:t>要件定義の重要性と考慮点</a:t>
            </a:r>
          </a:p>
          <a:p>
            <a:pPr lvl="1"/>
            <a:r>
              <a:rPr lang="ja-JP" altLang="en-US" dirty="0" smtClean="0"/>
              <a:t>各工程での成果物の妥当性評価</a:t>
            </a:r>
          </a:p>
          <a:p>
            <a:pPr lvl="1"/>
            <a:r>
              <a:rPr lang="ja-JP" altLang="en-US" dirty="0" smtClean="0"/>
              <a:t>参考見積書の評価</a:t>
            </a:r>
          </a:p>
          <a:p>
            <a:pPr lvl="1"/>
            <a:r>
              <a:rPr lang="ja-JP" altLang="en-US" dirty="0" smtClean="0"/>
              <a:t>まとめ</a:t>
            </a:r>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278</a:t>
            </a:fld>
            <a:endParaRPr kumimoji="1" lang="ja-JP" altLang="en-US"/>
          </a:p>
        </p:txBody>
      </p:sp>
    </p:spTree>
    <p:extLst>
      <p:ext uri="{BB962C8B-B14F-4D97-AF65-F5344CB8AC3E}">
        <p14:creationId xmlns:p14="http://schemas.microsoft.com/office/powerpoint/2010/main" val="103026265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solidFill>
                  <a:srgbClr val="FF0000"/>
                </a:solidFill>
              </a:rPr>
              <a:t>サービスは，システムとそれを使った業務により実現するもので，情報システムは，サービスを効率的・効果的に実現するためのものと位置づけている。</a:t>
            </a:r>
          </a:p>
          <a:p>
            <a:r>
              <a:rPr lang="ja-JP" altLang="en-US" dirty="0" smtClean="0"/>
              <a:t>情報システムは，サービスを効率的に遂行することを支援するもので，情報システムでできないことを，業務により人が行うものとしている。システムの構築に当たっては，</a:t>
            </a:r>
            <a:r>
              <a:rPr lang="ja-JP" altLang="en-US" dirty="0" smtClean="0">
                <a:solidFill>
                  <a:srgbClr val="FF0000"/>
                </a:solidFill>
              </a:rPr>
              <a:t>個別サービスの最適化ではなく，国全体，</a:t>
            </a:r>
            <a:r>
              <a:rPr lang="en-US" dirty="0" smtClean="0">
                <a:solidFill>
                  <a:srgbClr val="FF0000"/>
                </a:solidFill>
              </a:rPr>
              <a:t>NDL</a:t>
            </a:r>
            <a:r>
              <a:rPr lang="ja-JP" altLang="en-US" dirty="0" smtClean="0">
                <a:solidFill>
                  <a:srgbClr val="FF0000"/>
                </a:solidFill>
              </a:rPr>
              <a:t>全体の最適化の観点で実施すべき要件を明確化</a:t>
            </a:r>
            <a:r>
              <a:rPr lang="ja-JP" altLang="en-US" dirty="0" smtClean="0"/>
              <a:t>し，</a:t>
            </a:r>
            <a:r>
              <a:rPr lang="ja-JP" altLang="en-US" dirty="0" smtClean="0">
                <a:solidFill>
                  <a:srgbClr val="FF0000"/>
                </a:solidFill>
              </a:rPr>
              <a:t>他機関と連携分担</a:t>
            </a:r>
            <a:r>
              <a:rPr lang="ja-JP" altLang="en-US" dirty="0" smtClean="0"/>
              <a:t>して構築する。 </a:t>
            </a:r>
            <a:endParaRPr lang="en-US" altLang="ja-JP" dirty="0" smtClean="0"/>
          </a:p>
          <a:p>
            <a:r>
              <a:rPr lang="ja-JP" altLang="en-US" dirty="0" smtClean="0"/>
              <a:t>～～～～～～</a:t>
            </a:r>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ADA26850-4A7A-41C4-8684-C4ED525AEE15}" type="datetime1">
              <a:rPr kumimoji="1" lang="ja-JP" altLang="en-US" smtClean="0"/>
              <a:t>2015/8/15</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279</a:t>
            </a:fld>
            <a:endParaRPr kumimoji="1" lang="ja-JP" altLang="en-US"/>
          </a:p>
        </p:txBody>
      </p:sp>
    </p:spTree>
    <p:extLst>
      <p:ext uri="{BB962C8B-B14F-4D97-AF65-F5344CB8AC3E}">
        <p14:creationId xmlns:p14="http://schemas.microsoft.com/office/powerpoint/2010/main" val="261915785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2013</a:t>
            </a:r>
            <a:r>
              <a:rPr kumimoji="1" lang="ja-JP" altLang="en-US" dirty="0" smtClean="0"/>
              <a:t>年の業務・システム最適化計画の策定のアプローチ</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 3"/>
          <p:cNvSpPr>
            <a:spLocks noGrp="1"/>
          </p:cNvSpPr>
          <p:nvPr>
            <p:ph type="sldNum" sz="quarter" idx="10"/>
          </p:nvPr>
        </p:nvSpPr>
        <p:spPr/>
        <p:txBody>
          <a:bodyPr/>
          <a:lstStyle/>
          <a:p>
            <a:fld id="{28579356-B04A-48A5-8272-8503E737554C}" type="slidenum">
              <a:rPr kumimoji="1" lang="ja-JP" altLang="en-US" smtClean="0"/>
              <a:pPr/>
              <a:t>280</a:t>
            </a:fld>
            <a:endParaRPr kumimoji="1" lang="ja-JP" altLang="en-US"/>
          </a:p>
        </p:txBody>
      </p:sp>
    </p:spTree>
    <p:extLst>
      <p:ext uri="{BB962C8B-B14F-4D97-AF65-F5344CB8AC3E}">
        <p14:creationId xmlns:p14="http://schemas.microsoft.com/office/powerpoint/2010/main" val="202598664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47500" lnSpcReduction="20000"/>
          </a:bodyPr>
          <a:lstStyle/>
          <a:p>
            <a:r>
              <a:rPr kumimoji="1" lang="ja-JP" altLang="en-US" dirty="0" smtClean="0"/>
              <a:t>将来構想</a:t>
            </a:r>
            <a:endParaRPr kumimoji="1" lang="en-US" altLang="ja-JP" dirty="0" smtClean="0"/>
          </a:p>
          <a:p>
            <a:pPr lvl="1"/>
            <a:r>
              <a:rPr lang="ja-JP" altLang="en-US" dirty="0" smtClean="0"/>
              <a:t>あるべき姿の検討</a:t>
            </a:r>
            <a:endParaRPr kumimoji="1" lang="en-US" altLang="ja-JP" dirty="0" smtClean="0"/>
          </a:p>
          <a:p>
            <a:r>
              <a:rPr kumimoji="1" lang="ja-JP" altLang="en-US" dirty="0" smtClean="0"/>
              <a:t>使命・目標設定</a:t>
            </a:r>
            <a:endParaRPr kumimoji="1" lang="en-US" altLang="ja-JP" dirty="0" smtClean="0"/>
          </a:p>
          <a:p>
            <a:pPr lvl="1"/>
            <a:r>
              <a:rPr lang="ja-JP" altLang="en-US" dirty="0" smtClean="0"/>
              <a:t>サービスの理念、活動の方向性</a:t>
            </a:r>
            <a:endParaRPr kumimoji="1" lang="en-US" altLang="ja-JP" dirty="0" smtClean="0"/>
          </a:p>
          <a:p>
            <a:r>
              <a:rPr lang="ja-JP" altLang="en-US" dirty="0" smtClean="0"/>
              <a:t>活動計画（年次展開）</a:t>
            </a:r>
            <a:endParaRPr lang="en-US" altLang="ja-JP" dirty="0" smtClean="0"/>
          </a:p>
          <a:p>
            <a:pPr lvl="1"/>
            <a:r>
              <a:rPr lang="ja-JP" altLang="en-US" dirty="0" smtClean="0"/>
              <a:t>サービスの項目と概念、スケジュール感</a:t>
            </a:r>
            <a:endParaRPr lang="en-US" altLang="ja-JP" dirty="0" smtClean="0"/>
          </a:p>
          <a:p>
            <a:r>
              <a:rPr lang="ja-JP" altLang="en-US" dirty="0" smtClean="0"/>
              <a:t>動向調査</a:t>
            </a:r>
            <a:endParaRPr lang="en-US" altLang="ja-JP" dirty="0" smtClean="0"/>
          </a:p>
          <a:p>
            <a:pPr lvl="1"/>
            <a:r>
              <a:rPr lang="ja-JP" altLang="en-US" dirty="0" smtClean="0"/>
              <a:t>利用者ニーズ調査</a:t>
            </a:r>
            <a:endParaRPr lang="en-US" altLang="ja-JP" dirty="0" smtClean="0"/>
          </a:p>
          <a:p>
            <a:pPr lvl="2"/>
            <a:r>
              <a:rPr lang="ja-JP" altLang="en-US" dirty="0" smtClean="0"/>
              <a:t>利用者種別、利用目的、利用場所、利用機器</a:t>
            </a:r>
            <a:r>
              <a:rPr lang="ja-JP" altLang="en-US" dirty="0" err="1" smtClean="0"/>
              <a:t>、、、</a:t>
            </a:r>
            <a:endParaRPr lang="en-US" altLang="ja-JP" dirty="0" smtClean="0"/>
          </a:p>
          <a:p>
            <a:pPr lvl="1"/>
            <a:r>
              <a:rPr lang="ja-JP" altLang="en-US" dirty="0" smtClean="0"/>
              <a:t>外部サービス動向調査</a:t>
            </a:r>
            <a:endParaRPr lang="en-US" altLang="ja-JP" dirty="0" smtClean="0"/>
          </a:p>
          <a:p>
            <a:pPr lvl="2"/>
            <a:r>
              <a:rPr lang="ja-JP" altLang="en-US" dirty="0" smtClean="0"/>
              <a:t>類似サービス、補完的サービスの今後の動向から見た当館の役割</a:t>
            </a:r>
            <a:endParaRPr lang="en-US" altLang="ja-JP" dirty="0" smtClean="0"/>
          </a:p>
          <a:p>
            <a:pPr lvl="1"/>
            <a:r>
              <a:rPr lang="ja-JP" altLang="en-US" dirty="0" smtClean="0"/>
              <a:t>技術・製品開発及び適用動向調査</a:t>
            </a:r>
            <a:endParaRPr lang="en-US" altLang="ja-JP" dirty="0" smtClean="0"/>
          </a:p>
          <a:p>
            <a:pPr lvl="2"/>
            <a:r>
              <a:rPr lang="ja-JP" altLang="en-US" dirty="0" smtClean="0"/>
              <a:t>今後利用可能になると思われる技術の動向と、当館での適用可能性</a:t>
            </a:r>
            <a:endParaRPr lang="en-US" altLang="ja-JP" dirty="0" smtClean="0"/>
          </a:p>
          <a:p>
            <a:r>
              <a:rPr lang="ja-JP" altLang="en-US" dirty="0" smtClean="0"/>
              <a:t>サービス要件定義</a:t>
            </a:r>
            <a:endParaRPr lang="en-US" altLang="ja-JP" dirty="0" smtClean="0"/>
          </a:p>
          <a:p>
            <a:pPr lvl="1"/>
            <a:r>
              <a:rPr kumimoji="1" lang="ja-JP" altLang="en-US" dirty="0" smtClean="0"/>
              <a:t>利用者ニーズ調査</a:t>
            </a:r>
            <a:endParaRPr kumimoji="1" lang="en-US" altLang="ja-JP" dirty="0" smtClean="0"/>
          </a:p>
          <a:p>
            <a:pPr lvl="1"/>
            <a:r>
              <a:rPr lang="ja-JP" altLang="en-US" dirty="0" smtClean="0"/>
              <a:t>使命・目標の達成のアプローチとして、サービスの提供の方向性の再認識</a:t>
            </a:r>
            <a:endParaRPr lang="en-US" altLang="ja-JP" dirty="0" smtClean="0"/>
          </a:p>
          <a:p>
            <a:pPr lvl="1"/>
            <a:r>
              <a:rPr kumimoji="1" lang="ja-JP" altLang="en-US" dirty="0" smtClean="0"/>
              <a:t>具体的なサービスのイメージ</a:t>
            </a:r>
            <a:endParaRPr kumimoji="1" lang="en-US" altLang="ja-JP" dirty="0" smtClean="0"/>
          </a:p>
          <a:p>
            <a:pPr lvl="2"/>
            <a:r>
              <a:rPr lang="ja-JP" altLang="en-US" dirty="0" smtClean="0"/>
              <a:t>何をしたいか？（サービス部門）</a:t>
            </a:r>
            <a:endParaRPr lang="en-US" altLang="ja-JP" dirty="0" smtClean="0"/>
          </a:p>
          <a:p>
            <a:pPr lvl="2"/>
            <a:r>
              <a:rPr kumimoji="1" lang="ja-JP" altLang="en-US" dirty="0" smtClean="0"/>
              <a:t>何ができるか？（システム部門）</a:t>
            </a:r>
            <a:endParaRPr kumimoji="1" lang="en-US" altLang="ja-JP" dirty="0" smtClean="0"/>
          </a:p>
          <a:p>
            <a:pPr lvl="2"/>
            <a:endParaRPr kumimoji="1" lang="en-US" altLang="ja-JP" dirty="0" smtClean="0"/>
          </a:p>
          <a:p>
            <a:r>
              <a:rPr kumimoji="1" lang="ja-JP" altLang="en-US" dirty="0" smtClean="0"/>
              <a:t>業務システム最適化計画</a:t>
            </a:r>
            <a:endParaRPr kumimoji="1" lang="en-US" altLang="ja-JP" dirty="0" smtClean="0"/>
          </a:p>
          <a:p>
            <a:pPr lvl="1"/>
            <a:r>
              <a:rPr kumimoji="1" lang="ja-JP" altLang="en-US" dirty="0" smtClean="0"/>
              <a:t>情報化の推進を図るために、総合的な考慮</a:t>
            </a:r>
            <a:endParaRPr kumimoji="1" lang="en-US" altLang="ja-JP" dirty="0" smtClean="0"/>
          </a:p>
          <a:p>
            <a:pPr lvl="1"/>
            <a:r>
              <a:rPr kumimoji="1" lang="ja-JP" altLang="en-US" dirty="0" smtClean="0"/>
              <a:t>業務的観点（システム抜きには業務は成り立たない）</a:t>
            </a:r>
            <a:endParaRPr kumimoji="1" lang="en-US" altLang="ja-JP" dirty="0" smtClean="0"/>
          </a:p>
          <a:p>
            <a:pPr lvl="1"/>
            <a:r>
              <a:rPr lang="ja-JP" altLang="en-US" dirty="0" smtClean="0"/>
              <a:t>システム的観点（システム化は業務・サービスを向上させるためにある）</a:t>
            </a:r>
            <a:endParaRPr kumimoji="1" lang="en-US" altLang="ja-JP" dirty="0" smtClean="0"/>
          </a:p>
          <a:p>
            <a:pPr lvl="1"/>
            <a:r>
              <a:rPr kumimoji="1" lang="ja-JP" altLang="en-US" dirty="0" smtClean="0"/>
              <a:t>経営資源の配分（人・物・金）</a:t>
            </a:r>
            <a:endParaRPr kumimoji="1" lang="en-US" altLang="ja-JP" dirty="0" smtClean="0"/>
          </a:p>
          <a:p>
            <a:pPr lvl="1"/>
            <a:r>
              <a:rPr lang="ja-JP" altLang="en-US" dirty="0" smtClean="0"/>
              <a:t>行司役（システム化を通じた業務の変更、業務向上のためのシステム変更）</a:t>
            </a:r>
            <a:endParaRPr kumimoji="1" lang="en-US" altLang="ja-JP" dirty="0" smtClean="0"/>
          </a:p>
          <a:p>
            <a:r>
              <a:rPr kumimoji="1" lang="ja-JP" altLang="en-US" dirty="0" smtClean="0"/>
              <a:t>業務システム最適化実施計画</a:t>
            </a:r>
            <a:endParaRPr kumimoji="1" lang="en-US" altLang="ja-JP" dirty="0" smtClean="0"/>
          </a:p>
          <a:p>
            <a:pPr lvl="1"/>
            <a:r>
              <a:rPr kumimoji="1" lang="ja-JP" altLang="en-US" dirty="0" smtClean="0"/>
              <a:t>具体的な実施内容とスケジューリング</a:t>
            </a:r>
            <a:endParaRPr kumimoji="1" lang="en-US" altLang="ja-JP" dirty="0" smtClean="0"/>
          </a:p>
          <a:p>
            <a:r>
              <a:rPr kumimoji="1" lang="ja-JP" altLang="en-US" dirty="0" smtClean="0"/>
              <a:t>システム化企画</a:t>
            </a:r>
            <a:endParaRPr kumimoji="1" lang="en-US" altLang="ja-JP" dirty="0" smtClean="0"/>
          </a:p>
          <a:p>
            <a:pPr lvl="1"/>
            <a:r>
              <a:rPr kumimoji="1" lang="ja-JP" altLang="en-US" dirty="0" smtClean="0"/>
              <a:t>プロジェクト計画</a:t>
            </a:r>
            <a:endParaRPr kumimoji="1" lang="en-US" altLang="ja-JP" dirty="0" smtClean="0"/>
          </a:p>
          <a:p>
            <a:pPr lvl="1"/>
            <a:r>
              <a:rPr lang="ja-JP" altLang="en-US" dirty="0" smtClean="0"/>
              <a:t>体制立上げ</a:t>
            </a:r>
            <a:endParaRPr lang="en-US" altLang="ja-JP" dirty="0" smtClean="0"/>
          </a:p>
          <a:p>
            <a:r>
              <a:rPr kumimoji="1" lang="ja-JP" altLang="en-US" dirty="0" smtClean="0"/>
              <a:t>システム化要件定義</a:t>
            </a:r>
            <a:endParaRPr kumimoji="1" lang="en-US" altLang="ja-JP" dirty="0" smtClean="0"/>
          </a:p>
          <a:p>
            <a:pPr lvl="1"/>
            <a:r>
              <a:rPr kumimoji="1" lang="ja-JP" altLang="en-US" dirty="0" smtClean="0"/>
              <a:t>業務・機能要件定義</a:t>
            </a:r>
            <a:endParaRPr kumimoji="1" lang="en-US" altLang="ja-JP" dirty="0" smtClean="0"/>
          </a:p>
          <a:p>
            <a:pPr lvl="1"/>
            <a:r>
              <a:rPr lang="ja-JP" altLang="en-US" dirty="0" smtClean="0"/>
              <a:t>非機能要件定義</a:t>
            </a:r>
            <a:endParaRPr lang="en-US" altLang="ja-JP" dirty="0" smtClean="0"/>
          </a:p>
          <a:p>
            <a:pPr lvl="1"/>
            <a:r>
              <a:rPr lang="ja-JP" altLang="en-US" dirty="0" smtClean="0"/>
              <a:t>下記に沿って</a:t>
            </a:r>
            <a:endParaRPr lang="en-US" altLang="ja-JP" dirty="0" smtClean="0"/>
          </a:p>
          <a:p>
            <a:pPr lvl="2"/>
            <a:r>
              <a:rPr lang="ja-JP" altLang="en-US" dirty="0" smtClean="0"/>
              <a:t>技術標準適用指針</a:t>
            </a:r>
            <a:endParaRPr lang="en-US" altLang="ja-JP" dirty="0" smtClean="0"/>
          </a:p>
          <a:p>
            <a:pPr lvl="2"/>
            <a:r>
              <a:rPr kumimoji="1" lang="ja-JP" altLang="en-US" dirty="0" smtClean="0"/>
              <a:t>技術標準適用ガイドライン</a:t>
            </a:r>
            <a:endParaRPr kumimoji="1" lang="en-US" altLang="ja-JP" dirty="0" smtClean="0"/>
          </a:p>
          <a:p>
            <a:r>
              <a:rPr lang="ja-JP" altLang="en-US" dirty="0" smtClean="0"/>
              <a:t>全体管理体制</a:t>
            </a:r>
            <a:endParaRPr lang="en-US" altLang="ja-JP" dirty="0" smtClean="0"/>
          </a:p>
          <a:p>
            <a:pPr lvl="1"/>
            <a:r>
              <a:rPr kumimoji="1" lang="ja-JP" altLang="en-US" dirty="0" smtClean="0"/>
              <a:t>開発スケジュール</a:t>
            </a:r>
            <a:endParaRPr kumimoji="1" lang="en-US" altLang="ja-JP" dirty="0" smtClean="0"/>
          </a:p>
          <a:p>
            <a:pPr lvl="1"/>
            <a:r>
              <a:rPr lang="ja-JP" altLang="en-US" dirty="0" smtClean="0"/>
              <a:t>開発体制立上げ</a:t>
            </a:r>
            <a:endParaRPr lang="en-US" altLang="ja-JP" dirty="0" smtClean="0"/>
          </a:p>
          <a:p>
            <a:pPr lvl="1"/>
            <a:r>
              <a:rPr kumimoji="1" lang="ja-JP" altLang="en-US" dirty="0" smtClean="0"/>
              <a:t>進捗管理</a:t>
            </a:r>
            <a:endParaRPr kumimoji="1" lang="en-US" altLang="ja-JP" dirty="0" smtClean="0"/>
          </a:p>
          <a:p>
            <a:r>
              <a:rPr lang="ja-JP" altLang="en-US" dirty="0" smtClean="0"/>
              <a:t>システム構築</a:t>
            </a:r>
            <a:endParaRPr lang="en-US" altLang="ja-JP" dirty="0" smtClean="0"/>
          </a:p>
          <a:p>
            <a:pPr lvl="1"/>
            <a:r>
              <a:rPr lang="ja-JP" altLang="en-US" dirty="0" smtClean="0"/>
              <a:t>調達</a:t>
            </a:r>
            <a:endParaRPr lang="en-US" altLang="ja-JP" dirty="0" smtClean="0"/>
          </a:p>
          <a:p>
            <a:pPr lvl="1"/>
            <a:r>
              <a:rPr lang="ja-JP" altLang="en-US" dirty="0" smtClean="0"/>
              <a:t>開発</a:t>
            </a:r>
            <a:endParaRPr lang="en-US" altLang="ja-JP" dirty="0" smtClean="0"/>
          </a:p>
          <a:p>
            <a:pPr lvl="1"/>
            <a:r>
              <a:rPr lang="ja-JP" altLang="en-US" dirty="0" smtClean="0"/>
              <a:t>運用</a:t>
            </a:r>
            <a:endParaRPr lang="en-US" altLang="ja-JP" dirty="0" smtClean="0"/>
          </a:p>
          <a:p>
            <a:endParaRPr kumimoji="1" lang="en-US" altLang="ja-JP" dirty="0" smtClean="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スライド番号プレースホルダ 4"/>
          <p:cNvSpPr>
            <a:spLocks noGrp="1"/>
          </p:cNvSpPr>
          <p:nvPr>
            <p:ph type="sldNum" sz="quarter" idx="11"/>
          </p:nvPr>
        </p:nvSpPr>
        <p:spPr/>
        <p:txBody>
          <a:bodyPr/>
          <a:lstStyle/>
          <a:p>
            <a:fld id="{816A9BB7-DD5C-41DE-9B80-A8A5AECCA2DE}" type="slidenum">
              <a:rPr kumimoji="1" lang="ja-JP" altLang="en-US" smtClean="0"/>
              <a:pPr/>
              <a:t>281</a:t>
            </a:fld>
            <a:endParaRPr kumimoji="1" lang="ja-JP" altLang="en-US"/>
          </a:p>
        </p:txBody>
      </p:sp>
      <p:sp>
        <p:nvSpPr>
          <p:cNvPr id="6" name="日付プレースホルダ 5"/>
          <p:cNvSpPr>
            <a:spLocks noGrp="1"/>
          </p:cNvSpPr>
          <p:nvPr>
            <p:ph type="dt" idx="12"/>
          </p:nvPr>
        </p:nvSpPr>
        <p:spPr/>
        <p:txBody>
          <a:bodyPr/>
          <a:lstStyle/>
          <a:p>
            <a:fld id="{B7955919-400E-464D-A15E-47A50D37AAD1}" type="datetime1">
              <a:rPr kumimoji="1" lang="ja-JP" altLang="en-US" smtClean="0"/>
              <a:t>2015/8/15</a:t>
            </a:fld>
            <a:endParaRPr kumimoji="1" lang="ja-JP" altLang="en-US"/>
          </a:p>
        </p:txBody>
      </p:sp>
      <p:sp>
        <p:nvSpPr>
          <p:cNvPr id="7" name="フッター プレースホルダ 6"/>
          <p:cNvSpPr>
            <a:spLocks noGrp="1"/>
          </p:cNvSpPr>
          <p:nvPr>
            <p:ph type="ftr" sz="quarter" idx="13"/>
          </p:nvPr>
        </p:nvSpPr>
        <p:spPr/>
        <p:txBody>
          <a:bodyPr/>
          <a:lstStyle/>
          <a:p>
            <a:endParaRPr kumimoji="1" lang="ja-JP" altLang="en-US"/>
          </a:p>
        </p:txBody>
      </p:sp>
    </p:spTree>
    <p:extLst>
      <p:ext uri="{BB962C8B-B14F-4D97-AF65-F5344CB8AC3E}">
        <p14:creationId xmlns:p14="http://schemas.microsoft.com/office/powerpoint/2010/main" val="525955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30</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43516695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pPr defTabSz="914336">
              <a:defRPr/>
            </a:pPr>
            <a:r>
              <a:rPr lang="ja-JP" altLang="en-US" sz="1000" dirty="0">
                <a:latin typeface="+mj-ea"/>
              </a:rPr>
              <a:t>資源の無駄遣いをなくして、より高いサービスの提供を目指す。</a:t>
            </a:r>
            <a:endParaRPr lang="en-US" altLang="ja-JP" sz="1000" dirty="0">
              <a:latin typeface="+mj-ea"/>
            </a:endParaRPr>
          </a:p>
          <a:p>
            <a:pPr defTabSz="914336">
              <a:defRPr/>
            </a:pPr>
            <a:endParaRPr lang="ja-JP" altLang="en-US" sz="1000" dirty="0">
              <a:latin typeface="+mj-ea"/>
            </a:endParaRPr>
          </a:p>
          <a:p>
            <a:r>
              <a:rPr lang="ja-JP" altLang="ja-JP" dirty="0">
                <a:solidFill>
                  <a:srgbClr val="FF0000"/>
                </a:solidFill>
              </a:rPr>
              <a:t>サービス要件の定義は、基本計画書</a:t>
            </a:r>
            <a:r>
              <a:rPr lang="ja-JP" altLang="en-US" dirty="0">
                <a:solidFill>
                  <a:srgbClr val="FF0000"/>
                </a:solidFill>
              </a:rPr>
              <a:t>の行間を埋める</a:t>
            </a:r>
          </a:p>
          <a:p>
            <a:r>
              <a:rPr lang="ja-JP" altLang="ja-JP" dirty="0">
                <a:solidFill>
                  <a:srgbClr val="FF0000"/>
                </a:solidFill>
              </a:rPr>
              <a:t>開発に大きな工数が掛かるのは、例外処理の規模と拡張性</a:t>
            </a:r>
            <a:r>
              <a:rPr lang="ja-JP" altLang="en-US" dirty="0">
                <a:solidFill>
                  <a:srgbClr val="FF0000"/>
                </a:solidFill>
              </a:rPr>
              <a:t>への配慮</a:t>
            </a:r>
            <a:endParaRPr lang="ja-JP" altLang="ja-JP" dirty="0">
              <a:solidFill>
                <a:srgbClr val="FF0000"/>
              </a:solidFill>
            </a:endParaRPr>
          </a:p>
          <a:p>
            <a:r>
              <a:rPr lang="ja-JP" altLang="ja-JP" dirty="0">
                <a:solidFill>
                  <a:srgbClr val="FF0000"/>
                </a:solidFill>
              </a:rPr>
              <a:t>論理的に明確なサービスの要件がなければ構築できない</a:t>
            </a:r>
          </a:p>
          <a:p>
            <a:r>
              <a:rPr lang="ja-JP" altLang="en-US" sz="1100" dirty="0">
                <a:solidFill>
                  <a:srgbClr val="FF0000"/>
                </a:solidFill>
              </a:rPr>
              <a:t>過大な見積もり、大きな手戻り</a:t>
            </a:r>
          </a:p>
          <a:p>
            <a:r>
              <a:rPr lang="ja-JP" altLang="ja-JP" dirty="0">
                <a:solidFill>
                  <a:srgbClr val="FF0000"/>
                </a:solidFill>
              </a:rPr>
              <a:t>情報（データ）と機能の流れは明確に</a:t>
            </a:r>
            <a:r>
              <a:rPr lang="ja-JP" altLang="en-US" dirty="0"/>
              <a:t>。</a:t>
            </a:r>
            <a:endParaRPr lang="ja-JP" altLang="ja-JP" dirty="0"/>
          </a:p>
          <a:p>
            <a:r>
              <a:rPr lang="ja-JP" altLang="en-US" dirty="0">
                <a:solidFill>
                  <a:srgbClr val="FF0000"/>
                </a:solidFill>
              </a:rPr>
              <a:t>全体</a:t>
            </a:r>
            <a:r>
              <a:rPr lang="ja-JP" altLang="ja-JP" dirty="0">
                <a:solidFill>
                  <a:srgbClr val="FF0000"/>
                </a:solidFill>
              </a:rPr>
              <a:t>最適化の観点で</a:t>
            </a:r>
            <a:endParaRPr kumimoji="1" lang="en-US" altLang="ja-JP" dirty="0" smtClean="0"/>
          </a:p>
          <a:p>
            <a:r>
              <a:rPr kumimoji="1" lang="ja-JP" altLang="en-US" dirty="0" smtClean="0"/>
              <a:t>～～～～～～</a:t>
            </a:r>
            <a:endParaRPr kumimoji="1" lang="en-US" altLang="ja-JP" dirty="0" smtClean="0"/>
          </a:p>
          <a:p>
            <a:r>
              <a:rPr lang="ja-JP" altLang="en-US" sz="2000" dirty="0"/>
              <a:t>重要性は、</a:t>
            </a:r>
            <a:r>
              <a:rPr lang="ja-JP" altLang="ja-JP" sz="2000" dirty="0"/>
              <a:t>ソフトウェア開発に限ら</a:t>
            </a:r>
            <a:r>
              <a:rPr lang="ja-JP" altLang="en-US" sz="2000" dirty="0"/>
              <a:t>ない</a:t>
            </a:r>
            <a:endParaRPr lang="ja-JP" altLang="ja-JP" sz="2000" dirty="0"/>
          </a:p>
          <a:p>
            <a:r>
              <a:rPr lang="ja-JP" altLang="ja-JP" sz="2000" dirty="0">
                <a:solidFill>
                  <a:srgbClr val="FF0000"/>
                </a:solidFill>
              </a:rPr>
              <a:t>サービス要件の定義は、基本計画書</a:t>
            </a:r>
            <a:r>
              <a:rPr lang="ja-JP" altLang="en-US" sz="2000" dirty="0">
                <a:solidFill>
                  <a:srgbClr val="FF0000"/>
                </a:solidFill>
              </a:rPr>
              <a:t>の行間を埋める</a:t>
            </a:r>
            <a:r>
              <a:rPr lang="ja-JP" altLang="en-US" sz="2000" dirty="0"/>
              <a:t>もの</a:t>
            </a:r>
            <a:endParaRPr lang="ja-JP" altLang="ja-JP" sz="2000" dirty="0"/>
          </a:p>
          <a:p>
            <a:r>
              <a:rPr lang="ja-JP" altLang="ja-JP" sz="2000" dirty="0">
                <a:solidFill>
                  <a:srgbClr val="FF0000"/>
                </a:solidFill>
              </a:rPr>
              <a:t>開発に大きな工数が掛かるのは、例外処理の規模と拡張性</a:t>
            </a:r>
            <a:r>
              <a:rPr lang="ja-JP" altLang="en-US" sz="2000" dirty="0">
                <a:solidFill>
                  <a:srgbClr val="FF0000"/>
                </a:solidFill>
              </a:rPr>
              <a:t>への配慮</a:t>
            </a:r>
            <a:endParaRPr lang="ja-JP" altLang="ja-JP" sz="2000" dirty="0">
              <a:solidFill>
                <a:srgbClr val="FF0000"/>
              </a:solidFill>
            </a:endParaRPr>
          </a:p>
          <a:p>
            <a:r>
              <a:rPr lang="ja-JP" altLang="ja-JP" sz="2000" dirty="0"/>
              <a:t>サービス要件定義段階での合意形成が重要</a:t>
            </a:r>
          </a:p>
          <a:p>
            <a:r>
              <a:rPr lang="ja-JP" altLang="ja-JP" sz="2000" dirty="0"/>
              <a:t>業務、システムの構築は、</a:t>
            </a:r>
            <a:r>
              <a:rPr lang="ja-JP" altLang="ja-JP" sz="2000" dirty="0">
                <a:solidFill>
                  <a:srgbClr val="FF0000"/>
                </a:solidFill>
              </a:rPr>
              <a:t>論理的に明確なサービスの要件がなければ構築できない</a:t>
            </a:r>
          </a:p>
          <a:p>
            <a:pPr lvl="1"/>
            <a:r>
              <a:rPr lang="ja-JP" altLang="en-US" sz="1800" dirty="0"/>
              <a:t>曖昧</a:t>
            </a:r>
            <a:r>
              <a:rPr lang="ja-JP" altLang="ja-JP" sz="1800" dirty="0"/>
              <a:t>なまま、業務構築、システム開発を行った場合</a:t>
            </a:r>
            <a:r>
              <a:rPr lang="ja-JP" altLang="en-US" sz="1800" dirty="0"/>
              <a:t>、</a:t>
            </a:r>
            <a:r>
              <a:rPr lang="ja-JP" altLang="en-US" sz="1800" dirty="0">
                <a:solidFill>
                  <a:srgbClr val="FF0000"/>
                </a:solidFill>
              </a:rPr>
              <a:t>過大な見積もり、大きな手戻り</a:t>
            </a:r>
            <a:r>
              <a:rPr lang="ja-JP" altLang="en-US" sz="1800" dirty="0"/>
              <a:t>が発生する</a:t>
            </a:r>
            <a:endParaRPr lang="en-US" altLang="ja-JP" sz="1800" dirty="0"/>
          </a:p>
          <a:p>
            <a:pPr lvl="1"/>
            <a:r>
              <a:rPr lang="ja-JP" altLang="en-US" sz="1800" dirty="0"/>
              <a:t>齟齬の顕在化が後工程になればなるほど、工数が大きくな</a:t>
            </a:r>
            <a:r>
              <a:rPr lang="ja-JP" altLang="en-US" sz="2400" dirty="0"/>
              <a:t>る</a:t>
            </a:r>
            <a:endParaRPr lang="ja-JP" altLang="ja-JP" sz="1800" dirty="0"/>
          </a:p>
          <a:p>
            <a:r>
              <a:rPr lang="ja-JP" altLang="ja-JP" sz="2000" dirty="0"/>
              <a:t>業務とシステムでの分担は明確に</a:t>
            </a:r>
          </a:p>
          <a:p>
            <a:r>
              <a:rPr lang="ja-JP" altLang="ja-JP" sz="2000" dirty="0">
                <a:solidFill>
                  <a:srgbClr val="FF0000"/>
                </a:solidFill>
              </a:rPr>
              <a:t>情報（データ）と機能の流れは明確に</a:t>
            </a:r>
            <a:r>
              <a:rPr lang="ja-JP" altLang="en-US" sz="2000" dirty="0"/>
              <a:t>。</a:t>
            </a:r>
            <a:endParaRPr lang="ja-JP" altLang="ja-JP" sz="2000" dirty="0"/>
          </a:p>
          <a:p>
            <a:r>
              <a:rPr lang="ja-JP" altLang="ja-JP" sz="2000" dirty="0"/>
              <a:t>サービス要件は、開発過程、検証中に、なんらかの変更があることを前提とする</a:t>
            </a:r>
            <a:endParaRPr lang="en-US" altLang="ja-JP" sz="2000" dirty="0"/>
          </a:p>
          <a:p>
            <a:r>
              <a:rPr lang="ja-JP" altLang="en-US" sz="2000" dirty="0"/>
              <a:t>サービス要件定義には、</a:t>
            </a:r>
            <a:r>
              <a:rPr lang="ja-JP" altLang="en-US" sz="2000" dirty="0">
                <a:solidFill>
                  <a:srgbClr val="FF0000"/>
                </a:solidFill>
              </a:rPr>
              <a:t>全体</a:t>
            </a:r>
            <a:r>
              <a:rPr lang="ja-JP" altLang="ja-JP" sz="2000" dirty="0">
                <a:solidFill>
                  <a:srgbClr val="FF0000"/>
                </a:solidFill>
              </a:rPr>
              <a:t>最適化の観点で</a:t>
            </a:r>
            <a:r>
              <a:rPr lang="ja-JP" altLang="en-US" sz="2000" dirty="0"/>
              <a:t>システムサイドからの</a:t>
            </a:r>
            <a:r>
              <a:rPr lang="ja-JP" altLang="ja-JP" sz="2000" dirty="0"/>
              <a:t>助言が必要</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282</a:t>
            </a:fld>
            <a:endParaRPr kumimoji="1" lang="ja-JP" altLang="en-US"/>
          </a:p>
        </p:txBody>
      </p:sp>
    </p:spTree>
    <p:extLst>
      <p:ext uri="{BB962C8B-B14F-4D97-AF65-F5344CB8AC3E}">
        <p14:creationId xmlns:p14="http://schemas.microsoft.com/office/powerpoint/2010/main" val="181422887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r>
              <a:rPr lang="ja-JP" altLang="en-US" dirty="0" smtClean="0">
                <a:solidFill>
                  <a:srgbClr val="FF0000"/>
                </a:solidFill>
              </a:rPr>
              <a:t>意識的に、サービスの実施内容が曖昧に</a:t>
            </a:r>
          </a:p>
          <a:p>
            <a:r>
              <a:rPr lang="ja-JP" altLang="en-US" dirty="0" smtClean="0">
                <a:solidFill>
                  <a:srgbClr val="FF0000"/>
                </a:solidFill>
              </a:rPr>
              <a:t>サービス部門とシステム部門で暗黙知でなく、形式知化した形で合</a:t>
            </a:r>
          </a:p>
          <a:p>
            <a:pPr lvl="1"/>
            <a:r>
              <a:rPr lang="ja-JP" altLang="en-US" dirty="0" smtClean="0">
                <a:solidFill>
                  <a:srgbClr val="FF0000"/>
                </a:solidFill>
              </a:rPr>
              <a:t>後工程でシステムの根幹に関わる変更は不可能</a:t>
            </a:r>
          </a:p>
          <a:p>
            <a:pPr lvl="1"/>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r>
              <a:rPr lang="ja-JP" altLang="en-US" dirty="0" smtClean="0">
                <a:solidFill>
                  <a:srgbClr val="FF0000"/>
                </a:solidFill>
              </a:rPr>
              <a:t>サービスの方法、手順が示されていても</a:t>
            </a:r>
            <a:endParaRPr kumimoji="1" lang="en-US" altLang="ja-JP" dirty="0" smtClean="0"/>
          </a:p>
          <a:p>
            <a:r>
              <a:rPr kumimoji="1" lang="ja-JP" altLang="en-US" dirty="0" smtClean="0"/>
              <a:t>～～～～～</a:t>
            </a:r>
            <a:endParaRPr kumimoji="1" lang="en-US" altLang="ja-JP" dirty="0" smtClean="0"/>
          </a:p>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D4428956-2509-4927-9D33-9BDC3787A8B6}"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283</a:t>
            </a:fld>
            <a:endParaRPr kumimoji="1" lang="ja-JP" altLang="en-US"/>
          </a:p>
        </p:txBody>
      </p:sp>
    </p:spTree>
    <p:extLst>
      <p:ext uri="{BB962C8B-B14F-4D97-AF65-F5344CB8AC3E}">
        <p14:creationId xmlns:p14="http://schemas.microsoft.com/office/powerpoint/2010/main" val="84888973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62500" lnSpcReduction="20000"/>
          </a:bodyPr>
          <a:lstStyle/>
          <a:p>
            <a:pPr lvl="0"/>
            <a:r>
              <a:rPr lang="ja-JP" altLang="en-US" sz="2000" dirty="0">
                <a:solidFill>
                  <a:srgbClr val="FF0000"/>
                </a:solidFill>
              </a:rPr>
              <a:t>図表を活用することが有効。</a:t>
            </a:r>
            <a:endParaRPr lang="en-US" altLang="ja-JP" sz="2000" dirty="0">
              <a:solidFill>
                <a:srgbClr val="FF0000"/>
              </a:solidFill>
            </a:endParaRPr>
          </a:p>
          <a:p>
            <a:pPr lvl="0"/>
            <a:r>
              <a:rPr lang="ja-JP" altLang="en-US" sz="2000" dirty="0">
                <a:solidFill>
                  <a:srgbClr val="FF0000"/>
                </a:solidFill>
              </a:rPr>
              <a:t>暗黙知なしで、難易度、工数、適用すべき技術、実現方式を算定できるか？</a:t>
            </a:r>
            <a:endParaRPr lang="en-US" altLang="ja-JP" sz="2000" dirty="0">
              <a:solidFill>
                <a:srgbClr val="FF0000"/>
              </a:solidFill>
            </a:endParaRPr>
          </a:p>
          <a:p>
            <a:pPr lvl="0"/>
            <a:r>
              <a:rPr lang="ja-JP" altLang="en-US" sz="2000" dirty="0">
                <a:solidFill>
                  <a:srgbClr val="FF0000"/>
                </a:solidFill>
              </a:rPr>
              <a:t>曖昧な仕様書をベースにした業者の高額見積もりをベースに、要件をカットしない。</a:t>
            </a:r>
            <a:endParaRPr lang="en-US" altLang="ja-JP" sz="2000" dirty="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ja-JP" sz="2800" dirty="0"/>
              <a:t>各工程での成果物の妥当性評価</a:t>
            </a:r>
            <a:endParaRPr lang="en-US" altLang="ja-JP" sz="2800" dirty="0"/>
          </a:p>
          <a:p>
            <a:pPr lvl="1"/>
            <a:r>
              <a:rPr lang="ja-JP" altLang="ja-JP" sz="2400" dirty="0"/>
              <a:t>全ての工程での仕様書について</a:t>
            </a:r>
            <a:endParaRPr lang="en-US" altLang="ja-JP" sz="2400" dirty="0"/>
          </a:p>
          <a:p>
            <a:pPr lvl="2"/>
            <a:r>
              <a:rPr lang="zh-TW" altLang="en-US" sz="2000" dirty="0"/>
              <a:t>基本設計</a:t>
            </a:r>
            <a:r>
              <a:rPr lang="ja-JP" altLang="en-US" sz="2000" dirty="0"/>
              <a:t>書</a:t>
            </a:r>
            <a:r>
              <a:rPr lang="zh-TW" altLang="en-US" sz="2000" dirty="0"/>
              <a:t>、概要設計</a:t>
            </a:r>
            <a:r>
              <a:rPr lang="ja-JP" altLang="en-US" sz="2000" dirty="0"/>
              <a:t>書</a:t>
            </a:r>
            <a:r>
              <a:rPr lang="zh-TW" altLang="en-US" sz="2000" dirty="0"/>
              <a:t>、詳細設計</a:t>
            </a:r>
            <a:r>
              <a:rPr lang="ja-JP" altLang="en-US" sz="2000" dirty="0"/>
              <a:t>書</a:t>
            </a:r>
            <a:r>
              <a:rPr lang="zh-TW" altLang="en-US" sz="2000" dirty="0"/>
              <a:t>、外部設計</a:t>
            </a:r>
            <a:r>
              <a:rPr lang="ja-JP" altLang="en-US" sz="2000" dirty="0"/>
              <a:t>書</a:t>
            </a:r>
            <a:r>
              <a:rPr lang="zh-TW" altLang="en-US" sz="2000" dirty="0"/>
              <a:t>、内部設計</a:t>
            </a:r>
            <a:r>
              <a:rPr lang="ja-JP" altLang="en-US" sz="2000" dirty="0"/>
              <a:t>書、プログラム仕様書</a:t>
            </a:r>
            <a:r>
              <a:rPr lang="ja-JP" altLang="en-US" sz="2000" dirty="0" err="1"/>
              <a:t>、、、</a:t>
            </a:r>
            <a:r>
              <a:rPr lang="ja-JP" altLang="en-US" sz="2000" dirty="0"/>
              <a:t>？</a:t>
            </a:r>
            <a:endParaRPr lang="en-US" altLang="ja-JP" sz="2000" dirty="0"/>
          </a:p>
          <a:p>
            <a:pPr lvl="1"/>
            <a:r>
              <a:rPr lang="ja-JP" altLang="ja-JP" sz="2400" dirty="0"/>
              <a:t>曖昧性・不確実性の排除</a:t>
            </a:r>
            <a:endParaRPr lang="en-US" altLang="ja-JP" sz="2400" dirty="0"/>
          </a:p>
          <a:p>
            <a:pPr lvl="2"/>
            <a:r>
              <a:rPr lang="ja-JP" altLang="en-US" sz="2000" dirty="0">
                <a:solidFill>
                  <a:srgbClr val="FF0000"/>
                </a:solidFill>
              </a:rPr>
              <a:t>図表を活用することが有効。</a:t>
            </a:r>
            <a:endParaRPr lang="en-US" altLang="ja-JP" sz="2000" dirty="0">
              <a:solidFill>
                <a:srgbClr val="FF0000"/>
              </a:solidFill>
            </a:endParaRPr>
          </a:p>
          <a:p>
            <a:pPr lvl="1"/>
            <a:r>
              <a:rPr lang="ja-JP" altLang="ja-JP" sz="2400" dirty="0"/>
              <a:t>読むべき人が理解できるか？</a:t>
            </a:r>
            <a:endParaRPr lang="en-US" altLang="ja-JP" sz="2400" dirty="0"/>
          </a:p>
          <a:p>
            <a:pPr lvl="2"/>
            <a:r>
              <a:rPr lang="ja-JP" altLang="en-US" sz="2000" dirty="0">
                <a:solidFill>
                  <a:srgbClr val="FF0000"/>
                </a:solidFill>
              </a:rPr>
              <a:t>暗黙知なしで、難易度、工数、適用すべき技術、実現方式を算定できるか？</a:t>
            </a:r>
            <a:endParaRPr lang="en-US" altLang="ja-JP" sz="2000" dirty="0">
              <a:solidFill>
                <a:srgbClr val="FF0000"/>
              </a:solidFill>
            </a:endParaRPr>
          </a:p>
          <a:p>
            <a:pPr lvl="1"/>
            <a:r>
              <a:rPr lang="ja-JP" altLang="en-US" sz="2400" dirty="0"/>
              <a:t>将来のコストを削減するか、当面のコストを削減するか？</a:t>
            </a:r>
            <a:endParaRPr lang="en-US" altLang="ja-JP" sz="2400" dirty="0"/>
          </a:p>
          <a:p>
            <a:r>
              <a:rPr lang="ja-JP" altLang="ja-JP" sz="2800" dirty="0"/>
              <a:t>参考見積書の評価</a:t>
            </a:r>
            <a:endParaRPr lang="ja-JP" altLang="ja-JP" sz="2000" dirty="0"/>
          </a:p>
          <a:p>
            <a:pPr lvl="1"/>
            <a:r>
              <a:rPr lang="ja-JP" altLang="en-US" sz="2000" dirty="0">
                <a:solidFill>
                  <a:srgbClr val="FF0000"/>
                </a:solidFill>
              </a:rPr>
              <a:t>曖昧な仕様書をベースにした業者の高額見積もりをベースに、要件をカットしない。</a:t>
            </a:r>
            <a:endParaRPr lang="en-US" altLang="ja-JP" sz="2000" dirty="0">
              <a:solidFill>
                <a:srgbClr val="FF0000"/>
              </a:solidFill>
            </a:endParaRPr>
          </a:p>
          <a:p>
            <a:pPr lvl="1"/>
            <a:r>
              <a:rPr lang="ja-JP" altLang="en-US" sz="2000" dirty="0"/>
              <a:t>人件費単価が高いから、見積もりが高くなるという評価は妥当でない。</a:t>
            </a:r>
            <a:endParaRPr lang="ja-JP" altLang="ja-JP" sz="20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284</a:t>
            </a:fld>
            <a:endParaRPr kumimoji="1" lang="ja-JP" altLang="en-US"/>
          </a:p>
        </p:txBody>
      </p:sp>
    </p:spTree>
    <p:extLst>
      <p:ext uri="{BB962C8B-B14F-4D97-AF65-F5344CB8AC3E}">
        <p14:creationId xmlns:p14="http://schemas.microsoft.com/office/powerpoint/2010/main" val="81864308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pPr lvl="0"/>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0"/>
            <a:r>
              <a:rPr lang="ja-JP" altLang="en-US" dirty="0" smtClean="0">
                <a:solidFill>
                  <a:srgbClr val="FF0000"/>
                </a:solidFill>
              </a:rPr>
              <a:t>「柔軟に対応できること」？</a:t>
            </a:r>
            <a:endParaRPr lang="en-US" altLang="ja-JP" dirty="0" smtClean="0">
              <a:solidFill>
                <a:srgbClr val="FF0000"/>
              </a:solidFill>
            </a:endParaRPr>
          </a:p>
          <a:p>
            <a:pPr lvl="0"/>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0"/>
            <a:r>
              <a:rPr kumimoji="1" lang="ja-JP" altLang="en-US" dirty="0" smtClean="0">
                <a:solidFill>
                  <a:srgbClr val="FF0000"/>
                </a:solidFill>
              </a:rPr>
              <a:t>ある程度の実地の経験は必要</a:t>
            </a:r>
            <a:endParaRPr kumimoji="1" lang="en-US" altLang="ja-JP" dirty="0" smtClean="0">
              <a:solidFill>
                <a:srgbClr val="FF0000"/>
              </a:solidFill>
            </a:endParaRPr>
          </a:p>
          <a:p>
            <a:pPr lvl="0"/>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2"/>
            <a:endParaRPr kumimoji="1" lang="en-US" altLang="ja-JP" dirty="0" smtClean="0"/>
          </a:p>
          <a:p>
            <a:pPr lvl="1"/>
            <a:endParaRPr kumimoji="1"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6FDB888-8984-4EB9-9AF7-4F6444B51377}"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285</a:t>
            </a:fld>
            <a:endParaRPr kumimoji="1" lang="ja-JP" altLang="en-US"/>
          </a:p>
        </p:txBody>
      </p:sp>
    </p:spTree>
    <p:extLst>
      <p:ext uri="{BB962C8B-B14F-4D97-AF65-F5344CB8AC3E}">
        <p14:creationId xmlns:p14="http://schemas.microsoft.com/office/powerpoint/2010/main" val="376209212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pPr lvl="0"/>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pPr lvl="0"/>
            <a:r>
              <a:rPr lang="ja-JP" altLang="en-US" dirty="0" smtClean="0">
                <a:solidFill>
                  <a:srgbClr val="FF0000"/>
                </a:solidFill>
              </a:rPr>
              <a:t>例外的なサービスは条件と実施内容を提示</a:t>
            </a:r>
            <a:endParaRPr lang="en-US" altLang="ja-JP" dirty="0" smtClean="0">
              <a:solidFill>
                <a:srgbClr val="FF0000"/>
              </a:solidFill>
            </a:endParaRPr>
          </a:p>
          <a:p>
            <a:pPr lvl="0"/>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0"/>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0"/>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0"/>
            <a:r>
              <a:rPr lang="ja-JP" altLang="en-US" dirty="0" smtClean="0">
                <a:solidFill>
                  <a:srgbClr val="FF0000"/>
                </a:solidFill>
              </a:rPr>
              <a:t>ユースケース図（人とシステムの役割</a:t>
            </a:r>
            <a:r>
              <a:rPr lang="ja-JP" altLang="en-US" dirty="0" smtClean="0"/>
              <a:t>）</a:t>
            </a:r>
            <a:endParaRPr lang="en-US" altLang="ja-JP" dirty="0" smtClean="0"/>
          </a:p>
          <a:p>
            <a:pPr lvl="0"/>
            <a:r>
              <a:rPr lang="ja-JP" altLang="en-US" dirty="0" smtClean="0">
                <a:solidFill>
                  <a:srgbClr val="FF0000"/>
                </a:solidFill>
              </a:rPr>
              <a:t>実施方法、実装方法は、システム化要件定義で</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システム部門が最適化や実装の観点から助言する</a:t>
            </a:r>
            <a:endParaRPr lang="en-US" altLang="ja-JP" dirty="0" smtClean="0"/>
          </a:p>
          <a:p>
            <a:pPr lvl="3"/>
            <a:endParaRPr lang="en-US" altLang="ja-JP" dirty="0" smtClean="0"/>
          </a:p>
          <a:p>
            <a:pPr lvl="2"/>
            <a:endParaRPr lang="en-US" altLang="ja-JP" dirty="0" smtClean="0"/>
          </a:p>
          <a:p>
            <a:pPr lvl="2"/>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ED0FFE62-504B-46F2-B918-54DBAB078DBC}"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286</a:t>
            </a:fld>
            <a:endParaRPr kumimoji="1" lang="ja-JP" altLang="en-US"/>
          </a:p>
        </p:txBody>
      </p:sp>
    </p:spTree>
    <p:extLst>
      <p:ext uri="{BB962C8B-B14F-4D97-AF65-F5344CB8AC3E}">
        <p14:creationId xmlns:p14="http://schemas.microsoft.com/office/powerpoint/2010/main" val="266181838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b="1" dirty="0">
                <a:latin typeface="+mj-ea"/>
                <a:hlinkClick r:id="rId3" action="ppaction://hlinkfile"/>
              </a:rPr>
              <a:t> </a:t>
            </a:r>
            <a:r>
              <a:rPr lang="en-US" altLang="ja-JP" b="1" dirty="0">
                <a:latin typeface="+mj-ea"/>
                <a:hlinkClick r:id="rId3" action="ppaction://hlinkfile"/>
              </a:rPr>
              <a:t>IT</a:t>
            </a:r>
            <a:r>
              <a:rPr lang="ja-JP" altLang="en-US" b="1" dirty="0">
                <a:latin typeface="+mj-ea"/>
                <a:hlinkClick r:id="rId3" action="ppaction://hlinkfile"/>
              </a:rPr>
              <a:t>メールマガジンコンテンツ統合版 </a:t>
            </a:r>
            <a:r>
              <a:rPr lang="ja-JP" altLang="en-US" b="1" dirty="0">
                <a:latin typeface="+mj-ea"/>
              </a:rPr>
              <a:t>～</a:t>
            </a:r>
            <a:r>
              <a:rPr lang="en-US" altLang="ja-JP" b="1" dirty="0">
                <a:latin typeface="+mj-ea"/>
              </a:rPr>
              <a:t>IT</a:t>
            </a:r>
            <a:r>
              <a:rPr lang="ja-JP" altLang="en-US" b="1" dirty="0">
                <a:latin typeface="+mj-ea"/>
              </a:rPr>
              <a:t>関連基礎情報について～</a:t>
            </a:r>
            <a:endParaRPr lang="en-US" altLang="ja-JP" b="1" dirty="0">
              <a:latin typeface="+mj-ea"/>
            </a:endParaRPr>
          </a:p>
          <a:p>
            <a:r>
              <a:rPr lang="ja-JP" altLang="en-US" b="1" dirty="0">
                <a:latin typeface="+mj-ea"/>
              </a:rPr>
              <a:t>国立国会図書館職員向け資料より</a:t>
            </a:r>
            <a:endParaRPr lang="en-US" altLang="ja-JP" b="1" dirty="0">
              <a:latin typeface="+mj-ea"/>
            </a:endParaRPr>
          </a:p>
          <a:p>
            <a:r>
              <a:rPr kumimoji="1" lang="ja-JP" altLang="en-US" dirty="0" smtClean="0"/>
              <a:t>～～～～～</a:t>
            </a:r>
            <a:endParaRPr kumimoji="1" lang="en-US" altLang="ja-JP" dirty="0" smtClean="0"/>
          </a:p>
          <a:p>
            <a:r>
              <a:rPr lang="ja-JP" altLang="en-US" dirty="0" smtClean="0"/>
              <a:t>システム企画 </a:t>
            </a:r>
          </a:p>
          <a:p>
            <a:pPr lvl="1"/>
            <a:r>
              <a:rPr lang="ja-JP" altLang="en-US" dirty="0" smtClean="0"/>
              <a:t>◆ソフトウェアライフサイクル </a:t>
            </a:r>
          </a:p>
          <a:p>
            <a:pPr lvl="1"/>
            <a:r>
              <a:rPr lang="ja-JP" altLang="en-US" dirty="0" smtClean="0"/>
              <a:t>◆システム化計画</a:t>
            </a:r>
          </a:p>
          <a:p>
            <a:pPr lvl="1"/>
            <a:r>
              <a:rPr lang="ja-JP" altLang="en-US" dirty="0" smtClean="0"/>
              <a:t>◆要件定義 </a:t>
            </a:r>
          </a:p>
          <a:p>
            <a:pPr lvl="1"/>
            <a:r>
              <a:rPr lang="ja-JP" altLang="en-US" dirty="0" smtClean="0"/>
              <a:t>◆調達 </a:t>
            </a:r>
          </a:p>
          <a:p>
            <a:r>
              <a:rPr lang="ja-JP" altLang="en-US" dirty="0" smtClean="0"/>
              <a:t>業務プロセスとモデル化 </a:t>
            </a:r>
          </a:p>
          <a:p>
            <a:pPr lvl="1"/>
            <a:r>
              <a:rPr lang="ja-JP" altLang="en-US" dirty="0" smtClean="0"/>
              <a:t>◆業務プロセス </a:t>
            </a:r>
          </a:p>
          <a:p>
            <a:pPr lvl="1"/>
            <a:r>
              <a:rPr lang="ja-JP" altLang="en-US" dirty="0" smtClean="0"/>
              <a:t>◆モデル化の手法 </a:t>
            </a:r>
          </a:p>
          <a:p>
            <a:r>
              <a:rPr lang="ja-JP" altLang="en-US" dirty="0" smtClean="0"/>
              <a:t>システム開発手法 </a:t>
            </a:r>
          </a:p>
          <a:p>
            <a:pPr lvl="1"/>
            <a:r>
              <a:rPr lang="ja-JP" altLang="en-US" dirty="0" smtClean="0"/>
              <a:t>◆システム開発手法 </a:t>
            </a:r>
          </a:p>
          <a:p>
            <a:pPr lvl="2"/>
            <a:r>
              <a:rPr lang="ja-JP" altLang="en-US" dirty="0" smtClean="0"/>
              <a:t>ウォーターフォールモデル </a:t>
            </a:r>
          </a:p>
          <a:p>
            <a:pPr lvl="2"/>
            <a:r>
              <a:rPr lang="ja-JP" altLang="en-US" dirty="0" smtClean="0"/>
              <a:t>プロトタイプモデル： </a:t>
            </a:r>
          </a:p>
          <a:p>
            <a:pPr lvl="2"/>
            <a:r>
              <a:rPr lang="ja-JP" altLang="en-US" dirty="0" smtClean="0"/>
              <a:t>スパイラルモデル </a:t>
            </a:r>
          </a:p>
          <a:p>
            <a:r>
              <a:rPr lang="ja-JP" altLang="en-US" dirty="0" smtClean="0"/>
              <a:t>テスト手法 </a:t>
            </a:r>
          </a:p>
          <a:p>
            <a:pPr lvl="1"/>
            <a:r>
              <a:rPr lang="ja-JP" altLang="en-US" dirty="0" smtClean="0"/>
              <a:t>◆テストの目的・工程 </a:t>
            </a:r>
          </a:p>
          <a:p>
            <a:pPr lvl="1"/>
            <a:r>
              <a:rPr lang="ja-JP" altLang="en-US" dirty="0" smtClean="0"/>
              <a:t>◆各テスト工程とテスト手法 </a:t>
            </a:r>
          </a:p>
          <a:p>
            <a:r>
              <a:rPr lang="en-US" altLang="ja-JP" dirty="0" smtClean="0"/>
              <a:t>IT</a:t>
            </a:r>
            <a:r>
              <a:rPr lang="ja-JP" altLang="en-US" dirty="0" smtClean="0"/>
              <a:t>サービスマネジメント・プロジェクトマネジメント </a:t>
            </a:r>
          </a:p>
          <a:p>
            <a:pPr lvl="1"/>
            <a:r>
              <a:rPr lang="ja-JP" altLang="en-US" dirty="0" smtClean="0"/>
              <a:t>◆</a:t>
            </a:r>
            <a:r>
              <a:rPr lang="en-US" altLang="ja-JP" dirty="0" smtClean="0"/>
              <a:t>ITIL</a:t>
            </a:r>
            <a:r>
              <a:rPr lang="ja-JP" altLang="en-US" sz="1900" dirty="0"/>
              <a:t>（</a:t>
            </a:r>
            <a:r>
              <a:rPr lang="en-US" altLang="ja-JP" sz="1900" dirty="0"/>
              <a:t>Information Technology Infrastructure Library</a:t>
            </a:r>
            <a:r>
              <a:rPr lang="ja-JP" altLang="en-US" sz="1900" dirty="0"/>
              <a:t>） </a:t>
            </a:r>
          </a:p>
          <a:p>
            <a:pPr lvl="1"/>
            <a:r>
              <a:rPr lang="ja-JP" altLang="en-US" dirty="0" smtClean="0"/>
              <a:t>◆</a:t>
            </a:r>
            <a:r>
              <a:rPr lang="en-US" altLang="ja-JP" dirty="0" smtClean="0"/>
              <a:t>SLA</a:t>
            </a:r>
            <a:r>
              <a:rPr lang="ja-JP" altLang="en-US" sz="1900" dirty="0"/>
              <a:t>（</a:t>
            </a:r>
            <a:r>
              <a:rPr lang="en-US" altLang="ja-JP" sz="1900" dirty="0"/>
              <a:t>Service Level Agreement</a:t>
            </a:r>
            <a:r>
              <a:rPr lang="ja-JP" altLang="en-US" sz="1900" dirty="0"/>
              <a:t>） </a:t>
            </a:r>
            <a:endParaRPr lang="ja-JP" altLang="en-US" dirty="0" smtClean="0"/>
          </a:p>
          <a:p>
            <a:pPr lvl="1"/>
            <a:r>
              <a:rPr lang="ja-JP" altLang="en-US" dirty="0" smtClean="0"/>
              <a:t>◆プロジェクトの定義 </a:t>
            </a:r>
          </a:p>
          <a:p>
            <a:pPr lvl="1"/>
            <a:r>
              <a:rPr lang="ja-JP" altLang="en-US" dirty="0" smtClean="0"/>
              <a:t>◆プロジェクトマネジメント </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287</a:t>
            </a:fld>
            <a:endParaRPr kumimoji="1" lang="ja-JP" altLang="en-US"/>
          </a:p>
        </p:txBody>
      </p:sp>
    </p:spTree>
    <p:extLst>
      <p:ext uri="{BB962C8B-B14F-4D97-AF65-F5344CB8AC3E}">
        <p14:creationId xmlns:p14="http://schemas.microsoft.com/office/powerpoint/2010/main" val="67473094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EDFFCEF-2155-4196-AE76-9F2433814DFA}" type="slidenum">
              <a:rPr lang="ja-JP" altLang="en-US"/>
              <a:pPr/>
              <a:t>288</a:t>
            </a:fld>
            <a:endParaRPr lang="en-US" altLang="ja-JP"/>
          </a:p>
        </p:txBody>
      </p:sp>
      <p:sp>
        <p:nvSpPr>
          <p:cNvPr id="1016834" name="Rectangle 2"/>
          <p:cNvSpPr>
            <a:spLocks noGrp="1" noRot="1" noChangeAspect="1" noChangeArrowheads="1" noTextEdit="1"/>
          </p:cNvSpPr>
          <p:nvPr>
            <p:ph type="sldImg"/>
          </p:nvPr>
        </p:nvSpPr>
        <p:spPr>
          <a:ln/>
        </p:spPr>
      </p:sp>
      <p:sp>
        <p:nvSpPr>
          <p:cNvPr id="1016835" name="Rectangle 3"/>
          <p:cNvSpPr>
            <a:spLocks noGrp="1" noChangeArrowheads="1"/>
          </p:cNvSpPr>
          <p:nvPr>
            <p:ph type="body" idx="1"/>
          </p:nvPr>
        </p:nvSpPr>
        <p:spPr/>
        <p:txBody>
          <a:bodyPr/>
          <a:lstStyle/>
          <a:p>
            <a:pPr defTabSz="923400">
              <a:defRPr/>
            </a:pPr>
            <a:r>
              <a:rPr lang="ja-JP" altLang="en-US" u="sng" dirty="0" smtClean="0"/>
              <a:t>技術標準適用ガイドライン策定</a:t>
            </a:r>
            <a:endParaRPr lang="en-US" altLang="ja-JP" u="sng" dirty="0" smtClean="0"/>
          </a:p>
          <a:p>
            <a:pPr defTabSz="923400">
              <a:defRPr/>
            </a:pPr>
            <a:endParaRPr lang="en-US" altLang="ja-JP" u="sng" dirty="0" smtClean="0"/>
          </a:p>
          <a:p>
            <a:pPr defTabSz="923400">
              <a:defRPr/>
            </a:pPr>
            <a:r>
              <a:rPr lang="ja-JP" altLang="en-US" u="sng" dirty="0" smtClean="0"/>
              <a:t>当館の業務・システムの構築においては、当館としての「業務・システム最適化計画」に従って、効率的に進めることを目指している。</a:t>
            </a:r>
            <a:endParaRPr lang="en-US" altLang="ja-JP" u="sng" dirty="0" smtClean="0"/>
          </a:p>
          <a:p>
            <a:pPr marL="230849" indent="-230849" defTabSz="923400">
              <a:defRPr/>
            </a:pPr>
            <a:endParaRPr lang="en-US" altLang="ja-JP" u="sng" dirty="0" smtClean="0"/>
          </a:p>
          <a:p>
            <a:pPr marL="230849" indent="-230849" defTabSz="923400">
              <a:buFont typeface="+mj-lt"/>
              <a:buAutoNum type="arabicPeriod"/>
              <a:defRPr/>
            </a:pPr>
            <a:r>
              <a:rPr lang="ja-JP" altLang="en-US" u="sng" dirty="0" smtClean="0"/>
              <a:t>情報システムのインフラ資源を構成する各技術領域について、館が標準的に採用する技術の標準（技術標準）をガイドラインとして定めることにより、インフラ資源の共通化及び標準化を進める。</a:t>
            </a:r>
          </a:p>
          <a:p>
            <a:pPr marL="230849" indent="-230849">
              <a:buFont typeface="+mj-lt"/>
              <a:buAutoNum type="arabicPeriod"/>
            </a:pPr>
            <a:endParaRPr lang="en-US" altLang="ja-JP" u="sng" dirty="0" smtClean="0"/>
          </a:p>
          <a:p>
            <a:pPr marL="230849" indent="-230849">
              <a:buFont typeface="Arial" pitchFamily="34" charset="0"/>
              <a:buChar char="•"/>
            </a:pPr>
            <a:r>
              <a:rPr lang="ja-JP" altLang="en-US" u="sng" dirty="0" smtClean="0"/>
              <a:t>　ガイドラインが対象とする技術領域の検討を行い、「</a:t>
            </a:r>
            <a:r>
              <a:rPr lang="ja-JP" altLang="en-US" u="sng" dirty="0" smtClean="0">
                <a:solidFill>
                  <a:srgbClr val="FF0000"/>
                </a:solidFill>
              </a:rPr>
              <a:t>情報システム調達のための技術参照モデル（</a:t>
            </a:r>
            <a:r>
              <a:rPr lang="en-US" u="sng" dirty="0" smtClean="0">
                <a:solidFill>
                  <a:srgbClr val="FF0000"/>
                </a:solidFill>
              </a:rPr>
              <a:t>TRM</a:t>
            </a:r>
            <a:r>
              <a:rPr lang="ja-JP" altLang="en-US" u="sng" dirty="0" smtClean="0">
                <a:solidFill>
                  <a:srgbClr val="FF0000"/>
                </a:solidFill>
              </a:rPr>
              <a:t>）</a:t>
            </a:r>
            <a:r>
              <a:rPr lang="ja-JP" altLang="en-US" u="sng" dirty="0" smtClean="0"/>
              <a:t>」（経済産業省作成）において提示されている技術フレームワークと技術項目に準拠して、ガイドラインを作成することとした。</a:t>
            </a:r>
            <a:endParaRPr lang="en-US" altLang="ja-JP" u="sng" dirty="0" smtClean="0"/>
          </a:p>
          <a:p>
            <a:r>
              <a:rPr lang="ja-JP" altLang="en-US" dirty="0" smtClean="0"/>
              <a:t>～～～～～～～～</a:t>
            </a:r>
          </a:p>
          <a:p>
            <a:r>
              <a:rPr lang="ja-JP" altLang="en-US" dirty="0" smtClean="0"/>
              <a:t>　「情報システム調達のための技術参照モデル（</a:t>
            </a:r>
            <a:r>
              <a:rPr lang="en-US" dirty="0" smtClean="0"/>
              <a:t>TRM</a:t>
            </a:r>
            <a:r>
              <a:rPr lang="ja-JP" altLang="en-US" dirty="0" smtClean="0"/>
              <a:t>）」（平成</a:t>
            </a:r>
            <a:r>
              <a:rPr lang="en-US" dirty="0" smtClean="0"/>
              <a:t>20</a:t>
            </a:r>
            <a:r>
              <a:rPr lang="ja-JP" altLang="en-US" dirty="0" smtClean="0"/>
              <a:t>年</a:t>
            </a:r>
            <a:r>
              <a:rPr lang="en-US" dirty="0" smtClean="0"/>
              <a:t>12</a:t>
            </a:r>
            <a:r>
              <a:rPr lang="ja-JP" altLang="en-US" dirty="0" smtClean="0"/>
              <a:t>月 経済産業省商務情報政策局情報処理振興課・情報処理推進機構）</a:t>
            </a:r>
            <a:r>
              <a:rPr lang="en-US" dirty="0" smtClean="0"/>
              <a:t>[http://www.meti.go.jp/policy/it_policy/tyoutatu/trm20.pdf]</a:t>
            </a:r>
            <a:endParaRPr lang="ja-JP" altLang="en-US" dirty="0" smtClean="0"/>
          </a:p>
          <a:p>
            <a:r>
              <a:rPr lang="ja-JP" altLang="en-US" dirty="0" smtClean="0"/>
              <a:t>なお、技術参照モデルとは、「</a:t>
            </a:r>
            <a:r>
              <a:rPr lang="en-US" dirty="0" smtClean="0"/>
              <a:t>IT</a:t>
            </a:r>
            <a:r>
              <a:rPr lang="ja-JP" altLang="en-US" dirty="0" smtClean="0"/>
              <a:t>基盤の構成要素をカテゴリに分類し、各カテゴリに適用される技術要素および、そのカテゴリに属するソリューションの例を示すもの」（「電子行政用語集」による定義）</a:t>
            </a:r>
          </a:p>
          <a:p>
            <a:r>
              <a:rPr lang="en-US" dirty="0" smtClean="0"/>
              <a:t>[http://www.hitachi.co.jp/Div/jkk/glossary/0547.html]</a:t>
            </a:r>
            <a:endParaRPr lang="ja-JP" altLang="en-US" dirty="0" smtClean="0"/>
          </a:p>
          <a:p>
            <a:endParaRPr lang="en-US" altLang="ja-JP" dirty="0" smtClean="0"/>
          </a:p>
          <a:p>
            <a:endParaRPr lang="ja-JP" altLang="en-US" dirty="0"/>
          </a:p>
        </p:txBody>
      </p:sp>
    </p:spTree>
    <p:extLst>
      <p:ext uri="{BB962C8B-B14F-4D97-AF65-F5344CB8AC3E}">
        <p14:creationId xmlns:p14="http://schemas.microsoft.com/office/powerpoint/2010/main" val="25702386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50825" y="747713"/>
            <a:ext cx="6356350" cy="3576637"/>
          </a:xfrm>
        </p:spPr>
      </p:sp>
      <p:sp>
        <p:nvSpPr>
          <p:cNvPr id="3" name="ノート プレースホルダ 2"/>
          <p:cNvSpPr>
            <a:spLocks noGrp="1"/>
          </p:cNvSpPr>
          <p:nvPr>
            <p:ph type="body" idx="1"/>
          </p:nvPr>
        </p:nvSpPr>
        <p:spPr>
          <a:xfrm>
            <a:off x="685324" y="4324943"/>
            <a:ext cx="6172680" cy="5620750"/>
          </a:xfrm>
        </p:spPr>
        <p:txBody>
          <a:bodyPr>
            <a:normAutofit fontScale="92500" lnSpcReduction="10000"/>
          </a:bodyPr>
          <a:lstStyle/>
          <a:p>
            <a:pPr defTabSz="923400">
              <a:defRPr/>
            </a:pPr>
            <a:r>
              <a:rPr lang="ja-JP" altLang="en-US" sz="1500" u="sng" dirty="0"/>
              <a:t>個々の技術項目について館の標準を定めるうえでの</a:t>
            </a:r>
            <a:r>
              <a:rPr lang="ja-JP" altLang="en-US" sz="1500" u="sng" dirty="0">
                <a:solidFill>
                  <a:srgbClr val="FF0000"/>
                </a:solidFill>
              </a:rPr>
              <a:t>基本的な方針</a:t>
            </a:r>
            <a:r>
              <a:rPr lang="ja-JP" altLang="en-US" sz="1500" u="sng" dirty="0"/>
              <a:t>として、</a:t>
            </a:r>
            <a:r>
              <a:rPr lang="ja-JP" altLang="en-US" sz="1500" dirty="0"/>
              <a:t>各種の技術や標準を評価するための</a:t>
            </a:r>
            <a:r>
              <a:rPr lang="ja-JP" altLang="en-US" sz="1500" dirty="0">
                <a:solidFill>
                  <a:srgbClr val="FF0000"/>
                </a:solidFill>
              </a:rPr>
              <a:t>原則</a:t>
            </a:r>
            <a:r>
              <a:rPr lang="ja-JP" altLang="en-US" sz="1500" dirty="0"/>
              <a:t>を</a:t>
            </a:r>
            <a:r>
              <a:rPr lang="ja-JP" altLang="en-US" sz="1500" u="sng" dirty="0"/>
              <a:t>「</a:t>
            </a:r>
            <a:r>
              <a:rPr lang="ja-JP" altLang="en-US" sz="1500" u="sng" dirty="0">
                <a:solidFill>
                  <a:srgbClr val="FF0000"/>
                </a:solidFill>
              </a:rPr>
              <a:t>技術標準適用指針</a:t>
            </a:r>
            <a:r>
              <a:rPr lang="ja-JP" altLang="en-US" sz="1500" u="sng" dirty="0"/>
              <a:t>」として定めた</a:t>
            </a:r>
            <a:r>
              <a:rPr lang="ja-JP" altLang="en-US" sz="1500" dirty="0"/>
              <a:t>。</a:t>
            </a:r>
          </a:p>
          <a:p>
            <a:pPr rtl="0" eaLnBrk="1" fontAlgn="base" latinLnBrk="0" hangingPunct="1"/>
            <a:endParaRPr lang="en-US" altLang="ja-JP" dirty="0" smtClean="0">
              <a:solidFill>
                <a:srgbClr val="000080"/>
              </a:solidFill>
              <a:latin typeface="ＭＳ Ｐゴシック" charset="-128"/>
              <a:ea typeface="ＭＳ Ｐ明朝" charset="-128"/>
            </a:endParaRPr>
          </a:p>
          <a:p>
            <a:pPr marL="230806" indent="-230806">
              <a:buFont typeface="+mj-lt"/>
              <a:buAutoNum type="arabicPeriod"/>
            </a:pPr>
            <a:r>
              <a:rPr lang="ja-JP" altLang="en-US" u="sng" dirty="0" smtClean="0">
                <a:solidFill>
                  <a:srgbClr val="FF0000"/>
                </a:solidFill>
                <a:latin typeface="ＭＳ Ｐゴシック" charset="-128"/>
                <a:ea typeface="ＭＳ Ｐ明朝" charset="-128"/>
              </a:rPr>
              <a:t>利用者の利便性向上に資する技術の積極的な採用</a:t>
            </a:r>
          </a:p>
          <a:p>
            <a:pPr marL="692407" lvl="1" indent="-230806">
              <a:buFont typeface="+mj-lt"/>
              <a:buAutoNum type="arabicPeriod"/>
            </a:pPr>
            <a:r>
              <a:rPr lang="ja-JP" altLang="en-US" dirty="0" smtClean="0">
                <a:latin typeface="ＭＳ Ｐゴシック" charset="-128"/>
                <a:ea typeface="ＭＳ Ｐ明朝" charset="-128"/>
              </a:rPr>
              <a:t>一般利用者向けのサービスにおいては、直感的に理解できるユーザー・インターフェースや、一元的な情報の検索・参照を実現するための機能など、</a:t>
            </a:r>
            <a:r>
              <a:rPr lang="ja-JP" altLang="en-US" u="sng" dirty="0" smtClean="0">
                <a:latin typeface="ＭＳ Ｐゴシック" charset="-128"/>
                <a:ea typeface="ＭＳ Ｐ明朝" charset="-128"/>
              </a:rPr>
              <a:t>利用者の利便性向上に貢献する技術を積極的に活用する。</a:t>
            </a:r>
            <a:endParaRPr kumimoji="1" lang="en-US" altLang="ja-JP" u="sng" dirty="0" smtClean="0"/>
          </a:p>
          <a:p>
            <a:pPr marL="230806" indent="-230806">
              <a:buFont typeface="+mj-lt"/>
              <a:buAutoNum type="arabicPeriod"/>
            </a:pPr>
            <a:r>
              <a:rPr lang="ja-JP" altLang="en-US" u="sng" dirty="0" smtClean="0">
                <a:solidFill>
                  <a:srgbClr val="FF0000"/>
                </a:solidFill>
              </a:rPr>
              <a:t>オープンな標準に基づいた技術・仕様の採用</a:t>
            </a:r>
          </a:p>
          <a:p>
            <a:pPr marL="692407" lvl="1" indent="-230806">
              <a:buFont typeface="+mj-lt"/>
              <a:buAutoNum type="arabicPeriod"/>
            </a:pPr>
            <a:r>
              <a:rPr lang="ja-JP" altLang="en-US" dirty="0" smtClean="0"/>
              <a:t>特別な事情のない限り、</a:t>
            </a:r>
            <a:r>
              <a:rPr lang="ja-JP" altLang="en-US" u="sng" dirty="0" smtClean="0"/>
              <a:t>国際標準やデファクト・スタンダード等のオープンな規約に準拠した技術・仕様を採用する。また、館内および館外のシステムとの連携インターフェース仕様は、国際標準やオープンな規約に準拠したものを採用する。</a:t>
            </a:r>
            <a:endParaRPr lang="en-US" altLang="ja-JP" u="sng" dirty="0" smtClean="0"/>
          </a:p>
          <a:p>
            <a:pPr marL="230806" indent="-230806">
              <a:buFont typeface="+mj-lt"/>
              <a:buAutoNum type="arabicPeriod"/>
            </a:pPr>
            <a:r>
              <a:rPr lang="ja-JP" altLang="en-US" dirty="0" smtClean="0"/>
              <a:t>技術・仕様の共通化</a:t>
            </a:r>
          </a:p>
          <a:p>
            <a:pPr marL="692407" lvl="1" indent="-230806">
              <a:buFont typeface="+mj-lt"/>
              <a:buAutoNum type="arabicPeriod"/>
            </a:pPr>
            <a:r>
              <a:rPr lang="ja-JP" altLang="en-US" dirty="0" smtClean="0"/>
              <a:t>システム資源の共有化とサービスの統合化を実現するため、特別な理由のない限り、採用する技術・仕様は共通化する。</a:t>
            </a:r>
            <a:endParaRPr lang="en-US" altLang="ja-JP" dirty="0" smtClean="0"/>
          </a:p>
          <a:p>
            <a:pPr marL="230806" indent="-230806">
              <a:buFont typeface="+mj-lt"/>
              <a:buAutoNum type="arabicPeriod"/>
            </a:pPr>
            <a:r>
              <a:rPr lang="ja-JP" altLang="en-US" u="sng" dirty="0" smtClean="0">
                <a:solidFill>
                  <a:srgbClr val="FF0000"/>
                </a:solidFill>
              </a:rPr>
              <a:t>システムの特性に応じた成熟度を持つ技術の採用</a:t>
            </a:r>
          </a:p>
          <a:p>
            <a:pPr marL="692407" lvl="1" indent="-230806">
              <a:buFont typeface="+mj-lt"/>
              <a:buAutoNum type="arabicPeriod"/>
            </a:pPr>
            <a:r>
              <a:rPr lang="ja-JP" altLang="en-US" dirty="0" smtClean="0"/>
              <a:t>システムの重要度や</a:t>
            </a:r>
            <a:r>
              <a:rPr lang="ja-JP" altLang="en-US" u="sng" dirty="0" smtClean="0"/>
              <a:t>先進性などの特性に相応する成熟性や先進性を備えた技術・仕様を採用する。</a:t>
            </a:r>
            <a:endParaRPr lang="en-US" altLang="ja-JP" u="sng" dirty="0" smtClean="0"/>
          </a:p>
          <a:p>
            <a:pPr marL="230806" indent="-230806">
              <a:buFont typeface="+mj-lt"/>
              <a:buAutoNum type="arabicPeriod"/>
            </a:pPr>
            <a:r>
              <a:rPr lang="ja-JP" altLang="en-US" u="sng" dirty="0" smtClean="0"/>
              <a:t>パッケージ・ソフトウェアやオープンソース・ソフトウェアの活用</a:t>
            </a:r>
          </a:p>
          <a:p>
            <a:pPr marL="692407" lvl="1" indent="-230806">
              <a:buFont typeface="+mj-lt"/>
              <a:buAutoNum type="arabicPeriod"/>
            </a:pPr>
            <a:r>
              <a:rPr lang="ja-JP" altLang="en-US" dirty="0" smtClean="0"/>
              <a:t>機能要件の実現手段として、</a:t>
            </a:r>
            <a:r>
              <a:rPr lang="ja-JP" altLang="en-US" u="sng" dirty="0" smtClean="0"/>
              <a:t>パッケージ・ソフトウェアを活用する。</a:t>
            </a:r>
            <a:r>
              <a:rPr lang="ja-JP" altLang="en-US" dirty="0" smtClean="0"/>
              <a:t>さらに、同様な機能を有する</a:t>
            </a:r>
            <a:r>
              <a:rPr lang="ja-JP" altLang="en-US" u="sng" dirty="0" smtClean="0"/>
              <a:t>オープンソース・ソフトウェア</a:t>
            </a:r>
            <a:r>
              <a:rPr lang="en-US" u="sng" dirty="0" smtClean="0"/>
              <a:t>(OSS)</a:t>
            </a:r>
            <a:r>
              <a:rPr lang="ja-JP" altLang="en-US" u="sng" dirty="0" smtClean="0"/>
              <a:t>が利用可能な場合は積極的に採用する。</a:t>
            </a:r>
            <a:endParaRPr lang="en-US" altLang="ja-JP" u="sng" dirty="0" smtClean="0"/>
          </a:p>
          <a:p>
            <a:pPr marL="230806" indent="-230806">
              <a:buFont typeface="+mj-lt"/>
              <a:buAutoNum type="arabicPeriod"/>
            </a:pPr>
            <a:r>
              <a:rPr lang="ja-JP" altLang="en-US" dirty="0" smtClean="0"/>
              <a:t>資源の共同利用および柔軟な配分・拡張に資する技術の採用</a:t>
            </a:r>
          </a:p>
          <a:p>
            <a:pPr marL="692407" lvl="1" indent="-230806">
              <a:buFont typeface="+mj-lt"/>
              <a:buAutoNum type="arabicPeriod"/>
            </a:pPr>
            <a:r>
              <a:rPr lang="ja-JP" altLang="en-US" dirty="0" smtClean="0"/>
              <a:t>ハードウェア、ソフトウェア、ネットワーク等のシステム基盤資源を共通システム基盤として複数アプリケーション間で共有する技術や、その共有資源の配分や拡張を利用状況に応じて柔軟に行うための技術を積極的に採用する。</a:t>
            </a:r>
          </a:p>
          <a:p>
            <a:pPr marL="692407" lvl="1" indent="-230806">
              <a:buFont typeface="+mj-lt"/>
              <a:buAutoNum type="arabicPeriod"/>
            </a:pPr>
            <a:r>
              <a:rPr lang="ja-JP" altLang="en-US" dirty="0" smtClean="0"/>
              <a:t>業務アプリケーションのシステム化に際しては、業務固有の要件に基づいて、共通システム基盤の採否を個別に判断する。</a:t>
            </a:r>
            <a:endParaRPr lang="en-US" altLang="ja-JP" dirty="0" smtClean="0"/>
          </a:p>
          <a:p>
            <a:pPr marL="230806" indent="-230806">
              <a:buFont typeface="+mj-lt"/>
              <a:buAutoNum type="arabicPeriod"/>
            </a:pPr>
            <a:r>
              <a:rPr lang="ja-JP" altLang="en-US" dirty="0" smtClean="0"/>
              <a:t>システムの重要度に応じた障害対策技術の選択</a:t>
            </a:r>
          </a:p>
          <a:p>
            <a:pPr marL="692407" lvl="1" indent="-230806">
              <a:buFont typeface="+mj-lt"/>
              <a:buAutoNum type="arabicPeriod"/>
            </a:pPr>
            <a:r>
              <a:rPr lang="ja-JP" altLang="en-US" dirty="0" smtClean="0"/>
              <a:t>システムの障害が社会に与える影響の程度に応じて、障害対策に係る技術を選択する。</a:t>
            </a:r>
            <a:endParaRPr lang="en-US" altLang="ja-JP" dirty="0" smtClean="0"/>
          </a:p>
          <a:p>
            <a:pPr marL="230806" indent="-230806">
              <a:buFont typeface="+mj-lt"/>
              <a:buAutoNum type="arabicPeriod"/>
            </a:pPr>
            <a:r>
              <a:rPr lang="ja-JP" altLang="en-US" dirty="0" smtClean="0"/>
              <a:t>情報セキュリティを考慮した技術の選択</a:t>
            </a:r>
          </a:p>
          <a:p>
            <a:pPr marL="692407" lvl="1" indent="-230806">
              <a:buFont typeface="+mj-lt"/>
              <a:buAutoNum type="arabicPeriod"/>
            </a:pPr>
            <a:r>
              <a:rPr lang="ja-JP" altLang="en-US" dirty="0" smtClean="0"/>
              <a:t>システム資源や情報の保護の観点から、適切な情報セキュリティ対策が施された技術を採用する。</a:t>
            </a:r>
            <a:endParaRPr lang="en-US" altLang="ja-JP" dirty="0" smtClean="0"/>
          </a:p>
          <a:p>
            <a:pPr marL="230806" indent="-230806">
              <a:buFont typeface="+mj-lt"/>
              <a:buAutoNum type="arabicPeriod"/>
            </a:pPr>
            <a:r>
              <a:rPr lang="ja-JP" altLang="en-US" dirty="0" smtClean="0"/>
              <a:t>運用・保守業務の集約化・共通化に資する技術の採用</a:t>
            </a:r>
            <a:endParaRPr lang="en-US" dirty="0" smtClean="0"/>
          </a:p>
          <a:p>
            <a:pPr marL="692407" lvl="1" indent="-230806">
              <a:buFont typeface="+mj-lt"/>
              <a:buAutoNum type="arabicPeriod"/>
            </a:pPr>
            <a:r>
              <a:rPr lang="ja-JP" altLang="en-US" dirty="0" smtClean="0"/>
              <a:t>情報システムの運用・保守に係るノウハウの共有化と要員の活用を推進するため、運用・保守業務の全館的な集約化・共通化、ならびに運用・保守作業の負担軽減に資する技術を積極的に採用する。</a:t>
            </a:r>
            <a:endParaRPr lang="en-US" altLang="ja-JP" dirty="0" smtClean="0"/>
          </a:p>
          <a:p>
            <a:pPr marL="230806" indent="-230806">
              <a:buFont typeface="+mj-lt"/>
              <a:buAutoNum type="arabicPeriod"/>
            </a:pPr>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en-US" dirty="0" smtClean="0"/>
          </a:p>
          <a:p>
            <a:pPr rtl="0" eaLnBrk="1" fontAlgn="base" latinLnBrk="0" hangingPunct="1"/>
            <a:endParaRPr lang="ja-JP" altLang="en-US" dirty="0" smtClean="0"/>
          </a:p>
          <a:p>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a:p>
        </p:txBody>
      </p:sp>
      <p:sp>
        <p:nvSpPr>
          <p:cNvPr id="5" name="日付プレースホルダ 4"/>
          <p:cNvSpPr>
            <a:spLocks noGrp="1"/>
          </p:cNvSpPr>
          <p:nvPr>
            <p:ph type="dt" idx="11"/>
          </p:nvPr>
        </p:nvSpPr>
        <p:spPr/>
        <p:txBody>
          <a:bodyPr/>
          <a:lstStyle/>
          <a:p>
            <a:pPr>
              <a:defRPr/>
            </a:pPr>
            <a:fld id="{739BB187-B2A7-47EF-9CC3-CDA0DFE2EA39}" type="datetime1">
              <a:rPr lang="ja-JP" altLang="en-US" smtClean="0"/>
              <a:t>2015/8/15</a:t>
            </a:fld>
            <a:endParaRPr lang="en-US" altLang="ja-JP"/>
          </a:p>
        </p:txBody>
      </p:sp>
      <p:sp>
        <p:nvSpPr>
          <p:cNvPr id="6" name="フッター プレースホルダ 5"/>
          <p:cNvSpPr>
            <a:spLocks noGrp="1"/>
          </p:cNvSpPr>
          <p:nvPr>
            <p:ph type="ftr" sz="quarter" idx="12"/>
          </p:nvPr>
        </p:nvSpPr>
        <p:spPr/>
        <p:txBody>
          <a:bodyPr/>
          <a:lstStyle/>
          <a:p>
            <a:pPr>
              <a:defRPr/>
            </a:pPr>
            <a:endParaRPr lang="en-US" altLang="ja-JP"/>
          </a:p>
        </p:txBody>
      </p:sp>
      <p:sp>
        <p:nvSpPr>
          <p:cNvPr id="7" name="スライド番号プレースホルダ 6"/>
          <p:cNvSpPr>
            <a:spLocks noGrp="1"/>
          </p:cNvSpPr>
          <p:nvPr>
            <p:ph type="sldNum" sz="quarter" idx="13"/>
          </p:nvPr>
        </p:nvSpPr>
        <p:spPr/>
        <p:txBody>
          <a:bodyPr/>
          <a:lstStyle/>
          <a:p>
            <a:pPr>
              <a:defRPr/>
            </a:pPr>
            <a:fld id="{943F94FD-84BF-4AA4-B4BF-7AA4E66D91A2}" type="slidenum">
              <a:rPr lang="en-US" altLang="ja-JP" smtClean="0"/>
              <a:pPr>
                <a:defRPr/>
              </a:pPr>
              <a:t>289</a:t>
            </a:fld>
            <a:endParaRPr lang="en-US" altLang="ja-JP"/>
          </a:p>
        </p:txBody>
      </p:sp>
    </p:spTree>
    <p:extLst>
      <p:ext uri="{BB962C8B-B14F-4D97-AF65-F5344CB8AC3E}">
        <p14:creationId xmlns:p14="http://schemas.microsoft.com/office/powerpoint/2010/main" val="350633980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47500" lnSpcReduction="20000"/>
          </a:bodyPr>
          <a:lstStyle/>
          <a:p>
            <a:r>
              <a:rPr lang="ja-JP" altLang="en-US" dirty="0" smtClean="0">
                <a:solidFill>
                  <a:srgbClr val="FF0000"/>
                </a:solidFill>
              </a:rPr>
              <a:t>サービス要件定義</a:t>
            </a:r>
          </a:p>
          <a:p>
            <a:r>
              <a:rPr lang="ja-JP" altLang="en-US" dirty="0" smtClean="0">
                <a:solidFill>
                  <a:srgbClr val="FF0000"/>
                </a:solidFill>
              </a:rPr>
              <a:t>業務・システム最適化計画</a:t>
            </a:r>
            <a:endParaRPr lang="en-US" altLang="ja-JP" dirty="0" smtClean="0">
              <a:solidFill>
                <a:srgbClr val="FF0000"/>
              </a:solidFill>
            </a:endParaRPr>
          </a:p>
          <a:p>
            <a:r>
              <a:rPr lang="ja-JP" altLang="en-US" dirty="0" smtClean="0">
                <a:solidFill>
                  <a:srgbClr val="FF0000"/>
                </a:solidFill>
              </a:rPr>
              <a:t>最適化実施計画（実施班作業）</a:t>
            </a:r>
          </a:p>
          <a:p>
            <a:r>
              <a:rPr lang="ja-JP" altLang="en-US" dirty="0" smtClean="0"/>
              <a:t>（</a:t>
            </a:r>
            <a:r>
              <a:rPr lang="en-US" altLang="ja-JP" dirty="0" smtClean="0">
                <a:solidFill>
                  <a:srgbClr val="FF0000"/>
                </a:solidFill>
              </a:rPr>
              <a:t>CIO</a:t>
            </a:r>
            <a:r>
              <a:rPr lang="ja-JP" altLang="en-US" dirty="0" smtClean="0">
                <a:solidFill>
                  <a:srgbClr val="FF0000"/>
                </a:solidFill>
              </a:rPr>
              <a:t>補佐官）</a:t>
            </a:r>
            <a:endParaRPr lang="en-US" altLang="ja-JP" dirty="0" smtClean="0">
              <a:solidFill>
                <a:srgbClr val="FF0000"/>
              </a:solidFill>
            </a:endParaRPr>
          </a:p>
          <a:p>
            <a:pPr lvl="0"/>
            <a:r>
              <a:rPr lang="ja-JP" altLang="en-US" dirty="0" smtClean="0">
                <a:solidFill>
                  <a:srgbClr val="FF0000"/>
                </a:solidFill>
              </a:rPr>
              <a:t>業務･機能要件定義⇒サービス要件定義から導かれるもの</a:t>
            </a:r>
          </a:p>
          <a:p>
            <a:endParaRPr kumimoji="1" lang="en-US" altLang="ja-JP" dirty="0" smtClean="0"/>
          </a:p>
          <a:p>
            <a:r>
              <a:rPr kumimoji="1" lang="ja-JP" altLang="en-US" dirty="0" smtClean="0"/>
              <a:t>～～～～～</a:t>
            </a:r>
            <a:endParaRPr kumimoji="1" lang="en-US" altLang="ja-JP" dirty="0" smtClean="0"/>
          </a:p>
          <a:p>
            <a:r>
              <a:rPr lang="ja-JP" altLang="en-US" dirty="0" smtClean="0"/>
              <a:t>サービスの実施計画⇒</a:t>
            </a:r>
            <a:r>
              <a:rPr lang="ja-JP" altLang="en-US" dirty="0" smtClean="0">
                <a:solidFill>
                  <a:srgbClr val="FF0000"/>
                </a:solidFill>
              </a:rPr>
              <a:t>サービス要件定義</a:t>
            </a:r>
            <a:endParaRPr lang="en-US" altLang="ja-JP" dirty="0" smtClean="0">
              <a:solidFill>
                <a:srgbClr val="FF0000"/>
              </a:solidFill>
            </a:endParaRPr>
          </a:p>
          <a:p>
            <a:r>
              <a:rPr lang="en-US" altLang="ja-JP" dirty="0" smtClean="0"/>
              <a:t>1. </a:t>
            </a:r>
            <a:r>
              <a:rPr lang="ja-JP" altLang="en-US" dirty="0" smtClean="0"/>
              <a:t>システム化構想立案</a:t>
            </a:r>
            <a:r>
              <a:rPr lang="ja-JP" altLang="en-US" dirty="0" smtClean="0">
                <a:solidFill>
                  <a:srgbClr val="FF0000"/>
                </a:solidFill>
              </a:rPr>
              <a:t>⇒業務・システム最適化計画</a:t>
            </a:r>
            <a:endParaRPr lang="en-US" altLang="ja-JP" dirty="0" smtClean="0">
              <a:solidFill>
                <a:srgbClr val="FF0000"/>
              </a:solidFill>
            </a:endParaRPr>
          </a:p>
          <a:p>
            <a:pPr lvl="1"/>
            <a:r>
              <a:rPr lang="ja-JP" altLang="en-US" dirty="0" smtClean="0"/>
              <a:t>現行システムの課題抽出（</a:t>
            </a:r>
            <a:r>
              <a:rPr lang="en-US" altLang="ja-JP" dirty="0" smtClean="0"/>
              <a:t>※</a:t>
            </a:r>
            <a:r>
              <a:rPr lang="ja-JP" altLang="en-US" dirty="0" smtClean="0"/>
              <a:t>現行システムが存在する場合）</a:t>
            </a:r>
          </a:p>
          <a:p>
            <a:pPr lvl="1"/>
            <a:r>
              <a:rPr lang="ja-JP" altLang="en-US" dirty="0" smtClean="0"/>
              <a:t>システム化要望の調査</a:t>
            </a:r>
          </a:p>
          <a:p>
            <a:pPr lvl="1"/>
            <a:r>
              <a:rPr lang="ja-JP" altLang="en-US" dirty="0" smtClean="0"/>
              <a:t>技術動向の調査</a:t>
            </a:r>
          </a:p>
          <a:p>
            <a:pPr lvl="1"/>
            <a:r>
              <a:rPr lang="ja-JP" altLang="en-US" dirty="0" smtClean="0"/>
              <a:t>システム化構想書の作成 等</a:t>
            </a:r>
            <a:endParaRPr lang="en-US" altLang="ja-JP" dirty="0" smtClean="0"/>
          </a:p>
          <a:p>
            <a:r>
              <a:rPr lang="en-US" altLang="ja-JP" dirty="0" smtClean="0"/>
              <a:t>2. </a:t>
            </a:r>
            <a:r>
              <a:rPr lang="ja-JP" altLang="en-US" dirty="0" smtClean="0"/>
              <a:t>システム化計画立案</a:t>
            </a:r>
            <a:r>
              <a:rPr lang="ja-JP" altLang="en-US" dirty="0" smtClean="0">
                <a:solidFill>
                  <a:srgbClr val="FF0000"/>
                </a:solidFill>
              </a:rPr>
              <a:t>⇒最適化実施計画（実施班作業）</a:t>
            </a:r>
            <a:endParaRPr lang="en-US" altLang="ja-JP" dirty="0" smtClean="0">
              <a:solidFill>
                <a:srgbClr val="FF0000"/>
              </a:solidFill>
            </a:endParaRPr>
          </a:p>
          <a:p>
            <a:pPr lvl="1"/>
            <a:r>
              <a:rPr lang="ja-JP" altLang="en-US" dirty="0" smtClean="0"/>
              <a:t>システムの概要検討</a:t>
            </a:r>
          </a:p>
          <a:p>
            <a:pPr lvl="1"/>
            <a:r>
              <a:rPr lang="ja-JP" altLang="en-US" dirty="0" smtClean="0"/>
              <a:t>設計･開発･移行･運用スケジュールの策定</a:t>
            </a:r>
          </a:p>
          <a:p>
            <a:pPr lvl="1"/>
            <a:r>
              <a:rPr lang="ja-JP" altLang="en-US" dirty="0" smtClean="0"/>
              <a:t>概算見積もりの実施</a:t>
            </a:r>
          </a:p>
          <a:p>
            <a:pPr lvl="1"/>
            <a:r>
              <a:rPr lang="ja-JP" altLang="en-US" dirty="0" smtClean="0"/>
              <a:t>システム化計画書の作成 等</a:t>
            </a:r>
            <a:endParaRPr lang="en-US" altLang="ja-JP" dirty="0" smtClean="0"/>
          </a:p>
          <a:p>
            <a:r>
              <a:rPr lang="en-US" altLang="ja-JP" dirty="0" smtClean="0"/>
              <a:t>1.</a:t>
            </a:r>
            <a:r>
              <a:rPr lang="ja-JP" altLang="en-US" dirty="0" smtClean="0"/>
              <a:t>最適化計画の確認･評価･改善･効果算定（</a:t>
            </a:r>
            <a:r>
              <a:rPr lang="en-US" altLang="ja-JP" dirty="0" smtClean="0">
                <a:solidFill>
                  <a:srgbClr val="FF0000"/>
                </a:solidFill>
              </a:rPr>
              <a:t>CIO</a:t>
            </a:r>
            <a:r>
              <a:rPr lang="ja-JP" altLang="en-US" dirty="0" smtClean="0">
                <a:solidFill>
                  <a:srgbClr val="FF0000"/>
                </a:solidFill>
              </a:rPr>
              <a:t>補佐官）</a:t>
            </a:r>
            <a:endParaRPr lang="en-US" altLang="ja-JP" dirty="0" smtClean="0">
              <a:solidFill>
                <a:srgbClr val="FF0000"/>
              </a:solidFill>
            </a:endParaRPr>
          </a:p>
          <a:p>
            <a:pPr lvl="1"/>
            <a:r>
              <a:rPr lang="ja-JP" altLang="en-US" dirty="0" smtClean="0"/>
              <a:t>最適化計画の確認、評価及び改善提案、最適化効果の算定</a:t>
            </a:r>
            <a:endParaRPr lang="en-US" altLang="ja-JP" dirty="0" smtClean="0"/>
          </a:p>
          <a:p>
            <a:r>
              <a:rPr lang="en-US" altLang="ja-JP" dirty="0" smtClean="0"/>
              <a:t>2.</a:t>
            </a:r>
            <a:r>
              <a:rPr lang="ja-JP" altLang="en-US" dirty="0" smtClean="0"/>
              <a:t>要件定義（個別サービス毎）</a:t>
            </a:r>
            <a:endParaRPr lang="en-US" altLang="ja-JP" dirty="0" smtClean="0"/>
          </a:p>
          <a:p>
            <a:pPr lvl="1"/>
            <a:r>
              <a:rPr lang="ja-JP" altLang="en-US" dirty="0" smtClean="0"/>
              <a:t>調達対象となるシステム、業務に係る要件定義</a:t>
            </a:r>
            <a:endParaRPr lang="en-US" altLang="ja-JP" dirty="0" smtClean="0"/>
          </a:p>
          <a:p>
            <a:pPr lvl="1"/>
            <a:r>
              <a:rPr lang="ja-JP" altLang="en-US" dirty="0" smtClean="0"/>
              <a:t>・スケジュール定義</a:t>
            </a:r>
          </a:p>
          <a:p>
            <a:pPr lvl="1"/>
            <a:r>
              <a:rPr lang="ja-JP" altLang="en-US" dirty="0" smtClean="0">
                <a:solidFill>
                  <a:srgbClr val="FF0000"/>
                </a:solidFill>
              </a:rPr>
              <a:t>・業務･機能要件定義⇒サービス要件定義から導かれるもの</a:t>
            </a:r>
          </a:p>
          <a:p>
            <a:pPr lvl="1"/>
            <a:r>
              <a:rPr lang="ja-JP" altLang="en-US" dirty="0" smtClean="0"/>
              <a:t>・システム方式要件定義</a:t>
            </a:r>
          </a:p>
          <a:p>
            <a:pPr lvl="1"/>
            <a:r>
              <a:rPr lang="ja-JP" altLang="en-US" dirty="0" smtClean="0"/>
              <a:t>・情報･データ要件定義</a:t>
            </a:r>
          </a:p>
          <a:p>
            <a:pPr lvl="1"/>
            <a:r>
              <a:rPr lang="ja-JP" altLang="en-US" dirty="0" smtClean="0"/>
              <a:t>・ユーザインタフェース要件定義</a:t>
            </a:r>
          </a:p>
          <a:p>
            <a:pPr lvl="1"/>
            <a:r>
              <a:rPr lang="ja-JP" altLang="en-US" dirty="0" smtClean="0"/>
              <a:t>・外部インタフェース要件定義</a:t>
            </a:r>
          </a:p>
          <a:p>
            <a:pPr lvl="1"/>
            <a:r>
              <a:rPr lang="ja-JP" altLang="en-US" dirty="0" smtClean="0"/>
              <a:t>・ネットワーク要件定義</a:t>
            </a:r>
          </a:p>
          <a:p>
            <a:pPr lvl="1"/>
            <a:r>
              <a:rPr lang="ja-JP" altLang="en-US" dirty="0" smtClean="0"/>
              <a:t>・ソフトウェア要件定義</a:t>
            </a:r>
          </a:p>
          <a:p>
            <a:pPr lvl="1"/>
            <a:r>
              <a:rPr lang="ja-JP" altLang="en-US" dirty="0" smtClean="0"/>
              <a:t>・ハードウェア要件定義</a:t>
            </a:r>
          </a:p>
          <a:p>
            <a:pPr lvl="1"/>
            <a:r>
              <a:rPr lang="ja-JP" altLang="en-US" dirty="0" smtClean="0"/>
              <a:t>・情報セキュリティ要件定義</a:t>
            </a:r>
          </a:p>
          <a:p>
            <a:pPr lvl="1"/>
            <a:r>
              <a:rPr lang="ja-JP" altLang="en-US" dirty="0" smtClean="0"/>
              <a:t>・設計･開発要件定義</a:t>
            </a:r>
          </a:p>
          <a:p>
            <a:pPr lvl="1"/>
            <a:r>
              <a:rPr lang="ja-JP" altLang="en-US" dirty="0" smtClean="0"/>
              <a:t>・テスト要件定義</a:t>
            </a:r>
          </a:p>
          <a:p>
            <a:pPr lvl="1"/>
            <a:r>
              <a:rPr lang="ja-JP" altLang="en-US" dirty="0" smtClean="0"/>
              <a:t>・移行要件定義</a:t>
            </a:r>
          </a:p>
          <a:p>
            <a:pPr lvl="1"/>
            <a:r>
              <a:rPr lang="ja-JP" altLang="en-US" dirty="0" smtClean="0"/>
              <a:t>・運用･保守要件定義</a:t>
            </a:r>
          </a:p>
          <a:p>
            <a:pPr lvl="1"/>
            <a:r>
              <a:rPr lang="ja-JP" altLang="en-US" dirty="0" smtClean="0"/>
              <a:t>・規模性能要件定義</a:t>
            </a:r>
          </a:p>
          <a:p>
            <a:pPr lvl="1"/>
            <a:r>
              <a:rPr lang="ja-JP" altLang="en-US" dirty="0" smtClean="0"/>
              <a:t>・信頼性等要件定義</a:t>
            </a:r>
            <a:endParaRPr lang="en-US" altLang="ja-JP" dirty="0" smtClean="0"/>
          </a:p>
          <a:p>
            <a:r>
              <a:rPr lang="en-US" altLang="ja-JP" dirty="0" smtClean="0"/>
              <a:t>3.</a:t>
            </a:r>
            <a:r>
              <a:rPr lang="ja-JP" altLang="en-US" dirty="0" smtClean="0"/>
              <a:t>システムコストの試算</a:t>
            </a:r>
            <a:endParaRPr lang="en-US" altLang="ja-JP" dirty="0" smtClean="0"/>
          </a:p>
          <a:p>
            <a:pPr lvl="1"/>
            <a:r>
              <a:rPr lang="en-US" altLang="ja-JP" dirty="0" smtClean="0"/>
              <a:t>2 </a:t>
            </a:r>
            <a:r>
              <a:rPr lang="ja-JP" altLang="en-US" dirty="0" smtClean="0"/>
              <a:t>において実施した要件定義に基づいたシステムの構築･運用コストの試算</a:t>
            </a:r>
            <a:endParaRPr lang="en-US" altLang="ja-JP" dirty="0" smtClean="0"/>
          </a:p>
          <a:p>
            <a:r>
              <a:rPr lang="en-US" altLang="ja-JP" dirty="0" smtClean="0"/>
              <a:t>4.</a:t>
            </a:r>
            <a:r>
              <a:rPr lang="ja-JP" altLang="en-US" dirty="0" smtClean="0"/>
              <a:t>調達業務</a:t>
            </a:r>
          </a:p>
          <a:p>
            <a:pPr lvl="1"/>
            <a:r>
              <a:rPr lang="ja-JP" altLang="en-US" dirty="0" smtClean="0"/>
              <a:t>調達計画書の作成、調達仕様書の作成、意見招請対応、事業者の評価等、調達関連業務</a:t>
            </a:r>
            <a:endParaRPr kumimoji="1" lang="ja-JP" altLang="en-US" dirty="0" smtClean="0"/>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1EA5B4E5-C713-4937-A3B3-D0BC38A12E3E}" type="datetime1">
              <a:rPr kumimoji="1" lang="ja-JP" altLang="en-US" smtClean="0"/>
              <a:t>2015/8/15</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290</a:t>
            </a:fld>
            <a:endParaRPr kumimoji="1" lang="ja-JP" altLang="en-US"/>
          </a:p>
        </p:txBody>
      </p:sp>
    </p:spTree>
    <p:extLst>
      <p:ext uri="{BB962C8B-B14F-4D97-AF65-F5344CB8AC3E}">
        <p14:creationId xmlns:p14="http://schemas.microsoft.com/office/powerpoint/2010/main" val="298137169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291</a:t>
            </a:fld>
            <a:endParaRPr kumimoji="1" lang="ja-JP" altLang="en-US"/>
          </a:p>
        </p:txBody>
      </p:sp>
    </p:spTree>
    <p:extLst>
      <p:ext uri="{BB962C8B-B14F-4D97-AF65-F5344CB8AC3E}">
        <p14:creationId xmlns:p14="http://schemas.microsoft.com/office/powerpoint/2010/main" val="1064703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673579" y="4688010"/>
            <a:ext cx="5388610" cy="4927255"/>
          </a:xfrm>
        </p:spPr>
        <p:txBody>
          <a:bodyPr>
            <a:normAutofit fontScale="92500"/>
          </a:bodyPr>
          <a:lstStyle/>
          <a:p>
            <a:pPr lvl="0">
              <a:lnSpc>
                <a:spcPct val="150000"/>
              </a:lnSpc>
            </a:pPr>
            <a:r>
              <a:rPr lang="ja-JP" altLang="en-US" dirty="0" smtClean="0">
                <a:solidFill>
                  <a:srgbClr val="FF0000"/>
                </a:solidFill>
                <a:latin typeface="HG丸ｺﾞｼｯｸM-PRO" pitchFamily="50" charset="-128"/>
                <a:ea typeface="HG丸ｺﾞｼｯｸM-PRO" pitchFamily="50" charset="-128"/>
              </a:rPr>
              <a:t>当館資料のデジタル化</a:t>
            </a:r>
            <a:r>
              <a:rPr lang="ja-JP" altLang="en-US" dirty="0" smtClean="0">
                <a:latin typeface="HG丸ｺﾞｼｯｸM-PRO" pitchFamily="50" charset="-128"/>
                <a:ea typeface="HG丸ｺﾞｼｯｸM-PRO" pitchFamily="50" charset="-128"/>
              </a:rPr>
              <a:t>についてです。</a:t>
            </a:r>
            <a:endParaRPr lang="en-US" altLang="ja-JP" dirty="0" smtClean="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国立国会図書館のデジタル化は、</a:t>
            </a:r>
            <a:r>
              <a:rPr lang="ja-JP" altLang="en-US" u="sng" dirty="0" smtClean="0">
                <a:latin typeface="HG丸ｺﾞｼｯｸM-PRO" pitchFamily="50" charset="-128"/>
                <a:ea typeface="HG丸ｺﾞｼｯｸM-PRO" pitchFamily="50" charset="-128"/>
              </a:rPr>
              <a:t>従来、</a:t>
            </a:r>
            <a:r>
              <a:rPr lang="ja-JP" altLang="en-US" dirty="0" smtClean="0">
                <a:latin typeface="HG丸ｺﾞｼｯｸM-PRO" pitchFamily="50" charset="-128"/>
                <a:ea typeface="HG丸ｺﾞｼｯｸM-PRO" pitchFamily="50" charset="-128"/>
              </a:rPr>
              <a:t>インターネットを通じていつでも、どこでも読むことのできる</a:t>
            </a:r>
            <a:r>
              <a:rPr lang="ja-JP" altLang="en-US" u="sng" dirty="0" smtClean="0">
                <a:solidFill>
                  <a:srgbClr val="FF0000"/>
                </a:solidFill>
                <a:latin typeface="HG丸ｺﾞｼｯｸM-PRO" pitchFamily="50" charset="-128"/>
                <a:ea typeface="HG丸ｺﾞｼｯｸM-PRO" pitchFamily="50" charset="-128"/>
              </a:rPr>
              <a:t>電子図書館の「蔵書」としてデジタル化</a:t>
            </a:r>
            <a:r>
              <a:rPr lang="ja-JP" altLang="en-US" u="sng" dirty="0" smtClean="0">
                <a:latin typeface="HG丸ｺﾞｼｯｸM-PRO" pitchFamily="50" charset="-128"/>
                <a:ea typeface="HG丸ｺﾞｼｯｸM-PRO" pitchFamily="50" charset="-128"/>
              </a:rPr>
              <a:t>が行われてきた</a:t>
            </a:r>
            <a:r>
              <a:rPr lang="ja-JP" altLang="en-US" dirty="0" smtClean="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江戸期以前（～</a:t>
            </a:r>
            <a:r>
              <a:rPr lang="en-US" dirty="0" smtClean="0">
                <a:latin typeface="HG丸ｺﾞｼｯｸM-PRO" pitchFamily="50" charset="-128"/>
                <a:ea typeface="HG丸ｺﾞｼｯｸM-PRO" pitchFamily="50" charset="-128"/>
              </a:rPr>
              <a:t>1868</a:t>
            </a:r>
            <a:r>
              <a:rPr lang="ja-JP" altLang="en-US" dirty="0" smtClean="0">
                <a:latin typeface="HG丸ｺﾞｼｯｸM-PRO" pitchFamily="50" charset="-128"/>
                <a:ea typeface="HG丸ｺﾞｼｯｸM-PRO" pitchFamily="50" charset="-128"/>
              </a:rPr>
              <a:t>）の古典籍資料、明治期刊行資料等、</a:t>
            </a:r>
            <a:r>
              <a:rPr lang="ja-JP" altLang="en-US" u="sng" dirty="0" smtClean="0">
                <a:solidFill>
                  <a:srgbClr val="FF0000"/>
                </a:solidFill>
                <a:latin typeface="HG丸ｺﾞｼｯｸM-PRO" pitchFamily="50" charset="-128"/>
                <a:ea typeface="HG丸ｺﾞｼｯｸM-PRO" pitchFamily="50" charset="-128"/>
              </a:rPr>
              <a:t>著作権保護期間が満了</a:t>
            </a:r>
            <a:r>
              <a:rPr lang="ja-JP" altLang="en-US" u="sng" dirty="0" smtClean="0">
                <a:latin typeface="HG丸ｺﾞｼｯｸM-PRO" pitchFamily="50" charset="-128"/>
                <a:ea typeface="HG丸ｺﾞｼｯｸM-PRO" pitchFamily="50" charset="-128"/>
              </a:rPr>
              <a:t>した資料か、そうでないものは</a:t>
            </a:r>
            <a:r>
              <a:rPr lang="ja-JP" altLang="en-US" u="sng" dirty="0" smtClean="0">
                <a:solidFill>
                  <a:srgbClr val="FF0000"/>
                </a:solidFill>
                <a:latin typeface="HG丸ｺﾞｼｯｸM-PRO" pitchFamily="50" charset="-128"/>
                <a:ea typeface="HG丸ｺﾞｼｯｸM-PRO" pitchFamily="50" charset="-128"/>
              </a:rPr>
              <a:t>著作権者の許諾の得る</a:t>
            </a:r>
            <a:r>
              <a:rPr lang="ja-JP" altLang="en-US" u="sng" dirty="0" smtClean="0">
                <a:latin typeface="HG丸ｺﾞｼｯｸM-PRO" pitchFamily="50" charset="-128"/>
                <a:ea typeface="HG丸ｺﾞｼｯｸM-PRO" pitchFamily="50" charset="-128"/>
              </a:rPr>
              <a:t>か、</a:t>
            </a:r>
            <a:r>
              <a:rPr lang="ja-JP" altLang="en-US" u="sng" dirty="0" smtClean="0">
                <a:solidFill>
                  <a:srgbClr val="FF0000"/>
                </a:solidFill>
                <a:latin typeface="HG丸ｺﾞｼｯｸM-PRO" pitchFamily="50" charset="-128"/>
                <a:ea typeface="HG丸ｺﾞｼｯｸM-PRO" pitchFamily="50" charset="-128"/>
              </a:rPr>
              <a:t>著作者不明のため文化庁長官による裁定を受ける</a:t>
            </a:r>
            <a:r>
              <a:rPr lang="ja-JP" altLang="en-US" u="sng" dirty="0" smtClean="0">
                <a:latin typeface="HG丸ｺﾞｼｯｸM-PRO" pitchFamily="50" charset="-128"/>
                <a:ea typeface="HG丸ｺﾞｼｯｸM-PRO" pitchFamily="50" charset="-128"/>
              </a:rPr>
              <a:t>ことによってインターネットでの提供を可能としてきた</a:t>
            </a:r>
            <a:r>
              <a:rPr lang="ja-JP" altLang="en-US" dirty="0" smtClean="0">
                <a:latin typeface="HG丸ｺﾞｼｯｸM-PRO" pitchFamily="50" charset="-128"/>
                <a:ea typeface="HG丸ｺﾞｼｯｸM-PRO" pitchFamily="50" charset="-128"/>
              </a:rPr>
              <a:t>。今後も、インターネットで提供できる資料を増やすために努力を続けていくつもりである。</a:t>
            </a:r>
            <a:endParaRPr lang="ja-JP" altLang="en-US" sz="1100" dirty="0">
              <a:latin typeface="HG丸ｺﾞｼｯｸM-PRO" pitchFamily="50" charset="-128"/>
              <a:ea typeface="HG丸ｺﾞｼｯｸM-PRO" pitchFamily="50" charset="-128"/>
            </a:endParaRPr>
          </a:p>
          <a:p>
            <a:pPr lvl="0">
              <a:lnSpc>
                <a:spcPct val="150000"/>
              </a:lnSpc>
            </a:pPr>
            <a:r>
              <a:rPr lang="en-US" u="sng" dirty="0" smtClean="0">
                <a:latin typeface="HG丸ｺﾞｼｯｸM-PRO" pitchFamily="50" charset="-128"/>
                <a:ea typeface="HG丸ｺﾞｼｯｸM-PRO" pitchFamily="50" charset="-128"/>
              </a:rPr>
              <a:t>2009</a:t>
            </a:r>
            <a:r>
              <a:rPr lang="ja-JP" altLang="en-US" u="sng" dirty="0" smtClean="0">
                <a:latin typeface="HG丸ｺﾞｼｯｸM-PRO" pitchFamily="50" charset="-128"/>
                <a:ea typeface="HG丸ｺﾞｼｯｸM-PRO" pitchFamily="50" charset="-128"/>
              </a:rPr>
              <a:t>年以降、新たな枠組みによるデジタル化にも着手</a:t>
            </a:r>
            <a:r>
              <a:rPr lang="ja-JP" altLang="en-US" dirty="0" smtClean="0">
                <a:latin typeface="HG丸ｺﾞｼｯｸM-PRO" pitchFamily="50" charset="-128"/>
                <a:ea typeface="HG丸ｺﾞｼｯｸM-PRO" pitchFamily="50" charset="-128"/>
              </a:rPr>
              <a:t>している。</a:t>
            </a:r>
            <a:r>
              <a:rPr lang="ja-JP" altLang="en-US" u="sng" dirty="0" smtClean="0">
                <a:latin typeface="HG丸ｺﾞｼｯｸM-PRO" pitchFamily="50" charset="-128"/>
                <a:ea typeface="HG丸ｺﾞｼｯｸM-PRO" pitchFamily="50" charset="-128"/>
              </a:rPr>
              <a:t>それは、</a:t>
            </a:r>
            <a:r>
              <a:rPr lang="ja-JP" altLang="en-US" b="1" u="sng" dirty="0" smtClean="0">
                <a:solidFill>
                  <a:srgbClr val="FF0000"/>
                </a:solidFill>
                <a:latin typeface="HG丸ｺﾞｼｯｸM-PRO" pitchFamily="50" charset="-128"/>
                <a:ea typeface="HG丸ｺﾞｼｯｸM-PRO" pitchFamily="50" charset="-128"/>
              </a:rPr>
              <a:t>保存を目的とするデジタル化</a:t>
            </a:r>
            <a:r>
              <a:rPr lang="ja-JP" altLang="en-US" dirty="0" smtClean="0">
                <a:latin typeface="HG丸ｺﾞｼｯｸM-PRO" pitchFamily="50" charset="-128"/>
                <a:ea typeface="HG丸ｺﾞｼｯｸM-PRO" pitchFamily="50" charset="-128"/>
              </a:rPr>
              <a:t>である。国立国会図書館での</a:t>
            </a:r>
            <a:r>
              <a:rPr lang="ja-JP" altLang="en-US" u="sng" dirty="0" smtClean="0">
                <a:latin typeface="HG丸ｺﾞｼｯｸM-PRO" pitchFamily="50" charset="-128"/>
                <a:ea typeface="HG丸ｺﾞｼｯｸM-PRO" pitchFamily="50" charset="-128"/>
              </a:rPr>
              <a:t>法定納本は</a:t>
            </a:r>
            <a:r>
              <a:rPr lang="en-US" u="sng" dirty="0" smtClean="0">
                <a:latin typeface="HG丸ｺﾞｼｯｸM-PRO" pitchFamily="50" charset="-128"/>
                <a:ea typeface="HG丸ｺﾞｼｯｸM-PRO" pitchFamily="50" charset="-128"/>
              </a:rPr>
              <a:t>1</a:t>
            </a:r>
            <a:r>
              <a:rPr lang="ja-JP" altLang="en-US" u="sng" dirty="0" smtClean="0">
                <a:latin typeface="HG丸ｺﾞｼｯｸM-PRO" pitchFamily="50" charset="-128"/>
                <a:ea typeface="HG丸ｺﾞｼｯｸM-PRO" pitchFamily="50" charset="-128"/>
              </a:rPr>
              <a:t>冊であり、利用と保存を両立させることが困難</a:t>
            </a:r>
            <a:r>
              <a:rPr lang="ja-JP" altLang="en-US" dirty="0" smtClean="0">
                <a:latin typeface="HG丸ｺﾞｼｯｸM-PRO" pitchFamily="50" charset="-128"/>
                <a:ea typeface="HG丸ｺﾞｼｯｸM-PRO" pitchFamily="50" charset="-128"/>
              </a:rPr>
              <a:t>なため、</a:t>
            </a:r>
            <a:r>
              <a:rPr lang="ja-JP" altLang="en-US" u="sng" dirty="0" smtClean="0">
                <a:solidFill>
                  <a:srgbClr val="FF0000"/>
                </a:solidFill>
                <a:latin typeface="HG丸ｺﾞｼｯｸM-PRO" pitchFamily="50" charset="-128"/>
                <a:ea typeface="HG丸ｺﾞｼｯｸM-PRO" pitchFamily="50" charset="-128"/>
              </a:rPr>
              <a:t>利用による資料損傷を避けるためにデジタル化</a:t>
            </a:r>
            <a:r>
              <a:rPr lang="ja-JP" altLang="en-US" u="sng" dirty="0" smtClean="0">
                <a:latin typeface="HG丸ｺﾞｼｯｸM-PRO" pitchFamily="50" charset="-128"/>
                <a:ea typeface="HG丸ｺﾞｼｯｸM-PRO" pitchFamily="50" charset="-128"/>
              </a:rPr>
              <a:t>を行うもの</a:t>
            </a:r>
            <a:r>
              <a:rPr lang="ja-JP" altLang="en-US" dirty="0" smtClean="0">
                <a:latin typeface="HG丸ｺﾞｼｯｸM-PRO" pitchFamily="50" charset="-128"/>
                <a:ea typeface="HG丸ｺﾞｼｯｸM-PRO" pitchFamily="50" charset="-128"/>
              </a:rPr>
              <a:t>である。従来は、マイクロフィッシュ等で保存をしてきたものであるが、</a:t>
            </a:r>
            <a:r>
              <a:rPr lang="ja-JP" altLang="en-US" u="sng" dirty="0" smtClean="0">
                <a:latin typeface="HG丸ｺﾞｼｯｸM-PRO" pitchFamily="50" charset="-128"/>
                <a:ea typeface="HG丸ｺﾞｼｯｸM-PRO" pitchFamily="50" charset="-128"/>
              </a:rPr>
              <a:t>利用のしやすさや技術進展を考慮して、</a:t>
            </a:r>
            <a:r>
              <a:rPr lang="ja-JP" altLang="en-US" u="sng" dirty="0" smtClean="0">
                <a:solidFill>
                  <a:srgbClr val="FF0000"/>
                </a:solidFill>
                <a:latin typeface="HG丸ｺﾞｼｯｸM-PRO" pitchFamily="50" charset="-128"/>
                <a:ea typeface="HG丸ｺﾞｼｯｸM-PRO" pitchFamily="50" charset="-128"/>
              </a:rPr>
              <a:t>資料保存の主たる方法をデジタルによる保存に切り替えて</a:t>
            </a:r>
            <a:r>
              <a:rPr lang="ja-JP" altLang="en-US" u="sng" dirty="0" smtClean="0">
                <a:latin typeface="HG丸ｺﾞｼｯｸM-PRO" pitchFamily="50" charset="-128"/>
                <a:ea typeface="HG丸ｺﾞｼｯｸM-PRO" pitchFamily="50" charset="-128"/>
              </a:rPr>
              <a:t>いる。</a:t>
            </a:r>
            <a:endParaRPr lang="ja-JP" altLang="en-US" sz="1100" u="sng" dirty="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なお、</a:t>
            </a:r>
            <a:r>
              <a:rPr lang="ja-JP" altLang="en-US" dirty="0" smtClean="0">
                <a:solidFill>
                  <a:srgbClr val="FF0000"/>
                </a:solidFill>
                <a:latin typeface="HG丸ｺﾞｼｯｸM-PRO" pitchFamily="50" charset="-128"/>
                <a:ea typeface="HG丸ｺﾞｼｯｸM-PRO" pitchFamily="50" charset="-128"/>
              </a:rPr>
              <a:t>今</a:t>
            </a:r>
            <a:r>
              <a:rPr lang="ja-JP" altLang="en-US" u="sng" dirty="0" smtClean="0">
                <a:solidFill>
                  <a:srgbClr val="FF0000"/>
                </a:solidFill>
                <a:latin typeface="HG丸ｺﾞｼｯｸM-PRO" pitchFamily="50" charset="-128"/>
                <a:ea typeface="HG丸ｺﾞｼｯｸM-PRO" pitchFamily="50" charset="-128"/>
              </a:rPr>
              <a:t>年の</a:t>
            </a:r>
            <a:r>
              <a:rPr lang="en-US" u="sng" dirty="0" smtClean="0">
                <a:solidFill>
                  <a:srgbClr val="FF0000"/>
                </a:solidFill>
                <a:latin typeface="HG丸ｺﾞｼｯｸM-PRO" pitchFamily="50" charset="-128"/>
                <a:ea typeface="HG丸ｺﾞｼｯｸM-PRO" pitchFamily="50" charset="-128"/>
              </a:rPr>
              <a:t>1</a:t>
            </a:r>
            <a:r>
              <a:rPr lang="ja-JP" altLang="en-US" u="sng" dirty="0" smtClean="0">
                <a:solidFill>
                  <a:srgbClr val="FF0000"/>
                </a:solidFill>
                <a:latin typeface="HG丸ｺﾞｼｯｸM-PRO" pitchFamily="50" charset="-128"/>
                <a:ea typeface="HG丸ｺﾞｼｯｸM-PRO" pitchFamily="50" charset="-128"/>
              </a:rPr>
              <a:t>月から施行された新著作権法</a:t>
            </a:r>
            <a:r>
              <a:rPr lang="ja-JP" altLang="en-US" u="sng" dirty="0" smtClean="0">
                <a:latin typeface="HG丸ｺﾞｼｯｸM-PRO" pitchFamily="50" charset="-128"/>
                <a:ea typeface="HG丸ｺﾞｼｯｸM-PRO" pitchFamily="50" charset="-128"/>
              </a:rPr>
              <a:t>では、当館が</a:t>
            </a:r>
            <a:r>
              <a:rPr lang="ja-JP" altLang="en-US" u="sng" dirty="0" smtClean="0">
                <a:solidFill>
                  <a:srgbClr val="FF0000"/>
                </a:solidFill>
                <a:latin typeface="HG丸ｺﾞｼｯｸM-PRO" pitchFamily="50" charset="-128"/>
                <a:ea typeface="HG丸ｺﾞｼｯｸM-PRO" pitchFamily="50" charset="-128"/>
              </a:rPr>
              <a:t>資料保存の目的でデジタル化することを、法律上明確</a:t>
            </a:r>
            <a:r>
              <a:rPr lang="ja-JP" altLang="en-US" u="sng" dirty="0" smtClean="0">
                <a:latin typeface="HG丸ｺﾞｼｯｸM-PRO" pitchFamily="50" charset="-128"/>
                <a:ea typeface="HG丸ｺﾞｼｯｸM-PRO" pitchFamily="50" charset="-128"/>
              </a:rPr>
              <a:t>にするように法改正が行われた。</a:t>
            </a:r>
            <a:r>
              <a:rPr lang="ja-JP" altLang="en-US" dirty="0" smtClean="0">
                <a:latin typeface="HG丸ｺﾞｼｯｸM-PRO" pitchFamily="50" charset="-128"/>
                <a:ea typeface="HG丸ｺﾞｼｯｸM-PRO" pitchFamily="50" charset="-128"/>
              </a:rPr>
              <a:t>その結果、インターネットでの</a:t>
            </a:r>
            <a:r>
              <a:rPr lang="ja-JP" altLang="en-US" u="sng" dirty="0" smtClean="0">
                <a:latin typeface="HG丸ｺﾞｼｯｸM-PRO" pitchFamily="50" charset="-128"/>
                <a:ea typeface="HG丸ｺﾞｼｯｸM-PRO" pitchFamily="50" charset="-128"/>
              </a:rPr>
              <a:t>提供を可能とする</a:t>
            </a:r>
            <a:r>
              <a:rPr lang="ja-JP" altLang="en-US" u="sng" dirty="0" smtClean="0">
                <a:solidFill>
                  <a:srgbClr val="FF0000"/>
                </a:solidFill>
                <a:latin typeface="HG丸ｺﾞｼｯｸM-PRO" pitchFamily="50" charset="-128"/>
                <a:ea typeface="HG丸ｺﾞｼｯｸM-PRO" pitchFamily="50" charset="-128"/>
              </a:rPr>
              <a:t>権利処理を行う前に、まずは保存目的でデジタル化</a:t>
            </a:r>
            <a:r>
              <a:rPr lang="ja-JP" altLang="en-US" u="sng" dirty="0" smtClean="0">
                <a:latin typeface="HG丸ｺﾞｼｯｸM-PRO" pitchFamily="50" charset="-128"/>
                <a:ea typeface="HG丸ｺﾞｼｯｸM-PRO" pitchFamily="50" charset="-128"/>
              </a:rPr>
              <a:t>を行っている。</a:t>
            </a:r>
            <a:endParaRPr lang="ja-JP" altLang="en-US" sz="1100" u="sng"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31</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2010/12/11</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en-US" altLang="ja-JP" smtClean="0"/>
              <a:t>e-Japanology</a:t>
            </a:r>
            <a:r>
              <a:rPr kumimoji="1" lang="ja-JP" altLang="en-US" smtClean="0"/>
              <a:t>の構築に向けて</a:t>
            </a:r>
            <a:endParaRPr kumimoji="1" lang="ja-JP" altLang="en-US"/>
          </a:p>
        </p:txBody>
      </p:sp>
    </p:spTree>
    <p:extLst>
      <p:ext uri="{BB962C8B-B14F-4D97-AF65-F5344CB8AC3E}">
        <p14:creationId xmlns:p14="http://schemas.microsoft.com/office/powerpoint/2010/main" val="220754531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295</a:t>
            </a:fld>
            <a:endParaRPr kumimoji="1" lang="ja-JP" altLang="en-US"/>
          </a:p>
        </p:txBody>
      </p:sp>
    </p:spTree>
    <p:extLst>
      <p:ext uri="{BB962C8B-B14F-4D97-AF65-F5344CB8AC3E}">
        <p14:creationId xmlns:p14="http://schemas.microsoft.com/office/powerpoint/2010/main" val="250992831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296</a:t>
            </a:fld>
            <a:endParaRPr kumimoji="1" lang="ja-JP" altLang="en-US"/>
          </a:p>
        </p:txBody>
      </p:sp>
    </p:spTree>
    <p:extLst>
      <p:ext uri="{BB962C8B-B14F-4D97-AF65-F5344CB8AC3E}">
        <p14:creationId xmlns:p14="http://schemas.microsoft.com/office/powerpoint/2010/main" val="153319268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 政府における業務システム最適化のガイドラインの見直し 
新たなガイドライン</a:t>
            </a:r>
            <a:endParaRPr lang="en-US" altLang="ja-JP" dirty="0" smtClean="0"/>
          </a:p>
          <a:p>
            <a:pPr lvl="1"/>
            <a:r>
              <a:rPr lang="ja-JP" altLang="en-US" dirty="0" smtClean="0"/>
              <a:t> 政府情報システムの整備及び管理 に関する標準ガイドライン</a:t>
            </a:r>
            <a:r>
              <a:rPr lang="en-US" altLang="ja-JP" dirty="0" smtClean="0"/>
              <a:t/>
            </a:r>
            <a:br>
              <a:rPr lang="en-US" altLang="ja-JP" dirty="0" smtClean="0"/>
            </a:br>
            <a:r>
              <a:rPr lang="ja-JP" altLang="en-US" sz="1500" dirty="0"/>
              <a:t>（</a:t>
            </a:r>
            <a:r>
              <a:rPr lang="en-US" altLang="ja-JP" sz="1500" dirty="0"/>
              <a:t>2014</a:t>
            </a:r>
            <a:r>
              <a:rPr lang="ja-JP" altLang="en-US" sz="1500" dirty="0"/>
              <a:t>年</a:t>
            </a:r>
            <a:r>
              <a:rPr lang="en-US" altLang="ja-JP" sz="1500" dirty="0"/>
              <a:t>12</a:t>
            </a:r>
            <a:r>
              <a:rPr lang="ja-JP" altLang="en-US" sz="1500" dirty="0"/>
              <a:t>月</a:t>
            </a:r>
            <a:r>
              <a:rPr lang="en-US" altLang="ja-JP" sz="1500" dirty="0"/>
              <a:t>3</a:t>
            </a:r>
            <a:r>
              <a:rPr lang="ja-JP" altLang="en-US" sz="1500" dirty="0"/>
              <a:t>日 各府省情報化統括責任者（</a:t>
            </a:r>
            <a:r>
              <a:rPr lang="en-US" altLang="ja-JP" sz="1500" dirty="0"/>
              <a:t>CIO</a:t>
            </a:r>
            <a:r>
              <a:rPr lang="ja-JP" altLang="en-US" sz="1500" dirty="0"/>
              <a:t>）連絡会議決定）</a:t>
            </a:r>
            <a:r>
              <a:rPr lang="ja-JP" altLang="en-US" dirty="0" smtClean="0"/>
              <a:t>
  </a:t>
            </a:r>
            <a:r>
              <a:rPr lang="en-US" altLang="ja-JP" dirty="0" err="1" smtClean="0"/>
              <a:t>i</a:t>
            </a:r>
            <a:r>
              <a:rPr lang="ja-JP" altLang="en-US" dirty="0" smtClean="0"/>
              <a:t>コンピテンシ・ディクショナリ </a:t>
            </a:r>
            <a:endParaRPr lang="en-US" altLang="ja-JP" dirty="0" smtClean="0"/>
          </a:p>
          <a:p>
            <a:pPr lvl="2"/>
            <a:r>
              <a:rPr lang="ja-JP" altLang="en-US" sz="1800" dirty="0"/>
              <a:t>新時代のビジネスモデルに求められるタスクやスキル、役割分担例</a:t>
            </a:r>
            <a:endParaRPr lang="en-US" altLang="ja-JP" sz="1800" dirty="0"/>
          </a:p>
          <a:p>
            <a:pPr lvl="2"/>
            <a:r>
              <a:rPr lang="ja-JP" altLang="en-US" sz="1800" dirty="0"/>
              <a:t>（</a:t>
            </a:r>
            <a:r>
              <a:rPr lang="en-US" altLang="ja-JP" sz="1800" dirty="0"/>
              <a:t>2015</a:t>
            </a:r>
            <a:r>
              <a:rPr lang="ja-JP" altLang="en-US" sz="1800" dirty="0"/>
              <a:t>年夏　情報処理振興機構　正式版公開予定）</a:t>
            </a:r>
            <a:endParaRPr lang="en-US" altLang="ja-JP" sz="18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297</a:t>
            </a:fld>
            <a:endParaRPr kumimoji="1" lang="ja-JP" altLang="en-US"/>
          </a:p>
        </p:txBody>
      </p:sp>
    </p:spTree>
    <p:extLst>
      <p:ext uri="{BB962C8B-B14F-4D97-AF65-F5344CB8AC3E}">
        <p14:creationId xmlns:p14="http://schemas.microsoft.com/office/powerpoint/2010/main" val="213772961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過度な分離調達を抑制</a:t>
            </a:r>
            <a:endParaRPr kumimoji="1" lang="en-US" altLang="ja-JP" dirty="0" smtClean="0"/>
          </a:p>
          <a:p>
            <a:r>
              <a:rPr kumimoji="1" lang="ja-JP" altLang="en-US" dirty="0" smtClean="0"/>
              <a:t>実務手引書（</a:t>
            </a:r>
            <a:r>
              <a:rPr kumimoji="1" lang="en-US" altLang="ja-JP" dirty="0" smtClean="0"/>
              <a:t>2015</a:t>
            </a:r>
            <a:r>
              <a:rPr kumimoji="1" lang="ja-JP" altLang="en-US" dirty="0" smtClean="0"/>
              <a:t>年度内に作成予定）</a:t>
            </a:r>
            <a:endParaRPr kumimoji="1" lang="en-US" altLang="ja-JP" dirty="0" smtClean="0"/>
          </a:p>
          <a:p>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298</a:t>
            </a:fld>
            <a:endParaRPr kumimoji="1" lang="ja-JP" altLang="en-US"/>
          </a:p>
        </p:txBody>
      </p:sp>
    </p:spTree>
    <p:extLst>
      <p:ext uri="{BB962C8B-B14F-4D97-AF65-F5344CB8AC3E}">
        <p14:creationId xmlns:p14="http://schemas.microsoft.com/office/powerpoint/2010/main" val="324453943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従来の「業務・システム最適化指針」、「行政機関における</a:t>
            </a:r>
            <a:r>
              <a:rPr kumimoji="1" lang="en-US" altLang="ja-JP" dirty="0" smtClean="0"/>
              <a:t>IT</a:t>
            </a:r>
            <a:r>
              <a:rPr kumimoji="1" lang="ja-JP" altLang="en-US" dirty="0" smtClean="0"/>
              <a:t>人材の育成・確保指針」、「情報システムに係る政府調達性の見直しについて」、「情報システムに係る調達の基本指針」を廃止して、</a:t>
            </a:r>
            <a:endParaRPr kumimoji="1" lang="en-US" altLang="ja-JP" dirty="0" smtClean="0"/>
          </a:p>
          <a:p>
            <a:r>
              <a:rPr kumimoji="1" lang="ja-JP" altLang="en-US" dirty="0" smtClean="0"/>
              <a:t>新たに「政府情報システムの整備および管理に関する標準ガイドライン」として再構成。</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299</a:t>
            </a:fld>
            <a:endParaRPr kumimoji="1" lang="ja-JP" altLang="en-US"/>
          </a:p>
        </p:txBody>
      </p:sp>
    </p:spTree>
    <p:extLst>
      <p:ext uri="{BB962C8B-B14F-4D97-AF65-F5344CB8AC3E}">
        <p14:creationId xmlns:p14="http://schemas.microsoft.com/office/powerpoint/2010/main" val="197328727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人事ローテーションの工夫を検討するなど、中長期的な視点に立って計画的に推進。</a:t>
            </a:r>
            <a:endParaRPr kumimoji="1" lang="en-US" altLang="ja-JP" dirty="0" smtClean="0"/>
          </a:p>
          <a:p>
            <a:r>
              <a:rPr kumimoji="1" lang="ja-JP" altLang="en-US" dirty="0" smtClean="0"/>
              <a:t>専門的・技術的な知識・能力だけでなく、業務分析、業務の見直しの企画立案、プロジェクト管理等の能力の取得が重要。</a:t>
            </a:r>
            <a:endParaRPr kumimoji="1" lang="en-US" altLang="ja-JP" dirty="0" smtClean="0"/>
          </a:p>
          <a:p>
            <a:r>
              <a:rPr kumimoji="1" lang="ja-JP" altLang="en-US" dirty="0" smtClean="0"/>
              <a:t>業務は、情報システムを活用してデータの作成や活用ができることが不可欠。一般職員の</a:t>
            </a:r>
            <a:r>
              <a:rPr kumimoji="1" lang="en-US" altLang="ja-JP" dirty="0" smtClean="0"/>
              <a:t>IT</a:t>
            </a:r>
            <a:r>
              <a:rPr kumimoji="1" lang="ja-JP" altLang="en-US" dirty="0" smtClean="0"/>
              <a:t>リテラシの向上にも努めることが重要。</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300</a:t>
            </a:fld>
            <a:endParaRPr kumimoji="1" lang="ja-JP" altLang="en-US"/>
          </a:p>
        </p:txBody>
      </p:sp>
    </p:spTree>
    <p:extLst>
      <p:ext uri="{BB962C8B-B14F-4D97-AF65-F5344CB8AC3E}">
        <p14:creationId xmlns:p14="http://schemas.microsoft.com/office/powerpoint/2010/main" val="276912567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システム開発業務の成果物となる各種計画書の関係</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301</a:t>
            </a:fld>
            <a:endParaRPr kumimoji="1" lang="ja-JP" altLang="en-US"/>
          </a:p>
        </p:txBody>
      </p:sp>
    </p:spTree>
    <p:extLst>
      <p:ext uri="{BB962C8B-B14F-4D97-AF65-F5344CB8AC3E}">
        <p14:creationId xmlns:p14="http://schemas.microsoft.com/office/powerpoint/2010/main" val="420523992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302</a:t>
            </a:fld>
            <a:endParaRPr kumimoji="1" lang="ja-JP" altLang="en-US"/>
          </a:p>
        </p:txBody>
      </p:sp>
    </p:spTree>
    <p:extLst>
      <p:ext uri="{BB962C8B-B14F-4D97-AF65-F5344CB8AC3E}">
        <p14:creationId xmlns:p14="http://schemas.microsoft.com/office/powerpoint/2010/main" val="333908083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以前は、</a:t>
            </a:r>
            <a:endParaRPr kumimoji="1" lang="en-US" altLang="ja-JP" dirty="0" smtClean="0"/>
          </a:p>
          <a:p>
            <a:pPr lvl="1"/>
            <a:r>
              <a:rPr lang="en-US" altLang="ja-JP" dirty="0" smtClean="0"/>
              <a:t>ITSS</a:t>
            </a:r>
            <a:r>
              <a:rPr lang="ja-JP" altLang="en-US" dirty="0" smtClean="0"/>
              <a:t>（</a:t>
            </a:r>
            <a:r>
              <a:rPr lang="en-US" altLang="ja-JP" dirty="0" smtClean="0"/>
              <a:t>IT</a:t>
            </a:r>
            <a:r>
              <a:rPr lang="ja-JP" altLang="en-US" dirty="0" smtClean="0"/>
              <a:t>スキル標準）、</a:t>
            </a:r>
            <a:r>
              <a:rPr lang="en-US" altLang="ja-JP" dirty="0" smtClean="0"/>
              <a:t>UISS</a:t>
            </a:r>
            <a:r>
              <a:rPr lang="ja-JP" altLang="en-US" dirty="0" smtClean="0"/>
              <a:t>（情報システムユーザースキル標準）</a:t>
            </a:r>
            <a:endParaRPr lang="en-US" altLang="ja-JP" dirty="0" smtClean="0"/>
          </a:p>
          <a:p>
            <a:r>
              <a:rPr lang="en-US" altLang="ja-JP" dirty="0" smtClean="0"/>
              <a:t>IT</a:t>
            </a:r>
            <a:r>
              <a:rPr lang="ja-JP" altLang="en-US" dirty="0" smtClean="0"/>
              <a:t>産業を目指す学生や</a:t>
            </a:r>
            <a:r>
              <a:rPr lang="en-US" altLang="ja-JP" dirty="0" smtClean="0"/>
              <a:t>IT</a:t>
            </a:r>
            <a:r>
              <a:rPr lang="ja-JP" altLang="en-US" dirty="0" smtClean="0"/>
              <a:t>技術者などの個人を含め、</a:t>
            </a:r>
            <a:r>
              <a:rPr lang="en-US" altLang="ja-JP" dirty="0" smtClean="0"/>
              <a:t>IT</a:t>
            </a:r>
            <a:r>
              <a:rPr lang="ja-JP" altLang="en-US" dirty="0" err="1" smtClean="0"/>
              <a:t>を利</a:t>
            </a:r>
            <a:r>
              <a:rPr lang="ja-JP" altLang="en-US" dirty="0" smtClean="0"/>
              <a:t>活用する様々な組織・個人が共通して参照する</a:t>
            </a:r>
            <a:r>
              <a:rPr lang="ja-JP" altLang="en-US" b="1" dirty="0" smtClean="0">
                <a:solidFill>
                  <a:srgbClr val="FF0000"/>
                </a:solidFill>
              </a:rPr>
              <a:t>人材育成のディクショナリ</a:t>
            </a:r>
            <a:r>
              <a:rPr lang="en-US" altLang="ja-JP" b="1" dirty="0" smtClean="0">
                <a:solidFill>
                  <a:srgbClr val="FF0000"/>
                </a:solidFill>
              </a:rPr>
              <a:t>―</a:t>
            </a:r>
            <a:r>
              <a:rPr lang="ja-JP" altLang="en-US" b="1" dirty="0" smtClean="0">
                <a:solidFill>
                  <a:srgbClr val="FF0000"/>
                </a:solidFill>
              </a:rPr>
              <a:t>（テンプレート）として</a:t>
            </a:r>
            <a:r>
              <a:rPr lang="ja-JP" altLang="en-US" b="1" dirty="0" smtClean="0"/>
              <a:t>利活用</a:t>
            </a:r>
            <a:r>
              <a:rPr lang="ja-JP" altLang="en-US" dirty="0" smtClean="0"/>
              <a:t>されていくことを期待</a:t>
            </a:r>
            <a:endParaRPr lang="en-US" altLang="ja-JP" dirty="0" smtClean="0"/>
          </a:p>
          <a:p>
            <a:r>
              <a:rPr lang="en-US" altLang="ja-JP" dirty="0" smtClean="0"/>
              <a:t>2015</a:t>
            </a:r>
            <a:r>
              <a:rPr lang="ja-JP" altLang="en-US" dirty="0" smtClean="0"/>
              <a:t>年夏正式公開予定</a:t>
            </a:r>
            <a:endParaRPr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304</a:t>
            </a:fld>
            <a:endParaRPr kumimoji="1" lang="ja-JP" altLang="en-US"/>
          </a:p>
        </p:txBody>
      </p:sp>
    </p:spTree>
    <p:extLst>
      <p:ext uri="{BB962C8B-B14F-4D97-AF65-F5344CB8AC3E}">
        <p14:creationId xmlns:p14="http://schemas.microsoft.com/office/powerpoint/2010/main" val="75359425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構成（</a:t>
            </a:r>
            <a:r>
              <a:rPr kumimoji="1" lang="en-US" altLang="ja-JP" dirty="0" smtClean="0"/>
              <a:t>4</a:t>
            </a:r>
            <a:r>
              <a:rPr kumimoji="1" lang="ja-JP" altLang="en-US" dirty="0" err="1" smtClean="0"/>
              <a:t>つの</a:t>
            </a:r>
            <a:r>
              <a:rPr kumimoji="1" lang="ja-JP" altLang="en-US" dirty="0" smtClean="0"/>
              <a:t>カテゴリ）</a:t>
            </a:r>
          </a:p>
          <a:p>
            <a:r>
              <a:rPr kumimoji="1" lang="ja-JP" altLang="en-US" dirty="0" smtClean="0"/>
              <a:t>メソドロジ</a:t>
            </a:r>
          </a:p>
          <a:p>
            <a:r>
              <a:rPr kumimoji="1" lang="en-US" altLang="ja-JP" dirty="0" smtClean="0"/>
              <a:t>IT</a:t>
            </a:r>
            <a:r>
              <a:rPr kumimoji="1" lang="ja-JP" altLang="en-US" dirty="0" smtClean="0"/>
              <a:t>ビジネス活動の様々な局面で発揮される手法、方法などで、発揮される対象領域が広く、汎用性、応用性が高いスキルカテゴリ</a:t>
            </a:r>
          </a:p>
          <a:p>
            <a:r>
              <a:rPr kumimoji="1" lang="ja-JP" altLang="en-US" dirty="0" smtClean="0"/>
              <a:t>テクノロジ</a:t>
            </a:r>
          </a:p>
          <a:p>
            <a:r>
              <a:rPr kumimoji="1" lang="en-US" altLang="ja-JP" dirty="0" smtClean="0"/>
              <a:t>IT</a:t>
            </a:r>
            <a:r>
              <a:rPr kumimoji="1" lang="ja-JP" altLang="en-US" dirty="0" smtClean="0"/>
              <a:t>ビジネス活動の様々な局面で発揮される</a:t>
            </a:r>
            <a:r>
              <a:rPr kumimoji="1" lang="en-US" altLang="ja-JP" dirty="0" smtClean="0"/>
              <a:t>IT</a:t>
            </a:r>
            <a:r>
              <a:rPr kumimoji="1" lang="ja-JP" altLang="en-US" dirty="0" smtClean="0"/>
              <a:t>関連技法などで、対象領域が特定されるものが多いスキルカテゴリ</a:t>
            </a:r>
          </a:p>
          <a:p>
            <a:r>
              <a:rPr kumimoji="1" lang="ja-JP" altLang="en-US" dirty="0" smtClean="0"/>
              <a:t>関連知識</a:t>
            </a:r>
          </a:p>
          <a:p>
            <a:r>
              <a:rPr kumimoji="1" lang="en-US" altLang="ja-JP" dirty="0" smtClean="0"/>
              <a:t>IT</a:t>
            </a:r>
            <a:r>
              <a:rPr kumimoji="1" lang="ja-JP" altLang="en-US" dirty="0" smtClean="0"/>
              <a:t>ビジネス活動の様々な局面で活用される、メソドロジ、テクノロジ以外の関連業務知識。</a:t>
            </a:r>
            <a:r>
              <a:rPr kumimoji="1" lang="ja-JP" altLang="en-US" b="1" dirty="0" smtClean="0"/>
              <a:t>業務固有のスキルはここに分類</a:t>
            </a:r>
          </a:p>
          <a:p>
            <a:r>
              <a:rPr kumimoji="1" lang="en-US" altLang="ja-JP" dirty="0" smtClean="0"/>
              <a:t>IT</a:t>
            </a:r>
            <a:r>
              <a:rPr kumimoji="1" lang="ja-JP" altLang="en-US" dirty="0" smtClean="0"/>
              <a:t>ニューマンスキル</a:t>
            </a:r>
          </a:p>
          <a:p>
            <a:r>
              <a:rPr kumimoji="1" lang="en-US" altLang="ja-JP" dirty="0" smtClean="0"/>
              <a:t>IT</a:t>
            </a:r>
            <a:r>
              <a:rPr kumimoji="1" lang="ja-JP" altLang="en-US" dirty="0" smtClean="0"/>
              <a:t>ビジネス活動の様々な局面で活用される、メソドロジ、テクノロジ以外の関連業務知識</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305</a:t>
            </a:fld>
            <a:endParaRPr kumimoji="1" lang="ja-JP" altLang="en-US"/>
          </a:p>
        </p:txBody>
      </p:sp>
    </p:spTree>
    <p:extLst>
      <p:ext uri="{BB962C8B-B14F-4D97-AF65-F5344CB8AC3E}">
        <p14:creationId xmlns:p14="http://schemas.microsoft.com/office/powerpoint/2010/main" val="1365795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85000" lnSpcReduction="20000"/>
          </a:bodyPr>
          <a:lstStyle/>
          <a:p>
            <a:pPr marL="229693" indent="-229693" fontAlgn="t"/>
            <a:r>
              <a:rPr lang="ja-JP" altLang="en-US" b="1" dirty="0" smtClean="0"/>
              <a:t>デジタル化及びデジタル資料の収集の歩み</a:t>
            </a:r>
            <a:endParaRPr lang="en-US" altLang="ja-JP" b="1" dirty="0" smtClean="0"/>
          </a:p>
          <a:p>
            <a:pPr marL="229693" indent="-229693" fontAlgn="t"/>
            <a:r>
              <a:rPr lang="ja-JP" altLang="en-US" dirty="0" smtClean="0">
                <a:solidFill>
                  <a:srgbClr val="FF0000"/>
                </a:solidFill>
              </a:rPr>
              <a:t>電子情報として当館がデジタル化するものと、デジタル化されたものを集めるものと二通りある</a:t>
            </a:r>
            <a:endParaRPr lang="en-US" altLang="ja-JP" dirty="0" smtClean="0">
              <a:solidFill>
                <a:srgbClr val="FF0000"/>
              </a:solidFill>
            </a:endParaRPr>
          </a:p>
          <a:p>
            <a:pPr marL="229693" indent="-229693" fontAlgn="t"/>
            <a:endParaRPr lang="en-US" altLang="ja-JP" b="1" dirty="0" smtClean="0"/>
          </a:p>
          <a:p>
            <a:pPr marL="229693" indent="-229693" fontAlgn="t"/>
            <a:r>
              <a:rPr lang="ja-JP" altLang="en-US" b="1" dirty="0" smtClean="0"/>
              <a:t>デジタル化</a:t>
            </a:r>
          </a:p>
          <a:p>
            <a:pPr marL="229693" indent="-229693" fontAlgn="t">
              <a:buFont typeface="Arial" pitchFamily="34" charset="0"/>
              <a:buChar char="•"/>
            </a:pPr>
            <a:r>
              <a:rPr lang="ja-JP" altLang="en-US" dirty="0" smtClean="0">
                <a:solidFill>
                  <a:srgbClr val="FF0000"/>
                </a:solidFill>
              </a:rPr>
              <a:t>～平成</a:t>
            </a:r>
            <a:r>
              <a:rPr lang="en-US" dirty="0" smtClean="0">
                <a:solidFill>
                  <a:srgbClr val="FF0000"/>
                </a:solidFill>
              </a:rPr>
              <a:t>21</a:t>
            </a:r>
            <a:r>
              <a:rPr lang="ja-JP" altLang="en-US" dirty="0" smtClean="0">
                <a:solidFill>
                  <a:srgbClr val="FF0000"/>
                </a:solidFill>
              </a:rPr>
              <a:t>年</a:t>
            </a:r>
            <a:r>
              <a:rPr lang="ja-JP" altLang="en-US" dirty="0" smtClean="0"/>
              <a:t>（</a:t>
            </a:r>
            <a:r>
              <a:rPr lang="en-US" altLang="ja-JP" dirty="0" smtClean="0"/>
              <a:t>2009</a:t>
            </a:r>
            <a:r>
              <a:rPr lang="ja-JP" altLang="en-US" dirty="0" smtClean="0"/>
              <a:t>年）　</a:t>
            </a:r>
            <a:r>
              <a:rPr lang="ja-JP" altLang="en-US" dirty="0" smtClean="0">
                <a:solidFill>
                  <a:srgbClr val="FF0000"/>
                </a:solidFill>
              </a:rPr>
              <a:t>著作権処理を行い</a:t>
            </a:r>
            <a:r>
              <a:rPr lang="ja-JP" altLang="en-US" dirty="0" smtClean="0"/>
              <a:t>、デジタル化、インターネット提供</a:t>
            </a:r>
            <a:endParaRPr lang="en-US" altLang="ja-JP" dirty="0" smtClean="0"/>
          </a:p>
          <a:p>
            <a:pPr marL="688973" lvl="1" indent="-229693" fontAlgn="t">
              <a:buFont typeface="Arial" pitchFamily="34" charset="0"/>
              <a:buChar char="•"/>
            </a:pPr>
            <a:r>
              <a:rPr lang="ja-JP" altLang="en-US" dirty="0" smtClean="0"/>
              <a:t>没年後</a:t>
            </a:r>
            <a:r>
              <a:rPr lang="en-US" altLang="ja-JP" dirty="0" smtClean="0"/>
              <a:t>50</a:t>
            </a:r>
            <a:r>
              <a:rPr lang="ja-JP" altLang="en-US" dirty="0" smtClean="0"/>
              <a:t>年が経過していることを調査、確認できない場合は文化庁裁定による（ 明治期図書の</a:t>
            </a:r>
            <a:r>
              <a:rPr lang="en-US" altLang="ja-JP" dirty="0" smtClean="0"/>
              <a:t>7</a:t>
            </a:r>
            <a:r>
              <a:rPr lang="ja-JP" altLang="en-US" dirty="0" smtClean="0"/>
              <a:t>割が文化庁長官裁定制度による）</a:t>
            </a:r>
          </a:p>
          <a:p>
            <a:pPr marL="229693" indent="-229693" fontAlgn="t">
              <a:buFont typeface="Arial" pitchFamily="34" charset="0"/>
              <a:buChar char="•"/>
            </a:pPr>
            <a:r>
              <a:rPr lang="ja-JP" altLang="en-US" dirty="0" smtClean="0">
                <a:solidFill>
                  <a:srgbClr val="FF0000"/>
                </a:solidFill>
              </a:rPr>
              <a:t>平成</a:t>
            </a:r>
            <a:r>
              <a:rPr lang="en-US" dirty="0" smtClean="0">
                <a:solidFill>
                  <a:srgbClr val="FF0000"/>
                </a:solidFill>
              </a:rPr>
              <a:t>22</a:t>
            </a:r>
            <a:r>
              <a:rPr lang="ja-JP" altLang="en-US" dirty="0" smtClean="0">
                <a:solidFill>
                  <a:srgbClr val="FF0000"/>
                </a:solidFill>
              </a:rPr>
              <a:t>年</a:t>
            </a:r>
            <a:r>
              <a:rPr lang="en-US" dirty="0" smtClean="0">
                <a:solidFill>
                  <a:srgbClr val="FF0000"/>
                </a:solidFill>
              </a:rPr>
              <a:t>1</a:t>
            </a:r>
            <a:r>
              <a:rPr lang="ja-JP" altLang="en-US" dirty="0" smtClean="0">
                <a:solidFill>
                  <a:srgbClr val="FF0000"/>
                </a:solidFill>
              </a:rPr>
              <a:t>月</a:t>
            </a:r>
            <a:r>
              <a:rPr lang="ja-JP" altLang="en-US" dirty="0" smtClean="0"/>
              <a:t>（改正著作権法施行）　</a:t>
            </a:r>
            <a:r>
              <a:rPr lang="ja-JP" altLang="en-US" dirty="0" smtClean="0">
                <a:solidFill>
                  <a:srgbClr val="FF0000"/>
                </a:solidFill>
              </a:rPr>
              <a:t> 「保存のため」の資料デジタル化が可能に</a:t>
            </a:r>
            <a:endParaRPr lang="en-US" altLang="ja-JP" dirty="0" smtClean="0">
              <a:solidFill>
                <a:srgbClr val="FF0000"/>
              </a:solidFill>
            </a:endParaRPr>
          </a:p>
          <a:p>
            <a:pPr marL="689064" lvl="1" indent="-229693" fontAlgn="t">
              <a:buFont typeface="Arial" pitchFamily="34" charset="0"/>
              <a:buChar char="•"/>
            </a:pPr>
            <a:r>
              <a:rPr kumimoji="1" lang="ja-JP" altLang="en-US" b="0" i="0" u="none" strike="noStrike" kern="1200" dirty="0" smtClean="0">
                <a:solidFill>
                  <a:schemeClr val="tx1"/>
                </a:solidFill>
                <a:latin typeface="+mn-lt"/>
                <a:ea typeface="+mn-ea"/>
                <a:cs typeface="+mn-cs"/>
              </a:rPr>
              <a:t>原資料保存のため、著作権者の許諾なく、図書館資料をデジタル化し、原資料に代えて館内提供（</a:t>
            </a:r>
            <a:r>
              <a:rPr lang="ja-JP" altLang="en-US" dirty="0" smtClean="0"/>
              <a:t>著作権法第</a:t>
            </a:r>
            <a:r>
              <a:rPr lang="en-US" altLang="ja-JP" dirty="0" smtClean="0"/>
              <a:t>31</a:t>
            </a:r>
            <a:r>
              <a:rPr lang="ja-JP" altLang="en-US" dirty="0" smtClean="0"/>
              <a:t>条第</a:t>
            </a:r>
            <a:r>
              <a:rPr lang="en-US" altLang="ja-JP" dirty="0" smtClean="0"/>
              <a:t>2</a:t>
            </a:r>
            <a:r>
              <a:rPr lang="ja-JP" altLang="en-US" dirty="0" smtClean="0"/>
              <a:t>項の新設</a:t>
            </a:r>
            <a:r>
              <a:rPr kumimoji="1" lang="ja-JP" altLang="en-US" b="0" i="0" u="none" strike="noStrike" kern="1200" dirty="0" smtClean="0">
                <a:solidFill>
                  <a:schemeClr val="tx1"/>
                </a:solidFill>
                <a:latin typeface="+mn-lt"/>
                <a:ea typeface="+mn-ea"/>
                <a:cs typeface="+mn-cs"/>
              </a:rPr>
              <a:t>）</a:t>
            </a:r>
          </a:p>
          <a:p>
            <a:pPr marL="229693" indent="-229693" fontAlgn="t">
              <a:buFont typeface="Arial" pitchFamily="34" charset="0"/>
              <a:buChar char="•"/>
            </a:pPr>
            <a:r>
              <a:rPr lang="ja-JP" altLang="en-US" dirty="0" smtClean="0"/>
              <a:t>平成</a:t>
            </a:r>
            <a:r>
              <a:rPr lang="en-US" dirty="0" smtClean="0"/>
              <a:t>25</a:t>
            </a:r>
            <a:r>
              <a:rPr lang="ja-JP" altLang="en-US" dirty="0" smtClean="0"/>
              <a:t>年</a:t>
            </a:r>
            <a:r>
              <a:rPr lang="en-US" dirty="0" smtClean="0"/>
              <a:t>1</a:t>
            </a:r>
            <a:r>
              <a:rPr lang="ja-JP" altLang="en-US" dirty="0" smtClean="0"/>
              <a:t>月（改正著作権法施行） （著作権法第</a:t>
            </a:r>
            <a:r>
              <a:rPr lang="en-US" altLang="ja-JP" dirty="0" smtClean="0"/>
              <a:t>31</a:t>
            </a:r>
            <a:r>
              <a:rPr lang="ja-JP" altLang="en-US" dirty="0" smtClean="0"/>
              <a:t>条第</a:t>
            </a:r>
            <a:r>
              <a:rPr lang="en-US" altLang="ja-JP" dirty="0" smtClean="0"/>
              <a:t>3</a:t>
            </a:r>
            <a:r>
              <a:rPr lang="ja-JP" altLang="en-US" dirty="0" smtClean="0"/>
              <a:t>項の新設）</a:t>
            </a:r>
            <a:endParaRPr lang="en-US" dirty="0" smtClean="0"/>
          </a:p>
          <a:p>
            <a:pPr marL="229693" indent="-229693" fontAlgn="t">
              <a:buFont typeface="Arial" pitchFamily="34" charset="0"/>
              <a:buChar char="•"/>
            </a:pPr>
            <a:r>
              <a:rPr lang="ja-JP" altLang="en-US" dirty="0" smtClean="0">
                <a:solidFill>
                  <a:srgbClr val="FF0000"/>
                </a:solidFill>
              </a:rPr>
              <a:t>平成</a:t>
            </a:r>
            <a:r>
              <a:rPr lang="en-US" dirty="0" smtClean="0">
                <a:solidFill>
                  <a:srgbClr val="FF0000"/>
                </a:solidFill>
              </a:rPr>
              <a:t>26</a:t>
            </a:r>
            <a:r>
              <a:rPr lang="ja-JP" altLang="en-US" dirty="0" smtClean="0">
                <a:solidFill>
                  <a:srgbClr val="FF0000"/>
                </a:solidFill>
              </a:rPr>
              <a:t>年</a:t>
            </a:r>
            <a:r>
              <a:rPr lang="en-US" dirty="0" smtClean="0">
                <a:solidFill>
                  <a:srgbClr val="FF0000"/>
                </a:solidFill>
              </a:rPr>
              <a:t>1</a:t>
            </a:r>
            <a:r>
              <a:rPr lang="ja-JP" altLang="en-US" dirty="0" smtClean="0">
                <a:solidFill>
                  <a:srgbClr val="FF0000"/>
                </a:solidFill>
              </a:rPr>
              <a:t>月</a:t>
            </a:r>
            <a:r>
              <a:rPr lang="ja-JP" altLang="en-US" dirty="0" smtClean="0"/>
              <a:t>（正式運用予定）　</a:t>
            </a:r>
            <a:r>
              <a:rPr lang="ja-JP" altLang="en-US" dirty="0" smtClean="0">
                <a:solidFill>
                  <a:srgbClr val="FF0000"/>
                </a:solidFill>
              </a:rPr>
              <a:t>公共図書館等への送信が可能に</a:t>
            </a:r>
            <a:endParaRPr lang="en-US" altLang="ja-JP" dirty="0" smtClean="0">
              <a:solidFill>
                <a:srgbClr val="FF0000"/>
              </a:solidFill>
            </a:endParaRPr>
          </a:p>
          <a:p>
            <a:pPr marL="689064" lvl="1" indent="-229693" fontAlgn="t">
              <a:buFont typeface="Arial" pitchFamily="34" charset="0"/>
              <a:buChar char="•"/>
            </a:pPr>
            <a:r>
              <a:rPr kumimoji="1" lang="ja-JP" altLang="en-US" b="0" i="0" u="none" strike="noStrike" kern="1200" dirty="0" smtClean="0">
                <a:solidFill>
                  <a:schemeClr val="tx1"/>
                </a:solidFill>
                <a:latin typeface="+mn-lt"/>
                <a:ea typeface="+mn-ea"/>
                <a:cs typeface="+mn-cs"/>
              </a:rPr>
              <a:t>デジタル化した資料のうち、絶版になっているものを、公共図書館へ送信開始</a:t>
            </a:r>
            <a:endParaRPr kumimoji="1" lang="en-US" altLang="ja-JP" b="0" i="0" u="none" strike="noStrike" kern="1200" dirty="0" smtClean="0">
              <a:solidFill>
                <a:schemeClr val="tx1"/>
              </a:solidFill>
              <a:latin typeface="+mn-lt"/>
              <a:ea typeface="+mn-ea"/>
              <a:cs typeface="+mn-cs"/>
            </a:endParaRPr>
          </a:p>
          <a:p>
            <a:pPr marL="229693" indent="-229693" fontAlgn="t">
              <a:buFont typeface="Arial" pitchFamily="34" charset="0"/>
              <a:buChar char="•"/>
            </a:pPr>
            <a:endParaRPr lang="en-US" altLang="ja-JP" dirty="0" smtClean="0"/>
          </a:p>
          <a:p>
            <a:pPr marL="229693" indent="-229693" fontAlgn="t"/>
            <a:r>
              <a:rPr lang="ja-JP" altLang="en-US" b="1" dirty="0" smtClean="0"/>
              <a:t>デジタル資料の収集</a:t>
            </a:r>
          </a:p>
          <a:p>
            <a:pPr marL="229693" indent="-229693" fontAlgn="t">
              <a:buFont typeface="Arial" pitchFamily="34" charset="0"/>
              <a:buChar char="•"/>
            </a:pPr>
            <a:r>
              <a:rPr lang="ja-JP" altLang="en-US" dirty="0" smtClean="0"/>
              <a:t>平成</a:t>
            </a:r>
            <a:r>
              <a:rPr lang="en-US" dirty="0" smtClean="0"/>
              <a:t>12</a:t>
            </a:r>
            <a:r>
              <a:rPr lang="ja-JP" altLang="en-US" dirty="0" smtClean="0"/>
              <a:t>年</a:t>
            </a:r>
            <a:r>
              <a:rPr lang="en-US" dirty="0" smtClean="0"/>
              <a:t>10</a:t>
            </a:r>
            <a:r>
              <a:rPr lang="ja-JP" altLang="en-US" dirty="0" smtClean="0"/>
              <a:t>月　</a:t>
            </a:r>
            <a:r>
              <a:rPr lang="ja-JP" altLang="en-US" dirty="0" smtClean="0">
                <a:solidFill>
                  <a:srgbClr val="FF0000"/>
                </a:solidFill>
              </a:rPr>
              <a:t>パッケージ系電子出版物</a:t>
            </a:r>
            <a:r>
              <a:rPr lang="ja-JP" altLang="en-US" dirty="0" smtClean="0"/>
              <a:t>の納本制度による収集開始</a:t>
            </a:r>
          </a:p>
          <a:p>
            <a:pPr marL="229693" indent="-229693" fontAlgn="t">
              <a:buFont typeface="Arial" pitchFamily="34" charset="0"/>
              <a:buChar char="•"/>
            </a:pPr>
            <a:r>
              <a:rPr lang="ja-JP" altLang="en-US" dirty="0" smtClean="0"/>
              <a:t>平成</a:t>
            </a:r>
            <a:r>
              <a:rPr lang="en-US" dirty="0" smtClean="0"/>
              <a:t>14</a:t>
            </a:r>
            <a:r>
              <a:rPr lang="ja-JP" altLang="en-US" dirty="0" smtClean="0"/>
              <a:t>年</a:t>
            </a:r>
            <a:r>
              <a:rPr lang="en-US" dirty="0" smtClean="0"/>
              <a:t>11</a:t>
            </a:r>
            <a:r>
              <a:rPr lang="ja-JP" altLang="en-US" dirty="0" smtClean="0"/>
              <a:t>月　</a:t>
            </a:r>
            <a:r>
              <a:rPr lang="en-US" dirty="0" smtClean="0">
                <a:solidFill>
                  <a:srgbClr val="FF0000"/>
                </a:solidFill>
              </a:rPr>
              <a:t>WARP</a:t>
            </a:r>
            <a:r>
              <a:rPr lang="ja-JP" altLang="en-US" dirty="0" smtClean="0"/>
              <a:t>（インターネット資料収集保存事業）開始（</a:t>
            </a:r>
            <a:r>
              <a:rPr lang="ja-JP" altLang="en-US" dirty="0" smtClean="0">
                <a:solidFill>
                  <a:srgbClr val="FF0000"/>
                </a:solidFill>
              </a:rPr>
              <a:t>許諾による収集</a:t>
            </a:r>
            <a:r>
              <a:rPr lang="ja-JP" altLang="en-US" dirty="0" smtClean="0"/>
              <a:t>）</a:t>
            </a:r>
          </a:p>
          <a:p>
            <a:pPr marL="229693" lvl="1" indent="-229693" fontAlgn="t">
              <a:buFont typeface="Arial" pitchFamily="34" charset="0"/>
              <a:buChar char="•"/>
            </a:pPr>
            <a:r>
              <a:rPr kumimoji="1" lang="ja-JP" altLang="en-US" b="0" i="0" u="none" strike="noStrike" kern="1200" dirty="0" smtClean="0">
                <a:solidFill>
                  <a:srgbClr val="FF0000"/>
                </a:solidFill>
                <a:latin typeface="+mn-lt"/>
                <a:ea typeface="+mn-ea"/>
                <a:cs typeface="+mn-cs"/>
              </a:rPr>
              <a:t>平成</a:t>
            </a:r>
            <a:r>
              <a:rPr kumimoji="1" lang="en-US" b="0" i="0" u="none" strike="noStrike" kern="1200" dirty="0" smtClean="0">
                <a:solidFill>
                  <a:srgbClr val="FF0000"/>
                </a:solidFill>
                <a:latin typeface="+mn-lt"/>
                <a:ea typeface="+mn-ea"/>
                <a:cs typeface="+mn-cs"/>
              </a:rPr>
              <a:t>22</a:t>
            </a:r>
            <a:r>
              <a:rPr kumimoji="1" lang="ja-JP" altLang="en-US" b="0" i="0" u="none" strike="noStrike" kern="1200" dirty="0" smtClean="0">
                <a:solidFill>
                  <a:srgbClr val="FF0000"/>
                </a:solidFill>
                <a:latin typeface="+mn-lt"/>
                <a:ea typeface="+mn-ea"/>
                <a:cs typeface="+mn-cs"/>
              </a:rPr>
              <a:t>年</a:t>
            </a:r>
            <a:r>
              <a:rPr kumimoji="1" lang="en-US" b="0" i="0" u="none" strike="noStrike" kern="1200" dirty="0" smtClean="0">
                <a:solidFill>
                  <a:srgbClr val="FF0000"/>
                </a:solidFill>
                <a:latin typeface="+mn-lt"/>
                <a:ea typeface="+mn-ea"/>
                <a:cs typeface="+mn-cs"/>
              </a:rPr>
              <a:t>4</a:t>
            </a:r>
            <a:r>
              <a:rPr kumimoji="1" lang="ja-JP" altLang="en-US" b="0" i="0" u="none" strike="noStrike" kern="1200" dirty="0" smtClean="0">
                <a:solidFill>
                  <a:srgbClr val="FF0000"/>
                </a:solidFill>
                <a:latin typeface="+mn-lt"/>
                <a:ea typeface="+mn-ea"/>
                <a:cs typeface="+mn-cs"/>
              </a:rPr>
              <a:t>月</a:t>
            </a:r>
            <a:r>
              <a:rPr kumimoji="1" lang="ja-JP" altLang="en-US" b="0" i="0" u="none" strike="noStrike" kern="1200" dirty="0" smtClean="0">
                <a:solidFill>
                  <a:schemeClr val="tx1"/>
                </a:solidFill>
                <a:latin typeface="+mn-lt"/>
                <a:ea typeface="+mn-ea"/>
                <a:cs typeface="+mn-cs"/>
              </a:rPr>
              <a:t>　国立国会図書館法</a:t>
            </a:r>
            <a:r>
              <a:rPr lang="ja-JP" altLang="en-US" dirty="0" smtClean="0"/>
              <a:t>改正：</a:t>
            </a:r>
            <a:r>
              <a:rPr lang="ja-JP" altLang="en-US" dirty="0" smtClean="0">
                <a:solidFill>
                  <a:srgbClr val="FF0000"/>
                </a:solidFill>
              </a:rPr>
              <a:t>公的機関のインターネット資料の制度的収集</a:t>
            </a:r>
            <a:r>
              <a:rPr lang="ja-JP" altLang="en-US" dirty="0" smtClean="0"/>
              <a:t>開始</a:t>
            </a:r>
            <a:endParaRPr kumimoji="1" lang="en-US" altLang="ja-JP" b="0" i="0" u="none" strike="noStrike" kern="1200" dirty="0" smtClean="0">
              <a:solidFill>
                <a:schemeClr val="tx1"/>
              </a:solidFill>
              <a:latin typeface="+mn-lt"/>
              <a:ea typeface="+mn-ea"/>
              <a:cs typeface="+mn-cs"/>
            </a:endParaRPr>
          </a:p>
          <a:p>
            <a:pPr marL="689064" lvl="1" indent="-229693" fontAlgn="t">
              <a:buFont typeface="Arial" pitchFamily="34" charset="0"/>
              <a:buChar char="•"/>
            </a:pPr>
            <a:r>
              <a:rPr lang="ja-JP" altLang="en-US" dirty="0" smtClean="0">
                <a:solidFill>
                  <a:srgbClr val="FF0000"/>
                </a:solidFill>
              </a:rPr>
              <a:t>公的機関のウェブサイトの網羅的収集が可能に、また白書、都道府県公報、電子雑誌等を中心とした著作単位での登録も実施</a:t>
            </a:r>
            <a:endParaRPr lang="en-US" altLang="ja-JP" dirty="0" smtClean="0">
              <a:solidFill>
                <a:srgbClr val="FF0000"/>
              </a:solidFill>
            </a:endParaRPr>
          </a:p>
          <a:p>
            <a:pPr marL="229693" indent="-229693" fontAlgn="t">
              <a:buFont typeface="Arial" pitchFamily="34" charset="0"/>
              <a:buChar char="•"/>
            </a:pPr>
            <a:r>
              <a:rPr lang="ja-JP" altLang="en-US" dirty="0" smtClean="0"/>
              <a:t>平成</a:t>
            </a:r>
            <a:r>
              <a:rPr lang="en-US" altLang="ja-JP" dirty="0" smtClean="0"/>
              <a:t>24</a:t>
            </a:r>
            <a:r>
              <a:rPr lang="ja-JP" altLang="en-US" dirty="0" smtClean="0"/>
              <a:t>年</a:t>
            </a:r>
            <a:r>
              <a:rPr lang="en-US" dirty="0" smtClean="0"/>
              <a:t>6</a:t>
            </a:r>
            <a:r>
              <a:rPr lang="ja-JP" altLang="en-US" dirty="0" smtClean="0"/>
              <a:t>月改正国立国会図書館法成立：</a:t>
            </a:r>
            <a:r>
              <a:rPr lang="ja-JP" altLang="en-US" dirty="0" smtClean="0">
                <a:solidFill>
                  <a:srgbClr val="FF0000"/>
                </a:solidFill>
              </a:rPr>
              <a:t>平成</a:t>
            </a:r>
            <a:r>
              <a:rPr lang="en-US" dirty="0" smtClean="0">
                <a:solidFill>
                  <a:srgbClr val="FF0000"/>
                </a:solidFill>
              </a:rPr>
              <a:t>25</a:t>
            </a:r>
            <a:r>
              <a:rPr lang="ja-JP" altLang="en-US" dirty="0" smtClean="0">
                <a:solidFill>
                  <a:srgbClr val="FF0000"/>
                </a:solidFill>
              </a:rPr>
              <a:t>年</a:t>
            </a:r>
            <a:r>
              <a:rPr lang="en-US" dirty="0" smtClean="0">
                <a:solidFill>
                  <a:srgbClr val="FF0000"/>
                </a:solidFill>
              </a:rPr>
              <a:t>7</a:t>
            </a:r>
            <a:r>
              <a:rPr lang="ja-JP" altLang="en-US" dirty="0" smtClean="0">
                <a:solidFill>
                  <a:srgbClr val="FF0000"/>
                </a:solidFill>
              </a:rPr>
              <a:t>月施行</a:t>
            </a:r>
            <a:r>
              <a:rPr lang="ja-JP" altLang="en-US" dirty="0" smtClean="0"/>
              <a:t>、民間のオンライン資料（電子書籍、電子雑誌等）の制度的収集開始（当面、無料かつ</a:t>
            </a:r>
            <a:r>
              <a:rPr lang="en-US" dirty="0" smtClean="0"/>
              <a:t>DRM</a:t>
            </a:r>
            <a:r>
              <a:rPr lang="ja-JP" altLang="en-US" dirty="0" smtClean="0"/>
              <a:t>のないもの）</a:t>
            </a:r>
            <a:endParaRPr lang="en-US" altLang="ja-JP" dirty="0" smtClean="0"/>
          </a:p>
          <a:p>
            <a:pPr marL="689064" lvl="1" indent="-229693" fontAlgn="t">
              <a:buFont typeface="Arial" pitchFamily="34" charset="0"/>
              <a:buChar char="•"/>
            </a:pPr>
            <a:r>
              <a:rPr lang="ja-JP" altLang="en-US" dirty="0" smtClean="0">
                <a:solidFill>
                  <a:srgbClr val="FF0000"/>
                </a:solidFill>
              </a:rPr>
              <a:t>私人が出版するオンライン資料について、国立国会図書館への送信等を義務付ける→当面、無償で</a:t>
            </a:r>
            <a:r>
              <a:rPr lang="en-US" dirty="0" smtClean="0">
                <a:solidFill>
                  <a:srgbClr val="FF0000"/>
                </a:solidFill>
              </a:rPr>
              <a:t>DRM</a:t>
            </a:r>
            <a:r>
              <a:rPr lang="ja-JP" altLang="en-US" dirty="0" smtClean="0">
                <a:solidFill>
                  <a:srgbClr val="FF0000"/>
                </a:solidFill>
              </a:rPr>
              <a:t>が掛けられていない資料が対象。</a:t>
            </a:r>
            <a:r>
              <a:rPr lang="ja-JP" altLang="en-US" dirty="0" smtClean="0"/>
              <a:t>市販の電子書籍、電子雑誌等への対応が課題</a:t>
            </a:r>
          </a:p>
          <a:p>
            <a:pPr marL="689064" lvl="1" indent="-229693" fontAlgn="t">
              <a:buFont typeface="Arial" pitchFamily="34" charset="0"/>
              <a:buChar char="•"/>
            </a:pPr>
            <a:r>
              <a:rPr kumimoji="1" lang="ja-JP" altLang="en-US" b="0" i="0" u="none" strike="noStrike" kern="1200" dirty="0" smtClean="0">
                <a:solidFill>
                  <a:schemeClr val="tx1"/>
                </a:solidFill>
                <a:latin typeface="+mn-lt"/>
                <a:ea typeface="+mn-ea"/>
                <a:cs typeface="+mn-cs"/>
              </a:rPr>
              <a:t>　</a:t>
            </a:r>
          </a:p>
          <a:p>
            <a:pPr rtl="0" eaLnBrk="1" fontAlgn="t" latinLnBrk="0" hangingPunct="1"/>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pPr>
                <a:defRPr/>
              </a:pPr>
              <a:t>32</a:t>
            </a:fld>
            <a:endParaRPr lang="en-US" altLang="ja-JP"/>
          </a:p>
        </p:txBody>
      </p:sp>
    </p:spTree>
    <p:extLst>
      <p:ext uri="{BB962C8B-B14F-4D97-AF65-F5344CB8AC3E}">
        <p14:creationId xmlns:p14="http://schemas.microsoft.com/office/powerpoint/2010/main" val="212448484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pPr defTabSz="886328">
              <a:defRPr/>
            </a:pPr>
            <a:r>
              <a:rPr lang="en-US" altLang="ja-JP" dirty="0"/>
              <a:t>IT</a:t>
            </a:r>
            <a:r>
              <a:rPr lang="ja-JP" altLang="en-US" dirty="0"/>
              <a:t>ビジネス活動の様々な局面で頻繁に発揮される基本スキルカテゴリである。</a:t>
            </a:r>
            <a:r>
              <a:rPr lang="en-US" altLang="ja-JP" dirty="0"/>
              <a:t>3</a:t>
            </a:r>
            <a:r>
              <a:rPr lang="ja-JP" altLang="en-US" dirty="0"/>
              <a:t>分類、</a:t>
            </a:r>
            <a:r>
              <a:rPr lang="en-US" altLang="ja-JP" dirty="0"/>
              <a:t>12</a:t>
            </a:r>
            <a:r>
              <a:rPr lang="ja-JP" altLang="en-US" dirty="0"/>
              <a:t>スキル項目で構成され、「メソドロジ、テクノロジ、関連知識」と同様にタスクの遂行において発揮されるスキルカテゴリとして定義されている。</a:t>
            </a:r>
            <a:endParaRPr kumimoji="1" lang="en-US" altLang="ja-JP" b="0" dirty="0" smtClean="0"/>
          </a:p>
          <a:p>
            <a:r>
              <a:rPr kumimoji="1" lang="ja-JP" altLang="en-US" b="1" dirty="0" smtClean="0"/>
              <a:t>このスキルは、知識ではなく、知識をベースに新たな知識を生み出したり、業務を改善していくために、どんなタスクにも共通に必要なスキル。</a:t>
            </a:r>
            <a:endParaRPr kumimoji="1" lang="en-US" altLang="ja-JP" b="1" dirty="0" smtClean="0"/>
          </a:p>
          <a:p>
            <a:r>
              <a:rPr kumimoji="1" lang="ja-JP" altLang="en-US" b="0" dirty="0" smtClean="0"/>
              <a:t>知識は、外部記憶にゆだねることが可能。またルーティン化された業務も、システム化が進む。</a:t>
            </a:r>
            <a:endParaRPr kumimoji="1" lang="en-US" altLang="ja-JP" b="0" dirty="0" smtClean="0"/>
          </a:p>
          <a:p>
            <a:r>
              <a:rPr kumimoji="1" lang="ja-JP" altLang="en-US" b="0" dirty="0" smtClean="0"/>
              <a:t>＝＝＝</a:t>
            </a:r>
            <a:endParaRPr kumimoji="1" lang="en-US" altLang="ja-JP" b="0" dirty="0" smtClean="0"/>
          </a:p>
          <a:p>
            <a:r>
              <a:rPr kumimoji="1" lang="ja-JP" altLang="en-US" b="0" dirty="0" smtClean="0"/>
              <a:t>●実行力・実践力</a:t>
            </a:r>
          </a:p>
          <a:p>
            <a:r>
              <a:rPr kumimoji="1" lang="ja-JP" altLang="en-US" b="0" dirty="0" smtClean="0"/>
              <a:t>・効果を上げるために、実行・実践環境や状況を適切に捉える力</a:t>
            </a:r>
          </a:p>
          <a:p>
            <a:r>
              <a:rPr kumimoji="1" lang="ja-JP" altLang="en-US" b="0" dirty="0" smtClean="0"/>
              <a:t>俯瞰力</a:t>
            </a:r>
          </a:p>
          <a:p>
            <a:r>
              <a:rPr kumimoji="1" lang="ja-JP" altLang="en-US" b="0" dirty="0" smtClean="0"/>
              <a:t>深耕力</a:t>
            </a:r>
          </a:p>
          <a:p>
            <a:r>
              <a:rPr kumimoji="1" lang="ja-JP" altLang="en-US" b="0" dirty="0" smtClean="0"/>
              <a:t>・効果的継続の実行と新しい取り組みや新領域へ挑戦する力</a:t>
            </a:r>
          </a:p>
          <a:p>
            <a:r>
              <a:rPr kumimoji="1" lang="ja-JP" altLang="en-US" b="0" dirty="0" smtClean="0"/>
              <a:t>革新力</a:t>
            </a:r>
          </a:p>
          <a:p>
            <a:r>
              <a:rPr kumimoji="1" lang="ja-JP" altLang="en-US" b="0" dirty="0" smtClean="0"/>
              <a:t>継続力</a:t>
            </a:r>
          </a:p>
          <a:p>
            <a:r>
              <a:rPr kumimoji="1" lang="ja-JP" altLang="en-US" b="0" dirty="0" smtClean="0"/>
              <a:t>●創造力</a:t>
            </a:r>
          </a:p>
          <a:p>
            <a:r>
              <a:rPr kumimoji="1" lang="ja-JP" altLang="en-US" b="0" dirty="0" smtClean="0"/>
              <a:t>・状況を認知して問題を発見し、見極め、解決案を策定する「価値の創造・問題解決」を着実に遂行する力</a:t>
            </a:r>
          </a:p>
          <a:p>
            <a:r>
              <a:rPr kumimoji="1" lang="ja-JP" altLang="en-US" b="0" dirty="0" smtClean="0"/>
              <a:t>問題発見力</a:t>
            </a:r>
          </a:p>
          <a:p>
            <a:r>
              <a:rPr kumimoji="1" lang="ja-JP" altLang="en-US" b="0" dirty="0" smtClean="0"/>
              <a:t>問題分析力</a:t>
            </a:r>
          </a:p>
          <a:p>
            <a:r>
              <a:rPr kumimoji="1" lang="ja-JP" altLang="en-US" b="0" dirty="0" smtClean="0"/>
              <a:t>仮説設定力</a:t>
            </a:r>
          </a:p>
          <a:p>
            <a:r>
              <a:rPr kumimoji="1" lang="ja-JP" altLang="en-US" b="0" dirty="0" smtClean="0"/>
              <a:t>・複雑な状況や問題に対して、論理的思考により概念の形成、判断の構築、命題設定を行う力</a:t>
            </a:r>
          </a:p>
          <a:p>
            <a:r>
              <a:rPr kumimoji="1" lang="ja-JP" altLang="en-US" b="0" dirty="0" smtClean="0"/>
              <a:t>論理思考力</a:t>
            </a:r>
          </a:p>
          <a:p>
            <a:r>
              <a:rPr kumimoji="1" lang="ja-JP" altLang="en-US" b="0" dirty="0" smtClean="0"/>
              <a:t>概念化力</a:t>
            </a:r>
          </a:p>
          <a:p>
            <a:r>
              <a:rPr kumimoji="1" lang="ja-JP" altLang="en-US" b="0" dirty="0" smtClean="0"/>
              <a:t>●コミュニケーション力</a:t>
            </a:r>
          </a:p>
          <a:p>
            <a:r>
              <a:rPr kumimoji="1" lang="ja-JP" altLang="en-US" b="0" dirty="0" smtClean="0"/>
              <a:t>・情報の獲得や更なる情報の要求や内容の確認、他者への情報提供、他者に影響を与えたり、協働への引導する力</a:t>
            </a:r>
          </a:p>
          <a:p>
            <a:r>
              <a:rPr kumimoji="1" lang="ja-JP" altLang="en-US" b="0" dirty="0" smtClean="0"/>
              <a:t>自分の考えを伝える力</a:t>
            </a:r>
          </a:p>
          <a:p>
            <a:r>
              <a:rPr kumimoji="1" lang="ja-JP" altLang="en-US" b="0" dirty="0" smtClean="0"/>
              <a:t>相手の考え方を理解する力</a:t>
            </a:r>
          </a:p>
          <a:p>
            <a:r>
              <a:rPr kumimoji="1" lang="ja-JP" altLang="en-US" b="0" dirty="0" smtClean="0"/>
              <a:t>共感を呼ぶ力</a:t>
            </a:r>
            <a:endParaRPr kumimoji="1" lang="en-US" altLang="ja-JP" b="0" dirty="0" smtClean="0"/>
          </a:p>
          <a:p>
            <a:r>
              <a:rPr kumimoji="1" lang="ja-JP" altLang="en-US" b="0" dirty="0" smtClean="0"/>
              <a:t>～～～～～～～～～～～～</a:t>
            </a:r>
            <a:endParaRPr kumimoji="1" lang="en-US" altLang="ja-JP" b="0" dirty="0" smtClean="0"/>
          </a:p>
          <a:p>
            <a:endParaRPr kumimoji="1" lang="en-US" altLang="ja-JP" b="0"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306</a:t>
            </a:fld>
            <a:endParaRPr kumimoji="1" lang="ja-JP" altLang="en-US"/>
          </a:p>
        </p:txBody>
      </p:sp>
    </p:spTree>
    <p:extLst>
      <p:ext uri="{BB962C8B-B14F-4D97-AF65-F5344CB8AC3E}">
        <p14:creationId xmlns:p14="http://schemas.microsoft.com/office/powerpoint/2010/main" val="427524470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具体的には</a:t>
            </a:r>
            <a:r>
              <a:rPr kumimoji="1" lang="en-US" altLang="ja-JP" dirty="0" smtClean="0"/>
              <a:t>EXCEL[</a:t>
            </a:r>
            <a:r>
              <a:rPr kumimoji="1" lang="ja-JP" altLang="en-US" dirty="0" smtClean="0"/>
              <a:t>表で作成されている。</a:t>
            </a:r>
            <a:endParaRPr kumimoji="1" lang="en-US" altLang="ja-JP" dirty="0" smtClean="0"/>
          </a:p>
          <a:p>
            <a:r>
              <a:rPr kumimoji="1" lang="en-US" altLang="ja-JP" dirty="0" smtClean="0"/>
              <a:t>4</a:t>
            </a:r>
            <a:r>
              <a:rPr kumimoji="1" lang="ja-JP" altLang="en-US" dirty="0" err="1" smtClean="0"/>
              <a:t>つの</a:t>
            </a:r>
            <a:r>
              <a:rPr kumimoji="1" lang="ja-JP" altLang="en-US" dirty="0" smtClean="0"/>
              <a:t>カテゴリのスキルディクショナリには小分類まで入れると相当数の項目があるが、職種（タスク）からみると、その一部が必要となり、職種ごとに必要なスキルは全体の一部である</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307</a:t>
            </a:fld>
            <a:endParaRPr kumimoji="1" lang="ja-JP" altLang="en-US"/>
          </a:p>
        </p:txBody>
      </p:sp>
    </p:spTree>
    <p:extLst>
      <p:ext uri="{BB962C8B-B14F-4D97-AF65-F5344CB8AC3E}">
        <p14:creationId xmlns:p14="http://schemas.microsoft.com/office/powerpoint/2010/main" val="200881438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ユーザ企業では</a:t>
            </a:r>
            <a:endParaRPr kumimoji="1" lang="en-US" altLang="ja-JP" dirty="0" smtClean="0"/>
          </a:p>
          <a:p>
            <a:r>
              <a:rPr kumimoji="1" lang="ja-JP" altLang="en-US" dirty="0" smtClean="0"/>
              <a:t>組織内で実際に職種として存在するタスクを、「タスクディクショナリ」から選択する。</a:t>
            </a:r>
            <a:endParaRPr kumimoji="1" lang="en-US" altLang="ja-JP" dirty="0" smtClean="0"/>
          </a:p>
          <a:p>
            <a:r>
              <a:rPr kumimoji="1" lang="ja-JP" altLang="en-US" dirty="0" smtClean="0"/>
              <a:t>選択されたタスクに必要なスキルを「スキルでディクショナリ」から選択する。</a:t>
            </a:r>
            <a:endParaRPr kumimoji="1" lang="en-US" altLang="ja-JP" dirty="0" smtClean="0"/>
          </a:p>
          <a:p>
            <a:r>
              <a:rPr kumimoji="1" lang="ja-JP" altLang="en-US" dirty="0" smtClean="0"/>
              <a:t>そのスキルを習得するための「教育プログラム」、そのスキルレベルを評価・認定するための「</a:t>
            </a:r>
            <a:r>
              <a:rPr kumimoji="1" lang="en-US" altLang="ja-JP" dirty="0" smtClean="0"/>
              <a:t>IT</a:t>
            </a:r>
            <a:r>
              <a:rPr kumimoji="1" lang="ja-JP" altLang="en-US" dirty="0" smtClean="0"/>
              <a:t>認定試験」を選択する。</a:t>
            </a:r>
            <a:endParaRPr kumimoji="1" lang="en-US" altLang="ja-JP" dirty="0" smtClean="0"/>
          </a:p>
          <a:p>
            <a:r>
              <a:rPr kumimoji="1" lang="ja-JP" altLang="en-US" dirty="0" smtClean="0"/>
              <a:t>これにより、実際の業務に必要なスキルを、効率的に習得することを目指す。</a:t>
            </a:r>
            <a:endParaRPr kumimoji="1" lang="en-US" altLang="ja-JP" dirty="0" smtClean="0"/>
          </a:p>
          <a:p>
            <a:r>
              <a:rPr kumimoji="1" lang="ja-JP" altLang="en-US" dirty="0" smtClean="0"/>
              <a:t>キャリアパスにより、様々な業務に従事して、その時々に必要なスキルを習得することにより、ゼネラリストとして網羅的なスキルを持つ人材が確保できる</a:t>
            </a:r>
            <a:endParaRPr kumimoji="1" lang="en-US" altLang="ja-JP" dirty="0" smtClean="0"/>
          </a:p>
          <a:p>
            <a:r>
              <a:rPr kumimoji="1" lang="ja-JP" altLang="en-US" dirty="0" smtClean="0"/>
              <a:t>～～～～～～～～～～～～～～～～～～～～</a:t>
            </a:r>
            <a:endParaRPr kumimoji="1" lang="en-US" altLang="ja-JP" dirty="0" smtClean="0"/>
          </a:p>
          <a:p>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308</a:t>
            </a:fld>
            <a:endParaRPr kumimoji="1" lang="ja-JP" altLang="en-US"/>
          </a:p>
        </p:txBody>
      </p:sp>
    </p:spTree>
    <p:extLst>
      <p:ext uri="{BB962C8B-B14F-4D97-AF65-F5344CB8AC3E}">
        <p14:creationId xmlns:p14="http://schemas.microsoft.com/office/powerpoint/2010/main" val="50487651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参考として、</a:t>
            </a:r>
            <a:endParaRPr kumimoji="1" lang="en-US" altLang="ja-JP" dirty="0" smtClean="0"/>
          </a:p>
          <a:p>
            <a:r>
              <a:rPr kumimoji="1" lang="ja-JP" altLang="en-US" dirty="0" smtClean="0"/>
              <a:t>各種ガイドラインと、各種認定試験との関係</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310</a:t>
            </a:fld>
            <a:endParaRPr kumimoji="1" lang="ja-JP" altLang="en-US"/>
          </a:p>
        </p:txBody>
      </p:sp>
    </p:spTree>
    <p:extLst>
      <p:ext uri="{BB962C8B-B14F-4D97-AF65-F5344CB8AC3E}">
        <p14:creationId xmlns:p14="http://schemas.microsoft.com/office/powerpoint/2010/main" val="414078648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これも参考として、</a:t>
            </a:r>
            <a:endParaRPr kumimoji="1" lang="en-US" altLang="ja-JP" dirty="0" smtClean="0"/>
          </a:p>
          <a:p>
            <a:r>
              <a:rPr kumimoji="1" lang="ja-JP" altLang="en-US" dirty="0" smtClean="0"/>
              <a:t>スキル標準と情報処理技術者試験との関係</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311</a:t>
            </a:fld>
            <a:endParaRPr kumimoji="1" lang="ja-JP" altLang="en-US"/>
          </a:p>
        </p:txBody>
      </p:sp>
    </p:spTree>
    <p:extLst>
      <p:ext uri="{BB962C8B-B14F-4D97-AF65-F5344CB8AC3E}">
        <p14:creationId xmlns:p14="http://schemas.microsoft.com/office/powerpoint/2010/main" val="52927986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a:t>
            </a:r>
            <a:r>
              <a:rPr kumimoji="1" lang="en-US" altLang="ja-JP" dirty="0" err="1" smtClean="0"/>
              <a:t>i</a:t>
            </a:r>
            <a:r>
              <a:rPr kumimoji="1" lang="ja-JP" altLang="en-US" dirty="0" smtClean="0"/>
              <a:t>コンピテンシ・ディクショナリから、スキルの部分と情報処理試験での能力評価のレベルを例示したもの。スキルには、技術的な内容だけでなく、戦略企画的なスキル、マネジメント、調達、法律等も含まれる。</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312</a:t>
            </a:fld>
            <a:endParaRPr kumimoji="1" lang="ja-JP" altLang="en-US"/>
          </a:p>
        </p:txBody>
      </p:sp>
    </p:spTree>
    <p:extLst>
      <p:ext uri="{BB962C8B-B14F-4D97-AF65-F5344CB8AC3E}">
        <p14:creationId xmlns:p14="http://schemas.microsoft.com/office/powerpoint/2010/main" val="2259027967"/>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kumimoji="1" lang="ja-JP" altLang="en-US" dirty="0" smtClean="0"/>
              <a:t>コンピュータの基礎</a:t>
            </a:r>
            <a:endParaRPr kumimoji="1" lang="en-US" altLang="ja-JP" dirty="0" smtClean="0"/>
          </a:p>
          <a:p>
            <a:pPr lvl="1"/>
            <a:r>
              <a:rPr lang="ja-JP" altLang="en-US" dirty="0" smtClean="0"/>
              <a:t>ハードウェア、ソフトウェア、ネットワーク、情報システム</a:t>
            </a:r>
            <a:endParaRPr kumimoji="1" lang="en-US" altLang="ja-JP" dirty="0" smtClean="0"/>
          </a:p>
          <a:p>
            <a:r>
              <a:rPr lang="ja-JP" altLang="en-US" dirty="0" smtClean="0"/>
              <a:t>情報の形態と収集方法</a:t>
            </a:r>
            <a:endParaRPr lang="en-US" altLang="ja-JP" dirty="0" smtClean="0"/>
          </a:p>
          <a:p>
            <a:pPr lvl="1"/>
            <a:r>
              <a:rPr lang="ja-JP" altLang="en-US" dirty="0" smtClean="0"/>
              <a:t>テキスト、音声、静止画、動画</a:t>
            </a:r>
            <a:endParaRPr lang="en-US" altLang="ja-JP" dirty="0" smtClean="0"/>
          </a:p>
          <a:p>
            <a:pPr lvl="1"/>
            <a:r>
              <a:rPr lang="ja-JP" altLang="en-US" dirty="0" smtClean="0"/>
              <a:t>検索エンジン、音声・画像認識技術</a:t>
            </a:r>
            <a:endParaRPr lang="en-US" altLang="ja-JP" dirty="0" smtClean="0"/>
          </a:p>
          <a:p>
            <a:r>
              <a:rPr kumimoji="1" lang="ja-JP" altLang="en-US" dirty="0" smtClean="0"/>
              <a:t>インターネットの仕組みと</a:t>
            </a:r>
            <a:r>
              <a:rPr kumimoji="1" lang="en-US" altLang="ja-JP" dirty="0" smtClean="0"/>
              <a:t>Web</a:t>
            </a:r>
            <a:r>
              <a:rPr kumimoji="1" lang="ja-JP" altLang="en-US" dirty="0" smtClean="0"/>
              <a:t>システム</a:t>
            </a:r>
            <a:endParaRPr kumimoji="1" lang="en-US" altLang="ja-JP" dirty="0" smtClean="0"/>
          </a:p>
          <a:p>
            <a:pPr lvl="1"/>
            <a:r>
              <a:rPr lang="en-US" altLang="ja-JP" dirty="0" smtClean="0"/>
              <a:t>Web</a:t>
            </a:r>
            <a:r>
              <a:rPr lang="ja-JP" altLang="en-US" dirty="0" smtClean="0"/>
              <a:t>アプリケーション（</a:t>
            </a:r>
            <a:r>
              <a:rPr lang="en-US" altLang="ja-JP" dirty="0" err="1" smtClean="0"/>
              <a:t>WebAPI</a:t>
            </a:r>
            <a:r>
              <a:rPr lang="ja-JP" altLang="en-US" dirty="0" err="1" smtClean="0"/>
              <a:t>、</a:t>
            </a:r>
            <a:r>
              <a:rPr lang="ja-JP" altLang="en-US" dirty="0" smtClean="0"/>
              <a:t>マッシュアップ）、クラウドコンピューティング等</a:t>
            </a:r>
            <a:endParaRPr kumimoji="1" lang="en-US" altLang="ja-JP" dirty="0" smtClean="0"/>
          </a:p>
          <a:p>
            <a:r>
              <a:rPr lang="ja-JP" altLang="en-US" dirty="0" smtClean="0"/>
              <a:t>情報の伝達</a:t>
            </a:r>
            <a:endParaRPr lang="en-US" altLang="ja-JP" dirty="0" smtClean="0"/>
          </a:p>
          <a:p>
            <a:pPr lvl="1"/>
            <a:r>
              <a:rPr lang="en-US" altLang="ja-JP" dirty="0" smtClean="0"/>
              <a:t>IP</a:t>
            </a:r>
            <a:r>
              <a:rPr lang="ja-JP" altLang="en-US" dirty="0" smtClean="0"/>
              <a:t>アドレス、パケット通信、ルーティング、イーサーネット、無線</a:t>
            </a:r>
            <a:r>
              <a:rPr lang="en-US" altLang="ja-JP" dirty="0" smtClean="0"/>
              <a:t>LAN</a:t>
            </a:r>
          </a:p>
          <a:p>
            <a:pPr lvl="1"/>
            <a:r>
              <a:rPr lang="ja-JP" altLang="en-US" dirty="0" smtClean="0"/>
              <a:t>ソーシャルネットワーク（</a:t>
            </a:r>
            <a:r>
              <a:rPr lang="en-US" altLang="ja-JP" dirty="0" smtClean="0"/>
              <a:t>Twitter</a:t>
            </a:r>
            <a:r>
              <a:rPr lang="ja-JP" altLang="en-US" dirty="0" err="1" smtClean="0"/>
              <a:t>、</a:t>
            </a:r>
            <a:r>
              <a:rPr lang="en-US" altLang="ja-JP" dirty="0" smtClean="0"/>
              <a:t>Blog</a:t>
            </a:r>
            <a:r>
              <a:rPr lang="ja-JP" altLang="en-US" dirty="0" smtClean="0"/>
              <a:t>等）、ソーシャルメディア（</a:t>
            </a:r>
            <a:r>
              <a:rPr lang="en-US" altLang="ja-JP" dirty="0" err="1" smtClean="0"/>
              <a:t>WikiPedia</a:t>
            </a:r>
            <a:r>
              <a:rPr lang="ja-JP" altLang="en-US" dirty="0" smtClean="0"/>
              <a:t>等）の活用</a:t>
            </a:r>
            <a:endParaRPr lang="en-US" altLang="ja-JP" dirty="0" smtClean="0"/>
          </a:p>
          <a:p>
            <a:r>
              <a:rPr kumimoji="1" lang="ja-JP" altLang="en-US" dirty="0" smtClean="0"/>
              <a:t>ドキュメントの作成と編集方法</a:t>
            </a:r>
            <a:endParaRPr kumimoji="1" lang="en-US" altLang="ja-JP" dirty="0" smtClean="0"/>
          </a:p>
          <a:p>
            <a:pPr lvl="1"/>
            <a:r>
              <a:rPr kumimoji="1" lang="ja-JP" altLang="en-US" dirty="0" smtClean="0"/>
              <a:t>構造化文書、創造的レポートの作成（</a:t>
            </a:r>
            <a:r>
              <a:rPr kumimoji="1" lang="en-US" altLang="ja-JP" dirty="0" smtClean="0"/>
              <a:t>Word</a:t>
            </a:r>
            <a:r>
              <a:rPr kumimoji="1" lang="ja-JP" altLang="en-US" dirty="0" err="1" smtClean="0"/>
              <a:t>、</a:t>
            </a:r>
            <a:r>
              <a:rPr lang="ja-JP" altLang="en-US" dirty="0" smtClean="0"/>
              <a:t>マインドマップ等の活用</a:t>
            </a:r>
            <a:r>
              <a:rPr kumimoji="1" lang="ja-JP" altLang="en-US" dirty="0" smtClean="0"/>
              <a:t>）</a:t>
            </a:r>
            <a:endParaRPr kumimoji="1" lang="en-US" altLang="ja-JP" dirty="0" smtClean="0"/>
          </a:p>
          <a:p>
            <a:r>
              <a:rPr kumimoji="1" lang="ja-JP" altLang="en-US" dirty="0" smtClean="0"/>
              <a:t>情報のデータ化と分析・マイニング</a:t>
            </a:r>
            <a:endParaRPr kumimoji="1" lang="en-US" altLang="ja-JP" dirty="0" smtClean="0"/>
          </a:p>
          <a:p>
            <a:pPr lvl="1"/>
            <a:r>
              <a:rPr lang="ja-JP" altLang="en-US" dirty="0" smtClean="0"/>
              <a:t>情報とデータの整理、可視化、データマイニング</a:t>
            </a:r>
            <a:endParaRPr kumimoji="1" lang="en-US" altLang="ja-JP" dirty="0" smtClean="0"/>
          </a:p>
          <a:p>
            <a:r>
              <a:rPr lang="ja-JP" altLang="en-US" dirty="0" smtClean="0"/>
              <a:t>モデリングとシミュレーション</a:t>
            </a:r>
            <a:endParaRPr lang="en-US" altLang="ja-JP" dirty="0" smtClean="0"/>
          </a:p>
          <a:p>
            <a:pPr lvl="1"/>
            <a:r>
              <a:rPr lang="ja-JP" altLang="en-US" dirty="0" smtClean="0"/>
              <a:t>モデルを用いた問題解決、傾向と予測分析（</a:t>
            </a:r>
            <a:r>
              <a:rPr lang="en-US" altLang="ja-JP" dirty="0" smtClean="0"/>
              <a:t>Excel</a:t>
            </a:r>
            <a:r>
              <a:rPr lang="ja-JP" altLang="en-US" dirty="0" smtClean="0"/>
              <a:t>等の活用）</a:t>
            </a:r>
            <a:endParaRPr lang="en-US" altLang="ja-JP" dirty="0" smtClean="0"/>
          </a:p>
          <a:p>
            <a:r>
              <a:rPr kumimoji="1" lang="ja-JP" altLang="en-US" dirty="0" smtClean="0"/>
              <a:t>プレゼンテーションの方法</a:t>
            </a:r>
            <a:endParaRPr kumimoji="1" lang="en-US" altLang="ja-JP" dirty="0" smtClean="0"/>
          </a:p>
          <a:p>
            <a:pPr lvl="1"/>
            <a:r>
              <a:rPr lang="ja-JP" altLang="en-US" dirty="0" smtClean="0"/>
              <a:t>プレゼンテーション資料の作成法（</a:t>
            </a:r>
            <a:r>
              <a:rPr lang="en-US" altLang="ja-JP" dirty="0" smtClean="0"/>
              <a:t>PowerPoint</a:t>
            </a:r>
            <a:r>
              <a:rPr lang="ja-JP" altLang="en-US" dirty="0" smtClean="0"/>
              <a:t>等の活用）</a:t>
            </a:r>
            <a:endParaRPr kumimoji="1" lang="en-US" altLang="ja-JP" dirty="0" smtClean="0"/>
          </a:p>
          <a:p>
            <a:r>
              <a:rPr lang="ja-JP" altLang="en-US" dirty="0" smtClean="0"/>
              <a:t>セキュリティと法令順守</a:t>
            </a:r>
            <a:endParaRPr lang="en-US" altLang="ja-JP" dirty="0" smtClean="0"/>
          </a:p>
          <a:p>
            <a:pPr lvl="1"/>
            <a:r>
              <a:rPr lang="ja-JP" altLang="en-US" dirty="0" smtClean="0"/>
              <a:t>情報漏洩対策、情報社会の法令</a:t>
            </a:r>
            <a:endParaRPr lang="en-US" altLang="ja-JP" dirty="0" smtClean="0"/>
          </a:p>
          <a:p>
            <a:r>
              <a:rPr kumimoji="1" lang="ja-JP" altLang="en-US" dirty="0" smtClean="0"/>
              <a:t>情報処理技術を活用した問題解決</a:t>
            </a:r>
            <a:endParaRPr kumimoji="1" lang="en-US" altLang="ja-JP" dirty="0" smtClean="0"/>
          </a:p>
          <a:p>
            <a:pPr lvl="1"/>
            <a:r>
              <a:rPr lang="ja-JP" altLang="en-US" dirty="0" smtClean="0"/>
              <a:t>問題解決におけるコンピュータ、ネットワークの役割</a:t>
            </a:r>
            <a:endParaRPr kumimoji="1" lang="ja-JP" altLang="en-US" dirty="0" smtClean="0"/>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313</a:t>
            </a:fld>
            <a:endParaRPr kumimoji="1" lang="ja-JP" altLang="en-US"/>
          </a:p>
        </p:txBody>
      </p:sp>
    </p:spTree>
    <p:extLst>
      <p:ext uri="{BB962C8B-B14F-4D97-AF65-F5344CB8AC3E}">
        <p14:creationId xmlns:p14="http://schemas.microsoft.com/office/powerpoint/2010/main" val="21104626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コンピュータの基礎</a:t>
            </a:r>
            <a:endParaRPr kumimoji="1" lang="en-US" altLang="ja-JP" dirty="0" smtClean="0"/>
          </a:p>
          <a:p>
            <a:pPr lvl="1"/>
            <a:r>
              <a:rPr lang="ja-JP" altLang="en-US" dirty="0" smtClean="0"/>
              <a:t>ハードウェア、ソフトウェア、ネットワーク、情報システム</a:t>
            </a:r>
            <a:endParaRPr kumimoji="1" lang="en-US" altLang="ja-JP" dirty="0" smtClean="0"/>
          </a:p>
          <a:p>
            <a:r>
              <a:rPr lang="ja-JP" altLang="en-US" dirty="0" smtClean="0"/>
              <a:t>情報の形態と収集方法</a:t>
            </a:r>
            <a:endParaRPr lang="en-US" altLang="ja-JP" dirty="0" smtClean="0"/>
          </a:p>
          <a:p>
            <a:pPr lvl="1"/>
            <a:r>
              <a:rPr lang="ja-JP" altLang="en-US" dirty="0" smtClean="0"/>
              <a:t>テキスト、音声、静止画、動画</a:t>
            </a:r>
            <a:endParaRPr lang="en-US" altLang="ja-JP" dirty="0" smtClean="0"/>
          </a:p>
          <a:p>
            <a:pPr lvl="1"/>
            <a:r>
              <a:rPr lang="ja-JP" altLang="en-US" dirty="0" smtClean="0"/>
              <a:t>検索エンジン、音声・画像認識技術</a:t>
            </a:r>
            <a:endParaRPr lang="en-US" altLang="ja-JP" dirty="0" smtClean="0"/>
          </a:p>
          <a:p>
            <a:r>
              <a:rPr kumimoji="1" lang="ja-JP" altLang="en-US" dirty="0" smtClean="0"/>
              <a:t>インターネットの仕組みと</a:t>
            </a:r>
            <a:r>
              <a:rPr kumimoji="1" lang="en-US" altLang="ja-JP" dirty="0" smtClean="0"/>
              <a:t>Web</a:t>
            </a:r>
            <a:r>
              <a:rPr kumimoji="1" lang="ja-JP" altLang="en-US" dirty="0" smtClean="0"/>
              <a:t>システム</a:t>
            </a:r>
            <a:endParaRPr kumimoji="1" lang="en-US" altLang="ja-JP" dirty="0" smtClean="0"/>
          </a:p>
          <a:p>
            <a:pPr lvl="1"/>
            <a:r>
              <a:rPr lang="en-US" altLang="ja-JP" dirty="0" smtClean="0"/>
              <a:t>Web</a:t>
            </a:r>
            <a:r>
              <a:rPr lang="ja-JP" altLang="en-US" dirty="0" smtClean="0"/>
              <a:t>アプリケーション（</a:t>
            </a:r>
            <a:r>
              <a:rPr lang="en-US" altLang="ja-JP" dirty="0" err="1" smtClean="0"/>
              <a:t>WebAPI</a:t>
            </a:r>
            <a:r>
              <a:rPr lang="ja-JP" altLang="en-US" dirty="0" err="1" smtClean="0"/>
              <a:t>、</a:t>
            </a:r>
            <a:r>
              <a:rPr lang="ja-JP" altLang="en-US" dirty="0" smtClean="0"/>
              <a:t>マッシュアップ）、クラウドコンピューティング等</a:t>
            </a:r>
            <a:endParaRPr kumimoji="1" lang="en-US" altLang="ja-JP" dirty="0" smtClean="0"/>
          </a:p>
          <a:p>
            <a:r>
              <a:rPr lang="ja-JP" altLang="en-US" dirty="0" smtClean="0"/>
              <a:t>情報の伝達</a:t>
            </a:r>
            <a:endParaRPr lang="en-US" altLang="ja-JP" dirty="0" smtClean="0"/>
          </a:p>
          <a:p>
            <a:pPr lvl="1"/>
            <a:r>
              <a:rPr lang="en-US" altLang="ja-JP" dirty="0" smtClean="0"/>
              <a:t>IP</a:t>
            </a:r>
            <a:r>
              <a:rPr lang="ja-JP" altLang="en-US" dirty="0" smtClean="0"/>
              <a:t>アドレス、パケット通信、ルーティング、イーサーネット、無線</a:t>
            </a:r>
            <a:r>
              <a:rPr lang="en-US" altLang="ja-JP" dirty="0" smtClean="0"/>
              <a:t>LAN</a:t>
            </a:r>
          </a:p>
          <a:p>
            <a:pPr lvl="1"/>
            <a:r>
              <a:rPr lang="ja-JP" altLang="en-US" dirty="0" smtClean="0"/>
              <a:t>ソーシャルネットワーク（</a:t>
            </a:r>
            <a:r>
              <a:rPr lang="en-US" altLang="ja-JP" dirty="0" smtClean="0"/>
              <a:t>Twitter</a:t>
            </a:r>
            <a:r>
              <a:rPr lang="ja-JP" altLang="en-US" dirty="0" err="1" smtClean="0"/>
              <a:t>、</a:t>
            </a:r>
            <a:r>
              <a:rPr lang="en-US" altLang="ja-JP" dirty="0" smtClean="0"/>
              <a:t>Blog</a:t>
            </a:r>
            <a:r>
              <a:rPr lang="ja-JP" altLang="en-US" dirty="0" smtClean="0"/>
              <a:t>等）、ソーシャルメディア（</a:t>
            </a:r>
            <a:r>
              <a:rPr lang="en-US" altLang="ja-JP" dirty="0" err="1" smtClean="0"/>
              <a:t>WikiPedia</a:t>
            </a:r>
            <a:r>
              <a:rPr lang="ja-JP" altLang="en-US" dirty="0" smtClean="0"/>
              <a:t>等）の活用</a:t>
            </a:r>
            <a:endParaRPr lang="en-US" altLang="ja-JP" dirty="0" smtClean="0"/>
          </a:p>
          <a:p>
            <a:r>
              <a:rPr kumimoji="1" lang="ja-JP" altLang="en-US" dirty="0" smtClean="0"/>
              <a:t>ドキュメントの作成と編集方法</a:t>
            </a:r>
            <a:endParaRPr kumimoji="1" lang="en-US" altLang="ja-JP" dirty="0" smtClean="0"/>
          </a:p>
          <a:p>
            <a:pPr lvl="1"/>
            <a:r>
              <a:rPr kumimoji="1" lang="ja-JP" altLang="en-US" dirty="0" smtClean="0"/>
              <a:t>構造化文書、創造的レポートの作成（</a:t>
            </a:r>
            <a:r>
              <a:rPr kumimoji="1" lang="en-US" altLang="ja-JP" dirty="0" smtClean="0"/>
              <a:t>Word</a:t>
            </a:r>
            <a:r>
              <a:rPr kumimoji="1" lang="ja-JP" altLang="en-US" dirty="0" err="1" smtClean="0"/>
              <a:t>、</a:t>
            </a:r>
            <a:r>
              <a:rPr lang="ja-JP" altLang="en-US" dirty="0" smtClean="0"/>
              <a:t>マインドマップ等の活用</a:t>
            </a:r>
            <a:r>
              <a:rPr kumimoji="1" lang="ja-JP" altLang="en-US" dirty="0" smtClean="0"/>
              <a:t>）</a:t>
            </a:r>
            <a:endParaRPr kumimoji="1" lang="en-US" altLang="ja-JP" dirty="0" smtClean="0"/>
          </a:p>
          <a:p>
            <a:r>
              <a:rPr kumimoji="1" lang="ja-JP" altLang="en-US" dirty="0" smtClean="0"/>
              <a:t>情報のデータ化と分析・マイニング</a:t>
            </a:r>
            <a:endParaRPr kumimoji="1" lang="en-US" altLang="ja-JP" dirty="0" smtClean="0"/>
          </a:p>
          <a:p>
            <a:pPr lvl="1"/>
            <a:r>
              <a:rPr lang="ja-JP" altLang="en-US" dirty="0" smtClean="0"/>
              <a:t>情報とデータの整理、可視化、データマイニング</a:t>
            </a:r>
            <a:endParaRPr kumimoji="1" lang="en-US" altLang="ja-JP" dirty="0" smtClean="0"/>
          </a:p>
          <a:p>
            <a:r>
              <a:rPr lang="ja-JP" altLang="en-US" dirty="0" smtClean="0"/>
              <a:t>モデリングとシミュレーション</a:t>
            </a:r>
            <a:endParaRPr lang="en-US" altLang="ja-JP" dirty="0" smtClean="0"/>
          </a:p>
          <a:p>
            <a:pPr lvl="1"/>
            <a:r>
              <a:rPr lang="ja-JP" altLang="en-US" dirty="0" smtClean="0"/>
              <a:t>モデルを用いた問題解決、傾向と予測分析（</a:t>
            </a:r>
            <a:r>
              <a:rPr lang="en-US" altLang="ja-JP" dirty="0" smtClean="0"/>
              <a:t>Excel</a:t>
            </a:r>
            <a:r>
              <a:rPr lang="ja-JP" altLang="en-US" dirty="0" smtClean="0"/>
              <a:t>等の活用）</a:t>
            </a:r>
            <a:endParaRPr lang="en-US" altLang="ja-JP" dirty="0" smtClean="0"/>
          </a:p>
          <a:p>
            <a:r>
              <a:rPr kumimoji="1" lang="ja-JP" altLang="en-US" dirty="0" smtClean="0"/>
              <a:t>プレゼンテーションの方法</a:t>
            </a:r>
            <a:endParaRPr kumimoji="1" lang="en-US" altLang="ja-JP" dirty="0" smtClean="0"/>
          </a:p>
          <a:p>
            <a:pPr lvl="1"/>
            <a:r>
              <a:rPr lang="ja-JP" altLang="en-US" dirty="0" smtClean="0"/>
              <a:t>プレゼンテーション資料の作成法（</a:t>
            </a:r>
            <a:r>
              <a:rPr lang="en-US" altLang="ja-JP" dirty="0" smtClean="0"/>
              <a:t>PowerPoint</a:t>
            </a:r>
            <a:r>
              <a:rPr lang="ja-JP" altLang="en-US" dirty="0" smtClean="0"/>
              <a:t>等の活用）</a:t>
            </a:r>
            <a:endParaRPr kumimoji="1" lang="en-US" altLang="ja-JP" dirty="0" smtClean="0"/>
          </a:p>
          <a:p>
            <a:r>
              <a:rPr lang="ja-JP" altLang="en-US" dirty="0" smtClean="0"/>
              <a:t>セキュリティと法令順守</a:t>
            </a:r>
            <a:endParaRPr lang="en-US" altLang="ja-JP" dirty="0" smtClean="0"/>
          </a:p>
          <a:p>
            <a:pPr lvl="1"/>
            <a:r>
              <a:rPr lang="ja-JP" altLang="en-US" dirty="0" smtClean="0"/>
              <a:t>情報漏洩対策、情報社会の法令</a:t>
            </a:r>
            <a:endParaRPr lang="en-US" altLang="ja-JP" dirty="0" smtClean="0"/>
          </a:p>
          <a:p>
            <a:r>
              <a:rPr kumimoji="1" lang="ja-JP" altLang="en-US" dirty="0" smtClean="0"/>
              <a:t>情報処理技術を活用した問題解決</a:t>
            </a:r>
            <a:endParaRPr kumimoji="1" lang="en-US" altLang="ja-JP" dirty="0" smtClean="0"/>
          </a:p>
          <a:p>
            <a:pPr lvl="1"/>
            <a:r>
              <a:rPr lang="ja-JP" altLang="en-US" dirty="0" smtClean="0"/>
              <a:t>問題解決におけるコンピュータ、ネットワークの役割</a:t>
            </a:r>
            <a:endParaRPr kumimoji="1" lang="ja-JP" altLang="en-US" dirty="0" smtClean="0"/>
          </a:p>
          <a:p>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314</a:t>
            </a:fld>
            <a:endParaRPr kumimoji="1" lang="ja-JP" altLang="en-US"/>
          </a:p>
        </p:txBody>
      </p:sp>
    </p:spTree>
    <p:extLst>
      <p:ext uri="{BB962C8B-B14F-4D97-AF65-F5344CB8AC3E}">
        <p14:creationId xmlns:p14="http://schemas.microsoft.com/office/powerpoint/2010/main" val="345011022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2015/8/15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315</a:t>
            </a:fld>
            <a:endParaRPr kumimoji="1" lang="ja-JP" altLang="en-US">
              <a:solidFill>
                <a:prstClr val="black"/>
              </a:solidFill>
            </a:endParaRPr>
          </a:p>
        </p:txBody>
      </p:sp>
    </p:spTree>
    <p:extLst>
      <p:ext uri="{BB962C8B-B14F-4D97-AF65-F5344CB8AC3E}">
        <p14:creationId xmlns:p14="http://schemas.microsoft.com/office/powerpoint/2010/main" val="83734715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673112" y="4505980"/>
            <a:ext cx="5389563" cy="6000930"/>
          </a:xfrm>
        </p:spPr>
        <p:txBody>
          <a:bodyPr>
            <a:normAutofit fontScale="47500" lnSpcReduction="20000"/>
          </a:bodyPr>
          <a:lstStyle/>
          <a:p>
            <a:pPr marL="226750" indent="-226750"/>
            <a:r>
              <a:rPr lang="ja-JP" altLang="en-US" sz="2500" u="sng" dirty="0">
                <a:ea typeface="ＭＳ Ｐ明朝" charset="-128"/>
              </a:rPr>
              <a:t>情報の利活用の促進を目指して、サービスを構築するに当たって</a:t>
            </a:r>
            <a:endParaRPr lang="en-US" altLang="ja-JP" sz="2500" u="sng" dirty="0">
              <a:ea typeface="ＭＳ Ｐ明朝" charset="-128"/>
            </a:endParaRPr>
          </a:p>
          <a:p>
            <a:pPr marL="226750" indent="-226750"/>
            <a:r>
              <a:rPr lang="ja-JP" altLang="en-US" sz="2500" u="sng" dirty="0">
                <a:ea typeface="ＭＳ Ｐ明朝" charset="-128"/>
              </a:rPr>
              <a:t>まずは、</a:t>
            </a:r>
            <a:r>
              <a:rPr lang="ja-JP" altLang="en-US" sz="2500" u="sng" dirty="0">
                <a:solidFill>
                  <a:srgbClr val="FF0000"/>
                </a:solidFill>
                <a:ea typeface="ＭＳ Ｐ明朝" charset="-128"/>
              </a:rPr>
              <a:t>現状の再確認</a:t>
            </a:r>
            <a:r>
              <a:rPr lang="ja-JP" altLang="en-US" sz="2500" u="sng" dirty="0">
                <a:ea typeface="ＭＳ Ｐ明朝" charset="-128"/>
              </a:rPr>
              <a:t>です。</a:t>
            </a:r>
            <a:endParaRPr lang="en-US" altLang="ja-JP" sz="2500" u="sng" dirty="0">
              <a:ea typeface="ＭＳ Ｐ明朝" charset="-128"/>
            </a:endParaRPr>
          </a:p>
          <a:p>
            <a:pPr marL="226750" indent="-226750"/>
            <a:r>
              <a:rPr lang="ja-JP" altLang="en-US" sz="2500" u="sng" dirty="0">
                <a:ea typeface="ＭＳ Ｐ明朝" charset="-128"/>
              </a:rPr>
              <a:t>＝＝＝＝＝</a:t>
            </a:r>
            <a:endParaRPr lang="en-US" altLang="ja-JP" sz="2500" u="sng" dirty="0">
              <a:ea typeface="ＭＳ Ｐ明朝" charset="-128"/>
            </a:endParaRPr>
          </a:p>
          <a:p>
            <a:pPr marL="228498" indent="-228498">
              <a:buFont typeface="+mj-lt"/>
              <a:buAutoNum type="arabicPeriod"/>
            </a:pPr>
            <a:r>
              <a:rPr lang="ja-JP" altLang="ja-JP" sz="2500" u="sng" dirty="0"/>
              <a:t>インターネット上では、指数的に、デジタル情報が増大しています。</a:t>
            </a:r>
            <a:endParaRPr lang="en-US" altLang="ja-JP" sz="2500" u="sng" dirty="0"/>
          </a:p>
          <a:p>
            <a:pPr marL="228498" indent="-228498">
              <a:buFont typeface="+mj-lt"/>
              <a:buAutoNum type="arabicPeriod"/>
            </a:pPr>
            <a:r>
              <a:rPr lang="ja-JP" altLang="ja-JP" sz="2500" u="sng" dirty="0"/>
              <a:t>従来のように組織、マスメディアからの発信に加えて、個人から多くの情報が発信されています。</a:t>
            </a:r>
            <a:endParaRPr lang="en-US" altLang="ja-JP" sz="2500" u="sng" dirty="0"/>
          </a:p>
          <a:p>
            <a:pPr marL="228498" indent="-228498">
              <a:buFont typeface="+mj-lt"/>
              <a:buAutoNum type="arabicPeriod"/>
            </a:pPr>
            <a:r>
              <a:rPr lang="ja-JP" altLang="ja-JP" sz="2500" u="sng" dirty="0"/>
              <a:t>情報の利用者が今や発信者にもなって、情報の質に関しても、個人からの情報にも、専門家の情報に負けないくらい質の高いものが多く見られます。</a:t>
            </a:r>
            <a:endParaRPr lang="en-US" altLang="ja-JP" sz="2500" u="sng" dirty="0"/>
          </a:p>
          <a:p>
            <a:pPr marL="685492" lvl="1" indent="-228498">
              <a:buFont typeface="+mj-lt"/>
              <a:buAutoNum type="arabicPeriod"/>
            </a:pPr>
            <a:r>
              <a:rPr lang="ja-JP" altLang="ja-JP" sz="2500" dirty="0"/>
              <a:t>実際、</a:t>
            </a:r>
            <a:r>
              <a:rPr lang="en-US" altLang="ja-JP" sz="2500" dirty="0"/>
              <a:t>Q&amp;A</a:t>
            </a:r>
            <a:r>
              <a:rPr lang="ja-JP" altLang="ja-JP" sz="2500" dirty="0"/>
              <a:t>サイト、個人の</a:t>
            </a:r>
            <a:r>
              <a:rPr lang="en-US" altLang="ja-JP" sz="2500" dirty="0"/>
              <a:t>Blog</a:t>
            </a:r>
            <a:r>
              <a:rPr lang="ja-JP" altLang="ja-JP" sz="2500" dirty="0" err="1"/>
              <a:t>、</a:t>
            </a:r>
            <a:r>
              <a:rPr lang="en-US" altLang="ja-JP" sz="2500" dirty="0"/>
              <a:t>Wiki</a:t>
            </a:r>
            <a:r>
              <a:rPr lang="ja-JP" altLang="ja-JP" sz="2500" dirty="0" err="1"/>
              <a:t>、</a:t>
            </a:r>
            <a:r>
              <a:rPr lang="en-US" altLang="ja-JP" sz="2500" dirty="0"/>
              <a:t>SNS</a:t>
            </a:r>
            <a:r>
              <a:rPr lang="ja-JP" altLang="ja-JP" sz="2500" dirty="0"/>
              <a:t>などにも有用な情報が多く存在します。また最近は</a:t>
            </a:r>
            <a:r>
              <a:rPr lang="en-US" altLang="ja-JP" sz="2500" dirty="0"/>
              <a:t>Twitter</a:t>
            </a:r>
            <a:r>
              <a:rPr lang="ja-JP" altLang="ja-JP" sz="2500" dirty="0"/>
              <a:t>も普及の兆しをみせており、たかだか</a:t>
            </a:r>
            <a:r>
              <a:rPr lang="en-US" altLang="ja-JP" sz="2500" dirty="0"/>
              <a:t>140</a:t>
            </a:r>
            <a:r>
              <a:rPr lang="ja-JP" altLang="ja-JP" sz="2500" dirty="0"/>
              <a:t>字のつぶやきの中にも多くの知見が含まれています。</a:t>
            </a:r>
            <a:endParaRPr lang="en-US" altLang="ja-JP" sz="2500" dirty="0"/>
          </a:p>
          <a:p>
            <a:pPr marL="685492" lvl="1" indent="-228498">
              <a:buFont typeface="+mj-lt"/>
              <a:buAutoNum type="arabicPeriod"/>
            </a:pPr>
            <a:r>
              <a:rPr lang="ja-JP" altLang="ja-JP" sz="2500" dirty="0"/>
              <a:t>また、個人が発信する小説として、ケータイ小説だけでなく、</a:t>
            </a:r>
            <a:r>
              <a:rPr lang="en-US" altLang="ja-JP" sz="2500" dirty="0"/>
              <a:t>Twitter</a:t>
            </a:r>
            <a:r>
              <a:rPr lang="ja-JP" altLang="ja-JP" sz="2500" dirty="0"/>
              <a:t>小説も出現しています。</a:t>
            </a:r>
          </a:p>
          <a:p>
            <a:pPr marL="228498" indent="-228498">
              <a:buFont typeface="+mj-lt"/>
              <a:buAutoNum type="arabicPeriod"/>
            </a:pPr>
            <a:r>
              <a:rPr lang="ja-JP" altLang="ja-JP" sz="2500" u="sng" dirty="0"/>
              <a:t>ユーザのインターネットでの情報探索の行動の目的は、まさに問題・課題の解決であり、回答が掲載された資料の所在ではなく、回答そのものを、知識として得ようとしています。</a:t>
            </a:r>
            <a:endParaRPr lang="en-US" altLang="ja-JP" sz="2500" u="sng" dirty="0"/>
          </a:p>
          <a:p>
            <a:pPr marL="685492" lvl="1" indent="-228498">
              <a:buFont typeface="+mj-lt"/>
              <a:buAutoNum type="arabicPeriod"/>
            </a:pPr>
            <a:r>
              <a:rPr lang="ja-JP" altLang="ja-JP" sz="2500" dirty="0"/>
              <a:t>多くのユーザは、インターネット情報だけで問題解決をしており、</a:t>
            </a:r>
            <a:r>
              <a:rPr lang="en-US" altLang="ja-JP" sz="2500" dirty="0"/>
              <a:t>Google</a:t>
            </a:r>
            <a:r>
              <a:rPr lang="ja-JP" altLang="ja-JP" sz="2500" dirty="0"/>
              <a:t>などの検索エンジンで見えない情報はないも同然とも言われています。</a:t>
            </a:r>
          </a:p>
          <a:p>
            <a:pPr marL="228498" indent="-228498">
              <a:buFont typeface="+mj-lt"/>
              <a:buAutoNum type="arabicPeriod"/>
            </a:pPr>
            <a:r>
              <a:rPr lang="ja-JP" altLang="ja-JP" sz="2500" u="sng" dirty="0"/>
              <a:t>また、インターネットで流通している膨大なデジタルコンテンツを、紙資料のように専門家による手作業で目録規則に従って体系的に整理することは不可能</a:t>
            </a:r>
            <a:r>
              <a:rPr lang="ja-JP" altLang="ja-JP" sz="2500" dirty="0"/>
              <a:t>であり、また、デジタルコンテンツのメリットを生かすこともできません。</a:t>
            </a:r>
          </a:p>
          <a:p>
            <a:pPr marL="228498" indent="-228498">
              <a:buFont typeface="+mj-lt"/>
              <a:buAutoNum type="arabicPeriod"/>
            </a:pPr>
            <a:r>
              <a:rPr lang="ja-JP" altLang="ja-JP" sz="2500" u="sng" dirty="0"/>
              <a:t>このような状況の中、</a:t>
            </a:r>
            <a:r>
              <a:rPr lang="ja-JP" altLang="ja-JP" sz="2500" u="sng" dirty="0">
                <a:solidFill>
                  <a:srgbClr val="FF0000"/>
                </a:solidFill>
              </a:rPr>
              <a:t>情報の利活用の促進を目指して、何をすべきかを考えます。</a:t>
            </a:r>
          </a:p>
          <a:p>
            <a:pPr marL="226750" indent="-226750"/>
            <a:endParaRPr lang="en-US" altLang="ja-JP" u="sng" dirty="0" smtClean="0">
              <a:ea typeface="ＭＳ Ｐ明朝" charset="-128"/>
            </a:endParaRPr>
          </a:p>
          <a:p>
            <a:pPr marL="226750" indent="-226750"/>
            <a:r>
              <a:rPr lang="ja-JP" altLang="en-US" u="sng" dirty="0" smtClean="0">
                <a:ea typeface="ＭＳ Ｐ明朝" charset="-128"/>
              </a:rPr>
              <a:t>～～～～～～</a:t>
            </a:r>
          </a:p>
          <a:p>
            <a:pPr marL="226750" indent="-226750"/>
            <a:r>
              <a:rPr lang="ja-JP" altLang="en-US" u="sng" dirty="0" smtClean="0">
                <a:ea typeface="ＭＳ Ｐ明朝" charset="-128"/>
              </a:rPr>
              <a:t>インターネット上では、指数的に、デジタル情報が増大しています。</a:t>
            </a:r>
          </a:p>
          <a:p>
            <a:pPr marL="683430" lvl="1" indent="-226750"/>
            <a:r>
              <a:rPr lang="ja-JP" altLang="en-US" dirty="0" smtClean="0">
                <a:ea typeface="ＭＳ Ｐ明朝" charset="-128"/>
              </a:rPr>
              <a:t>従来のように組織、マスメディアからの発信に加えて、個人からの多くの情報が発信されています。</a:t>
            </a:r>
          </a:p>
          <a:p>
            <a:pPr marL="683430" lvl="1" indent="-226750"/>
            <a:r>
              <a:rPr lang="ja-JP" altLang="en-US" dirty="0" smtClean="0">
                <a:ea typeface="ＭＳ Ｐ明朝" charset="-128"/>
              </a:rPr>
              <a:t>情報の質に関しても、個人からの情報も、専門家の情報に負けないくらい質の高いものも多く見られます。</a:t>
            </a:r>
          </a:p>
          <a:p>
            <a:pPr marL="226750" indent="-226750"/>
            <a:r>
              <a:rPr lang="ja-JP" altLang="en-US" u="sng" dirty="0" smtClean="0">
                <a:ea typeface="ＭＳ Ｐ明朝" charset="-128"/>
              </a:rPr>
              <a:t>現在のユーザの、インターネットでの情報探索の行動の目的は、まさに問題・課題の解決であり、目録などで、情報がどこにあるのかを確認するのが目的ではありません。</a:t>
            </a:r>
          </a:p>
          <a:p>
            <a:pPr marL="226750" indent="-226750"/>
            <a:r>
              <a:rPr lang="ja-JP" altLang="en-US" u="sng" dirty="0" smtClean="0">
                <a:ea typeface="ＭＳ Ｐ明朝" charset="-128"/>
              </a:rPr>
              <a:t>多くのユーザは、インターネットで問題解決をしており、</a:t>
            </a:r>
            <a:r>
              <a:rPr lang="en-US" altLang="ja-JP" u="sng" dirty="0" smtClean="0">
                <a:ea typeface="ＭＳ Ｐ明朝" charset="-128"/>
              </a:rPr>
              <a:t>Google</a:t>
            </a:r>
            <a:r>
              <a:rPr lang="ja-JP" altLang="en-US" u="sng" dirty="0" smtClean="0">
                <a:ea typeface="ＭＳ Ｐ明朝" charset="-128"/>
              </a:rPr>
              <a:t>などの検索エンジンで見えない情報はないも同然と言われています。</a:t>
            </a:r>
          </a:p>
          <a:p>
            <a:pPr marL="226750" indent="-226750"/>
            <a:r>
              <a:rPr lang="ja-JP" altLang="en-US" u="sng" dirty="0" smtClean="0">
                <a:ea typeface="ＭＳ Ｐ明朝" charset="-128"/>
              </a:rPr>
              <a:t>また、有用な情報は、民間、個人のデータベース、ブログなどに多く存在します。</a:t>
            </a:r>
          </a:p>
          <a:p>
            <a:pPr marL="226750" indent="-226750"/>
            <a:r>
              <a:rPr lang="ja-JP" altLang="en-US" u="sng" dirty="0" smtClean="0">
                <a:ea typeface="ＭＳ Ｐ明朝" charset="-128"/>
              </a:rPr>
              <a:t>それらのインターネット上の情報は膨大で、すべてを１つの組織で、収集・保存し、提供することは不可能です。</a:t>
            </a:r>
          </a:p>
          <a:p>
            <a:pPr marL="226750" indent="-226750"/>
            <a:r>
              <a:rPr lang="ja-JP" altLang="en-US" u="sng" dirty="0" smtClean="0">
                <a:ea typeface="ＭＳ Ｐ明朝" charset="-128"/>
              </a:rPr>
              <a:t>また、膨大な情報を、体系的に整理（紙資料の書誌に相当するメタデータ付与等の組織化）することは、専門家の人海戦術では、到底追いつきません。</a:t>
            </a:r>
          </a:p>
          <a:p>
            <a:pPr marL="226750" indent="-226750"/>
            <a:r>
              <a:rPr lang="ja-JP" altLang="en-US" u="sng" dirty="0" smtClean="0">
                <a:ea typeface="ＭＳ Ｐ明朝" charset="-128"/>
              </a:rPr>
              <a:t>個人が持つ情報の集合知は、専門家をしのぎ、質的にも劣らない可能性があります。</a:t>
            </a:r>
          </a:p>
          <a:p>
            <a:pPr marL="683430" lvl="1" indent="-226750"/>
            <a:r>
              <a:rPr lang="ja-JP" altLang="en-US" dirty="0" smtClean="0">
                <a:ea typeface="ＭＳ Ｐ明朝" charset="-128"/>
              </a:rPr>
              <a:t>インターネット上の個人の知が集まれば、専門家が用意できる量に比べて格段多く、また質的にも劣らないものになる可能性があります。</a:t>
            </a:r>
          </a:p>
          <a:p>
            <a:pPr marL="226750" indent="-226750"/>
            <a:r>
              <a:rPr lang="ja-JP" altLang="en-US" dirty="0" smtClean="0">
                <a:ea typeface="ＭＳ Ｐ明朝" charset="-128"/>
              </a:rPr>
              <a:t>膨大な情報を検索できる時代に、従来の図書館的な考え方で、単独の図書館が所蔵資料の検索から入るようなサービスを提供していては、一般のユーザからは利用されなくなります。</a:t>
            </a:r>
          </a:p>
          <a:p>
            <a:endParaRPr kumimoji="1" lang="ja-JP" altLang="en-US" dirty="0"/>
          </a:p>
        </p:txBody>
      </p:sp>
      <p:sp>
        <p:nvSpPr>
          <p:cNvPr id="4" name="ヘッダー プレースホルダ 3"/>
          <p:cNvSpPr>
            <a:spLocks noGrp="1"/>
          </p:cNvSpPr>
          <p:nvPr>
            <p:ph type="hdr" sz="quarter" idx="10"/>
          </p:nvPr>
        </p:nvSpPr>
        <p:spPr/>
        <p:txBody>
          <a:bodyPr/>
          <a:lstStyle/>
          <a:p>
            <a:pPr>
              <a:defRPr/>
            </a:pPr>
            <a:r>
              <a:rPr lang="zh-CN" altLang="en-US" smtClean="0">
                <a:solidFill>
                  <a:prstClr val="black"/>
                </a:solidFill>
              </a:rPr>
              <a:t>第</a:t>
            </a:r>
            <a:r>
              <a:rPr lang="en-US" altLang="zh-CN" smtClean="0">
                <a:solidFill>
                  <a:prstClr val="black"/>
                </a:solidFill>
              </a:rPr>
              <a:t>95</a:t>
            </a:r>
            <a:r>
              <a:rPr lang="zh-CN" altLang="en-US" smtClean="0">
                <a:solidFill>
                  <a:prstClr val="black"/>
                </a:solidFill>
              </a:rPr>
              <a:t>回全国図書館大会 第</a:t>
            </a:r>
            <a:r>
              <a:rPr lang="en-US" altLang="zh-CN" smtClean="0">
                <a:solidFill>
                  <a:prstClr val="black"/>
                </a:solidFill>
              </a:rPr>
              <a:t>5</a:t>
            </a:r>
            <a:r>
              <a:rPr lang="zh-CN" altLang="en-US" smtClean="0">
                <a:solidFill>
                  <a:prstClr val="black"/>
                </a:solidFill>
              </a:rPr>
              <a:t>分科会</a:t>
            </a:r>
            <a:endParaRPr lang="en-US" altLang="ja-JP">
              <a:solidFill>
                <a:prstClr val="black"/>
              </a:solidFill>
            </a:endParaRPr>
          </a:p>
        </p:txBody>
      </p:sp>
      <p:sp>
        <p:nvSpPr>
          <p:cNvPr id="5" name="日付プレースホルダ 4"/>
          <p:cNvSpPr>
            <a:spLocks noGrp="1"/>
          </p:cNvSpPr>
          <p:nvPr>
            <p:ph type="dt" idx="11"/>
          </p:nvPr>
        </p:nvSpPr>
        <p:spPr/>
        <p:txBody>
          <a:bodyPr/>
          <a:lstStyle/>
          <a:p>
            <a:pPr>
              <a:defRPr/>
            </a:pPr>
            <a:r>
              <a:rPr lang="en-US" altLang="ja-JP" smtClean="0">
                <a:solidFill>
                  <a:prstClr val="black"/>
                </a:solidFill>
              </a:rPr>
              <a:t>2009/10/30</a:t>
            </a:r>
            <a:endParaRPr lang="en-US" altLang="ja-JP">
              <a:solidFill>
                <a:prstClr val="black"/>
              </a:solidFill>
            </a:endParaRPr>
          </a:p>
        </p:txBody>
      </p:sp>
      <p:sp>
        <p:nvSpPr>
          <p:cNvPr id="6" name="フッター プレースホルダ 5"/>
          <p:cNvSpPr>
            <a:spLocks noGrp="1"/>
          </p:cNvSpPr>
          <p:nvPr>
            <p:ph type="ftr" sz="quarter" idx="12"/>
          </p:nvPr>
        </p:nvSpPr>
        <p:spPr/>
        <p:txBody>
          <a:bodyPr/>
          <a:lstStyle/>
          <a:p>
            <a:pPr>
              <a:defRPr/>
            </a:pPr>
            <a:r>
              <a:rPr lang="en-US" altLang="ja-JP" smtClean="0">
                <a:solidFill>
                  <a:prstClr val="black"/>
                </a:solidFill>
              </a:rPr>
              <a:t>National Diet Library (NDL)</a:t>
            </a:r>
            <a:endParaRPr lang="en-US" altLang="ja-JP">
              <a:solidFill>
                <a:prstClr val="black"/>
              </a:solidFill>
            </a:endParaRPr>
          </a:p>
        </p:txBody>
      </p:sp>
      <p:sp>
        <p:nvSpPr>
          <p:cNvPr id="7" name="スライド番号プレースホルダ 6"/>
          <p:cNvSpPr>
            <a:spLocks noGrp="1"/>
          </p:cNvSpPr>
          <p:nvPr>
            <p:ph type="sldNum" sz="quarter" idx="13"/>
          </p:nvPr>
        </p:nvSpPr>
        <p:spPr/>
        <p:txBody>
          <a:bodyPr/>
          <a:lstStyle/>
          <a:p>
            <a:pPr>
              <a:defRPr/>
            </a:pPr>
            <a:fld id="{943F94FD-84BF-4AA4-B4BF-7AA4E66D91A2}" type="slidenum">
              <a:rPr lang="en-US" altLang="ja-JP" smtClean="0">
                <a:solidFill>
                  <a:prstClr val="black"/>
                </a:solidFill>
              </a:rPr>
              <a:pPr>
                <a:defRPr/>
              </a:pPr>
              <a:t>316</a:t>
            </a:fld>
            <a:endParaRPr lang="en-US" altLang="ja-JP">
              <a:solidFill>
                <a:prstClr val="black"/>
              </a:solidFill>
            </a:endParaRPr>
          </a:p>
        </p:txBody>
      </p:sp>
    </p:spTree>
    <p:extLst>
      <p:ext uri="{BB962C8B-B14F-4D97-AF65-F5344CB8AC3E}">
        <p14:creationId xmlns:p14="http://schemas.microsoft.com/office/powerpoint/2010/main" val="1051550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33</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47524055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38188" y="288925"/>
            <a:ext cx="8286751" cy="4662488"/>
          </a:xfrm>
        </p:spPr>
      </p:sp>
      <p:sp>
        <p:nvSpPr>
          <p:cNvPr id="3" name="ノート プレースホルダ 2"/>
          <p:cNvSpPr>
            <a:spLocks noGrp="1"/>
          </p:cNvSpPr>
          <p:nvPr>
            <p:ph type="body" idx="1"/>
          </p:nvPr>
        </p:nvSpPr>
        <p:spPr>
          <a:xfrm>
            <a:off x="673112" y="5149133"/>
            <a:ext cx="5389563" cy="3979003"/>
          </a:xfrm>
        </p:spPr>
        <p:txBody>
          <a:bodyPr>
            <a:normAutofit/>
          </a:bodyPr>
          <a:lstStyle/>
          <a:p>
            <a:r>
              <a:rPr kumimoji="1" lang="ja-JP" altLang="en-US" u="sng" dirty="0" smtClean="0"/>
              <a:t>図書館利用者の</a:t>
            </a:r>
            <a:r>
              <a:rPr kumimoji="1" lang="ja-JP" altLang="en-US" u="sng" dirty="0" smtClean="0">
                <a:solidFill>
                  <a:srgbClr val="FF0000"/>
                </a:solidFill>
              </a:rPr>
              <a:t>多様なニーズを図示</a:t>
            </a:r>
            <a:r>
              <a:rPr kumimoji="1" lang="ja-JP" altLang="en-US" u="sng" dirty="0" smtClean="0"/>
              <a:t>してみました。</a:t>
            </a:r>
            <a:endParaRPr kumimoji="1" lang="en-US" altLang="ja-JP" u="sng" dirty="0" smtClean="0"/>
          </a:p>
          <a:p>
            <a:endParaRPr kumimoji="1" lang="en-US" altLang="ja-JP" u="sng" dirty="0" smtClean="0"/>
          </a:p>
          <a:p>
            <a:r>
              <a:rPr kumimoji="1" lang="ja-JP" altLang="en-US" u="sng" dirty="0" smtClean="0">
                <a:solidFill>
                  <a:srgbClr val="FF0000"/>
                </a:solidFill>
              </a:rPr>
              <a:t>利用目的、利用者種別、利用場所、利用機器</a:t>
            </a:r>
            <a:r>
              <a:rPr kumimoji="1" lang="ja-JP" altLang="en-US" u="sng" dirty="0" smtClean="0"/>
              <a:t>など、ユーザのニーズは多様です。</a:t>
            </a:r>
            <a:endParaRPr kumimoji="1" lang="en-US" altLang="ja-JP" u="sng" dirty="0" smtClean="0"/>
          </a:p>
          <a:p>
            <a:r>
              <a:rPr kumimoji="1" lang="ja-JP" altLang="en-US" u="sng" dirty="0" smtClean="0"/>
              <a:t>しかし、このような多様なニーズに対して、１つの検索・閲覧方法でサービスを提供することは不可能です</a:t>
            </a:r>
            <a:r>
              <a:rPr lang="ja-JP" altLang="en-US" u="sng" dirty="0" smtClean="0"/>
              <a:t>。</a:t>
            </a:r>
            <a:endParaRPr lang="en-US" altLang="ja-JP" u="sng" dirty="0" smtClean="0"/>
          </a:p>
          <a:p>
            <a:endParaRPr lang="en-US" altLang="ja-JP" u="sng" dirty="0" smtClean="0"/>
          </a:p>
          <a:p>
            <a:r>
              <a:rPr lang="ja-JP" altLang="en-US" u="sng" dirty="0" smtClean="0"/>
              <a:t>従来の</a:t>
            </a:r>
            <a:r>
              <a:rPr lang="en-US" altLang="ja-JP" u="sng" dirty="0" smtClean="0"/>
              <a:t>OPAC</a:t>
            </a:r>
            <a:r>
              <a:rPr lang="ja-JP" altLang="en-US" u="sng" dirty="0" smtClean="0"/>
              <a:t>は、使いなれた人には、これで使いやすいのかも知れませんが、世の中の様々な検索サービスと比較すると、とても使いやすいものとは思えません。</a:t>
            </a:r>
            <a:endParaRPr kumimoji="1" lang="en-US" altLang="ja-JP" u="sng" dirty="0" smtClean="0"/>
          </a:p>
          <a:p>
            <a:endParaRPr kumimoji="1" lang="en-US" altLang="ja-JP" dirty="0" smtClean="0"/>
          </a:p>
          <a:p>
            <a:r>
              <a:rPr kumimoji="1" lang="ja-JP" altLang="en-US" dirty="0" smtClean="0"/>
              <a:t>～～～～～～～～～～</a:t>
            </a:r>
            <a:endParaRPr kumimoji="1" lang="en-US" altLang="ja-JP" dirty="0" smtClean="0"/>
          </a:p>
          <a:p>
            <a:endParaRPr kumimoji="1" lang="en-US" altLang="ja-JP" dirty="0" smtClean="0"/>
          </a:p>
          <a:p>
            <a:r>
              <a:rPr kumimoji="1" lang="ja-JP" altLang="en-US" dirty="0" smtClean="0"/>
              <a:t>当館が直接利用者に提供する</a:t>
            </a:r>
            <a:r>
              <a:rPr lang="en-US" altLang="ja-JP" dirty="0" smtClean="0"/>
              <a:t>GUI</a:t>
            </a:r>
            <a:r>
              <a:rPr lang="ja-JP" altLang="en-US" dirty="0" err="1" smtClean="0"/>
              <a:t>での</a:t>
            </a:r>
            <a:r>
              <a:rPr kumimoji="1" lang="ja-JP" altLang="en-US" dirty="0" smtClean="0"/>
              <a:t>サービスとして、ユーザビリティ、アクセシビリティへの配慮は重要な要件</a:t>
            </a:r>
            <a:endParaRPr lang="en-US" altLang="ja-JP" dirty="0" smtClean="0"/>
          </a:p>
          <a:p>
            <a:endParaRPr kumimoji="1" lang="en-US" altLang="ja-JP" dirty="0" smtClean="0"/>
          </a:p>
          <a:p>
            <a:r>
              <a:rPr lang="ja-JP" altLang="en-US" dirty="0" smtClean="0"/>
              <a:t>「いつでも、どこでも、だれでも」利用できるサービスとして考えると、このような観点があるということを例として挙げたもの</a:t>
            </a:r>
            <a:endParaRPr kumimoji="1" lang="en-US" altLang="ja-JP" dirty="0" smtClean="0"/>
          </a:p>
          <a:p>
            <a:endParaRPr lang="en-US" altLang="ja-JP" dirty="0" smtClean="0"/>
          </a:p>
          <a:p>
            <a:r>
              <a:rPr lang="ja-JP" altLang="en-US" dirty="0" smtClean="0"/>
              <a:t>当館がデータを</a:t>
            </a:r>
            <a:r>
              <a:rPr lang="en-US" altLang="ja-JP" dirty="0" smtClean="0"/>
              <a:t>API</a:t>
            </a:r>
            <a:r>
              <a:rPr lang="ja-JP" altLang="en-US" dirty="0" smtClean="0"/>
              <a:t>を通じて利用者に対して間接的に提供するサービスは別途</a:t>
            </a:r>
            <a:endParaRPr kumimoji="1" lang="ja-JP" altLang="en-US" dirty="0"/>
          </a:p>
        </p:txBody>
      </p:sp>
      <p:sp>
        <p:nvSpPr>
          <p:cNvPr id="4" name="スライド番号プレースホルダ 3"/>
          <p:cNvSpPr>
            <a:spLocks noGrp="1"/>
          </p:cNvSpPr>
          <p:nvPr>
            <p:ph type="sldNum" sz="quarter" idx="10"/>
          </p:nvPr>
        </p:nvSpPr>
        <p:spPr/>
        <p:txBody>
          <a:bodyPr/>
          <a:lstStyle/>
          <a:p>
            <a:fld id="{ABE1EF58-0341-4939-9227-899A80B03586}" type="slidenum">
              <a:rPr lang="en-US" altLang="ja-JP" smtClean="0">
                <a:solidFill>
                  <a:prstClr val="black"/>
                </a:solidFill>
              </a:rPr>
              <a:pPr/>
              <a:t>317</a:t>
            </a:fld>
            <a:endParaRPr kumimoji="1" lang="ja-JP" altLang="en-US">
              <a:solidFill>
                <a:prstClr val="black"/>
              </a:solidFill>
            </a:endParaRPr>
          </a:p>
        </p:txBody>
      </p:sp>
    </p:spTree>
    <p:extLst>
      <p:ext uri="{BB962C8B-B14F-4D97-AF65-F5344CB8AC3E}">
        <p14:creationId xmlns:p14="http://schemas.microsoft.com/office/powerpoint/2010/main" val="50817380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894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894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E0C862FC-ACB1-4C29-ABE1-83813FF50467}"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318</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89445" name="Rectangle 2"/>
          <p:cNvSpPr>
            <a:spLocks noGrp="1" noRot="1" noChangeAspect="1" noChangeArrowheads="1" noTextEdit="1"/>
          </p:cNvSpPr>
          <p:nvPr>
            <p:ph type="sldImg"/>
          </p:nvPr>
        </p:nvSpPr>
        <p:spPr>
          <a:xfrm>
            <a:off x="77788" y="741363"/>
            <a:ext cx="6580187" cy="3702050"/>
          </a:xfrm>
          <a:ln/>
        </p:spPr>
      </p:sp>
      <p:sp>
        <p:nvSpPr>
          <p:cNvPr id="1894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84" indent="-228584"/>
            <a:r>
              <a:rPr lang="ja-JP" altLang="en-US" u="sng" dirty="0" smtClean="0">
                <a:latin typeface="Arial" panose="020B0604020202020204" pitchFamily="34" charset="0"/>
              </a:rPr>
              <a:t>これは、（</a:t>
            </a:r>
            <a:r>
              <a:rPr lang="en-US" altLang="ja-JP" u="sng" dirty="0" smtClean="0">
                <a:latin typeface="Arial" panose="020B0604020202020204" pitchFamily="34" charset="0"/>
              </a:rPr>
              <a:t>Web2.0</a:t>
            </a:r>
            <a:r>
              <a:rPr lang="ja-JP" altLang="en-US" u="sng" dirty="0" smtClean="0">
                <a:latin typeface="Arial" panose="020B0604020202020204" pitchFamily="34" charset="0"/>
              </a:rPr>
              <a:t>時代の次を見据えて）このような現状を踏まえて、何をすべきかを図示したものです。</a:t>
            </a:r>
          </a:p>
          <a:p>
            <a:pPr marL="685752" lvl="1" indent="-228584"/>
            <a:r>
              <a:rPr lang="ja-JP" altLang="en-US" u="sng" dirty="0" smtClean="0">
                <a:latin typeface="Arial" panose="020B0604020202020204" pitchFamily="34" charset="0"/>
              </a:rPr>
              <a:t>個々のデータベースのなかに隠れている情報を「見える化」すること。</a:t>
            </a:r>
          </a:p>
          <a:p>
            <a:pPr marL="685752" lvl="1" indent="-228584"/>
            <a:r>
              <a:rPr lang="ja-JP" altLang="en-US" u="sng" dirty="0" smtClean="0">
                <a:latin typeface="Arial" panose="020B0604020202020204" pitchFamily="34" charset="0"/>
              </a:rPr>
              <a:t>それらを集合知化すること。</a:t>
            </a:r>
          </a:p>
          <a:p>
            <a:pPr marL="685752" lvl="1" indent="-228584"/>
            <a:r>
              <a:rPr lang="ja-JP" altLang="en-US" u="sng" dirty="0" smtClean="0">
                <a:latin typeface="Arial" panose="020B0604020202020204" pitchFamily="34" charset="0"/>
              </a:rPr>
              <a:t>情報と情報の関連付けをすること。</a:t>
            </a:r>
          </a:p>
          <a:p>
            <a:pPr marL="685752" lvl="1" indent="-228584"/>
            <a:r>
              <a:rPr lang="ja-JP" altLang="en-US" u="sng" dirty="0" smtClean="0">
                <a:latin typeface="Arial" panose="020B0604020202020204" pitchFamily="34" charset="0"/>
              </a:rPr>
              <a:t>人と人の関連付けをすること。</a:t>
            </a:r>
          </a:p>
          <a:p>
            <a:pPr marL="685752" lvl="1" indent="-228584"/>
            <a:r>
              <a:rPr lang="ja-JP" altLang="en-US" u="sng" dirty="0" smtClean="0">
                <a:latin typeface="Arial" panose="020B0604020202020204" pitchFamily="34" charset="0"/>
              </a:rPr>
              <a:t>さらに、情報と人の関連付けをすること。</a:t>
            </a:r>
          </a:p>
          <a:p>
            <a:pPr marL="685752" lvl="1" indent="-228584"/>
            <a:r>
              <a:rPr lang="ja-JP" altLang="en-US" u="sng" dirty="0" smtClean="0">
                <a:latin typeface="Arial" panose="020B0604020202020204" pitchFamily="34" charset="0"/>
              </a:rPr>
              <a:t>その上で、情報の選択の絞込みや、範囲の拡大、利用者属性に応じた情報閲覧環境を提供していくことです。</a:t>
            </a:r>
          </a:p>
        </p:txBody>
      </p:sp>
    </p:spTree>
    <p:extLst>
      <p:ext uri="{BB962C8B-B14F-4D97-AF65-F5344CB8AC3E}">
        <p14:creationId xmlns:p14="http://schemas.microsoft.com/office/powerpoint/2010/main" val="199995178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04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04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A03C7730-C3AA-4875-BACA-EDD1C89AB1C2}"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319</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0469" name="Rectangle 2"/>
          <p:cNvSpPr>
            <a:spLocks noGrp="1" noRot="1" noChangeAspect="1" noChangeArrowheads="1" noTextEdit="1"/>
          </p:cNvSpPr>
          <p:nvPr>
            <p:ph type="sldImg"/>
          </p:nvPr>
        </p:nvSpPr>
        <p:spPr>
          <a:xfrm>
            <a:off x="77788" y="741363"/>
            <a:ext cx="6580187" cy="3702050"/>
          </a:xfrm>
          <a:ln/>
        </p:spPr>
      </p:sp>
      <p:sp>
        <p:nvSpPr>
          <p:cNvPr id="1904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u="sng" smtClean="0">
                <a:latin typeface="Arial" panose="020B0604020202020204" pitchFamily="34" charset="0"/>
              </a:rPr>
              <a:t>実施すべきことを、具体的に実現するために必要な機能を、考えていきます。</a:t>
            </a:r>
            <a:r>
              <a:rPr lang="ja-JP" altLang="en-US" smtClean="0">
                <a:latin typeface="Arial" panose="020B0604020202020204" pitchFamily="34" charset="0"/>
              </a:rPr>
              <a:t> </a:t>
            </a:r>
          </a:p>
        </p:txBody>
      </p:sp>
    </p:spTree>
    <p:extLst>
      <p:ext uri="{BB962C8B-B14F-4D97-AF65-F5344CB8AC3E}">
        <p14:creationId xmlns:p14="http://schemas.microsoft.com/office/powerpoint/2010/main" val="27825679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14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14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7432142E-49A1-4BA3-BFEE-3D92560071B6}"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320</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1493" name="Rectangle 2"/>
          <p:cNvSpPr>
            <a:spLocks noGrp="1" noRot="1" noChangeAspect="1" noChangeArrowheads="1" noTextEdit="1"/>
          </p:cNvSpPr>
          <p:nvPr>
            <p:ph type="sldImg"/>
          </p:nvPr>
        </p:nvSpPr>
        <p:spPr>
          <a:xfrm>
            <a:off x="77788" y="741363"/>
            <a:ext cx="6580187" cy="3702050"/>
          </a:xfrm>
          <a:ln/>
        </p:spPr>
      </p:sp>
      <p:sp>
        <p:nvSpPr>
          <p:cNvPr id="1914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84" indent="-228584"/>
            <a:r>
              <a:rPr lang="ja-JP" altLang="en-US" u="sng" dirty="0" smtClean="0">
                <a:latin typeface="Arial" panose="020B0604020202020204" pitchFamily="34" charset="0"/>
              </a:rPr>
              <a:t>まずは、データベース内の情報の「見える化」です。</a:t>
            </a:r>
            <a:endParaRPr lang="en-US" altLang="ja-JP" u="sng" dirty="0" smtClean="0">
              <a:latin typeface="Arial" panose="020B0604020202020204" pitchFamily="34" charset="0"/>
            </a:endParaRPr>
          </a:p>
          <a:p>
            <a:pPr marL="228584" indent="-228584"/>
            <a:r>
              <a:rPr lang="ja-JP" altLang="en-US" u="sng" dirty="0" smtClean="0">
                <a:latin typeface="Arial" panose="020B0604020202020204" pitchFamily="34" charset="0"/>
              </a:rPr>
              <a:t>一般のユーザの情報探索行動として、検索の入り口は、まずは検索エンジンです。</a:t>
            </a:r>
            <a:r>
              <a:rPr lang="ja-JP" altLang="en-US" dirty="0" smtClean="0">
                <a:latin typeface="Arial" panose="020B0604020202020204" pitchFamily="34" charset="0"/>
              </a:rPr>
              <a:t>検索エンジンで見えない情報はないも同然です。データベースを公開していても、検索エンジンでは、データベースの中までは検索できません。</a:t>
            </a:r>
          </a:p>
          <a:p>
            <a:pPr marL="228584" indent="-228584"/>
            <a:r>
              <a:rPr lang="ja-JP" altLang="en-US" dirty="0" smtClean="0">
                <a:latin typeface="Arial" panose="020B0604020202020204" pitchFamily="34" charset="0"/>
              </a:rPr>
              <a:t>また、検索エンジンで見つかった無数のデータベースを、個別に確認していくことは困難です。</a:t>
            </a:r>
            <a:endParaRPr lang="ja-JP" altLang="en-US" u="sng" dirty="0" smtClean="0">
              <a:latin typeface="Arial" panose="020B0604020202020204" pitchFamily="34" charset="0"/>
            </a:endParaRPr>
          </a:p>
          <a:p>
            <a:pPr marL="228584" indent="-228584"/>
            <a:r>
              <a:rPr lang="ja-JP" altLang="en-US" u="sng" dirty="0" smtClean="0">
                <a:latin typeface="Arial" panose="020B0604020202020204" pitchFamily="34" charset="0"/>
              </a:rPr>
              <a:t>個々に公開されているデータベースを、「見える化」すれば、検索エンジンや他のシステムからデータベースの中まで検索できるようになります。</a:t>
            </a:r>
            <a:endParaRPr lang="ja-JP" altLang="en-US" dirty="0" smtClean="0">
              <a:latin typeface="Arial" panose="020B0604020202020204" pitchFamily="34" charset="0"/>
            </a:endParaRPr>
          </a:p>
          <a:p>
            <a:pPr marL="228584" indent="-228584"/>
            <a:r>
              <a:rPr lang="ja-JP" altLang="en-US" dirty="0" smtClean="0">
                <a:latin typeface="Arial" panose="020B0604020202020204" pitchFamily="34" charset="0"/>
              </a:rPr>
              <a:t>データベースの中まで検索できるようになると、情報量は、また飛躍的に増加します。</a:t>
            </a:r>
          </a:p>
          <a:p>
            <a:pPr marL="228584" indent="-228584"/>
            <a:r>
              <a:rPr lang="ja-JP" altLang="en-US" dirty="0" smtClean="0">
                <a:latin typeface="Arial" panose="020B0604020202020204" pitchFamily="34" charset="0"/>
              </a:rPr>
              <a:t>ユーザの個々の検索ニーズに答えるためには、ニーズに応じて特化した多様な入り口（ポータル）が必要です。</a:t>
            </a:r>
          </a:p>
        </p:txBody>
      </p:sp>
    </p:spTree>
    <p:extLst>
      <p:ext uri="{BB962C8B-B14F-4D97-AF65-F5344CB8AC3E}">
        <p14:creationId xmlns:p14="http://schemas.microsoft.com/office/powerpoint/2010/main" val="356833849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25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25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D61488A7-C5EA-494C-BB49-EA029A4B864A}"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321</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2517" name="Rectangle 2"/>
          <p:cNvSpPr>
            <a:spLocks noGrp="1" noRot="1" noChangeAspect="1" noChangeArrowheads="1" noTextEdit="1"/>
          </p:cNvSpPr>
          <p:nvPr>
            <p:ph type="sldImg"/>
          </p:nvPr>
        </p:nvSpPr>
        <p:spPr>
          <a:xfrm>
            <a:off x="77788" y="741363"/>
            <a:ext cx="6580187" cy="3702050"/>
          </a:xfrm>
          <a:ln/>
        </p:spPr>
      </p:sp>
      <p:sp>
        <p:nvSpPr>
          <p:cNvPr id="1925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84" indent="-228584">
              <a:lnSpc>
                <a:spcPct val="90000"/>
              </a:lnSpc>
            </a:pPr>
            <a:r>
              <a:rPr lang="ja-JP" altLang="en-US" sz="1000" u="sng" dirty="0">
                <a:latin typeface="Arial" panose="020B0604020202020204" pitchFamily="34" charset="0"/>
              </a:rPr>
              <a:t>次に情報の集約に関して</a:t>
            </a:r>
            <a:r>
              <a:rPr lang="ja-JP" altLang="en-US" sz="1000" u="sng" dirty="0" err="1">
                <a:latin typeface="Arial" panose="020B0604020202020204" pitchFamily="34" charset="0"/>
              </a:rPr>
              <a:t>です</a:t>
            </a:r>
            <a:r>
              <a:rPr lang="ja-JP" altLang="en-US" sz="1000" u="sng" dirty="0">
                <a:latin typeface="Arial" panose="020B0604020202020204" pitchFamily="34" charset="0"/>
              </a:rPr>
              <a:t>。</a:t>
            </a:r>
          </a:p>
          <a:p>
            <a:pPr marL="228584" indent="-228584">
              <a:lnSpc>
                <a:spcPct val="90000"/>
              </a:lnSpc>
            </a:pPr>
            <a:r>
              <a:rPr lang="ja-JP" altLang="en-US" sz="1000" u="sng" dirty="0">
                <a:latin typeface="Arial" panose="020B0604020202020204" pitchFamily="34" charset="0"/>
              </a:rPr>
              <a:t>組織を超えて知識を集約すること、として</a:t>
            </a:r>
          </a:p>
          <a:p>
            <a:pPr marL="685752" lvl="1" indent="-228584">
              <a:lnSpc>
                <a:spcPct val="90000"/>
              </a:lnSpc>
            </a:pPr>
            <a:r>
              <a:rPr lang="ja-JP" altLang="en-US" sz="1000" u="sng" dirty="0">
                <a:latin typeface="Arial" panose="020B0604020202020204" pitchFamily="34" charset="0"/>
              </a:rPr>
              <a:t>現在、図書館、公文書館、博物館などのそれぞれの機関は、多くの書物を所蔵していますが、明確な基準に沿って、分担保存されていません。</a:t>
            </a:r>
            <a:endParaRPr lang="en-US" altLang="ja-JP" sz="1000" dirty="0">
              <a:latin typeface="Arial" panose="020B0604020202020204" pitchFamily="34" charset="0"/>
            </a:endParaRPr>
          </a:p>
          <a:p>
            <a:pPr marL="685752" lvl="1" indent="-228584">
              <a:lnSpc>
                <a:spcPct val="90000"/>
              </a:lnSpc>
            </a:pPr>
            <a:r>
              <a:rPr lang="ja-JP" altLang="en-US" sz="1000" dirty="0">
                <a:latin typeface="Arial" panose="020B0604020202020204" pitchFamily="34" charset="0"/>
              </a:rPr>
              <a:t>例えば、</a:t>
            </a:r>
            <a:r>
              <a:rPr lang="en-US" altLang="ja-JP" sz="1000" dirty="0">
                <a:latin typeface="Arial" panose="020B0604020202020204" pitchFamily="34" charset="0"/>
              </a:rPr>
              <a:t>Google</a:t>
            </a:r>
            <a:r>
              <a:rPr lang="ja-JP" altLang="en-US" sz="1000" dirty="0">
                <a:latin typeface="Arial" panose="020B0604020202020204" pitchFamily="34" charset="0"/>
              </a:rPr>
              <a:t>や</a:t>
            </a:r>
            <a:r>
              <a:rPr lang="en-US" altLang="ja-JP" sz="1000" dirty="0">
                <a:latin typeface="Arial" panose="020B0604020202020204" pitchFamily="34" charset="0"/>
              </a:rPr>
              <a:t>PORTA</a:t>
            </a:r>
            <a:r>
              <a:rPr lang="ja-JP" altLang="en-US" sz="1000" dirty="0">
                <a:latin typeface="Arial" panose="020B0604020202020204" pitchFamily="34" charset="0"/>
              </a:rPr>
              <a:t>で「源氏物語」を検索して見ると、様々な機関、個人が情報を発信しています。１つの機関だけを検索しても、全体から見ると一部に過ぎません。</a:t>
            </a:r>
            <a:endParaRPr lang="en-US" altLang="ja-JP" sz="1000" u="sng" dirty="0">
              <a:latin typeface="Arial" panose="020B0604020202020204" pitchFamily="34" charset="0"/>
            </a:endParaRPr>
          </a:p>
          <a:p>
            <a:pPr marL="685752" lvl="1" indent="-228584">
              <a:lnSpc>
                <a:spcPct val="90000"/>
              </a:lnSpc>
            </a:pPr>
            <a:r>
              <a:rPr lang="ja-JP" altLang="en-US" sz="1000" u="sng" dirty="0">
                <a:latin typeface="Arial" panose="020B0604020202020204" pitchFamily="34" charset="0"/>
              </a:rPr>
              <a:t>個々の機関が網羅的なコレクションを構築しようとしても、原本を交換し合うのは不可能です。しかし、デジタルコンテンツなら、組織を超えて、必要なコレクションを持ち合うことが可能です。</a:t>
            </a:r>
          </a:p>
          <a:p>
            <a:pPr marL="228584" indent="-228584">
              <a:lnSpc>
                <a:spcPct val="90000"/>
              </a:lnSpc>
            </a:pPr>
            <a:r>
              <a:rPr lang="ja-JP" altLang="en-US" sz="1000" u="sng" dirty="0">
                <a:latin typeface="Arial" panose="020B0604020202020204" pitchFamily="34" charset="0"/>
              </a:rPr>
              <a:t>専門家の知識を集約すること、として</a:t>
            </a:r>
          </a:p>
          <a:p>
            <a:pPr marL="685752" lvl="1" indent="-228584">
              <a:lnSpc>
                <a:spcPct val="90000"/>
              </a:lnSpc>
            </a:pPr>
            <a:r>
              <a:rPr lang="ja-JP" altLang="en-US" sz="1000" u="sng" dirty="0">
                <a:latin typeface="Arial" panose="020B0604020202020204" pitchFamily="34" charset="0"/>
              </a:rPr>
              <a:t>図書館、文書館等の専門組織の強みは、司書、学芸員などの職員が持つ知識です。その知識は、多岐に亘っていますが、それぞれが持つ知識は、単独では網羅的ではありません。これらの知識を集合して使えるようにすることが大切です。</a:t>
            </a:r>
            <a:endParaRPr lang="ja-JP" altLang="en-US" sz="1000" dirty="0">
              <a:latin typeface="Arial" panose="020B0604020202020204" pitchFamily="34" charset="0"/>
            </a:endParaRPr>
          </a:p>
          <a:p>
            <a:pPr marL="685752" lvl="1" indent="-228584">
              <a:lnSpc>
                <a:spcPct val="90000"/>
              </a:lnSpc>
            </a:pPr>
            <a:r>
              <a:rPr lang="ja-JP" altLang="en-US" sz="1000" dirty="0">
                <a:latin typeface="Arial" panose="020B0604020202020204" pitchFamily="34" charset="0"/>
              </a:rPr>
              <a:t>その方法として、古くから、ナレッジデータベースの構築が叫ばれています。</a:t>
            </a:r>
          </a:p>
          <a:p>
            <a:pPr marL="1142920" lvl="2" indent="-228584">
              <a:lnSpc>
                <a:spcPct val="90000"/>
              </a:lnSpc>
            </a:pPr>
            <a:r>
              <a:rPr lang="ja-JP" altLang="en-US" sz="1000" dirty="0">
                <a:latin typeface="Arial" panose="020B0604020202020204" pitchFamily="34" charset="0"/>
              </a:rPr>
              <a:t>当館では公共図書館を中心とした司書による「レファレンス協同データベース」を運用し、また「ナレッジデータベース」の構築と提供も目指しているが、これらに参加する専門家が多くなればなるほど、利用価値の高いものになります。</a:t>
            </a:r>
          </a:p>
          <a:p>
            <a:pPr marL="1142920" lvl="2" indent="-228584">
              <a:lnSpc>
                <a:spcPct val="90000"/>
              </a:lnSpc>
            </a:pPr>
            <a:r>
              <a:rPr lang="ja-JP" altLang="en-US" sz="1000" dirty="0">
                <a:latin typeface="Arial" panose="020B0604020202020204" pitchFamily="34" charset="0"/>
              </a:rPr>
              <a:t>専門家による</a:t>
            </a:r>
            <a:r>
              <a:rPr lang="en-US" altLang="ja-JP" sz="1000" dirty="0">
                <a:latin typeface="Arial" panose="020B0604020202020204" pitchFamily="34" charset="0"/>
              </a:rPr>
              <a:t>Wikipedia</a:t>
            </a:r>
            <a:r>
              <a:rPr lang="ja-JP" altLang="en-US" sz="1000" dirty="0" err="1">
                <a:latin typeface="Arial" panose="020B0604020202020204" pitchFamily="34" charset="0"/>
              </a:rPr>
              <a:t>のような</a:t>
            </a:r>
            <a:r>
              <a:rPr lang="ja-JP" altLang="en-US" sz="1000" dirty="0">
                <a:latin typeface="Arial" panose="020B0604020202020204" pitchFamily="34" charset="0"/>
              </a:rPr>
              <a:t>ものを作ってもいいのではないでしょうか？</a:t>
            </a:r>
            <a:endParaRPr lang="ja-JP" altLang="en-US" sz="1000" u="sng" dirty="0">
              <a:latin typeface="Arial" panose="020B0604020202020204" pitchFamily="34" charset="0"/>
            </a:endParaRPr>
          </a:p>
          <a:p>
            <a:pPr marL="228584" indent="-228584">
              <a:lnSpc>
                <a:spcPct val="90000"/>
              </a:lnSpc>
            </a:pPr>
            <a:r>
              <a:rPr lang="ja-JP" altLang="en-US" sz="1000" u="sng" dirty="0">
                <a:latin typeface="Arial" panose="020B0604020202020204" pitchFamily="34" charset="0"/>
              </a:rPr>
              <a:t>個人の知識を活用すること、として</a:t>
            </a:r>
            <a:endParaRPr lang="ja-JP" altLang="en-US" sz="1000" dirty="0">
              <a:latin typeface="Arial" panose="020B0604020202020204" pitchFamily="34" charset="0"/>
            </a:endParaRPr>
          </a:p>
          <a:p>
            <a:pPr marL="685752" lvl="1" indent="-228584">
              <a:lnSpc>
                <a:spcPct val="90000"/>
              </a:lnSpc>
            </a:pPr>
            <a:r>
              <a:rPr lang="en-US" altLang="ja-JP" sz="1000" dirty="0">
                <a:latin typeface="Arial" panose="020B0604020202020204" pitchFamily="34" charset="0"/>
              </a:rPr>
              <a:t>CGM(Consumer Generated Media)</a:t>
            </a:r>
            <a:r>
              <a:rPr lang="ja-JP" altLang="en-US" sz="1000" dirty="0">
                <a:latin typeface="Arial" panose="020B0604020202020204" pitchFamily="34" charset="0"/>
              </a:rPr>
              <a:t>の活用</a:t>
            </a:r>
            <a:endParaRPr lang="ja-JP" altLang="en-US" sz="1000" u="sng" dirty="0">
              <a:latin typeface="Arial" panose="020B0604020202020204" pitchFamily="34" charset="0"/>
            </a:endParaRPr>
          </a:p>
          <a:p>
            <a:pPr marL="1142920" lvl="2" indent="-228584">
              <a:lnSpc>
                <a:spcPct val="90000"/>
              </a:lnSpc>
            </a:pPr>
            <a:r>
              <a:rPr lang="ja-JP" altLang="en-US" sz="1000" u="sng" dirty="0">
                <a:latin typeface="Arial" panose="020B0604020202020204" pitchFamily="34" charset="0"/>
              </a:rPr>
              <a:t>ここ</a:t>
            </a:r>
            <a:r>
              <a:rPr lang="en-US" altLang="ja-JP" sz="1000" u="sng" dirty="0">
                <a:latin typeface="Arial" panose="020B0604020202020204" pitchFamily="34" charset="0"/>
              </a:rPr>
              <a:t>2</a:t>
            </a:r>
            <a:r>
              <a:rPr lang="ja-JP" altLang="en-US" sz="1000" u="sng" dirty="0">
                <a:latin typeface="Arial" panose="020B0604020202020204" pitchFamily="34" charset="0"/>
              </a:rPr>
              <a:t>～</a:t>
            </a:r>
            <a:r>
              <a:rPr lang="en-US" altLang="ja-JP" sz="1000" u="sng" dirty="0">
                <a:latin typeface="Arial" panose="020B0604020202020204" pitchFamily="34" charset="0"/>
              </a:rPr>
              <a:t>3</a:t>
            </a:r>
            <a:r>
              <a:rPr lang="ja-JP" altLang="en-US" sz="1000" u="sng" dirty="0">
                <a:latin typeface="Arial" panose="020B0604020202020204" pitchFamily="34" charset="0"/>
              </a:rPr>
              <a:t>年で、組織や専門家だけでなく、一般ユーザが直接生成する情報は、膨大になってきました。それらは、個々には断片であっても、集合すると有用な情報になっています。</a:t>
            </a:r>
            <a:endParaRPr lang="ja-JP" altLang="en-US" sz="1000" dirty="0">
              <a:latin typeface="Arial" panose="020B0604020202020204" pitchFamily="34" charset="0"/>
            </a:endParaRPr>
          </a:p>
          <a:p>
            <a:pPr marL="1142920" lvl="2" indent="-228584">
              <a:lnSpc>
                <a:spcPct val="90000"/>
              </a:lnSpc>
            </a:pPr>
            <a:r>
              <a:rPr lang="ja-JP" altLang="en-US" sz="1000" dirty="0">
                <a:latin typeface="Arial" panose="020B0604020202020204" pitchFamily="34" charset="0"/>
              </a:rPr>
              <a:t>はてな、</a:t>
            </a:r>
            <a:r>
              <a:rPr lang="en-US" altLang="ja-JP" sz="1000" dirty="0">
                <a:latin typeface="Arial" panose="020B0604020202020204" pitchFamily="34" charset="0"/>
              </a:rPr>
              <a:t>Yahoo</a:t>
            </a:r>
            <a:r>
              <a:rPr lang="ja-JP" altLang="en-US" sz="1000" dirty="0">
                <a:latin typeface="Arial" panose="020B0604020202020204" pitchFamily="34" charset="0"/>
              </a:rPr>
              <a:t>知恵袋、教えて</a:t>
            </a:r>
            <a:r>
              <a:rPr lang="en-US" altLang="ja-JP" sz="1000" dirty="0">
                <a:latin typeface="Arial" panose="020B0604020202020204" pitchFamily="34" charset="0"/>
              </a:rPr>
              <a:t>goo</a:t>
            </a:r>
            <a:r>
              <a:rPr lang="ja-JP" altLang="en-US" sz="1000" dirty="0">
                <a:latin typeface="Arial" panose="020B0604020202020204" pitchFamily="34" charset="0"/>
              </a:rPr>
              <a:t>などでは、専門家のレファレンス情報を凌ぐ情報提供も多々あります。</a:t>
            </a:r>
            <a:r>
              <a:rPr lang="en-US" altLang="ja-JP" sz="1000" dirty="0">
                <a:latin typeface="Arial" panose="020B0604020202020204" pitchFamily="34" charset="0"/>
              </a:rPr>
              <a:t>Wikipedia</a:t>
            </a:r>
            <a:r>
              <a:rPr lang="ja-JP" altLang="en-US" sz="1000" dirty="0">
                <a:latin typeface="Arial" panose="020B0604020202020204" pitchFamily="34" charset="0"/>
              </a:rPr>
              <a:t>を辞書や解題として利用して、問題解決できる場合も多いと思います。</a:t>
            </a:r>
          </a:p>
          <a:p>
            <a:pPr marL="1142920" lvl="2" indent="-228584">
              <a:lnSpc>
                <a:spcPct val="90000"/>
              </a:lnSpc>
            </a:pPr>
            <a:r>
              <a:rPr lang="ja-JP" altLang="en-US" sz="1000" dirty="0">
                <a:latin typeface="Arial" panose="020B0604020202020204" pitchFamily="34" charset="0"/>
              </a:rPr>
              <a:t>また、ユーザの利用行動の情報、コメントも、集約するとそれ自身も他のユーザにとって、有用な情報源となります。</a:t>
            </a:r>
          </a:p>
        </p:txBody>
      </p:sp>
    </p:spTree>
    <p:extLst>
      <p:ext uri="{BB962C8B-B14F-4D97-AF65-F5344CB8AC3E}">
        <p14:creationId xmlns:p14="http://schemas.microsoft.com/office/powerpoint/2010/main" val="167585110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35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35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46488582-27EA-42A4-A34C-B14DD03792DD}"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322</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3541" name="Rectangle 2"/>
          <p:cNvSpPr>
            <a:spLocks noGrp="1" noRot="1" noChangeAspect="1" noChangeArrowheads="1" noTextEdit="1"/>
          </p:cNvSpPr>
          <p:nvPr>
            <p:ph type="sldImg"/>
          </p:nvPr>
        </p:nvSpPr>
        <p:spPr>
          <a:xfrm>
            <a:off x="77788" y="741363"/>
            <a:ext cx="6580187" cy="3702050"/>
          </a:xfrm>
          <a:ln/>
        </p:spPr>
      </p:sp>
      <p:sp>
        <p:nvSpPr>
          <p:cNvPr id="1935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84" indent="-228584"/>
            <a:r>
              <a:rPr lang="ja-JP" altLang="en-US" u="sng" dirty="0" smtClean="0">
                <a:latin typeface="Arial" panose="020B0604020202020204" pitchFamily="34" charset="0"/>
              </a:rPr>
              <a:t>永久保存のために実施すべきことの１つとして</a:t>
            </a:r>
            <a:endParaRPr lang="ja-JP" altLang="en-US" i="1" dirty="0" smtClean="0">
              <a:latin typeface="Arial" panose="020B0604020202020204" pitchFamily="34" charset="0"/>
            </a:endParaRPr>
          </a:p>
          <a:p>
            <a:pPr marL="228584" indent="-228584"/>
            <a:r>
              <a:rPr lang="ja-JP" altLang="en-US" i="1" dirty="0" smtClean="0">
                <a:latin typeface="Arial" panose="020B0604020202020204" pitchFamily="34" charset="0"/>
              </a:rPr>
              <a:t>組織、専門家、個人が生成しインターネットで公開した情報は、どれも現在のユーザにとって、重要なものです。</a:t>
            </a:r>
          </a:p>
          <a:p>
            <a:pPr marL="228584" indent="-228584"/>
            <a:r>
              <a:rPr lang="ja-JP" altLang="en-US" i="1" dirty="0" smtClean="0">
                <a:latin typeface="Arial" panose="020B0604020202020204" pitchFamily="34" charset="0"/>
              </a:rPr>
              <a:t>それらは、いつの時代も歴史的文献として古い資料を閲覧利用するのと同じで、将来のユーザにとっても重要なものです。そのために、将来に亘って利用できる形で保存しておくことが必要です。</a:t>
            </a:r>
          </a:p>
          <a:p>
            <a:pPr marL="685752" lvl="1" indent="-228584"/>
            <a:r>
              <a:rPr lang="ja-JP" altLang="en-US" i="1" dirty="0" smtClean="0">
                <a:latin typeface="Arial" panose="020B0604020202020204" pitchFamily="34" charset="0"/>
              </a:rPr>
              <a:t>インターネット上の情報は消え行くものです。各サイトから消えるまえにアーカイブ機関が保存できるようにする必要があります。</a:t>
            </a:r>
          </a:p>
          <a:p>
            <a:pPr marL="1142920" lvl="2" indent="-228584"/>
            <a:r>
              <a:rPr lang="ja-JP" altLang="en-US" i="1" dirty="0" smtClean="0">
                <a:latin typeface="Arial" panose="020B0604020202020204" pitchFamily="34" charset="0"/>
              </a:rPr>
              <a:t>各サイトで利用できるうちはアーカイブからコンテンツを公開できなくても、消える前に保存する必要があります。</a:t>
            </a:r>
            <a:endParaRPr lang="ja-JP" altLang="en-US" dirty="0" smtClean="0">
              <a:latin typeface="Arial" panose="020B0604020202020204" pitchFamily="34" charset="0"/>
            </a:endParaRPr>
          </a:p>
          <a:p>
            <a:pPr marL="685752" lvl="1" indent="-228584"/>
            <a:r>
              <a:rPr lang="ja-JP" altLang="en-US" u="sng" dirty="0" smtClean="0">
                <a:latin typeface="Arial" panose="020B0604020202020204" pitchFamily="34" charset="0"/>
              </a:rPr>
              <a:t>現在の媒体、ファイルフォーマットは、そのままでは、将来、読めなくなります。紙で残すのが一番いいという意見も聞かれますが、動画、音声を含んでいたり、動的に生成されるコンテンツは紙では保存できません。→国際標準、業界標準を策定した団体、その仕様に基づいて製造したベンダの協力のもと、マイグレーション、エミュレーションができるようにすることが必要です。</a:t>
            </a:r>
            <a:endParaRPr lang="ja-JP" altLang="en-US" i="1" u="sng" dirty="0" smtClean="0">
              <a:latin typeface="Arial" panose="020B0604020202020204" pitchFamily="34" charset="0"/>
            </a:endParaRPr>
          </a:p>
          <a:p>
            <a:pPr marL="228584" indent="-228584"/>
            <a:r>
              <a:rPr lang="ja-JP" altLang="en-US" i="1" dirty="0" smtClean="0">
                <a:latin typeface="Arial" panose="020B0604020202020204" pitchFamily="34" charset="0"/>
              </a:rPr>
              <a:t>インターネット上の情報は、すべてを１つの組織で保存することは不可能です。</a:t>
            </a:r>
          </a:p>
          <a:p>
            <a:pPr marL="685752" lvl="1" indent="-228584"/>
            <a:r>
              <a:rPr lang="ja-JP" altLang="en-US" i="1" dirty="0" smtClean="0">
                <a:latin typeface="Arial" panose="020B0604020202020204" pitchFamily="34" charset="0"/>
              </a:rPr>
              <a:t>複数のアーカイブ組織で分担して保存できるようにする必要があります。</a:t>
            </a:r>
          </a:p>
          <a:p>
            <a:pPr marL="685752" lvl="1" indent="-228584"/>
            <a:r>
              <a:rPr lang="ja-JP" altLang="en-US" i="1" dirty="0" smtClean="0">
                <a:latin typeface="Arial" panose="020B0604020202020204" pitchFamily="34" charset="0"/>
              </a:rPr>
              <a:t>各アーカイブ組織が、自らの組織のタスクに応じて、必要なコンテンツを交換し合って保存できるようにしていく必要があります。</a:t>
            </a:r>
          </a:p>
          <a:p>
            <a:pPr marL="1142920" lvl="2" indent="-228584"/>
            <a:r>
              <a:rPr lang="ja-JP" altLang="en-US" i="1" dirty="0" smtClean="0">
                <a:latin typeface="Arial" panose="020B0604020202020204" pitchFamily="34" charset="0"/>
              </a:rPr>
              <a:t>永久保存の観点からのディザスタリカバリ対策の面からも有効なことです。</a:t>
            </a:r>
          </a:p>
        </p:txBody>
      </p:sp>
    </p:spTree>
    <p:extLst>
      <p:ext uri="{BB962C8B-B14F-4D97-AF65-F5344CB8AC3E}">
        <p14:creationId xmlns:p14="http://schemas.microsoft.com/office/powerpoint/2010/main" val="345291877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45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45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47091971-3943-4C6C-AD8A-AF9AC7501392}"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323</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4565" name="Rectangle 2"/>
          <p:cNvSpPr>
            <a:spLocks noGrp="1" noRot="1" noChangeAspect="1" noChangeArrowheads="1" noTextEdit="1"/>
          </p:cNvSpPr>
          <p:nvPr>
            <p:ph type="sldImg"/>
          </p:nvPr>
        </p:nvSpPr>
        <p:spPr>
          <a:xfrm>
            <a:off x="736600" y="352425"/>
            <a:ext cx="3994150" cy="2247900"/>
          </a:xfrm>
          <a:ln/>
        </p:spPr>
      </p:sp>
      <p:sp>
        <p:nvSpPr>
          <p:cNvPr id="194566" name="Rectangle 3"/>
          <p:cNvSpPr>
            <a:spLocks noGrp="1" noChangeArrowheads="1"/>
          </p:cNvSpPr>
          <p:nvPr>
            <p:ph type="body" idx="1"/>
          </p:nvPr>
        </p:nvSpPr>
        <p:spPr>
          <a:xfrm>
            <a:off x="223839" y="2713039"/>
            <a:ext cx="6354762" cy="7011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84" indent="-228584">
              <a:lnSpc>
                <a:spcPct val="80000"/>
              </a:lnSpc>
            </a:pPr>
            <a:r>
              <a:rPr lang="ja-JP" altLang="en-US" sz="800" b="1" u="sng" dirty="0">
                <a:latin typeface="Arial" panose="020B0604020202020204" pitchFamily="34" charset="0"/>
              </a:rPr>
              <a:t>情報の組織化、</a:t>
            </a:r>
            <a:endParaRPr lang="ja-JP" altLang="en-US" sz="800" b="1" dirty="0">
              <a:latin typeface="Arial" panose="020B0604020202020204" pitchFamily="34" charset="0"/>
            </a:endParaRPr>
          </a:p>
          <a:p>
            <a:pPr marL="228584" indent="-228584">
              <a:lnSpc>
                <a:spcPct val="80000"/>
              </a:lnSpc>
            </a:pPr>
            <a:r>
              <a:rPr lang="en-US" altLang="ja-JP" sz="800" b="1" dirty="0">
                <a:latin typeface="Arial" panose="020B0604020202020204" pitchFamily="34" charset="0"/>
              </a:rPr>
              <a:t>【</a:t>
            </a:r>
            <a:r>
              <a:rPr lang="ja-JP" altLang="en-US" sz="800" b="1" dirty="0">
                <a:latin typeface="Arial" panose="020B0604020202020204" pitchFamily="34" charset="0"/>
              </a:rPr>
              <a:t>スライド</a:t>
            </a:r>
            <a:r>
              <a:rPr lang="en-US" altLang="ja-JP" sz="800" b="1" dirty="0">
                <a:latin typeface="Arial" panose="020B0604020202020204" pitchFamily="34" charset="0"/>
              </a:rPr>
              <a:t>】</a:t>
            </a:r>
            <a:r>
              <a:rPr lang="ja-JP" altLang="en-US" sz="800" u="sng" dirty="0">
                <a:latin typeface="Arial" panose="020B0604020202020204" pitchFamily="34" charset="0"/>
              </a:rPr>
              <a:t>情報の組織化として、</a:t>
            </a:r>
          </a:p>
          <a:p>
            <a:pPr marL="228584" indent="-228584">
              <a:lnSpc>
                <a:spcPct val="80000"/>
              </a:lnSpc>
            </a:pPr>
            <a:r>
              <a:rPr lang="ja-JP" altLang="en-US" sz="800" u="sng" dirty="0">
                <a:latin typeface="Arial" panose="020B0604020202020204" pitchFamily="34" charset="0"/>
              </a:rPr>
              <a:t>情報が膨大になるほど、情報の選択が必要になります。最近は、コンテンツの内容をキーワードで全文検索することで十分、という声もありますが、それでは本当に必要な情報が見逃される可能性も多くあります。</a:t>
            </a:r>
          </a:p>
          <a:p>
            <a:pPr marL="228584" indent="-228584">
              <a:lnSpc>
                <a:spcPct val="80000"/>
              </a:lnSpc>
            </a:pPr>
            <a:r>
              <a:rPr lang="ja-JP" altLang="en-US" sz="800" u="sng" dirty="0">
                <a:latin typeface="Arial" panose="020B0604020202020204" pitchFamily="34" charset="0"/>
              </a:rPr>
              <a:t>そのために情報に対する情報として、ある程度のメタデータが付与されることが有効です。メタデータは一義的には、コンテンツの作成者が付与するのが望ましいと考えます。</a:t>
            </a:r>
          </a:p>
          <a:p>
            <a:pPr marL="228584" indent="-228584">
              <a:lnSpc>
                <a:spcPct val="80000"/>
              </a:lnSpc>
            </a:pPr>
            <a:r>
              <a:rPr lang="en-US" altLang="ja-JP" sz="800" u="sng" dirty="0">
                <a:latin typeface="Arial" panose="020B0604020202020204" pitchFamily="34" charset="0"/>
              </a:rPr>
              <a:t>CGM(Consumer Generated Media)</a:t>
            </a:r>
            <a:r>
              <a:rPr lang="ja-JP" altLang="en-US" sz="800" u="sng" dirty="0">
                <a:latin typeface="Arial" panose="020B0604020202020204" pitchFamily="34" charset="0"/>
              </a:rPr>
              <a:t>という概念がありますが、</a:t>
            </a:r>
          </a:p>
          <a:p>
            <a:pPr marL="685752" lvl="1" indent="-228584">
              <a:lnSpc>
                <a:spcPct val="80000"/>
              </a:lnSpc>
            </a:pPr>
            <a:r>
              <a:rPr lang="ja-JP" altLang="en-US" sz="800" u="sng" dirty="0">
                <a:latin typeface="Arial" panose="020B0604020202020204" pitchFamily="34" charset="0"/>
              </a:rPr>
              <a:t>現在、</a:t>
            </a:r>
            <a:r>
              <a:rPr lang="en-US" altLang="ja-JP" sz="800" u="sng" dirty="0">
                <a:latin typeface="Arial" panose="020B0604020202020204" pitchFamily="34" charset="0"/>
              </a:rPr>
              <a:t>blog</a:t>
            </a:r>
            <a:r>
              <a:rPr lang="ja-JP" altLang="en-US" sz="800" u="sng" dirty="0" err="1">
                <a:latin typeface="Arial" panose="020B0604020202020204" pitchFamily="34" charset="0"/>
              </a:rPr>
              <a:t>、</a:t>
            </a:r>
            <a:r>
              <a:rPr lang="en-US" altLang="ja-JP" sz="800" u="sng" dirty="0">
                <a:latin typeface="Arial" panose="020B0604020202020204" pitchFamily="34" charset="0"/>
              </a:rPr>
              <a:t>wiki</a:t>
            </a:r>
            <a:r>
              <a:rPr lang="ja-JP" altLang="en-US" sz="800" u="sng" dirty="0" err="1">
                <a:latin typeface="Arial" panose="020B0604020202020204" pitchFamily="34" charset="0"/>
              </a:rPr>
              <a:t>、</a:t>
            </a:r>
            <a:r>
              <a:rPr lang="en-US" altLang="ja-JP" sz="800" u="sng" dirty="0">
                <a:latin typeface="Arial" panose="020B0604020202020204" pitchFamily="34" charset="0"/>
              </a:rPr>
              <a:t>SNS</a:t>
            </a:r>
            <a:r>
              <a:rPr lang="ja-JP" altLang="en-US" sz="800" u="sng" dirty="0" err="1">
                <a:latin typeface="Arial" panose="020B0604020202020204" pitchFamily="34" charset="0"/>
              </a:rPr>
              <a:t>のような</a:t>
            </a:r>
            <a:r>
              <a:rPr lang="en-US" altLang="ja-JP" sz="800" u="sng" dirty="0">
                <a:latin typeface="Arial" panose="020B0604020202020204" pitchFamily="34" charset="0"/>
              </a:rPr>
              <a:t>CMS</a:t>
            </a:r>
            <a:r>
              <a:rPr lang="ja-JP" altLang="en-US" sz="800" u="sng" dirty="0">
                <a:latin typeface="Arial" panose="020B0604020202020204" pitchFamily="34" charset="0"/>
              </a:rPr>
              <a:t>（</a:t>
            </a:r>
            <a:r>
              <a:rPr lang="en-US" altLang="ja-JP" sz="800" u="sng" dirty="0">
                <a:latin typeface="Arial" panose="020B0604020202020204" pitchFamily="34" charset="0"/>
              </a:rPr>
              <a:t>Contents Management System</a:t>
            </a:r>
            <a:r>
              <a:rPr lang="ja-JP" altLang="en-US" sz="800" u="sng" dirty="0">
                <a:latin typeface="Arial" panose="020B0604020202020204" pitchFamily="34" charset="0"/>
              </a:rPr>
              <a:t>）を利用した環境で生成されたコンテンツは、ユーザが意識しなくても、システムにより、自動的に、ある程度のメタデータが付与されます。</a:t>
            </a:r>
            <a:endParaRPr lang="ja-JP" altLang="en-US" sz="800" dirty="0">
              <a:latin typeface="Arial" panose="020B0604020202020204" pitchFamily="34" charset="0"/>
            </a:endParaRPr>
          </a:p>
          <a:p>
            <a:pPr marL="685752" lvl="1" indent="-228584">
              <a:lnSpc>
                <a:spcPct val="80000"/>
              </a:lnSpc>
            </a:pPr>
            <a:r>
              <a:rPr lang="ja-JP" altLang="en-US" sz="800" dirty="0">
                <a:latin typeface="Arial" panose="020B0604020202020204" pitchFamily="34" charset="0"/>
              </a:rPr>
              <a:t>また、</a:t>
            </a:r>
            <a:r>
              <a:rPr lang="en-US" altLang="ja-JP" sz="800" dirty="0">
                <a:latin typeface="Arial" panose="020B0604020202020204" pitchFamily="34" charset="0"/>
              </a:rPr>
              <a:t>html</a:t>
            </a:r>
            <a:r>
              <a:rPr lang="ja-JP" altLang="en-US" sz="800" dirty="0">
                <a:latin typeface="Arial" panose="020B0604020202020204" pitchFamily="34" charset="0"/>
              </a:rPr>
              <a:t>で書かれた文書に、システムにより、マイクロフォーマットのような形で、システムが判断できる意味ある情報をもたらすことも可能になってきています。</a:t>
            </a:r>
          </a:p>
          <a:p>
            <a:pPr marL="685752" lvl="1" indent="-228584">
              <a:lnSpc>
                <a:spcPct val="80000"/>
              </a:lnSpc>
            </a:pPr>
            <a:r>
              <a:rPr lang="ja-JP" altLang="en-US" sz="800" dirty="0">
                <a:latin typeface="Arial" panose="020B0604020202020204" pitchFamily="34" charset="0"/>
              </a:rPr>
              <a:t>また、フォークソノミーの１つとしてのソーシャルタギングとして、はてなブックマーク等のようにユーザが有用と思うページをソーシャルブックマークして、ユーザ自身の分類のためにタグを付与します。</a:t>
            </a:r>
          </a:p>
          <a:p>
            <a:pPr marL="1142920" lvl="2" indent="-228584">
              <a:lnSpc>
                <a:spcPct val="80000"/>
              </a:lnSpc>
            </a:pPr>
            <a:r>
              <a:rPr lang="ja-JP" altLang="en-US" sz="800" dirty="0">
                <a:latin typeface="Arial" panose="020B0604020202020204" pitchFamily="34" charset="0"/>
              </a:rPr>
              <a:t>統制語彙のようにあらかじめ定められた言葉でものごとを分類するのではなく、各人が任意のタグ（自然語）を追加するものです。ユーザが自ら情報群を作ることです。</a:t>
            </a:r>
            <a:endParaRPr lang="ja-JP" altLang="en-US" sz="800" u="sng" dirty="0">
              <a:latin typeface="Arial" panose="020B0604020202020204" pitchFamily="34" charset="0"/>
            </a:endParaRPr>
          </a:p>
          <a:p>
            <a:pPr marL="228584" indent="-228584">
              <a:lnSpc>
                <a:spcPct val="80000"/>
              </a:lnSpc>
            </a:pPr>
            <a:r>
              <a:rPr lang="ja-JP" altLang="en-US" sz="800" u="sng" dirty="0">
                <a:latin typeface="Arial" panose="020B0604020202020204" pitchFamily="34" charset="0"/>
              </a:rPr>
              <a:t>より精度の高い検索を可能にするためには、情報に対して、タイトル、著者、作成日はもとより、多角的な検索のための各種分類を付与することが必要です。 </a:t>
            </a:r>
            <a:endParaRPr lang="ja-JP" altLang="en-US" sz="800" dirty="0">
              <a:latin typeface="Arial" panose="020B0604020202020204" pitchFamily="34" charset="0"/>
            </a:endParaRPr>
          </a:p>
          <a:p>
            <a:pPr marL="228584" indent="-228584">
              <a:lnSpc>
                <a:spcPct val="80000"/>
              </a:lnSpc>
            </a:pPr>
            <a:r>
              <a:rPr lang="ja-JP" altLang="en-US" sz="800" dirty="0">
                <a:latin typeface="Arial" panose="020B0604020202020204" pitchFamily="34" charset="0"/>
              </a:rPr>
              <a:t>自動組織化（自動メタデータ付与）</a:t>
            </a:r>
            <a:endParaRPr lang="ja-JP" altLang="en-US" sz="800" u="sng" dirty="0">
              <a:latin typeface="Arial" panose="020B0604020202020204" pitchFamily="34" charset="0"/>
            </a:endParaRPr>
          </a:p>
          <a:p>
            <a:pPr marL="685752" lvl="1" indent="-228584">
              <a:lnSpc>
                <a:spcPct val="80000"/>
              </a:lnSpc>
            </a:pPr>
            <a:r>
              <a:rPr lang="ja-JP" altLang="en-US" sz="800" u="sng" dirty="0">
                <a:latin typeface="Arial" panose="020B0604020202020204" pitchFamily="34" charset="0"/>
              </a:rPr>
              <a:t>それには、人手を介さないで、コンテンツの文書構造、文脈、画像や音声の特徴を、システム的に自動で認識し、メタデータを生成する、自動メタデータ付与の仕組みが必要です。</a:t>
            </a:r>
            <a:endParaRPr lang="ja-JP" altLang="en-US" sz="800" dirty="0">
              <a:latin typeface="Arial" panose="020B0604020202020204" pitchFamily="34" charset="0"/>
            </a:endParaRPr>
          </a:p>
          <a:p>
            <a:pPr marL="1142920" lvl="2" indent="-228584">
              <a:lnSpc>
                <a:spcPct val="80000"/>
              </a:lnSpc>
            </a:pPr>
            <a:r>
              <a:rPr lang="ja-JP" altLang="en-US" sz="800" dirty="0">
                <a:latin typeface="Arial" panose="020B0604020202020204" pitchFamily="34" charset="0"/>
              </a:rPr>
              <a:t>現在利用されている例としては、はてなブックマークでは、ブックマークすると、自動的にカテゴリ分類とキーワードが候補として提示されています。</a:t>
            </a:r>
            <a:endParaRPr lang="ja-JP" altLang="en-US" sz="800" u="sng" dirty="0">
              <a:latin typeface="Arial" panose="020B0604020202020204" pitchFamily="34" charset="0"/>
            </a:endParaRPr>
          </a:p>
          <a:p>
            <a:pPr marL="685752" lvl="1" indent="-228584">
              <a:lnSpc>
                <a:spcPct val="80000"/>
              </a:lnSpc>
            </a:pPr>
            <a:r>
              <a:rPr lang="ja-JP" altLang="en-US" sz="800" u="sng" dirty="0">
                <a:latin typeface="Arial" panose="020B0604020202020204" pitchFamily="34" charset="0"/>
              </a:rPr>
              <a:t>現在、また、今後も、様々な機関で研究開発や製品開発が進んでいくと思われます。</a:t>
            </a:r>
          </a:p>
          <a:p>
            <a:pPr marL="228584" indent="-228584">
              <a:lnSpc>
                <a:spcPct val="80000"/>
              </a:lnSpc>
            </a:pPr>
            <a:r>
              <a:rPr lang="ja-JP" altLang="en-US" sz="800" u="sng" dirty="0">
                <a:latin typeface="Arial" panose="020B0604020202020204" pitchFamily="34" charset="0"/>
              </a:rPr>
              <a:t>情報と情報の関連付け、として</a:t>
            </a:r>
          </a:p>
          <a:p>
            <a:pPr marL="685752" lvl="1" indent="-228584">
              <a:lnSpc>
                <a:spcPct val="80000"/>
              </a:lnSpc>
            </a:pPr>
            <a:r>
              <a:rPr lang="ja-JP" altLang="en-US" sz="800" u="sng" dirty="0">
                <a:latin typeface="Arial" panose="020B0604020202020204" pitchFamily="34" charset="0"/>
              </a:rPr>
              <a:t>情報にある程度、メタデータが付与されれば、著作の内容、属性での類似性などで、グルーピング（いわゆるクラスタリング）して情報群を形成できます。</a:t>
            </a:r>
          </a:p>
          <a:p>
            <a:pPr marL="685752" lvl="1" indent="-228584">
              <a:lnSpc>
                <a:spcPct val="80000"/>
              </a:lnSpc>
            </a:pPr>
            <a:r>
              <a:rPr lang="ja-JP" altLang="en-US" sz="800" u="sng" dirty="0">
                <a:latin typeface="Arial" panose="020B0604020202020204" pitchFamily="34" charset="0"/>
              </a:rPr>
              <a:t>あとで図示する、</a:t>
            </a:r>
            <a:r>
              <a:rPr lang="en-US" altLang="ja-JP" sz="800" u="sng" dirty="0">
                <a:latin typeface="Arial" panose="020B0604020202020204" pitchFamily="34" charset="0"/>
              </a:rPr>
              <a:t>FRBR</a:t>
            </a:r>
            <a:r>
              <a:rPr lang="ja-JP" altLang="en-US" sz="800" u="sng" dirty="0" err="1">
                <a:latin typeface="Arial" panose="020B0604020202020204" pitchFamily="34" charset="0"/>
              </a:rPr>
              <a:t>、</a:t>
            </a:r>
            <a:r>
              <a:rPr lang="ja-JP" altLang="en-US" sz="800" u="sng" dirty="0">
                <a:latin typeface="Arial" panose="020B0604020202020204" pitchFamily="34" charset="0"/>
              </a:rPr>
              <a:t>書誌ファミリーの概念での組織化も一つの方法です。</a:t>
            </a:r>
            <a:endParaRPr lang="ja-JP" altLang="en-US" sz="800" dirty="0">
              <a:latin typeface="Arial" panose="020B0604020202020204" pitchFamily="34" charset="0"/>
            </a:endParaRPr>
          </a:p>
          <a:p>
            <a:pPr marL="1142920" lvl="2" indent="-228584">
              <a:lnSpc>
                <a:spcPct val="80000"/>
              </a:lnSpc>
            </a:pPr>
            <a:r>
              <a:rPr lang="en-US" altLang="ja-JP" sz="800" dirty="0">
                <a:latin typeface="Arial" panose="020B0604020202020204" pitchFamily="34" charset="0"/>
              </a:rPr>
              <a:t>FRBR</a:t>
            </a:r>
            <a:r>
              <a:rPr lang="ja-JP" altLang="en-US" sz="800" dirty="0">
                <a:latin typeface="Arial" panose="020B0604020202020204" pitchFamily="34" charset="0"/>
              </a:rPr>
              <a:t>や書誌ファミリーの概念で、同一著作、原作から様々な媒体や形式に派生した著作物を書誌事項で体系的に把握することも有効です。</a:t>
            </a:r>
          </a:p>
          <a:p>
            <a:pPr marL="685752" lvl="1" indent="-228584">
              <a:lnSpc>
                <a:spcPct val="80000"/>
              </a:lnSpc>
            </a:pPr>
            <a:r>
              <a:rPr lang="en-US" altLang="ja-JP" sz="800" dirty="0">
                <a:latin typeface="Arial" panose="020B0604020202020204" pitchFamily="34" charset="0"/>
              </a:rPr>
              <a:t>CGM</a:t>
            </a:r>
            <a:r>
              <a:rPr lang="ja-JP" altLang="en-US" sz="800" dirty="0">
                <a:latin typeface="Arial" panose="020B0604020202020204" pitchFamily="34" charset="0"/>
              </a:rPr>
              <a:t>の活用例として、</a:t>
            </a:r>
            <a:r>
              <a:rPr lang="ja-JP" altLang="en-US" sz="800" u="sng" dirty="0">
                <a:latin typeface="Arial" panose="020B0604020202020204" pitchFamily="34" charset="0"/>
              </a:rPr>
              <a:t>ソーシャルタギングなどにおいて、統制語が使われていけば、より確実な分類になって、ユーザの情報だけででも、精度の高いグルーピングが可能になっていきます。</a:t>
            </a:r>
            <a:endParaRPr lang="ja-JP" altLang="en-US" sz="800" dirty="0">
              <a:latin typeface="Arial" panose="020B0604020202020204" pitchFamily="34" charset="0"/>
            </a:endParaRPr>
          </a:p>
          <a:p>
            <a:pPr marL="685752" lvl="1" indent="-228584">
              <a:lnSpc>
                <a:spcPct val="80000"/>
              </a:lnSpc>
            </a:pPr>
            <a:r>
              <a:rPr lang="ja-JP" altLang="en-US" sz="800" dirty="0">
                <a:latin typeface="Arial" panose="020B0604020202020204" pitchFamily="34" charset="0"/>
              </a:rPr>
              <a:t>セマンティックウェブ技術の活用←分かりやすく解説</a:t>
            </a:r>
          </a:p>
          <a:p>
            <a:pPr marL="1142920" lvl="2" indent="-228584">
              <a:lnSpc>
                <a:spcPct val="80000"/>
              </a:lnSpc>
            </a:pPr>
            <a:r>
              <a:rPr lang="ja-JP" altLang="en-US" sz="800" u="sng" dirty="0">
                <a:latin typeface="Arial" panose="020B0604020202020204" pitchFamily="34" charset="0"/>
              </a:rPr>
              <a:t>個々の情報に対して、ある程度、統制されたメタデータが付与されれば、情報の関連性も把握しやすくなり、また、オントロジーなどの仕組みにより、異なる文化で生成された情報のグルーピングが進みます。</a:t>
            </a:r>
            <a:endParaRPr lang="ja-JP" altLang="en-US" sz="800" b="1" u="sng" dirty="0">
              <a:latin typeface="Arial" panose="020B0604020202020204" pitchFamily="34" charset="0"/>
            </a:endParaRPr>
          </a:p>
          <a:p>
            <a:pPr marL="228584" indent="-228584">
              <a:lnSpc>
                <a:spcPct val="80000"/>
              </a:lnSpc>
            </a:pPr>
            <a:r>
              <a:rPr lang="ja-JP" altLang="en-US" sz="800" b="1" dirty="0">
                <a:latin typeface="Arial" panose="020B0604020202020204" pitchFamily="34" charset="0"/>
              </a:rPr>
              <a:t>利用者情報の組織化</a:t>
            </a:r>
          </a:p>
          <a:p>
            <a:pPr marL="228584" indent="-228584">
              <a:lnSpc>
                <a:spcPct val="80000"/>
              </a:lnSpc>
            </a:pPr>
            <a:r>
              <a:rPr lang="en-US" altLang="ja-JP" sz="800" b="1" dirty="0">
                <a:latin typeface="Arial" panose="020B0604020202020204" pitchFamily="34" charset="0"/>
              </a:rPr>
              <a:t>【</a:t>
            </a:r>
            <a:r>
              <a:rPr lang="ja-JP" altLang="en-US" sz="800" b="1" dirty="0">
                <a:latin typeface="Arial" panose="020B0604020202020204" pitchFamily="34" charset="0"/>
              </a:rPr>
              <a:t>スライド</a:t>
            </a:r>
            <a:r>
              <a:rPr lang="en-US" altLang="ja-JP" sz="800" b="1" dirty="0">
                <a:latin typeface="Arial" panose="020B0604020202020204" pitchFamily="34" charset="0"/>
              </a:rPr>
              <a:t>】</a:t>
            </a:r>
            <a:r>
              <a:rPr lang="ja-JP" altLang="en-US" sz="800" u="sng" dirty="0">
                <a:latin typeface="Arial" panose="020B0604020202020204" pitchFamily="34" charset="0"/>
              </a:rPr>
              <a:t>図書館では、従来、利用者情報、利用情報は、情報検索、閲覧には利用してきませんでした。</a:t>
            </a:r>
          </a:p>
          <a:p>
            <a:pPr marL="228584" indent="-228584">
              <a:lnSpc>
                <a:spcPct val="80000"/>
              </a:lnSpc>
            </a:pPr>
            <a:r>
              <a:rPr lang="ja-JP" altLang="en-US" sz="800" u="sng" dirty="0">
                <a:latin typeface="Arial" panose="020B0604020202020204" pitchFamily="34" charset="0"/>
              </a:rPr>
              <a:t>しかし、ユーザの利用傾向がわかれば、ユーザの趣味、嗜好などを推定でき、同じ検索手段でも、あらかじめ、提示する情報の機械的な絞込みが可能になります。</a:t>
            </a:r>
          </a:p>
          <a:p>
            <a:pPr marL="685752" lvl="1" indent="-228584">
              <a:lnSpc>
                <a:spcPct val="80000"/>
              </a:lnSpc>
            </a:pPr>
            <a:r>
              <a:rPr lang="ja-JP" altLang="en-US" sz="800" u="sng" dirty="0">
                <a:latin typeface="Arial" panose="020B0604020202020204" pitchFamily="34" charset="0"/>
              </a:rPr>
              <a:t>決して、実在する特定個人のプロフィールや、行動を監視するのが、目的ではありません。</a:t>
            </a:r>
            <a:endParaRPr lang="ja-JP" altLang="en-US" sz="800" dirty="0">
              <a:latin typeface="Arial" panose="020B0604020202020204" pitchFamily="34" charset="0"/>
            </a:endParaRPr>
          </a:p>
          <a:p>
            <a:pPr marL="1142920" lvl="2" indent="-228584">
              <a:lnSpc>
                <a:spcPct val="80000"/>
              </a:lnSpc>
            </a:pPr>
            <a:r>
              <a:rPr lang="ja-JP" altLang="en-US" sz="800" dirty="0">
                <a:latin typeface="Arial" panose="020B0604020202020204" pitchFamily="34" charset="0"/>
              </a:rPr>
              <a:t>その意味では、実在する個人として登録されないと使えない申し込み機能と、情報探索のためのユーザ管理は別物として運用されることが好ましいかもしれません。</a:t>
            </a:r>
            <a:endParaRPr lang="ja-JP" altLang="en-US" sz="800" u="sng" dirty="0">
              <a:latin typeface="Arial" panose="020B0604020202020204" pitchFamily="34" charset="0"/>
            </a:endParaRPr>
          </a:p>
          <a:p>
            <a:pPr marL="685752" lvl="1" indent="-228584">
              <a:lnSpc>
                <a:spcPct val="80000"/>
              </a:lnSpc>
            </a:pPr>
            <a:r>
              <a:rPr lang="ja-JP" altLang="en-US" sz="800" u="sng" dirty="0">
                <a:latin typeface="Arial" panose="020B0604020202020204" pitchFamily="34" charset="0"/>
              </a:rPr>
              <a:t>また、推定に当たっては、ユーザには、公的、私的で別の嗜好を持つことも考慮する必要があります。</a:t>
            </a:r>
          </a:p>
          <a:p>
            <a:pPr marL="1142920" lvl="2" indent="-228584">
              <a:lnSpc>
                <a:spcPct val="80000"/>
              </a:lnSpc>
            </a:pPr>
            <a:r>
              <a:rPr lang="ja-JP" altLang="en-US" sz="800" u="sng" dirty="0">
                <a:latin typeface="Arial" panose="020B0604020202020204" pitchFamily="34" charset="0"/>
              </a:rPr>
              <a:t>例えば、情報処理の仕事をしているが、草花が好きという人がいます。どちらも自分自身ですが、それを一人の興味・嗜好と認識すると、誤った推薦をしてしまいます。</a:t>
            </a:r>
            <a:endParaRPr lang="ja-JP" altLang="en-US" sz="800" dirty="0">
              <a:latin typeface="Arial" panose="020B0604020202020204" pitchFamily="34" charset="0"/>
            </a:endParaRPr>
          </a:p>
          <a:p>
            <a:pPr marL="1142920" lvl="2" indent="-228584">
              <a:lnSpc>
                <a:spcPct val="80000"/>
              </a:lnSpc>
            </a:pPr>
            <a:r>
              <a:rPr lang="ja-JP" altLang="en-US" sz="800" dirty="0">
                <a:latin typeface="Arial" panose="020B0604020202020204" pitchFamily="34" charset="0"/>
              </a:rPr>
              <a:t>ユーザの特別な行動は排除されなければ、的確な情報の提示ができません。（人から頼まれて調べた</a:t>
            </a:r>
            <a:r>
              <a:rPr lang="ja-JP" altLang="en-US" sz="800" dirty="0" err="1">
                <a:latin typeface="Arial" panose="020B0604020202020204" pitchFamily="34" charset="0"/>
              </a:rPr>
              <a:t>。。。</a:t>
            </a:r>
            <a:r>
              <a:rPr lang="ja-JP" altLang="en-US" sz="800" dirty="0">
                <a:latin typeface="Arial" panose="020B0604020202020204" pitchFamily="34" charset="0"/>
              </a:rPr>
              <a:t>）</a:t>
            </a:r>
            <a:endParaRPr lang="ja-JP" altLang="en-US" sz="800" u="sng" dirty="0">
              <a:latin typeface="Arial" panose="020B0604020202020204" pitchFamily="34" charset="0"/>
            </a:endParaRPr>
          </a:p>
          <a:p>
            <a:pPr marL="228584" indent="-228584">
              <a:lnSpc>
                <a:spcPct val="80000"/>
              </a:lnSpc>
            </a:pPr>
            <a:r>
              <a:rPr lang="ja-JP" altLang="en-US" sz="800" u="sng" dirty="0">
                <a:latin typeface="Arial" panose="020B0604020202020204" pitchFamily="34" charset="0"/>
              </a:rPr>
              <a:t>人と人の関係付け、として、</a:t>
            </a:r>
          </a:p>
          <a:p>
            <a:pPr marL="685752" lvl="1" indent="-228584">
              <a:lnSpc>
                <a:spcPct val="80000"/>
              </a:lnSpc>
            </a:pPr>
            <a:r>
              <a:rPr lang="ja-JP" altLang="en-US" sz="800" u="sng" dirty="0">
                <a:latin typeface="Arial" panose="020B0604020202020204" pitchFamily="34" charset="0"/>
              </a:rPr>
              <a:t>ユーザ個人の利用情報だけなく、複数のユーザ同士の利用傾向の類似性が把握できれば、他のユーザの利用傾向を、あたかも自らの利用傾向として認識でき、人と人のコミュニティが形成できます。そのコミュニティ内の誰かの行動は、自分の情報探索の行動にも参考になるものです。</a:t>
            </a:r>
            <a:endParaRPr lang="ja-JP" altLang="en-US" sz="800" dirty="0">
              <a:latin typeface="Arial" panose="020B0604020202020204" pitchFamily="34" charset="0"/>
            </a:endParaRPr>
          </a:p>
          <a:p>
            <a:pPr marL="685752" lvl="1" indent="-228584">
              <a:lnSpc>
                <a:spcPct val="80000"/>
              </a:lnSpc>
            </a:pPr>
            <a:r>
              <a:rPr lang="ja-JP" altLang="en-US" sz="800" dirty="0">
                <a:latin typeface="Arial" panose="020B0604020202020204" pitchFamily="34" charset="0"/>
              </a:rPr>
              <a:t>ユーザ同士の類似性で、が作られ、そのコミュニティに参加することにより、より大きなユーザ群としての利用行動として認識できるようになります。</a:t>
            </a:r>
          </a:p>
          <a:p>
            <a:pPr marL="685752" lvl="1" indent="-228584">
              <a:lnSpc>
                <a:spcPct val="80000"/>
              </a:lnSpc>
            </a:pPr>
            <a:r>
              <a:rPr lang="ja-JP" altLang="en-US" sz="800" dirty="0">
                <a:latin typeface="Arial" panose="020B0604020202020204" pitchFamily="34" charset="0"/>
              </a:rPr>
              <a:t>これは、ユーザ群が情報群を作ることです。</a:t>
            </a:r>
            <a:endParaRPr lang="ja-JP" altLang="en-US" sz="800" b="1" dirty="0">
              <a:latin typeface="Arial" panose="020B0604020202020204" pitchFamily="34" charset="0"/>
            </a:endParaRPr>
          </a:p>
          <a:p>
            <a:pPr marL="228584" indent="-228584">
              <a:lnSpc>
                <a:spcPct val="80000"/>
              </a:lnSpc>
            </a:pPr>
            <a:r>
              <a:rPr lang="ja-JP" altLang="en-US" sz="800" b="1" dirty="0">
                <a:latin typeface="Arial" panose="020B0604020202020204" pitchFamily="34" charset="0"/>
              </a:rPr>
              <a:t>情報と人の関係付け</a:t>
            </a:r>
          </a:p>
          <a:p>
            <a:pPr marL="228584" indent="-228584">
              <a:lnSpc>
                <a:spcPct val="80000"/>
              </a:lnSpc>
            </a:pPr>
            <a:r>
              <a:rPr lang="en-US" altLang="ja-JP" sz="800" b="1" dirty="0">
                <a:latin typeface="Arial" panose="020B0604020202020204" pitchFamily="34" charset="0"/>
              </a:rPr>
              <a:t>【</a:t>
            </a:r>
            <a:r>
              <a:rPr lang="ja-JP" altLang="en-US" sz="800" b="1" dirty="0">
                <a:latin typeface="Arial" panose="020B0604020202020204" pitchFamily="34" charset="0"/>
              </a:rPr>
              <a:t>スライド</a:t>
            </a:r>
            <a:r>
              <a:rPr lang="en-US" altLang="ja-JP" sz="800" b="1" dirty="0">
                <a:latin typeface="Arial" panose="020B0604020202020204" pitchFamily="34" charset="0"/>
              </a:rPr>
              <a:t>】</a:t>
            </a:r>
            <a:r>
              <a:rPr lang="ja-JP" altLang="en-US" sz="800" u="sng" dirty="0">
                <a:latin typeface="Arial" panose="020B0604020202020204" pitchFamily="34" charset="0"/>
              </a:rPr>
              <a:t>情報と人との関係付けとして、</a:t>
            </a:r>
          </a:p>
          <a:p>
            <a:pPr marL="228584" indent="-228584">
              <a:lnSpc>
                <a:spcPct val="80000"/>
              </a:lnSpc>
            </a:pPr>
            <a:r>
              <a:rPr lang="ja-JP" altLang="en-US" sz="800" u="sng" dirty="0">
                <a:latin typeface="Arial" panose="020B0604020202020204" pitchFamily="34" charset="0"/>
              </a:rPr>
              <a:t>どういうユーザ群が、どういう情報群を利用したかという形で、ユーザ群と情報群が関係付けられれば、</a:t>
            </a:r>
            <a:r>
              <a:rPr lang="ja-JP" altLang="en-US" sz="800" dirty="0">
                <a:latin typeface="Arial" panose="020B0604020202020204" pitchFamily="34" charset="0"/>
              </a:rPr>
              <a:t>情報の選択がより一層容易になって、</a:t>
            </a:r>
            <a:r>
              <a:rPr lang="ja-JP" altLang="en-US" sz="800" u="sng" dirty="0">
                <a:latin typeface="Arial" panose="020B0604020202020204" pitchFamily="34" charset="0"/>
              </a:rPr>
              <a:t>インターネット上の情報が膨大になっても、的確に情報に辿り着けるようにすることができます。また、ユーザ群から情報群の中にある情報を見つけ出すことにより、通常では見つけられなかったような情報も見えてきます。このような形で、ロングテールにもつながります。</a:t>
            </a:r>
            <a:endParaRPr lang="ja-JP" altLang="en-US" sz="800" dirty="0">
              <a:latin typeface="Arial" panose="020B0604020202020204" pitchFamily="34" charset="0"/>
            </a:endParaRPr>
          </a:p>
          <a:p>
            <a:pPr marL="685752" lvl="1" indent="-228584">
              <a:lnSpc>
                <a:spcPct val="80000"/>
              </a:lnSpc>
            </a:pPr>
            <a:r>
              <a:rPr lang="ja-JP" altLang="en-US" sz="800" u="sng" dirty="0">
                <a:latin typeface="Arial" panose="020B0604020202020204" pitchFamily="34" charset="0"/>
              </a:rPr>
              <a:t>これは、協調フィルタリング（</a:t>
            </a:r>
            <a:r>
              <a:rPr lang="en-US" altLang="ja-JP" sz="800" u="sng" dirty="0">
                <a:latin typeface="Arial" panose="020B0604020202020204" pitchFamily="34" charset="0"/>
              </a:rPr>
              <a:t>Collaborative Filtering, CF</a:t>
            </a:r>
            <a:r>
              <a:rPr lang="ja-JP" altLang="en-US" sz="800" u="sng" dirty="0">
                <a:latin typeface="Arial" panose="020B0604020202020204" pitchFamily="34" charset="0"/>
              </a:rPr>
              <a:t>）の考え方です。</a:t>
            </a:r>
          </a:p>
          <a:p>
            <a:pPr marL="1142920" lvl="2" indent="-228584">
              <a:lnSpc>
                <a:spcPct val="80000"/>
              </a:lnSpc>
            </a:pPr>
            <a:r>
              <a:rPr lang="ja-JP" altLang="en-US" sz="800" dirty="0">
                <a:latin typeface="Arial" panose="020B0604020202020204" pitchFamily="34" charset="0"/>
              </a:rPr>
              <a:t>多くのユーザの嗜好情報を蓄積し、あるユーザと嗜好の類似した他のユーザの情報を用いて自動的に推論を行う方法論である。協調フィルタリングはリコメンデーション（推薦）やパーソナライゼーションに利用されている。実際に</a:t>
            </a:r>
            <a:r>
              <a:rPr lang="en-US" altLang="ja-JP" sz="800" dirty="0">
                <a:latin typeface="Arial" panose="020B0604020202020204" pitchFamily="34" charset="0"/>
              </a:rPr>
              <a:t>Amazon.com</a:t>
            </a:r>
            <a:r>
              <a:rPr lang="ja-JP" altLang="en-US" sz="800" dirty="0">
                <a:latin typeface="Arial" panose="020B0604020202020204" pitchFamily="34" charset="0"/>
              </a:rPr>
              <a:t>の「おすすめの商品」や、はてなアンテナの「おとなりアンテナ」などに応用されており、</a:t>
            </a:r>
            <a:r>
              <a:rPr lang="en-US" altLang="ja-JP" sz="800" dirty="0">
                <a:latin typeface="Arial" panose="020B0604020202020204" pitchFamily="34" charset="0"/>
              </a:rPr>
              <a:t>Web 2.0</a:t>
            </a:r>
            <a:r>
              <a:rPr lang="ja-JP" altLang="en-US" sz="800" dirty="0">
                <a:latin typeface="Arial" panose="020B0604020202020204" pitchFamily="34" charset="0"/>
              </a:rPr>
              <a:t>においてロングテールを支える要素技術として捉えることができる。（</a:t>
            </a:r>
            <a:r>
              <a:rPr lang="en-US" altLang="ja-JP" sz="800" dirty="0">
                <a:latin typeface="Arial" panose="020B0604020202020204" pitchFamily="34" charset="0"/>
              </a:rPr>
              <a:t>Wikipedia</a:t>
            </a:r>
            <a:r>
              <a:rPr lang="ja-JP" altLang="en-US" sz="800" dirty="0">
                <a:latin typeface="Arial" panose="020B0604020202020204" pitchFamily="34" charset="0"/>
              </a:rPr>
              <a:t>より）</a:t>
            </a:r>
          </a:p>
        </p:txBody>
      </p:sp>
    </p:spTree>
    <p:extLst>
      <p:ext uri="{BB962C8B-B14F-4D97-AF65-F5344CB8AC3E}">
        <p14:creationId xmlns:p14="http://schemas.microsoft.com/office/powerpoint/2010/main" val="299301046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55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55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898" indent="-285730"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2920"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087"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256" indent="-228584" defTabSz="949259"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423"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592"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8759"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5928" indent="-228584" algn="ctr" defTabSz="949259"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C223B293-D607-48AD-B126-839382844266}"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324</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5589" name="Rectangle 2"/>
          <p:cNvSpPr>
            <a:spLocks noGrp="1" noRot="1" noChangeAspect="1" noChangeArrowheads="1" noTextEdit="1"/>
          </p:cNvSpPr>
          <p:nvPr>
            <p:ph type="sldImg"/>
          </p:nvPr>
        </p:nvSpPr>
        <p:spPr>
          <a:xfrm>
            <a:off x="77788" y="741363"/>
            <a:ext cx="6580187" cy="3702050"/>
          </a:xfrm>
          <a:ln/>
        </p:spPr>
      </p:sp>
      <p:sp>
        <p:nvSpPr>
          <p:cNvPr id="195590" name="Rectangle 3"/>
          <p:cNvSpPr>
            <a:spLocks noGrp="1" noChangeArrowheads="1"/>
          </p:cNvSpPr>
          <p:nvPr>
            <p:ph type="body" idx="1"/>
          </p:nvPr>
        </p:nvSpPr>
        <p:spPr>
          <a:xfrm>
            <a:off x="430213" y="4687888"/>
            <a:ext cx="6011862" cy="5181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7633" indent="-247633">
              <a:lnSpc>
                <a:spcPct val="80000"/>
              </a:lnSpc>
            </a:pPr>
            <a:r>
              <a:rPr lang="ja-JP" altLang="en-US" sz="1000" u="sng" dirty="0">
                <a:latin typeface="Arial" panose="020B0604020202020204" pitchFamily="34" charset="0"/>
              </a:rPr>
              <a:t>このような状況において、情報の検索・閲覧環境として必要なサービスを想定します。</a:t>
            </a:r>
            <a:endParaRPr lang="ja-JP" altLang="en-US" sz="1000" b="1" dirty="0">
              <a:latin typeface="Arial" panose="020B0604020202020204" pitchFamily="34" charset="0"/>
            </a:endParaRPr>
          </a:p>
          <a:p>
            <a:pPr marL="704800" lvl="1" indent="-247633">
              <a:lnSpc>
                <a:spcPct val="80000"/>
              </a:lnSpc>
            </a:pPr>
            <a:r>
              <a:rPr lang="ja-JP" altLang="en-US" sz="1000" b="1" dirty="0">
                <a:latin typeface="Arial" panose="020B0604020202020204" pitchFamily="34" charset="0"/>
              </a:rPr>
              <a:t>情報の関連を活用した検索（情報の選択範囲の拡大・絞込み）</a:t>
            </a:r>
            <a:endParaRPr lang="ja-JP" altLang="en-US" sz="1000" u="sng" dirty="0">
              <a:latin typeface="Arial" panose="020B0604020202020204" pitchFamily="34" charset="0"/>
            </a:endParaRPr>
          </a:p>
          <a:p>
            <a:pPr marL="1161969" lvl="2" indent="-247633">
              <a:lnSpc>
                <a:spcPct val="80000"/>
              </a:lnSpc>
            </a:pPr>
            <a:r>
              <a:rPr lang="ja-JP" altLang="en-US" sz="1000" u="sng" dirty="0">
                <a:latin typeface="Arial" panose="020B0604020202020204" pitchFamily="34" charset="0"/>
              </a:rPr>
              <a:t>全文検索だけでは、的確に絞り込めません。また、検索語など、適切な検索条件を、入力することは困難です。</a:t>
            </a:r>
          </a:p>
          <a:p>
            <a:pPr marL="1161969" lvl="2" indent="-247633">
              <a:lnSpc>
                <a:spcPct val="80000"/>
              </a:lnSpc>
            </a:pPr>
            <a:r>
              <a:rPr lang="ja-JP" altLang="en-US" sz="1000" u="sng" dirty="0">
                <a:latin typeface="Arial" panose="020B0604020202020204" pitchFamily="34" charset="0"/>
              </a:rPr>
              <a:t>連想検索、あいまい検索、さらに多角的な絞込み検索のために、ファセット検索、クラスタリング検索が効果的です。</a:t>
            </a:r>
          </a:p>
          <a:p>
            <a:pPr marL="1161969" lvl="2" indent="-247633">
              <a:lnSpc>
                <a:spcPct val="80000"/>
              </a:lnSpc>
            </a:pPr>
            <a:r>
              <a:rPr lang="ja-JP" altLang="en-US" sz="1000" u="sng" dirty="0">
                <a:latin typeface="Arial" panose="020B0604020202020204" pitchFamily="34" charset="0"/>
              </a:rPr>
              <a:t>異業種、異文化圏の情報の検索として</a:t>
            </a:r>
          </a:p>
          <a:p>
            <a:pPr marL="1619136" lvl="3" indent="-247633">
              <a:lnSpc>
                <a:spcPct val="80000"/>
              </a:lnSpc>
            </a:pPr>
            <a:r>
              <a:rPr lang="ja-JP" altLang="en-US" sz="1000" u="sng" dirty="0">
                <a:latin typeface="Arial" panose="020B0604020202020204" pitchFamily="34" charset="0"/>
              </a:rPr>
              <a:t>オントロジー等の技術を活用した検索語の翻訳、検索結果の自動翻訳などの技術も期待しています。</a:t>
            </a:r>
          </a:p>
          <a:p>
            <a:pPr marL="1161969" lvl="2" indent="-247633">
              <a:lnSpc>
                <a:spcPct val="80000"/>
              </a:lnSpc>
            </a:pPr>
            <a:r>
              <a:rPr lang="ja-JP" altLang="en-US" sz="1000" u="sng" dirty="0">
                <a:latin typeface="Arial" panose="020B0604020202020204" pitchFamily="34" charset="0"/>
              </a:rPr>
              <a:t>組織を越えた統合検索と、関連する情報への芋づる的なナビゲーションができれば、</a:t>
            </a:r>
          </a:p>
          <a:p>
            <a:pPr marL="1619136" lvl="3" indent="-247633">
              <a:lnSpc>
                <a:spcPct val="80000"/>
              </a:lnSpc>
            </a:pPr>
            <a:r>
              <a:rPr lang="ja-JP" altLang="en-US" sz="1000" u="sng" dirty="0">
                <a:latin typeface="Arial" panose="020B0604020202020204" pitchFamily="34" charset="0"/>
              </a:rPr>
              <a:t>組織を越えた大きな集合知の中から、多角的に絞込み、関連しそうな情報を提示することが可能になります。</a:t>
            </a:r>
            <a:endParaRPr lang="ja-JP" altLang="en-US" sz="1000" b="1" dirty="0">
              <a:latin typeface="Arial" panose="020B0604020202020204" pitchFamily="34" charset="0"/>
            </a:endParaRPr>
          </a:p>
          <a:p>
            <a:pPr marL="704800" lvl="1" indent="-247633">
              <a:lnSpc>
                <a:spcPct val="80000"/>
              </a:lnSpc>
            </a:pPr>
            <a:r>
              <a:rPr lang="ja-JP" altLang="en-US" sz="1000" b="1" dirty="0">
                <a:latin typeface="Arial" panose="020B0604020202020204" pitchFamily="34" charset="0"/>
              </a:rPr>
              <a:t>利用者属性、利用情報を活用した検索および閲覧（利用者属性・利用環境に応じた情報閲覧）</a:t>
            </a:r>
          </a:p>
          <a:p>
            <a:pPr marL="1161969" lvl="2" indent="-247633">
              <a:lnSpc>
                <a:spcPct val="80000"/>
              </a:lnSpc>
            </a:pPr>
            <a:r>
              <a:rPr lang="en-US" altLang="ja-JP" sz="1000" b="1" dirty="0">
                <a:latin typeface="Arial" panose="020B0604020202020204" pitchFamily="34" charset="0"/>
              </a:rPr>
              <a:t>【</a:t>
            </a:r>
            <a:r>
              <a:rPr lang="ja-JP" altLang="en-US" sz="1000" b="1" dirty="0">
                <a:latin typeface="Arial" panose="020B0604020202020204" pitchFamily="34" charset="0"/>
              </a:rPr>
              <a:t>スライド</a:t>
            </a:r>
            <a:r>
              <a:rPr lang="en-US" altLang="ja-JP" sz="1000" b="1" dirty="0">
                <a:latin typeface="Arial" panose="020B0604020202020204" pitchFamily="34" charset="0"/>
              </a:rPr>
              <a:t>】</a:t>
            </a:r>
            <a:r>
              <a:rPr lang="ja-JP" altLang="en-US" sz="1000" u="sng" dirty="0">
                <a:latin typeface="Arial" panose="020B0604020202020204" pitchFamily="34" charset="0"/>
              </a:rPr>
              <a:t>いわゆるパーソナライズ機能として、</a:t>
            </a:r>
          </a:p>
          <a:p>
            <a:pPr marL="1619136" lvl="3" indent="-247633">
              <a:lnSpc>
                <a:spcPct val="80000"/>
              </a:lnSpc>
            </a:pPr>
            <a:r>
              <a:rPr lang="ja-JP" altLang="en-US" sz="1000" u="sng" dirty="0">
                <a:latin typeface="Arial" panose="020B0604020202020204" pitchFamily="34" charset="0"/>
              </a:rPr>
              <a:t>ユーザの属性、行動履歴を参考に</a:t>
            </a:r>
          </a:p>
          <a:p>
            <a:pPr marL="1619136" lvl="3" indent="-247633">
              <a:lnSpc>
                <a:spcPct val="80000"/>
              </a:lnSpc>
            </a:pPr>
            <a:r>
              <a:rPr lang="ja-JP" altLang="en-US" sz="1000" u="sng" dirty="0">
                <a:latin typeface="Arial" panose="020B0604020202020204" pitchFamily="34" charset="0"/>
              </a:rPr>
              <a:t>利用場所、利用機器に応じて、最適なコンテンツを自動選択する仕組みを作ることができます。</a:t>
            </a:r>
            <a:endParaRPr lang="ja-JP" altLang="en-US" sz="1000" dirty="0">
              <a:latin typeface="Arial" panose="020B0604020202020204" pitchFamily="34" charset="0"/>
            </a:endParaRPr>
          </a:p>
          <a:p>
            <a:pPr marL="2076305" lvl="4" indent="-247633">
              <a:lnSpc>
                <a:spcPct val="80000"/>
              </a:lnSpc>
            </a:pPr>
            <a:r>
              <a:rPr lang="ja-JP" altLang="en-US" sz="1000" dirty="0">
                <a:latin typeface="Arial" panose="020B0604020202020204" pitchFamily="34" charset="0"/>
              </a:rPr>
              <a:t>同一原本から、様々な媒体、形式に派生したコンテンツを、利用場所・利用機器により閲覧可能なコンテンツを選別し、</a:t>
            </a:r>
          </a:p>
          <a:p>
            <a:pPr marL="2076305" lvl="4" indent="-247633">
              <a:lnSpc>
                <a:spcPct val="80000"/>
              </a:lnSpc>
            </a:pPr>
            <a:r>
              <a:rPr lang="ja-JP" altLang="en-US" sz="1000" dirty="0">
                <a:latin typeface="Arial" panose="020B0604020202020204" pitchFamily="34" charset="0"/>
              </a:rPr>
              <a:t>利用場所：図書館内、移動中、自宅等</a:t>
            </a:r>
          </a:p>
          <a:p>
            <a:pPr marL="2076305" lvl="4" indent="-247633">
              <a:lnSpc>
                <a:spcPct val="80000"/>
              </a:lnSpc>
            </a:pPr>
            <a:r>
              <a:rPr lang="ja-JP" altLang="en-US" sz="1000" dirty="0">
                <a:latin typeface="Arial" panose="020B0604020202020204" pitchFamily="34" charset="0"/>
              </a:rPr>
              <a:t>利用機器：</a:t>
            </a:r>
            <a:r>
              <a:rPr lang="en-US" altLang="ja-JP" sz="1000" dirty="0">
                <a:latin typeface="Arial" panose="020B0604020202020204" pitchFamily="34" charset="0"/>
              </a:rPr>
              <a:t>PC</a:t>
            </a:r>
            <a:r>
              <a:rPr lang="ja-JP" altLang="en-US" sz="1000" dirty="0" err="1">
                <a:latin typeface="Arial" panose="020B0604020202020204" pitchFamily="34" charset="0"/>
              </a:rPr>
              <a:t>、</a:t>
            </a:r>
            <a:r>
              <a:rPr lang="ja-JP" altLang="en-US" sz="1000" dirty="0">
                <a:latin typeface="Arial" panose="020B0604020202020204" pitchFamily="34" charset="0"/>
              </a:rPr>
              <a:t>携帯電話、</a:t>
            </a:r>
            <a:r>
              <a:rPr lang="en-US" altLang="ja-JP" sz="1000" dirty="0">
                <a:latin typeface="Arial" panose="020B0604020202020204" pitchFamily="34" charset="0"/>
              </a:rPr>
              <a:t>PDA</a:t>
            </a:r>
            <a:r>
              <a:rPr lang="ja-JP" altLang="en-US" sz="1000" dirty="0">
                <a:latin typeface="Arial" panose="020B0604020202020204" pitchFamily="34" charset="0"/>
              </a:rPr>
              <a:t>等</a:t>
            </a:r>
          </a:p>
          <a:p>
            <a:pPr marL="2076305" lvl="4" indent="-247633">
              <a:lnSpc>
                <a:spcPct val="80000"/>
              </a:lnSpc>
            </a:pPr>
            <a:r>
              <a:rPr lang="ja-JP" altLang="en-US" sz="1000" dirty="0">
                <a:latin typeface="Arial" panose="020B0604020202020204" pitchFamily="34" charset="0"/>
              </a:rPr>
              <a:t>最適なコンテンツ形態のものを利用できるようになります。</a:t>
            </a:r>
            <a:endParaRPr lang="ja-JP" altLang="en-US" sz="1000" u="sng" dirty="0">
              <a:latin typeface="Arial" panose="020B0604020202020204" pitchFamily="34" charset="0"/>
            </a:endParaRPr>
          </a:p>
          <a:p>
            <a:pPr marL="2076305" lvl="4" indent="-247633">
              <a:lnSpc>
                <a:spcPct val="80000"/>
              </a:lnSpc>
            </a:pPr>
            <a:r>
              <a:rPr lang="ja-JP" altLang="en-US" sz="1000" u="sng" dirty="0">
                <a:latin typeface="Arial" panose="020B0604020202020204" pitchFamily="34" charset="0"/>
              </a:rPr>
              <a:t>今や、インターネットは</a:t>
            </a:r>
            <a:r>
              <a:rPr lang="en-US" altLang="ja-JP" sz="1000" u="sng" dirty="0">
                <a:latin typeface="Arial" panose="020B0604020202020204" pitchFamily="34" charset="0"/>
              </a:rPr>
              <a:t>PC</a:t>
            </a:r>
            <a:r>
              <a:rPr lang="ja-JP" altLang="en-US" sz="1000" u="sng" dirty="0" err="1">
                <a:latin typeface="Arial" panose="020B0604020202020204" pitchFamily="34" charset="0"/>
              </a:rPr>
              <a:t>だけで</a:t>
            </a:r>
            <a:r>
              <a:rPr lang="ja-JP" altLang="en-US" sz="1000" u="sng" dirty="0">
                <a:latin typeface="Arial" panose="020B0604020202020204" pitchFamily="34" charset="0"/>
              </a:rPr>
              <a:t>見るものではありません。携帯電話や携帯端末での利用が増加しています。</a:t>
            </a:r>
          </a:p>
          <a:p>
            <a:pPr marL="2076305" lvl="4" indent="-247633">
              <a:lnSpc>
                <a:spcPct val="80000"/>
              </a:lnSpc>
            </a:pPr>
            <a:r>
              <a:rPr lang="ja-JP" altLang="en-US" sz="1000" u="sng" dirty="0">
                <a:latin typeface="Arial" panose="020B0604020202020204" pitchFamily="34" charset="0"/>
              </a:rPr>
              <a:t>携帯電話で近代デジタルライブラリーのようなイメージ画像を見ることは困難ですが、青空文庫なら容易に読めます。また、朗読の音声データがあれば満員電車の中でも聴けます。</a:t>
            </a:r>
            <a:endParaRPr lang="ja-JP" altLang="en-US" sz="1000" dirty="0">
              <a:latin typeface="Arial" panose="020B0604020202020204" pitchFamily="34" charset="0"/>
            </a:endParaRPr>
          </a:p>
          <a:p>
            <a:pPr marL="1161969" lvl="2" indent="-247633">
              <a:lnSpc>
                <a:spcPct val="80000"/>
              </a:lnSpc>
            </a:pPr>
            <a:r>
              <a:rPr lang="ja-JP" altLang="en-US" sz="1000" dirty="0">
                <a:latin typeface="Arial" panose="020B0604020202020204" pitchFamily="34" charset="0"/>
              </a:rPr>
              <a:t>協調フィルタリングの考え方に基づいて</a:t>
            </a:r>
          </a:p>
          <a:p>
            <a:pPr marL="1619136" lvl="3" indent="-247633">
              <a:lnSpc>
                <a:spcPct val="80000"/>
              </a:lnSpc>
            </a:pPr>
            <a:r>
              <a:rPr lang="ja-JP" altLang="en-US" sz="1000" dirty="0">
                <a:latin typeface="Arial" panose="020B0604020202020204" pitchFamily="34" charset="0"/>
              </a:rPr>
              <a:t>他人の利用情報により推奨する検索が有効です。</a:t>
            </a:r>
            <a:endParaRPr lang="ja-JP" altLang="en-US" sz="1000" b="1" dirty="0">
              <a:latin typeface="Arial" panose="020B0604020202020204" pitchFamily="34" charset="0"/>
            </a:endParaRPr>
          </a:p>
          <a:p>
            <a:pPr marL="704800" lvl="1" indent="-247633">
              <a:lnSpc>
                <a:spcPct val="80000"/>
              </a:lnSpc>
            </a:pPr>
            <a:r>
              <a:rPr lang="ja-JP" altLang="en-US" sz="1000" b="1" dirty="0">
                <a:latin typeface="Arial" panose="020B0604020202020204" pitchFamily="34" charset="0"/>
              </a:rPr>
              <a:t>まとめ</a:t>
            </a:r>
            <a:endParaRPr lang="ja-JP" altLang="en-US" sz="1000" u="sng" dirty="0">
              <a:latin typeface="Arial" panose="020B0604020202020204" pitchFamily="34" charset="0"/>
            </a:endParaRPr>
          </a:p>
          <a:p>
            <a:pPr marL="1161969" lvl="2" indent="-247633">
              <a:lnSpc>
                <a:spcPct val="80000"/>
              </a:lnSpc>
            </a:pPr>
            <a:r>
              <a:rPr lang="ja-JP" altLang="en-US" sz="1000" u="sng" dirty="0">
                <a:latin typeface="Arial" panose="020B0604020202020204" pitchFamily="34" charset="0"/>
              </a:rPr>
              <a:t>情報の利用の仕方も、技術の進展とともに変化しています。</a:t>
            </a:r>
          </a:p>
          <a:p>
            <a:pPr marL="1161969" lvl="2" indent="-247633">
              <a:lnSpc>
                <a:spcPct val="80000"/>
              </a:lnSpc>
            </a:pPr>
            <a:r>
              <a:rPr lang="ja-JP" altLang="en-US" sz="1000" u="sng" dirty="0">
                <a:latin typeface="Arial" panose="020B0604020202020204" pitchFamily="34" charset="0"/>
              </a:rPr>
              <a:t>ニーズとしての利用の仕方の調査研究も必要で、新たなニーズが見えてくれば、それに対応して、技術シーズも生まれてきます。</a:t>
            </a:r>
          </a:p>
        </p:txBody>
      </p:sp>
    </p:spTree>
    <p:extLst>
      <p:ext uri="{BB962C8B-B14F-4D97-AF65-F5344CB8AC3E}">
        <p14:creationId xmlns:p14="http://schemas.microsoft.com/office/powerpoint/2010/main" val="399786615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4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p>
          <a:p>
            <a:pPr lvl="1"/>
            <a:endParaRPr lang="ja-JP" altLang="ja-JP" sz="2000" dirty="0">
              <a:solidFill>
                <a:srgbClr val="FF0000"/>
              </a:solidFill>
            </a:endParaRPr>
          </a:p>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4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p>
          <a:p>
            <a:pPr lvl="1"/>
            <a:endParaRPr lang="ja-JP" altLang="ja-JP" sz="2000" dirty="0">
              <a:solidFill>
                <a:srgbClr val="FF0000"/>
              </a:solidFill>
            </a:endParaRPr>
          </a:p>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4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endParaRPr lang="en-US" altLang="ja-JP" dirty="0" smtClean="0"/>
          </a:p>
          <a:p>
            <a:r>
              <a:rPr lang="ja-JP" altLang="ja-JP" dirty="0" smtClean="0"/>
              <a:t>今後</a:t>
            </a:r>
            <a:r>
              <a:rPr lang="en-US" altLang="ja-JP" dirty="0" smtClean="0"/>
              <a:t>10</a:t>
            </a:r>
            <a:r>
              <a:rPr lang="ja-JP" altLang="ja-JP" dirty="0" smtClean="0"/>
              <a:t>年を見据え</a:t>
            </a:r>
            <a:r>
              <a:rPr lang="ja-JP" altLang="en-US" dirty="0" smtClean="0"/>
              <a:t>る</a:t>
            </a:r>
            <a:endParaRPr lang="en-US" altLang="ja-JP" dirty="0" smtClean="0"/>
          </a:p>
          <a:p>
            <a:pPr lvl="1"/>
            <a:r>
              <a:rPr lang="ja-JP" altLang="ja-JP" dirty="0" smtClean="0"/>
              <a:t>世の中の動向を想定する。</a:t>
            </a:r>
            <a:r>
              <a:rPr lang="ja-JP" altLang="en-US" dirty="0" smtClean="0">
                <a:solidFill>
                  <a:srgbClr val="FF0000"/>
                </a:solidFill>
              </a:rPr>
              <a:t>⇒自分の将来を見る</a:t>
            </a:r>
            <a:endParaRPr lang="ja-JP" altLang="ja-JP" dirty="0" smtClean="0">
              <a:solidFill>
                <a:srgbClr val="FF0000"/>
              </a:solidFill>
            </a:endParaRPr>
          </a:p>
          <a:p>
            <a:pPr lvl="1"/>
            <a:r>
              <a:rPr lang="ja-JP" altLang="ja-JP" dirty="0" smtClean="0"/>
              <a:t>今の延長で可能な範囲での実施でなく、今後</a:t>
            </a:r>
            <a:r>
              <a:rPr lang="en-US" altLang="ja-JP" dirty="0" smtClean="0"/>
              <a:t>10</a:t>
            </a:r>
            <a:r>
              <a:rPr lang="ja-JP" altLang="ja-JP" dirty="0" smtClean="0"/>
              <a:t>年の社会のニーズを見据え</a:t>
            </a:r>
            <a:r>
              <a:rPr lang="ja-JP" altLang="en-US" dirty="0" smtClean="0"/>
              <a:t>、国全体で何をする必要があるか？</a:t>
            </a:r>
            <a:endParaRPr lang="en-US" altLang="ja-JP" dirty="0" smtClean="0"/>
          </a:p>
          <a:p>
            <a:pPr lvl="1"/>
            <a:r>
              <a:rPr lang="ja-JP" altLang="ja-JP" dirty="0" smtClean="0"/>
              <a:t>その時、図書館は？司書は？</a:t>
            </a:r>
            <a:endParaRPr lang="en-US" altLang="ja-JP" dirty="0" smtClean="0"/>
          </a:p>
          <a:p>
            <a:pPr lvl="0"/>
            <a:r>
              <a:rPr lang="en-US" altLang="ja-JP" dirty="0" smtClean="0">
                <a:solidFill>
                  <a:srgbClr val="FF0000"/>
                </a:solidFill>
              </a:rPr>
              <a:t>One of them</a:t>
            </a:r>
            <a:r>
              <a:rPr lang="ja-JP" altLang="ja-JP" dirty="0" smtClean="0"/>
              <a:t>の役割を考える。</a:t>
            </a:r>
            <a:endParaRPr lang="en-US" altLang="ja-JP" dirty="0" smtClean="0"/>
          </a:p>
          <a:p>
            <a:pPr lvl="1"/>
            <a:r>
              <a:rPr lang="ja-JP" altLang="ja-JP" dirty="0" smtClean="0"/>
              <a:t>国全体</a:t>
            </a:r>
            <a:r>
              <a:rPr lang="ja-JP" altLang="en-US" dirty="0" smtClean="0"/>
              <a:t>がなすべき</a:t>
            </a:r>
            <a:r>
              <a:rPr lang="ja-JP" altLang="ja-JP" dirty="0" smtClean="0"/>
              <a:t>施策の中で、個別の業務の進め方を考える</a:t>
            </a:r>
            <a:endParaRPr lang="en-US" altLang="ja-JP" dirty="0" smtClean="0"/>
          </a:p>
          <a:p>
            <a:r>
              <a:rPr lang="en-US" altLang="ja-JP" dirty="0" smtClean="0"/>
              <a:t>Give</a:t>
            </a:r>
            <a:r>
              <a:rPr lang="ja-JP" altLang="en-US" dirty="0" smtClean="0"/>
              <a:t>＆</a:t>
            </a:r>
            <a:r>
              <a:rPr lang="en-US" altLang="ja-JP" dirty="0" smtClean="0"/>
              <a:t>Take</a:t>
            </a:r>
            <a:r>
              <a:rPr lang="ja-JP" altLang="en-US" dirty="0" smtClean="0"/>
              <a:t>の</a:t>
            </a:r>
            <a:r>
              <a:rPr lang="ja-JP" altLang="ja-JP" dirty="0" smtClean="0"/>
              <a:t>協力</a:t>
            </a:r>
            <a:r>
              <a:rPr lang="ja-JP" altLang="en-US" dirty="0" smtClean="0"/>
              <a:t>関係</a:t>
            </a:r>
            <a:r>
              <a:rPr lang="ja-JP" altLang="ja-JP" dirty="0" smtClean="0"/>
              <a:t>を想定</a:t>
            </a:r>
            <a:r>
              <a:rPr lang="ja-JP" altLang="en-US" dirty="0" smtClean="0"/>
              <a:t>する</a:t>
            </a:r>
            <a:endParaRPr lang="ja-JP" altLang="ja-JP" dirty="0" smtClean="0"/>
          </a:p>
          <a:p>
            <a:pPr lvl="1"/>
            <a:r>
              <a:rPr lang="ja-JP" altLang="en-US" dirty="0" smtClean="0">
                <a:solidFill>
                  <a:srgbClr val="FF0000"/>
                </a:solidFill>
              </a:rPr>
              <a:t>自分でできないことは、どのようにしてもらいたいかを提示（メリットも示す）</a:t>
            </a:r>
            <a:endParaRPr lang="en-US" altLang="ja-JP" dirty="0" smtClean="0">
              <a:solidFill>
                <a:srgbClr val="FF0000"/>
              </a:solidFill>
            </a:endParaRPr>
          </a:p>
          <a:p>
            <a:pPr lvl="1"/>
            <a:r>
              <a:rPr lang="ja-JP" altLang="ja-JP" dirty="0" smtClean="0"/>
              <a:t>創造力を持ったサービスの設計</a:t>
            </a:r>
          </a:p>
          <a:p>
            <a:r>
              <a:rPr lang="ja-JP" altLang="en-US" dirty="0" smtClean="0">
                <a:solidFill>
                  <a:srgbClr val="FF0000"/>
                </a:solidFill>
              </a:rPr>
              <a:t>組織の外の情報を組織内へ（</a:t>
            </a:r>
            <a:r>
              <a:rPr lang="ja-JP" altLang="ja-JP" dirty="0" smtClean="0">
                <a:solidFill>
                  <a:srgbClr val="FF0000"/>
                </a:solidFill>
              </a:rPr>
              <a:t>外部を知る</a:t>
            </a:r>
            <a:r>
              <a:rPr lang="ja-JP" altLang="en-US" dirty="0" smtClean="0">
                <a:solidFill>
                  <a:srgbClr val="FF0000"/>
                </a:solidFill>
              </a:rPr>
              <a:t>）</a:t>
            </a:r>
            <a:endParaRPr lang="en-US" altLang="ja-JP" dirty="0" smtClean="0">
              <a:solidFill>
                <a:srgbClr val="FF0000"/>
              </a:solidFill>
            </a:endParaRPr>
          </a:p>
          <a:p>
            <a:pPr lvl="1"/>
            <a:r>
              <a:rPr lang="ja-JP" altLang="ja-JP" dirty="0" smtClean="0"/>
              <a:t>他の図書館、出版界、他の業種、業態</a:t>
            </a:r>
            <a:r>
              <a:rPr lang="ja-JP" altLang="en-US" dirty="0" smtClean="0"/>
              <a:t>の人との交流の場、主催も。</a:t>
            </a:r>
            <a:r>
              <a:rPr lang="ja-JP" altLang="ja-JP" dirty="0" smtClean="0"/>
              <a:t>出向も積極的に</a:t>
            </a:r>
            <a:endParaRPr lang="en-US" altLang="ja-JP" dirty="0" smtClean="0"/>
          </a:p>
          <a:p>
            <a:r>
              <a:rPr lang="ja-JP" altLang="en-US" dirty="0" smtClean="0"/>
              <a:t>自分の持つスキル磨く</a:t>
            </a:r>
            <a:endParaRPr lang="en-US" altLang="ja-JP" dirty="0" smtClean="0"/>
          </a:p>
          <a:p>
            <a:pPr lvl="1"/>
            <a:r>
              <a:rPr lang="ja-JP" altLang="en-US" dirty="0" smtClean="0"/>
              <a:t>組織でどう生かしていくか</a:t>
            </a:r>
            <a:r>
              <a:rPr lang="ja-JP" altLang="en-US" dirty="0" smtClean="0">
                <a:solidFill>
                  <a:srgbClr val="FF0000"/>
                </a:solidFill>
              </a:rPr>
              <a:t>⇒エンベディッドライブラリアン</a:t>
            </a:r>
            <a:endParaRPr lang="en-US" altLang="ja-JP" dirty="0" smtClean="0">
              <a:solidFill>
                <a:srgbClr val="FF0000"/>
              </a:solidFill>
            </a:endParaRPr>
          </a:p>
          <a:p>
            <a:pPr lvl="1"/>
            <a:endParaRPr lang="ja-JP" altLang="en-US" dirty="0" smtClean="0"/>
          </a:p>
          <a:p>
            <a:pPr lvl="1"/>
            <a:endParaRPr lang="ja-JP" altLang="ja-JP" sz="2000" dirty="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326</a:t>
            </a:fld>
            <a:endParaRPr kumimoji="1" lang="ja-JP" altLang="en-US"/>
          </a:p>
        </p:txBody>
      </p:sp>
    </p:spTree>
    <p:extLst>
      <p:ext uri="{BB962C8B-B14F-4D97-AF65-F5344CB8AC3E}">
        <p14:creationId xmlns:p14="http://schemas.microsoft.com/office/powerpoint/2010/main" val="4165631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34</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75666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5569AC01-D543-4028-8422-F43EBE65904B}" type="slidenum">
              <a:rPr lang="ja-JP" altLang="en-US" smtClean="0">
                <a:solidFill>
                  <a:prstClr val="black"/>
                </a:solidFill>
              </a:rPr>
              <a:pPr>
                <a:defRPr/>
              </a:pPr>
              <a:t>35</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24414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a:t>
            </a:fld>
            <a:endParaRPr kumimoji="1" lang="ja-JP" altLang="en-US"/>
          </a:p>
        </p:txBody>
      </p:sp>
    </p:spTree>
    <p:extLst>
      <p:ext uri="{BB962C8B-B14F-4D97-AF65-F5344CB8AC3E}">
        <p14:creationId xmlns:p14="http://schemas.microsoft.com/office/powerpoint/2010/main" val="2780142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36</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705615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kumimoji="1" lang="ja-JP" altLang="en-US" smtClean="0"/>
              <a:t>38</a:t>
            </a:fld>
            <a:endParaRPr kumimoji="1" lang="ja-JP" altLang="en-US"/>
          </a:p>
        </p:txBody>
      </p:sp>
      <p:sp>
        <p:nvSpPr>
          <p:cNvPr id="5" name="日付プレースホルダー 4"/>
          <p:cNvSpPr>
            <a:spLocks noGrp="1"/>
          </p:cNvSpPr>
          <p:nvPr>
            <p:ph type="dt" idx="11"/>
          </p:nvPr>
        </p:nvSpPr>
        <p:spPr/>
        <p:txBody>
          <a:bodyPr/>
          <a:lstStyle/>
          <a:p>
            <a:endParaRPr kumimoji="1" lang="ja-JP" altLang="en-US"/>
          </a:p>
        </p:txBody>
      </p:sp>
    </p:spTree>
    <p:extLst>
      <p:ext uri="{BB962C8B-B14F-4D97-AF65-F5344CB8AC3E}">
        <p14:creationId xmlns:p14="http://schemas.microsoft.com/office/powerpoint/2010/main" val="864316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25450" y="1236663"/>
            <a:ext cx="5921375" cy="3332162"/>
          </a:xfrm>
        </p:spPr>
      </p:sp>
      <p:sp>
        <p:nvSpPr>
          <p:cNvPr id="3" name="ノート プレースホルダ 2"/>
          <p:cNvSpPr>
            <a:spLocks noGrp="1"/>
          </p:cNvSpPr>
          <p:nvPr>
            <p:ph type="body" idx="1"/>
          </p:nvPr>
        </p:nvSpPr>
        <p:spPr/>
        <p:txBody>
          <a:bodyPr>
            <a:normAutofit/>
          </a:bodyPr>
          <a:lstStyle/>
          <a:p>
            <a:r>
              <a:rPr lang="ja-JP" altLang="ja-JP" dirty="0"/>
              <a:t>平成</a:t>
            </a:r>
            <a:r>
              <a:rPr lang="en-US" altLang="ja-JP" dirty="0"/>
              <a:t>26</a:t>
            </a:r>
            <a:r>
              <a:rPr lang="ja-JP" altLang="ja-JP" dirty="0"/>
              <a:t>年４月の著作権法の一部を改正する法律案に対する国会の附帯決議において、「ナショナル・アーカイブが、図書を始めとする我が国の貴重な文化関係資料を次世代に継承し、その活用を図る上で重要な役割を果たすもの」であるとした上で、「その構築に向けて、国立国会図書館を始めとする関係機関と連携・協力」して取組を推進することとされている。</a:t>
            </a:r>
            <a:endParaRPr lang="en-US" altLang="ja-JP" dirty="0"/>
          </a:p>
          <a:p>
            <a:r>
              <a:rPr lang="ja-JP" altLang="en-US" dirty="0"/>
              <a:t>（以上、</a:t>
            </a:r>
            <a:r>
              <a:rPr lang="en-US" altLang="ja-JP" dirty="0"/>
              <a:t>27</a:t>
            </a:r>
            <a:r>
              <a:rPr lang="ja-JP" altLang="en-US" dirty="0"/>
              <a:t>年度予算想定問答より）</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pPr>
                <a:defRPr/>
              </a:pPr>
              <a:t>39</a:t>
            </a:fld>
            <a:endParaRPr lang="en-US" altLang="ja-JP"/>
          </a:p>
        </p:txBody>
      </p:sp>
      <p:sp>
        <p:nvSpPr>
          <p:cNvPr id="5" name="日付プレースホルダー 4"/>
          <p:cNvSpPr>
            <a:spLocks noGrp="1"/>
          </p:cNvSpPr>
          <p:nvPr>
            <p:ph type="dt" idx="11"/>
          </p:nvPr>
        </p:nvSpPr>
        <p:spPr/>
        <p:txBody>
          <a:bodyPr/>
          <a:lstStyle/>
          <a:p>
            <a:endParaRPr kumimoji="1" lang="ja-JP" altLang="en-US"/>
          </a:p>
        </p:txBody>
      </p:sp>
    </p:spTree>
    <p:extLst>
      <p:ext uri="{BB962C8B-B14F-4D97-AF65-F5344CB8AC3E}">
        <p14:creationId xmlns:p14="http://schemas.microsoft.com/office/powerpoint/2010/main" val="4070020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10000"/>
          </a:bodyPr>
          <a:lstStyle/>
          <a:p>
            <a:r>
              <a:rPr kumimoji="1" lang="ja-JP" altLang="en-US" dirty="0" smtClean="0"/>
              <a:t>・今回の裁定制度の見直しは、運用面でもかなり改善がなされた。感謝申し上げる。</a:t>
            </a:r>
            <a:endParaRPr kumimoji="1" lang="en-US" altLang="ja-JP" dirty="0" smtClean="0"/>
          </a:p>
          <a:p>
            <a:r>
              <a:rPr kumimoji="1" lang="ja-JP" altLang="en-US" dirty="0" smtClean="0"/>
              <a:t>・当館を含む公的機関の裁定について、第三者が裁定申請する根拠としてより簡易に活用できるようにしてほしい。また、裁定結果を共有できるデータベースの提供、前のスライドにあるように、権利情報管理組織が実効性のあるものとなるとよい</a:t>
            </a:r>
            <a:endParaRPr kumimoji="1" lang="en-US" altLang="ja-JP" dirty="0" smtClean="0"/>
          </a:p>
          <a:p>
            <a:endParaRPr kumimoji="1" lang="en-US" altLang="ja-JP" dirty="0" smtClean="0"/>
          </a:p>
          <a:p>
            <a:r>
              <a:rPr kumimoji="1" lang="ja-JP" altLang="en-US" dirty="0" smtClean="0"/>
              <a:t>・著作権法第</a:t>
            </a:r>
            <a:r>
              <a:rPr kumimoji="1" lang="en-US" altLang="ja-JP" dirty="0" smtClean="0"/>
              <a:t>31</a:t>
            </a:r>
            <a:r>
              <a:rPr kumimoji="1" lang="ja-JP" altLang="en-US" dirty="0" smtClean="0"/>
              <a:t>条第</a:t>
            </a:r>
            <a:r>
              <a:rPr kumimoji="1" lang="en-US" altLang="ja-JP" dirty="0" smtClean="0"/>
              <a:t>1</a:t>
            </a:r>
            <a:r>
              <a:rPr kumimoji="1" lang="ja-JP" altLang="en-US" dirty="0" smtClean="0"/>
              <a:t>項及び第</a:t>
            </a:r>
            <a:r>
              <a:rPr kumimoji="1" lang="en-US" altLang="ja-JP" dirty="0" smtClean="0"/>
              <a:t>3</a:t>
            </a:r>
            <a:r>
              <a:rPr kumimoji="1" lang="ja-JP" altLang="en-US" dirty="0" smtClean="0"/>
              <a:t>項の「図書館等」に外国の類似の制度による施設への拡張が望まれている。海外への日本の</a:t>
            </a:r>
            <a:r>
              <a:rPr kumimoji="1" lang="en-US" altLang="ja-JP" dirty="0" smtClean="0"/>
              <a:t>PR</a:t>
            </a:r>
            <a:r>
              <a:rPr kumimoji="1" lang="ja-JP" altLang="en-US" dirty="0" smtClean="0"/>
              <a:t>にもなる。</a:t>
            </a:r>
            <a:endParaRPr kumimoji="1" lang="en-US" altLang="ja-JP" dirty="0" smtClean="0"/>
          </a:p>
          <a:p>
            <a:endParaRPr kumimoji="1" lang="en-US" altLang="ja-JP" dirty="0" smtClean="0"/>
          </a:p>
          <a:p>
            <a:r>
              <a:rPr kumimoji="1" lang="ja-JP" altLang="en-US" dirty="0" smtClean="0"/>
              <a:t>・視覚障害者等の情報享受「以外」の利用について。検索のためのテキスト化及び検索結果表示のための最小限のテキスト化データ提供を第</a:t>
            </a:r>
            <a:r>
              <a:rPr kumimoji="1" lang="en-US" altLang="ja-JP" dirty="0" smtClean="0"/>
              <a:t>47</a:t>
            </a:r>
            <a:r>
              <a:rPr kumimoji="1" lang="ja-JP" altLang="en-US" dirty="0" smtClean="0"/>
              <a:t>条の６（送信可視化された情報の送信元識別符号の検索等のための複製等）と同様に簡便に実施できるようになるとよい。</a:t>
            </a:r>
            <a:endParaRPr kumimoji="1" lang="en-US" altLang="ja-JP" dirty="0" smtClean="0"/>
          </a:p>
          <a:p>
            <a:endParaRPr kumimoji="1" lang="en-US" altLang="ja-JP" dirty="0" smtClean="0"/>
          </a:p>
          <a:p>
            <a:pPr defTabSz="909859">
              <a:defRPr/>
            </a:pPr>
            <a:r>
              <a:rPr kumimoji="1" lang="ja-JP" altLang="en-US" dirty="0" smtClean="0"/>
              <a:t>・各図書館で、当館が所蔵していない貴重資料・地域資料をもっている。それらの図書館でのデジタル化が進むような方策ができるとよい。</a:t>
            </a:r>
            <a:endParaRPr kumimoji="1" lang="en-US" altLang="ja-JP" dirty="0" smtClean="0"/>
          </a:p>
          <a:p>
            <a:r>
              <a:rPr kumimoji="1" lang="ja-JP" altLang="en-US" dirty="0" smtClean="0"/>
              <a:t>予算が厳しい折、全国レベルで効率的なデジタルアーカイブの構築が勧められるとよい。</a:t>
            </a:r>
            <a:endParaRPr kumimoji="1" lang="en-US" altLang="ja-JP" dirty="0" smtClean="0"/>
          </a:p>
          <a:p>
            <a:pPr defTabSz="909859">
              <a:defRPr/>
            </a:pPr>
            <a:r>
              <a:rPr kumimoji="1" lang="ja-JP" altLang="en-US" dirty="0" smtClean="0"/>
              <a:t>・最終的には、当館が所蔵しているがデジタル化が未だのものも含めて、当館でそれらの複製物（デジタル化データ）を利用できるようになるとありがたい。その際、各図書館等がこれからデジタル化するものだけでなく、既にデジタル化している資料も含めて、当館が収集し、長期保存していくことができると、当館の使命も果たせる。</a:t>
            </a:r>
            <a:endParaRPr kumimoji="1" lang="en-US" altLang="ja-JP" dirty="0" smtClean="0"/>
          </a:p>
          <a:p>
            <a:endParaRPr kumimoji="1" lang="en-US" altLang="ja-JP" dirty="0" smtClean="0"/>
          </a:p>
          <a:p>
            <a:r>
              <a:rPr kumimoji="1" lang="ja-JP" altLang="en-US" dirty="0" smtClean="0"/>
              <a:t>・各図書館のデジタル化データのうち、絶版等資料については、デジタル化を実施した各図書館から配信できるようになることも望まれる。だが、配信システムまで用意できるところはあまりないだろうから、当館から配信することもできるようになるとよい。</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BF65BE5-9729-4B72-B525-EBFFF0ADE08F}" type="slidenum">
              <a:rPr kumimoji="1" lang="ja-JP" altLang="en-US" smtClean="0"/>
              <a:t>40</a:t>
            </a:fld>
            <a:endParaRPr kumimoji="1" lang="ja-JP" altLang="en-US"/>
          </a:p>
        </p:txBody>
      </p:sp>
      <p:sp>
        <p:nvSpPr>
          <p:cNvPr id="5" name="日付プレースホルダー 4"/>
          <p:cNvSpPr>
            <a:spLocks noGrp="1"/>
          </p:cNvSpPr>
          <p:nvPr>
            <p:ph type="dt" idx="11"/>
          </p:nvPr>
        </p:nvSpPr>
        <p:spPr/>
        <p:txBody>
          <a:bodyPr/>
          <a:lstStyle/>
          <a:p>
            <a:endParaRPr kumimoji="1" lang="ja-JP" altLang="en-US"/>
          </a:p>
        </p:txBody>
      </p:sp>
    </p:spTree>
    <p:extLst>
      <p:ext uri="{BB962C8B-B14F-4D97-AF65-F5344CB8AC3E}">
        <p14:creationId xmlns:p14="http://schemas.microsoft.com/office/powerpoint/2010/main" val="2191680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2015/8/15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41</a:t>
            </a:fld>
            <a:endParaRPr kumimoji="1" lang="ja-JP" altLang="en-US">
              <a:solidFill>
                <a:prstClr val="black"/>
              </a:solidFill>
            </a:endParaRPr>
          </a:p>
        </p:txBody>
      </p:sp>
    </p:spTree>
    <p:extLst>
      <p:ext uri="{BB962C8B-B14F-4D97-AF65-F5344CB8AC3E}">
        <p14:creationId xmlns:p14="http://schemas.microsoft.com/office/powerpoint/2010/main" val="919700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u="sng" dirty="0" smtClean="0"/>
              <a:t>インターネット資料の制度的収集</a:t>
            </a:r>
            <a:endParaRPr lang="en-US" altLang="ja-JP" u="sng" dirty="0" smtClean="0"/>
          </a:p>
          <a:p>
            <a:endParaRPr lang="ja-JP" altLang="en-US" dirty="0" smtClean="0"/>
          </a:p>
          <a:p>
            <a:pPr>
              <a:buFont typeface="Arial" pitchFamily="34" charset="0"/>
              <a:buChar char="•"/>
            </a:pPr>
            <a:r>
              <a:rPr lang="ja-JP" altLang="en-US" dirty="0" smtClean="0"/>
              <a:t>まず、インターネット等を通じて流通するデジタル情報の収集・保存と利用に関しては、</a:t>
            </a:r>
            <a:r>
              <a:rPr lang="ja-JP" altLang="en-US" u="sng" dirty="0" smtClean="0"/>
              <a:t>一昨年（</a:t>
            </a:r>
            <a:r>
              <a:rPr lang="en-US" u="sng" dirty="0" smtClean="0"/>
              <a:t>2009</a:t>
            </a:r>
            <a:r>
              <a:rPr lang="ja-JP" altLang="en-US" u="sng" dirty="0" smtClean="0"/>
              <a:t>年）</a:t>
            </a:r>
            <a:r>
              <a:rPr lang="en-US" u="sng" dirty="0" smtClean="0"/>
              <a:t>7</a:t>
            </a:r>
            <a:r>
              <a:rPr lang="ja-JP" altLang="en-US" u="sng" dirty="0" smtClean="0"/>
              <a:t>月に国立国会図書館法と著作権法が改正され、昨年</a:t>
            </a:r>
            <a:r>
              <a:rPr lang="en-US" u="sng" dirty="0" smtClean="0"/>
              <a:t>4</a:t>
            </a:r>
            <a:r>
              <a:rPr lang="ja-JP" altLang="en-US" u="sng" dirty="0" smtClean="0"/>
              <a:t>月から国、地方公共団体、国立大学等の公的機関が発信するインターネット資料について、著作権者の許諾なく収集できるようになりました</a:t>
            </a:r>
            <a:r>
              <a:rPr lang="ja-JP" altLang="en-US" dirty="0" smtClean="0"/>
              <a:t>。</a:t>
            </a:r>
            <a:endParaRPr lang="en-US" altLang="ja-JP" dirty="0" smtClean="0"/>
          </a:p>
          <a:p>
            <a:pPr>
              <a:buFont typeface="Arial" pitchFamily="34" charset="0"/>
              <a:buChar char="•"/>
            </a:pPr>
            <a:endParaRPr lang="en-US" altLang="ja-JP" dirty="0" smtClean="0"/>
          </a:p>
          <a:p>
            <a:pPr>
              <a:buFont typeface="Arial" pitchFamily="34" charset="0"/>
              <a:buChar char="•"/>
            </a:pPr>
            <a:r>
              <a:rPr lang="ja-JP" altLang="en-US" u="sng" dirty="0" smtClean="0"/>
              <a:t>国のウェブサイトについては月</a:t>
            </a:r>
            <a:r>
              <a:rPr lang="en-US" u="sng" dirty="0" smtClean="0"/>
              <a:t>1</a:t>
            </a:r>
            <a:r>
              <a:rPr lang="ja-JP" altLang="en-US" u="sng" dirty="0" smtClean="0"/>
              <a:t>回、都道府県等のウェブサイトについては年</a:t>
            </a:r>
            <a:r>
              <a:rPr lang="en-US" u="sng" dirty="0" smtClean="0"/>
              <a:t>4</a:t>
            </a:r>
            <a:r>
              <a:rPr lang="ja-JP" altLang="en-US" u="sng" dirty="0" smtClean="0"/>
              <a:t>回収集することとしています。</a:t>
            </a:r>
            <a:endParaRPr lang="en-US" altLang="ja-JP" u="sng" dirty="0" smtClean="0"/>
          </a:p>
          <a:p>
            <a:pPr>
              <a:buFont typeface="Arial" pitchFamily="34" charset="0"/>
              <a:buChar char="•"/>
            </a:pPr>
            <a:endParaRPr lang="en-US" altLang="ja-JP" dirty="0" smtClean="0"/>
          </a:p>
          <a:p>
            <a:pPr>
              <a:buFont typeface="Arial" pitchFamily="34" charset="0"/>
              <a:buChar char="•"/>
            </a:pPr>
            <a:r>
              <a:rPr lang="ja-JP" altLang="en-US" dirty="0" smtClean="0"/>
              <a:t>収集は主として収集プログラムによる自動収集です。収集したインターネット資料の利用に関しては、</a:t>
            </a:r>
            <a:r>
              <a:rPr lang="ja-JP" altLang="en-US" u="sng" dirty="0" smtClean="0"/>
              <a:t>従来の出版物と同様館内利用が原則</a:t>
            </a:r>
            <a:r>
              <a:rPr lang="ja-JP" altLang="en-US" dirty="0" smtClean="0"/>
              <a:t>となっていますが、</a:t>
            </a:r>
            <a:r>
              <a:rPr lang="ja-JP" altLang="en-US" u="sng" dirty="0" smtClean="0"/>
              <a:t>収集を開始する際に、インターネット配信ができるように発信者の許諾処理も行っています。</a:t>
            </a:r>
            <a:endParaRPr lang="en-US" altLang="ja-JP" u="sng" dirty="0" smtClean="0"/>
          </a:p>
          <a:p>
            <a:pPr>
              <a:buFont typeface="Arial" pitchFamily="34" charset="0"/>
              <a:buChar char="•"/>
            </a:pPr>
            <a:endParaRPr lang="en-US" altLang="ja-JP" u="sng" dirty="0" smtClean="0"/>
          </a:p>
          <a:p>
            <a:pPr>
              <a:buFont typeface="Arial" pitchFamily="34" charset="0"/>
              <a:buChar char="•"/>
            </a:pPr>
            <a:r>
              <a:rPr lang="ja-JP" altLang="en-US" dirty="0" smtClean="0"/>
              <a:t>これまでに収集した実績から、データ量が想定より大きく、ストレージの確保が課題となっております。</a:t>
            </a:r>
            <a:endParaRPr lang="en-US" altLang="ja-JP" dirty="0" smtClean="0"/>
          </a:p>
          <a:p>
            <a:pPr>
              <a:buFont typeface="Arial" pitchFamily="34" charset="0"/>
              <a:buChar char="•"/>
            </a:pPr>
            <a:endParaRPr lang="en-US" altLang="ja-JP" dirty="0" smtClean="0"/>
          </a:p>
          <a:p>
            <a:pPr>
              <a:buFont typeface="Arial" pitchFamily="34" charset="0"/>
              <a:buChar char="•"/>
            </a:pPr>
            <a:r>
              <a:rPr lang="ja-JP" altLang="en-US" u="sng" dirty="0" smtClean="0"/>
              <a:t>安価で拡張性に優れたストレージを確保する取組とともに、追加・変更されたファイルのみを対象とする差分収集の実現に向けた実証実験を行いました。</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smtClean="0"/>
              <a:t>国立国会図書館における業務・システムの構築と運用</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42</a:t>
            </a:fld>
            <a:endParaRPr kumimoji="1" lang="ja-JP" altLang="en-US"/>
          </a:p>
        </p:txBody>
      </p:sp>
    </p:spTree>
    <p:extLst>
      <p:ext uri="{BB962C8B-B14F-4D97-AF65-F5344CB8AC3E}">
        <p14:creationId xmlns:p14="http://schemas.microsoft.com/office/powerpoint/2010/main" val="4012031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50332">
              <a:defRPr/>
            </a:pPr>
            <a:r>
              <a:rPr lang="ja-JP" altLang="en-US" dirty="0" smtClean="0"/>
              <a:t>・当館でのウェブサイトの収集は、</a:t>
            </a:r>
            <a:r>
              <a:rPr lang="en-US" altLang="ja-JP" dirty="0" smtClean="0"/>
              <a:t>2002</a:t>
            </a:r>
            <a:r>
              <a:rPr lang="ja-JP" altLang="en-US" dirty="0" smtClean="0"/>
              <a:t>年にまず実験事業として開始されました。すでに実験事業から数えて</a:t>
            </a:r>
            <a:r>
              <a:rPr lang="en-US" altLang="ja-JP" dirty="0" smtClean="0"/>
              <a:t>10</a:t>
            </a:r>
            <a:r>
              <a:rPr lang="ja-JP" altLang="en-US" dirty="0" smtClean="0"/>
              <a:t>年が経過しています。</a:t>
            </a:r>
            <a:r>
              <a:rPr lang="en-US" altLang="ja-JP" dirty="0" smtClean="0"/>
              <a:t>2006</a:t>
            </a:r>
            <a:r>
              <a:rPr lang="ja-JP" altLang="en-US" dirty="0" smtClean="0"/>
              <a:t>年に実験事業から本格事業化し、さらに</a:t>
            </a:r>
            <a:r>
              <a:rPr lang="en-US" altLang="ja-JP" dirty="0" smtClean="0"/>
              <a:t>2010</a:t>
            </a:r>
            <a:r>
              <a:rPr lang="ja-JP" altLang="en-US" dirty="0" smtClean="0"/>
              <a:t>年からは公的機関のウェブサイトを法に基づいて大規模に収集するようになりました。</a:t>
            </a:r>
            <a:endParaRPr lang="en-US" altLang="ja-JP" dirty="0" smtClean="0"/>
          </a:p>
          <a:p>
            <a:pPr defTabSz="950332">
              <a:defRPr/>
            </a:pPr>
            <a:r>
              <a:rPr lang="ja-JP" altLang="en-US" dirty="0" smtClean="0"/>
              <a:t>・現在では、ここに書いた通り、「</a:t>
            </a:r>
            <a:r>
              <a:rPr lang="en-US" altLang="ja-JP" dirty="0" smtClean="0"/>
              <a:t>7,562</a:t>
            </a:r>
            <a:r>
              <a:rPr lang="ja-JP" altLang="en-US" dirty="0" smtClean="0"/>
              <a:t>タイトル」「</a:t>
            </a:r>
            <a:r>
              <a:rPr lang="en-US" altLang="ja-JP" dirty="0" smtClean="0"/>
              <a:t>283TB</a:t>
            </a:r>
            <a:r>
              <a:rPr lang="ja-JP" altLang="en-US" dirty="0" smtClean="0"/>
              <a:t>」のウェブサイトを収集・蓄積しています。</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43</a:t>
            </a:fld>
            <a:endParaRPr lang="ja-JP" altLang="en-US" dirty="0">
              <a:solidFill>
                <a:prstClr val="black"/>
              </a:solidFill>
            </a:endParaRPr>
          </a:p>
        </p:txBody>
      </p:sp>
    </p:spTree>
    <p:extLst>
      <p:ext uri="{BB962C8B-B14F-4D97-AF65-F5344CB8AC3E}">
        <p14:creationId xmlns:p14="http://schemas.microsoft.com/office/powerpoint/2010/main" val="2341898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2015/8/15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44</a:t>
            </a:fld>
            <a:endParaRPr kumimoji="1" lang="ja-JP" altLang="en-US">
              <a:solidFill>
                <a:prstClr val="black"/>
              </a:solidFill>
            </a:endParaRPr>
          </a:p>
        </p:txBody>
      </p:sp>
    </p:spTree>
    <p:extLst>
      <p:ext uri="{BB962C8B-B14F-4D97-AF65-F5344CB8AC3E}">
        <p14:creationId xmlns:p14="http://schemas.microsoft.com/office/powerpoint/2010/main" val="3703872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ja-JP" altLang="en-US" dirty="0" smtClean="0"/>
              <a:t>・</a:t>
            </a:r>
            <a:r>
              <a:rPr kumimoji="1" lang="ja-JP" altLang="en-US" dirty="0" smtClean="0"/>
              <a:t>オンライン資料とは、“インターネット等により出版（公開）される電子情報で、図書又は逐次刊行物に相当するもの”という概念であり、電子書籍・電子雑誌等を指します。</a:t>
            </a:r>
          </a:p>
          <a:p>
            <a:r>
              <a:rPr lang="ja-JP" altLang="en-US" dirty="0" smtClean="0"/>
              <a:t>・</a:t>
            </a:r>
            <a:r>
              <a:rPr kumimoji="1" lang="ja-JP" altLang="en-US" dirty="0" smtClean="0"/>
              <a:t>平成</a:t>
            </a:r>
            <a:r>
              <a:rPr kumimoji="1" lang="en-US" altLang="ja-JP" dirty="0" smtClean="0"/>
              <a:t>25</a:t>
            </a:r>
            <a:r>
              <a:rPr kumimoji="1" lang="ja-JP" altLang="en-US" dirty="0" smtClean="0"/>
              <a:t>年</a:t>
            </a:r>
            <a:r>
              <a:rPr kumimoji="1" lang="en-US" altLang="ja-JP" dirty="0" smtClean="0"/>
              <a:t>7</a:t>
            </a:r>
            <a:r>
              <a:rPr kumimoji="1" lang="ja-JP" altLang="en-US" dirty="0" smtClean="0"/>
              <a:t>月</a:t>
            </a:r>
            <a:r>
              <a:rPr kumimoji="1" lang="en-US" altLang="ja-JP" dirty="0" smtClean="0"/>
              <a:t>1</a:t>
            </a:r>
            <a:r>
              <a:rPr kumimoji="1" lang="ja-JP" altLang="en-US" dirty="0" smtClean="0"/>
              <a:t>日から、納本制度に準じ、民間のオンライン資料を国立国会図書館に納入することが公開者や出版者に義務付けられました。</a:t>
            </a:r>
          </a:p>
          <a:p>
            <a:r>
              <a:rPr lang="ja-JP" altLang="en-US" dirty="0" smtClean="0"/>
              <a:t>・</a:t>
            </a:r>
            <a:r>
              <a:rPr kumimoji="1" lang="ja-JP" altLang="en-US" dirty="0" smtClean="0"/>
              <a:t>納入義務対象となる資料についてですが、私人がインターネット等で出版、公開した電子書籍・電子雑誌等のうち、「特定のコードが付与されたもの」または「特定のフォーマットで作成されたもの」のいずれかに該当するものであって、無償かつ</a:t>
            </a:r>
            <a:r>
              <a:rPr kumimoji="1" lang="en-US" altLang="ja-JP" dirty="0" smtClean="0"/>
              <a:t>DRM</a:t>
            </a:r>
            <a:r>
              <a:rPr kumimoji="1" lang="ja-JP" altLang="en-US" dirty="0" smtClean="0"/>
              <a:t>のないものです。</a:t>
            </a:r>
          </a:p>
          <a:p>
            <a:r>
              <a:rPr lang="ja-JP" altLang="en-US" dirty="0" smtClean="0"/>
              <a:t>・</a:t>
            </a:r>
            <a:r>
              <a:rPr kumimoji="1" lang="ja-JP" altLang="en-US" dirty="0" smtClean="0"/>
              <a:t>「特定のコード」とは、</a:t>
            </a:r>
            <a:r>
              <a:rPr kumimoji="1" lang="en-US" altLang="ja-JP" dirty="0" smtClean="0"/>
              <a:t>ISBN</a:t>
            </a:r>
            <a:r>
              <a:rPr kumimoji="1" lang="ja-JP" altLang="en-US" dirty="0" err="1" smtClean="0"/>
              <a:t>、</a:t>
            </a:r>
            <a:r>
              <a:rPr kumimoji="1" lang="en-US" altLang="ja-JP" dirty="0" smtClean="0"/>
              <a:t>ISSN</a:t>
            </a:r>
            <a:r>
              <a:rPr kumimoji="1" lang="ja-JP" altLang="en-US" dirty="0" err="1" smtClean="0"/>
              <a:t>、</a:t>
            </a:r>
            <a:r>
              <a:rPr kumimoji="1" lang="en-US" altLang="ja-JP" dirty="0" smtClean="0"/>
              <a:t>DOI</a:t>
            </a:r>
            <a:r>
              <a:rPr kumimoji="1" lang="ja-JP" altLang="en-US" dirty="0" smtClean="0"/>
              <a:t>です。これは、紙媒体の図書、雑誌等に付された</a:t>
            </a:r>
            <a:r>
              <a:rPr kumimoji="1" lang="en-US" altLang="ja-JP" dirty="0" smtClean="0"/>
              <a:t>ISBN</a:t>
            </a:r>
            <a:r>
              <a:rPr kumimoji="1" lang="ja-JP" altLang="en-US" dirty="0" err="1" smtClean="0"/>
              <a:t>、</a:t>
            </a:r>
            <a:r>
              <a:rPr kumimoji="1" lang="en-US" altLang="ja-JP" dirty="0" smtClean="0"/>
              <a:t>ISSN</a:t>
            </a:r>
            <a:r>
              <a:rPr kumimoji="1" lang="ja-JP" altLang="en-US" dirty="0" smtClean="0"/>
              <a:t>等ではなく、電子書籍、電子雑誌等それ自体に付された</a:t>
            </a:r>
            <a:r>
              <a:rPr kumimoji="1" lang="en-US" altLang="ja-JP" dirty="0" smtClean="0"/>
              <a:t>ISBN</a:t>
            </a:r>
            <a:r>
              <a:rPr kumimoji="1" lang="ja-JP" altLang="en-US" dirty="0" err="1" smtClean="0"/>
              <a:t>、</a:t>
            </a:r>
            <a:r>
              <a:rPr kumimoji="1" lang="en-US" altLang="ja-JP" dirty="0" smtClean="0"/>
              <a:t>ISSN</a:t>
            </a:r>
            <a:r>
              <a:rPr kumimoji="1" lang="ja-JP" altLang="en-US" dirty="0" smtClean="0"/>
              <a:t>等を指しています。したがって、デジタル化資料の場合、元の資料にコードがついていても、電子出版物自体に対してコードがついていない場合には、対象とはなりません。</a:t>
            </a:r>
          </a:p>
          <a:p>
            <a:r>
              <a:rPr kumimoji="1" lang="ja-JP" altLang="en-US" dirty="0" smtClean="0"/>
              <a:t>・「特定のフォーマット」とは、</a:t>
            </a:r>
            <a:r>
              <a:rPr kumimoji="1" lang="en-US" altLang="ja-JP" dirty="0" smtClean="0"/>
              <a:t>PDF</a:t>
            </a:r>
            <a:r>
              <a:rPr kumimoji="1" lang="ja-JP" altLang="en-US" dirty="0" err="1" smtClean="0"/>
              <a:t>、</a:t>
            </a:r>
            <a:r>
              <a:rPr kumimoji="1" lang="en-US" altLang="ja-JP" dirty="0" smtClean="0"/>
              <a:t>EPUB</a:t>
            </a:r>
            <a:r>
              <a:rPr kumimoji="1" lang="ja-JP" altLang="en-US" dirty="0" err="1" smtClean="0"/>
              <a:t>、</a:t>
            </a:r>
            <a:r>
              <a:rPr kumimoji="1" lang="en-US" altLang="ja-JP" dirty="0" smtClean="0"/>
              <a:t>DAISY</a:t>
            </a:r>
            <a:r>
              <a:rPr kumimoji="1" lang="ja-JP" altLang="en-US" dirty="0" smtClean="0"/>
              <a:t>です。</a:t>
            </a:r>
          </a:p>
          <a:p>
            <a:r>
              <a:rPr kumimoji="1" lang="ja-JP" altLang="en-US" dirty="0" smtClean="0"/>
              <a:t>・なお、この「特定のコード」と「特定のフォーマット」とは、</a:t>
            </a:r>
            <a:r>
              <a:rPr kumimoji="1" lang="en-US" altLang="ja-JP" dirty="0" smtClean="0"/>
              <a:t>OR</a:t>
            </a:r>
            <a:r>
              <a:rPr kumimoji="1" lang="ja-JP" altLang="en-US" dirty="0" smtClean="0"/>
              <a:t>条件です。ですので、</a:t>
            </a:r>
            <a:r>
              <a:rPr kumimoji="1" lang="en-US" altLang="ja-JP" dirty="0" smtClean="0"/>
              <a:t>PDF</a:t>
            </a:r>
            <a:r>
              <a:rPr kumimoji="1" lang="ja-JP" altLang="en-US" dirty="0" smtClean="0"/>
              <a:t>ではあるが</a:t>
            </a:r>
            <a:r>
              <a:rPr kumimoji="1" lang="en-US" altLang="ja-JP" dirty="0" smtClean="0"/>
              <a:t>ISBN</a:t>
            </a:r>
            <a:r>
              <a:rPr kumimoji="1" lang="ja-JP" altLang="en-US" dirty="0" smtClean="0"/>
              <a:t>がない、</a:t>
            </a:r>
            <a:r>
              <a:rPr kumimoji="1" lang="en-US" altLang="ja-JP" dirty="0" smtClean="0"/>
              <a:t>HTML</a:t>
            </a:r>
            <a:r>
              <a:rPr kumimoji="1" lang="ja-JP" altLang="en-US" dirty="0" smtClean="0"/>
              <a:t>だけれども</a:t>
            </a:r>
            <a:r>
              <a:rPr kumimoji="1" lang="en-US" altLang="ja-JP" dirty="0" smtClean="0"/>
              <a:t>ISSN</a:t>
            </a:r>
            <a:r>
              <a:rPr kumimoji="1" lang="ja-JP" altLang="en-US" dirty="0" smtClean="0"/>
              <a:t>がある、といったようなものは、いずれも対象です。もっとも、実際のインターネット上の電子情報において、電子出版物としての</a:t>
            </a:r>
            <a:r>
              <a:rPr kumimoji="1" lang="en-US" altLang="ja-JP" dirty="0" smtClean="0"/>
              <a:t>ISBN</a:t>
            </a:r>
            <a:r>
              <a:rPr kumimoji="1" lang="ja-JP" altLang="en-US" dirty="0" err="1" smtClean="0"/>
              <a:t>、</a:t>
            </a:r>
            <a:r>
              <a:rPr kumimoji="1" lang="en-US" altLang="ja-JP" dirty="0" smtClean="0"/>
              <a:t>DOI</a:t>
            </a:r>
            <a:r>
              <a:rPr kumimoji="1" lang="ja-JP" altLang="en-US" dirty="0" smtClean="0"/>
              <a:t>が付与されているものは、まだ数としてはそれほど多くなく、</a:t>
            </a:r>
            <a:r>
              <a:rPr kumimoji="1" lang="en-US" altLang="ja-JP" dirty="0" smtClean="0"/>
              <a:t>ISSN</a:t>
            </a:r>
            <a:r>
              <a:rPr kumimoji="1" lang="ja-JP" altLang="en-US" dirty="0" smtClean="0"/>
              <a:t>がある程度あるのみです。したがって、単純化するのであれば、当面は「</a:t>
            </a:r>
            <a:r>
              <a:rPr kumimoji="1" lang="en-US" altLang="ja-JP" dirty="0" smtClean="0"/>
              <a:t>PDF</a:t>
            </a:r>
            <a:r>
              <a:rPr kumimoji="1" lang="ja-JP" altLang="en-US" dirty="0" smtClean="0"/>
              <a:t>と</a:t>
            </a:r>
            <a:r>
              <a:rPr kumimoji="1" lang="en-US" altLang="ja-JP" dirty="0" smtClean="0"/>
              <a:t>EPUB</a:t>
            </a:r>
            <a:r>
              <a:rPr kumimoji="1" lang="ja-JP" altLang="en-US" dirty="0" smtClean="0"/>
              <a:t>は納入対象」と考えることができます。納入されるものの具体例としては、「年鑑、要覧、機関誌、調査報告書、事業報告書、学術論文、紀要、技報、ニュースレター、小説、実用書、児童書等」が挙げられます。簡単に申し上げますと、「仮に紙で出版されていれば納入対象となるもの」と考えてよいです。</a:t>
            </a:r>
            <a:endParaRPr kumimoji="1" lang="en-US" altLang="ja-JP" dirty="0" smtClean="0"/>
          </a:p>
          <a:p>
            <a:r>
              <a:rPr lang="ja-JP" altLang="en-US" dirty="0" smtClean="0"/>
              <a:t>・</a:t>
            </a:r>
            <a:r>
              <a:rPr kumimoji="1" lang="ja-JP" altLang="en-US" dirty="0" smtClean="0"/>
              <a:t>なお、我が国の電子書籍フォーマットとしては、</a:t>
            </a:r>
            <a:r>
              <a:rPr kumimoji="1" lang="en-US" altLang="ja-JP" dirty="0" smtClean="0"/>
              <a:t>XMDF</a:t>
            </a:r>
            <a:r>
              <a:rPr kumimoji="1" lang="ja-JP" altLang="en-US" dirty="0" smtClean="0"/>
              <a:t>と</a:t>
            </a:r>
            <a:r>
              <a:rPr kumimoji="1" lang="en-US" altLang="ja-JP" dirty="0" smtClean="0"/>
              <a:t>.BOOK</a:t>
            </a:r>
            <a:r>
              <a:rPr kumimoji="1" lang="ja-JP" altLang="en-US" dirty="0" err="1" smtClean="0"/>
              <a:t>、</a:t>
            </a:r>
            <a:r>
              <a:rPr kumimoji="1" lang="ja-JP" altLang="en-US" dirty="0" smtClean="0"/>
              <a:t>最近では</a:t>
            </a:r>
            <a:r>
              <a:rPr kumimoji="1" lang="en-US" altLang="ja-JP" dirty="0" smtClean="0"/>
              <a:t>Kindle Format</a:t>
            </a:r>
            <a:r>
              <a:rPr kumimoji="1" lang="ja-JP" altLang="en-US" dirty="0" err="1" smtClean="0"/>
              <a:t>も普</a:t>
            </a:r>
            <a:r>
              <a:rPr kumimoji="1" lang="ja-JP" altLang="en-US" dirty="0" smtClean="0"/>
              <a:t>及しています。しかしながら、それらは、主に有償での流通を想定して作られたフォーマットであり、今回は、無償のものに限定して収集対象といたしますので、納入義務対象には含めておりません。将来的に、有償のものを制度の対象にした段階で、告示を改正し、それらのフォーマットも含めることを検討していきたいと思っています。</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45</a:t>
            </a:fld>
            <a:endParaRPr lang="ja-JP" altLang="en-US" dirty="0">
              <a:solidFill>
                <a:prstClr val="black"/>
              </a:solidFill>
            </a:endParaRPr>
          </a:p>
        </p:txBody>
      </p:sp>
    </p:spTree>
    <p:extLst>
      <p:ext uri="{BB962C8B-B14F-4D97-AF65-F5344CB8AC3E}">
        <p14:creationId xmlns:p14="http://schemas.microsoft.com/office/powerpoint/2010/main" val="2610249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・こちらは、オンライン資料の収集から提供までの流れを示したものです。</a:t>
            </a:r>
          </a:p>
          <a:p>
            <a:r>
              <a:rPr kumimoji="1" lang="ja-JP" altLang="en-US" dirty="0" smtClean="0"/>
              <a:t>・図の右上の囲みにある電子書籍・電子雑誌等を、民間の出版者の方の申出に応じて当館からの自動収集（つまり、クローラーによる収集）、又は民間の出版者の方による送信・送付により、収集します。</a:t>
            </a:r>
          </a:p>
          <a:p>
            <a:r>
              <a:rPr kumimoji="1" lang="ja-JP" altLang="en-US" dirty="0" smtClean="0"/>
              <a:t>・図の右下にあるように、収集したデータは国立国会図書館において蓄積します。利用提供は、現状、国立国会図書館の館内での閲覧サービスのみ実施しています。（また、複写サービスについては、図の左下の囲みに記載のあるとおり、館内複写、遠隔複写とも、準備が整い次第、実施します。）</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46</a:t>
            </a:fld>
            <a:endParaRPr lang="ja-JP" altLang="en-US" dirty="0">
              <a:solidFill>
                <a:prstClr val="black"/>
              </a:solidFill>
            </a:endParaRPr>
          </a:p>
        </p:txBody>
      </p:sp>
    </p:spTree>
    <p:extLst>
      <p:ext uri="{BB962C8B-B14F-4D97-AF65-F5344CB8AC3E}">
        <p14:creationId xmlns:p14="http://schemas.microsoft.com/office/powerpoint/2010/main" val="1645600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pPr defTabSz="914336">
              <a:defRPr/>
            </a:pPr>
            <a:r>
              <a:rPr lang="ja-JP" altLang="en-US" sz="1000" dirty="0">
                <a:latin typeface="+mj-ea"/>
              </a:rPr>
              <a:t>各組織での実践の経験から得た知見を伝えられれば</a:t>
            </a:r>
          </a:p>
          <a:p>
            <a:r>
              <a:rPr lang="ja-JP" altLang="en-US" dirty="0" smtClean="0"/>
              <a:t>～～～～</a:t>
            </a:r>
            <a:endParaRPr lang="en-US" altLang="ja-JP" dirty="0" smtClean="0"/>
          </a:p>
          <a:p>
            <a:r>
              <a:rPr lang="ja-JP" altLang="en-US" dirty="0" smtClean="0"/>
              <a:t>電子機器メーカー（民間）</a:t>
            </a:r>
            <a:endParaRPr lang="en-US" altLang="ja-JP" dirty="0" smtClean="0"/>
          </a:p>
          <a:p>
            <a:pPr lvl="1"/>
            <a:r>
              <a:rPr lang="ja-JP" altLang="en-US" dirty="0" smtClean="0"/>
              <a:t>部品在庫管理・発注管理、製品受注管理システム開発：</a:t>
            </a:r>
            <a:r>
              <a:rPr lang="ja-JP" altLang="ja-JP" dirty="0" smtClean="0"/>
              <a:t>事務処理系</a:t>
            </a:r>
            <a:r>
              <a:rPr lang="ja-JP" altLang="en-US" dirty="0" smtClean="0"/>
              <a:t>システム開発技術習得</a:t>
            </a:r>
            <a:endParaRPr lang="en-US" altLang="ja-JP" dirty="0" smtClean="0"/>
          </a:p>
          <a:p>
            <a:pPr lvl="1"/>
            <a:r>
              <a:rPr lang="ja-JP" altLang="en-US" dirty="0" smtClean="0">
                <a:solidFill>
                  <a:srgbClr val="FF0000"/>
                </a:solidFill>
              </a:rPr>
              <a:t>⇒効率化の重要性を認識</a:t>
            </a:r>
            <a:endParaRPr lang="en-US" altLang="ja-JP" dirty="0" smtClean="0">
              <a:solidFill>
                <a:srgbClr val="FF0000"/>
              </a:solidFill>
            </a:endParaRPr>
          </a:p>
          <a:p>
            <a:r>
              <a:rPr lang="ja-JP" altLang="en-US" dirty="0" smtClean="0"/>
              <a:t>情報処理振興機構（</a:t>
            </a:r>
            <a:r>
              <a:rPr lang="en-US" altLang="ja-JP" dirty="0" smtClean="0"/>
              <a:t>IPA</a:t>
            </a:r>
            <a:r>
              <a:rPr lang="ja-JP" altLang="en-US" dirty="0" smtClean="0"/>
              <a:t>）</a:t>
            </a:r>
            <a:endParaRPr lang="en-US" altLang="ja-JP" dirty="0" smtClean="0"/>
          </a:p>
          <a:p>
            <a:pPr lvl="1"/>
            <a:r>
              <a:rPr lang="en-US" altLang="ja-JP" dirty="0" smtClean="0">
                <a:solidFill>
                  <a:srgbClr val="FF0000"/>
                </a:solidFill>
              </a:rPr>
              <a:t>1</a:t>
            </a:r>
            <a:r>
              <a:rPr lang="ja-JP" altLang="ja-JP" dirty="0" smtClean="0">
                <a:solidFill>
                  <a:srgbClr val="FF0000"/>
                </a:solidFill>
              </a:rPr>
              <a:t>組織の業務システム効率化だけでなく、国全体としての効率化を目指したい</a:t>
            </a:r>
            <a:endParaRPr lang="en-US" altLang="ja-JP" dirty="0" smtClean="0">
              <a:solidFill>
                <a:srgbClr val="FF0000"/>
              </a:solidFill>
            </a:endParaRPr>
          </a:p>
          <a:p>
            <a:pPr lvl="1"/>
            <a:r>
              <a:rPr lang="ja-JP" altLang="en-US" dirty="0" smtClean="0"/>
              <a:t>ソフトウェア生産工業化プロジェクト</a:t>
            </a:r>
            <a:endParaRPr lang="en-US" altLang="ja-JP" dirty="0" smtClean="0"/>
          </a:p>
          <a:p>
            <a:pPr lvl="1"/>
            <a:r>
              <a:rPr lang="en-US" altLang="ja-JP" dirty="0" smtClean="0">
                <a:solidFill>
                  <a:srgbClr val="FF0000"/>
                </a:solidFill>
              </a:rPr>
              <a:t>UNIX-OS</a:t>
            </a:r>
            <a:r>
              <a:rPr lang="ja-JP" altLang="en-US" dirty="0" err="1" smtClean="0">
                <a:solidFill>
                  <a:srgbClr val="FF0000"/>
                </a:solidFill>
              </a:rPr>
              <a:t>、</a:t>
            </a:r>
            <a:r>
              <a:rPr lang="ja-JP" altLang="en-US" dirty="0" smtClean="0">
                <a:solidFill>
                  <a:srgbClr val="FF0000"/>
                </a:solidFill>
              </a:rPr>
              <a:t>ネットワーク技術習得</a:t>
            </a:r>
            <a:endParaRPr lang="ja-JP" altLang="ja-JP" dirty="0" smtClean="0">
              <a:solidFill>
                <a:srgbClr val="FF0000"/>
              </a:solidFill>
            </a:endParaRPr>
          </a:p>
          <a:p>
            <a:pPr lvl="1"/>
            <a:r>
              <a:rPr lang="ja-JP" altLang="ja-JP" dirty="0" smtClean="0"/>
              <a:t>パイロット電子図書館、総合目録、新産業創造</a:t>
            </a:r>
            <a:r>
              <a:rPr lang="en-US" altLang="ja-JP" dirty="0" smtClean="0"/>
              <a:t>DB</a:t>
            </a:r>
            <a:r>
              <a:rPr lang="ja-JP" altLang="en-US" dirty="0" smtClean="0"/>
              <a:t>（産業統計を横串で分析（</a:t>
            </a:r>
            <a:r>
              <a:rPr lang="en-US" altLang="ja-JP" dirty="0" smtClean="0"/>
              <a:t>LOD</a:t>
            </a:r>
            <a:r>
              <a:rPr lang="ja-JP" altLang="en-US" dirty="0" smtClean="0"/>
              <a:t>）、</a:t>
            </a:r>
            <a:r>
              <a:rPr lang="en-US" altLang="ja-JP" dirty="0" smtClean="0"/>
              <a:t>XML</a:t>
            </a:r>
            <a:r>
              <a:rPr lang="ja-JP" altLang="en-US" dirty="0" smtClean="0"/>
              <a:t>文書）</a:t>
            </a:r>
            <a:endParaRPr lang="ja-JP" altLang="ja-JP" dirty="0" smtClean="0"/>
          </a:p>
          <a:p>
            <a:pPr lvl="1"/>
            <a:r>
              <a:rPr lang="en-US" altLang="ja-JP" dirty="0" smtClean="0">
                <a:solidFill>
                  <a:srgbClr val="FF0000"/>
                </a:solidFill>
              </a:rPr>
              <a:t>RDBMS</a:t>
            </a:r>
            <a:r>
              <a:rPr lang="ja-JP" altLang="ja-JP" dirty="0" smtClean="0">
                <a:solidFill>
                  <a:srgbClr val="FF0000"/>
                </a:solidFill>
              </a:rPr>
              <a:t>技術習得</a:t>
            </a:r>
          </a:p>
          <a:p>
            <a:pPr lvl="1"/>
            <a:r>
              <a:rPr lang="ja-JP" altLang="en-US" dirty="0" smtClean="0"/>
              <a:t>組織内</a:t>
            </a:r>
            <a:r>
              <a:rPr lang="ja-JP" altLang="ja-JP" dirty="0" smtClean="0">
                <a:solidFill>
                  <a:srgbClr val="FF0000"/>
                </a:solidFill>
              </a:rPr>
              <a:t>ネットワークシステム</a:t>
            </a:r>
            <a:r>
              <a:rPr lang="ja-JP" altLang="ja-JP" dirty="0" smtClean="0"/>
              <a:t>構築・運用</a:t>
            </a:r>
            <a:endParaRPr lang="en-US" altLang="ja-JP" dirty="0" smtClean="0"/>
          </a:p>
          <a:p>
            <a:pPr lvl="1"/>
            <a:r>
              <a:rPr lang="en-US" altLang="ja-JP" dirty="0" smtClean="0"/>
              <a:t>2000</a:t>
            </a:r>
            <a:r>
              <a:rPr lang="ja-JP" altLang="ja-JP" dirty="0" smtClean="0"/>
              <a:t>年問題対応</a:t>
            </a:r>
          </a:p>
          <a:p>
            <a:pPr lvl="1"/>
            <a:r>
              <a:rPr lang="ja-JP" altLang="ja-JP" dirty="0" smtClean="0"/>
              <a:t>国としての</a:t>
            </a:r>
            <a:r>
              <a:rPr lang="ja-JP" altLang="ja-JP" dirty="0" smtClean="0">
                <a:solidFill>
                  <a:srgbClr val="FF0000"/>
                </a:solidFill>
              </a:rPr>
              <a:t>情報セキュリティ</a:t>
            </a:r>
            <a:r>
              <a:rPr lang="ja-JP" altLang="ja-JP" dirty="0" smtClean="0"/>
              <a:t>対策技術</a:t>
            </a:r>
            <a:endParaRPr lang="en-US" altLang="ja-JP" dirty="0" smtClean="0"/>
          </a:p>
          <a:p>
            <a:pPr lvl="2"/>
            <a:r>
              <a:rPr lang="ja-JP" altLang="en-US" dirty="0" smtClean="0"/>
              <a:t>セキュリティ製品評価・情報セキュリティマネジメント）</a:t>
            </a:r>
          </a:p>
          <a:p>
            <a:pPr lvl="1"/>
            <a:r>
              <a:rPr lang="en-US" altLang="ja-JP" dirty="0" smtClean="0"/>
              <a:t>2000</a:t>
            </a:r>
            <a:r>
              <a:rPr lang="ja-JP" altLang="en-US" dirty="0" smtClean="0"/>
              <a:t>年</a:t>
            </a:r>
            <a:r>
              <a:rPr lang="en-US" altLang="ja-JP" dirty="0" smtClean="0"/>
              <a:t>4</a:t>
            </a:r>
            <a:r>
              <a:rPr lang="ja-JP" altLang="en-US" dirty="0" smtClean="0"/>
              <a:t>月併任：内閣官房情報セキュリティ対策推進室専門調査チーム非常勤職員</a:t>
            </a:r>
            <a:endParaRPr lang="en-US" altLang="ja-JP" dirty="0" smtClean="0"/>
          </a:p>
          <a:p>
            <a:pPr lvl="2"/>
            <a:r>
              <a:rPr lang="ja-JP" altLang="en-US" dirty="0" smtClean="0"/>
              <a:t>中央省庁</a:t>
            </a:r>
            <a:r>
              <a:rPr lang="en-US" altLang="ja-JP" dirty="0" smtClean="0"/>
              <a:t>Web</a:t>
            </a:r>
            <a:r>
              <a:rPr lang="ja-JP" altLang="en-US" dirty="0" smtClean="0"/>
              <a:t>改ざん事件対応</a:t>
            </a:r>
          </a:p>
          <a:p>
            <a:pPr lvl="1"/>
            <a:endParaRPr kumimoji="1" lang="ja-JP" altLang="en-US" dirty="0" smtClean="0"/>
          </a:p>
          <a:p>
            <a:r>
              <a:rPr lang="ja-JP" altLang="en-US" dirty="0" smtClean="0"/>
              <a:t>国立国会図書館（情報システム関係選考採用）</a:t>
            </a:r>
            <a:endParaRPr lang="en-US" altLang="zh-TW" dirty="0" smtClean="0"/>
          </a:p>
          <a:p>
            <a:pPr lvl="1"/>
            <a:r>
              <a:rPr lang="ja-JP" altLang="ja-JP" dirty="0" smtClean="0">
                <a:solidFill>
                  <a:srgbClr val="FF0000"/>
                </a:solidFill>
              </a:rPr>
              <a:t>国民の情報を得るための行動の効率化</a:t>
            </a:r>
            <a:endParaRPr lang="ja-JP" altLang="ja-JP" sz="1800" dirty="0">
              <a:solidFill>
                <a:srgbClr val="FF0000"/>
              </a:solidFill>
            </a:endParaRPr>
          </a:p>
          <a:p>
            <a:pPr lvl="1"/>
            <a:r>
              <a:rPr lang="en-US" altLang="ja-JP" dirty="0" err="1" smtClean="0"/>
              <a:t>eJapan</a:t>
            </a:r>
            <a:r>
              <a:rPr lang="ja-JP" altLang="ja-JP" dirty="0" smtClean="0"/>
              <a:t>戦略でのデジタルアーカイブ構築構想の立案</a:t>
            </a:r>
            <a:endParaRPr lang="en-US" altLang="ja-JP" dirty="0" smtClean="0"/>
          </a:p>
          <a:p>
            <a:pPr lvl="2"/>
            <a:r>
              <a:rPr lang="ja-JP" altLang="ja-JP" dirty="0" smtClean="0"/>
              <a:t>内閣官房</a:t>
            </a:r>
            <a:r>
              <a:rPr lang="en-US" altLang="ja-JP" dirty="0" smtClean="0"/>
              <a:t>IT</a:t>
            </a:r>
            <a:r>
              <a:rPr lang="ja-JP" altLang="ja-JP" dirty="0" smtClean="0"/>
              <a:t>担当室、総務省と連携</a:t>
            </a:r>
          </a:p>
          <a:p>
            <a:pPr lvl="1"/>
            <a:r>
              <a:rPr lang="zh-TW" altLang="en-US" dirty="0" smtClean="0"/>
              <a:t>電子図書館中期計画</a:t>
            </a:r>
            <a:r>
              <a:rPr lang="en-US" altLang="zh-TW" dirty="0" smtClean="0"/>
              <a:t>2004</a:t>
            </a:r>
            <a:r>
              <a:rPr lang="zh-TW" altLang="en-US" dirty="0" smtClean="0"/>
              <a:t>策定</a:t>
            </a:r>
            <a:endParaRPr lang="en-US" altLang="zh-TW" dirty="0" smtClean="0"/>
          </a:p>
          <a:p>
            <a:pPr lvl="1"/>
            <a:r>
              <a:rPr lang="en-US" altLang="ja-JP" dirty="0" smtClean="0"/>
              <a:t>NDL</a:t>
            </a:r>
            <a:r>
              <a:rPr lang="ja-JP" altLang="ja-JP" dirty="0" smtClean="0"/>
              <a:t>の情報セキュリティ基本方針・対策基準の策定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smtClean="0">
                <a:solidFill>
                  <a:srgbClr val="FF0000"/>
                </a:solidFill>
              </a:rPr>
              <a:t>業種・業態を超えて情報交換資料の共通化が必要</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smtClean="0"/>
              <a:t>等の通信プロトコル、</a:t>
            </a:r>
            <a:r>
              <a:rPr lang="en-US" altLang="ja-JP" dirty="0" smtClean="0"/>
              <a:t>FRBR</a:t>
            </a:r>
          </a:p>
          <a:p>
            <a:pPr lvl="2"/>
            <a:r>
              <a:rPr lang="en-US" altLang="ja-JP" dirty="0" smtClean="0"/>
              <a:t>OAIS</a:t>
            </a:r>
            <a:r>
              <a:rPr lang="ja-JP" altLang="en-US" dirty="0" smtClean="0"/>
              <a:t>モデルに準拠したシステム設計</a:t>
            </a:r>
            <a:endParaRPr lang="en-US" altLang="ja-JP" dirty="0" smtClean="0"/>
          </a:p>
          <a:p>
            <a:pPr lvl="2"/>
            <a:r>
              <a:rPr lang="ja-JP" altLang="en-US" dirty="0" smtClean="0"/>
              <a:t>業務システム最適化計画策定</a:t>
            </a:r>
            <a:endParaRPr lang="zh-TW" altLang="en-US" dirty="0" smtClean="0"/>
          </a:p>
          <a:p>
            <a:pPr lvl="1"/>
            <a:r>
              <a:rPr lang="ja-JP" altLang="en-US" dirty="0" smtClean="0"/>
              <a:t>次期図書館サービス構想（</a:t>
            </a:r>
            <a:r>
              <a:rPr lang="en-US" altLang="ja-JP" dirty="0" smtClean="0"/>
              <a:t>NDL</a:t>
            </a:r>
            <a:r>
              <a:rPr lang="ja-JP" altLang="en-US" dirty="0" smtClean="0"/>
              <a:t>サーチ、次期基盤システム）</a:t>
            </a:r>
            <a:endParaRPr lang="en-US" altLang="ja-JP" dirty="0" smtClean="0"/>
          </a:p>
          <a:p>
            <a:pPr lvl="2"/>
            <a:r>
              <a:rPr lang="ja-JP" altLang="ja-JP" dirty="0" smtClean="0">
                <a:solidFill>
                  <a:srgbClr val="FF0000"/>
                </a:solidFill>
              </a:rPr>
              <a:t>システム開発方針見直し</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p>
          <a:p>
            <a:pPr lvl="1"/>
            <a:r>
              <a:rPr lang="ja-JP" altLang="en-US" dirty="0" smtClean="0"/>
              <a:t>東日本大震災アーカイブ（ひなぎく）構築</a:t>
            </a:r>
            <a:endParaRPr lang="en-US" altLang="ja-JP" dirty="0" smtClean="0"/>
          </a:p>
          <a:p>
            <a:pPr lvl="2"/>
            <a:r>
              <a:rPr lang="ja-JP" altLang="en-US" dirty="0" smtClean="0">
                <a:solidFill>
                  <a:srgbClr val="FF0000"/>
                </a:solidFill>
              </a:rPr>
              <a:t>知識インフラ構築の先行事例</a:t>
            </a:r>
            <a:endParaRPr lang="en-US" altLang="ja-JP" dirty="0" smtClean="0">
              <a:solidFill>
                <a:srgbClr val="FF0000"/>
              </a:solidFill>
            </a:endParaRPr>
          </a:p>
          <a:p>
            <a:r>
              <a:rPr lang="ja-JP" altLang="en-US" dirty="0" smtClean="0"/>
              <a:t>国立国会図書館（情報システム関係選考採用）</a:t>
            </a:r>
            <a:endParaRPr lang="en-US" altLang="zh-TW" dirty="0" smtClean="0"/>
          </a:p>
          <a:p>
            <a:pPr lvl="1"/>
            <a:r>
              <a:rPr lang="ja-JP" altLang="ja-JP" dirty="0" smtClean="0">
                <a:solidFill>
                  <a:srgbClr val="FF0000"/>
                </a:solidFill>
              </a:rPr>
              <a:t>国民の情報を得るための行動の効率化</a:t>
            </a:r>
            <a:endParaRPr lang="ja-JP" altLang="ja-JP" sz="1800" dirty="0">
              <a:solidFill>
                <a:srgbClr val="FF0000"/>
              </a:solidFill>
            </a:endParaRPr>
          </a:p>
          <a:p>
            <a:pPr lvl="1"/>
            <a:r>
              <a:rPr lang="en-US" altLang="ja-JP" dirty="0" err="1" smtClean="0"/>
              <a:t>eJapan</a:t>
            </a:r>
            <a:r>
              <a:rPr lang="ja-JP" altLang="ja-JP" dirty="0" smtClean="0"/>
              <a:t>戦略でのデジタルアーカイブ構築構想の立案</a:t>
            </a:r>
            <a:endParaRPr lang="en-US" altLang="ja-JP" dirty="0" smtClean="0"/>
          </a:p>
          <a:p>
            <a:pPr lvl="2"/>
            <a:r>
              <a:rPr lang="ja-JP" altLang="ja-JP" dirty="0" smtClean="0"/>
              <a:t>内閣官房</a:t>
            </a:r>
            <a:r>
              <a:rPr lang="en-US" altLang="ja-JP" dirty="0" smtClean="0"/>
              <a:t>IT</a:t>
            </a:r>
            <a:r>
              <a:rPr lang="ja-JP" altLang="ja-JP" dirty="0" smtClean="0"/>
              <a:t>担当室、総務省と連携</a:t>
            </a:r>
          </a:p>
          <a:p>
            <a:pPr lvl="1"/>
            <a:r>
              <a:rPr lang="zh-TW" altLang="en-US" dirty="0" smtClean="0"/>
              <a:t>電子図書館中期計画</a:t>
            </a:r>
            <a:r>
              <a:rPr lang="en-US" altLang="zh-TW" dirty="0" smtClean="0"/>
              <a:t>2004</a:t>
            </a:r>
            <a:r>
              <a:rPr lang="zh-TW" altLang="en-US" dirty="0" smtClean="0"/>
              <a:t>策定</a:t>
            </a:r>
            <a:endParaRPr lang="en-US" altLang="zh-TW" dirty="0" smtClean="0"/>
          </a:p>
          <a:p>
            <a:pPr lvl="1"/>
            <a:r>
              <a:rPr lang="en-US" altLang="ja-JP" dirty="0" smtClean="0"/>
              <a:t>NDL</a:t>
            </a:r>
            <a:r>
              <a:rPr lang="ja-JP" altLang="ja-JP" dirty="0" smtClean="0"/>
              <a:t>の情報セキュリティ基本方針・対策基準の策定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smtClean="0">
                <a:solidFill>
                  <a:srgbClr val="FF0000"/>
                </a:solidFill>
              </a:rPr>
              <a:t>業種・業態を超えて情報交換資料の共通化が必要</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smtClean="0"/>
              <a:t>等の通信プロトコル、</a:t>
            </a:r>
            <a:r>
              <a:rPr lang="en-US" altLang="ja-JP" dirty="0" smtClean="0"/>
              <a:t>FRBR</a:t>
            </a:r>
          </a:p>
          <a:p>
            <a:pPr lvl="2"/>
            <a:r>
              <a:rPr lang="en-US" altLang="ja-JP" dirty="0" smtClean="0"/>
              <a:t>OAIS</a:t>
            </a:r>
            <a:r>
              <a:rPr lang="ja-JP" altLang="en-US" dirty="0" smtClean="0"/>
              <a:t>モデルに準拠したシステム設計</a:t>
            </a:r>
            <a:endParaRPr lang="en-US" altLang="ja-JP" dirty="0" smtClean="0"/>
          </a:p>
          <a:p>
            <a:pPr lvl="2"/>
            <a:r>
              <a:rPr lang="ja-JP" altLang="en-US" dirty="0" smtClean="0"/>
              <a:t>業務システム最適化計画策定</a:t>
            </a:r>
            <a:endParaRPr lang="zh-TW" altLang="en-US" dirty="0" smtClean="0"/>
          </a:p>
          <a:p>
            <a:pPr lvl="1"/>
            <a:r>
              <a:rPr lang="ja-JP" altLang="en-US" dirty="0" smtClean="0"/>
              <a:t>次期図書館サービス構想（</a:t>
            </a:r>
            <a:r>
              <a:rPr lang="en-US" altLang="ja-JP" dirty="0" smtClean="0"/>
              <a:t>NDL</a:t>
            </a:r>
            <a:r>
              <a:rPr lang="ja-JP" altLang="en-US" dirty="0" smtClean="0"/>
              <a:t>サーチ、次期基盤システム）</a:t>
            </a:r>
            <a:endParaRPr lang="en-US" altLang="ja-JP" dirty="0" smtClean="0"/>
          </a:p>
          <a:p>
            <a:pPr lvl="2"/>
            <a:r>
              <a:rPr lang="ja-JP" altLang="ja-JP" dirty="0" smtClean="0">
                <a:solidFill>
                  <a:srgbClr val="FF0000"/>
                </a:solidFill>
              </a:rPr>
              <a:t>システム開発方針見直し</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p>
          <a:p>
            <a:pPr lvl="1"/>
            <a:r>
              <a:rPr lang="ja-JP" altLang="en-US" dirty="0" smtClean="0"/>
              <a:t>東日本大震災アーカイブ（ひなぎく）構築</a:t>
            </a:r>
            <a:endParaRPr lang="en-US" altLang="ja-JP" dirty="0" smtClean="0"/>
          </a:p>
          <a:p>
            <a:pPr lvl="2"/>
            <a:r>
              <a:rPr lang="ja-JP" altLang="en-US" dirty="0" smtClean="0">
                <a:solidFill>
                  <a:srgbClr val="FF0000"/>
                </a:solidFill>
              </a:rPr>
              <a:t>知識インフラ構築の先行事例</a:t>
            </a:r>
            <a:endParaRPr lang="en-US" altLang="ja-JP" dirty="0" smtClean="0">
              <a:solidFill>
                <a:srgbClr val="FF0000"/>
              </a:solidFill>
            </a:endParaRPr>
          </a:p>
          <a:p>
            <a:r>
              <a:rPr lang="ja-JP" altLang="en-US" dirty="0" smtClean="0"/>
              <a:t>国立国会図書館（情報システム関係選考採用）</a:t>
            </a:r>
            <a:endParaRPr lang="en-US" altLang="zh-TW" dirty="0" smtClean="0"/>
          </a:p>
          <a:p>
            <a:pPr lvl="1"/>
            <a:r>
              <a:rPr lang="ja-JP" altLang="ja-JP" dirty="0" smtClean="0">
                <a:solidFill>
                  <a:srgbClr val="FF0000"/>
                </a:solidFill>
              </a:rPr>
              <a:t>国民の情報を得るための行動の効率化</a:t>
            </a:r>
            <a:endParaRPr lang="ja-JP" altLang="ja-JP" sz="1800" dirty="0">
              <a:solidFill>
                <a:srgbClr val="FF0000"/>
              </a:solidFill>
            </a:endParaRPr>
          </a:p>
          <a:p>
            <a:pPr lvl="1"/>
            <a:r>
              <a:rPr lang="en-US" altLang="ja-JP" dirty="0" err="1" smtClean="0"/>
              <a:t>eJapan</a:t>
            </a:r>
            <a:r>
              <a:rPr lang="ja-JP" altLang="ja-JP" dirty="0" smtClean="0"/>
              <a:t>戦略でのデジタルアーカイブ構築構想の立案</a:t>
            </a:r>
            <a:endParaRPr lang="en-US" altLang="ja-JP" dirty="0" smtClean="0"/>
          </a:p>
          <a:p>
            <a:pPr lvl="2"/>
            <a:r>
              <a:rPr lang="ja-JP" altLang="ja-JP" dirty="0" smtClean="0"/>
              <a:t>内閣官房</a:t>
            </a:r>
            <a:r>
              <a:rPr lang="en-US" altLang="ja-JP" dirty="0" smtClean="0"/>
              <a:t>IT</a:t>
            </a:r>
            <a:r>
              <a:rPr lang="ja-JP" altLang="ja-JP" dirty="0" smtClean="0"/>
              <a:t>担当室、総務省と連携</a:t>
            </a:r>
          </a:p>
          <a:p>
            <a:pPr lvl="1"/>
            <a:r>
              <a:rPr lang="zh-TW" altLang="en-US" dirty="0" smtClean="0"/>
              <a:t>電子図書館中期計画</a:t>
            </a:r>
            <a:r>
              <a:rPr lang="en-US" altLang="zh-TW" dirty="0" smtClean="0"/>
              <a:t>2004</a:t>
            </a:r>
            <a:r>
              <a:rPr lang="zh-TW" altLang="en-US" dirty="0" smtClean="0"/>
              <a:t>策定</a:t>
            </a:r>
            <a:endParaRPr lang="en-US" altLang="zh-TW" dirty="0" smtClean="0"/>
          </a:p>
          <a:p>
            <a:pPr lvl="1"/>
            <a:r>
              <a:rPr lang="en-US" altLang="ja-JP" dirty="0" smtClean="0"/>
              <a:t>NDL</a:t>
            </a:r>
            <a:r>
              <a:rPr lang="ja-JP" altLang="ja-JP" dirty="0" smtClean="0"/>
              <a:t>の情報セキュリティ基本方針・対策基準の策定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smtClean="0">
                <a:solidFill>
                  <a:srgbClr val="FF0000"/>
                </a:solidFill>
              </a:rPr>
              <a:t>業種・業態を超えて情報交換資料の共通化が必要</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smtClean="0"/>
              <a:t>等の通信プロトコル、</a:t>
            </a:r>
            <a:r>
              <a:rPr lang="en-US" altLang="ja-JP" dirty="0" smtClean="0"/>
              <a:t>FRBR</a:t>
            </a:r>
          </a:p>
          <a:p>
            <a:pPr lvl="2"/>
            <a:r>
              <a:rPr lang="en-US" altLang="ja-JP" dirty="0" smtClean="0"/>
              <a:t>OAIS</a:t>
            </a:r>
            <a:r>
              <a:rPr lang="ja-JP" altLang="en-US" dirty="0" smtClean="0"/>
              <a:t>モデルに準拠したシステム設計</a:t>
            </a:r>
            <a:endParaRPr lang="en-US" altLang="ja-JP" dirty="0" smtClean="0"/>
          </a:p>
          <a:p>
            <a:pPr lvl="2"/>
            <a:r>
              <a:rPr lang="ja-JP" altLang="en-US" dirty="0" smtClean="0"/>
              <a:t>業務システム最適化計画策定</a:t>
            </a:r>
            <a:endParaRPr lang="zh-TW" altLang="en-US" dirty="0" smtClean="0"/>
          </a:p>
          <a:p>
            <a:pPr lvl="1"/>
            <a:r>
              <a:rPr lang="ja-JP" altLang="en-US" dirty="0" smtClean="0"/>
              <a:t>次期図書館サービス構想（</a:t>
            </a:r>
            <a:r>
              <a:rPr lang="en-US" altLang="ja-JP" dirty="0" smtClean="0"/>
              <a:t>NDL</a:t>
            </a:r>
            <a:r>
              <a:rPr lang="ja-JP" altLang="en-US" dirty="0" smtClean="0"/>
              <a:t>サーチ、次期基盤システム）</a:t>
            </a:r>
            <a:endParaRPr lang="en-US" altLang="ja-JP" dirty="0" smtClean="0"/>
          </a:p>
          <a:p>
            <a:pPr lvl="2"/>
            <a:r>
              <a:rPr lang="ja-JP" altLang="ja-JP" dirty="0" smtClean="0">
                <a:solidFill>
                  <a:srgbClr val="FF0000"/>
                </a:solidFill>
              </a:rPr>
              <a:t>システム開発方針見直し</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p>
          <a:p>
            <a:pPr lvl="1"/>
            <a:r>
              <a:rPr lang="ja-JP" altLang="en-US" dirty="0" smtClean="0"/>
              <a:t>東日本大震災アーカイブ（ひなぎく）構築</a:t>
            </a:r>
            <a:endParaRPr lang="en-US" altLang="ja-JP" dirty="0" smtClean="0"/>
          </a:p>
          <a:p>
            <a:pPr lvl="2"/>
            <a:r>
              <a:rPr lang="ja-JP" altLang="en-US" dirty="0" smtClean="0">
                <a:solidFill>
                  <a:srgbClr val="FF0000"/>
                </a:solidFill>
              </a:rPr>
              <a:t>知識インフラ構築の先行事例</a:t>
            </a:r>
            <a:endParaRPr lang="en-US" altLang="ja-JP" dirty="0" smtClean="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a:t>
            </a:fld>
            <a:endParaRPr kumimoji="1" lang="ja-JP" altLang="en-US"/>
          </a:p>
        </p:txBody>
      </p:sp>
    </p:spTree>
    <p:extLst>
      <p:ext uri="{BB962C8B-B14F-4D97-AF65-F5344CB8AC3E}">
        <p14:creationId xmlns:p14="http://schemas.microsoft.com/office/powerpoint/2010/main" val="586769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・当館では、前身の帝国図書館から引き継いだ分も含め、</a:t>
            </a:r>
            <a:r>
              <a:rPr kumimoji="1" lang="en-US" altLang="ja-JP" dirty="0" smtClean="0"/>
              <a:t>1923</a:t>
            </a:r>
            <a:r>
              <a:rPr kumimoji="1" lang="ja-JP" altLang="en-US" dirty="0" smtClean="0"/>
              <a:t>年</a:t>
            </a:r>
            <a:r>
              <a:rPr kumimoji="1" lang="en-US" altLang="ja-JP" dirty="0" smtClean="0"/>
              <a:t>9</a:t>
            </a:r>
            <a:r>
              <a:rPr kumimoji="1" lang="ja-JP" altLang="en-US" dirty="0" smtClean="0"/>
              <a:t>月以降の博士論文を所蔵しています。点数は、</a:t>
            </a:r>
            <a:r>
              <a:rPr kumimoji="1" lang="en-US" altLang="ja-JP" dirty="0" smtClean="0"/>
              <a:t>2013</a:t>
            </a:r>
            <a:r>
              <a:rPr kumimoji="1" lang="ja-JP" altLang="en-US" dirty="0" smtClean="0"/>
              <a:t>年</a:t>
            </a:r>
            <a:r>
              <a:rPr kumimoji="1" lang="en-US" altLang="ja-JP" dirty="0" smtClean="0"/>
              <a:t>3</a:t>
            </a:r>
            <a:r>
              <a:rPr kumimoji="1" lang="ja-JP" altLang="en-US" dirty="0" smtClean="0"/>
              <a:t>月末現在で約</a:t>
            </a:r>
            <a:r>
              <a:rPr kumimoji="1" lang="en-US" altLang="ja-JP" dirty="0" smtClean="0"/>
              <a:t>57</a:t>
            </a:r>
            <a:r>
              <a:rPr kumimoji="1" lang="ja-JP" altLang="en-US" dirty="0" smtClean="0"/>
              <a:t>万件です（年間約</a:t>
            </a:r>
            <a:r>
              <a:rPr kumimoji="1" lang="en-US" altLang="ja-JP" dirty="0" smtClean="0"/>
              <a:t>1</a:t>
            </a:r>
            <a:r>
              <a:rPr kumimoji="1" lang="ja-JP" altLang="en-US" dirty="0" smtClean="0"/>
              <a:t>万</a:t>
            </a:r>
            <a:r>
              <a:rPr kumimoji="1" lang="en-US" altLang="ja-JP" dirty="0" smtClean="0"/>
              <a:t>6,000</a:t>
            </a:r>
            <a:r>
              <a:rPr kumimoji="1" lang="ja-JP" altLang="en-US" dirty="0" smtClean="0"/>
              <a:t>点の受け入れ）。閲覧・複写、遠隔複写が可能です。</a:t>
            </a:r>
            <a:endParaRPr kumimoji="1" lang="en-US" altLang="ja-JP" dirty="0" smtClean="0"/>
          </a:p>
          <a:p>
            <a:pPr defTabSz="950332">
              <a:defRPr/>
            </a:pPr>
            <a:r>
              <a:rPr kumimoji="1" lang="ja-JP" altLang="en-US" dirty="0" smtClean="0"/>
              <a:t>・</a:t>
            </a:r>
            <a:r>
              <a:rPr lang="en-US" altLang="ja-JP" dirty="0" smtClean="0"/>
              <a:t>2013</a:t>
            </a:r>
            <a:r>
              <a:rPr lang="ja-JP" altLang="en-US" dirty="0" smtClean="0"/>
              <a:t>年</a:t>
            </a:r>
            <a:r>
              <a:rPr lang="en-US" altLang="ja-JP" dirty="0" smtClean="0"/>
              <a:t>4</a:t>
            </a:r>
            <a:r>
              <a:rPr lang="ja-JP" altLang="en-US" dirty="0" smtClean="0"/>
              <a:t>月</a:t>
            </a:r>
            <a:r>
              <a:rPr lang="en-US" altLang="ja-JP" dirty="0" smtClean="0"/>
              <a:t>1</a:t>
            </a:r>
            <a:r>
              <a:rPr lang="ja-JP" altLang="en-US" dirty="0" smtClean="0"/>
              <a:t>日に、学位規則が改正・施行されたことに伴い、博士論文は印刷によるのではなく、インターネットの利用により公表されることになりました。</a:t>
            </a:r>
            <a:r>
              <a:rPr lang="ja-JP" altLang="en-US" dirty="0" smtClean="0">
                <a:latin typeface="+mn-ea"/>
              </a:rPr>
              <a:t>それに伴い、当館では、従来紙媒体を収集していたところ、電子データを収集することになりました。</a:t>
            </a:r>
            <a:r>
              <a:rPr kumimoji="1" lang="ja-JP" altLang="en-US" dirty="0" smtClean="0">
                <a:latin typeface="+mn-lt"/>
              </a:rPr>
              <a:t>ただ、</a:t>
            </a:r>
            <a:r>
              <a:rPr lang="ja-JP" altLang="en-US" dirty="0" smtClean="0"/>
              <a:t>電子データになっても、当館の役割は変わりません。従来と変わらず、博士論文の網羅的な収集を図り、各学位授与大学等による分散的な保存・提供を補完し、長期的な保存機能を担います。</a:t>
            </a:r>
            <a:endParaRPr lang="en-US" altLang="ja-JP" dirty="0" smtClean="0"/>
          </a:p>
          <a:p>
            <a:pPr defTabSz="950332">
              <a:defRPr/>
            </a:pPr>
            <a:r>
              <a:rPr lang="ja-JP" altLang="en-US" dirty="0" smtClean="0"/>
              <a:t>・当館への送付方法は、主にここに書いた</a:t>
            </a:r>
            <a:r>
              <a:rPr lang="en-US" altLang="ja-JP" dirty="0" smtClean="0"/>
              <a:t>2</a:t>
            </a:r>
            <a:r>
              <a:rPr lang="ja-JP" altLang="en-US" dirty="0" smtClean="0"/>
              <a:t>種類です。</a:t>
            </a:r>
            <a:r>
              <a:rPr lang="en-US" altLang="ja-JP" dirty="0" smtClean="0"/>
              <a:t>IRDB</a:t>
            </a:r>
            <a:r>
              <a:rPr lang="ja-JP" altLang="en-US" dirty="0" smtClean="0"/>
              <a:t>を介しての収集は、来年度下半期には開始する予定です。</a:t>
            </a:r>
            <a:endParaRPr lang="en-US" altLang="ja-JP" dirty="0" smtClean="0"/>
          </a:p>
          <a:p>
            <a:pPr defTabSz="950332">
              <a:defRPr/>
            </a:pPr>
            <a:r>
              <a:rPr lang="ja-JP" altLang="en-US" dirty="0" smtClean="0"/>
              <a:t>・収集した博士論文の利用は、「当館施設内で閲覧に供する」については、前スライドで説明したオンライン資料と同じです。また、許諾を得られたものはインターネット公開します（送信用システムで収集した場合のみです）。</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47</a:t>
            </a:fld>
            <a:endParaRPr lang="ja-JP" altLang="en-US" dirty="0">
              <a:solidFill>
                <a:prstClr val="black"/>
              </a:solidFill>
            </a:endParaRPr>
          </a:p>
        </p:txBody>
      </p:sp>
    </p:spTree>
    <p:extLst>
      <p:ext uri="{BB962C8B-B14F-4D97-AF65-F5344CB8AC3E}">
        <p14:creationId xmlns:p14="http://schemas.microsoft.com/office/powerpoint/2010/main" val="3078611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a:bodyPr>
          <a:lstStyle/>
          <a:p>
            <a:r>
              <a:rPr lang="ja-JP" altLang="en-US" dirty="0" smtClean="0"/>
              <a:t>出版物あるいは資料の概念</a:t>
            </a:r>
            <a:endParaRPr lang="en-US" altLang="ja-JP" dirty="0" smtClean="0"/>
          </a:p>
          <a:p>
            <a:r>
              <a:rPr lang="ja-JP" altLang="en-US" dirty="0" smtClean="0"/>
              <a:t>まず、</a:t>
            </a:r>
            <a:r>
              <a:rPr lang="ja-JP" altLang="en-US" dirty="0" smtClean="0">
                <a:solidFill>
                  <a:srgbClr val="FF0000"/>
                </a:solidFill>
              </a:rPr>
              <a:t>一番左に図書・逐次刊行物等、紙の伝統的な出版物</a:t>
            </a:r>
            <a:r>
              <a:rPr lang="ja-JP" altLang="en-US" dirty="0" smtClean="0"/>
              <a:t>がございます。さらに、</a:t>
            </a:r>
            <a:r>
              <a:rPr lang="en-US" altLang="ja-JP" dirty="0" smtClean="0">
                <a:solidFill>
                  <a:srgbClr val="FF0000"/>
                </a:solidFill>
              </a:rPr>
              <a:t>CD-ROM</a:t>
            </a:r>
            <a:r>
              <a:rPr lang="ja-JP" altLang="en-US" dirty="0" smtClean="0">
                <a:solidFill>
                  <a:srgbClr val="FF0000"/>
                </a:solidFill>
              </a:rPr>
              <a:t>等のパッケージ系電子出版物</a:t>
            </a:r>
            <a:r>
              <a:rPr lang="ja-JP" altLang="en-US" dirty="0" smtClean="0"/>
              <a:t>があります。</a:t>
            </a:r>
            <a:endParaRPr lang="en-US" altLang="ja-JP" dirty="0" smtClean="0"/>
          </a:p>
          <a:p>
            <a:r>
              <a:rPr lang="ja-JP" altLang="en-US" dirty="0" smtClean="0"/>
              <a:t>ここまでは</a:t>
            </a:r>
            <a:r>
              <a:rPr lang="ja-JP" altLang="en-US" dirty="0" smtClean="0">
                <a:solidFill>
                  <a:srgbClr val="FF0000"/>
                </a:solidFill>
              </a:rPr>
              <a:t>有形の資料</a:t>
            </a:r>
            <a:r>
              <a:rPr lang="ja-JP" altLang="en-US" dirty="0" smtClean="0"/>
              <a:t>です。</a:t>
            </a:r>
            <a:endParaRPr lang="en-US" altLang="ja-JP" dirty="0" smtClean="0"/>
          </a:p>
          <a:p>
            <a:r>
              <a:rPr lang="ja-JP" altLang="en-US" dirty="0" smtClean="0"/>
              <a:t>そして、</a:t>
            </a:r>
            <a:r>
              <a:rPr lang="ja-JP" altLang="en-US" dirty="0" smtClean="0">
                <a:solidFill>
                  <a:srgbClr val="FF0000"/>
                </a:solidFill>
              </a:rPr>
              <a:t>無形の電子情報</a:t>
            </a:r>
            <a:r>
              <a:rPr lang="ja-JP" altLang="en-US" dirty="0" smtClean="0"/>
              <a:t>として、</a:t>
            </a:r>
            <a:r>
              <a:rPr lang="ja-JP" altLang="en-US" dirty="0" smtClean="0">
                <a:solidFill>
                  <a:srgbClr val="FF0000"/>
                </a:solidFill>
              </a:rPr>
              <a:t>インターネット資料</a:t>
            </a:r>
            <a:r>
              <a:rPr lang="ja-JP" altLang="en-US" dirty="0" smtClean="0"/>
              <a:t>があります。厳密には、インターネット資料以外の無形の電子情報、例えば、パソコン通信や携帯電話の情報等もあるわけですが、それはこの図では捨象しております。</a:t>
            </a:r>
            <a:endParaRPr lang="en-US" altLang="ja-JP" dirty="0" smtClean="0"/>
          </a:p>
          <a:p>
            <a:r>
              <a:rPr lang="ja-JP" altLang="en-US" dirty="0" smtClean="0"/>
              <a:t>さて、このインターネット資料は、</a:t>
            </a:r>
            <a:r>
              <a:rPr lang="ja-JP" altLang="en-US" dirty="0" smtClean="0">
                <a:solidFill>
                  <a:srgbClr val="FF0000"/>
                </a:solidFill>
              </a:rPr>
              <a:t>国等が出版するもの</a:t>
            </a:r>
            <a:r>
              <a:rPr lang="ja-JP" altLang="en-US" dirty="0" smtClean="0"/>
              <a:t>と、私人、つまり</a:t>
            </a:r>
            <a:r>
              <a:rPr lang="ja-JP" altLang="en-US" dirty="0" smtClean="0">
                <a:solidFill>
                  <a:srgbClr val="FF0000"/>
                </a:solidFill>
              </a:rPr>
              <a:t>民間で出版されるもの</a:t>
            </a:r>
            <a:r>
              <a:rPr lang="ja-JP" altLang="en-US" dirty="0" smtClean="0"/>
              <a:t>に分かれます。</a:t>
            </a:r>
            <a:endParaRPr lang="en-US" altLang="ja-JP" dirty="0" smtClean="0"/>
          </a:p>
          <a:p>
            <a:r>
              <a:rPr lang="ja-JP" altLang="en-US" dirty="0" smtClean="0">
                <a:solidFill>
                  <a:srgbClr val="FF0000"/>
                </a:solidFill>
              </a:rPr>
              <a:t>国等が出版するもの</a:t>
            </a:r>
            <a:r>
              <a:rPr lang="ja-JP" altLang="en-US" dirty="0" smtClean="0"/>
              <a:t>は、</a:t>
            </a:r>
            <a:r>
              <a:rPr lang="ja-JP" altLang="en-US" dirty="0" smtClean="0">
                <a:solidFill>
                  <a:srgbClr val="FF0000"/>
                </a:solidFill>
              </a:rPr>
              <a:t>電子書籍、電子雑誌に限らず、一般のウェブサイトも含めて</a:t>
            </a:r>
            <a:r>
              <a:rPr lang="ja-JP" altLang="en-US" dirty="0" smtClean="0"/>
              <a:t>、この濃い青の部分ですが、</a:t>
            </a:r>
            <a:r>
              <a:rPr lang="ja-JP" altLang="en-US" dirty="0" smtClean="0">
                <a:solidFill>
                  <a:srgbClr val="FF0000"/>
                </a:solidFill>
              </a:rPr>
              <a:t>既に制度的に収集</a:t>
            </a:r>
            <a:r>
              <a:rPr lang="ja-JP" altLang="en-US" dirty="0" smtClean="0"/>
              <a:t>を実施しております。</a:t>
            </a:r>
            <a:endParaRPr lang="en-US" altLang="ja-JP" dirty="0" smtClean="0"/>
          </a:p>
          <a:p>
            <a:r>
              <a:rPr lang="ja-JP" altLang="en-US" dirty="0" smtClean="0"/>
              <a:t>一方、民間のインターネット資料については、従来、制度的には収集できていませんでした。</a:t>
            </a:r>
            <a:endParaRPr lang="en-US" altLang="ja-JP" dirty="0" smtClean="0"/>
          </a:p>
          <a:p>
            <a:r>
              <a:rPr lang="ja-JP" altLang="en-US" dirty="0" smtClean="0">
                <a:solidFill>
                  <a:srgbClr val="FF0000"/>
                </a:solidFill>
              </a:rPr>
              <a:t>民間のインターネット資料</a:t>
            </a:r>
            <a:r>
              <a:rPr lang="ja-JP" altLang="en-US" dirty="0" smtClean="0"/>
              <a:t>については、一般的な</a:t>
            </a:r>
            <a:r>
              <a:rPr lang="ja-JP" altLang="en-US" dirty="0" smtClean="0">
                <a:solidFill>
                  <a:srgbClr val="FF0000"/>
                </a:solidFill>
              </a:rPr>
              <a:t>ウェブサイト情報は収集いたしません</a:t>
            </a:r>
            <a:r>
              <a:rPr lang="ja-JP" altLang="en-US" dirty="0" smtClean="0"/>
              <a:t>。したがって、この薄いピンクの部分は対象外です。</a:t>
            </a:r>
            <a:endParaRPr lang="en-US" altLang="ja-JP" dirty="0" smtClean="0"/>
          </a:p>
          <a:p>
            <a:r>
              <a:rPr lang="ja-JP" altLang="en-US" dirty="0" smtClean="0"/>
              <a:t>一方、この茶色の</a:t>
            </a:r>
            <a:r>
              <a:rPr lang="ja-JP" altLang="en-US" dirty="0" smtClean="0">
                <a:solidFill>
                  <a:srgbClr val="FF0000"/>
                </a:solidFill>
              </a:rPr>
              <a:t>四角がかかっている、</a:t>
            </a:r>
            <a:r>
              <a:rPr lang="en-US" altLang="ja-JP" dirty="0" smtClean="0">
                <a:solidFill>
                  <a:srgbClr val="FF0000"/>
                </a:solidFill>
              </a:rPr>
              <a:t>A,B,C,D</a:t>
            </a:r>
            <a:r>
              <a:rPr lang="ja-JP" altLang="en-US" dirty="0" smtClean="0">
                <a:solidFill>
                  <a:srgbClr val="FF0000"/>
                </a:solidFill>
              </a:rPr>
              <a:t>の部分</a:t>
            </a:r>
            <a:r>
              <a:rPr lang="ja-JP" altLang="en-US" dirty="0" smtClean="0"/>
              <a:t>、これは、「民間（私人）のオンライン資料」、すなわち、</a:t>
            </a:r>
            <a:r>
              <a:rPr lang="ja-JP" altLang="en-US" dirty="0" smtClean="0">
                <a:solidFill>
                  <a:srgbClr val="FF0000"/>
                </a:solidFill>
              </a:rPr>
              <a:t>電子書籍、電子雑誌</a:t>
            </a:r>
            <a:r>
              <a:rPr lang="ja-JP" altLang="en-US" dirty="0" smtClean="0"/>
              <a:t>ですが、</a:t>
            </a:r>
            <a:endParaRPr lang="en-US" altLang="ja-JP" dirty="0" smtClean="0"/>
          </a:p>
          <a:p>
            <a:r>
              <a:rPr lang="ja-JP" altLang="en-US" dirty="0" smtClean="0"/>
              <a:t>ここは収集対象にしたいと考えております。</a:t>
            </a:r>
            <a:endParaRPr lang="en-US" altLang="ja-JP" dirty="0" smtClean="0"/>
          </a:p>
          <a:p>
            <a:r>
              <a:rPr lang="ja-JP" altLang="en-US" dirty="0" smtClean="0"/>
              <a:t>ただ、有料のものや</a:t>
            </a:r>
            <a:r>
              <a:rPr lang="en-US" altLang="ja-JP" dirty="0" smtClean="0"/>
              <a:t>DRM</a:t>
            </a:r>
            <a:r>
              <a:rPr lang="ja-JP" altLang="en-US" dirty="0" smtClean="0"/>
              <a:t>のあるものは、制度的にも技術的にも課題が大きいことから、今回、制度的な収集対象になったのが、</a:t>
            </a:r>
            <a:endParaRPr lang="en-US" altLang="ja-JP" dirty="0" smtClean="0"/>
          </a:p>
          <a:p>
            <a:r>
              <a:rPr lang="ja-JP" altLang="en-US" dirty="0" smtClean="0"/>
              <a:t>この</a:t>
            </a:r>
            <a:r>
              <a:rPr lang="ja-JP" altLang="en-US" dirty="0" smtClean="0">
                <a:solidFill>
                  <a:srgbClr val="FF0000"/>
                </a:solidFill>
              </a:rPr>
              <a:t>濃い青の部分、Ａの部分のみ、今回制度的な収集対象となった</a:t>
            </a:r>
            <a:r>
              <a:rPr lang="ja-JP" altLang="en-US" dirty="0" smtClean="0"/>
              <a:t>、ということになります。</a:t>
            </a:r>
            <a:endParaRPr lang="en-US" altLang="ja-JP" dirty="0" smtClean="0"/>
          </a:p>
          <a:p>
            <a:endParaRPr lang="en-US" altLang="ja-JP" dirty="0" smtClean="0"/>
          </a:p>
          <a:p>
            <a:endParaRPr kumimoji="1" lang="ja-JP" altLang="en-US" dirty="0" smtClean="0"/>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48</a:t>
            </a:fld>
            <a:endParaRPr kumimoji="1" lang="ja-JP" altLang="en-US"/>
          </a:p>
        </p:txBody>
      </p:sp>
    </p:spTree>
    <p:extLst>
      <p:ext uri="{BB962C8B-B14F-4D97-AF65-F5344CB8AC3E}">
        <p14:creationId xmlns:p14="http://schemas.microsoft.com/office/powerpoint/2010/main" val="1150397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2015/8/15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49</a:t>
            </a:fld>
            <a:endParaRPr kumimoji="1" lang="ja-JP" altLang="en-US">
              <a:solidFill>
                <a:prstClr val="black"/>
              </a:solidFill>
            </a:endParaRPr>
          </a:p>
        </p:txBody>
      </p:sp>
    </p:spTree>
    <p:extLst>
      <p:ext uri="{BB962C8B-B14F-4D97-AF65-F5344CB8AC3E}">
        <p14:creationId xmlns:p14="http://schemas.microsoft.com/office/powerpoint/2010/main" val="653472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2015/8/15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50</a:t>
            </a:fld>
            <a:endParaRPr kumimoji="1" lang="ja-JP" altLang="en-US">
              <a:solidFill>
                <a:prstClr val="black"/>
              </a:solidFill>
            </a:endParaRPr>
          </a:p>
        </p:txBody>
      </p:sp>
    </p:spTree>
    <p:extLst>
      <p:ext uri="{BB962C8B-B14F-4D97-AF65-F5344CB8AC3E}">
        <p14:creationId xmlns:p14="http://schemas.microsoft.com/office/powerpoint/2010/main" val="1907202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25450" y="1236663"/>
            <a:ext cx="5921375" cy="3332162"/>
          </a:xfrm>
        </p:spPr>
      </p:sp>
      <p:sp>
        <p:nvSpPr>
          <p:cNvPr id="3" name="ノート プレースホルダ 2"/>
          <p:cNvSpPr>
            <a:spLocks noGrp="1"/>
          </p:cNvSpPr>
          <p:nvPr>
            <p:ph type="body" idx="1"/>
          </p:nvPr>
        </p:nvSpPr>
        <p:spPr/>
        <p:txBody>
          <a:bodyPr>
            <a:noAutofit/>
          </a:bodyPr>
          <a:lstStyle/>
          <a:p>
            <a:pPr>
              <a:lnSpc>
                <a:spcPts val="803"/>
              </a:lnSpc>
            </a:pPr>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51</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839677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09223">
              <a:defRPr/>
            </a:pPr>
            <a:endParaRPr kumimoji="1" lang="en-US" altLang="ja-JP" dirty="0" smtClean="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52</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55128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1" defTabSz="909859">
              <a:defRPr/>
            </a:pPr>
            <a:endParaRPr lang="en-US" altLang="ja-JP" sz="1400" dirty="0">
              <a:solidFill>
                <a:schemeClr val="tx2"/>
              </a:solidFill>
            </a:endParaRPr>
          </a:p>
        </p:txBody>
      </p:sp>
      <p:sp>
        <p:nvSpPr>
          <p:cNvPr id="4" name="スライド番号プレースホルダー 3"/>
          <p:cNvSpPr>
            <a:spLocks noGrp="1"/>
          </p:cNvSpPr>
          <p:nvPr>
            <p:ph type="sldNum" sz="quarter" idx="10"/>
          </p:nvPr>
        </p:nvSpPr>
        <p:spPr/>
        <p:txBody>
          <a:bodyPr/>
          <a:lstStyle/>
          <a:p>
            <a:fld id="{12146BF7-A6CD-4681-94EA-031ADDD2E42F}" type="slidenum">
              <a:rPr lang="ja-JP" altLang="en-US" smtClean="0">
                <a:solidFill>
                  <a:prstClr val="black"/>
                </a:solidFill>
              </a:rPr>
              <a:pPr/>
              <a:t>53</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867473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54</a:t>
            </a:fld>
            <a:endParaRPr kumimoji="1" lang="ja-JP" altLang="en-US"/>
          </a:p>
        </p:txBody>
      </p:sp>
    </p:spTree>
    <p:extLst>
      <p:ext uri="{BB962C8B-B14F-4D97-AF65-F5344CB8AC3E}">
        <p14:creationId xmlns:p14="http://schemas.microsoft.com/office/powerpoint/2010/main" val="332480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57</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122326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58</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70247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pPr algn="l"/>
            <a:r>
              <a:rPr lang="en-US" altLang="ja-JP" dirty="0">
                <a:latin typeface="+mj-ea"/>
              </a:rPr>
              <a:t>13</a:t>
            </a:r>
            <a:r>
              <a:rPr lang="ja-JP" altLang="en-US" dirty="0">
                <a:latin typeface="+mj-ea"/>
              </a:rPr>
              <a:t>年前の</a:t>
            </a:r>
            <a:r>
              <a:rPr lang="en-US" altLang="ja-JP" dirty="0">
                <a:latin typeface="+mj-ea"/>
              </a:rPr>
              <a:t>NDL</a:t>
            </a:r>
            <a:r>
              <a:rPr lang="ja-JP" altLang="en-US" dirty="0" err="1">
                <a:latin typeface="+mj-ea"/>
              </a:rPr>
              <a:t>、</a:t>
            </a:r>
            <a:r>
              <a:rPr lang="ja-JP" altLang="en-US" dirty="0">
                <a:latin typeface="+mj-ea"/>
              </a:rPr>
              <a:t>他の図書館はどう？</a:t>
            </a:r>
            <a:endParaRPr lang="ja-JP" altLang="ja-JP" dirty="0">
              <a:latin typeface="+mj-ea"/>
            </a:endParaRPr>
          </a:p>
          <a:p>
            <a:r>
              <a:rPr lang="ja-JP" altLang="en-US" dirty="0" smtClean="0"/>
              <a:t>今も状況はあまり変わっていないのではないか</a:t>
            </a:r>
            <a:endParaRPr lang="en-US" altLang="ja-JP" dirty="0" smtClean="0"/>
          </a:p>
          <a:p>
            <a:r>
              <a:rPr lang="ja-JP" altLang="en-US" dirty="0" smtClean="0"/>
              <a:t>～～～～</a:t>
            </a:r>
            <a:endParaRPr lang="en-US" altLang="ja-JP"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endParaRPr lang="ja-JP" altLang="en-US" dirty="0" smtClean="0"/>
          </a:p>
          <a:p>
            <a:endParaRPr kumimoji="1" lang="ja-JP" altLang="en-US"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endParaRPr lang="ja-JP" altLang="en-US" dirty="0" smtClean="0"/>
          </a:p>
          <a:p>
            <a:endParaRPr kumimoji="1" lang="ja-JP" altLang="en-US"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r>
              <a:rPr lang="ja-JP" altLang="en-US" dirty="0" smtClean="0"/>
              <a:t>組織内論理、図書館の世界だけで考えていること </a:t>
            </a:r>
            <a:endParaRPr lang="en-US" altLang="ja-JP" dirty="0" smtClean="0"/>
          </a:p>
          <a:p>
            <a:pPr lvl="1"/>
            <a:r>
              <a:rPr lang="zh-TW" altLang="en-US" dirty="0" smtClean="0"/>
              <a:t>単館主義（自己完結型） </a:t>
            </a:r>
          </a:p>
          <a:p>
            <a:pPr lvl="1"/>
            <a:r>
              <a:rPr lang="ja-JP" altLang="en-US" dirty="0" smtClean="0"/>
              <a:t>図書館以外のサービスの状況を利用して感じる便利さを </a:t>
            </a:r>
          </a:p>
          <a:p>
            <a:pPr lvl="1"/>
            <a:r>
              <a:rPr lang="ja-JP" altLang="en-US" dirty="0" smtClean="0"/>
              <a:t>業務的には、紙資料の蔵書目録至上主義 </a:t>
            </a:r>
            <a:endParaRPr lang="en-US" altLang="ja-JP" dirty="0" smtClean="0"/>
          </a:p>
          <a:p>
            <a:r>
              <a:rPr lang="ja-JP" altLang="en-US" dirty="0" smtClean="0"/>
              <a:t>労働集約的な業務</a:t>
            </a:r>
            <a:endParaRPr lang="en-US" altLang="ja-JP" dirty="0" smtClean="0"/>
          </a:p>
          <a:p>
            <a:pPr lvl="1"/>
            <a:r>
              <a:rPr lang="ja-JP" altLang="en-US" dirty="0" smtClean="0"/>
              <a:t>人海戦術</a:t>
            </a:r>
            <a:endParaRPr lang="en-US" altLang="ja-JP" dirty="0" smtClean="0"/>
          </a:p>
          <a:p>
            <a:pPr lvl="1"/>
            <a:r>
              <a:rPr lang="ja-JP" altLang="en-US" dirty="0" smtClean="0"/>
              <a:t>個人のスキルに依存した業務に </a:t>
            </a:r>
            <a:endParaRPr lang="en-US" altLang="ja-JP" dirty="0" smtClean="0"/>
          </a:p>
          <a:p>
            <a:r>
              <a:rPr lang="ja-JP" altLang="en-US" dirty="0" smtClean="0"/>
              <a:t>システム化</a:t>
            </a:r>
            <a:endParaRPr lang="en-US" altLang="ja-JP" dirty="0" smtClean="0"/>
          </a:p>
          <a:p>
            <a:pPr lvl="1"/>
            <a:r>
              <a:rPr lang="ja-JP" altLang="en-US" dirty="0" smtClean="0"/>
              <a:t>要件定義ができない </a:t>
            </a:r>
          </a:p>
          <a:p>
            <a:pPr lvl="1"/>
            <a:r>
              <a:rPr lang="ja-JP" altLang="en-US" dirty="0" smtClean="0"/>
              <a:t>システムを知らない人がシステム化要件を決めている </a:t>
            </a:r>
          </a:p>
          <a:p>
            <a:pPr lvl="1"/>
            <a:r>
              <a:rPr lang="ja-JP" altLang="en-US" dirty="0" smtClean="0"/>
              <a:t>要素技術をいかに選択し、適用して課題解決の実現ができるか </a:t>
            </a:r>
          </a:p>
          <a:p>
            <a:pPr lvl="1"/>
            <a:endParaRPr lang="ja-JP" altLang="en-US" dirty="0" smtClean="0"/>
          </a:p>
          <a:p>
            <a:endParaRPr lang="ja-JP" altLang="en-US" dirty="0" smtClean="0"/>
          </a:p>
          <a:p>
            <a:pPr lvl="1"/>
            <a:endParaRPr lang="ja-JP" altLang="en-US" dirty="0" smtClean="0"/>
          </a:p>
          <a:p>
            <a:endParaRPr kumimoji="1" lang="ja-JP" altLang="en-US" dirty="0" smtClean="0"/>
          </a:p>
          <a:p>
            <a:endParaRPr lang="ja-JP" altLang="en-US" dirty="0" smtClean="0"/>
          </a:p>
          <a:p>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a:t>
            </a:fld>
            <a:endParaRPr kumimoji="1" lang="ja-JP" altLang="en-US"/>
          </a:p>
        </p:txBody>
      </p:sp>
    </p:spTree>
    <p:extLst>
      <p:ext uri="{BB962C8B-B14F-4D97-AF65-F5344CB8AC3E}">
        <p14:creationId xmlns:p14="http://schemas.microsoft.com/office/powerpoint/2010/main" val="31525043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59</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8820037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defTabSz="1029400">
              <a:defRPr/>
            </a:pPr>
            <a:r>
              <a:rPr lang="ja-JP" altLang="en-US" dirty="0" smtClean="0"/>
              <a:t>・歴史的音源は、</a:t>
            </a:r>
            <a:r>
              <a:rPr lang="en-US" altLang="ja-JP" dirty="0" smtClean="0"/>
              <a:t>1900</a:t>
            </a:r>
            <a:r>
              <a:rPr lang="ja-JP" altLang="en-US" dirty="0" smtClean="0"/>
              <a:t>年初頭から</a:t>
            </a:r>
            <a:r>
              <a:rPr lang="en-US" altLang="ja-JP" dirty="0" smtClean="0"/>
              <a:t>1950</a:t>
            </a:r>
            <a:r>
              <a:rPr lang="ja-JP" altLang="en-US" dirty="0" smtClean="0"/>
              <a:t>年頃までに国内で製造された初期の円盤型レコードである</a:t>
            </a:r>
            <a:r>
              <a:rPr lang="en-US" altLang="ja-JP" dirty="0" smtClean="0"/>
              <a:t>SP</a:t>
            </a:r>
            <a:r>
              <a:rPr lang="ja-JP" altLang="en-US" dirty="0" smtClean="0"/>
              <a:t>レコードと原盤に収録された音源です。</a:t>
            </a:r>
            <a:r>
              <a:rPr lang="en-US" altLang="ja-JP" sz="1400" dirty="0">
                <a:latin typeface="+mj-ea"/>
              </a:rPr>
              <a:t>NHK</a:t>
            </a:r>
            <a:r>
              <a:rPr lang="ja-JP" altLang="en-US" sz="1400" dirty="0">
                <a:latin typeface="+mj-ea"/>
              </a:rPr>
              <a:t>や</a:t>
            </a:r>
            <a:r>
              <a:rPr lang="en-US" altLang="ja-JP" sz="1400" dirty="0">
                <a:latin typeface="+mj-ea"/>
              </a:rPr>
              <a:t>JASRAC</a:t>
            </a:r>
            <a:r>
              <a:rPr lang="ja-JP" altLang="en-US" sz="1400" dirty="0">
                <a:latin typeface="+mj-ea"/>
              </a:rPr>
              <a:t>などで構成されるデジタル化歴史的音盤アーカイブ推進協議会（</a:t>
            </a:r>
            <a:r>
              <a:rPr lang="en-US" altLang="ja-JP" sz="1400" dirty="0" err="1">
                <a:latin typeface="+mj-ea"/>
              </a:rPr>
              <a:t>HiRAC</a:t>
            </a:r>
            <a:r>
              <a:rPr lang="ja-JP" altLang="en-US" sz="1400" dirty="0">
                <a:latin typeface="+mj-ea"/>
              </a:rPr>
              <a:t>）が行っています。</a:t>
            </a:r>
            <a:endParaRPr lang="en-US" altLang="ja-JP" dirty="0" smtClean="0"/>
          </a:p>
          <a:p>
            <a:r>
              <a:rPr lang="ja-JP" altLang="en-US" dirty="0" smtClean="0"/>
              <a:t>＊平成</a:t>
            </a:r>
            <a:r>
              <a:rPr lang="en-US" altLang="ja-JP" dirty="0" smtClean="0"/>
              <a:t>19</a:t>
            </a:r>
            <a:r>
              <a:rPr lang="ja-JP" altLang="en-US" dirty="0" smtClean="0"/>
              <a:t>（</a:t>
            </a:r>
            <a:r>
              <a:rPr lang="en-US" altLang="ja-JP" dirty="0" smtClean="0"/>
              <a:t>2007</a:t>
            </a:r>
            <a:r>
              <a:rPr lang="ja-JP" altLang="en-US" dirty="0" smtClean="0"/>
              <a:t>）年、歴史的･文化的資産である初期のレコード（</a:t>
            </a:r>
            <a:r>
              <a:rPr lang="en-US" altLang="ja-JP" dirty="0" smtClean="0"/>
              <a:t>SP</a:t>
            </a:r>
            <a:r>
              <a:rPr lang="ja-JP" altLang="en-US" dirty="0" smtClean="0"/>
              <a:t>盤）及び原盤の劣化、散逸等による音源の喪失を防ぐため、日本放送協会 （</a:t>
            </a:r>
            <a:r>
              <a:rPr lang="en-US" altLang="ja-JP" dirty="0" smtClean="0"/>
              <a:t>NHK</a:t>
            </a:r>
            <a:r>
              <a:rPr lang="ja-JP" altLang="en-US" dirty="0" smtClean="0"/>
              <a:t>）、社団法人日本音楽著作権協会（</a:t>
            </a:r>
            <a:r>
              <a:rPr lang="en-US" altLang="ja-JP" dirty="0" smtClean="0"/>
              <a:t>JASRAC</a:t>
            </a:r>
            <a:r>
              <a:rPr lang="ja-JP" altLang="en-US" dirty="0" smtClean="0"/>
              <a:t>）、社団法人日本芸能実演家団体協議会（芸団協）、財団法人日本伝統文化振興財団、特定非営利活動 法人映像産業振興機構（</a:t>
            </a:r>
            <a:r>
              <a:rPr lang="en-US" altLang="ja-JP" dirty="0" smtClean="0"/>
              <a:t>VIPO</a:t>
            </a:r>
            <a:r>
              <a:rPr lang="ja-JP" altLang="en-US" dirty="0" smtClean="0"/>
              <a:t>）及び一般社団法人日本レコード協会（</a:t>
            </a:r>
            <a:r>
              <a:rPr lang="en-US" altLang="ja-JP" dirty="0" smtClean="0"/>
              <a:t>RIAJ</a:t>
            </a:r>
            <a:r>
              <a:rPr lang="ja-JP" altLang="en-US" dirty="0" smtClean="0"/>
              <a:t>）の</a:t>
            </a:r>
            <a:r>
              <a:rPr lang="en-US" altLang="ja-JP" dirty="0" smtClean="0"/>
              <a:t>6</a:t>
            </a:r>
            <a:r>
              <a:rPr lang="ja-JP" altLang="en-US" dirty="0" smtClean="0"/>
              <a:t>団体が参加して歴史的音盤アーカイブ推進協議会（</a:t>
            </a:r>
            <a:r>
              <a:rPr lang="en-US" altLang="ja-JP" dirty="0" err="1" smtClean="0"/>
              <a:t>HiRAC</a:t>
            </a:r>
            <a:r>
              <a:rPr lang="ja-JP" altLang="en-US" dirty="0" smtClean="0"/>
              <a:t>）が設立 されました（名称は当時）。そして、</a:t>
            </a:r>
            <a:r>
              <a:rPr lang="en-US" altLang="ja-JP" dirty="0" smtClean="0"/>
              <a:t>1900</a:t>
            </a:r>
            <a:r>
              <a:rPr lang="ja-JP" altLang="en-US" dirty="0" smtClean="0"/>
              <a:t>年初頭から</a:t>
            </a:r>
            <a:r>
              <a:rPr lang="en-US" altLang="ja-JP" dirty="0" smtClean="0"/>
              <a:t>1950</a:t>
            </a:r>
            <a:r>
              <a:rPr lang="ja-JP" altLang="en-US" dirty="0" smtClean="0"/>
              <a:t>年頃までに国内で製造された</a:t>
            </a:r>
            <a:r>
              <a:rPr lang="en-US" altLang="ja-JP" dirty="0" smtClean="0"/>
              <a:t>SP</a:t>
            </a:r>
            <a:r>
              <a:rPr lang="ja-JP" altLang="en-US" dirty="0" smtClean="0"/>
              <a:t>盤及び金属原盤等に収録された音楽･演説等、約</a:t>
            </a:r>
            <a:r>
              <a:rPr lang="en-US" altLang="ja-JP" dirty="0" smtClean="0"/>
              <a:t>5</a:t>
            </a:r>
            <a:r>
              <a:rPr lang="ja-JP" altLang="en-US" dirty="0" smtClean="0"/>
              <a:t>万の音源 のデジタル化を開始しました。</a:t>
            </a:r>
            <a:endParaRPr lang="en-US" altLang="ja-JP" dirty="0" smtClean="0"/>
          </a:p>
          <a:p>
            <a:endParaRPr lang="en-US" altLang="ja-JP" dirty="0" smtClean="0"/>
          </a:p>
          <a:p>
            <a:pPr defTabSz="950332">
              <a:defRPr/>
            </a:pPr>
            <a:r>
              <a:rPr lang="ja-JP" altLang="en-US" dirty="0" smtClean="0">
                <a:latin typeface="+mj-ea"/>
              </a:rPr>
              <a:t>・著作権・著作隣接権が満了した音源はインターネット公開しておりますが、残念ながら件数は約</a:t>
            </a:r>
            <a:r>
              <a:rPr lang="en-US" altLang="ja-JP" dirty="0" smtClean="0">
                <a:latin typeface="+mj-ea"/>
              </a:rPr>
              <a:t>1,000</a:t>
            </a:r>
            <a:r>
              <a:rPr lang="ja-JP" altLang="en-US" dirty="0" smtClean="0">
                <a:latin typeface="+mj-ea"/>
              </a:rPr>
              <a:t>件とあまり多くはありません。しかし、公立図書館については、国立国会図書館館内に限定して提供している音源を含めて全音源の配信もおこなっています。配信参加館は図書館の施設内で利用者にすべての音源を提供することが可能です。</a:t>
            </a:r>
            <a:r>
              <a:rPr lang="en-US" altLang="ja-JP" dirty="0" smtClean="0"/>
              <a:t>11</a:t>
            </a:r>
            <a:r>
              <a:rPr lang="ja-JP" altLang="en-US" dirty="0" smtClean="0"/>
              <a:t>月時点で</a:t>
            </a:r>
            <a:r>
              <a:rPr kumimoji="1" lang="ja-JP" altLang="en-US" dirty="0" smtClean="0"/>
              <a:t>、</a:t>
            </a:r>
            <a:r>
              <a:rPr kumimoji="1" lang="en-US" altLang="ja-JP" dirty="0" smtClean="0"/>
              <a:t>126</a:t>
            </a:r>
            <a:r>
              <a:rPr kumimoji="1" lang="ja-JP" altLang="en-US" dirty="0" smtClean="0"/>
              <a:t>館が参加しています。現在も配信参加館を募集しています。</a:t>
            </a:r>
            <a:endParaRPr kumimoji="1"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60</a:t>
            </a:fld>
            <a:endParaRPr lang="ja-JP" altLang="en-US" dirty="0">
              <a:solidFill>
                <a:prstClr val="black"/>
              </a:solidFill>
            </a:endParaRPr>
          </a:p>
        </p:txBody>
      </p:sp>
    </p:spTree>
    <p:extLst>
      <p:ext uri="{BB962C8B-B14F-4D97-AF65-F5344CB8AC3E}">
        <p14:creationId xmlns:p14="http://schemas.microsoft.com/office/powerpoint/2010/main" val="12311673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2015/8/15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61</a:t>
            </a:fld>
            <a:endParaRPr kumimoji="1" lang="ja-JP" altLang="en-US">
              <a:solidFill>
                <a:prstClr val="black"/>
              </a:solidFill>
            </a:endParaRPr>
          </a:p>
        </p:txBody>
      </p:sp>
    </p:spTree>
    <p:extLst>
      <p:ext uri="{BB962C8B-B14F-4D97-AF65-F5344CB8AC3E}">
        <p14:creationId xmlns:p14="http://schemas.microsoft.com/office/powerpoint/2010/main" val="394181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endParaRPr kumimoji="1" lang="en-US" altLang="ja-JP" dirty="0" smtClean="0"/>
          </a:p>
          <a:p>
            <a:r>
              <a:rPr kumimoji="1" lang="ja-JP" altLang="en-US" dirty="0" smtClean="0"/>
              <a:t>～～～～～～～</a:t>
            </a:r>
            <a:endParaRPr kumimoji="1" lang="en-US" altLang="ja-JP" dirty="0" smtClean="0"/>
          </a:p>
          <a:p>
            <a:r>
              <a:rPr lang="ja-JP" altLang="en-US" dirty="0" smtClean="0"/>
              <a:t>サービス要件定義において（</a:t>
            </a:r>
            <a:r>
              <a:rPr lang="en-US" altLang="ja-JP" dirty="0" smtClean="0"/>
              <a:t>2004</a:t>
            </a:r>
            <a:r>
              <a:rPr lang="ja-JP" altLang="en-US" dirty="0" smtClean="0"/>
              <a:t>年）</a:t>
            </a:r>
            <a:endParaRPr lang="en-US" altLang="ja-JP" dirty="0" smtClean="0"/>
          </a:p>
          <a:p>
            <a:pPr lvl="1"/>
            <a:r>
              <a:rPr lang="ja-JP" altLang="en-US" dirty="0" smtClean="0">
                <a:solidFill>
                  <a:srgbClr val="FF0000"/>
                </a:solidFill>
              </a:rPr>
              <a:t>利用イメージ</a:t>
            </a:r>
            <a:endParaRPr lang="en-US" altLang="ja-JP" dirty="0" smtClean="0">
              <a:solidFill>
                <a:srgbClr val="FF0000"/>
              </a:solidFill>
            </a:endParaRPr>
          </a:p>
          <a:p>
            <a:pPr lvl="2"/>
            <a:r>
              <a:rPr lang="ja-JP" altLang="en-US" dirty="0" smtClean="0">
                <a:solidFill>
                  <a:srgbClr val="FF0000"/>
                </a:solidFill>
              </a:rPr>
              <a:t>利用者の情報探索行動の全般をサポート</a:t>
            </a:r>
            <a:endParaRPr lang="en-US" altLang="ja-JP" dirty="0" smtClean="0">
              <a:solidFill>
                <a:srgbClr val="FF0000"/>
              </a:solidFill>
            </a:endParaRPr>
          </a:p>
          <a:p>
            <a:pPr lvl="3"/>
            <a:r>
              <a:rPr lang="ja-JP" altLang="en-US" dirty="0" smtClean="0"/>
              <a:t>問題の定義、情報ニーズの識別、情報探索戦略の策定、情報探索戦略の策定、情報の獲得（情報源の咀嚼、情報の抽出、情報の統合（情報の組織化、提示）、評価（成果の評価、プロセスの評価）</a:t>
            </a:r>
          </a:p>
          <a:p>
            <a:pPr lvl="2"/>
            <a:r>
              <a:rPr lang="ja-JP" altLang="en-US" dirty="0" smtClean="0">
                <a:solidFill>
                  <a:srgbClr val="FF0000"/>
                </a:solidFill>
              </a:rPr>
              <a:t>二次情報の統合検索に留まらず、一次情報の閲覧および入手まで</a:t>
            </a:r>
            <a:endParaRPr lang="en-US" altLang="ja-JP" dirty="0" smtClean="0">
              <a:solidFill>
                <a:srgbClr val="FF0000"/>
              </a:solidFill>
            </a:endParaRPr>
          </a:p>
          <a:p>
            <a:pPr lvl="1"/>
            <a:r>
              <a:rPr lang="ja-JP" altLang="en-US" dirty="0" smtClean="0">
                <a:solidFill>
                  <a:srgbClr val="FF0000"/>
                </a:solidFill>
              </a:rPr>
              <a:t>デジタルアーカイブの構築の在り方にも言及</a:t>
            </a:r>
            <a:endParaRPr lang="en-US" altLang="ja-JP" dirty="0" smtClean="0">
              <a:solidFill>
                <a:srgbClr val="FF0000"/>
              </a:solidFill>
            </a:endParaRPr>
          </a:p>
          <a:p>
            <a:pPr lvl="2"/>
            <a:r>
              <a:rPr lang="ja-JP" altLang="en-US" dirty="0" smtClean="0"/>
              <a:t>交換用の標準メタデータ記述要素、記述規則の適用、交換用</a:t>
            </a:r>
            <a:r>
              <a:rPr lang="en-US" altLang="ja-JP" dirty="0" smtClean="0"/>
              <a:t>API</a:t>
            </a:r>
            <a:r>
              <a:rPr lang="ja-JP" altLang="en-US" dirty="0" smtClean="0"/>
              <a:t>の実装</a:t>
            </a:r>
            <a:endParaRPr lang="en-US" altLang="ja-JP" dirty="0" smtClean="0"/>
          </a:p>
          <a:p>
            <a:pPr lvl="2"/>
            <a:r>
              <a:rPr lang="ja-JP" altLang="en-US" dirty="0" smtClean="0"/>
              <a:t>巨大な知識ベースとして「意味ある情報資源」として利用できるように、本文内容を組織化、検索できるように研究開発、技術開発成果を活用</a:t>
            </a:r>
            <a:endParaRPr lang="en-US" altLang="ja-JP" dirty="0" smtClean="0"/>
          </a:p>
          <a:p>
            <a:r>
              <a:rPr lang="ja-JP" altLang="en-US" dirty="0" smtClean="0">
                <a:solidFill>
                  <a:srgbClr val="FF0000"/>
                </a:solidFill>
              </a:rPr>
              <a:t>システム化において</a:t>
            </a:r>
            <a:endParaRPr lang="en-US" altLang="ja-JP" dirty="0" smtClean="0">
              <a:solidFill>
                <a:srgbClr val="FF0000"/>
              </a:solidFill>
            </a:endParaRPr>
          </a:p>
          <a:p>
            <a:pPr lvl="1"/>
            <a:r>
              <a:rPr lang="ja-JP" altLang="en-US" dirty="0" smtClean="0">
                <a:solidFill>
                  <a:srgbClr val="FF0000"/>
                </a:solidFill>
              </a:rPr>
              <a:t>先進的かつ将来標準的な仕様となることが見込まれる技術の適用</a:t>
            </a:r>
          </a:p>
          <a:p>
            <a:pPr lvl="1"/>
            <a:r>
              <a:rPr lang="ja-JP" altLang="en-US" dirty="0" smtClean="0">
                <a:solidFill>
                  <a:srgbClr val="FF0000"/>
                </a:solidFill>
              </a:rPr>
              <a:t>オープンソース・パッケージソフトの活用</a:t>
            </a:r>
            <a:endParaRPr lang="en-US" altLang="ja-JP" dirty="0" smtClean="0">
              <a:solidFill>
                <a:srgbClr val="FF0000"/>
              </a:solidFill>
            </a:endParaRPr>
          </a:p>
          <a:p>
            <a:pPr lvl="2"/>
            <a:r>
              <a:rPr lang="ja-JP" altLang="en-US" dirty="0" smtClean="0"/>
              <a:t>適用事例が多いオープンソースの活用。可能な限り新規開発はしない。カスタマイズは必要最低限とする。</a:t>
            </a:r>
          </a:p>
          <a:p>
            <a:pPr lvl="1"/>
            <a:r>
              <a:rPr lang="en-US" altLang="ja-JP" dirty="0" smtClean="0">
                <a:solidFill>
                  <a:srgbClr val="FF0000"/>
                </a:solidFill>
              </a:rPr>
              <a:t>Web</a:t>
            </a:r>
            <a:r>
              <a:rPr lang="ja-JP" altLang="en-US" dirty="0" smtClean="0">
                <a:solidFill>
                  <a:srgbClr val="FF0000"/>
                </a:solidFill>
              </a:rPr>
              <a:t>サービスとして他サービスから利用しやすいように</a:t>
            </a:r>
            <a:endParaRPr lang="en-US" altLang="ja-JP" dirty="0" smtClean="0">
              <a:solidFill>
                <a:srgbClr val="FF0000"/>
              </a:solidFill>
            </a:endParaRPr>
          </a:p>
          <a:p>
            <a:pPr lvl="2"/>
            <a:r>
              <a:rPr lang="ja-JP" altLang="en-US" dirty="0" smtClean="0"/>
              <a:t>各々の機能は独立した</a:t>
            </a:r>
            <a:r>
              <a:rPr lang="en-US" altLang="ja-JP" dirty="0" smtClean="0"/>
              <a:t>Web</a:t>
            </a:r>
            <a:r>
              <a:rPr lang="ja-JP" altLang="en-US" dirty="0" smtClean="0"/>
              <a:t>サービス機能として、他システムからも容易に利用できるものを目指す。その仕様としては、図書館界のみならず、デジタルアーカイブの世界で標準となり得る仕様を採用</a:t>
            </a:r>
          </a:p>
          <a:p>
            <a:pPr lvl="1"/>
            <a:r>
              <a:rPr lang="en-US" altLang="ja-JP" dirty="0" smtClean="0">
                <a:solidFill>
                  <a:srgbClr val="FF0000"/>
                </a:solidFill>
              </a:rPr>
              <a:t>Web2.0</a:t>
            </a:r>
            <a:r>
              <a:rPr lang="ja-JP" altLang="en-US" dirty="0" smtClean="0">
                <a:solidFill>
                  <a:srgbClr val="FF0000"/>
                </a:solidFill>
              </a:rPr>
              <a:t>世代のポータルを目指して、他サービスと合わせてマッシュアップ</a:t>
            </a:r>
            <a:endParaRPr lang="en-US" altLang="ja-JP" dirty="0" smtClean="0">
              <a:solidFill>
                <a:srgbClr val="FF0000"/>
              </a:solidFill>
            </a:endParaRPr>
          </a:p>
          <a:p>
            <a:pPr lvl="2"/>
            <a:r>
              <a:rPr lang="ja-JP" altLang="en-US" dirty="0" smtClean="0"/>
              <a:t>メタデータの取得、 </a:t>
            </a:r>
            <a:r>
              <a:rPr lang="en-US" altLang="ja-JP" dirty="0" smtClean="0"/>
              <a:t>RSS</a:t>
            </a:r>
            <a:r>
              <a:rPr lang="ja-JP" altLang="en-US" dirty="0" smtClean="0"/>
              <a:t>の活用、ソーシャルブックマーク、辞書の活用、メタデータの自動生成，組織化，保存、メタデータ提供とインタフェース、ウェブサービスによる連携、</a:t>
            </a:r>
            <a:r>
              <a:rPr lang="en-US" altLang="ja-JP" dirty="0" smtClean="0"/>
              <a:t>Blog, wiki</a:t>
            </a:r>
            <a:r>
              <a:rPr lang="ja-JP" altLang="en-US" dirty="0" err="1" smtClean="0"/>
              <a:t>、</a:t>
            </a:r>
            <a:r>
              <a:rPr lang="ja-JP" altLang="en-US" dirty="0" smtClean="0"/>
              <a:t>システム基盤（仮想化技術）</a:t>
            </a:r>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62</a:t>
            </a:fld>
            <a:endParaRPr kumimoji="1" lang="ja-JP" altLang="en-US"/>
          </a:p>
        </p:txBody>
      </p:sp>
    </p:spTree>
    <p:extLst>
      <p:ext uri="{BB962C8B-B14F-4D97-AF65-F5344CB8AC3E}">
        <p14:creationId xmlns:p14="http://schemas.microsoft.com/office/powerpoint/2010/main" val="216330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F75B37D-B904-4F94-9DE2-9E39DA189648}" type="slidenum">
              <a:rPr lang="en-US" altLang="ja-JP">
                <a:solidFill>
                  <a:srgbClr val="000000"/>
                </a:solidFill>
              </a:rPr>
              <a:pPr/>
              <a:t>63</a:t>
            </a:fld>
            <a:endParaRPr lang="en-US" altLang="ja-JP">
              <a:solidFill>
                <a:srgbClr val="000000"/>
              </a:solidFill>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r>
              <a:rPr lang="ja-JP" altLang="en-US"/>
              <a:t>これは統合検索の概念です。 </a:t>
            </a:r>
          </a:p>
          <a:p>
            <a:r>
              <a:rPr lang="ja-JP" altLang="en-US"/>
              <a:t>外部のシステムから、統合検索のためのインタフェース</a:t>
            </a:r>
            <a:r>
              <a:rPr lang="ja-JP" altLang="en-US" i="1"/>
              <a:t>（</a:t>
            </a:r>
            <a:r>
              <a:rPr lang="en-US" altLang="ja-JP" i="1"/>
              <a:t>OAI-PMH</a:t>
            </a:r>
            <a:r>
              <a:rPr lang="ja-JP" altLang="en-US" i="1"/>
              <a:t>、</a:t>
            </a:r>
            <a:r>
              <a:rPr lang="en-US" altLang="ja-JP" i="1"/>
              <a:t>SRW</a:t>
            </a:r>
            <a:r>
              <a:rPr lang="ja-JP" altLang="en-US" i="1"/>
              <a:t>、</a:t>
            </a:r>
            <a:r>
              <a:rPr lang="en-US" altLang="ja-JP" i="1"/>
              <a:t>Z39.50</a:t>
            </a:r>
            <a:r>
              <a:rPr lang="ja-JP" altLang="en-US" i="1"/>
              <a:t>等）</a:t>
            </a:r>
            <a:r>
              <a:rPr lang="ja-JP" altLang="en-US"/>
              <a:t>を使って、</a:t>
            </a:r>
            <a:r>
              <a:rPr lang="en-US" altLang="ja-JP"/>
              <a:t>PORTA</a:t>
            </a:r>
            <a:r>
              <a:rPr lang="ja-JP" altLang="en-US"/>
              <a:t>でメタデータをハーベストするか横断検索できるようにし、 </a:t>
            </a:r>
          </a:p>
          <a:p>
            <a:r>
              <a:rPr lang="ja-JP" altLang="en-US"/>
              <a:t>検索の１つ目は、利用者は、</a:t>
            </a:r>
            <a:r>
              <a:rPr lang="en-US" altLang="ja-JP"/>
              <a:t>PORTA</a:t>
            </a:r>
            <a:r>
              <a:rPr lang="ja-JP" altLang="en-US"/>
              <a:t>の画面の検索窓にキーワードを入れて検索します。</a:t>
            </a:r>
            <a:br>
              <a:rPr lang="ja-JP" altLang="en-US"/>
            </a:br>
            <a:endParaRPr lang="ja-JP" altLang="en-US"/>
          </a:p>
          <a:p>
            <a:r>
              <a:rPr lang="ja-JP" altLang="en-US"/>
              <a:t>２つ目は、直接、</a:t>
            </a:r>
            <a:r>
              <a:rPr lang="en-US" altLang="ja-JP"/>
              <a:t>PORTA</a:t>
            </a:r>
            <a:r>
              <a:rPr lang="ja-JP" altLang="en-US"/>
              <a:t>の画面</a:t>
            </a:r>
            <a:r>
              <a:rPr lang="en-US" altLang="ja-JP"/>
              <a:t>'</a:t>
            </a:r>
            <a:r>
              <a:rPr lang="ja-JP" altLang="en-US" b="1" i="1"/>
              <a:t>（</a:t>
            </a:r>
            <a:r>
              <a:rPr lang="en-US" altLang="ja-JP" b="1" i="1"/>
              <a:t>GUI</a:t>
            </a:r>
            <a:r>
              <a:rPr lang="ja-JP" altLang="en-US" b="1" i="1"/>
              <a:t>）</a:t>
            </a:r>
            <a:r>
              <a:rPr lang="ja-JP" altLang="en-US" b="1"/>
              <a:t>を使わず、他のシステムを経由して、</a:t>
            </a:r>
            <a:r>
              <a:rPr lang="en-US" altLang="ja-JP" b="1"/>
              <a:t>PORTA</a:t>
            </a:r>
            <a:r>
              <a:rPr lang="ja-JP" altLang="en-US" b="1"/>
              <a:t>の検索機能を間接的に利用する方法です。</a:t>
            </a:r>
            <a:r>
              <a:rPr lang="ja-JP" altLang="en-US"/>
              <a:t> </a:t>
            </a:r>
          </a:p>
        </p:txBody>
      </p:sp>
    </p:spTree>
    <p:extLst>
      <p:ext uri="{BB962C8B-B14F-4D97-AF65-F5344CB8AC3E}">
        <p14:creationId xmlns:p14="http://schemas.microsoft.com/office/powerpoint/2010/main" val="10277341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46390" indent="-287073">
              <a:defRPr kumimoji="1">
                <a:solidFill>
                  <a:schemeClr val="tx1"/>
                </a:solidFill>
                <a:latin typeface="Verdana" panose="020B0604030504040204" pitchFamily="34" charset="0"/>
                <a:ea typeface="ＭＳ Ｐゴシック" panose="020B0600070205080204" pitchFamily="50" charset="-128"/>
              </a:defRPr>
            </a:lvl2pPr>
            <a:lvl3pPr marL="1148292" indent="-229658">
              <a:defRPr kumimoji="1">
                <a:solidFill>
                  <a:schemeClr val="tx1"/>
                </a:solidFill>
                <a:latin typeface="Verdana" panose="020B0604030504040204" pitchFamily="34" charset="0"/>
                <a:ea typeface="ＭＳ Ｐゴシック" panose="020B0600070205080204" pitchFamily="50" charset="-128"/>
              </a:defRPr>
            </a:lvl3pPr>
            <a:lvl4pPr marL="1607608" indent="-229658">
              <a:defRPr kumimoji="1">
                <a:solidFill>
                  <a:schemeClr val="tx1"/>
                </a:solidFill>
                <a:latin typeface="Verdana" panose="020B0604030504040204" pitchFamily="34" charset="0"/>
                <a:ea typeface="ＭＳ Ｐゴシック" panose="020B0600070205080204" pitchFamily="50" charset="-128"/>
              </a:defRPr>
            </a:lvl4pPr>
            <a:lvl5pPr marL="2066925" indent="-229658">
              <a:defRPr kumimoji="1">
                <a:solidFill>
                  <a:schemeClr val="tx1"/>
                </a:solidFill>
                <a:latin typeface="Verdana" panose="020B0604030504040204" pitchFamily="34" charset="0"/>
                <a:ea typeface="ＭＳ Ｐゴシック" panose="020B0600070205080204" pitchFamily="50" charset="-128"/>
              </a:defRPr>
            </a:lvl5pPr>
            <a:lvl6pPr marL="2526242" indent="-229658"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85557" indent="-229658"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44875" indent="-229658"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904191" indent="-229658"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fld id="{0C233250-B072-40F2-B154-3FF05F90C22F}" type="slidenum">
              <a:rPr lang="en-US" altLang="ja-JP">
                <a:solidFill>
                  <a:srgbClr val="000000"/>
                </a:solidFill>
                <a:latin typeface="Times New Roman" panose="02020603050405020304" pitchFamily="18" charset="0"/>
              </a:rPr>
              <a:pPr/>
              <a:t>64</a:t>
            </a:fld>
            <a:endParaRPr lang="en-US" altLang="ja-JP">
              <a:solidFill>
                <a:srgbClr val="000000"/>
              </a:solidFill>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xfrm>
            <a:off x="925513" y="327025"/>
            <a:ext cx="4873625" cy="2741613"/>
          </a:xfrm>
          <a:ln/>
        </p:spPr>
      </p:sp>
      <p:sp>
        <p:nvSpPr>
          <p:cNvPr id="14340" name="Rectangle 3"/>
          <p:cNvSpPr>
            <a:spLocks noGrp="1" noChangeArrowheads="1"/>
          </p:cNvSpPr>
          <p:nvPr>
            <p:ph type="body" idx="1"/>
          </p:nvPr>
        </p:nvSpPr>
        <p:spPr>
          <a:noFill/>
        </p:spPr>
        <p:txBody>
          <a:bodyPr>
            <a:normAutofit fontScale="92500" lnSpcReduction="20000"/>
          </a:bodyPr>
          <a:lstStyle/>
          <a:p>
            <a:pPr eaLnBrk="1" hangingPunct="1">
              <a:lnSpc>
                <a:spcPct val="90000"/>
              </a:lnSpc>
            </a:pPr>
            <a:r>
              <a:rPr lang="ja-JP" altLang="en-US" smtClean="0">
                <a:solidFill>
                  <a:srgbClr val="FF0000"/>
                </a:solidFill>
              </a:rPr>
              <a:t>次は、実現のための連携イメージ</a:t>
            </a:r>
          </a:p>
          <a:p>
            <a:pPr eaLnBrk="1" hangingPunct="1">
              <a:lnSpc>
                <a:spcPct val="90000"/>
              </a:lnSpc>
            </a:pPr>
            <a:r>
              <a:rPr lang="ja-JP" altLang="en-US" smtClean="0">
                <a:solidFill>
                  <a:srgbClr val="FF0000"/>
                </a:solidFill>
              </a:rPr>
              <a:t>元のシステムは、左の薄い黄色の部分。この凸凹のままでは、ポータルはそれぞれに特化した対応をしなければならない。</a:t>
            </a:r>
          </a:p>
          <a:p>
            <a:pPr eaLnBrk="1" hangingPunct="1">
              <a:lnSpc>
                <a:spcPct val="90000"/>
              </a:lnSpc>
            </a:pPr>
            <a:r>
              <a:rPr lang="ja-JP" altLang="en-US" smtClean="0">
                <a:solidFill>
                  <a:srgbClr val="0033CC"/>
                </a:solidFill>
              </a:rPr>
              <a:t>ここで、提案するのは、</a:t>
            </a:r>
            <a:r>
              <a:rPr lang="ja-JP" altLang="en-US" smtClean="0">
                <a:solidFill>
                  <a:srgbClr val="FF0000"/>
                </a:solidFill>
              </a:rPr>
              <a:t>デジタルアーカイブ側に、共通的な仕様でシステム連携する機能を実装してもらうこと→これをデータプロバイダ化すると言っています。</a:t>
            </a:r>
          </a:p>
          <a:p>
            <a:pPr eaLnBrk="1" hangingPunct="1">
              <a:lnSpc>
                <a:spcPct val="90000"/>
              </a:lnSpc>
            </a:pPr>
            <a:r>
              <a:rPr lang="en-US" altLang="ja-JP" smtClean="0"/>
              <a:t>-</a:t>
            </a:r>
            <a:r>
              <a:rPr lang="ja-JP" altLang="en-US" smtClean="0">
                <a:solidFill>
                  <a:srgbClr val="FF0000"/>
                </a:solidFill>
              </a:rPr>
              <a:t>ポータル側は、その共通的な仕様の連携機能を利用して、デジタルアーカイブが持っているメタデータを収集もしくは横断検索する</a:t>
            </a:r>
          </a:p>
          <a:p>
            <a:pPr eaLnBrk="1" hangingPunct="1">
              <a:lnSpc>
                <a:spcPct val="90000"/>
              </a:lnSpc>
            </a:pPr>
            <a:endParaRPr lang="ja-JP" altLang="en-US" smtClean="0">
              <a:solidFill>
                <a:srgbClr val="FF0000"/>
              </a:solidFill>
            </a:endParaRPr>
          </a:p>
          <a:p>
            <a:pPr eaLnBrk="1" hangingPunct="1">
              <a:lnSpc>
                <a:spcPct val="90000"/>
              </a:lnSpc>
            </a:pPr>
            <a:r>
              <a:rPr lang="ja-JP" altLang="en-US" smtClean="0"/>
              <a:t>**システム連携とは？</a:t>
            </a:r>
          </a:p>
          <a:p>
            <a:pPr eaLnBrk="1" hangingPunct="1">
              <a:lnSpc>
                <a:spcPct val="90000"/>
              </a:lnSpc>
            </a:pPr>
            <a:r>
              <a:rPr lang="en-US" altLang="ja-JP" smtClean="0"/>
              <a:t>-</a:t>
            </a:r>
            <a:r>
              <a:rPr lang="ja-JP" altLang="en-US" smtClean="0"/>
              <a:t>検索要求のあったメタデータ等の二次情報を受け渡しする機能</a:t>
            </a:r>
          </a:p>
          <a:p>
            <a:pPr eaLnBrk="1" hangingPunct="1">
              <a:lnSpc>
                <a:spcPct val="90000"/>
              </a:lnSpc>
            </a:pPr>
            <a:r>
              <a:rPr lang="en-US" altLang="ja-JP" smtClean="0"/>
              <a:t>--</a:t>
            </a:r>
            <a:r>
              <a:rPr lang="ja-JP" altLang="en-US" smtClean="0"/>
              <a:t>複数のデジタルアーカイブ内のコンテンツのメタデータを検索して、検索条件に合致したメタデータを閲覧できるようにすること</a:t>
            </a:r>
          </a:p>
          <a:p>
            <a:pPr eaLnBrk="1" hangingPunct="1">
              <a:lnSpc>
                <a:spcPct val="90000"/>
              </a:lnSpc>
            </a:pPr>
            <a:r>
              <a:rPr lang="en-US" altLang="ja-JP" smtClean="0"/>
              <a:t>-</a:t>
            </a:r>
            <a:r>
              <a:rPr lang="ja-JP" altLang="en-US" smtClean="0"/>
              <a:t>検索要求のあった一次情報を受け渡しす機能</a:t>
            </a:r>
          </a:p>
          <a:p>
            <a:pPr eaLnBrk="1" hangingPunct="1">
              <a:lnSpc>
                <a:spcPct val="90000"/>
              </a:lnSpc>
            </a:pPr>
            <a:r>
              <a:rPr lang="en-US" altLang="ja-JP" smtClean="0"/>
              <a:t>--</a:t>
            </a:r>
            <a:r>
              <a:rPr lang="ja-JP" altLang="en-US" smtClean="0"/>
              <a:t>デジタルアーカイブの検索は、メタデータの一覧を閲覧して絞り込んで、最終的には、その一次情報をデジタルアーカイブから取り出して閲覧できるようにすること</a:t>
            </a:r>
          </a:p>
          <a:p>
            <a:pPr eaLnBrk="1" hangingPunct="1">
              <a:lnSpc>
                <a:spcPct val="90000"/>
              </a:lnSpc>
            </a:pPr>
            <a:r>
              <a:rPr lang="ja-JP" altLang="en-US" smtClean="0"/>
              <a:t>**共通仕様を実装したデータプロバイダが立ち上がるとどうなるのか？</a:t>
            </a:r>
          </a:p>
          <a:p>
            <a:pPr eaLnBrk="1" hangingPunct="1">
              <a:lnSpc>
                <a:spcPct val="90000"/>
              </a:lnSpc>
            </a:pPr>
            <a:r>
              <a:rPr lang="en-US" altLang="ja-JP" smtClean="0"/>
              <a:t>-</a:t>
            </a:r>
            <a:r>
              <a:rPr lang="ja-JP" altLang="en-US" smtClean="0"/>
              <a:t>共通仕様を実装したデータプロバイダは、他のサービスプロバイダ、ポータルで自動的に統合検索の対象にできる</a:t>
            </a:r>
          </a:p>
          <a:p>
            <a:pPr eaLnBrk="1" hangingPunct="1">
              <a:lnSpc>
                <a:spcPct val="90000"/>
              </a:lnSpc>
            </a:pPr>
            <a:r>
              <a:rPr lang="en-US" altLang="ja-JP" smtClean="0"/>
              <a:t>-</a:t>
            </a:r>
            <a:r>
              <a:rPr lang="ja-JP" altLang="en-US" smtClean="0"/>
              <a:t>共通仕様でアクセスできるので、多くの検索エンジンでもインデキシングされるようになり、デジタルアーカイブ内のコンテンツの利活用が進む</a:t>
            </a:r>
          </a:p>
          <a:p>
            <a:pPr eaLnBrk="1" hangingPunct="1">
              <a:lnSpc>
                <a:spcPct val="90000"/>
              </a:lnSpc>
            </a:pPr>
            <a:r>
              <a:rPr lang="ja-JP" altLang="en-US" smtClean="0"/>
              <a:t>**共通仕様にはどんなものがあるか？</a:t>
            </a:r>
          </a:p>
          <a:p>
            <a:pPr eaLnBrk="1" hangingPunct="1">
              <a:lnSpc>
                <a:spcPct val="90000"/>
              </a:lnSpc>
            </a:pPr>
            <a:r>
              <a:rPr lang="en-US" altLang="ja-JP" smtClean="0"/>
              <a:t>--OAI-PMH</a:t>
            </a:r>
          </a:p>
          <a:p>
            <a:pPr eaLnBrk="1" hangingPunct="1">
              <a:lnSpc>
                <a:spcPct val="90000"/>
              </a:lnSpc>
            </a:pPr>
            <a:r>
              <a:rPr lang="en-US" altLang="ja-JP" smtClean="0"/>
              <a:t>--SRW</a:t>
            </a:r>
          </a:p>
          <a:p>
            <a:pPr eaLnBrk="1" hangingPunct="1">
              <a:lnSpc>
                <a:spcPct val="90000"/>
              </a:lnSpc>
            </a:pPr>
            <a:r>
              <a:rPr lang="en-US" altLang="ja-JP" smtClean="0"/>
              <a:t>--RSS</a:t>
            </a:r>
          </a:p>
          <a:p>
            <a:pPr eaLnBrk="1" hangingPunct="1">
              <a:lnSpc>
                <a:spcPct val="90000"/>
              </a:lnSpc>
            </a:pPr>
            <a:r>
              <a:rPr lang="en-US" altLang="ja-JP" smtClean="0"/>
              <a:t>--</a:t>
            </a:r>
            <a:r>
              <a:rPr lang="ja-JP" altLang="en-US" smtClean="0"/>
              <a:t>デジタルコンテンツ送受信の</a:t>
            </a:r>
            <a:r>
              <a:rPr lang="en-US" altLang="ja-JP" smtClean="0"/>
              <a:t>Web</a:t>
            </a:r>
            <a:r>
              <a:rPr lang="ja-JP" altLang="en-US" smtClean="0"/>
              <a:t>サービス仕様</a:t>
            </a:r>
          </a:p>
          <a:p>
            <a:pPr eaLnBrk="1" hangingPunct="1">
              <a:lnSpc>
                <a:spcPct val="90000"/>
              </a:lnSpc>
            </a:pPr>
            <a:endParaRPr lang="ja-JP" altLang="en-US" smtClean="0"/>
          </a:p>
          <a:p>
            <a:pPr eaLnBrk="1" hangingPunct="1">
              <a:lnSpc>
                <a:spcPct val="90000"/>
              </a:lnSpc>
              <a:buFontTx/>
              <a:buChar char="•"/>
            </a:pPr>
            <a:r>
              <a:rPr lang="ja-JP" altLang="en-US" smtClean="0"/>
              <a:t>昨年度、貴重書画像データベース、近代デジタルライブラリー、</a:t>
            </a:r>
            <a:r>
              <a:rPr lang="en-US" altLang="ja-JP" smtClean="0"/>
              <a:t>Dnavi</a:t>
            </a:r>
            <a:r>
              <a:rPr lang="ja-JP" altLang="en-US" smtClean="0"/>
              <a:t>にメタデータを提供する標準インターフェースを実装していただいた。</a:t>
            </a:r>
          </a:p>
          <a:p>
            <a:pPr eaLnBrk="1" hangingPunct="1">
              <a:lnSpc>
                <a:spcPct val="90000"/>
              </a:lnSpc>
            </a:pPr>
            <a:endParaRPr lang="en-US" altLang="ja-JP" smtClean="0"/>
          </a:p>
        </p:txBody>
      </p:sp>
    </p:spTree>
    <p:extLst>
      <p:ext uri="{BB962C8B-B14F-4D97-AF65-F5344CB8AC3E}">
        <p14:creationId xmlns:p14="http://schemas.microsoft.com/office/powerpoint/2010/main" val="6656674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374A02C-EC55-4D91-A392-1C0AFD6F6725}" type="slidenum">
              <a:rPr lang="en-US" altLang="ja-JP">
                <a:solidFill>
                  <a:srgbClr val="000000"/>
                </a:solidFill>
              </a:rPr>
              <a:pPr/>
              <a:t>65</a:t>
            </a:fld>
            <a:endParaRPr lang="en-US" altLang="ja-JP">
              <a:solidFill>
                <a:srgbClr val="000000"/>
              </a:solidFill>
            </a:endParaRPr>
          </a:p>
        </p:txBody>
      </p:sp>
      <p:sp>
        <p:nvSpPr>
          <p:cNvPr id="791554" name="Rectangle 2"/>
          <p:cNvSpPr>
            <a:spLocks noGrp="1" noRot="1" noChangeAspect="1" noChangeArrowheads="1" noTextEdit="1"/>
          </p:cNvSpPr>
          <p:nvPr>
            <p:ph type="sldImg"/>
          </p:nvPr>
        </p:nvSpPr>
        <p:spPr>
          <a:xfrm>
            <a:off x="104775" y="741363"/>
            <a:ext cx="6594475" cy="3709987"/>
          </a:xfrm>
          <a:ln/>
        </p:spPr>
      </p:sp>
      <p:sp>
        <p:nvSpPr>
          <p:cNvPr id="791555" name="Rectangle 3"/>
          <p:cNvSpPr>
            <a:spLocks noGrp="1" noChangeArrowheads="1"/>
          </p:cNvSpPr>
          <p:nvPr>
            <p:ph type="body" idx="1"/>
          </p:nvPr>
        </p:nvSpPr>
        <p:spPr>
          <a:xfrm>
            <a:off x="679076" y="4696888"/>
            <a:ext cx="5437392" cy="4450349"/>
          </a:xfrm>
        </p:spPr>
        <p:txBody>
          <a:bodyPr/>
          <a:lstStyle/>
          <a:p>
            <a:r>
              <a:rPr lang="ja-JP" altLang="en-US" b="1" dirty="0"/>
              <a:t>これは参考です</a:t>
            </a:r>
            <a:r>
              <a:rPr lang="en-US" altLang="ja-JP" dirty="0"/>
              <a:t>'</a:t>
            </a:r>
            <a:r>
              <a:rPr lang="ja-JP" altLang="en-US" b="1" i="1" dirty="0" err="1"/>
              <a:t>。</a:t>
            </a:r>
            <a:r>
              <a:rPr lang="en-US" altLang="ja-JP" b="1" i="1" dirty="0"/>
              <a:t>PORTA</a:t>
            </a:r>
            <a:r>
              <a:rPr lang="ja-JP" altLang="en-US" b="1" i="1" dirty="0"/>
              <a:t>において、</a:t>
            </a:r>
            <a:r>
              <a:rPr lang="en-US" altLang="ja-JP" b="1" i="1" dirty="0"/>
              <a:t>'</a:t>
            </a:r>
            <a:r>
              <a:rPr lang="ja-JP" altLang="en-US" dirty="0"/>
              <a:t>メタデータのハーベスト、横断検索のためと、</a:t>
            </a:r>
            <a:r>
              <a:rPr lang="en-US" altLang="ja-JP" dirty="0"/>
              <a:t>PORTA</a:t>
            </a:r>
            <a:r>
              <a:rPr lang="ja-JP" altLang="en-US" dirty="0"/>
              <a:t>の機能を他システムが利用するための</a:t>
            </a:r>
            <a:r>
              <a:rPr lang="ja-JP" altLang="en-US" i="1" dirty="0"/>
              <a:t>「</a:t>
            </a:r>
            <a:r>
              <a:rPr lang="ja-JP" altLang="en-US" b="1" i="1" dirty="0"/>
              <a:t>共通仕様」として、メタデータの記述要素と通信プロトコルを提示</a:t>
            </a:r>
            <a:r>
              <a:rPr lang="en-US" altLang="ja-JP" i="1" dirty="0"/>
              <a:t>'</a:t>
            </a:r>
            <a:r>
              <a:rPr lang="ja-JP" altLang="en-US" b="1" dirty="0"/>
              <a:t>しています。</a:t>
            </a:r>
            <a:br>
              <a:rPr lang="ja-JP" altLang="en-US" b="1" dirty="0"/>
            </a:br>
            <a:endParaRPr lang="ja-JP" altLang="en-US" dirty="0"/>
          </a:p>
          <a:p>
            <a:r>
              <a:rPr lang="ja-JP" altLang="en-US" dirty="0"/>
              <a:t>一つ一つ説明はしませんが、このように、 </a:t>
            </a:r>
          </a:p>
          <a:p>
            <a:r>
              <a:rPr lang="ja-JP" altLang="en-US" b="1" u="sng" dirty="0"/>
              <a:t>市場で広く普及している、もしくは、普及が見込まれる複数の仕様を可能な限り受け入れられるようにしています。</a:t>
            </a:r>
          </a:p>
        </p:txBody>
      </p:sp>
    </p:spTree>
    <p:extLst>
      <p:ext uri="{BB962C8B-B14F-4D97-AF65-F5344CB8AC3E}">
        <p14:creationId xmlns:p14="http://schemas.microsoft.com/office/powerpoint/2010/main" val="1445648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A441C723-8DAA-4B31-BEAD-17ABCC1D61FC}" type="slidenum">
              <a:rPr lang="en-US" altLang="ja-JP">
                <a:solidFill>
                  <a:srgbClr val="000000"/>
                </a:solidFill>
              </a:rPr>
              <a:pPr/>
              <a:t>66</a:t>
            </a:fld>
            <a:endParaRPr lang="en-US" altLang="ja-JP">
              <a:solidFill>
                <a:srgbClr val="000000"/>
              </a:solidFill>
            </a:endParaRPr>
          </a:p>
        </p:txBody>
      </p:sp>
      <p:sp>
        <p:nvSpPr>
          <p:cNvPr id="836610" name="Rectangle 2"/>
          <p:cNvSpPr>
            <a:spLocks noGrp="1" noRot="1" noChangeAspect="1" noChangeArrowheads="1" noTextEdit="1"/>
          </p:cNvSpPr>
          <p:nvPr>
            <p:ph type="sldImg"/>
          </p:nvPr>
        </p:nvSpPr>
        <p:spPr>
          <a:ln/>
        </p:spPr>
      </p:sp>
      <p:sp>
        <p:nvSpPr>
          <p:cNvPr id="836611" name="Rectangle 3"/>
          <p:cNvSpPr>
            <a:spLocks noGrp="1" noChangeArrowheads="1"/>
          </p:cNvSpPr>
          <p:nvPr>
            <p:ph type="body" idx="1"/>
          </p:nvPr>
        </p:nvSpPr>
        <p:spPr/>
        <p:txBody>
          <a:bodyPr/>
          <a:lstStyle/>
          <a:p>
            <a:r>
              <a:rPr lang="ja-JP" altLang="en-US"/>
              <a:t>これは、先ほどの全体概要のスライドの詳細説明の１つ目です。 </a:t>
            </a:r>
          </a:p>
          <a:p>
            <a:r>
              <a:rPr lang="ja-JP" altLang="en-US" i="1"/>
              <a:t>データベース側が準備できる仕様にあわせて、大きくハーベスト型と横断検索型に分かれます。</a:t>
            </a:r>
            <a:r>
              <a:rPr lang="ja-JP" altLang="en-US"/>
              <a:t> </a:t>
            </a:r>
          </a:p>
          <a:p>
            <a:r>
              <a:rPr lang="ja-JP" altLang="en-US" b="1"/>
              <a:t>ハーベスト型は事前に定期的にメタデータをハーベストします。</a:t>
            </a:r>
            <a:r>
              <a:rPr lang="ja-JP" altLang="en-US"/>
              <a:t> </a:t>
            </a:r>
          </a:p>
          <a:p>
            <a:pPr lvl="1"/>
            <a:r>
              <a:rPr lang="ja-JP" altLang="en-US"/>
              <a:t>メタデータを</a:t>
            </a:r>
            <a:r>
              <a:rPr lang="en-US" altLang="ja-JP"/>
              <a:t>DC</a:t>
            </a:r>
            <a:r>
              <a:rPr lang="ja-JP" altLang="en-US"/>
              <a:t>ベースのスキーマにマッピングして、検索メタデータデータベースを作ります。またメタデータの全文検索や、連想検索ができるようにインデキシングしておきます。 </a:t>
            </a:r>
          </a:p>
          <a:p>
            <a:r>
              <a:rPr lang="ja-JP" altLang="en-US" b="1"/>
              <a:t>横断検索型は、検索要求の都度、それぞれ仕様に合わせて</a:t>
            </a:r>
            <a:r>
              <a:rPr lang="ja-JP" altLang="en-US"/>
              <a:t>、横断検索に行きます。 </a:t>
            </a:r>
          </a:p>
          <a:p>
            <a:pPr lvl="1"/>
            <a:r>
              <a:rPr lang="ja-JP" altLang="en-US"/>
              <a:t>図にあるような通信プロトコルで検索し、検索結果のメタデータを受け取ります。 </a:t>
            </a:r>
          </a:p>
          <a:p>
            <a:r>
              <a:rPr lang="ja-JP" altLang="en-US" b="1"/>
              <a:t>共通インタフェースが実装されている</a:t>
            </a:r>
            <a:r>
              <a:rPr lang="en-US" altLang="ja-JP" b="1"/>
              <a:t>DB</a:t>
            </a:r>
            <a:r>
              <a:rPr lang="ja-JP" altLang="en-US" b="1"/>
              <a:t>は容易に統合検索が可能</a:t>
            </a:r>
            <a:r>
              <a:rPr lang="ja-JP" altLang="en-US"/>
              <a:t>になります。共通インタフェースの実装の普及により、</a:t>
            </a:r>
            <a:r>
              <a:rPr lang="en-US" altLang="ja-JP" b="1"/>
              <a:t>DB</a:t>
            </a:r>
            <a:r>
              <a:rPr lang="ja-JP" altLang="en-US" b="1"/>
              <a:t>の可視化</a:t>
            </a:r>
            <a:r>
              <a:rPr lang="ja-JP" altLang="en-US"/>
              <a:t>が進んでいきます。 </a:t>
            </a:r>
          </a:p>
          <a:p>
            <a:r>
              <a:rPr lang="ja-JP" altLang="en-US" u="sng"/>
              <a:t>これが、関係機関の拡大の</a:t>
            </a:r>
            <a:r>
              <a:rPr lang="ja-JP" altLang="en-US" b="1" u="sng"/>
              <a:t>基本的な方策</a:t>
            </a:r>
            <a:r>
              <a:rPr lang="ja-JP" altLang="en-US"/>
              <a:t>として位置付けています。 </a:t>
            </a:r>
          </a:p>
        </p:txBody>
      </p:sp>
    </p:spTree>
    <p:extLst>
      <p:ext uri="{BB962C8B-B14F-4D97-AF65-F5344CB8AC3E}">
        <p14:creationId xmlns:p14="http://schemas.microsoft.com/office/powerpoint/2010/main" val="39217274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754DB51B-11B4-470A-8942-99D179CA67D1}" type="slidenum">
              <a:rPr lang="en-US" altLang="ja-JP">
                <a:solidFill>
                  <a:srgbClr val="000000"/>
                </a:solidFill>
              </a:rPr>
              <a:pPr/>
              <a:t>67</a:t>
            </a:fld>
            <a:endParaRPr lang="en-US" altLang="ja-JP">
              <a:solidFill>
                <a:srgbClr val="000000"/>
              </a:solidFill>
            </a:endParaRPr>
          </a:p>
        </p:txBody>
      </p:sp>
      <p:sp>
        <p:nvSpPr>
          <p:cNvPr id="980994" name="Rectangle 2"/>
          <p:cNvSpPr>
            <a:spLocks noGrp="1" noRot="1" noChangeAspect="1" noChangeArrowheads="1" noTextEdit="1"/>
          </p:cNvSpPr>
          <p:nvPr>
            <p:ph type="sldImg"/>
          </p:nvPr>
        </p:nvSpPr>
        <p:spPr>
          <a:ln/>
        </p:spPr>
      </p:sp>
      <p:sp>
        <p:nvSpPr>
          <p:cNvPr id="980995" name="Rectangle 3"/>
          <p:cNvSpPr>
            <a:spLocks noGrp="1" noChangeArrowheads="1"/>
          </p:cNvSpPr>
          <p:nvPr>
            <p:ph type="body" idx="1"/>
          </p:nvPr>
        </p:nvSpPr>
        <p:spPr/>
        <p:txBody>
          <a:bodyPr/>
          <a:lstStyle/>
          <a:p>
            <a:pPr>
              <a:lnSpc>
                <a:spcPct val="90000"/>
              </a:lnSpc>
            </a:pPr>
            <a:r>
              <a:rPr lang="ja-JP" altLang="en-US" sz="1000"/>
              <a:t>これは、利用者への検索・閲覧サービスの仕組みの詳細説明です。 </a:t>
            </a:r>
          </a:p>
          <a:p>
            <a:pPr>
              <a:lnSpc>
                <a:spcPct val="90000"/>
              </a:lnSpc>
            </a:pPr>
            <a:r>
              <a:rPr lang="en-US" altLang="ja-JP" sz="1000" i="1"/>
              <a:t>PORTA</a:t>
            </a:r>
            <a:r>
              <a:rPr lang="ja-JP" altLang="en-US" sz="1000" i="1"/>
              <a:t>では、一つの検索窓にキーワードを入力すると、先ほどの詳細説明の仕組みにより検索できるようにしています。詳細検索においては、メタデータデータベースを検索します。</a:t>
            </a:r>
            <a:r>
              <a:rPr lang="ja-JP" altLang="en-US" sz="1000"/>
              <a:t/>
            </a:r>
            <a:br>
              <a:rPr lang="ja-JP" altLang="en-US" sz="1000"/>
            </a:br>
            <a:endParaRPr lang="ja-JP" altLang="en-US" sz="1000"/>
          </a:p>
          <a:p>
            <a:pPr lvl="1">
              <a:lnSpc>
                <a:spcPct val="90000"/>
              </a:lnSpc>
            </a:pPr>
            <a:r>
              <a:rPr lang="en-US" altLang="ja-JP" sz="1000"/>
              <a:t>PORTA</a:t>
            </a:r>
            <a:r>
              <a:rPr lang="ja-JP" altLang="en-US" sz="1000"/>
              <a:t>は、</a:t>
            </a:r>
            <a:r>
              <a:rPr lang="ja-JP" altLang="en-US" sz="1000" b="1"/>
              <a:t>個々のデータベースの特性を考慮しない汎用的な検索サービスで、絞込みよりも、関連しそうなコンテンツや存在しそうなデータベースを広く見つけ出せるようにすることを重視しています。</a:t>
            </a:r>
            <a:br>
              <a:rPr lang="ja-JP" altLang="en-US" sz="1000" b="1"/>
            </a:br>
            <a:endParaRPr lang="ja-JP" altLang="en-US" sz="1000"/>
          </a:p>
          <a:p>
            <a:pPr lvl="1">
              <a:lnSpc>
                <a:spcPct val="90000"/>
              </a:lnSpc>
            </a:pPr>
            <a:r>
              <a:rPr lang="ja-JP" altLang="en-US" sz="1000" b="1"/>
              <a:t>詳細な検索は、個々のデータベースが持つ精緻な検索機能を利用することを想定</a:t>
            </a:r>
            <a:r>
              <a:rPr lang="ja-JP" altLang="en-US" sz="1000"/>
              <a:t>しています。</a:t>
            </a:r>
            <a:br>
              <a:rPr lang="ja-JP" altLang="en-US" sz="1000"/>
            </a:br>
            <a:endParaRPr lang="ja-JP" altLang="en-US" sz="1000"/>
          </a:p>
          <a:p>
            <a:pPr>
              <a:lnSpc>
                <a:spcPct val="90000"/>
              </a:lnSpc>
            </a:pPr>
            <a:r>
              <a:rPr lang="ja-JP" altLang="en-US" sz="1000"/>
              <a:t>また、様々な入り口の提供の１つとして、</a:t>
            </a:r>
            <a:r>
              <a:rPr lang="en-US" altLang="ja-JP" sz="1000" b="1"/>
              <a:t>FIrefox</a:t>
            </a:r>
            <a:r>
              <a:rPr lang="ja-JP" altLang="en-US" sz="1000" b="1"/>
              <a:t>の検索バーや</a:t>
            </a:r>
            <a:r>
              <a:rPr lang="en-US" altLang="ja-JP" sz="1000" b="1"/>
              <a:t>Google</a:t>
            </a:r>
            <a:r>
              <a:rPr lang="ja-JP" altLang="en-US" sz="1000" b="1"/>
              <a:t>ツールバーの検索窓からも検索</a:t>
            </a:r>
            <a:r>
              <a:rPr lang="ja-JP" altLang="en-US" sz="1000"/>
              <a:t>できるようにしています。 </a:t>
            </a:r>
          </a:p>
          <a:p>
            <a:pPr lvl="1">
              <a:lnSpc>
                <a:spcPct val="90000"/>
              </a:lnSpc>
            </a:pPr>
            <a:r>
              <a:rPr lang="ja-JP" altLang="en-US" sz="1000"/>
              <a:t>利用者がインターネットで情報探索するためには、ブラウザを使いますが、その</a:t>
            </a:r>
            <a:r>
              <a:rPr lang="ja-JP" altLang="en-US" sz="1000" b="1"/>
              <a:t>ブラウザを立ち上げていれば、わざわざ</a:t>
            </a:r>
            <a:r>
              <a:rPr lang="en-US" altLang="ja-JP" sz="1000" b="1"/>
              <a:t>PORTA</a:t>
            </a:r>
            <a:r>
              <a:rPr lang="ja-JP" altLang="en-US" sz="1000" b="1"/>
              <a:t>サイトへ来なくても検索することができる</a:t>
            </a:r>
            <a:r>
              <a:rPr lang="ja-JP" altLang="en-US" sz="1000"/>
              <a:t>ようになります。</a:t>
            </a:r>
            <a:br>
              <a:rPr lang="ja-JP" altLang="en-US" sz="1000"/>
            </a:br>
            <a:endParaRPr lang="ja-JP" altLang="en-US" sz="1000"/>
          </a:p>
          <a:p>
            <a:pPr>
              <a:lnSpc>
                <a:spcPct val="90000"/>
              </a:lnSpc>
            </a:pPr>
            <a:r>
              <a:rPr lang="ja-JP" altLang="en-US" sz="1000" i="1"/>
              <a:t>外部インタフェースは、他の機関が何らかの検索機能を提供するときに、</a:t>
            </a:r>
            <a:r>
              <a:rPr lang="en-US" altLang="ja-JP" sz="1000" i="1"/>
              <a:t>PORTA</a:t>
            </a:r>
            <a:r>
              <a:rPr lang="ja-JP" altLang="en-US" sz="1000" i="1"/>
              <a:t>の検索機能も合わせて利用できるようにするものです。</a:t>
            </a:r>
            <a:r>
              <a:rPr lang="ja-JP" altLang="en-US" sz="1000"/>
              <a:t/>
            </a:r>
            <a:br>
              <a:rPr lang="ja-JP" altLang="en-US" sz="1000"/>
            </a:br>
            <a:endParaRPr lang="ja-JP" altLang="en-US" sz="1000"/>
          </a:p>
          <a:p>
            <a:pPr lvl="1">
              <a:lnSpc>
                <a:spcPct val="90000"/>
              </a:lnSpc>
            </a:pPr>
            <a:r>
              <a:rPr lang="ja-JP" altLang="en-US" sz="1000"/>
              <a:t>外部インタフェースを使えばデータベースを個別に横断検索する必要がありません。利用者から見れば、それぞれのシステムの検索機能として見えます。 </a:t>
            </a:r>
          </a:p>
          <a:p>
            <a:pPr>
              <a:lnSpc>
                <a:spcPct val="90000"/>
              </a:lnSpc>
            </a:pPr>
            <a:r>
              <a:rPr lang="ja-JP" altLang="en-US" sz="1000"/>
              <a:t>本格システム公開時には準備中で、</a:t>
            </a:r>
            <a:r>
              <a:rPr lang="en-US" altLang="ja-JP" sz="1000"/>
              <a:t>'</a:t>
            </a:r>
            <a:r>
              <a:rPr lang="ja-JP" altLang="en-US" sz="1000" b="1" i="1"/>
              <a:t>一般の方や機関のシステム担当者の方からも、早期の公開を望む声が多く届いていましたが、</a:t>
            </a:r>
            <a:r>
              <a:rPr lang="ja-JP" altLang="en-US" sz="1000" b="1"/>
              <a:t>この</a:t>
            </a:r>
            <a:r>
              <a:rPr lang="en-US" altLang="ja-JP" sz="1000" b="1"/>
              <a:t>3</a:t>
            </a:r>
            <a:r>
              <a:rPr lang="ja-JP" altLang="en-US" sz="1000" b="1"/>
              <a:t>月末に横断検索系のインタフェースを公開しました。</a:t>
            </a:r>
            <a:r>
              <a:rPr lang="ja-JP" altLang="en-US" sz="1000"/>
              <a:t> </a:t>
            </a:r>
          </a:p>
          <a:p>
            <a:pPr>
              <a:lnSpc>
                <a:spcPct val="90000"/>
              </a:lnSpc>
            </a:pPr>
            <a:r>
              <a:rPr lang="ja-JP" altLang="en-US" sz="1000"/>
              <a:t>現在、当館の</a:t>
            </a:r>
            <a:r>
              <a:rPr lang="en-US" altLang="ja-JP" sz="1000"/>
              <a:t>'</a:t>
            </a:r>
            <a:r>
              <a:rPr lang="en-US" altLang="ja-JP" sz="1000" i="1"/>
              <a:t>OAI-PMH</a:t>
            </a:r>
            <a:r>
              <a:rPr lang="ja-JP" altLang="en-US" sz="1000" i="1"/>
              <a:t>に関しても、近々公開予定</a:t>
            </a:r>
            <a:r>
              <a:rPr lang="ja-JP" altLang="en-US" sz="1000" b="1" i="1"/>
              <a:t>データベースの提供方針の見直しを進めていますが、条項の調整の最終段階であり、メタデータを提供する</a:t>
            </a:r>
            <a:r>
              <a:rPr lang="en-US" altLang="ja-JP" sz="1000" b="1" i="1"/>
              <a:t>'</a:t>
            </a:r>
            <a:r>
              <a:rPr lang="ja-JP" altLang="en-US" sz="1000"/>
              <a:t>です。</a:t>
            </a:r>
          </a:p>
        </p:txBody>
      </p:sp>
    </p:spTree>
    <p:extLst>
      <p:ext uri="{BB962C8B-B14F-4D97-AF65-F5344CB8AC3E}">
        <p14:creationId xmlns:p14="http://schemas.microsoft.com/office/powerpoint/2010/main" val="33275508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566892D8-13B2-4893-AB43-27CDBB605343}" type="slidenum">
              <a:rPr lang="en-US" altLang="ja-JP">
                <a:solidFill>
                  <a:srgbClr val="000000"/>
                </a:solidFill>
              </a:rPr>
              <a:pPr/>
              <a:t>68</a:t>
            </a:fld>
            <a:endParaRPr lang="en-US" altLang="ja-JP">
              <a:solidFill>
                <a:srgbClr val="000000"/>
              </a:solidFill>
            </a:endParaRPr>
          </a:p>
        </p:txBody>
      </p:sp>
      <p:sp>
        <p:nvSpPr>
          <p:cNvPr id="830466" name="Rectangle 2"/>
          <p:cNvSpPr>
            <a:spLocks noGrp="1" noRot="1" noChangeAspect="1" noChangeArrowheads="1" noTextEdit="1"/>
          </p:cNvSpPr>
          <p:nvPr>
            <p:ph type="sldImg"/>
          </p:nvPr>
        </p:nvSpPr>
        <p:spPr>
          <a:ln/>
        </p:spPr>
      </p:sp>
      <p:sp>
        <p:nvSpPr>
          <p:cNvPr id="830467" name="Rectangle 3"/>
          <p:cNvSpPr>
            <a:spLocks noGrp="1" noChangeArrowheads="1"/>
          </p:cNvSpPr>
          <p:nvPr>
            <p:ph type="body" idx="1"/>
          </p:nvPr>
        </p:nvSpPr>
        <p:spPr/>
        <p:txBody>
          <a:bodyPr/>
          <a:lstStyle/>
          <a:p>
            <a:r>
              <a:rPr lang="ja-JP" altLang="en-US"/>
              <a:t>これも参考です。</a:t>
            </a:r>
            <a:r>
              <a:rPr lang="ja-JP" altLang="en-US" b="1"/>
              <a:t>メタデータの交換、コンテンツの交換</a:t>
            </a:r>
            <a:r>
              <a:rPr lang="ja-JP" altLang="en-US"/>
              <a:t>において、内部的に使用しているメタデータの仕様です。 </a:t>
            </a:r>
          </a:p>
          <a:p>
            <a:r>
              <a:rPr lang="ja-JP" altLang="en-US"/>
              <a:t>インターネット上のそれぞれのデータに付与されているメタデータは、コンテンツの種別や組織により、様々な仕様があります。 </a:t>
            </a:r>
          </a:p>
          <a:p>
            <a:r>
              <a:rPr lang="ja-JP" altLang="en-US"/>
              <a:t>パッケージ情報と言われるコンテンツに関しても様々です。 </a:t>
            </a:r>
          </a:p>
          <a:p>
            <a:r>
              <a:rPr lang="en-US" altLang="ja-JP" b="1"/>
              <a:t>PORTA</a:t>
            </a:r>
            <a:r>
              <a:rPr lang="ja-JP" altLang="en-US" b="1"/>
              <a:t>では、統合検索のために、最大公約数の記述要素として、無理やり、ダブリンコアの記述要素にマッピング</a:t>
            </a:r>
            <a:r>
              <a:rPr lang="ja-JP" altLang="en-US"/>
              <a:t>しています。 </a:t>
            </a:r>
          </a:p>
          <a:p>
            <a:r>
              <a:rPr lang="ja-JP" altLang="en-US" i="1"/>
              <a:t>また、保存の際には、コンテンツに各種メタデータを付与して「情報パッケージ」を作っています</a:t>
            </a:r>
            <a:r>
              <a:rPr lang="ja-JP" altLang="en-US"/>
              <a:t> </a:t>
            </a:r>
          </a:p>
          <a:p>
            <a:pPr lvl="1"/>
            <a:r>
              <a:rPr lang="ja-JP" altLang="en-US" i="1"/>
              <a:t>保存時には、記述メタデータとして、当初</a:t>
            </a:r>
            <a:r>
              <a:rPr lang="en-US" altLang="ja-JP" i="1"/>
              <a:t>MODS</a:t>
            </a:r>
            <a:r>
              <a:rPr lang="ja-JP" altLang="en-US" i="1"/>
              <a:t>にマッピングすることを想定していましたが、有識者の意見聴取の結果、元々のメタデータをそのまま保持することにしました。</a:t>
            </a:r>
            <a:r>
              <a:rPr lang="ja-JP" altLang="en-US"/>
              <a:t> </a:t>
            </a:r>
          </a:p>
          <a:p>
            <a:pPr lvl="1"/>
            <a:r>
              <a:rPr lang="ja-JP" altLang="en-US" i="1"/>
              <a:t>大きな理由として、 無理に</a:t>
            </a:r>
            <a:r>
              <a:rPr lang="en-US" altLang="ja-JP" i="1"/>
              <a:t>MODS</a:t>
            </a:r>
            <a:r>
              <a:rPr lang="ja-JP" altLang="en-US" i="1"/>
              <a:t>にマッピングして、元々ある精緻な情報を欠落させないためです。</a:t>
            </a:r>
            <a:r>
              <a:rPr lang="ja-JP" altLang="en-US"/>
              <a:t> </a:t>
            </a:r>
          </a:p>
          <a:p>
            <a:r>
              <a:rPr lang="ja-JP" altLang="en-US"/>
              <a:t>あと、</a:t>
            </a:r>
            <a:r>
              <a:rPr lang="ja-JP" altLang="en-US" b="1"/>
              <a:t>将来的には、メタデータの検索機能の連携に留まらず、</a:t>
            </a:r>
            <a:r>
              <a:rPr lang="en-US" altLang="ja-JP" b="1"/>
              <a:t>Amazon</a:t>
            </a:r>
            <a:r>
              <a:rPr lang="ja-JP" altLang="en-US" b="1"/>
              <a:t>や</a:t>
            </a:r>
            <a:r>
              <a:rPr lang="en-US" altLang="ja-JP" b="1"/>
              <a:t>Google</a:t>
            </a:r>
            <a:r>
              <a:rPr lang="ja-JP" altLang="en-US" b="1"/>
              <a:t>が行っているような、サービスとしての連携を目指していきたい</a:t>
            </a:r>
            <a:r>
              <a:rPr lang="ja-JP" altLang="en-US"/>
              <a:t>と考えています。 </a:t>
            </a:r>
          </a:p>
        </p:txBody>
      </p:sp>
    </p:spTree>
    <p:extLst>
      <p:ext uri="{BB962C8B-B14F-4D97-AF65-F5344CB8AC3E}">
        <p14:creationId xmlns:p14="http://schemas.microsoft.com/office/powerpoint/2010/main" val="2059268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solidFill>
                  <a:prstClr val="black"/>
                </a:solidFill>
              </a:rPr>
              <a:t>新規採用職員研修</a:t>
            </a:r>
            <a:endParaRPr kumimoji="1" lang="ja-JP" altLang="en-US">
              <a:solidFill>
                <a:prstClr val="black"/>
              </a:solidFill>
            </a:endParaRPr>
          </a:p>
        </p:txBody>
      </p:sp>
      <p:sp>
        <p:nvSpPr>
          <p:cNvPr id="5" name="日付プレースホルダー 4"/>
          <p:cNvSpPr>
            <a:spLocks noGrp="1"/>
          </p:cNvSpPr>
          <p:nvPr>
            <p:ph type="dt" idx="11"/>
          </p:nvPr>
        </p:nvSpPr>
        <p:spPr/>
        <p:txBody>
          <a:bodyPr/>
          <a:lstStyle/>
          <a:p>
            <a:r>
              <a:rPr kumimoji="1" lang="en-US" altLang="ja-JP" smtClean="0">
                <a:solidFill>
                  <a:prstClr val="black"/>
                </a:solidFill>
              </a:rPr>
              <a:t>2013/4/2</a:t>
            </a:r>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r>
              <a:rPr kumimoji="1" lang="ja-JP" altLang="en-US" smtClean="0">
                <a:solidFill>
                  <a:prstClr val="black"/>
                </a:solidFill>
              </a:rPr>
              <a:t>電子情報部</a:t>
            </a:r>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6</a:t>
            </a:fld>
            <a:endParaRPr kumimoji="1" lang="ja-JP" altLang="en-US">
              <a:solidFill>
                <a:prstClr val="black"/>
              </a:solidFill>
            </a:endParaRPr>
          </a:p>
        </p:txBody>
      </p:sp>
    </p:spTree>
    <p:extLst>
      <p:ext uri="{BB962C8B-B14F-4D97-AF65-F5344CB8AC3E}">
        <p14:creationId xmlns:p14="http://schemas.microsoft.com/office/powerpoint/2010/main" val="415926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69</a:t>
            </a:fld>
            <a:endParaRPr kumimoji="1" lang="ja-JP" altLang="en-US"/>
          </a:p>
        </p:txBody>
      </p:sp>
    </p:spTree>
    <p:extLst>
      <p:ext uri="{BB962C8B-B14F-4D97-AF65-F5344CB8AC3E}">
        <p14:creationId xmlns:p14="http://schemas.microsoft.com/office/powerpoint/2010/main" val="15042128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DED5808C-B804-4455-9B29-FCF878A81D3D}" type="slidenum">
              <a:rPr lang="en-US" altLang="ja-JP">
                <a:solidFill>
                  <a:srgbClr val="000000"/>
                </a:solidFill>
              </a:rPr>
              <a:pPr/>
              <a:t>71</a:t>
            </a:fld>
            <a:endParaRPr lang="en-US" altLang="ja-JP">
              <a:solidFill>
                <a:srgbClr val="000000"/>
              </a:solidFill>
            </a:endParaRPr>
          </a:p>
        </p:txBody>
      </p:sp>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p:txBody>
          <a:bodyPr/>
          <a:lstStyle/>
          <a:p>
            <a:r>
              <a:rPr lang="ja-JP" altLang="en-US" sz="1400"/>
              <a:t>ブログ、レポート</a:t>
            </a:r>
          </a:p>
          <a:p>
            <a:pPr lvl="1"/>
            <a:r>
              <a:rPr lang="ja-JP" altLang="en-US" sz="1400"/>
              <a:t>国立国会図書館がソーシャルブックマークを始めると誰が予想しえたのか。 （図書館退屈男）</a:t>
            </a:r>
          </a:p>
          <a:p>
            <a:pPr lvl="2"/>
            <a:r>
              <a:rPr lang="en-US" altLang="ja-JP" sz="1400"/>
              <a:t>http://toshokan.weblogs.jp/blog/2007/10/post_4226.html</a:t>
            </a:r>
          </a:p>
          <a:p>
            <a:pPr lvl="1"/>
            <a:r>
              <a:rPr lang="en-US" altLang="ja-JP" sz="1400"/>
              <a:t>5</a:t>
            </a:r>
            <a:r>
              <a:rPr lang="ja-JP" altLang="en-US" sz="1400"/>
              <a:t>年の歳月が育んだもの　－荒野の日々を超えて（岡本真） </a:t>
            </a:r>
          </a:p>
          <a:p>
            <a:pPr lvl="2"/>
            <a:r>
              <a:rPr lang="en-US" altLang="ja-JP" sz="1400"/>
              <a:t>http://www.maruzen.co.jp/business/edu/lib_news/pdf/library_news150_04-05.pdf</a:t>
            </a:r>
          </a:p>
          <a:p>
            <a:r>
              <a:rPr lang="ja-JP" altLang="en-US" sz="1400"/>
              <a:t>意見等</a:t>
            </a:r>
          </a:p>
          <a:p>
            <a:pPr lvl="1"/>
            <a:r>
              <a:rPr lang="ja-JP" altLang="en-US" sz="1400"/>
              <a:t>操作性が悪い、レスポンスが悪い、不安定，，，，</a:t>
            </a:r>
          </a:p>
          <a:p>
            <a:pPr lvl="1"/>
            <a:r>
              <a:rPr lang="ja-JP" altLang="en-US" sz="1400"/>
              <a:t>まさか、</a:t>
            </a:r>
            <a:r>
              <a:rPr lang="en-US" altLang="ja-JP" sz="1400"/>
              <a:t>NDL</a:t>
            </a:r>
            <a:r>
              <a:rPr lang="ja-JP" altLang="en-US" sz="1400"/>
              <a:t>がこんなサービスをやるとは．．．</a:t>
            </a:r>
          </a:p>
          <a:p>
            <a:endParaRPr lang="en-US" altLang="ja-JP"/>
          </a:p>
        </p:txBody>
      </p:sp>
    </p:spTree>
    <p:extLst>
      <p:ext uri="{BB962C8B-B14F-4D97-AF65-F5344CB8AC3E}">
        <p14:creationId xmlns:p14="http://schemas.microsoft.com/office/powerpoint/2010/main" val="17970540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F9855134-8415-47B4-A4DB-6D75687DCE0C}" type="slidenum">
              <a:rPr lang="en-US" altLang="ja-JP">
                <a:solidFill>
                  <a:srgbClr val="000000"/>
                </a:solidFill>
              </a:rPr>
              <a:pPr/>
              <a:t>72</a:t>
            </a:fld>
            <a:endParaRPr lang="en-US" altLang="ja-JP">
              <a:solidFill>
                <a:srgbClr val="000000"/>
              </a:solidFill>
            </a:endParaRPr>
          </a:p>
        </p:txBody>
      </p:sp>
      <p:sp>
        <p:nvSpPr>
          <p:cNvPr id="840706" name="Rectangle 2"/>
          <p:cNvSpPr>
            <a:spLocks noGrp="1" noRot="1" noChangeAspect="1" noChangeArrowheads="1" noTextEdit="1"/>
          </p:cNvSpPr>
          <p:nvPr>
            <p:ph type="sldImg"/>
          </p:nvPr>
        </p:nvSpPr>
        <p:spPr>
          <a:ln/>
        </p:spPr>
      </p:sp>
      <p:sp>
        <p:nvSpPr>
          <p:cNvPr id="840707" name="Rectangle 3"/>
          <p:cNvSpPr>
            <a:spLocks noGrp="1" noChangeArrowheads="1"/>
          </p:cNvSpPr>
          <p:nvPr>
            <p:ph type="body" idx="1"/>
          </p:nvPr>
        </p:nvSpPr>
        <p:spPr/>
        <p:txBody>
          <a:bodyPr/>
          <a:lstStyle/>
          <a:p>
            <a:pPr>
              <a:lnSpc>
                <a:spcPct val="90000"/>
              </a:lnSpc>
            </a:pPr>
            <a:r>
              <a:rPr lang="ja-JP" altLang="en-US" sz="1000"/>
              <a:t>今後の方向性としては、まだ、きちんと整理されていませんが、 </a:t>
            </a:r>
          </a:p>
          <a:p>
            <a:pPr>
              <a:lnSpc>
                <a:spcPct val="90000"/>
              </a:lnSpc>
            </a:pPr>
            <a:r>
              <a:rPr lang="ja-JP" altLang="en-US" sz="1000"/>
              <a:t>継続して、各機関が提供するデジタルコンテンツがインターネット上で</a:t>
            </a:r>
            <a:r>
              <a:rPr lang="en-US" altLang="ja-JP" sz="1000"/>
              <a:t>'</a:t>
            </a:r>
            <a:r>
              <a:rPr lang="ja-JP" altLang="en-US" sz="1000" i="1"/>
              <a:t>「可視化」されるように</a:t>
            </a:r>
            <a:r>
              <a:rPr lang="en-US" altLang="ja-JP" sz="1000" b="1" i="1"/>
              <a:t>'</a:t>
            </a:r>
            <a:r>
              <a:rPr lang="en-US" altLang="ja-JP" sz="1000"/>
              <a:t> </a:t>
            </a:r>
          </a:p>
          <a:p>
            <a:pPr lvl="1">
              <a:lnSpc>
                <a:spcPct val="90000"/>
              </a:lnSpc>
            </a:pPr>
            <a:r>
              <a:rPr lang="ja-JP" altLang="en-US" sz="1000"/>
              <a:t>まず、</a:t>
            </a:r>
            <a:r>
              <a:rPr lang="en-US" altLang="ja-JP" sz="1000"/>
              <a:t>'</a:t>
            </a:r>
            <a:r>
              <a:rPr lang="ja-JP" altLang="en-US" sz="1000" b="1" i="1"/>
              <a:t>各データプロバイダに</a:t>
            </a:r>
            <a:r>
              <a:rPr lang="ja-JP" altLang="en-US" sz="1000" b="1"/>
              <a:t>、検索やサービス連携のための</a:t>
            </a:r>
            <a:r>
              <a:rPr lang="en-US" altLang="ja-JP" sz="1000"/>
              <a:t>API</a:t>
            </a:r>
            <a:r>
              <a:rPr lang="ja-JP" altLang="en-US" sz="1000"/>
              <a:t>が実装されることの普及啓発活動</a:t>
            </a:r>
            <a:r>
              <a:rPr lang="ja-JP" altLang="en-US" sz="1000" b="1"/>
              <a:t>を継続します。</a:t>
            </a:r>
            <a:r>
              <a:rPr lang="ja-JP" altLang="en-US" sz="1000"/>
              <a:t> </a:t>
            </a:r>
          </a:p>
          <a:p>
            <a:pPr lvl="1">
              <a:lnSpc>
                <a:spcPct val="90000"/>
              </a:lnSpc>
            </a:pPr>
            <a:r>
              <a:rPr lang="ja-JP" altLang="en-US" sz="1000"/>
              <a:t>次ですが、</a:t>
            </a:r>
            <a:r>
              <a:rPr lang="en-US" altLang="ja-JP" sz="1000" i="1"/>
              <a:t>PORTA</a:t>
            </a:r>
            <a:r>
              <a:rPr lang="ja-JP" altLang="en-US" sz="1000" i="1"/>
              <a:t>の外部インタフェースを利用した、様々なサービスの出現を期待しています。</a:t>
            </a:r>
            <a:r>
              <a:rPr lang="ja-JP" altLang="en-US" sz="1000"/>
              <a:t> </a:t>
            </a:r>
          </a:p>
          <a:p>
            <a:pPr lvl="2">
              <a:lnSpc>
                <a:spcPct val="90000"/>
              </a:lnSpc>
            </a:pPr>
            <a:r>
              <a:rPr lang="ja-JP" altLang="en-US" sz="1000"/>
              <a:t>外部インタフェースを利用すれば、</a:t>
            </a:r>
            <a:r>
              <a:rPr lang="ja-JP" altLang="en-US" sz="1000" b="1"/>
              <a:t>誰でも</a:t>
            </a:r>
            <a:r>
              <a:rPr lang="en-US" altLang="ja-JP" sz="1000" b="1"/>
              <a:t>PORTA</a:t>
            </a:r>
            <a:r>
              <a:rPr lang="ja-JP" altLang="en-US" sz="1000" b="1"/>
              <a:t>の検索機能を使ったサービスを構築できます。</a:t>
            </a:r>
            <a:r>
              <a:rPr lang="en-US" altLang="ja-JP" sz="1000" b="1"/>
              <a:t>'</a:t>
            </a:r>
            <a:r>
              <a:rPr lang="en-US" altLang="ja-JP" sz="1000"/>
              <a:t> </a:t>
            </a:r>
          </a:p>
          <a:p>
            <a:pPr lvl="2">
              <a:lnSpc>
                <a:spcPct val="90000"/>
              </a:lnSpc>
            </a:pPr>
            <a:r>
              <a:rPr lang="en-US" altLang="ja-JP" sz="1000"/>
              <a:t>'</a:t>
            </a:r>
            <a:r>
              <a:rPr lang="ja-JP" altLang="en-US" sz="1000" b="1"/>
              <a:t>現時点においても、「キラーアプリ」が出現すれば、それに委ねてもいいと考えます。</a:t>
            </a:r>
            <a:r>
              <a:rPr lang="ja-JP" altLang="en-US" sz="1000"/>
              <a:t> </a:t>
            </a:r>
          </a:p>
          <a:p>
            <a:pPr lvl="1">
              <a:lnSpc>
                <a:spcPct val="90000"/>
              </a:lnSpc>
            </a:pPr>
            <a:r>
              <a:rPr lang="ja-JP" altLang="en-US" sz="1000"/>
              <a:t>さらに、各データプロバイダでの共通インタフェースの実装が進めば、</a:t>
            </a:r>
            <a:r>
              <a:rPr lang="en-US" altLang="ja-JP" sz="1000"/>
              <a:t>PORTA</a:t>
            </a:r>
            <a:r>
              <a:rPr lang="ja-JP" altLang="en-US" sz="1000"/>
              <a:t>を経由しなくてもアクセスができるようになります。</a:t>
            </a:r>
            <a:r>
              <a:rPr lang="en-US" altLang="ja-JP" sz="1000"/>
              <a:t>PORTA</a:t>
            </a:r>
            <a:r>
              <a:rPr lang="ja-JP" altLang="en-US" sz="1000"/>
              <a:t>のインキュベーションの役割を終えるかも知れません。 </a:t>
            </a:r>
          </a:p>
          <a:p>
            <a:pPr lvl="3">
              <a:lnSpc>
                <a:spcPct val="90000"/>
              </a:lnSpc>
            </a:pPr>
            <a:r>
              <a:rPr lang="en-US" altLang="ja-JP" sz="1000"/>
              <a:t>PORTA</a:t>
            </a:r>
            <a:r>
              <a:rPr lang="ja-JP" altLang="en-US" sz="1000"/>
              <a:t>はノードの一つであり、 他のノードが充実してくれば、</a:t>
            </a:r>
            <a:r>
              <a:rPr lang="en-US" altLang="ja-JP" sz="1000"/>
              <a:t>PORTA</a:t>
            </a:r>
            <a:r>
              <a:rPr lang="ja-JP" altLang="en-US" sz="1000"/>
              <a:t>の存在は見えなくなってもいいと考えています </a:t>
            </a:r>
          </a:p>
          <a:p>
            <a:pPr>
              <a:lnSpc>
                <a:spcPct val="90000"/>
              </a:lnSpc>
            </a:pPr>
            <a:r>
              <a:rPr lang="ja-JP" altLang="en-US" sz="1000" b="1"/>
              <a:t>利用者の情報探索行動を体系的に支援していきたいと思います</a:t>
            </a:r>
            <a:r>
              <a:rPr lang="ja-JP" altLang="en-US" sz="1000"/>
              <a:t>。その</a:t>
            </a:r>
            <a:r>
              <a:rPr lang="ja-JP" altLang="en-US" sz="1000" b="1"/>
              <a:t>イメージは次のスライドで</a:t>
            </a:r>
            <a:r>
              <a:rPr lang="ja-JP" altLang="en-US" sz="1000"/>
              <a:t>ご説明します。 </a:t>
            </a:r>
          </a:p>
          <a:p>
            <a:pPr lvl="1">
              <a:lnSpc>
                <a:spcPct val="90000"/>
              </a:lnSpc>
            </a:pPr>
            <a:r>
              <a:rPr lang="ja-JP" altLang="en-US" sz="1000" i="1"/>
              <a:t>コンテンツの体系的な検索・閲覧サービスの実現</a:t>
            </a:r>
            <a:r>
              <a:rPr lang="ja-JP" altLang="en-US" sz="1000"/>
              <a:t> </a:t>
            </a:r>
          </a:p>
          <a:p>
            <a:pPr lvl="1">
              <a:lnSpc>
                <a:spcPct val="90000"/>
              </a:lnSpc>
            </a:pPr>
            <a:r>
              <a:rPr lang="ja-JP" altLang="en-US" sz="1000" i="1"/>
              <a:t>レファレンス情報や各機関の蔵書目録と統合した検索</a:t>
            </a:r>
            <a:r>
              <a:rPr lang="ja-JP" altLang="en-US" sz="1000"/>
              <a:t/>
            </a:r>
            <a:br>
              <a:rPr lang="ja-JP" altLang="en-US" sz="1000"/>
            </a:br>
            <a:endParaRPr lang="ja-JP" altLang="en-US" sz="1000"/>
          </a:p>
          <a:p>
            <a:pPr>
              <a:lnSpc>
                <a:spcPct val="90000"/>
              </a:lnSpc>
            </a:pPr>
            <a:r>
              <a:rPr lang="ja-JP" altLang="en-US" sz="1000"/>
              <a:t>最後は、</a:t>
            </a:r>
            <a:r>
              <a:rPr lang="ja-JP" altLang="en-US" sz="1000" i="1"/>
              <a:t>関係機関と協力して、統合利用環境を構築することです。</a:t>
            </a:r>
            <a:r>
              <a:rPr lang="ja-JP" altLang="en-US" sz="1000"/>
              <a:t> </a:t>
            </a:r>
          </a:p>
          <a:p>
            <a:pPr lvl="1">
              <a:lnSpc>
                <a:spcPct val="90000"/>
              </a:lnSpc>
            </a:pPr>
            <a:r>
              <a:rPr lang="en-US" altLang="ja-JP" sz="1000" b="1"/>
              <a:t>NDL</a:t>
            </a:r>
            <a:r>
              <a:rPr lang="ja-JP" altLang="en-US" sz="1000" b="1"/>
              <a:t>単独では、デジタルアーカイブもポータルも構築できません。分散デジタルアーカイブ、統合検索ポータルの実現に向けた協力関係を目指していきます。</a:t>
            </a:r>
            <a:r>
              <a:rPr lang="ja-JP" altLang="en-US" sz="1000"/>
              <a:t> </a:t>
            </a:r>
          </a:p>
          <a:p>
            <a:pPr lvl="2">
              <a:lnSpc>
                <a:spcPct val="90000"/>
              </a:lnSpc>
            </a:pPr>
            <a:r>
              <a:rPr lang="ja-JP" altLang="en-US" sz="1000" i="1"/>
              <a:t>準備の整いそうなところから、並行して、調整していきます。</a:t>
            </a:r>
            <a:r>
              <a:rPr lang="ja-JP" altLang="en-US" sz="1000"/>
              <a:t> </a:t>
            </a:r>
          </a:p>
          <a:p>
            <a:pPr lvl="1">
              <a:lnSpc>
                <a:spcPct val="90000"/>
              </a:lnSpc>
            </a:pPr>
            <a:r>
              <a:rPr lang="ja-JP" altLang="en-US" sz="1000"/>
              <a:t>また、今後の実現方式としては、</a:t>
            </a:r>
            <a:r>
              <a:rPr lang="en-US" altLang="ja-JP" sz="1000"/>
              <a:t>'</a:t>
            </a:r>
            <a:r>
              <a:rPr lang="en-US" altLang="ja-JP" sz="1000" b="1" i="1"/>
              <a:t>'</a:t>
            </a:r>
            <a:r>
              <a:rPr lang="ja-JP" altLang="en-US" sz="1000" b="1"/>
              <a:t>単なるメタデータ交換ではなく、それぞれのシステムが意味的に連携しあう、セマンティック</a:t>
            </a:r>
            <a:r>
              <a:rPr lang="en-US" altLang="ja-JP" sz="1000" b="1"/>
              <a:t>Web</a:t>
            </a:r>
            <a:r>
              <a:rPr lang="ja-JP" altLang="en-US" sz="1000" b="1"/>
              <a:t>サービスでの連携を目指していきたいと考えています。</a:t>
            </a:r>
            <a:r>
              <a:rPr lang="ja-JP" altLang="en-US" sz="1000"/>
              <a:t> </a:t>
            </a:r>
          </a:p>
        </p:txBody>
      </p:sp>
    </p:spTree>
    <p:extLst>
      <p:ext uri="{BB962C8B-B14F-4D97-AF65-F5344CB8AC3E}">
        <p14:creationId xmlns:p14="http://schemas.microsoft.com/office/powerpoint/2010/main" val="34713299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8A1C14D8-B785-47A7-9396-0C2B24B51440}" type="slidenum">
              <a:rPr lang="en-US" altLang="ja-JP">
                <a:solidFill>
                  <a:srgbClr val="000000"/>
                </a:solidFill>
              </a:rPr>
              <a:pPr/>
              <a:t>76</a:t>
            </a:fld>
            <a:endParaRPr lang="en-US" altLang="ja-JP">
              <a:solidFill>
                <a:srgbClr val="000000"/>
              </a:solidFill>
            </a:endParaRPr>
          </a:p>
        </p:txBody>
      </p:sp>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p:txBody>
          <a:bodyPr/>
          <a:lstStyle/>
          <a:p>
            <a:r>
              <a:rPr lang="ja-JP" altLang="en-US" sz="1000"/>
              <a:t>蔵書管理指向からサービス指向へ</a:t>
            </a:r>
          </a:p>
          <a:p>
            <a:pPr lvl="1"/>
            <a:r>
              <a:rPr lang="ja-JP" altLang="en-US" sz="1000"/>
              <a:t>図書館システム内で利用者を囲いこむ必要はない、</a:t>
            </a:r>
          </a:p>
          <a:p>
            <a:pPr lvl="1"/>
            <a:r>
              <a:rPr lang="ja-JP" altLang="en-US" sz="1000"/>
              <a:t>他のシステムに任せられる部分は任せてよい、</a:t>
            </a:r>
          </a:p>
          <a:p>
            <a:pPr lvl="1"/>
            <a:r>
              <a:rPr lang="ja-JP" altLang="en-US" sz="1000"/>
              <a:t>必ずしも図書館システムはトータルシステムでなくてもよい、</a:t>
            </a:r>
          </a:p>
          <a:p>
            <a:r>
              <a:rPr lang="ja-JP" altLang="en-US" sz="1000"/>
              <a:t>利用者、関係機関との関係の緊密化</a:t>
            </a:r>
          </a:p>
          <a:p>
            <a:pPr lvl="1"/>
            <a:r>
              <a:rPr lang="ja-JP" altLang="en-US" sz="1000"/>
              <a:t>ユーザの情報利用行動の客観的把握</a:t>
            </a:r>
          </a:p>
          <a:p>
            <a:pPr lvl="2"/>
            <a:r>
              <a:rPr lang="ja-JP" altLang="en-US" sz="1000"/>
              <a:t>利用者満足の向上のために、マーケティング手法の一つである</a:t>
            </a:r>
            <a:r>
              <a:rPr lang="en-US" altLang="ja-JP" sz="1000"/>
              <a:t>CRM</a:t>
            </a:r>
            <a:r>
              <a:rPr lang="ja-JP" altLang="en-US" sz="1000"/>
              <a:t>の適用</a:t>
            </a:r>
          </a:p>
          <a:p>
            <a:pPr lvl="3"/>
            <a:r>
              <a:rPr lang="ja-JP" altLang="en-US" sz="1000"/>
              <a:t>利用者に関わる情報の蓄積が重要であり、図書館を中心とした利用者参加型の情報コミュニティの構築が必要である。</a:t>
            </a:r>
          </a:p>
          <a:p>
            <a:pPr lvl="3"/>
            <a:r>
              <a:rPr lang="ja-JP" altLang="en-US" sz="1000"/>
              <a:t>蓄積された大量の利用者情報の中から有用な情報を抽出（データマイニング）することで集合知の活用も可能になる。</a:t>
            </a:r>
          </a:p>
          <a:p>
            <a:pPr lvl="2"/>
            <a:r>
              <a:rPr lang="ja-JP" altLang="en-US" sz="1000"/>
              <a:t>利用者と図書館蔵書のマッチングを支援</a:t>
            </a:r>
          </a:p>
          <a:p>
            <a:pPr lvl="3"/>
            <a:r>
              <a:rPr lang="ja-JP" altLang="en-US" sz="1000"/>
              <a:t>紙媒体資料が当分の間電子媒体と共存することが予想されるなかで、利用者と紙媒体資料をいかにうまくマッチングさせるかが今後も重要である。このマッチングを支援するために、図書館システムの要件として、</a:t>
            </a:r>
          </a:p>
          <a:p>
            <a:pPr lvl="3"/>
            <a:r>
              <a:rPr lang="en-US" altLang="ja-JP" sz="1000"/>
              <a:t>Google </a:t>
            </a:r>
            <a:r>
              <a:rPr lang="ja-JP" altLang="en-US" sz="1000"/>
              <a:t>から図書館蔵書へのアクセスを可能にする、</a:t>
            </a:r>
          </a:p>
          <a:p>
            <a:pPr lvl="3"/>
            <a:r>
              <a:rPr lang="ja-JP" altLang="en-US" sz="1000"/>
              <a:t>利用者個人への直接サービスを志向する、</a:t>
            </a:r>
          </a:p>
          <a:p>
            <a:pPr lvl="3"/>
            <a:r>
              <a:rPr lang="ja-JP" altLang="en-US" sz="1000"/>
              <a:t>サービスをパーソナライズする、</a:t>
            </a:r>
          </a:p>
          <a:p>
            <a:pPr lvl="1"/>
            <a:r>
              <a:rPr lang="ja-JP" altLang="en-US" sz="1000"/>
              <a:t>関係機関のサービス展開への協力</a:t>
            </a:r>
          </a:p>
          <a:p>
            <a:pPr lvl="1"/>
            <a:r>
              <a:rPr lang="ja-JP" altLang="en-US" sz="1000"/>
              <a:t>必要なサービスの特定と、既存のサービスとの統合・切り分け・連携</a:t>
            </a:r>
          </a:p>
          <a:p>
            <a:endParaRPr lang="en-US" altLang="ja-JP" sz="1000"/>
          </a:p>
        </p:txBody>
      </p:sp>
    </p:spTree>
    <p:extLst>
      <p:ext uri="{BB962C8B-B14F-4D97-AF65-F5344CB8AC3E}">
        <p14:creationId xmlns:p14="http://schemas.microsoft.com/office/powerpoint/2010/main" val="2567371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14CC894B-9A8F-4E03-A8EA-9223EA4E8261}" type="slidenum">
              <a:rPr lang="en-US" altLang="ja-JP">
                <a:solidFill>
                  <a:srgbClr val="000000"/>
                </a:solidFill>
              </a:rPr>
              <a:pPr/>
              <a:t>77</a:t>
            </a:fld>
            <a:endParaRPr lang="en-US" altLang="ja-JP">
              <a:solidFill>
                <a:srgbClr val="000000"/>
              </a:solidFill>
            </a:endParaRPr>
          </a:p>
        </p:txBody>
      </p:sp>
      <p:sp>
        <p:nvSpPr>
          <p:cNvPr id="456706" name="Rectangle 2"/>
          <p:cNvSpPr>
            <a:spLocks noGrp="1" noRot="1" noChangeAspect="1" noChangeArrowheads="1" noTextEdit="1"/>
          </p:cNvSpPr>
          <p:nvPr>
            <p:ph type="sldImg"/>
          </p:nvPr>
        </p:nvSpPr>
        <p:spPr>
          <a:ln/>
        </p:spPr>
      </p:sp>
      <p:sp>
        <p:nvSpPr>
          <p:cNvPr id="456707" name="Rectangle 3"/>
          <p:cNvSpPr>
            <a:spLocks noGrp="1" noChangeArrowheads="1"/>
          </p:cNvSpPr>
          <p:nvPr>
            <p:ph type="body" idx="1"/>
          </p:nvPr>
        </p:nvSpPr>
        <p:spPr/>
        <p:txBody>
          <a:bodyPr/>
          <a:lstStyle/>
          <a:p>
            <a:r>
              <a:rPr lang="ja-JP" altLang="en-US"/>
              <a:t>集合知を利用する</a:t>
            </a:r>
            <a:r>
              <a:rPr lang="en-US" altLang="ja-JP"/>
              <a:t>Web2.0</a:t>
            </a:r>
            <a:r>
              <a:rPr lang="ja-JP" altLang="en-US"/>
              <a:t>から、意味的情報の相互利用の</a:t>
            </a:r>
            <a:r>
              <a:rPr lang="en-US" altLang="ja-JP"/>
              <a:t>Web3.0</a:t>
            </a:r>
            <a:r>
              <a:rPr lang="ja-JP" altLang="en-US"/>
              <a:t>へ</a:t>
            </a:r>
          </a:p>
          <a:p>
            <a:pPr lvl="1"/>
            <a:r>
              <a:rPr lang="en-US" altLang="ja-JP"/>
              <a:t>Web2.0</a:t>
            </a:r>
            <a:r>
              <a:rPr lang="ja-JP" altLang="en-US"/>
              <a:t>：</a:t>
            </a:r>
            <a:r>
              <a:rPr lang="en-US" altLang="ja-JP"/>
              <a:t>Blog</a:t>
            </a:r>
            <a:r>
              <a:rPr lang="ja-JP" altLang="en-US"/>
              <a:t>、</a:t>
            </a:r>
            <a:r>
              <a:rPr lang="en-US" altLang="ja-JP"/>
              <a:t>Forksonomy</a:t>
            </a:r>
            <a:r>
              <a:rPr lang="ja-JP" altLang="en-US"/>
              <a:t>、</a:t>
            </a:r>
            <a:r>
              <a:rPr lang="en-US" altLang="ja-JP"/>
              <a:t>Ajax</a:t>
            </a:r>
            <a:r>
              <a:rPr lang="ja-JP" altLang="en-US"/>
              <a:t>、</a:t>
            </a:r>
            <a:r>
              <a:rPr lang="en-US" altLang="ja-JP"/>
              <a:t>Mashup</a:t>
            </a:r>
            <a:r>
              <a:rPr lang="ja-JP" altLang="en-US"/>
              <a:t>、</a:t>
            </a:r>
            <a:r>
              <a:rPr lang="en-US" altLang="ja-JP"/>
              <a:t>Long Tail</a:t>
            </a:r>
          </a:p>
          <a:p>
            <a:pPr lvl="1"/>
            <a:r>
              <a:rPr lang="en-US" altLang="ja-JP"/>
              <a:t>Web3.0</a:t>
            </a:r>
            <a:r>
              <a:rPr lang="ja-JP" altLang="en-US"/>
              <a:t>：</a:t>
            </a:r>
            <a:r>
              <a:rPr lang="en-US" altLang="ja-JP"/>
              <a:t>RDF</a:t>
            </a:r>
            <a:r>
              <a:rPr lang="ja-JP" altLang="en-US"/>
              <a:t>、</a:t>
            </a:r>
            <a:r>
              <a:rPr lang="en-US" altLang="ja-JP"/>
              <a:t>SKOS</a:t>
            </a:r>
            <a:r>
              <a:rPr lang="ja-JP" altLang="en-US"/>
              <a:t>、オントロジー、</a:t>
            </a:r>
            <a:r>
              <a:rPr lang="en-US" altLang="ja-JP"/>
              <a:t>GRDDL</a:t>
            </a:r>
            <a:r>
              <a:rPr lang="ja-JP" altLang="en-US"/>
              <a:t>、</a:t>
            </a:r>
            <a:r>
              <a:rPr lang="en-US" altLang="ja-JP"/>
              <a:t>SPARQL</a:t>
            </a:r>
          </a:p>
          <a:p>
            <a:r>
              <a:rPr lang="ja-JP" altLang="en-US"/>
              <a:t>ウェブサービスの協調によるサービス提供へ</a:t>
            </a:r>
          </a:p>
          <a:p>
            <a:r>
              <a:rPr lang="ja-JP" altLang="en-US"/>
              <a:t>関係機関による共同構築、オープンソースの利用、マッシュアップによるサービス構築</a:t>
            </a:r>
          </a:p>
          <a:p>
            <a:r>
              <a:rPr lang="ja-JP" altLang="en-US"/>
              <a:t>ボーンデジタルを含めた蔵書構築、総合目録</a:t>
            </a:r>
          </a:p>
          <a:p>
            <a:pPr lvl="1"/>
            <a:r>
              <a:rPr lang="ja-JP" altLang="en-US"/>
              <a:t>全国的なシステムの第一義の目的は、メタデータの提供基盤にあり、その際図書・雑誌における所蔵のほかに、電子情報資源のライセンス（利用権）等を管理できることが不可欠である。</a:t>
            </a:r>
          </a:p>
          <a:p>
            <a:pPr lvl="1"/>
            <a:r>
              <a:rPr lang="ja-JP" altLang="en-US"/>
              <a:t>サービスの迅速化・業務の省力化を可能にするためには、メタデータを発生源に近い所で作成することを基本とすべきである。</a:t>
            </a:r>
          </a:p>
          <a:p>
            <a:pPr lvl="1"/>
            <a:r>
              <a:rPr lang="ja-JP" altLang="en-US"/>
              <a:t>メタデータを軸にした各種サービスのホスティングが中小規模大学にとって有効なサービスになる。</a:t>
            </a:r>
          </a:p>
          <a:p>
            <a:pPr lvl="1"/>
            <a:r>
              <a:rPr lang="ja-JP" altLang="en-US"/>
              <a:t>将来的には、目録を利用者側の視点から見直すモデル（</a:t>
            </a:r>
            <a:r>
              <a:rPr lang="en-US" altLang="ja-JP"/>
              <a:t>FRBR 8)</a:t>
            </a:r>
            <a:r>
              <a:rPr lang="ja-JP" altLang="en-US"/>
              <a:t>）に基づくメタデータの再構築も検討課題である。</a:t>
            </a:r>
          </a:p>
          <a:p>
            <a:endParaRPr lang="en-US" altLang="ja-JP"/>
          </a:p>
        </p:txBody>
      </p:sp>
    </p:spTree>
    <p:extLst>
      <p:ext uri="{BB962C8B-B14F-4D97-AF65-F5344CB8AC3E}">
        <p14:creationId xmlns:p14="http://schemas.microsoft.com/office/powerpoint/2010/main" val="7156341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0CAB0A52-7A12-4654-9209-860859BDCA61}" type="slidenum">
              <a:rPr lang="en-US" altLang="ja-JP">
                <a:solidFill>
                  <a:srgbClr val="000000"/>
                </a:solidFill>
              </a:rPr>
              <a:pPr/>
              <a:t>78</a:t>
            </a:fld>
            <a:endParaRPr lang="en-US" altLang="ja-JP">
              <a:solidFill>
                <a:srgbClr val="000000"/>
              </a:solidFill>
            </a:endParaRPr>
          </a:p>
        </p:txBody>
      </p:sp>
      <p:sp>
        <p:nvSpPr>
          <p:cNvPr id="274434" name="Rectangle 2"/>
          <p:cNvSpPr>
            <a:spLocks noGrp="1" noRot="1" noChangeAspect="1" noChangeArrowheads="1" noTextEdit="1"/>
          </p:cNvSpPr>
          <p:nvPr>
            <p:ph type="sldImg"/>
          </p:nvPr>
        </p:nvSpPr>
        <p:spPr>
          <a:xfrm>
            <a:off x="585788" y="741363"/>
            <a:ext cx="5599112" cy="3151187"/>
          </a:xfrm>
          <a:ln/>
        </p:spPr>
      </p:sp>
      <p:sp>
        <p:nvSpPr>
          <p:cNvPr id="274435" name="Rectangle 3"/>
          <p:cNvSpPr>
            <a:spLocks noGrp="1" noChangeArrowheads="1"/>
          </p:cNvSpPr>
          <p:nvPr>
            <p:ph type="body" idx="1"/>
          </p:nvPr>
        </p:nvSpPr>
        <p:spPr>
          <a:xfrm>
            <a:off x="673100" y="3962400"/>
            <a:ext cx="5389563" cy="5554663"/>
          </a:xfrm>
        </p:spPr>
        <p:txBody>
          <a:bodyPr/>
          <a:lstStyle/>
          <a:p>
            <a:pPr>
              <a:lnSpc>
                <a:spcPct val="90000"/>
              </a:lnSpc>
            </a:pPr>
            <a:r>
              <a:rPr lang="en-US" altLang="ja-JP" sz="1000" b="1"/>
              <a:t>【</a:t>
            </a:r>
            <a:r>
              <a:rPr lang="ja-JP" altLang="en-US" sz="1000" b="1"/>
              <a:t>デジタルコンテンツの収集・蓄積・提供のまとめ</a:t>
            </a:r>
            <a:r>
              <a:rPr lang="en-US" altLang="ja-JP" sz="1000" b="1"/>
              <a:t>】</a:t>
            </a:r>
            <a:r>
              <a:rPr lang="en-US" altLang="ja-JP" sz="1000"/>
              <a:t>  </a:t>
            </a:r>
          </a:p>
          <a:p>
            <a:pPr>
              <a:lnSpc>
                <a:spcPct val="90000"/>
              </a:lnSpc>
            </a:pPr>
            <a:r>
              <a:rPr lang="en-US" altLang="ja-JP" sz="1000"/>
              <a:t>2m   </a:t>
            </a:r>
          </a:p>
          <a:p>
            <a:pPr>
              <a:lnSpc>
                <a:spcPct val="90000"/>
              </a:lnSpc>
            </a:pPr>
            <a:r>
              <a:rPr lang="en-US" altLang="ja-JP" sz="1000"/>
              <a:t>NDL</a:t>
            </a:r>
            <a:r>
              <a:rPr lang="ja-JP" altLang="en-US" sz="1000"/>
              <a:t>の電子図書館事業のまとめとして、   </a:t>
            </a:r>
          </a:p>
          <a:p>
            <a:pPr>
              <a:lnSpc>
                <a:spcPct val="90000"/>
              </a:lnSpc>
            </a:pPr>
            <a:r>
              <a:rPr lang="ja-JP" altLang="en-US" sz="1000"/>
              <a:t>収集・蓄積  に関しては </a:t>
            </a:r>
          </a:p>
          <a:p>
            <a:pPr lvl="1">
              <a:lnSpc>
                <a:spcPct val="90000"/>
              </a:lnSpc>
            </a:pPr>
            <a:r>
              <a:rPr lang="ja-JP" altLang="en-US" sz="1000"/>
              <a:t>ウェブアーカイブ、デジタルデポジット、資料のデジタル化によって</a:t>
            </a:r>
            <a:r>
              <a:rPr lang="ja-JP" altLang="en-US" sz="1000">
                <a:solidFill>
                  <a:srgbClr val="FF0000"/>
                </a:solidFill>
              </a:rPr>
              <a:t>、「消えてしまう前に、デジタルコンテンツを収集」</a:t>
            </a:r>
            <a:r>
              <a:rPr lang="ja-JP" altLang="en-US" sz="1000"/>
              <a:t>   </a:t>
            </a:r>
          </a:p>
          <a:p>
            <a:pPr lvl="1">
              <a:lnSpc>
                <a:spcPct val="90000"/>
              </a:lnSpc>
            </a:pPr>
            <a:r>
              <a:rPr lang="ja-JP" altLang="en-US" sz="1000"/>
              <a:t>「収集したデジタルコンテンツを</a:t>
            </a:r>
            <a:r>
              <a:rPr lang="ja-JP" altLang="en-US" sz="1000">
                <a:solidFill>
                  <a:srgbClr val="FF0000"/>
                </a:solidFill>
              </a:rPr>
              <a:t>将来に亘って利用できるフォーマットで保存</a:t>
            </a:r>
            <a:r>
              <a:rPr lang="ja-JP" altLang="en-US" sz="1000"/>
              <a:t>」   </a:t>
            </a:r>
          </a:p>
          <a:p>
            <a:pPr lvl="1">
              <a:lnSpc>
                <a:spcPct val="90000"/>
              </a:lnSpc>
            </a:pPr>
            <a:r>
              <a:rPr lang="ja-JP" altLang="en-US" sz="1000"/>
              <a:t>  </a:t>
            </a:r>
          </a:p>
          <a:p>
            <a:pPr lvl="1">
              <a:lnSpc>
                <a:spcPct val="90000"/>
              </a:lnSpc>
            </a:pPr>
            <a:r>
              <a:rPr lang="ja-JP" altLang="en-US" sz="1000">
                <a:solidFill>
                  <a:srgbClr val="FF0000"/>
                </a:solidFill>
              </a:rPr>
              <a:t>「ナショナルデジタルコレクションの構築」</a:t>
            </a:r>
            <a:r>
              <a:rPr lang="ja-JP" altLang="en-US" sz="1000"/>
              <a:t>は、   </a:t>
            </a:r>
          </a:p>
          <a:p>
            <a:pPr lvl="1">
              <a:lnSpc>
                <a:spcPct val="90000"/>
              </a:lnSpc>
            </a:pPr>
            <a:r>
              <a:rPr lang="en-US" altLang="ja-JP" sz="1000">
                <a:solidFill>
                  <a:srgbClr val="FF0000"/>
                </a:solidFill>
              </a:rPr>
              <a:t>NDL</a:t>
            </a:r>
            <a:r>
              <a:rPr lang="ja-JP" altLang="en-US" sz="1000">
                <a:solidFill>
                  <a:srgbClr val="FF0000"/>
                </a:solidFill>
              </a:rPr>
              <a:t>が収集保存しているコンテンツと、現在のウェブ上で各機関が提供するコンテンツを合わせて利用できるようにする</a:t>
            </a:r>
            <a:r>
              <a:rPr lang="ja-JP" altLang="en-US" sz="1000"/>
              <a:t>   </a:t>
            </a:r>
            <a:endParaRPr lang="ja-JP" altLang="en-US" sz="1000" i="1"/>
          </a:p>
          <a:p>
            <a:pPr>
              <a:lnSpc>
                <a:spcPct val="90000"/>
              </a:lnSpc>
            </a:pPr>
            <a:r>
              <a:rPr lang="ja-JP" altLang="en-US" sz="1000" i="1"/>
              <a:t>そのために、各機関のデジタルアーカイブが、業種・業態を越えて、 共通仕様を実装した分散アーカイブを構築することを目指します。   </a:t>
            </a:r>
            <a:endParaRPr lang="ja-JP" altLang="en-US" sz="1000"/>
          </a:p>
          <a:p>
            <a:pPr>
              <a:lnSpc>
                <a:spcPct val="90000"/>
              </a:lnSpc>
            </a:pPr>
            <a:r>
              <a:rPr lang="ja-JP" altLang="en-US" sz="1000"/>
              <a:t>提供   に関しては</a:t>
            </a:r>
          </a:p>
          <a:p>
            <a:pPr lvl="1">
              <a:lnSpc>
                <a:spcPct val="90000"/>
              </a:lnSpc>
            </a:pPr>
            <a:r>
              <a:rPr lang="ja-JP" altLang="en-US" sz="1000"/>
              <a:t>「デジタルコンテンツの統合検索は、</a:t>
            </a:r>
            <a:r>
              <a:rPr lang="ja-JP" altLang="en-US" sz="1000">
                <a:solidFill>
                  <a:srgbClr val="FF0000"/>
                </a:solidFill>
              </a:rPr>
              <a:t>メタデータの収集、横断検索もしくは、 </a:t>
            </a:r>
            <a:r>
              <a:rPr lang="en-US" altLang="ja-JP" sz="1000">
                <a:solidFill>
                  <a:srgbClr val="FF0000"/>
                </a:solidFill>
              </a:rPr>
              <a:t>Web</a:t>
            </a:r>
            <a:r>
              <a:rPr lang="ja-JP" altLang="en-US" sz="1000">
                <a:solidFill>
                  <a:srgbClr val="FF0000"/>
                </a:solidFill>
              </a:rPr>
              <a:t>サービスでのシステム連携</a:t>
            </a:r>
            <a:r>
              <a:rPr lang="ja-JP" altLang="en-US" sz="1000"/>
              <a:t>（いわゆる</a:t>
            </a:r>
            <a:r>
              <a:rPr lang="en-US" altLang="ja-JP" sz="1000"/>
              <a:t>SOA</a:t>
            </a:r>
            <a:r>
              <a:rPr lang="ja-JP" altLang="en-US" sz="1000"/>
              <a:t>を指向）</a:t>
            </a:r>
            <a:r>
              <a:rPr lang="ja-JP" altLang="en-US" sz="1000">
                <a:solidFill>
                  <a:srgbClr val="FF0000"/>
                </a:solidFill>
              </a:rPr>
              <a:t>」を想定</a:t>
            </a:r>
            <a:r>
              <a:rPr lang="ja-JP" altLang="en-US" sz="1000"/>
              <a:t>。   </a:t>
            </a:r>
          </a:p>
          <a:p>
            <a:pPr lvl="1">
              <a:lnSpc>
                <a:spcPct val="90000"/>
              </a:lnSpc>
            </a:pPr>
            <a:r>
              <a:rPr lang="en-US" altLang="ja-JP" sz="1000"/>
              <a:t>Google</a:t>
            </a:r>
            <a:r>
              <a:rPr lang="ja-JP" altLang="en-US" sz="1000"/>
              <a:t>等のサイトで利用されている</a:t>
            </a:r>
            <a:r>
              <a:rPr lang="en-US" altLang="ja-JP" sz="1000">
                <a:solidFill>
                  <a:srgbClr val="FF0000"/>
                </a:solidFill>
              </a:rPr>
              <a:t>Ajax</a:t>
            </a:r>
            <a:r>
              <a:rPr lang="ja-JP" altLang="en-US" sz="1000">
                <a:solidFill>
                  <a:srgbClr val="FF0000"/>
                </a:solidFill>
              </a:rPr>
              <a:t>等の技術を適用した</a:t>
            </a:r>
            <a:r>
              <a:rPr lang="ja-JP" altLang="en-US" sz="1000"/>
              <a:t>、「直感的な操作による検索機能」を提供   </a:t>
            </a:r>
          </a:p>
          <a:p>
            <a:pPr lvl="1">
              <a:lnSpc>
                <a:spcPct val="90000"/>
              </a:lnSpc>
            </a:pPr>
            <a:r>
              <a:rPr lang="ja-JP" altLang="en-US" sz="1000">
                <a:solidFill>
                  <a:srgbClr val="FF0000"/>
                </a:solidFill>
              </a:rPr>
              <a:t>冊子体資料、デジタル化情報（テキスト、画像、動画、音声）を、</a:t>
            </a:r>
            <a:r>
              <a:rPr lang="ja-JP" altLang="en-US" sz="1000"/>
              <a:t>「シングルソース・マルチユースの形で</a:t>
            </a:r>
            <a:r>
              <a:rPr lang="ja-JP" altLang="en-US" sz="1000">
                <a:solidFill>
                  <a:srgbClr val="FF0000"/>
                </a:solidFill>
              </a:rPr>
              <a:t>統合検索</a:t>
            </a:r>
            <a:r>
              <a:rPr lang="ja-JP" altLang="en-US" sz="1000"/>
              <a:t>」を実現   </a:t>
            </a:r>
          </a:p>
          <a:p>
            <a:pPr lvl="1">
              <a:lnSpc>
                <a:spcPct val="90000"/>
              </a:lnSpc>
            </a:pPr>
            <a:r>
              <a:rPr lang="ja-JP" altLang="en-US" sz="1000">
                <a:solidFill>
                  <a:srgbClr val="FF0000"/>
                </a:solidFill>
              </a:rPr>
              <a:t>「利用者の特性や、利用環境に応じた情報の検索をマイポータル機能」</a:t>
            </a:r>
            <a:r>
              <a:rPr lang="ja-JP" altLang="en-US" sz="1000"/>
              <a:t>として提供   </a:t>
            </a:r>
          </a:p>
          <a:p>
            <a:pPr lvl="1">
              <a:lnSpc>
                <a:spcPct val="90000"/>
              </a:lnSpc>
            </a:pPr>
            <a:r>
              <a:rPr lang="ja-JP" altLang="en-US" sz="1000"/>
              <a:t>  </a:t>
            </a:r>
          </a:p>
          <a:p>
            <a:pPr lvl="1">
              <a:lnSpc>
                <a:spcPct val="90000"/>
              </a:lnSpc>
            </a:pPr>
            <a:r>
              <a:rPr lang="ja-JP" altLang="en-US" sz="1000"/>
              <a:t>図書館員が作るレファレンス情報、参考情報に、加えて「利用者同士での質問・回答ができるサイト、ユーザレビュー、書評ページの情報も合わせて、知識の集合として利用」できるようにします。   </a:t>
            </a:r>
          </a:p>
          <a:p>
            <a:pPr lvl="1">
              <a:lnSpc>
                <a:spcPct val="90000"/>
              </a:lnSpc>
            </a:pPr>
            <a:r>
              <a:rPr lang="ja-JP" altLang="en-US" sz="1000"/>
              <a:t>それを実現する方法として、ソーシャルブックマーク、</a:t>
            </a:r>
            <a:r>
              <a:rPr lang="en-US" altLang="ja-JP" sz="1000"/>
              <a:t>Blog,Wiki</a:t>
            </a:r>
            <a:r>
              <a:rPr lang="ja-JP" altLang="en-US" sz="1000"/>
              <a:t>等→</a:t>
            </a:r>
            <a:r>
              <a:rPr lang="en-US" altLang="ja-JP" sz="1000"/>
              <a:t>CGM</a:t>
            </a:r>
            <a:r>
              <a:rPr lang="ja-JP" altLang="en-US" sz="1000"/>
              <a:t>の活用や、オープンソースの情報やシステムの活用を想定しています。 </a:t>
            </a:r>
          </a:p>
          <a:p>
            <a:pPr lvl="1">
              <a:lnSpc>
                <a:spcPct val="90000"/>
              </a:lnSpc>
            </a:pPr>
            <a:r>
              <a:rPr lang="ja-JP" altLang="en-US" sz="1000">
                <a:solidFill>
                  <a:srgbClr val="FF0000"/>
                </a:solidFill>
              </a:rPr>
              <a:t>意味解析による自動メタデータ付与、統制語辞書を活用した検索</a:t>
            </a:r>
            <a:r>
              <a:rPr lang="ja-JP" altLang="en-US" sz="1000"/>
              <a:t>として、</a:t>
            </a:r>
            <a:r>
              <a:rPr lang="ja-JP" altLang="en-US" sz="1000">
                <a:solidFill>
                  <a:srgbClr val="FF0000"/>
                </a:solidFill>
              </a:rPr>
              <a:t>「セマンティックウェブ技術の適用」  </a:t>
            </a:r>
            <a:r>
              <a:rPr lang="ja-JP" altLang="en-US" sz="1000"/>
              <a:t> </a:t>
            </a:r>
          </a:p>
          <a:p>
            <a:pPr>
              <a:lnSpc>
                <a:spcPct val="90000"/>
              </a:lnSpc>
            </a:pPr>
            <a:r>
              <a:rPr lang="ja-JP" altLang="en-US" sz="1000">
                <a:solidFill>
                  <a:srgbClr val="FF0000"/>
                </a:solidFill>
              </a:rPr>
              <a:t>以上のような形でのデジタルコンテンツの収集・蓄積・提供のための仕組み作りを進めています。  </a:t>
            </a:r>
            <a:r>
              <a:rPr lang="ja-JP" altLang="en-US" sz="1000"/>
              <a:t> </a:t>
            </a:r>
          </a:p>
        </p:txBody>
      </p:sp>
    </p:spTree>
    <p:extLst>
      <p:ext uri="{BB962C8B-B14F-4D97-AF65-F5344CB8AC3E}">
        <p14:creationId xmlns:p14="http://schemas.microsoft.com/office/powerpoint/2010/main" val="21339675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79</a:t>
            </a:fld>
            <a:endParaRPr kumimoji="1" lang="ja-JP" altLang="en-US"/>
          </a:p>
        </p:txBody>
      </p:sp>
    </p:spTree>
    <p:extLst>
      <p:ext uri="{BB962C8B-B14F-4D97-AF65-F5344CB8AC3E}">
        <p14:creationId xmlns:p14="http://schemas.microsoft.com/office/powerpoint/2010/main" val="3481179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80</a:t>
            </a:fld>
            <a:endParaRPr kumimoji="1" lang="ja-JP" altLang="en-US"/>
          </a:p>
        </p:txBody>
      </p:sp>
    </p:spTree>
    <p:extLst>
      <p:ext uri="{BB962C8B-B14F-4D97-AF65-F5344CB8AC3E}">
        <p14:creationId xmlns:p14="http://schemas.microsoft.com/office/powerpoint/2010/main" val="1330302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dirty="0" smtClean="0">
                <a:solidFill>
                  <a:srgbClr val="FF0000"/>
                </a:solidFill>
              </a:rPr>
              <a:t>「個別の図書館から、壁のない図書館へ」</a:t>
            </a:r>
            <a:endParaRPr lang="en-US" altLang="ja-JP" dirty="0" smtClean="0">
              <a:solidFill>
                <a:srgbClr val="FF0000"/>
              </a:solidFill>
            </a:endParaRPr>
          </a:p>
          <a:p>
            <a:pPr lvl="0"/>
            <a:r>
              <a:rPr lang="ja-JP" altLang="en-US" dirty="0" smtClean="0">
                <a:solidFill>
                  <a:srgbClr val="FF0000"/>
                </a:solidFill>
              </a:rPr>
              <a:t>「図書館サービスの枠を越えて」</a:t>
            </a:r>
            <a:endParaRPr lang="en-US" altLang="ja-JP" dirty="0" smtClean="0">
              <a:solidFill>
                <a:srgbClr val="FF0000"/>
              </a:solidFill>
            </a:endParaRPr>
          </a:p>
          <a:p>
            <a:r>
              <a:rPr lang="ja-JP" altLang="en-US" dirty="0" smtClean="0">
                <a:solidFill>
                  <a:srgbClr val="FF0000"/>
                </a:solidFill>
              </a:rPr>
              <a:t>様々な形態の情報を、いつでも、どこでも、利用者が求める形で、迅速かつ的確に、アクセスまたは案内できるように</a:t>
            </a:r>
            <a:endParaRPr kumimoji="1" lang="en-US" altLang="ja-JP" dirty="0" smtClean="0"/>
          </a:p>
          <a:p>
            <a:r>
              <a:rPr kumimoji="1" lang="ja-JP" altLang="en-US" dirty="0" smtClean="0"/>
              <a:t>～～～～～～</a:t>
            </a:r>
            <a:endParaRPr kumimoji="1" lang="en-US" altLang="ja-JP" dirty="0" smtClean="0"/>
          </a:p>
          <a:p>
            <a:r>
              <a:rPr lang="ja-JP" altLang="en-US" dirty="0" smtClean="0"/>
              <a:t>開発経緯と方針</a:t>
            </a:r>
            <a:endParaRPr lang="en-US" altLang="ja-JP" dirty="0" smtClean="0"/>
          </a:p>
          <a:p>
            <a:pPr lvl="1"/>
            <a:r>
              <a:rPr lang="ja-JP" altLang="en-US" dirty="0" smtClean="0"/>
              <a:t> </a:t>
            </a:r>
            <a:r>
              <a:rPr lang="ja-JP" altLang="en-US" dirty="0" smtClean="0">
                <a:solidFill>
                  <a:srgbClr val="FF0000"/>
                </a:solidFill>
              </a:rPr>
              <a:t>「個別の図書館から、壁のない図書館へ」</a:t>
            </a:r>
            <a:endParaRPr lang="en-US" altLang="ja-JP" dirty="0" smtClean="0">
              <a:solidFill>
                <a:srgbClr val="FF0000"/>
              </a:solidFill>
            </a:endParaRPr>
          </a:p>
          <a:p>
            <a:pPr lvl="1"/>
            <a:r>
              <a:rPr lang="ja-JP" altLang="en-US" dirty="0" smtClean="0">
                <a:solidFill>
                  <a:srgbClr val="FF0000"/>
                </a:solidFill>
              </a:rPr>
              <a:t>「図書館サービスの枠を越えて」</a:t>
            </a:r>
            <a:endParaRPr lang="en-US" altLang="ja-JP" dirty="0" smtClean="0">
              <a:solidFill>
                <a:srgbClr val="FF0000"/>
              </a:solidFill>
            </a:endParaRPr>
          </a:p>
          <a:p>
            <a:pPr lvl="1"/>
            <a:r>
              <a:rPr lang="ja-JP" altLang="en-US" dirty="0" smtClean="0"/>
              <a:t>プロトタイプを構築し検証し、それをベースに段階的に機能拡充していく</a:t>
            </a:r>
            <a:endParaRPr lang="en-US" altLang="ja-JP" dirty="0" smtClean="0"/>
          </a:p>
          <a:p>
            <a:pPr lvl="2"/>
            <a:r>
              <a:rPr lang="ja-JP" altLang="en-US" dirty="0" smtClean="0"/>
              <a:t>デジタルアーカイブポータルプロトタイプ</a:t>
            </a:r>
            <a:endParaRPr lang="en-US" altLang="ja-JP" dirty="0" smtClean="0"/>
          </a:p>
          <a:p>
            <a:pPr lvl="2"/>
            <a:r>
              <a:rPr lang="en-US" altLang="ja-JP" dirty="0" smtClean="0"/>
              <a:t>PORTA</a:t>
            </a:r>
          </a:p>
          <a:p>
            <a:pPr lvl="2"/>
            <a:r>
              <a:rPr lang="ja-JP" altLang="en-US" dirty="0" smtClean="0"/>
              <a:t>国立国会図書館サーチ</a:t>
            </a:r>
            <a:endParaRPr lang="en-US" altLang="ja-JP" dirty="0" smtClean="0"/>
          </a:p>
          <a:p>
            <a:pPr lvl="2"/>
            <a:r>
              <a:rPr lang="ja-JP" altLang="en-US" dirty="0" smtClean="0"/>
              <a:t>⇒東日本大震災アーカイブ⇒知識インフラ⇒ナショナルアーカイブ</a:t>
            </a:r>
            <a:endParaRPr lang="en-US" altLang="ja-JP" dirty="0" smtClean="0"/>
          </a:p>
          <a:p>
            <a:r>
              <a:rPr lang="ja-JP" altLang="en-US" dirty="0" smtClean="0"/>
              <a:t>国立国会図書館サーチのサービス目標</a:t>
            </a:r>
            <a:endParaRPr lang="en-US" altLang="ja-JP" dirty="0" smtClean="0"/>
          </a:p>
          <a:p>
            <a:pPr lvl="1"/>
            <a:r>
              <a:rPr lang="ja-JP" altLang="en-US" dirty="0" smtClean="0"/>
              <a:t>「当館が保有しているか否かを問わず、冊子体に加えて、デジタル化された画像、テキスト、音声等の</a:t>
            </a:r>
            <a:r>
              <a:rPr lang="ja-JP" altLang="en-US" dirty="0" smtClean="0">
                <a:solidFill>
                  <a:srgbClr val="FF0000"/>
                </a:solidFill>
              </a:rPr>
              <a:t>様々な形態の情報を、いつでも、どこでも、利用者が求める形で、迅速かつ的確に、アクセスまたは案内できるように</a:t>
            </a:r>
            <a:r>
              <a:rPr lang="ja-JP" altLang="en-US" dirty="0" smtClean="0"/>
              <a:t>すること」</a:t>
            </a:r>
            <a:endParaRPr lang="en-US" altLang="ja-JP" dirty="0" smtClean="0"/>
          </a:p>
          <a:p>
            <a:pPr lvl="1"/>
            <a:endParaRPr lang="ja-JP" altLang="en-US" dirty="0" smtClean="0"/>
          </a:p>
          <a:p>
            <a:pPr lvl="1"/>
            <a:endParaRPr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81</a:t>
            </a:fld>
            <a:endParaRPr kumimoji="1" lang="ja-JP" altLang="en-US"/>
          </a:p>
        </p:txBody>
      </p:sp>
    </p:spTree>
    <p:extLst>
      <p:ext uri="{BB962C8B-B14F-4D97-AF65-F5344CB8AC3E}">
        <p14:creationId xmlns:p14="http://schemas.microsoft.com/office/powerpoint/2010/main" val="31359744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9770" y="4456356"/>
            <a:ext cx="5699236" cy="5288561"/>
          </a:xfrm>
        </p:spPr>
        <p:txBody>
          <a:bodyPr/>
          <a:lstStyle/>
          <a:p>
            <a:r>
              <a:rPr lang="ja-JP" altLang="en-US" dirty="0" smtClean="0">
                <a:solidFill>
                  <a:srgbClr val="FF0000"/>
                </a:solidFill>
              </a:rPr>
              <a:t>情報アクセスとして</a:t>
            </a:r>
            <a:endParaRPr lang="en-US" altLang="ja-JP" dirty="0" smtClean="0">
              <a:solidFill>
                <a:srgbClr val="FF0000"/>
              </a:solidFill>
            </a:endParaRPr>
          </a:p>
          <a:p>
            <a:pPr defTabSz="918878"/>
            <a:r>
              <a:rPr lang="ja-JP" altLang="en-US" dirty="0" smtClean="0">
                <a:solidFill>
                  <a:srgbClr val="FF0000"/>
                </a:solidFill>
              </a:rPr>
              <a:t>デジタル情報を活用したサービス</a:t>
            </a:r>
            <a:r>
              <a:rPr lang="ja-JP" altLang="en-US" dirty="0" smtClean="0"/>
              <a:t>へ</a:t>
            </a:r>
            <a:endParaRPr lang="en-US" altLang="ja-JP" dirty="0" smtClean="0"/>
          </a:p>
          <a:p>
            <a:pPr defTabSz="918878"/>
            <a:r>
              <a:rPr lang="ja-JP" altLang="en-US" dirty="0" smtClean="0">
                <a:solidFill>
                  <a:srgbClr val="FF0000"/>
                </a:solidFill>
              </a:rPr>
              <a:t>印刷物とデジタル情報の一体的利用を可能</a:t>
            </a:r>
            <a:r>
              <a:rPr lang="ja-JP" altLang="en-US" dirty="0" smtClean="0"/>
              <a:t>に</a:t>
            </a:r>
            <a:endParaRPr lang="en-US" altLang="ja-JP" dirty="0" smtClean="0"/>
          </a:p>
          <a:p>
            <a:r>
              <a:rPr lang="ja-JP" altLang="en-US" dirty="0" smtClean="0">
                <a:solidFill>
                  <a:srgbClr val="FF0000"/>
                </a:solidFill>
              </a:rPr>
              <a:t>～～～～～～～～</a:t>
            </a:r>
            <a:endParaRPr lang="en-US" dirty="0" smtClean="0">
              <a:solidFill>
                <a:srgbClr val="FF0000"/>
              </a:solidFill>
            </a:endParaRPr>
          </a:p>
          <a:p>
            <a:r>
              <a:rPr lang="en-US" dirty="0" err="1" smtClean="0"/>
              <a:t>NDLSearch</a:t>
            </a:r>
            <a:r>
              <a:rPr lang="en-US" dirty="0" smtClean="0"/>
              <a:t> </a:t>
            </a:r>
            <a:r>
              <a:rPr lang="ja-JP" altLang="en-US" dirty="0" smtClean="0"/>
              <a:t>は，以下のようなサービスを実現する。</a:t>
            </a:r>
            <a:r>
              <a:rPr lang="en-US" dirty="0" smtClean="0"/>
              <a:t>9)</a:t>
            </a:r>
            <a:endParaRPr lang="ja-JP" altLang="en-US" dirty="0" smtClean="0"/>
          </a:p>
          <a:p>
            <a:r>
              <a:rPr lang="en-US" dirty="0" smtClean="0"/>
              <a:t>(1) </a:t>
            </a:r>
            <a:r>
              <a:rPr lang="ja-JP" altLang="en-US" dirty="0" smtClean="0"/>
              <a:t>所蔵機関，情報種別を問わない統合検索機能の提供</a:t>
            </a:r>
          </a:p>
          <a:p>
            <a:r>
              <a:rPr lang="ja-JP" altLang="en-US" dirty="0" smtClean="0"/>
              <a:t>所蔵機関，情報種別を問わず，データベースを統合検索（書誌，目次及び全文テキストからの検索）し，同一著作物，同一資料をグルーピング表示する。また，日中韓の国立図書館の統合検索（翻訳検索・翻訳表示）できるようにする。</a:t>
            </a:r>
          </a:p>
          <a:p>
            <a:r>
              <a:rPr lang="en-US" dirty="0" smtClean="0"/>
              <a:t>(2) </a:t>
            </a:r>
            <a:r>
              <a:rPr lang="ja-JP" altLang="en-US" dirty="0" smtClean="0"/>
              <a:t>コンテンツの閲覧及びナビゲーションを容易にする機能の提供</a:t>
            </a:r>
          </a:p>
          <a:p>
            <a:r>
              <a:rPr lang="ja-JP" altLang="en-US" dirty="0" smtClean="0"/>
              <a:t>情報の入手手段へナビゲーション（デジタルコンテンツ，所蔵機関，オンライン書店，近くの図書館へ案内）する。また，携帯電話，スマートフォン，タブレット端末等，閲覧デバイスに最適化したユーザインタフェースを提供する。</a:t>
            </a:r>
          </a:p>
          <a:p>
            <a:r>
              <a:rPr lang="en-US" dirty="0" smtClean="0"/>
              <a:t>(3) </a:t>
            </a:r>
            <a:r>
              <a:rPr lang="ja-JP" altLang="en-US" dirty="0" smtClean="0"/>
              <a:t>ユーザビリティを向上させた検索機能の提供</a:t>
            </a:r>
          </a:p>
          <a:p>
            <a:r>
              <a:rPr lang="ja-JP" altLang="en-US" dirty="0" smtClean="0"/>
              <a:t>あいまい検索（表記ゆれ，キーワードサジェスト），絞り込み検索（ファセット検索）及び再検索機能（連想キーワード検索，シソーラス検索，キーワードレコメンド）を可能にする。</a:t>
            </a:r>
          </a:p>
          <a:p>
            <a:r>
              <a:rPr lang="en-US" dirty="0" smtClean="0"/>
              <a:t>(4) </a:t>
            </a:r>
            <a:r>
              <a:rPr lang="ja-JP" altLang="en-US" dirty="0" smtClean="0"/>
              <a:t>情報及びサービスの再利用のための機能の提供</a:t>
            </a:r>
          </a:p>
          <a:p>
            <a:r>
              <a:rPr lang="ja-JP" altLang="en-US" dirty="0" smtClean="0"/>
              <a:t>納本された新着資料の書誌情報の早期提供（</a:t>
            </a:r>
            <a:r>
              <a:rPr lang="en-US" dirty="0" smtClean="0"/>
              <a:t>MARC</a:t>
            </a:r>
            <a:r>
              <a:rPr lang="ja-JP" altLang="en-US" dirty="0" smtClean="0"/>
              <a:t>及び</a:t>
            </a:r>
            <a:r>
              <a:rPr lang="en-US" dirty="0" smtClean="0"/>
              <a:t>DC</a:t>
            </a:r>
            <a:r>
              <a:rPr lang="ja-JP" altLang="en-US" dirty="0" smtClean="0"/>
              <a:t>メタデータ形式）し，また，検索結果の</a:t>
            </a:r>
            <a:r>
              <a:rPr lang="en-US" dirty="0" smtClean="0"/>
              <a:t>RSS</a:t>
            </a:r>
            <a:r>
              <a:rPr lang="ja-JP" altLang="en-US" dirty="0" smtClean="0"/>
              <a:t>情報の提供，ブックマーク機能，</a:t>
            </a:r>
            <a:r>
              <a:rPr lang="en-US" dirty="0" smtClean="0"/>
              <a:t>Twitter</a:t>
            </a:r>
            <a:r>
              <a:rPr lang="ja-JP" altLang="en-US" dirty="0" err="1" smtClean="0"/>
              <a:t>，</a:t>
            </a:r>
            <a:r>
              <a:rPr lang="ja-JP" altLang="en-US" dirty="0" smtClean="0"/>
              <a:t>本棚サイトへの投稿も容易に行えるようにする。</a:t>
            </a:r>
          </a:p>
          <a:p>
            <a:r>
              <a:rPr lang="en-US" dirty="0" smtClean="0"/>
              <a:t>(5) </a:t>
            </a:r>
            <a:r>
              <a:rPr lang="ja-JP" altLang="en-US" dirty="0" smtClean="0"/>
              <a:t>他機関サービス向けの</a:t>
            </a:r>
            <a:r>
              <a:rPr lang="en-US" dirty="0" smtClean="0"/>
              <a:t>API</a:t>
            </a:r>
            <a:r>
              <a:rPr lang="ja-JP" altLang="en-US" dirty="0" smtClean="0"/>
              <a:t>の提供</a:t>
            </a:r>
          </a:p>
          <a:p>
            <a:r>
              <a:rPr lang="ja-JP" altLang="en-US" dirty="0" smtClean="0"/>
              <a:t>他機関のシステムが，このサービスをデータプロバイダとして利用するために，国際標準等として普及しているハーベスト及び横断検索用の各種</a:t>
            </a:r>
            <a:r>
              <a:rPr lang="en-US" dirty="0" smtClean="0"/>
              <a:t>API</a:t>
            </a:r>
            <a:r>
              <a:rPr lang="ja-JP" altLang="en-US" dirty="0" smtClean="0"/>
              <a:t>による連携機能を実装している。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82</a:t>
            </a:fld>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Tree>
    <p:extLst>
      <p:ext uri="{BB962C8B-B14F-4D97-AF65-F5344CB8AC3E}">
        <p14:creationId xmlns:p14="http://schemas.microsoft.com/office/powerpoint/2010/main" val="3260578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0"/>
          </p:nvPr>
        </p:nvSpPr>
        <p:spPr/>
        <p:txBody>
          <a:bodyPr/>
          <a:lstStyle/>
          <a:p>
            <a:endParaRPr lang="ja-JP" altLang="en-US">
              <a:solidFill>
                <a:prstClr val="black"/>
              </a:solidFill>
            </a:endParaRPr>
          </a:p>
        </p:txBody>
      </p:sp>
      <p:sp>
        <p:nvSpPr>
          <p:cNvPr id="5" name="スライド番号プレースホルダー 4"/>
          <p:cNvSpPr>
            <a:spLocks noGrp="1"/>
          </p:cNvSpPr>
          <p:nvPr>
            <p:ph type="sldNum" sz="quarter" idx="11"/>
          </p:nvPr>
        </p:nvSpPr>
        <p:spPr/>
        <p:txBody>
          <a:bodyPr/>
          <a:lstStyle/>
          <a:p>
            <a:fld id="{60790FB4-0543-431D-8F54-D4E71C5D568C}" type="slidenum">
              <a:rPr lang="ja-JP" altLang="en-US" smtClean="0">
                <a:solidFill>
                  <a:prstClr val="black"/>
                </a:solidFill>
              </a:rPr>
              <a:pPr/>
              <a:t>7</a:t>
            </a:fld>
            <a:endParaRPr lang="ja-JP" altLang="en-US">
              <a:solidFill>
                <a:prstClr val="black"/>
              </a:solidFill>
            </a:endParaRPr>
          </a:p>
        </p:txBody>
      </p:sp>
    </p:spTree>
    <p:extLst>
      <p:ext uri="{BB962C8B-B14F-4D97-AF65-F5344CB8AC3E}">
        <p14:creationId xmlns:p14="http://schemas.microsoft.com/office/powerpoint/2010/main" val="41742780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83</a:t>
            </a:fld>
            <a:endParaRPr kumimoji="1" lang="ja-JP" altLang="en-US"/>
          </a:p>
        </p:txBody>
      </p:sp>
    </p:spTree>
    <p:extLst>
      <p:ext uri="{BB962C8B-B14F-4D97-AF65-F5344CB8AC3E}">
        <p14:creationId xmlns:p14="http://schemas.microsoft.com/office/powerpoint/2010/main" val="16718231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D512217-FADA-41DD-A1DA-0AC4C64B684D}" type="slidenum">
              <a:rPr lang="en-US" altLang="ja-JP" smtClean="0"/>
              <a:pPr/>
              <a:t>84</a:t>
            </a:fld>
            <a:endParaRPr lang="en-US" altLang="ja-JP" smtClean="0"/>
          </a:p>
        </p:txBody>
      </p:sp>
      <p:sp>
        <p:nvSpPr>
          <p:cNvPr id="39939" name="Rectangle 2"/>
          <p:cNvSpPr>
            <a:spLocks noGrp="1" noRot="1" noChangeAspect="1" noChangeArrowheads="1" noTextEdit="1"/>
          </p:cNvSpPr>
          <p:nvPr>
            <p:ph type="sldImg"/>
          </p:nvPr>
        </p:nvSpPr>
        <p:spPr>
          <a:xfrm>
            <a:off x="95250" y="744538"/>
            <a:ext cx="6618288" cy="3724275"/>
          </a:xfrm>
          <a:ln/>
        </p:spPr>
      </p:sp>
      <p:sp>
        <p:nvSpPr>
          <p:cNvPr id="39940" name="Rectangle 3"/>
          <p:cNvSpPr>
            <a:spLocks noGrp="1" noChangeArrowheads="1"/>
          </p:cNvSpPr>
          <p:nvPr>
            <p:ph type="body" idx="1"/>
          </p:nvPr>
        </p:nvSpPr>
        <p:spPr>
          <a:xfrm>
            <a:off x="907472" y="4716204"/>
            <a:ext cx="4982732" cy="4466755"/>
          </a:xfrm>
          <a:noFill/>
          <a:ln/>
        </p:spPr>
        <p:txBody>
          <a:bodyPr>
            <a:normAutofit/>
          </a:bodyPr>
          <a:lstStyle/>
          <a:p>
            <a:r>
              <a:rPr lang="ja-JP" altLang="en-US" dirty="0" smtClean="0"/>
              <a:t>このシステムは、</a:t>
            </a:r>
            <a:r>
              <a:rPr lang="ja-JP" altLang="en-US" dirty="0" smtClean="0">
                <a:solidFill>
                  <a:srgbClr val="FF0000"/>
                </a:solidFill>
              </a:rPr>
              <a:t>ただの目録ではなく、実際に資料を利用するための手段まで案内</a:t>
            </a:r>
            <a:r>
              <a:rPr lang="ja-JP" altLang="en-US" dirty="0" smtClean="0"/>
              <a:t>することを目的としています。</a:t>
            </a:r>
            <a:endParaRPr lang="en-US" altLang="ja-JP" dirty="0" smtClean="0"/>
          </a:p>
          <a:p>
            <a:r>
              <a:rPr lang="ja-JP" altLang="en-US" dirty="0" smtClean="0"/>
              <a:t>違う言い方をすると、「</a:t>
            </a:r>
            <a:r>
              <a:rPr lang="ja-JP" altLang="en-US" dirty="0" smtClean="0">
                <a:solidFill>
                  <a:srgbClr val="FF0000"/>
                </a:solidFill>
              </a:rPr>
              <a:t>国内の各機関</a:t>
            </a:r>
            <a:r>
              <a:rPr lang="ja-JP" altLang="en-US" dirty="0" smtClean="0"/>
              <a:t>が持つ豊富な「知」を活用してもらうための</a:t>
            </a:r>
            <a:r>
              <a:rPr lang="ja-JP" altLang="en-US" dirty="0" smtClean="0">
                <a:solidFill>
                  <a:srgbClr val="FF0000"/>
                </a:solidFill>
              </a:rPr>
              <a:t>アクセスポイント（入口）となること」が目的</a:t>
            </a:r>
            <a:r>
              <a:rPr lang="ja-JP" altLang="en-US" dirty="0" smtClean="0"/>
              <a:t>です。</a:t>
            </a:r>
            <a:endParaRPr lang="en-US" altLang="ja-JP" dirty="0" smtClean="0"/>
          </a:p>
          <a:p>
            <a:pPr eaLnBrk="1" hangingPunct="1"/>
            <a:endParaRPr lang="en-US" altLang="ja-JP" dirty="0" smtClean="0"/>
          </a:p>
          <a:p>
            <a:pPr eaLnBrk="1" hangingPunct="1"/>
            <a:r>
              <a:rPr lang="ja-JP" altLang="en-US" dirty="0" smtClean="0"/>
              <a:t>国立国会図書館サーチは、「</a:t>
            </a:r>
            <a:r>
              <a:rPr lang="ja-JP" altLang="en-US" dirty="0" smtClean="0">
                <a:solidFill>
                  <a:srgbClr val="FF0000"/>
                </a:solidFill>
              </a:rPr>
              <a:t>多様な検索対象</a:t>
            </a:r>
            <a:r>
              <a:rPr lang="ja-JP" altLang="en-US" dirty="0" smtClean="0"/>
              <a:t>」を「</a:t>
            </a:r>
            <a:r>
              <a:rPr lang="ja-JP" altLang="en-US" dirty="0" smtClean="0">
                <a:solidFill>
                  <a:srgbClr val="FF0000"/>
                </a:solidFill>
              </a:rPr>
              <a:t>多様なルート</a:t>
            </a:r>
            <a:r>
              <a:rPr lang="ja-JP" altLang="en-US" dirty="0" smtClean="0"/>
              <a:t>」で「</a:t>
            </a:r>
            <a:r>
              <a:rPr lang="ja-JP" altLang="en-US" dirty="0" smtClean="0">
                <a:solidFill>
                  <a:srgbClr val="FF0000"/>
                </a:solidFill>
              </a:rPr>
              <a:t>多彩な検索支援</a:t>
            </a:r>
            <a:r>
              <a:rPr lang="ja-JP" altLang="en-US" dirty="0" smtClean="0"/>
              <a:t>」を駆使して提供しようとするものです。これにより、</a:t>
            </a:r>
            <a:r>
              <a:rPr lang="ja-JP" altLang="en-US" dirty="0" smtClean="0">
                <a:solidFill>
                  <a:srgbClr val="FF0000"/>
                </a:solidFill>
              </a:rPr>
              <a:t>従来の図書館利用者だけではなく</a:t>
            </a:r>
            <a:r>
              <a:rPr lang="ja-JP" altLang="en-US" dirty="0" smtClean="0"/>
              <a:t>、各種のウェブサービスを提供されている企業・団体、一般の利用者の方など、幅広い範囲の方々に利用していただけるサービスを実現することを目指しています。</a:t>
            </a:r>
            <a:endParaRPr lang="en-US" altLang="ja-JP" dirty="0" smtClean="0"/>
          </a:p>
          <a:p>
            <a:pPr eaLnBrk="1" hangingPunct="1"/>
            <a:endParaRPr lang="en-US" altLang="ja-JP" dirty="0" smtClean="0"/>
          </a:p>
          <a:p>
            <a:endParaRPr lang="ja-JP" altLang="en-US" dirty="0" smtClean="0"/>
          </a:p>
          <a:p>
            <a:pPr eaLnBrk="1" hangingPunct="1"/>
            <a:endParaRPr lang="en-US" altLang="ja-JP" dirty="0" smtClean="0"/>
          </a:p>
        </p:txBody>
      </p:sp>
    </p:spTree>
    <p:extLst>
      <p:ext uri="{BB962C8B-B14F-4D97-AF65-F5344CB8AC3E}">
        <p14:creationId xmlns:p14="http://schemas.microsoft.com/office/powerpoint/2010/main" val="4109770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04775" y="182563"/>
            <a:ext cx="6621463" cy="3725862"/>
          </a:xfrm>
        </p:spPr>
      </p:sp>
      <p:sp>
        <p:nvSpPr>
          <p:cNvPr id="3" name="ノート プレースホルダ 2"/>
          <p:cNvSpPr>
            <a:spLocks noGrp="1"/>
          </p:cNvSpPr>
          <p:nvPr>
            <p:ph type="body" idx="1"/>
          </p:nvPr>
        </p:nvSpPr>
        <p:spPr>
          <a:xfrm>
            <a:off x="679768" y="3949066"/>
            <a:ext cx="5438140" cy="5866748"/>
          </a:xfrm>
        </p:spPr>
        <p:txBody>
          <a:bodyPr>
            <a:normAutofit fontScale="92500" lnSpcReduction="20000"/>
          </a:bodyPr>
          <a:lstStyle/>
          <a:p>
            <a:r>
              <a:rPr lang="ja-JP" altLang="en-US" dirty="0" smtClean="0">
                <a:solidFill>
                  <a:srgbClr val="FF0000"/>
                </a:solidFill>
              </a:rPr>
              <a:t>利活用を促進する</a:t>
            </a:r>
            <a:r>
              <a:rPr lang="ja-JP" altLang="en-US" b="1" dirty="0" smtClean="0">
                <a:solidFill>
                  <a:srgbClr val="FF0000"/>
                </a:solidFill>
              </a:rPr>
              <a:t>システムの概念</a:t>
            </a:r>
            <a:endParaRPr lang="en-US" altLang="ja-JP" b="1" dirty="0" smtClean="0">
              <a:solidFill>
                <a:srgbClr val="FF0000"/>
              </a:solidFill>
            </a:endParaRPr>
          </a:p>
          <a:p>
            <a:endParaRPr lang="en-US" dirty="0" smtClean="0">
              <a:solidFill>
                <a:srgbClr val="FF0000"/>
              </a:solidFill>
            </a:endParaRPr>
          </a:p>
          <a:p>
            <a:r>
              <a:rPr lang="en-US" dirty="0" smtClean="0">
                <a:solidFill>
                  <a:srgbClr val="FF0000"/>
                </a:solidFill>
              </a:rPr>
              <a:t>2012</a:t>
            </a:r>
            <a:r>
              <a:rPr lang="ja-JP" altLang="en-US" dirty="0" smtClean="0">
                <a:solidFill>
                  <a:srgbClr val="FF0000"/>
                </a:solidFill>
              </a:rPr>
              <a:t>年</a:t>
            </a:r>
            <a:r>
              <a:rPr lang="en-US" dirty="0" smtClean="0">
                <a:solidFill>
                  <a:srgbClr val="FF0000"/>
                </a:solidFill>
              </a:rPr>
              <a:t>1</a:t>
            </a:r>
            <a:r>
              <a:rPr lang="ja-JP" altLang="en-US" dirty="0" smtClean="0">
                <a:solidFill>
                  <a:srgbClr val="FF0000"/>
                </a:solidFill>
              </a:rPr>
              <a:t>月「国立国会図書館サーチ」提供開始</a:t>
            </a:r>
            <a:r>
              <a:rPr lang="ja-JP" altLang="en-US" dirty="0" smtClean="0"/>
              <a:t>→国立国会図書館をはじめとして、</a:t>
            </a:r>
            <a:r>
              <a:rPr lang="ja-JP" altLang="en-US" dirty="0" smtClean="0">
                <a:solidFill>
                  <a:srgbClr val="FF0000"/>
                </a:solidFill>
              </a:rPr>
              <a:t>全国の公共図書館、公文書館、美術館や学術研究機関などが提供する、さまざまなデジタル情報を統合的に検索</a:t>
            </a:r>
            <a:r>
              <a:rPr lang="ja-JP" altLang="en-US" dirty="0" smtClean="0"/>
              <a:t>することが可能に</a:t>
            </a:r>
            <a:endParaRPr lang="en-US" altLang="ja-JP" dirty="0" smtClean="0"/>
          </a:p>
          <a:p>
            <a:endParaRPr kumimoji="1" lang="en-US" altLang="ja-JP" dirty="0" smtClean="0"/>
          </a:p>
          <a:p>
            <a:r>
              <a:rPr kumimoji="1" lang="ja-JP" altLang="en-US" dirty="0" smtClean="0"/>
              <a:t>印刷刊行物、デジタルコンテンツを問わず</a:t>
            </a:r>
            <a:endParaRPr kumimoji="1" lang="en-US" altLang="ja-JP" dirty="0" smtClean="0"/>
          </a:p>
          <a:p>
            <a:r>
              <a:rPr kumimoji="1" lang="ja-JP" altLang="en-US" dirty="0" smtClean="0"/>
              <a:t>当館が保有しているコンテンツと、他の機関が保有しているコンテンツを合わせて、</a:t>
            </a:r>
            <a:endParaRPr kumimoji="1" lang="en-US" altLang="ja-JP" dirty="0" smtClean="0"/>
          </a:p>
          <a:p>
            <a:r>
              <a:rPr kumimoji="1" lang="ja-JP" altLang="en-US" dirty="0" smtClean="0"/>
              <a:t>総合目録を作って、それを検索できる仕組み</a:t>
            </a:r>
            <a:endParaRPr kumimoji="1" lang="en-US" altLang="ja-JP" dirty="0" smtClean="0"/>
          </a:p>
          <a:p>
            <a:endParaRPr kumimoji="1" lang="en-US" altLang="ja-JP" dirty="0" smtClean="0"/>
          </a:p>
          <a:p>
            <a:r>
              <a:rPr lang="ja-JP" altLang="en-US" b="1" dirty="0" smtClean="0">
                <a:solidFill>
                  <a:srgbClr val="FF0000"/>
                </a:solidFill>
              </a:rPr>
              <a:t>当館では、現在、</a:t>
            </a:r>
            <a:r>
              <a:rPr lang="en-US" altLang="ja-JP" b="1" dirty="0" err="1" smtClean="0">
                <a:solidFill>
                  <a:srgbClr val="FF0000"/>
                </a:solidFill>
              </a:rPr>
              <a:t>NDLSearch</a:t>
            </a:r>
            <a:r>
              <a:rPr lang="ja-JP" altLang="en-US" b="1" dirty="0" smtClean="0">
                <a:solidFill>
                  <a:srgbClr val="FF0000"/>
                </a:solidFill>
              </a:rPr>
              <a:t>を核として、「情報の集約と利用者への提供」を目指して、図のようなイメージでサービスを提供しています。</a:t>
            </a:r>
            <a:endParaRPr lang="ja-JP" altLang="en-US" dirty="0" smtClean="0">
              <a:solidFill>
                <a:srgbClr val="FF0000"/>
              </a:solidFill>
            </a:endParaRPr>
          </a:p>
          <a:p>
            <a:r>
              <a:rPr lang="ja-JP" altLang="en-US" dirty="0" smtClean="0"/>
              <a:t>平成</a:t>
            </a:r>
            <a:r>
              <a:rPr lang="en-US" dirty="0" smtClean="0"/>
              <a:t>24</a:t>
            </a:r>
            <a:r>
              <a:rPr lang="ja-JP" altLang="en-US" dirty="0" smtClean="0"/>
              <a:t>年</a:t>
            </a:r>
            <a:r>
              <a:rPr lang="en-US" dirty="0" smtClean="0"/>
              <a:t>1</a:t>
            </a:r>
            <a:r>
              <a:rPr lang="ja-JP" altLang="en-US" dirty="0" smtClean="0"/>
              <a:t>月に電子情報の更なる活用、多様な資料群の一元的利用、館外の情報・サービスへの統合的アクセスを目的として、サービス・システムのリニューアルを実施した。</a:t>
            </a:r>
            <a:endParaRPr lang="en-US" altLang="ja-JP" dirty="0" smtClean="0"/>
          </a:p>
          <a:p>
            <a:endParaRPr lang="ja-JP" altLang="en-US" dirty="0" smtClean="0"/>
          </a:p>
          <a:p>
            <a:r>
              <a:rPr lang="ja-JP" altLang="en-US" dirty="0" smtClean="0"/>
              <a:t>国立国会図書館サーチ（通称</a:t>
            </a:r>
            <a:r>
              <a:rPr lang="en-US" dirty="0" smtClean="0"/>
              <a:t>NDL</a:t>
            </a:r>
            <a:r>
              <a:rPr lang="ja-JP" altLang="en-US" dirty="0" smtClean="0"/>
              <a:t>サーチ）は，</a:t>
            </a:r>
          </a:p>
          <a:p>
            <a:pPr lvl="1"/>
            <a:r>
              <a:rPr lang="ja-JP" altLang="en-US" b="1" dirty="0" smtClean="0"/>
              <a:t>国立国会図書館サーチ（</a:t>
            </a:r>
            <a:r>
              <a:rPr lang="en-US" b="1" dirty="0" smtClean="0"/>
              <a:t>NDL</a:t>
            </a:r>
            <a:r>
              <a:rPr lang="ja-JP" altLang="en-US" b="1" dirty="0" smtClean="0"/>
              <a:t>サーチ）は、</a:t>
            </a:r>
            <a:r>
              <a:rPr lang="ja-JP" altLang="en-US" b="1" dirty="0" smtClean="0">
                <a:solidFill>
                  <a:srgbClr val="FF0000"/>
                </a:solidFill>
              </a:rPr>
              <a:t>当館や他の機関が保有する冊子体・デジタル化された画像・音声等の様々な形態の情報を検索</a:t>
            </a:r>
            <a:r>
              <a:rPr lang="ja-JP" altLang="en-US" b="1" dirty="0" smtClean="0"/>
              <a:t>できる新しい統合検索サービスです。</a:t>
            </a:r>
            <a:endParaRPr lang="ja-JP" altLang="en-US" dirty="0" smtClean="0"/>
          </a:p>
          <a:p>
            <a:pPr lvl="1"/>
            <a:r>
              <a:rPr lang="ja-JP" altLang="en-US" b="1" dirty="0" smtClean="0">
                <a:solidFill>
                  <a:srgbClr val="FF0000"/>
                </a:solidFill>
              </a:rPr>
              <a:t>「いつでも」「どこでも」「誰でも」「迅速に」、情報へ辿り着くことができるサービスを目指しています。</a:t>
            </a:r>
            <a:endParaRPr lang="ja-JP" altLang="en-US" dirty="0" smtClean="0">
              <a:solidFill>
                <a:srgbClr val="FF0000"/>
              </a:solidFill>
            </a:endParaRPr>
          </a:p>
          <a:p>
            <a:r>
              <a:rPr lang="ja-JP" altLang="en-US" b="1" dirty="0" smtClean="0"/>
              <a:t>検索サービスの提供においては、</a:t>
            </a:r>
            <a:endParaRPr lang="ja-JP" altLang="en-US" dirty="0" smtClean="0"/>
          </a:p>
          <a:p>
            <a:pPr lvl="1"/>
            <a:r>
              <a:rPr lang="en-US" dirty="0" smtClean="0"/>
              <a:t>NDL</a:t>
            </a:r>
            <a:r>
              <a:rPr lang="ja-JP" altLang="en-US" dirty="0" smtClean="0"/>
              <a:t>からの直接提供と、</a:t>
            </a:r>
            <a:r>
              <a:rPr lang="en-US" dirty="0" smtClean="0"/>
              <a:t>Google</a:t>
            </a:r>
            <a:r>
              <a:rPr lang="ja-JP" altLang="en-US" dirty="0" err="1" smtClean="0"/>
              <a:t>、</a:t>
            </a:r>
            <a:r>
              <a:rPr lang="en-US" dirty="0" smtClean="0"/>
              <a:t>Yahoo</a:t>
            </a:r>
            <a:r>
              <a:rPr lang="ja-JP" altLang="en-US" dirty="0" smtClean="0"/>
              <a:t>等の検索エンジンからの提供と、連携機関等の他の</a:t>
            </a:r>
            <a:r>
              <a:rPr lang="en-US" dirty="0" smtClean="0"/>
              <a:t>Web</a:t>
            </a:r>
            <a:r>
              <a:rPr lang="ja-JP" altLang="en-US" dirty="0" smtClean="0"/>
              <a:t>サービスと連携して、他のサービスを通じて提供している</a:t>
            </a:r>
          </a:p>
          <a:p>
            <a:r>
              <a:rPr lang="ja-JP" altLang="en-US" b="1" dirty="0" smtClean="0"/>
              <a:t>利用者に求められるサービスを実現し、提供するには、</a:t>
            </a:r>
            <a:endParaRPr lang="ja-JP" altLang="en-US" dirty="0" smtClean="0"/>
          </a:p>
          <a:p>
            <a:pPr lvl="1"/>
            <a:r>
              <a:rPr lang="ja-JP" altLang="en-US" b="1" dirty="0" smtClean="0"/>
              <a:t>関係機関との連携協力が必須。</a:t>
            </a:r>
            <a:endParaRPr lang="ja-JP" altLang="en-US" dirty="0" smtClean="0"/>
          </a:p>
          <a:p>
            <a:pPr lvl="1"/>
            <a:r>
              <a:rPr lang="ja-JP" altLang="en-US" b="1" dirty="0" smtClean="0"/>
              <a:t>①統合検索サービスの提供</a:t>
            </a:r>
            <a:endParaRPr lang="ja-JP" altLang="en-US" dirty="0" smtClean="0"/>
          </a:p>
          <a:p>
            <a:pPr lvl="1"/>
            <a:r>
              <a:rPr lang="ja-JP" altLang="en-US" b="1" dirty="0" smtClean="0"/>
              <a:t>②外部</a:t>
            </a:r>
            <a:r>
              <a:rPr lang="en-US" b="1" dirty="0" smtClean="0"/>
              <a:t>Web</a:t>
            </a:r>
            <a:r>
              <a:rPr lang="ja-JP" altLang="en-US" b="1" dirty="0" smtClean="0"/>
              <a:t>サービスとの連携</a:t>
            </a:r>
            <a:endParaRPr lang="ja-JP" altLang="en-US" dirty="0" smtClean="0"/>
          </a:p>
          <a:p>
            <a:pPr lvl="2"/>
            <a:r>
              <a:rPr lang="ja-JP" altLang="en-US" dirty="0" smtClean="0"/>
              <a:t>外部で提供されているウェブサービスを有機的に組み合わせて（いわゆるマッシュアップ）、付加価値の高い検索サービスを実現します。 </a:t>
            </a:r>
          </a:p>
          <a:p>
            <a:pPr lvl="1"/>
            <a:r>
              <a:rPr lang="ja-JP" altLang="en-US" b="1" dirty="0" smtClean="0"/>
              <a:t>③研究開発における連携</a:t>
            </a:r>
            <a:endParaRPr lang="ja-JP" altLang="en-US" dirty="0" smtClean="0"/>
          </a:p>
          <a:p>
            <a:pPr lvl="2"/>
            <a:r>
              <a:rPr lang="ja-JP" altLang="en-US" dirty="0" smtClean="0"/>
              <a:t>大学の研究室、官民の研究機関、ベンチャー企業等による各種の情報技術に係る研究開発を促進されるように、当館が保有している情報資源を利用して実用化・実証実験を行うことができるよう、テストベッドの場を提供する準備をしています。</a:t>
            </a:r>
          </a:p>
          <a:p>
            <a:pPr lvl="1"/>
            <a:r>
              <a:rPr lang="ja-JP" altLang="en-US" b="1" dirty="0" smtClean="0"/>
              <a:t>④統合利用促進のための環境整備</a:t>
            </a:r>
            <a:endParaRPr lang="ja-JP" altLang="en-US" dirty="0" smtClean="0"/>
          </a:p>
          <a:p>
            <a:pPr lvl="2"/>
            <a:r>
              <a:rPr lang="ja-JP" altLang="en-US" dirty="0" smtClean="0"/>
              <a:t>有用なコンテンツを保有しているにもかかわらず、データベースの構築や検索サービスの提供ができない機関に対して、データベースの構築や</a:t>
            </a:r>
            <a:r>
              <a:rPr lang="en-US" dirty="0" smtClean="0"/>
              <a:t>API</a:t>
            </a:r>
            <a:r>
              <a:rPr lang="ja-JP" altLang="en-US" dirty="0" smtClean="0"/>
              <a:t>実装等を支援します。</a:t>
            </a:r>
          </a:p>
          <a:p>
            <a:pPr lvl="1"/>
            <a:r>
              <a:rPr lang="ja-JP" altLang="en-US" b="1" dirty="0" smtClean="0"/>
              <a:t>このように、現状のデジタルアーカイブは、</a:t>
            </a:r>
            <a:r>
              <a:rPr lang="ja-JP" altLang="en-US" b="1" dirty="0" smtClean="0">
                <a:solidFill>
                  <a:srgbClr val="FF0000"/>
                </a:solidFill>
              </a:rPr>
              <a:t>関係機関との連携により、補完しあいながら、利用者が必要とする情報を利用できるようにしています。</a:t>
            </a:r>
            <a:endParaRPr lang="ja-JP" altLang="en-US" dirty="0" smtClean="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85</a:t>
            </a:fld>
            <a:endParaRPr kumimoji="1" lang="ja-JP" altLang="en-US"/>
          </a:p>
        </p:txBody>
      </p:sp>
    </p:spTree>
    <p:extLst>
      <p:ext uri="{BB962C8B-B14F-4D97-AF65-F5344CB8AC3E}">
        <p14:creationId xmlns:p14="http://schemas.microsoft.com/office/powerpoint/2010/main" val="24420405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a:t>
            </a:r>
            <a:r>
              <a:rPr lang="en-US" altLang="ja-JP" dirty="0" smtClean="0"/>
              <a:t>NDL</a:t>
            </a:r>
            <a:r>
              <a:rPr lang="ja-JP" altLang="en-US" dirty="0" smtClean="0"/>
              <a:t>サーチの検索の仕組みは、</a:t>
            </a:r>
            <a:r>
              <a:rPr lang="en-US" altLang="ja-JP" dirty="0" smtClean="0"/>
              <a:t>2</a:t>
            </a:r>
            <a:r>
              <a:rPr lang="ja-JP" altLang="en-US" dirty="0" smtClean="0"/>
              <a:t>種類から成ります。</a:t>
            </a:r>
            <a:endParaRPr lang="en-US" altLang="ja-JP" dirty="0" smtClean="0"/>
          </a:p>
          <a:p>
            <a:r>
              <a:rPr lang="ja-JP" altLang="en-US" dirty="0" smtClean="0"/>
              <a:t>・一つ目は、ハーベストです。事前に、メタデータを連携先の</a:t>
            </a:r>
            <a:r>
              <a:rPr lang="en-US" altLang="ja-JP" dirty="0" smtClean="0"/>
              <a:t>DB</a:t>
            </a:r>
            <a:r>
              <a:rPr lang="ja-JP" altLang="en-US" dirty="0" smtClean="0"/>
              <a:t>から収集し、</a:t>
            </a:r>
            <a:r>
              <a:rPr lang="en-US" altLang="ja-JP" dirty="0" smtClean="0"/>
              <a:t>NDL</a:t>
            </a:r>
            <a:r>
              <a:rPr lang="ja-JP" altLang="en-US" dirty="0" smtClean="0"/>
              <a:t>サーチの</a:t>
            </a:r>
            <a:r>
              <a:rPr lang="en-US" altLang="ja-JP" dirty="0" smtClean="0"/>
              <a:t>DB</a:t>
            </a:r>
            <a:r>
              <a:rPr lang="ja-JP" altLang="en-US" dirty="0" smtClean="0"/>
              <a:t>に格納しておくものです。この過程では、</a:t>
            </a:r>
            <a:r>
              <a:rPr lang="en-US" altLang="ja-JP" dirty="0" smtClean="0"/>
              <a:t>NDL</a:t>
            </a:r>
            <a:r>
              <a:rPr lang="ja-JP" altLang="en-US" dirty="0" smtClean="0"/>
              <a:t>サーチのメタデータフォーマットである</a:t>
            </a:r>
            <a:r>
              <a:rPr lang="en-US" altLang="ja-JP" dirty="0" smtClean="0"/>
              <a:t>DC-NDL(RDF)</a:t>
            </a:r>
            <a:r>
              <a:rPr lang="ja-JP" altLang="en-US" dirty="0" err="1" smtClean="0"/>
              <a:t>への</a:t>
            </a:r>
            <a:r>
              <a:rPr lang="ja-JP" altLang="en-US" dirty="0" smtClean="0"/>
              <a:t>変換処理（マッピング）も行っています。</a:t>
            </a:r>
            <a:endParaRPr lang="en-US" altLang="ja-JP" dirty="0" smtClean="0"/>
          </a:p>
          <a:p>
            <a:r>
              <a:rPr lang="ja-JP" altLang="en-US" dirty="0" smtClean="0"/>
              <a:t>・もう一つは、横断検索です。これは、</a:t>
            </a:r>
            <a:r>
              <a:rPr lang="en-US" altLang="ja-JP" dirty="0" smtClean="0"/>
              <a:t>NDL</a:t>
            </a:r>
            <a:r>
              <a:rPr lang="ja-JP" altLang="en-US" dirty="0" smtClean="0"/>
              <a:t>サーチ自体の</a:t>
            </a:r>
            <a:r>
              <a:rPr lang="en-US" altLang="ja-JP" dirty="0" smtClean="0"/>
              <a:t>DB</a:t>
            </a:r>
            <a:r>
              <a:rPr lang="ja-JP" altLang="en-US" dirty="0" err="1" smtClean="0"/>
              <a:t>には</a:t>
            </a:r>
            <a:r>
              <a:rPr lang="ja-JP" altLang="en-US" dirty="0" smtClean="0"/>
              <a:t>メタデータを持たず、検索ボタンが押される度に、動的に検索を行うというものです。</a:t>
            </a:r>
            <a:endParaRPr lang="en-US" altLang="ja-JP" dirty="0" smtClean="0"/>
          </a:p>
          <a:p>
            <a:endParaRPr lang="en-US" altLang="ja-JP" dirty="0" smtClean="0"/>
          </a:p>
          <a:p>
            <a:r>
              <a:rPr lang="ja-JP" altLang="en-US" dirty="0" smtClean="0"/>
              <a:t>＜以下、補足＞</a:t>
            </a:r>
            <a:endParaRPr lang="en-US" altLang="ja-JP" dirty="0" smtClean="0"/>
          </a:p>
          <a:p>
            <a:r>
              <a:rPr lang="ja-JP" altLang="en-US" dirty="0" smtClean="0"/>
              <a:t>両者のメリット・デメリットは、以下の通りです。</a:t>
            </a:r>
            <a:endParaRPr lang="en-US" altLang="ja-JP" dirty="0" smtClean="0"/>
          </a:p>
          <a:p>
            <a:endParaRPr lang="en-US" altLang="ja-JP" dirty="0" smtClean="0"/>
          </a:p>
          <a:p>
            <a:r>
              <a:rPr lang="ja-JP" altLang="en-US" dirty="0" smtClean="0"/>
              <a:t>・ハーベストのメリット</a:t>
            </a:r>
            <a:r>
              <a:rPr lang="en-US" altLang="ja-JP" dirty="0" smtClean="0"/>
              <a:t>/</a:t>
            </a:r>
            <a:r>
              <a:rPr lang="ja-JP" altLang="en-US" dirty="0" smtClean="0"/>
              <a:t>デメリット</a:t>
            </a:r>
            <a:r>
              <a:rPr lang="en-US" altLang="ja-JP" dirty="0" smtClean="0"/>
              <a:t>…</a:t>
            </a:r>
            <a:r>
              <a:rPr lang="ja-JP" altLang="en-US" dirty="0" smtClean="0"/>
              <a:t>○メタデータを、</a:t>
            </a:r>
            <a:r>
              <a:rPr lang="en-US" altLang="ja-JP" dirty="0" smtClean="0"/>
              <a:t>API</a:t>
            </a:r>
            <a:r>
              <a:rPr lang="ja-JP" altLang="en-US" dirty="0" smtClean="0"/>
              <a:t>で外部に提供できる。○豊富な情報量のメタデータを表示・提供できる。 ○先方システムの性能等やシステム休止等に引きずられない。 </a:t>
            </a:r>
            <a:r>
              <a:rPr lang="en-US" altLang="ja-JP" dirty="0" smtClean="0"/>
              <a:t>×</a:t>
            </a:r>
            <a:r>
              <a:rPr lang="ja-JP" altLang="en-US" dirty="0" smtClean="0"/>
              <a:t>異なるメタデータフォーマット間での変換ルール（マッピング）を連携先ごとに定める必要がある。</a:t>
            </a:r>
            <a:r>
              <a:rPr lang="en-US" altLang="ja-JP" dirty="0" smtClean="0"/>
              <a:t>×</a:t>
            </a:r>
            <a:r>
              <a:rPr lang="ja-JP" altLang="en-US" dirty="0" smtClean="0"/>
              <a:t>毎日、</a:t>
            </a:r>
            <a:r>
              <a:rPr lang="en-US" altLang="ja-JP" dirty="0" smtClean="0"/>
              <a:t>DB</a:t>
            </a:r>
            <a:r>
              <a:rPr lang="ja-JP" altLang="en-US" dirty="0" smtClean="0"/>
              <a:t>に格納するための組織化処理を実施する必要がある。このために、ある程度の</a:t>
            </a:r>
            <a:r>
              <a:rPr lang="en-US" altLang="ja-JP" dirty="0" smtClean="0"/>
              <a:t>HW</a:t>
            </a:r>
            <a:r>
              <a:rPr lang="ja-JP" altLang="en-US" dirty="0" smtClean="0"/>
              <a:t>リソースが必要。</a:t>
            </a:r>
            <a:endParaRPr lang="en-US" altLang="ja-JP" dirty="0" smtClean="0"/>
          </a:p>
          <a:p>
            <a:r>
              <a:rPr lang="ja-JP" altLang="en-US" dirty="0" smtClean="0"/>
              <a:t>・横断検索のメリット</a:t>
            </a:r>
            <a:r>
              <a:rPr lang="en-US" altLang="ja-JP" dirty="0" smtClean="0"/>
              <a:t>…×</a:t>
            </a:r>
            <a:r>
              <a:rPr lang="ja-JP" altLang="en-US" dirty="0" smtClean="0"/>
              <a:t>メタデータを、</a:t>
            </a:r>
            <a:r>
              <a:rPr lang="en-US" altLang="ja-JP" dirty="0" smtClean="0"/>
              <a:t>API</a:t>
            </a:r>
            <a:r>
              <a:rPr lang="ja-JP" altLang="en-US" dirty="0" smtClean="0"/>
              <a:t>で外部に提供できない。</a:t>
            </a:r>
            <a:r>
              <a:rPr lang="en-US" altLang="ja-JP" dirty="0" smtClean="0"/>
              <a:t>×</a:t>
            </a:r>
            <a:r>
              <a:rPr lang="ja-JP" altLang="en-US" dirty="0" smtClean="0"/>
              <a:t>相対的に貧弱なメタデータしか表示できない。○連携先ごとに、複雑なマッピングを行う必要がない。○事前の組織化処理をする必要がないため、</a:t>
            </a:r>
            <a:r>
              <a:rPr lang="en-US" altLang="ja-JP" dirty="0" smtClean="0"/>
              <a:t>HW</a:t>
            </a:r>
            <a:r>
              <a:rPr lang="ja-JP" altLang="en-US" dirty="0" smtClean="0"/>
              <a:t>リソースはそれほど必要ない。</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86</a:t>
            </a:fld>
            <a:endParaRPr lang="ja-JP" altLang="en-US" dirty="0">
              <a:solidFill>
                <a:prstClr val="black"/>
              </a:solidFill>
            </a:endParaRPr>
          </a:p>
        </p:txBody>
      </p:sp>
    </p:spTree>
    <p:extLst>
      <p:ext uri="{BB962C8B-B14F-4D97-AF65-F5344CB8AC3E}">
        <p14:creationId xmlns:p14="http://schemas.microsoft.com/office/powerpoint/2010/main" val="10795981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87</a:t>
            </a:fld>
            <a:endParaRPr kumimoji="1" lang="ja-JP" altLang="en-US"/>
          </a:p>
        </p:txBody>
      </p:sp>
    </p:spTree>
    <p:extLst>
      <p:ext uri="{BB962C8B-B14F-4D97-AF65-F5344CB8AC3E}">
        <p14:creationId xmlns:p14="http://schemas.microsoft.com/office/powerpoint/2010/main" val="25018857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en-US" dirty="0" smtClean="0"/>
              <a:t>(1)</a:t>
            </a:r>
            <a:r>
              <a:rPr lang="ja-JP" altLang="en-US" dirty="0" smtClean="0"/>
              <a:t>　目的</a:t>
            </a:r>
          </a:p>
          <a:p>
            <a:r>
              <a:rPr lang="en-US" dirty="0" smtClean="0"/>
              <a:t>2012</a:t>
            </a:r>
            <a:r>
              <a:rPr lang="ja-JP" altLang="en-US" dirty="0" smtClean="0"/>
              <a:t>年</a:t>
            </a:r>
            <a:r>
              <a:rPr lang="en-US" dirty="0" smtClean="0"/>
              <a:t>1</a:t>
            </a:r>
            <a:r>
              <a:rPr lang="ja-JP" altLang="en-US" dirty="0" smtClean="0"/>
              <a:t>月に、国立国会図書館は、当館の検索サービスの窓口として、新たに「国立国会図書館サーチ」の提供を開始しました。この新しい検索サービスは、利用者の情報の探索・発見を支援するためのもので、これまで</a:t>
            </a:r>
            <a:r>
              <a:rPr lang="en-US" dirty="0" smtClean="0"/>
              <a:t>OPAC</a:t>
            </a:r>
            <a:r>
              <a:rPr lang="ja-JP" altLang="en-US" dirty="0" err="1" smtClean="0"/>
              <a:t>が提</a:t>
            </a:r>
            <a:r>
              <a:rPr lang="ja-JP" altLang="en-US" dirty="0" smtClean="0"/>
              <a:t>供してきた蔵書検索サービスを大幅に拡張したものです。</a:t>
            </a:r>
          </a:p>
          <a:p>
            <a:r>
              <a:rPr lang="ja-JP" altLang="en-US" dirty="0" smtClean="0"/>
              <a:t>まず、第一に、</a:t>
            </a:r>
            <a:r>
              <a:rPr lang="en-US" dirty="0" smtClean="0"/>
              <a:t>OPAC</a:t>
            </a:r>
            <a:r>
              <a:rPr lang="ja-JP" altLang="en-US" dirty="0" smtClean="0"/>
              <a:t>がこれまで守備範囲としてきた紙資料に加えて、電子ジャーナルやデジタル化資料等の様々なデジタルコンテンツを統合検索し、一元的に利用できるようにしました。所蔵資料のデジタル化やインターネット上で提供、公開されている資料の制度収集等により大規模に蓄積が進んでいるデジタルコンテンツの利用を促すために、コンテンツの発見、コンテンツへのナビゲーションのためのツールとしての役割を果たしています。</a:t>
            </a:r>
          </a:p>
          <a:p>
            <a:r>
              <a:rPr lang="ja-JP" altLang="en-US" dirty="0" smtClean="0"/>
              <a:t>第二に、当館の蔵書やデジタルコンテンツだけではなく、全国の公共図書館、大学図書館等の所蔵資料やデジタルコンテンツを統合検索できるようにしました。国立図書館として、日本の図書館資料資源を総覧できるようにすることで、全国の図書館が相互に連携・協力して、国民の情報アクセス向上の基盤となることを目的としています。また、図書館資料資源に止まらず、博物館、美術館、文書館等の文化機関の所蔵資料やデジタルコンテンツも統合検索の対象としています。各文化機関が所蔵する資料を、空間的な制約を越えて共有し、相互に関連付けて利用できるようにすることで、文化情報資源の利活用のための基盤を整備し、新しい文化・知識の創造に貢献することを目的としています。</a:t>
            </a:r>
          </a:p>
          <a:p>
            <a:r>
              <a:rPr lang="ja-JP" altLang="en-US" dirty="0" smtClean="0"/>
              <a:t>そして、第三に、機械的連携機能（</a:t>
            </a:r>
            <a:r>
              <a:rPr lang="en-US" dirty="0" smtClean="0"/>
              <a:t>API</a:t>
            </a:r>
            <a:r>
              <a:rPr lang="ja-JP" altLang="en-US" dirty="0" smtClean="0"/>
              <a:t>）を提供することにより、「国立国会図書館サーチ」の機能やメタデータを活用して、国内外で様々な情報サービスが創造され、データが広く社会で活用されるようにすることを目指しています。特に、当館が作成する書誌情報を、公共図書館、学校図書館等に迅速かつ無償で提供することにより、日本の公共的な書誌情報基盤としての役割を担うことを目的とし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88</a:t>
            </a:fld>
            <a:endParaRPr kumimoji="1" lang="ja-JP" altLang="en-US"/>
          </a:p>
        </p:txBody>
      </p:sp>
    </p:spTree>
    <p:extLst>
      <p:ext uri="{BB962C8B-B14F-4D97-AF65-F5344CB8AC3E}">
        <p14:creationId xmlns:p14="http://schemas.microsoft.com/office/powerpoint/2010/main" val="19269193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en-US" dirty="0" smtClean="0"/>
              <a:t>(2)</a:t>
            </a:r>
            <a:r>
              <a:rPr lang="ja-JP" altLang="en-US" dirty="0" smtClean="0"/>
              <a:t>　機能</a:t>
            </a:r>
          </a:p>
          <a:p>
            <a:r>
              <a:rPr lang="ja-JP" altLang="en-US" dirty="0" smtClean="0"/>
              <a:t>こうした目的を果たすために、「国立国会図書館サーチ」は次のような機能を有しています。</a:t>
            </a:r>
          </a:p>
          <a:p>
            <a:r>
              <a:rPr lang="ja-JP" altLang="en-US" dirty="0" smtClean="0"/>
              <a:t>まず、統合検索の対象は、国内外のおよそ</a:t>
            </a:r>
            <a:r>
              <a:rPr lang="en-US" dirty="0" smtClean="0"/>
              <a:t>200</a:t>
            </a:r>
            <a:r>
              <a:rPr lang="ja-JP" altLang="en-US" dirty="0" smtClean="0"/>
              <a:t>のデータベースです。</a:t>
            </a:r>
            <a:r>
              <a:rPr lang="en-US" dirty="0" smtClean="0"/>
              <a:t>7,400</a:t>
            </a:r>
            <a:r>
              <a:rPr lang="ja-JP" altLang="en-US" dirty="0" smtClean="0"/>
              <a:t>万件余のメタデータを収集し、検索対象としています。検索件数は、月間</a:t>
            </a:r>
            <a:r>
              <a:rPr lang="en-US" dirty="0" smtClean="0"/>
              <a:t>170</a:t>
            </a:r>
            <a:r>
              <a:rPr lang="ja-JP" altLang="en-US" dirty="0" smtClean="0"/>
              <a:t>万件程度です。</a:t>
            </a:r>
          </a:p>
          <a:p>
            <a:r>
              <a:rPr lang="ja-JP" altLang="en-US" dirty="0" smtClean="0"/>
              <a:t>国内刊行図書については、出版界との連携により、刊行前の書誌情報（出版情報）から、刊行直後の新着情報（作成中書誌情報）、そして完成書誌までを一貫して提供しています。これにより、出版から書誌情報提供までのタイムラグを解消しました。また、様々な機関から収集した多数のメタデータに対して、</a:t>
            </a:r>
            <a:r>
              <a:rPr lang="en-US" dirty="0" smtClean="0"/>
              <a:t>IFLA</a:t>
            </a:r>
            <a:r>
              <a:rPr lang="ja-JP" altLang="en-US" dirty="0" smtClean="0"/>
              <a:t>の</a:t>
            </a:r>
            <a:r>
              <a:rPr lang="en-US" dirty="0" smtClean="0"/>
              <a:t>FRBR</a:t>
            </a:r>
            <a:r>
              <a:rPr lang="ja-JP" altLang="en-US" dirty="0" smtClean="0"/>
              <a:t>（書誌レコードの機能要件）モデル（目録が果たす機能を利用者の観点から見直し、モデル化したもの）を指向した著作同定の仕組みを適用し、同一資料や関連資料（形態を異にする同一著作）をグループ化して表示しています。</a:t>
            </a:r>
          </a:p>
          <a:p>
            <a:r>
              <a:rPr lang="ja-JP" altLang="en-US" dirty="0" smtClean="0"/>
              <a:t>さらに、国立博物館や国立美術館、国立公文書館が所蔵する博物資料、美術品、文書等を図書館の文献とともに統合検索できるところも特長です。例えば、日本最古の歌集である</a:t>
            </a:r>
            <a:r>
              <a:rPr lang="en-US" altLang="ja-JP" dirty="0" smtClean="0"/>
              <a:t>『</a:t>
            </a:r>
            <a:r>
              <a:rPr lang="ja-JP" altLang="en-US" dirty="0" smtClean="0"/>
              <a:t>万葉集</a:t>
            </a:r>
            <a:r>
              <a:rPr lang="en-US" altLang="ja-JP" dirty="0" smtClean="0"/>
              <a:t>』</a:t>
            </a:r>
            <a:r>
              <a:rPr lang="ja-JP" altLang="en-US" dirty="0" smtClean="0"/>
              <a:t>を検索しますと、国立博物館が所蔵する古写本（国宝）の高精細デジタル画像と、全国の図書館や研究機関が所蔵する</a:t>
            </a:r>
            <a:r>
              <a:rPr lang="en-US" altLang="ja-JP" dirty="0" smtClean="0"/>
              <a:t>『</a:t>
            </a:r>
            <a:r>
              <a:rPr lang="ja-JP" altLang="en-US" dirty="0" smtClean="0"/>
              <a:t>万葉集</a:t>
            </a:r>
            <a:r>
              <a:rPr lang="en-US" altLang="ja-JP" dirty="0" smtClean="0"/>
              <a:t>』</a:t>
            </a:r>
            <a:r>
              <a:rPr lang="ja-JP" altLang="en-US" dirty="0" smtClean="0"/>
              <a:t>の研究書や解説書などを同時に探すことができます。このように、全国に分散して存在する文化情報資源を国民が有効に活用できるよう、博物館・文書館・図書館共通の検索プラットフォームとしての役割を果たしています。</a:t>
            </a:r>
          </a:p>
          <a:p>
            <a:r>
              <a:rPr lang="ja-JP" altLang="en-US" dirty="0" smtClean="0"/>
              <a:t>一方、膨大な検索対象から必要な情報を的確に見出せるようにするため、ファセットによる検索対象の絞込みや検索結果の適合度順表示、関連キーワードによる検索対象の拡張等の検索支援機能を充実させました。情報の所蔵機関・入手先に案内するという目録としての基本機能も意識して構築しています。その他、検索語や検索結果を日中・日韓・日英間で機械翻訳する機能を設け、利用者の便を図っています。</a:t>
            </a:r>
            <a:r>
              <a:rPr lang="en-US" dirty="0" smtClean="0"/>
              <a:t>API</a:t>
            </a:r>
            <a:r>
              <a:rPr lang="ja-JP" altLang="en-US" dirty="0" smtClean="0"/>
              <a:t>は、データ収集用</a:t>
            </a:r>
            <a:r>
              <a:rPr lang="en-US" dirty="0" smtClean="0"/>
              <a:t>API</a:t>
            </a:r>
            <a:r>
              <a:rPr lang="ja-JP" altLang="en-US" dirty="0" smtClean="0"/>
              <a:t>と検索用</a:t>
            </a:r>
            <a:r>
              <a:rPr lang="en-US" dirty="0" smtClean="0"/>
              <a:t>API</a:t>
            </a:r>
            <a:r>
              <a:rPr lang="ja-JP" altLang="en-US" dirty="0" smtClean="0"/>
              <a:t>の</a:t>
            </a:r>
            <a:r>
              <a:rPr lang="en-US" dirty="0" smtClean="0"/>
              <a:t>2</a:t>
            </a:r>
            <a:r>
              <a:rPr lang="ja-JP" altLang="en-US" dirty="0" smtClean="0"/>
              <a:t>種類を提供し、適用しているプロトコルはいずれも国際的な標準に準拠しています。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89</a:t>
            </a:fld>
            <a:endParaRPr kumimoji="1" lang="ja-JP" altLang="en-US"/>
          </a:p>
        </p:txBody>
      </p:sp>
    </p:spTree>
    <p:extLst>
      <p:ext uri="{BB962C8B-B14F-4D97-AF65-F5344CB8AC3E}">
        <p14:creationId xmlns:p14="http://schemas.microsoft.com/office/powerpoint/2010/main" val="22613822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dirty="0" smtClean="0"/>
              <a:t>(3)</a:t>
            </a:r>
            <a:r>
              <a:rPr lang="ja-JP" altLang="en-US" dirty="0" smtClean="0"/>
              <a:t>　今後</a:t>
            </a:r>
          </a:p>
          <a:p>
            <a:r>
              <a:rPr lang="ja-JP" altLang="en-US" dirty="0" smtClean="0"/>
              <a:t>今後は、次の</a:t>
            </a:r>
            <a:r>
              <a:rPr lang="en-US" dirty="0" smtClean="0"/>
              <a:t>3</a:t>
            </a:r>
            <a:r>
              <a:rPr lang="ja-JP" altLang="en-US" dirty="0" smtClean="0"/>
              <a:t>点に重点的に取り組みたいと考えています。</a:t>
            </a:r>
          </a:p>
          <a:p>
            <a:r>
              <a:rPr lang="ja-JP" altLang="en-US" dirty="0" smtClean="0"/>
              <a:t>第一に、連携先の拡張による、統合検索対象の充実に取り組みます。特に、昨年開催した日中韓電子図書館イニシアティブ会議（</a:t>
            </a:r>
            <a:r>
              <a:rPr lang="en-US" dirty="0" smtClean="0"/>
              <a:t>CJKDLI</a:t>
            </a:r>
            <a:r>
              <a:rPr lang="ja-JP" altLang="en-US" dirty="0" smtClean="0"/>
              <a:t>）で合意された「各国のポータルの相互連携の実現」に向けて、貴館の新検索サービスである「文津検索（</a:t>
            </a:r>
            <a:r>
              <a:rPr lang="en-US" dirty="0" err="1" smtClean="0"/>
              <a:t>Wenjin</a:t>
            </a:r>
            <a:r>
              <a:rPr lang="en-US" dirty="0" smtClean="0"/>
              <a:t> Search</a:t>
            </a:r>
            <a:r>
              <a:rPr lang="ja-JP" altLang="en-US" dirty="0" smtClean="0"/>
              <a:t>）」との相互連携を実現したいと希望しています。</a:t>
            </a:r>
          </a:p>
          <a:p>
            <a:r>
              <a:rPr lang="ja-JP" altLang="en-US" dirty="0" smtClean="0"/>
              <a:t>第二に、検索機能の向上に取り組みます。集合知を活用した検索支援機能や、データとデータとの関連付けの高度化、利用目的に応じた検索インターフェイスの提供、資料の全文を対象とした検索サービス等の実現を目指します。</a:t>
            </a:r>
          </a:p>
          <a:p>
            <a:r>
              <a:rPr lang="ja-JP" altLang="en-US" dirty="0" smtClean="0"/>
              <a:t>第三に、メタデータの二次利用の促進に取り組みます。文化情報資源への自由なアクセスが創造的な社会の基盤になるという確信に立って、データのオープン化に関係機関と歩調を合わせて取り組んでいきたいと考え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90</a:t>
            </a:fld>
            <a:endParaRPr kumimoji="1" lang="ja-JP" altLang="en-US"/>
          </a:p>
        </p:txBody>
      </p:sp>
    </p:spTree>
    <p:extLst>
      <p:ext uri="{BB962C8B-B14F-4D97-AF65-F5344CB8AC3E}">
        <p14:creationId xmlns:p14="http://schemas.microsoft.com/office/powerpoint/2010/main" val="849958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91</a:t>
            </a:fld>
            <a:endParaRPr kumimoji="1" lang="ja-JP" altLang="en-US"/>
          </a:p>
        </p:txBody>
      </p:sp>
    </p:spTree>
    <p:extLst>
      <p:ext uri="{BB962C8B-B14F-4D97-AF65-F5344CB8AC3E}">
        <p14:creationId xmlns:p14="http://schemas.microsoft.com/office/powerpoint/2010/main" val="3251364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706791" y="4574121"/>
            <a:ext cx="5659298" cy="4585618"/>
          </a:xfrm>
        </p:spPr>
        <p:txBody>
          <a:bodyPr>
            <a:noAutofit/>
          </a:bodyPr>
          <a:lstStyle/>
          <a:p>
            <a:pPr marL="372873" indent="-372873">
              <a:lnSpc>
                <a:spcPct val="150000"/>
              </a:lnSpc>
            </a:pPr>
            <a:r>
              <a:rPr lang="ja-JP" altLang="en-US" sz="800" dirty="0"/>
              <a:t>詳細は以下の通り。</a:t>
            </a:r>
            <a:endParaRPr lang="en-US" altLang="ja-JP" sz="800" dirty="0"/>
          </a:p>
          <a:p>
            <a:pPr marL="372873" indent="-372873">
              <a:lnSpc>
                <a:spcPct val="150000"/>
              </a:lnSpc>
            </a:pPr>
            <a:r>
              <a:rPr lang="ja-JP" altLang="en-US" sz="800" dirty="0"/>
              <a:t>・</a:t>
            </a:r>
            <a:r>
              <a:rPr lang="en-US" altLang="ja-JP" sz="800" dirty="0"/>
              <a:t>JSON</a:t>
            </a:r>
            <a:r>
              <a:rPr lang="ja-JP" altLang="en-US" sz="800" dirty="0"/>
              <a:t>形式による書誌取得方法の新規提供</a:t>
            </a:r>
            <a:endParaRPr lang="en-US" altLang="ja-JP" sz="800" dirty="0"/>
          </a:p>
          <a:p>
            <a:pPr indent="-466917" defTabSz="950332">
              <a:lnSpc>
                <a:spcPct val="150000"/>
              </a:lnSpc>
              <a:defRPr/>
            </a:pPr>
            <a:r>
              <a:rPr lang="ja-JP" altLang="en-US" sz="800" dirty="0"/>
              <a:t>⇒国立国会図書館サーチが保持しているメタデータを</a:t>
            </a:r>
            <a:r>
              <a:rPr lang="en-US" altLang="ja-JP" sz="800" dirty="0"/>
              <a:t>JSON</a:t>
            </a:r>
            <a:r>
              <a:rPr lang="ja-JP" altLang="en-US" sz="800" dirty="0"/>
              <a:t>フォーマットで出力する機能を実装しました。</a:t>
            </a:r>
            <a:r>
              <a:rPr lang="en-US" altLang="ja-JP" sz="800" dirty="0"/>
              <a:t>JSON</a:t>
            </a:r>
            <a:r>
              <a:rPr lang="ja-JP" altLang="en-US" sz="800" dirty="0"/>
              <a:t>は、</a:t>
            </a:r>
            <a:r>
              <a:rPr lang="en-US" altLang="ja-JP" sz="800" dirty="0"/>
              <a:t>Web</a:t>
            </a:r>
            <a:r>
              <a:rPr lang="ja-JP" altLang="en-US" sz="800" dirty="0"/>
              <a:t>ブラウザ上で比較的簡単なプログラムでメタデータをご利用いただくのに適したフォーマットです。そのため、メタデータの項目は限定して出力しています。</a:t>
            </a:r>
            <a:endParaRPr lang="en-US" altLang="ja-JP" sz="800" dirty="0"/>
          </a:p>
          <a:p>
            <a:pPr indent="-466917" defTabSz="950332">
              <a:lnSpc>
                <a:spcPct val="150000"/>
              </a:lnSpc>
              <a:defRPr/>
            </a:pPr>
            <a:r>
              <a:rPr lang="ja-JP" altLang="en-US" sz="800" dirty="0"/>
              <a:t>・「書誌データ利活用説明会」を開催（</a:t>
            </a:r>
            <a:r>
              <a:rPr lang="en-US" altLang="ja-JP" sz="800" dirty="0"/>
              <a:t>API</a:t>
            </a:r>
            <a:r>
              <a:rPr lang="ja-JP" altLang="en-US" sz="800" dirty="0"/>
              <a:t>による当館書誌データの利用を促進）</a:t>
            </a:r>
            <a:endParaRPr lang="en-US" altLang="ja-JP" sz="800" dirty="0"/>
          </a:p>
          <a:p>
            <a:pPr indent="-466917" defTabSz="950332">
              <a:lnSpc>
                <a:spcPct val="150000"/>
              </a:lnSpc>
              <a:defRPr/>
            </a:pPr>
            <a:r>
              <a:rPr lang="ja-JP" altLang="en-US" sz="800" dirty="0"/>
              <a:t>⇒</a:t>
            </a:r>
            <a:r>
              <a:rPr lang="en-US" altLang="ja-JP" sz="800" dirty="0"/>
              <a:t>NDL</a:t>
            </a:r>
            <a:r>
              <a:rPr lang="ja-JP" altLang="en-US" sz="800" dirty="0"/>
              <a:t>サーチがハーベストしたメタデータを、外部の方により使っていただくために、</a:t>
            </a:r>
            <a:r>
              <a:rPr lang="en-US" altLang="ja-JP" sz="800" dirty="0"/>
              <a:t>API</a:t>
            </a:r>
            <a:r>
              <a:rPr lang="ja-JP" altLang="en-US" sz="800" dirty="0"/>
              <a:t>の利用の仕方に係る説明会を開催しました。図書館システムのベンダー、図書館のシステム担当者等、大勢の方が参加くださりました。</a:t>
            </a:r>
            <a:endParaRPr lang="en-US" altLang="ja-JP" sz="800" dirty="0"/>
          </a:p>
          <a:p>
            <a:pPr indent="-466917">
              <a:lnSpc>
                <a:spcPct val="150000"/>
              </a:lnSpc>
            </a:pPr>
            <a:r>
              <a:rPr lang="ja-JP" altLang="en-US" sz="800" dirty="0"/>
              <a:t>・非ローマ字外国語読み（中国語資料における漢字のピンイン、朝鮮語資料における漢字のハングル読み）による検索を可能に</a:t>
            </a:r>
            <a:endParaRPr lang="en-US" altLang="ja-JP" sz="800" dirty="0"/>
          </a:p>
          <a:p>
            <a:pPr indent="-377823">
              <a:lnSpc>
                <a:spcPct val="150000"/>
              </a:lnSpc>
            </a:pPr>
            <a:r>
              <a:rPr lang="ja-JP" altLang="en-US" sz="800" dirty="0"/>
              <a:t>⇒当館蔵書のデータについて、中国語のピンイン、朝鮮漢字のハングル読み、タイ文字のローマ字読みなど、非ローマ字の外国語読みで検索できるようにしました。</a:t>
            </a:r>
            <a:endParaRPr lang="en-US" altLang="ja-JP" sz="800" dirty="0"/>
          </a:p>
          <a:p>
            <a:pPr marL="377823" indent="-377823">
              <a:lnSpc>
                <a:spcPct val="150000"/>
              </a:lnSpc>
            </a:pPr>
            <a:r>
              <a:rPr lang="ja-JP" altLang="en-US" sz="800" dirty="0"/>
              <a:t>・「</a:t>
            </a:r>
            <a:r>
              <a:rPr lang="en-US" altLang="ja-JP" sz="800" dirty="0" err="1"/>
              <a:t>WebAPI</a:t>
            </a:r>
            <a:r>
              <a:rPr lang="ja-JP" altLang="en-US" sz="800" dirty="0"/>
              <a:t>によるシステム連携ガイドライン」の公開</a:t>
            </a:r>
            <a:endParaRPr lang="en-US" altLang="ja-JP" sz="800" dirty="0"/>
          </a:p>
          <a:p>
            <a:pPr indent="-377823">
              <a:lnSpc>
                <a:spcPct val="150000"/>
              </a:lnSpc>
            </a:pPr>
            <a:r>
              <a:rPr lang="ja-JP" altLang="en-US" sz="800" dirty="0"/>
              <a:t>⇒「</a:t>
            </a:r>
            <a:r>
              <a:rPr lang="en-US" altLang="ja-JP" sz="800" dirty="0"/>
              <a:t>NDL</a:t>
            </a:r>
            <a:r>
              <a:rPr lang="ja-JP" altLang="en-US" sz="800" dirty="0"/>
              <a:t>サーチにメタデータをいただく」ための調整に、以前は個別的な対応をしており、当館側にも先方にもかなりの調整が生じていました。その状況を改善するために、「</a:t>
            </a:r>
            <a:r>
              <a:rPr lang="en-US" altLang="ja-JP" sz="800" dirty="0"/>
              <a:t>NDL</a:t>
            </a:r>
            <a:r>
              <a:rPr lang="ja-JP" altLang="en-US" sz="800" dirty="0"/>
              <a:t>サーチにメタデータを提供していただくためには、どのようなプロトコルをどのように実装し、どのようなフォーマットでメタデータを提供すればよいか」をガイドラインの形にまとめました。</a:t>
            </a:r>
            <a:r>
              <a:rPr lang="en-US" altLang="ja-JP" sz="800" dirty="0"/>
              <a:t>NDL</a:t>
            </a:r>
            <a:r>
              <a:rPr lang="ja-JP" altLang="en-US" sz="800" dirty="0"/>
              <a:t>サーチの案内ページで公開しています。</a:t>
            </a:r>
            <a:endParaRPr lang="en-US" altLang="ja-JP" sz="800" dirty="0"/>
          </a:p>
          <a:p>
            <a:pPr marL="377823" indent="-377823">
              <a:lnSpc>
                <a:spcPct val="150000"/>
              </a:lnSpc>
            </a:pPr>
            <a:r>
              <a:rPr lang="ja-JP" altLang="en-US" sz="800" dirty="0"/>
              <a:t>・公共図書館からのデータ提供方式の、</a:t>
            </a:r>
            <a:r>
              <a:rPr lang="en-US" altLang="ja-JP" sz="800" dirty="0"/>
              <a:t>OAI-PMH</a:t>
            </a:r>
            <a:r>
              <a:rPr lang="ja-JP" altLang="en-US" sz="800" dirty="0"/>
              <a:t> </a:t>
            </a:r>
            <a:r>
              <a:rPr lang="en-US" altLang="ja-JP" sz="800" dirty="0"/>
              <a:t>/</a:t>
            </a:r>
            <a:r>
              <a:rPr lang="ja-JP" altLang="en-US" sz="800" dirty="0"/>
              <a:t> </a:t>
            </a:r>
            <a:r>
              <a:rPr lang="en-US" altLang="ja-JP" sz="800" dirty="0"/>
              <a:t>DC-NDL(RDF)</a:t>
            </a:r>
            <a:r>
              <a:rPr lang="ja-JP" altLang="en-US" sz="800" dirty="0"/>
              <a:t> </a:t>
            </a:r>
            <a:r>
              <a:rPr lang="ja-JP" altLang="en-US" sz="800" dirty="0" err="1"/>
              <a:t>への</a:t>
            </a:r>
            <a:r>
              <a:rPr lang="ja-JP" altLang="en-US" sz="800" dirty="0"/>
              <a:t>切り替え</a:t>
            </a:r>
            <a:endParaRPr lang="en-US" altLang="ja-JP" sz="800" dirty="0"/>
          </a:p>
          <a:p>
            <a:pPr indent="-377823">
              <a:lnSpc>
                <a:spcPct val="150000"/>
              </a:lnSpc>
            </a:pPr>
            <a:r>
              <a:rPr lang="ja-JP" altLang="en-US" sz="800" dirty="0"/>
              <a:t>⇒公共図書館からのデータ提供は、現状でも大多数は、</a:t>
            </a:r>
            <a:r>
              <a:rPr lang="en-US" altLang="ja-JP" sz="800" dirty="0"/>
              <a:t>FTP/</a:t>
            </a:r>
            <a:r>
              <a:rPr lang="ja-JP" altLang="en-US" sz="800" dirty="0"/>
              <a:t>旧来の</a:t>
            </a:r>
            <a:r>
              <a:rPr lang="en-US" altLang="ja-JP" sz="800" dirty="0"/>
              <a:t>MARC</a:t>
            </a:r>
            <a:r>
              <a:rPr lang="ja-JP" altLang="en-US" sz="800" dirty="0"/>
              <a:t>ベースのフォーマット でしていただいていたが、各図書館のシステムへの</a:t>
            </a:r>
            <a:r>
              <a:rPr lang="en-US" altLang="ja-JP" sz="800" dirty="0"/>
              <a:t>OAI-PMH</a:t>
            </a:r>
            <a:r>
              <a:rPr lang="ja-JP" altLang="en-US" sz="800" dirty="0"/>
              <a:t>の実装も少しずつですが進んでいます。現時点で、１館が同方式への切り替えを実施しており、今後７館が切り替える予定になっています。</a:t>
            </a:r>
            <a:endParaRPr lang="en-US" altLang="ja-JP" sz="800" dirty="0"/>
          </a:p>
          <a:p>
            <a:pPr marL="377823" indent="-377823">
              <a:lnSpc>
                <a:spcPct val="150000"/>
              </a:lnSpc>
            </a:pPr>
            <a:r>
              <a:rPr lang="ja-JP" altLang="en-US" sz="800" dirty="0"/>
              <a:t>・</a:t>
            </a:r>
            <a:r>
              <a:rPr lang="en-US" altLang="ja-JP" sz="800" dirty="0"/>
              <a:t>VIAF</a:t>
            </a:r>
            <a:r>
              <a:rPr lang="ja-JP" altLang="en-US" sz="800" dirty="0"/>
              <a:t>との連携開始（当館典拠レコードを</a:t>
            </a:r>
            <a:r>
              <a:rPr lang="en-US" altLang="ja-JP" sz="800" dirty="0"/>
              <a:t>VIAF</a:t>
            </a:r>
            <a:r>
              <a:rPr lang="ja-JP" altLang="en-US" sz="800" dirty="0" err="1"/>
              <a:t>に提</a:t>
            </a:r>
            <a:r>
              <a:rPr lang="ja-JP" altLang="en-US" sz="800" dirty="0"/>
              <a:t>供し、当館検索システム</a:t>
            </a:r>
            <a:r>
              <a:rPr lang="en-US" altLang="ja-JP" sz="800" dirty="0" err="1"/>
              <a:t>WebNDLA</a:t>
            </a:r>
            <a:r>
              <a:rPr lang="ja-JP" altLang="en-US" sz="800" dirty="0"/>
              <a:t>から</a:t>
            </a:r>
            <a:r>
              <a:rPr lang="en-US" altLang="ja-JP" sz="800" dirty="0"/>
              <a:t>VIAF</a:t>
            </a:r>
            <a:r>
              <a:rPr lang="ja-JP" altLang="en-US" sz="800" dirty="0"/>
              <a:t>にリンク）</a:t>
            </a:r>
            <a:endParaRPr lang="en-US" altLang="ja-JP" sz="800" dirty="0"/>
          </a:p>
          <a:p>
            <a:r>
              <a:rPr lang="ja-JP" altLang="en-US" sz="800" dirty="0"/>
              <a:t>⇒原則的に全ての名称典拠</a:t>
            </a:r>
            <a:r>
              <a:rPr lang="ja-JP" altLang="en-US" sz="800" baseline="30000" dirty="0"/>
              <a:t>＊</a:t>
            </a:r>
            <a:r>
              <a:rPr lang="ja-JP" altLang="en-US" sz="800" dirty="0"/>
              <a:t>（個人名、家族名、団体名、地名、統一タイトル典拠）について、「バーチャル国際典拠ファイル（</a:t>
            </a:r>
            <a:r>
              <a:rPr lang="en-US" altLang="ja-JP" sz="800" dirty="0"/>
              <a:t>Virtual International Authority File:VIAF</a:t>
            </a:r>
            <a:r>
              <a:rPr lang="ja-JP" altLang="en-US" sz="800" dirty="0"/>
              <a:t>）」</a:t>
            </a:r>
            <a:r>
              <a:rPr lang="ja-JP" altLang="en-US" sz="800" dirty="0" err="1"/>
              <a:t>への</a:t>
            </a:r>
            <a:r>
              <a:rPr lang="ja-JP" altLang="en-US" sz="800" dirty="0"/>
              <a:t>リンクが提供されるようになりました。</a:t>
            </a:r>
            <a:r>
              <a:rPr lang="en-US" altLang="ja-JP" sz="800" dirty="0"/>
              <a:t>VIAF</a:t>
            </a:r>
            <a:r>
              <a:rPr lang="ja-JP" altLang="en-US" sz="800" dirty="0"/>
              <a:t>から</a:t>
            </a:r>
            <a:r>
              <a:rPr lang="en-US" altLang="ja-JP" sz="800" dirty="0"/>
              <a:t>Web NDL Authorities</a:t>
            </a:r>
            <a:r>
              <a:rPr lang="ja-JP" altLang="en-US" sz="800" dirty="0" err="1"/>
              <a:t>への</a:t>
            </a:r>
            <a:r>
              <a:rPr lang="ja-JP" altLang="en-US" sz="800" dirty="0"/>
              <a:t>リンクはすでに提供されておりましたので、今回の</a:t>
            </a:r>
            <a:r>
              <a:rPr lang="en-US" altLang="ja-JP" sz="800" dirty="0"/>
              <a:t>Web NDL Authorities</a:t>
            </a:r>
            <a:r>
              <a:rPr lang="ja-JP" altLang="en-US" sz="800" dirty="0"/>
              <a:t>機能拡張により相互リンクが実現しました。</a:t>
            </a:r>
            <a:r>
              <a:rPr lang="en-US" altLang="ja-JP" sz="800" dirty="0"/>
              <a:t>Web</a:t>
            </a:r>
            <a:r>
              <a:rPr lang="ja-JP" altLang="en-US" sz="800" dirty="0"/>
              <a:t>　</a:t>
            </a:r>
            <a:r>
              <a:rPr lang="en-US" altLang="ja-JP" sz="800" dirty="0"/>
              <a:t>NDL</a:t>
            </a:r>
            <a:r>
              <a:rPr lang="ja-JP" altLang="en-US" sz="800" dirty="0"/>
              <a:t>　</a:t>
            </a:r>
            <a:r>
              <a:rPr lang="en-US" altLang="ja-JP" sz="800" dirty="0"/>
              <a:t>Authorities</a:t>
            </a:r>
            <a:r>
              <a:rPr lang="ja-JP" altLang="en-US" sz="800" dirty="0"/>
              <a:t>で検索を行い、詳細表示画面の</a:t>
            </a:r>
            <a:r>
              <a:rPr lang="en-US" altLang="ja-JP" sz="800" dirty="0"/>
              <a:t>VIAF</a:t>
            </a:r>
            <a:r>
              <a:rPr lang="ja-JP" altLang="en-US" sz="800" dirty="0" err="1"/>
              <a:t>への</a:t>
            </a:r>
            <a:r>
              <a:rPr lang="ja-JP" altLang="en-US" sz="800" dirty="0"/>
              <a:t>リンクを通して、他の</a:t>
            </a:r>
            <a:r>
              <a:rPr lang="en-US" altLang="ja-JP" sz="800" dirty="0"/>
              <a:t>VIAF</a:t>
            </a:r>
            <a:r>
              <a:rPr lang="ja-JP" altLang="en-US" sz="800" dirty="0"/>
              <a:t>参加機関の典拠レコードの確認を容易に行うことができます。</a:t>
            </a:r>
            <a:br>
              <a:rPr lang="ja-JP" altLang="en-US" sz="800" dirty="0"/>
            </a:br>
            <a:r>
              <a:rPr lang="ja-JP" altLang="en-US" sz="800" dirty="0"/>
              <a:t>＊国立国会図書館は</a:t>
            </a:r>
            <a:r>
              <a:rPr lang="en-US" altLang="ja-JP" sz="800" dirty="0"/>
              <a:t>2012</a:t>
            </a:r>
            <a:r>
              <a:rPr lang="ja-JP" altLang="en-US" sz="800" dirty="0"/>
              <a:t>年</a:t>
            </a:r>
            <a:r>
              <a:rPr lang="en-US" altLang="ja-JP" sz="800" dirty="0"/>
              <a:t>10</a:t>
            </a:r>
            <a:r>
              <a:rPr lang="ja-JP" altLang="en-US" sz="800" dirty="0"/>
              <a:t>月</a:t>
            </a:r>
            <a:r>
              <a:rPr lang="en-US" altLang="ja-JP" sz="800" dirty="0"/>
              <a:t>1</a:t>
            </a:r>
            <a:r>
              <a:rPr lang="ja-JP" altLang="en-US" sz="800" dirty="0"/>
              <a:t>日から</a:t>
            </a:r>
            <a:r>
              <a:rPr lang="en-US" altLang="ja-JP" sz="800" dirty="0"/>
              <a:t>VIAF</a:t>
            </a:r>
            <a:r>
              <a:rPr lang="ja-JP" altLang="en-US" sz="800" dirty="0"/>
              <a:t>に参加しています。</a:t>
            </a:r>
            <a:br>
              <a:rPr lang="ja-JP" altLang="en-US" sz="800" dirty="0"/>
            </a:br>
            <a:endParaRPr lang="en-US" altLang="ja-JP" sz="800"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92</a:t>
            </a:fld>
            <a:endParaRPr lang="ja-JP" altLang="en-US" dirty="0">
              <a:solidFill>
                <a:prstClr val="black"/>
              </a:solidFill>
            </a:endParaRPr>
          </a:p>
        </p:txBody>
      </p:sp>
    </p:spTree>
    <p:extLst>
      <p:ext uri="{BB962C8B-B14F-4D97-AF65-F5344CB8AC3E}">
        <p14:creationId xmlns:p14="http://schemas.microsoft.com/office/powerpoint/2010/main" val="2905372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lang="ja-JP" altLang="en-US" smtClean="0">
                <a:solidFill>
                  <a:prstClr val="black"/>
                </a:solidFill>
              </a:rPr>
              <a:pPr/>
              <a:t>8</a:t>
            </a:fld>
            <a:endParaRPr lang="ja-JP" altLang="en-US">
              <a:solidFill>
                <a:prstClr val="black"/>
              </a:solidFill>
            </a:endParaRPr>
          </a:p>
        </p:txBody>
      </p:sp>
    </p:spTree>
    <p:extLst>
      <p:ext uri="{BB962C8B-B14F-4D97-AF65-F5344CB8AC3E}">
        <p14:creationId xmlns:p14="http://schemas.microsoft.com/office/powerpoint/2010/main" val="34480619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・見ていただくと分かるように、</a:t>
            </a:r>
            <a:r>
              <a:rPr kumimoji="1" lang="en-US" altLang="ja-JP" dirty="0" smtClean="0"/>
              <a:t>NDL</a:t>
            </a:r>
            <a:r>
              <a:rPr kumimoji="1" lang="ja-JP" altLang="en-US" dirty="0" smtClean="0"/>
              <a:t>サーチの</a:t>
            </a:r>
            <a:r>
              <a:rPr kumimoji="1" lang="en-US" altLang="ja-JP" dirty="0" smtClean="0"/>
              <a:t>API</a:t>
            </a:r>
            <a:r>
              <a:rPr kumimoji="1" lang="ja-JP" altLang="en-US" dirty="0" smtClean="0"/>
              <a:t>の利用は、年々伸びています。</a:t>
            </a:r>
            <a:endParaRPr kumimoji="1" lang="en-US" altLang="ja-JP" dirty="0" smtClean="0"/>
          </a:p>
          <a:p>
            <a:r>
              <a:rPr kumimoji="1" lang="ja-JP" altLang="en-US" dirty="0" smtClean="0"/>
              <a:t>・</a:t>
            </a:r>
            <a:r>
              <a:rPr kumimoji="1" lang="en-US" altLang="ja-JP" dirty="0" smtClean="0"/>
              <a:t>API</a:t>
            </a:r>
            <a:r>
              <a:rPr kumimoji="1" lang="ja-JP" altLang="en-US" dirty="0" smtClean="0"/>
              <a:t>は、営利目的であれば申請が必須です。非営利でも、継続的にある程度以上のアクセスが想定される場合は、「なるべく申請してください」としています。いまのところ、累計で、</a:t>
            </a:r>
            <a:r>
              <a:rPr kumimoji="1" lang="en-US" altLang="ja-JP" dirty="0" smtClean="0"/>
              <a:t>50</a:t>
            </a:r>
            <a:r>
              <a:rPr kumimoji="1" lang="ja-JP" altLang="en-US" dirty="0" smtClean="0"/>
              <a:t>件を超える申請がありました。昨年多かったのが、今年伸び悩んでいるのは、図書館システムのベンダーからの申請がひと区切りついたからだと思われます。</a:t>
            </a:r>
            <a:endParaRPr kumimoji="1" lang="en-US" altLang="ja-JP" dirty="0" smtClean="0"/>
          </a:p>
          <a:p>
            <a:r>
              <a:rPr kumimoji="1" lang="ja-JP" altLang="en-US" dirty="0" smtClean="0"/>
              <a:t>・活用事例は多数あるのですが、ここには代表的なもののみ挙げました。「各種図書館システム」というのは、図書館システムのベンダーが、</a:t>
            </a:r>
            <a:r>
              <a:rPr kumimoji="1" lang="en-US" altLang="ja-JP" dirty="0" smtClean="0"/>
              <a:t>NDL</a:t>
            </a:r>
            <a:r>
              <a:rPr kumimoji="1" lang="ja-JP" altLang="en-US" dirty="0" smtClean="0"/>
              <a:t>サーチのメタデータを取り込むための仕組みを実装していることを意味します。先ほどの</a:t>
            </a:r>
            <a:r>
              <a:rPr kumimoji="1" lang="en-US" altLang="ja-JP" dirty="0" smtClean="0"/>
              <a:t>API</a:t>
            </a:r>
            <a:r>
              <a:rPr kumimoji="1" lang="ja-JP" altLang="en-US" dirty="0" smtClean="0"/>
              <a:t>利用申請の「営利目的」のうち、かなりの部分がシステムベンダーからのものです。</a:t>
            </a:r>
            <a:endParaRPr kumimoji="1" lang="ja-JP" altLang="en-US"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93</a:t>
            </a:fld>
            <a:endParaRPr lang="ja-JP" altLang="en-US" dirty="0">
              <a:solidFill>
                <a:prstClr val="black"/>
              </a:solidFill>
            </a:endParaRPr>
          </a:p>
        </p:txBody>
      </p:sp>
    </p:spTree>
    <p:extLst>
      <p:ext uri="{BB962C8B-B14F-4D97-AF65-F5344CB8AC3E}">
        <p14:creationId xmlns:p14="http://schemas.microsoft.com/office/powerpoint/2010/main" val="29951703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defTabSz="950332">
              <a:defRPr/>
            </a:pPr>
            <a:r>
              <a:rPr lang="ja-JP" altLang="en-US" dirty="0" smtClean="0"/>
              <a:t>・「全国書誌  電子書籍・電子雑誌編」の提供</a:t>
            </a:r>
            <a:endParaRPr lang="en-US" altLang="ja-JP" dirty="0" smtClean="0"/>
          </a:p>
          <a:p>
            <a:r>
              <a:rPr kumimoji="1" lang="ja-JP" altLang="en-US" dirty="0" smtClean="0"/>
              <a:t>⇒当館で紙媒体をデジタル化した資料と、インターネット上から収集したボーンデジタルの資料を合わせた概念である「電子書籍・電子雑誌」について、</a:t>
            </a:r>
            <a:r>
              <a:rPr kumimoji="1" lang="en-US" altLang="ja-JP" dirty="0" smtClean="0"/>
              <a:t>API</a:t>
            </a:r>
            <a:r>
              <a:rPr kumimoji="1" lang="ja-JP" altLang="en-US" dirty="0" smtClean="0"/>
              <a:t>や</a:t>
            </a:r>
            <a:r>
              <a:rPr kumimoji="1" lang="en-US" altLang="ja-JP" dirty="0" smtClean="0"/>
              <a:t>RSS</a:t>
            </a:r>
            <a:r>
              <a:rPr kumimoji="1" lang="ja-JP" altLang="en-US" dirty="0" err="1" smtClean="0"/>
              <a:t>での</a:t>
            </a:r>
            <a:r>
              <a:rPr kumimoji="1" lang="ja-JP" altLang="en-US" dirty="0" smtClean="0"/>
              <a:t>提供を開始します。なお、ここに、すでに前のスライドでご説明した、</a:t>
            </a:r>
            <a:r>
              <a:rPr kumimoji="1" lang="en-US" altLang="ja-JP" dirty="0" smtClean="0"/>
              <a:t>7</a:t>
            </a:r>
            <a:r>
              <a:rPr kumimoji="1" lang="ja-JP" altLang="en-US" dirty="0" smtClean="0"/>
              <a:t>月から収集を開始した「民間のオンライン資料」が含まれます。</a:t>
            </a:r>
            <a:endParaRPr kumimoji="1" lang="en-US" altLang="ja-JP" dirty="0" smtClean="0"/>
          </a:p>
          <a:p>
            <a:r>
              <a:rPr kumimoji="1" lang="ja-JP" altLang="en-US" dirty="0" smtClean="0"/>
              <a:t>・ご存じの通り、</a:t>
            </a:r>
            <a:r>
              <a:rPr lang="ja-JP" altLang="en-US" dirty="0" smtClean="0"/>
              <a:t>学術論文や書籍などの学術コンテンツの分野では、個々のコンテンツに国際的な識別子である“</a:t>
            </a:r>
            <a:r>
              <a:rPr lang="en-US" altLang="ja-JP" dirty="0" smtClean="0"/>
              <a:t>DOI”</a:t>
            </a:r>
            <a:r>
              <a:rPr lang="ja-JP" altLang="en-US" dirty="0" smtClean="0"/>
              <a:t>（</a:t>
            </a:r>
            <a:r>
              <a:rPr lang="en-US" altLang="ja-JP" dirty="0" smtClean="0"/>
              <a:t>Digital Object Identifier</a:t>
            </a:r>
            <a:r>
              <a:rPr lang="ja-JP" altLang="en-US" dirty="0" smtClean="0"/>
              <a:t>）という番号をつけ、コンテンツの所在情報とともに管理し、永続的なアクセスを可能にするということが広く行われています。</a:t>
            </a:r>
            <a:r>
              <a:rPr kumimoji="1" lang="en-US" altLang="ja-JP" dirty="0" smtClean="0"/>
              <a:t>DOI</a:t>
            </a:r>
            <a:r>
              <a:rPr kumimoji="1" lang="ja-JP" altLang="en-US" dirty="0" smtClean="0"/>
              <a:t>は、従来日本では対応できていなかったのですが、科学技術振興機構という機関によって、ジャパンリンクセンターという</a:t>
            </a:r>
            <a:r>
              <a:rPr lang="ja-JP" altLang="en-US" dirty="0" smtClean="0"/>
              <a:t>世界で第</a:t>
            </a:r>
            <a:r>
              <a:rPr lang="en-US" altLang="ja-JP" dirty="0" smtClean="0"/>
              <a:t>9</a:t>
            </a:r>
            <a:r>
              <a:rPr lang="ja-JP" altLang="en-US" dirty="0" smtClean="0"/>
              <a:t>番目（日本では唯一）の</a:t>
            </a:r>
            <a:r>
              <a:rPr lang="en-US" altLang="ja-JP" dirty="0" smtClean="0"/>
              <a:t>DOI</a:t>
            </a:r>
            <a:r>
              <a:rPr lang="ja-JP" altLang="en-US" dirty="0" smtClean="0"/>
              <a:t>登録機関が構築されました。</a:t>
            </a:r>
            <a:r>
              <a:rPr lang="en-US" altLang="ja-JP" dirty="0" smtClean="0"/>
              <a:t>NDL</a:t>
            </a:r>
            <a:r>
              <a:rPr lang="ja-JP" altLang="en-US" dirty="0" smtClean="0"/>
              <a:t>サーチでは、ジャパンリンクセンターとの連携により、</a:t>
            </a:r>
            <a:r>
              <a:rPr lang="en-US" altLang="ja-JP" dirty="0" smtClean="0"/>
              <a:t>DOI</a:t>
            </a:r>
            <a:r>
              <a:rPr lang="ja-JP" altLang="en-US" dirty="0" smtClean="0"/>
              <a:t>の格納・提供（</a:t>
            </a:r>
            <a:r>
              <a:rPr lang="en-US" altLang="ja-JP" dirty="0" smtClean="0"/>
              <a:t>GUI</a:t>
            </a:r>
            <a:r>
              <a:rPr lang="ja-JP" altLang="en-US" dirty="0" err="1" smtClean="0"/>
              <a:t>での</a:t>
            </a:r>
            <a:r>
              <a:rPr lang="ja-JP" altLang="en-US" dirty="0" smtClean="0"/>
              <a:t>表示、</a:t>
            </a:r>
            <a:r>
              <a:rPr lang="en-US" altLang="ja-JP" dirty="0" smtClean="0"/>
              <a:t>API</a:t>
            </a:r>
            <a:r>
              <a:rPr lang="ja-JP" altLang="en-US" dirty="0" err="1" smtClean="0"/>
              <a:t>での</a:t>
            </a:r>
            <a:r>
              <a:rPr lang="ja-JP" altLang="en-US" dirty="0" smtClean="0"/>
              <a:t>出力）を今後行います。</a:t>
            </a:r>
            <a:endParaRPr lang="en-US" altLang="ja-JP" dirty="0" smtClean="0"/>
          </a:p>
          <a:p>
            <a:r>
              <a:rPr kumimoji="1" lang="ja-JP" altLang="en-US" dirty="0" smtClean="0"/>
              <a:t>・</a:t>
            </a:r>
            <a:r>
              <a:rPr kumimoji="1" lang="en-US" altLang="ja-JP" dirty="0" smtClean="0"/>
              <a:t>DC-NDL(RDF)</a:t>
            </a:r>
            <a:r>
              <a:rPr kumimoji="1" lang="ja-JP" altLang="en-US" dirty="0" smtClean="0"/>
              <a:t>等、</a:t>
            </a:r>
            <a:r>
              <a:rPr kumimoji="1" lang="en-US" altLang="ja-JP" dirty="0" smtClean="0"/>
              <a:t>NDL</a:t>
            </a:r>
            <a:r>
              <a:rPr kumimoji="1" lang="ja-JP" altLang="en-US" dirty="0" smtClean="0"/>
              <a:t>サーチから提供しているメタデータフォーマットについては、従来も、人間が読める表形式では、外部に提供していました。しかし、機械可読形式である</a:t>
            </a:r>
            <a:r>
              <a:rPr kumimoji="1" lang="en-US" altLang="ja-JP" dirty="0" smtClean="0"/>
              <a:t>XML</a:t>
            </a:r>
            <a:r>
              <a:rPr kumimoji="1" lang="ja-JP" altLang="en-US" dirty="0" smtClean="0"/>
              <a:t>では提供できていませんでした。現在、その提供を目指し、作成を進めています。</a:t>
            </a:r>
            <a:endParaRPr kumimoji="1" lang="en-US" altLang="ja-JP" dirty="0" smtClean="0"/>
          </a:p>
          <a:p>
            <a:r>
              <a:rPr kumimoji="1" lang="ja-JP" altLang="en-US" dirty="0" smtClean="0"/>
              <a:t>・</a:t>
            </a:r>
            <a:r>
              <a:rPr kumimoji="1" lang="en-US" altLang="ja-JP" dirty="0" smtClean="0"/>
              <a:t>NDL</a:t>
            </a:r>
            <a:r>
              <a:rPr kumimoji="1" lang="ja-JP" altLang="en-US" dirty="0" smtClean="0"/>
              <a:t>サーチが提供する</a:t>
            </a:r>
            <a:r>
              <a:rPr kumimoji="1" lang="en-US" altLang="ja-JP" dirty="0" smtClean="0"/>
              <a:t>API</a:t>
            </a:r>
            <a:r>
              <a:rPr kumimoji="1" lang="ja-JP" altLang="en-US" dirty="0" smtClean="0"/>
              <a:t>の仕様書は、すでにかなり前から提供していました。しかし、それは日本語のみでした。海外の方から、「英語版があれば連携がもっとスムーズに進むのに」という意見をいただいたため、今回英語版を作成しました。事前に事務局を通じてお送りしており、今回も皆様にお渡しするためにお持ちしています。是非ご活用ください。</a:t>
            </a:r>
            <a:endParaRPr kumimoji="1" lang="ja-JP" altLang="en-US"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94</a:t>
            </a:fld>
            <a:endParaRPr lang="ja-JP" altLang="en-US" dirty="0">
              <a:solidFill>
                <a:prstClr val="black"/>
              </a:solidFill>
            </a:endParaRPr>
          </a:p>
        </p:txBody>
      </p:sp>
    </p:spTree>
    <p:extLst>
      <p:ext uri="{BB962C8B-B14F-4D97-AF65-F5344CB8AC3E}">
        <p14:creationId xmlns:p14="http://schemas.microsoft.com/office/powerpoint/2010/main" val="11062184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a:r>
              <a:rPr lang="ja-JP" altLang="en-US" b="1" dirty="0" smtClean="0">
                <a:solidFill>
                  <a:srgbClr val="FF0000"/>
                </a:solidFill>
              </a:rPr>
              <a:t>関係機関との連携により、補完しあいながら、利用者が必要とする情報を利用できるようにしています。</a:t>
            </a:r>
            <a:endParaRPr lang="ja-JP" altLang="en-US" dirty="0" smtClean="0">
              <a:solidFill>
                <a:srgbClr val="FF0000"/>
              </a:solidFill>
            </a:endParaRPr>
          </a:p>
          <a:p>
            <a:endParaRPr kumimoji="1" lang="en-US" altLang="ja-JP" dirty="0" smtClean="0"/>
          </a:p>
          <a:p>
            <a:r>
              <a:rPr lang="ja-JP" altLang="en-US" dirty="0" smtClean="0">
                <a:solidFill>
                  <a:srgbClr val="FF0000"/>
                </a:solidFill>
              </a:rPr>
              <a:t>青い矢印は、相互にメタデータのハーベスト</a:t>
            </a:r>
            <a:r>
              <a:rPr lang="ja-JP" altLang="en-US" dirty="0" smtClean="0"/>
              <a:t>、</a:t>
            </a:r>
            <a:r>
              <a:rPr lang="ja-JP" altLang="en-US" dirty="0" smtClean="0">
                <a:solidFill>
                  <a:srgbClr val="FF0000"/>
                </a:solidFill>
              </a:rPr>
              <a:t>横断検索</a:t>
            </a:r>
            <a:r>
              <a:rPr lang="ja-JP" altLang="en-US" dirty="0" smtClean="0"/>
              <a:t>しあい、メタデータを相互に交換しあう関係</a:t>
            </a:r>
            <a:endParaRPr lang="en-US" altLang="ja-JP" dirty="0" smtClean="0"/>
          </a:p>
          <a:p>
            <a:r>
              <a:rPr kumimoji="1" lang="ja-JP" altLang="en-US" dirty="0" smtClean="0">
                <a:solidFill>
                  <a:srgbClr val="FF0000"/>
                </a:solidFill>
              </a:rPr>
              <a:t>赤い矢印は、検索結果から、外部のサービスを再検索</a:t>
            </a:r>
            <a:r>
              <a:rPr kumimoji="1" lang="ja-JP" altLang="en-US" dirty="0" smtClean="0"/>
              <a:t>していくもの</a:t>
            </a:r>
            <a:endParaRPr kumimoji="1" lang="en-US" altLang="ja-JP" dirty="0" smtClean="0"/>
          </a:p>
          <a:p>
            <a:endParaRPr lang="en-US" altLang="ja-JP" dirty="0" smtClean="0"/>
          </a:p>
          <a:p>
            <a:r>
              <a:rPr lang="ja-JP" altLang="en-US" dirty="0" smtClean="0">
                <a:solidFill>
                  <a:srgbClr val="FF0000"/>
                </a:solidFill>
              </a:rPr>
              <a:t>商用の出版サイトへのナビゲートも行っている</a:t>
            </a:r>
            <a:endParaRPr lang="en-US" altLang="ja-JP" dirty="0" smtClean="0">
              <a:solidFill>
                <a:srgbClr val="FF0000"/>
              </a:solidFill>
            </a:endParaRPr>
          </a:p>
          <a:p>
            <a:r>
              <a:rPr lang="ja-JP" altLang="en-US" dirty="0" smtClean="0">
                <a:solidFill>
                  <a:srgbClr val="FF0000"/>
                </a:solidFill>
              </a:rPr>
              <a:t>今後も、有用なサイトとの連携を進め、利用者が求める情報に迅速に到達できるようにします。</a:t>
            </a:r>
            <a:endParaRPr lang="en-US" altLang="ja-JP"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95</a:t>
            </a:fld>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Tree>
    <p:extLst>
      <p:ext uri="{BB962C8B-B14F-4D97-AF65-F5344CB8AC3E}">
        <p14:creationId xmlns:p14="http://schemas.microsoft.com/office/powerpoint/2010/main" val="3078798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kumimoji="1" lang="ja-JP" altLang="en-US" dirty="0" smtClean="0"/>
              <a:t>～～～～～～～</a:t>
            </a:r>
            <a:endParaRPr kumimoji="1" lang="en-US" altLang="ja-JP" dirty="0" smtClean="0"/>
          </a:p>
          <a:p>
            <a:r>
              <a:rPr kumimoji="1" lang="en-US" altLang="ja-JP" dirty="0" smtClean="0"/>
              <a:t>RSS</a:t>
            </a:r>
          </a:p>
          <a:p>
            <a:pPr lvl="1"/>
            <a:r>
              <a:rPr kumimoji="1" lang="ja-JP" altLang="en-US" dirty="0" smtClean="0"/>
              <a:t>検索結果一覧</a:t>
            </a:r>
            <a:endParaRPr kumimoji="1" lang="en-US" altLang="ja-JP" dirty="0" smtClean="0"/>
          </a:p>
          <a:p>
            <a:pPr lvl="2"/>
            <a:r>
              <a:rPr lang="en-US" altLang="ja-JP" dirty="0" smtClean="0">
                <a:hlinkClick r:id="rId3"/>
              </a:rPr>
              <a:t>http://iss.ndl.go.jp/books.rss?any=</a:t>
            </a:r>
            <a:r>
              <a:rPr lang="ja-JP" altLang="en-US" dirty="0" smtClean="0">
                <a:hlinkClick r:id="rId3"/>
              </a:rPr>
              <a:t>永井路子</a:t>
            </a:r>
            <a:endParaRPr lang="en-US" altLang="ja-JP" dirty="0" smtClean="0"/>
          </a:p>
          <a:p>
            <a:pPr lvl="1"/>
            <a:r>
              <a:rPr lang="ja-JP" altLang="en-US" dirty="0" smtClean="0"/>
              <a:t>書誌詳細</a:t>
            </a:r>
            <a:endParaRPr lang="en-US" altLang="ja-JP" dirty="0" smtClean="0"/>
          </a:p>
          <a:p>
            <a:pPr lvl="2"/>
            <a:r>
              <a:rPr lang="en-US" altLang="ja-JP" dirty="0" smtClean="0">
                <a:hlinkClick r:id="rId4"/>
              </a:rPr>
              <a:t>http://iss.ndl.go.jp/books/R100000002-I000001752468-00.rdf</a:t>
            </a:r>
            <a:endParaRPr lang="en-US" altLang="ja-JP" dirty="0" smtClean="0"/>
          </a:p>
          <a:p>
            <a:pPr lvl="1"/>
            <a:r>
              <a:rPr lang="zh-TW" altLang="en-US" dirty="0" smtClean="0"/>
              <a:t>新着書誌情報（作成中書誌）</a:t>
            </a:r>
            <a:endParaRPr lang="en-US" altLang="ja-JP" dirty="0" smtClean="0"/>
          </a:p>
          <a:p>
            <a:pPr lvl="2"/>
            <a:r>
              <a:rPr lang="en-US" altLang="ja-JP" dirty="0" smtClean="0">
                <a:hlinkClick r:id="rId5"/>
              </a:rPr>
              <a:t>http://iss.ndl.go.jp/rss/inprocess/index.xml</a:t>
            </a:r>
            <a:endParaRPr lang="en-US" altLang="ja-JP" dirty="0" smtClean="0"/>
          </a:p>
          <a:p>
            <a:pPr lvl="1"/>
            <a:r>
              <a:rPr lang="zh-TW" altLang="en-US" dirty="0" smtClean="0"/>
              <a:t>全国書誌（作成完了書誌）</a:t>
            </a:r>
          </a:p>
          <a:p>
            <a:pPr lvl="2"/>
            <a:r>
              <a:rPr lang="en-US" altLang="ja-JP" dirty="0" smtClean="0">
                <a:hlinkClick r:id="rId6"/>
              </a:rPr>
              <a:t>http://iss.ndl.go.jp/rss/ndlopac/index.xml</a:t>
            </a:r>
            <a:endParaRPr lang="en-US" altLang="ja-JP" dirty="0" smtClean="0"/>
          </a:p>
          <a:p>
            <a:r>
              <a:rPr kumimoji="1" lang="ja-JP" altLang="en-US" dirty="0" smtClean="0"/>
              <a:t>横断検索</a:t>
            </a:r>
            <a:endParaRPr kumimoji="1" lang="en-US" altLang="ja-JP" dirty="0" smtClean="0"/>
          </a:p>
          <a:p>
            <a:pPr lvl="1"/>
            <a:r>
              <a:rPr lang="en-US" altLang="ja-JP" dirty="0" smtClean="0"/>
              <a:t>http://iss.ndl.go.jp/api/opensearch?title="</a:t>
            </a:r>
            <a:r>
              <a:rPr lang="ja-JP" altLang="en-US" dirty="0" smtClean="0"/>
              <a:t>美貌の女帝</a:t>
            </a:r>
            <a:r>
              <a:rPr lang="en-US" altLang="ja-JP" dirty="0" smtClean="0"/>
              <a:t>“</a:t>
            </a:r>
          </a:p>
          <a:p>
            <a:pPr lvl="1"/>
            <a:r>
              <a:rPr lang="en-US" altLang="ja-JP" dirty="0" smtClean="0">
                <a:hlinkClick r:id="rId7"/>
              </a:rPr>
              <a:t>http://iss.ndl.go.jp/</a:t>
            </a:r>
            <a:r>
              <a:rPr lang="en-US" altLang="ja-JP" dirty="0" err="1" smtClean="0">
                <a:hlinkClick r:id="rId7"/>
              </a:rPr>
              <a:t>api</a:t>
            </a:r>
            <a:r>
              <a:rPr lang="en-US" altLang="ja-JP" dirty="0" smtClean="0">
                <a:hlinkClick r:id="rId7"/>
              </a:rPr>
              <a:t>/</a:t>
            </a:r>
            <a:r>
              <a:rPr lang="en-US" altLang="ja-JP" dirty="0" err="1" smtClean="0">
                <a:hlinkClick r:id="rId7"/>
              </a:rPr>
              <a:t>openurl?au</a:t>
            </a:r>
            <a:r>
              <a:rPr lang="en-US" altLang="ja-JP" dirty="0" smtClean="0"/>
              <a:t>=“</a:t>
            </a:r>
            <a:r>
              <a:rPr lang="ja-JP" altLang="en-US" dirty="0" smtClean="0"/>
              <a:t>永井路子</a:t>
            </a:r>
            <a:r>
              <a:rPr lang="en-US" altLang="ja-JP" dirty="0" smtClean="0"/>
              <a:t>”</a:t>
            </a:r>
          </a:p>
          <a:p>
            <a:r>
              <a:rPr kumimoji="1" lang="ja-JP" altLang="en-US" dirty="0" smtClean="0"/>
              <a:t>ハーベスト</a:t>
            </a:r>
            <a:endParaRPr kumimoji="1" lang="en-US" altLang="ja-JP" dirty="0" smtClean="0"/>
          </a:p>
          <a:p>
            <a:pPr lvl="1"/>
            <a:r>
              <a:rPr lang="en-US" altLang="ja-JP" dirty="0" smtClean="0">
                <a:hlinkClick r:id="rId8"/>
              </a:rPr>
              <a:t>http://iss.ndl.go.jp/api/oaipmh?verb=GetRecord&amp;metadataPrefix=oai_dc&amp;identifier=oai:iss.ndl.go.jp:R100000002-I000001752468-00</a:t>
            </a:r>
            <a:endParaRPr lang="en-US" altLang="ja-JP" dirty="0" smtClean="0"/>
          </a:p>
          <a:p>
            <a:r>
              <a:rPr lang="ja-JP" altLang="en-US" dirty="0" smtClean="0"/>
              <a:t>デジデポコンテンツページ</a:t>
            </a:r>
            <a:endParaRPr lang="en-US" altLang="ja-JP" dirty="0" smtClean="0"/>
          </a:p>
          <a:p>
            <a:pPr lvl="1"/>
            <a:r>
              <a:rPr lang="en-US" altLang="ja-JP" dirty="0" smtClean="0">
                <a:hlinkClick r:id="rId9"/>
              </a:rPr>
              <a:t>http://dl.ndl.go.jp/info:ndljp/pid/888725/10</a:t>
            </a:r>
            <a:endParaRPr lang="en-US" altLang="ja-JP" dirty="0" smtClean="0"/>
          </a:p>
          <a:p>
            <a:pPr lvl="1"/>
            <a:r>
              <a:rPr lang="ja-JP" altLang="en-US" dirty="0" smtClean="0"/>
              <a:t>画像のみ</a:t>
            </a:r>
            <a:endParaRPr lang="en-US" altLang="ja-JP" dirty="0" smtClean="0"/>
          </a:p>
          <a:p>
            <a:pPr lvl="2"/>
            <a:r>
              <a:rPr lang="en-US" altLang="ja-JP" dirty="0" smtClean="0">
                <a:hlinkClick r:id="rId10"/>
              </a:rPr>
              <a:t>http://dl.ndl.go.jp/view/jpegOutput?itemId=info:ndljp/pid/888725&amp;contentNo=10&amp;outputScale=4</a:t>
            </a:r>
            <a:r>
              <a:rPr lang="ja-JP" altLang="en-US" dirty="0" smtClean="0"/>
              <a:t>画像のみ表示用</a:t>
            </a:r>
            <a:endParaRPr lang="en-US" altLang="ja-JP" dirty="0" smtClean="0"/>
          </a:p>
          <a:p>
            <a:pPr lvl="1"/>
            <a:r>
              <a:rPr lang="zh-CN" altLang="en-US" dirty="0" smtClean="0"/>
              <a:t>提供用画像閲覧</a:t>
            </a:r>
            <a:r>
              <a:rPr lang="en-US" altLang="zh-CN" dirty="0" smtClean="0"/>
              <a:t>API</a:t>
            </a:r>
          </a:p>
          <a:p>
            <a:pPr lvl="2"/>
            <a:r>
              <a:rPr lang="en-US" altLang="ja-JP" dirty="0" smtClean="0">
                <a:hlinkClick r:id="rId11"/>
              </a:rPr>
              <a:t>http://dl.ndl.go.jp/frameImage/info:ndljp/pid/1306065?no=1&amp;width=800&amp;height=600&amp;rotate=0&amp;fit=w</a:t>
            </a:r>
            <a:endParaRPr lang="en-US" altLang="ja-JP" dirty="0" smtClean="0"/>
          </a:p>
          <a:p>
            <a:endParaRPr kumimoji="1" lang="en-US" altLang="ja-JP" dirty="0" smtClean="0"/>
          </a:p>
          <a:p>
            <a:pPr lvl="1"/>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97</a:t>
            </a:fld>
            <a:endParaRPr kumimoji="1" lang="ja-JP" altLang="en-US"/>
          </a:p>
        </p:txBody>
      </p:sp>
    </p:spTree>
    <p:extLst>
      <p:ext uri="{BB962C8B-B14F-4D97-AF65-F5344CB8AC3E}">
        <p14:creationId xmlns:p14="http://schemas.microsoft.com/office/powerpoint/2010/main" val="41511945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2015/8/15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98</a:t>
            </a:fld>
            <a:endParaRPr kumimoji="1" lang="ja-JP" altLang="en-US">
              <a:solidFill>
                <a:prstClr val="black"/>
              </a:solidFill>
            </a:endParaRPr>
          </a:p>
        </p:txBody>
      </p:sp>
    </p:spTree>
    <p:extLst>
      <p:ext uri="{BB962C8B-B14F-4D97-AF65-F5344CB8AC3E}">
        <p14:creationId xmlns:p14="http://schemas.microsoft.com/office/powerpoint/2010/main" val="40535344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8900" y="744538"/>
            <a:ext cx="6619875" cy="3724275"/>
          </a:xfrm>
        </p:spPr>
      </p:sp>
      <p:sp>
        <p:nvSpPr>
          <p:cNvPr id="3" name="ノート プレースホルダ 2"/>
          <p:cNvSpPr>
            <a:spLocks noGrp="1"/>
          </p:cNvSpPr>
          <p:nvPr>
            <p:ph type="body" idx="1"/>
          </p:nvPr>
        </p:nvSpPr>
        <p:spPr/>
        <p:txBody>
          <a:bodyPr>
            <a:normAutofit/>
          </a:bodyPr>
          <a:lstStyle/>
          <a:p>
            <a:pPr>
              <a:buNone/>
            </a:pP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99</a:t>
            </a:fld>
            <a:endParaRPr lang="ja-JP" altLang="en-US" dirty="0">
              <a:solidFill>
                <a:prstClr val="black"/>
              </a:solidFill>
            </a:endParaRPr>
          </a:p>
        </p:txBody>
      </p:sp>
    </p:spTree>
    <p:extLst>
      <p:ext uri="{BB962C8B-B14F-4D97-AF65-F5344CB8AC3E}">
        <p14:creationId xmlns:p14="http://schemas.microsoft.com/office/powerpoint/2010/main" val="7966689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8900" y="744538"/>
            <a:ext cx="6619875" cy="3724275"/>
          </a:xfrm>
        </p:spPr>
      </p:sp>
      <p:sp>
        <p:nvSpPr>
          <p:cNvPr id="3" name="ノート プレースホルダ 2"/>
          <p:cNvSpPr>
            <a:spLocks noGrp="1"/>
          </p:cNvSpPr>
          <p:nvPr>
            <p:ph type="body" idx="1"/>
          </p:nvPr>
        </p:nvSpPr>
        <p:spPr/>
        <p:txBody>
          <a:bodyPr>
            <a:normAutofit/>
          </a:bodyPr>
          <a:lstStyle/>
          <a:p>
            <a:pPr>
              <a:buNone/>
            </a:pP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100</a:t>
            </a:fld>
            <a:endParaRPr lang="ja-JP" altLang="en-US" dirty="0">
              <a:solidFill>
                <a:prstClr val="black"/>
              </a:solidFill>
            </a:endParaRPr>
          </a:p>
        </p:txBody>
      </p:sp>
    </p:spTree>
    <p:extLst>
      <p:ext uri="{BB962C8B-B14F-4D97-AF65-F5344CB8AC3E}">
        <p14:creationId xmlns:p14="http://schemas.microsoft.com/office/powerpoint/2010/main" val="2441833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8900" y="744538"/>
            <a:ext cx="6619875" cy="3724275"/>
          </a:xfrm>
        </p:spPr>
      </p:sp>
      <p:sp>
        <p:nvSpPr>
          <p:cNvPr id="3" name="ノート プレースホルダ 2"/>
          <p:cNvSpPr>
            <a:spLocks noGrp="1"/>
          </p:cNvSpPr>
          <p:nvPr>
            <p:ph type="body" idx="1"/>
          </p:nvPr>
        </p:nvSpPr>
        <p:spPr/>
        <p:txBody>
          <a:bodyPr>
            <a:normAutofit/>
          </a:bodyPr>
          <a:lstStyle/>
          <a:p>
            <a:pPr>
              <a:buNone/>
            </a:pP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101</a:t>
            </a:fld>
            <a:endParaRPr lang="ja-JP" altLang="en-US" dirty="0">
              <a:solidFill>
                <a:prstClr val="black"/>
              </a:solidFill>
            </a:endParaRPr>
          </a:p>
        </p:txBody>
      </p:sp>
    </p:spTree>
    <p:extLst>
      <p:ext uri="{BB962C8B-B14F-4D97-AF65-F5344CB8AC3E}">
        <p14:creationId xmlns:p14="http://schemas.microsoft.com/office/powerpoint/2010/main" val="18817759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D512217-FADA-41DD-A1DA-0AC4C64B684D}" type="slidenum">
              <a:rPr lang="en-US" altLang="ja-JP" smtClean="0">
                <a:solidFill>
                  <a:prstClr val="black"/>
                </a:solidFill>
              </a:rPr>
              <a:pPr/>
              <a:t>102</a:t>
            </a:fld>
            <a:endParaRPr lang="en-US" altLang="ja-JP" smtClean="0">
              <a:solidFill>
                <a:prstClr val="black"/>
              </a:solidFill>
            </a:endParaRPr>
          </a:p>
        </p:txBody>
      </p:sp>
      <p:sp>
        <p:nvSpPr>
          <p:cNvPr id="39939" name="Rectangle 2"/>
          <p:cNvSpPr>
            <a:spLocks noGrp="1" noRot="1" noChangeAspect="1" noChangeArrowheads="1" noTextEdit="1"/>
          </p:cNvSpPr>
          <p:nvPr>
            <p:ph type="sldImg"/>
          </p:nvPr>
        </p:nvSpPr>
        <p:spPr>
          <a:xfrm>
            <a:off x="95250" y="744538"/>
            <a:ext cx="6615113" cy="3722687"/>
          </a:xfrm>
          <a:ln/>
        </p:spPr>
      </p:sp>
      <p:sp>
        <p:nvSpPr>
          <p:cNvPr id="39940" name="Rectangle 3"/>
          <p:cNvSpPr>
            <a:spLocks noGrp="1" noChangeArrowheads="1"/>
          </p:cNvSpPr>
          <p:nvPr>
            <p:ph type="body" idx="1"/>
          </p:nvPr>
        </p:nvSpPr>
        <p:spPr>
          <a:xfrm>
            <a:off x="907473" y="4716195"/>
            <a:ext cx="4982731" cy="4466753"/>
          </a:xfrm>
          <a:noFill/>
          <a:ln/>
        </p:spPr>
        <p:txBody>
          <a:bodyPr>
            <a:normAutofit/>
          </a:bodyPr>
          <a:lstStyle/>
          <a:p>
            <a:pPr marL="270153" indent="-270153" defTabSz="920756">
              <a:defRPr/>
            </a:pPr>
            <a:endParaRPr lang="en-US" altLang="ja-JP" dirty="0" smtClean="0"/>
          </a:p>
        </p:txBody>
      </p:sp>
    </p:spTree>
    <p:extLst>
      <p:ext uri="{BB962C8B-B14F-4D97-AF65-F5344CB8AC3E}">
        <p14:creationId xmlns:p14="http://schemas.microsoft.com/office/powerpoint/2010/main" val="25429562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2015/8/15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105</a:t>
            </a:fld>
            <a:endParaRPr kumimoji="1" lang="ja-JP" altLang="en-US">
              <a:solidFill>
                <a:prstClr val="black"/>
              </a:solidFill>
            </a:endParaRPr>
          </a:p>
        </p:txBody>
      </p:sp>
    </p:spTree>
    <p:extLst>
      <p:ext uri="{BB962C8B-B14F-4D97-AF65-F5344CB8AC3E}">
        <p14:creationId xmlns:p14="http://schemas.microsoft.com/office/powerpoint/2010/main" val="1522206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dirty="0" smtClean="0"/>
              <a:t>現在、当館が提供しているデジタル化資料は、この表に示す通りです。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9</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5520496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77500" lnSpcReduction="20000"/>
          </a:bodyPr>
          <a:lstStyle/>
          <a:p>
            <a:r>
              <a:rPr lang="ja-JP" altLang="en-US" dirty="0" smtClean="0"/>
              <a:t>・「国立国会図書館の書誌データ作成・提供の新展開（</a:t>
            </a:r>
            <a:r>
              <a:rPr lang="en-US" altLang="ja-JP" dirty="0" smtClean="0"/>
              <a:t>2013</a:t>
            </a:r>
            <a:r>
              <a:rPr lang="ja-JP" altLang="en-US" dirty="0" smtClean="0"/>
              <a:t>）」は、今後概ね</a:t>
            </a:r>
            <a:r>
              <a:rPr lang="en-US" altLang="ja-JP" dirty="0" smtClean="0"/>
              <a:t>5</a:t>
            </a:r>
            <a:r>
              <a:rPr lang="ja-JP" altLang="en-US" dirty="0" smtClean="0"/>
              <a:t>年を見据え、どのように書誌データを作成し、提供していけばよいかの方向性を示すものとして策定しました。八つの項目から成るのですが、特に重要なのは、「２　資料と電子情報の書誌データを一元的に扱える書誌フレームワークを構築する」と「３　資料と電子情報のそれぞれの特性に適した書誌データ作成基準を定める」です。ここに掲載した図は、それらの関係をまとめたものです。</a:t>
            </a:r>
            <a:endParaRPr lang="en-US" altLang="ja-JP" dirty="0" smtClean="0"/>
          </a:p>
          <a:p>
            <a:endParaRPr lang="en-US" altLang="ja-JP" dirty="0" smtClean="0"/>
          </a:p>
          <a:p>
            <a:r>
              <a:rPr lang="ja-JP" altLang="en-US" dirty="0" smtClean="0"/>
              <a:t>・書誌データの作成・提供において資料と電子情報の書誌データを一体として扱うためには、それに適した書誌データの「容れもの」が必要です。この書誌データの記録・流通・交換のための「容れもの」を、「新展開</a:t>
            </a:r>
            <a:r>
              <a:rPr lang="en-US" altLang="ja-JP" dirty="0" smtClean="0"/>
              <a:t>2013</a:t>
            </a:r>
            <a:r>
              <a:rPr lang="ja-JP" altLang="en-US" dirty="0" smtClean="0"/>
              <a:t>」では「書誌フレームワーク」と呼んでいます。</a:t>
            </a:r>
            <a:endParaRPr lang="en-US" altLang="ja-JP" dirty="0" smtClean="0"/>
          </a:p>
          <a:p>
            <a:r>
              <a:rPr lang="ja-JP" altLang="en-US" dirty="0" smtClean="0"/>
              <a:t>・それとともに、新しい「容れもの」に適した書誌データの「作り方・容れ方」、すなわち新しい書誌データ作成基準を定める必要があります。これを裏返すと、資料と電子情報の書誌データを一元的に扱えるように新しい書誌データ作成基準を定めるので、その基準で作成される書誌データに適した新しい「容れもの」を構築する、となります。</a:t>
            </a:r>
            <a:endParaRPr lang="en-US" altLang="ja-JP" dirty="0" smtClean="0"/>
          </a:p>
          <a:p>
            <a:r>
              <a:rPr lang="ja-JP" altLang="en-US" dirty="0" smtClean="0"/>
              <a:t>・ウェブ環境に適した書誌データ作成・提供を展開していくためには、書誌データの「作り方・容れ方」と「容れもの」の両方を合わせて考えていく必要があります。いずれについても、世界的な動向に注目しており、「作り方・容れ方」については、米国、英国、カナダ、オーストラリアの</a:t>
            </a:r>
            <a:r>
              <a:rPr lang="en-US" altLang="ja-JP" dirty="0" smtClean="0"/>
              <a:t>4</a:t>
            </a:r>
            <a:r>
              <a:rPr lang="ja-JP" altLang="en-US" dirty="0" smtClean="0"/>
              <a:t>カ国が推し進めている</a:t>
            </a:r>
            <a:r>
              <a:rPr lang="en-US" altLang="ja-JP" dirty="0" smtClean="0"/>
              <a:t>“Resource Description and Access”</a:t>
            </a:r>
            <a:r>
              <a:rPr lang="ja-JP" altLang="en-US" dirty="0" smtClean="0"/>
              <a:t>（</a:t>
            </a:r>
            <a:r>
              <a:rPr lang="en-US" altLang="ja-JP" dirty="0" smtClean="0"/>
              <a:t>RDA</a:t>
            </a:r>
            <a:r>
              <a:rPr lang="ja-JP" altLang="en-US" dirty="0" smtClean="0"/>
              <a:t>）を、「容れもの」については</a:t>
            </a:r>
            <a:r>
              <a:rPr lang="en-US" altLang="ja-JP" dirty="0" smtClean="0"/>
              <a:t>LC</a:t>
            </a:r>
            <a:r>
              <a:rPr lang="ja-JP" altLang="en-US" dirty="0" smtClean="0"/>
              <a:t>の</a:t>
            </a:r>
            <a:r>
              <a:rPr lang="en-US" altLang="ja-JP" dirty="0" smtClean="0"/>
              <a:t>BIBFRAME</a:t>
            </a:r>
            <a:r>
              <a:rPr lang="ja-JP" altLang="en-US" dirty="0" smtClean="0"/>
              <a:t>をそれぞれ参照しつつ今後も検討を進める予定です。</a:t>
            </a:r>
            <a:endParaRPr lang="en-US" altLang="ja-JP" dirty="0" smtClean="0"/>
          </a:p>
          <a:p>
            <a:endParaRPr lang="en-US" altLang="ja-JP" dirty="0" smtClean="0"/>
          </a:p>
          <a:p>
            <a:r>
              <a:rPr lang="ja-JP" altLang="en-US" dirty="0" smtClean="0"/>
              <a:t>＜以下、補足＞</a:t>
            </a:r>
            <a:endParaRPr lang="en-US" altLang="ja-JP" dirty="0" smtClean="0"/>
          </a:p>
          <a:p>
            <a:r>
              <a:rPr lang="ja-JP" altLang="en-US" dirty="0" smtClean="0"/>
              <a:t>新展開の４項目目として、「信頼性及び効率性の高い検索に資するよう、典拠データ作成対象の拡大並びに主題情報及び各種コード類付与の拡充を行う」と規定しています。 </a:t>
            </a:r>
            <a:br>
              <a:rPr lang="ja-JP" altLang="en-US" dirty="0" smtClean="0"/>
            </a:br>
            <a:r>
              <a:rPr lang="ja-JP" altLang="en-US" dirty="0" smtClean="0"/>
              <a:t>　利用者が効果的な検索を行えるようにするために、</a:t>
            </a:r>
            <a:br>
              <a:rPr lang="ja-JP" altLang="en-US" dirty="0" smtClean="0"/>
            </a:br>
            <a:r>
              <a:rPr lang="ja-JP" altLang="en-US" dirty="0" smtClean="0"/>
              <a:t>　</a:t>
            </a:r>
            <a:r>
              <a:rPr lang="en-US" altLang="ja-JP" dirty="0" smtClean="0"/>
              <a:t>(1) </a:t>
            </a:r>
            <a:r>
              <a:rPr lang="ja-JP" altLang="en-US" dirty="0" smtClean="0"/>
              <a:t>典拠データの作成対象を、日本語以外の外国刊行資料、博士論文、雑誌記事索引、電子情報等に拡大すること。</a:t>
            </a:r>
            <a:br>
              <a:rPr lang="ja-JP" altLang="en-US" dirty="0" smtClean="0"/>
            </a:br>
            <a:r>
              <a:rPr lang="ja-JP" altLang="en-US" dirty="0" smtClean="0"/>
              <a:t>　</a:t>
            </a:r>
            <a:r>
              <a:rPr lang="en-US" altLang="ja-JP" dirty="0" smtClean="0"/>
              <a:t>(2) </a:t>
            </a:r>
            <a:r>
              <a:rPr lang="ja-JP" altLang="en-US" dirty="0" smtClean="0"/>
              <a:t>典拠データの種類を統一タイトル、ジャンル形式等に拡充すること。 </a:t>
            </a:r>
            <a:br>
              <a:rPr lang="ja-JP" altLang="en-US" dirty="0" smtClean="0"/>
            </a:br>
            <a:r>
              <a:rPr lang="ja-JP" altLang="en-US" dirty="0" smtClean="0"/>
              <a:t>　</a:t>
            </a:r>
            <a:r>
              <a:rPr lang="en-US" altLang="ja-JP" dirty="0" smtClean="0"/>
              <a:t>(3) </a:t>
            </a:r>
            <a:r>
              <a:rPr lang="ja-JP" altLang="en-US" dirty="0" smtClean="0"/>
              <a:t>現状において「国立国会図書館件名標目表（</a:t>
            </a:r>
            <a:r>
              <a:rPr lang="en-US" altLang="ja-JP" dirty="0" smtClean="0"/>
              <a:t>NDLSH</a:t>
            </a:r>
            <a:r>
              <a:rPr lang="ja-JP" altLang="en-US" dirty="0" smtClean="0"/>
              <a:t>）」や「日本十進分類法（</a:t>
            </a:r>
            <a:r>
              <a:rPr lang="en-US" altLang="ja-JP" dirty="0" smtClean="0"/>
              <a:t>NDC</a:t>
            </a:r>
            <a:r>
              <a:rPr lang="ja-JP" altLang="en-US" dirty="0" smtClean="0"/>
              <a:t>）」による標目付与を行っていない資料群への付与を行うこと。また、コード類及び標準識別子等の運用を拡充すること。 </a:t>
            </a:r>
            <a:br>
              <a:rPr lang="ja-JP" altLang="en-US" dirty="0" smtClean="0"/>
            </a:br>
            <a:r>
              <a:rPr lang="ja-JP" altLang="en-US" dirty="0" smtClean="0"/>
              <a:t/>
            </a:r>
            <a:br>
              <a:rPr lang="ja-JP" altLang="en-US" dirty="0" smtClean="0"/>
            </a:br>
            <a:r>
              <a:rPr lang="ja-JP" altLang="en-US" dirty="0" smtClean="0"/>
              <a:t>　を検討することとしています。関係機関との協力も視野に入れ、実施に当たってはコストとのバランスを勘案します。 </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107</a:t>
            </a:fld>
            <a:endParaRPr lang="ja-JP" altLang="en-US" dirty="0">
              <a:solidFill>
                <a:prstClr val="black"/>
              </a:solidFill>
            </a:endParaRPr>
          </a:p>
        </p:txBody>
      </p:sp>
    </p:spTree>
    <p:extLst>
      <p:ext uri="{BB962C8B-B14F-4D97-AF65-F5344CB8AC3E}">
        <p14:creationId xmlns:p14="http://schemas.microsoft.com/office/powerpoint/2010/main" val="10494651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2015/8/15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108</a:t>
            </a:fld>
            <a:endParaRPr kumimoji="1" lang="ja-JP" altLang="en-US"/>
          </a:p>
        </p:txBody>
      </p:sp>
    </p:spTree>
    <p:extLst>
      <p:ext uri="{BB962C8B-B14F-4D97-AF65-F5344CB8AC3E}">
        <p14:creationId xmlns:p14="http://schemas.microsoft.com/office/powerpoint/2010/main" val="528655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solidFill>
                  <a:prstClr val="black"/>
                </a:solidFill>
              </a:rPr>
              <a:t>新規採用職員研修</a:t>
            </a:r>
            <a:endParaRPr kumimoji="1" lang="ja-JP" altLang="en-US">
              <a:solidFill>
                <a:prstClr val="black"/>
              </a:solidFill>
            </a:endParaRPr>
          </a:p>
        </p:txBody>
      </p:sp>
      <p:sp>
        <p:nvSpPr>
          <p:cNvPr id="5" name="日付プレースホルダー 4"/>
          <p:cNvSpPr>
            <a:spLocks noGrp="1"/>
          </p:cNvSpPr>
          <p:nvPr>
            <p:ph type="dt" idx="11"/>
          </p:nvPr>
        </p:nvSpPr>
        <p:spPr/>
        <p:txBody>
          <a:bodyPr/>
          <a:lstStyle/>
          <a:p>
            <a:r>
              <a:rPr kumimoji="1" lang="en-US" altLang="ja-JP" smtClean="0">
                <a:solidFill>
                  <a:prstClr val="black"/>
                </a:solidFill>
              </a:rPr>
              <a:t>2013/4/2</a:t>
            </a:r>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r>
              <a:rPr kumimoji="1" lang="ja-JP" altLang="en-US" smtClean="0">
                <a:solidFill>
                  <a:prstClr val="black"/>
                </a:solidFill>
              </a:rPr>
              <a:t>電子情報部</a:t>
            </a:r>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109</a:t>
            </a:fld>
            <a:endParaRPr kumimoji="1" lang="ja-JP" altLang="en-US">
              <a:solidFill>
                <a:prstClr val="black"/>
              </a:solidFill>
            </a:endParaRPr>
          </a:p>
        </p:txBody>
      </p:sp>
    </p:spTree>
    <p:extLst>
      <p:ext uri="{BB962C8B-B14F-4D97-AF65-F5344CB8AC3E}">
        <p14:creationId xmlns:p14="http://schemas.microsoft.com/office/powerpoint/2010/main" val="7797498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110</a:t>
            </a:fld>
            <a:endParaRPr kumimoji="1" lang="ja-JP" altLang="en-US"/>
          </a:p>
        </p:txBody>
      </p:sp>
    </p:spTree>
    <p:extLst>
      <p:ext uri="{BB962C8B-B14F-4D97-AF65-F5344CB8AC3E}">
        <p14:creationId xmlns:p14="http://schemas.microsoft.com/office/powerpoint/2010/main" val="16475764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9779" y="4528772"/>
            <a:ext cx="5698532" cy="5214598"/>
          </a:xfrm>
        </p:spPr>
        <p:txBody>
          <a:bodyPr>
            <a:noAutofit/>
          </a:bodyPr>
          <a:lstStyle/>
          <a:p>
            <a:r>
              <a:rPr lang="ja-JP" altLang="en-US" sz="900" dirty="0">
                <a:solidFill>
                  <a:srgbClr val="FF0000"/>
                </a:solidFill>
                <a:latin typeface="HG丸ｺﾞｼｯｸM-PRO" pitchFamily="50" charset="-128"/>
                <a:ea typeface="HG丸ｺﾞｼｯｸM-PRO" pitchFamily="50" charset="-128"/>
              </a:rPr>
              <a:t>目的：東日本大震災の記録等を広く国内外に発信</a:t>
            </a:r>
            <a:r>
              <a:rPr lang="ja-JP" altLang="en-US" sz="900" dirty="0">
                <a:latin typeface="HG丸ｺﾞｼｯｸM-PRO" pitchFamily="50" charset="-128"/>
                <a:ea typeface="HG丸ｺﾞｼｯｸM-PRO" pitchFamily="50" charset="-128"/>
              </a:rPr>
              <a:t>し</a:t>
            </a:r>
            <a:r>
              <a:rPr lang="ja-JP" altLang="en-US" sz="900" dirty="0">
                <a:solidFill>
                  <a:srgbClr val="FF0000"/>
                </a:solidFill>
                <a:latin typeface="HG丸ｺﾞｼｯｸM-PRO" pitchFamily="50" charset="-128"/>
                <a:ea typeface="HG丸ｺﾞｼｯｸM-PRO" pitchFamily="50" charset="-128"/>
              </a:rPr>
              <a:t>、後世へ永続的に震災の記録を引き継ぐ</a:t>
            </a:r>
            <a:r>
              <a:rPr lang="ja-JP" altLang="en-US" sz="900" dirty="0">
                <a:latin typeface="HG丸ｺﾞｼｯｸM-PRO" pitchFamily="50" charset="-128"/>
                <a:ea typeface="HG丸ｺﾞｼｯｸM-PRO" pitchFamily="50" charset="-128"/>
              </a:rPr>
              <a:t>とともに、</a:t>
            </a:r>
            <a:r>
              <a:rPr lang="ja-JP" altLang="en-US" sz="900" dirty="0">
                <a:solidFill>
                  <a:srgbClr val="FF0000"/>
                </a:solidFill>
                <a:latin typeface="HG丸ｺﾞｼｯｸM-PRO" pitchFamily="50" charset="-128"/>
                <a:ea typeface="HG丸ｺﾞｼｯｸM-PRO" pitchFamily="50" charset="-128"/>
              </a:rPr>
              <a:t>被災地の復興事業及び今後の防災・減災対策、学術研究等</a:t>
            </a:r>
            <a:r>
              <a:rPr lang="ja-JP" altLang="en-US" sz="900" dirty="0">
                <a:latin typeface="HG丸ｺﾞｼｯｸM-PRO" pitchFamily="50" charset="-128"/>
                <a:ea typeface="HG丸ｺﾞｼｯｸM-PRO" pitchFamily="50" charset="-128"/>
              </a:rPr>
              <a:t>に役に立つように。</a:t>
            </a:r>
          </a:p>
          <a:p>
            <a:r>
              <a:rPr lang="ja-JP" altLang="en-US" sz="900" dirty="0">
                <a:latin typeface="HG丸ｺﾞｼｯｸM-PRO" pitchFamily="50" charset="-128"/>
                <a:ea typeface="HG丸ｺﾞｼｯｸM-PRO" pitchFamily="50" charset="-128"/>
              </a:rPr>
              <a:t>　　</a:t>
            </a:r>
            <a:r>
              <a:rPr lang="en-US" altLang="ja-JP" sz="900" dirty="0">
                <a:latin typeface="HG丸ｺﾞｼｯｸM-PRO" pitchFamily="50" charset="-128"/>
                <a:ea typeface="HG丸ｺﾞｼｯｸM-PRO" pitchFamily="50" charset="-128"/>
              </a:rPr>
              <a:t>―</a:t>
            </a:r>
            <a:r>
              <a:rPr lang="ja-JP" altLang="en-US" sz="900" dirty="0">
                <a:latin typeface="HG丸ｺﾞｼｯｸM-PRO" pitchFamily="50" charset="-128"/>
                <a:ea typeface="HG丸ｺﾞｼｯｸM-PRO" pitchFamily="50" charset="-128"/>
              </a:rPr>
              <a:t>各府省・関係機関と協力して国全体で記録を</a:t>
            </a:r>
            <a:r>
              <a:rPr lang="ja-JP" altLang="en-US" sz="900" dirty="0">
                <a:solidFill>
                  <a:srgbClr val="FF0000"/>
                </a:solidFill>
                <a:latin typeface="HG丸ｺﾞｼｯｸM-PRO" pitchFamily="50" charset="-128"/>
                <a:ea typeface="HG丸ｺﾞｼｯｸM-PRO" pitchFamily="50" charset="-128"/>
              </a:rPr>
              <a:t>分散収集・保存</a:t>
            </a:r>
          </a:p>
          <a:p>
            <a:r>
              <a:rPr lang="ja-JP" altLang="en-US" sz="900" dirty="0">
                <a:latin typeface="HG丸ｺﾞｼｯｸM-PRO" pitchFamily="50" charset="-128"/>
                <a:ea typeface="HG丸ｺﾞｼｯｸM-PRO" pitchFamily="50" charset="-128"/>
              </a:rPr>
              <a:t>　　</a:t>
            </a:r>
            <a:r>
              <a:rPr lang="en-US" altLang="ja-JP" sz="900" dirty="0">
                <a:latin typeface="HG丸ｺﾞｼｯｸM-PRO" pitchFamily="50" charset="-128"/>
                <a:ea typeface="HG丸ｺﾞｼｯｸM-PRO" pitchFamily="50" charset="-128"/>
              </a:rPr>
              <a:t>―</a:t>
            </a:r>
            <a:r>
              <a:rPr lang="ja-JP" altLang="en-US" sz="900" dirty="0">
                <a:latin typeface="HG丸ｺﾞｼｯｸM-PRO" pitchFamily="50" charset="-128"/>
                <a:ea typeface="HG丸ｺﾞｼｯｸM-PRO" pitchFamily="50" charset="-128"/>
              </a:rPr>
              <a:t>震災記録を</a:t>
            </a:r>
            <a:r>
              <a:rPr lang="ja-JP" altLang="en-US" sz="900" dirty="0">
                <a:solidFill>
                  <a:srgbClr val="FF0000"/>
                </a:solidFill>
                <a:latin typeface="HG丸ｺﾞｼｯｸM-PRO" pitchFamily="50" charset="-128"/>
                <a:ea typeface="HG丸ｺﾞｼｯｸM-PRO" pitchFamily="50" charset="-128"/>
              </a:rPr>
              <a:t>一元的に活用できる仕組み</a:t>
            </a:r>
            <a:r>
              <a:rPr lang="ja-JP" altLang="en-US" sz="900" dirty="0">
                <a:latin typeface="HG丸ｺﾞｼｯｸM-PRO" pitchFamily="50" charset="-128"/>
                <a:ea typeface="HG丸ｺﾞｼｯｸM-PRO" pitchFamily="50" charset="-128"/>
              </a:rPr>
              <a:t>の構築</a:t>
            </a:r>
            <a:endParaRPr lang="en-US" altLang="ja-JP" sz="900" dirty="0">
              <a:latin typeface="HG丸ｺﾞｼｯｸM-PRO" pitchFamily="50" charset="-128"/>
              <a:ea typeface="HG丸ｺﾞｼｯｸM-PRO" pitchFamily="50" charset="-128"/>
            </a:endParaRPr>
          </a:p>
          <a:p>
            <a:r>
              <a:rPr lang="ja-JP" altLang="en-US" sz="900" dirty="0">
                <a:solidFill>
                  <a:srgbClr val="FF0000"/>
                </a:solidFill>
                <a:latin typeface="HG丸ｺﾞｼｯｸM-PRO" pitchFamily="50" charset="-128"/>
                <a:ea typeface="HG丸ｺﾞｼｯｸM-PRO" pitchFamily="50" charset="-128"/>
              </a:rPr>
              <a:t>個別に保有</a:t>
            </a:r>
            <a:endParaRPr lang="en-US" altLang="ja-JP" sz="900" dirty="0">
              <a:solidFill>
                <a:srgbClr val="FF0000"/>
              </a:solidFill>
              <a:latin typeface="HG丸ｺﾞｼｯｸM-PRO" pitchFamily="50" charset="-128"/>
              <a:ea typeface="HG丸ｺﾞｼｯｸM-PRO" pitchFamily="50" charset="-128"/>
            </a:endParaRPr>
          </a:p>
          <a:p>
            <a:r>
              <a:rPr lang="ja-JP" altLang="en-US" sz="900" dirty="0">
                <a:solidFill>
                  <a:srgbClr val="FF0000"/>
                </a:solidFill>
                <a:latin typeface="HG丸ｺﾞｼｯｸM-PRO" pitchFamily="50" charset="-128"/>
                <a:ea typeface="HG丸ｺﾞｼｯｸM-PRO" pitchFamily="50" charset="-128"/>
              </a:rPr>
              <a:t>情報の集約</a:t>
            </a:r>
            <a:endParaRPr lang="en-US" altLang="ja-JP" sz="900" dirty="0">
              <a:solidFill>
                <a:srgbClr val="FF0000"/>
              </a:solidFill>
              <a:latin typeface="HG丸ｺﾞｼｯｸM-PRO" pitchFamily="50" charset="-128"/>
              <a:ea typeface="HG丸ｺﾞｼｯｸM-PRO" pitchFamily="50" charset="-128"/>
            </a:endParaRPr>
          </a:p>
          <a:p>
            <a:r>
              <a:rPr lang="ja-JP" altLang="en-US" sz="900" dirty="0">
                <a:solidFill>
                  <a:srgbClr val="FF0000"/>
                </a:solidFill>
                <a:latin typeface="HG丸ｺﾞｼｯｸM-PRO" pitchFamily="50" charset="-128"/>
                <a:ea typeface="HG丸ｺﾞｼｯｸM-PRO" pitchFamily="50" charset="-128"/>
              </a:rPr>
              <a:t>国全体で、大震災の記録を後世に</a:t>
            </a:r>
            <a:endParaRPr lang="en-US" altLang="ja-JP" sz="900" dirty="0">
              <a:solidFill>
                <a:srgbClr val="FF0000"/>
              </a:solidFill>
              <a:latin typeface="HG丸ｺﾞｼｯｸM-PRO" pitchFamily="50" charset="-128"/>
              <a:ea typeface="HG丸ｺﾞｼｯｸM-PRO" pitchFamily="50" charset="-128"/>
            </a:endParaRPr>
          </a:p>
          <a:p>
            <a:r>
              <a:rPr lang="ja-JP" altLang="en-US" sz="900" dirty="0">
                <a:solidFill>
                  <a:srgbClr val="FF0000"/>
                </a:solidFill>
                <a:latin typeface="HG丸ｺﾞｼｯｸM-PRO" pitchFamily="50" charset="-128"/>
                <a:ea typeface="HG丸ｺﾞｼｯｸM-PRO" pitchFamily="50" charset="-128"/>
              </a:rPr>
              <a:t>一元的なアクセス</a:t>
            </a:r>
            <a:endParaRPr lang="en-US" altLang="ja-JP" sz="900" dirty="0">
              <a:solidFill>
                <a:srgbClr val="FF0000"/>
              </a:solidFill>
              <a:latin typeface="HG丸ｺﾞｼｯｸM-PRO" pitchFamily="50" charset="-128"/>
              <a:ea typeface="HG丸ｺﾞｼｯｸM-PRO" pitchFamily="50" charset="-128"/>
            </a:endParaRPr>
          </a:p>
          <a:p>
            <a:r>
              <a:rPr lang="ja-JP" altLang="en-US" sz="900" dirty="0">
                <a:solidFill>
                  <a:srgbClr val="FF0000"/>
                </a:solidFill>
                <a:latin typeface="HG丸ｺﾞｼｯｸM-PRO" pitchFamily="50" charset="-128"/>
                <a:ea typeface="HG丸ｺﾞｼｯｸM-PRO" pitchFamily="50" charset="-128"/>
              </a:rPr>
              <a:t>新たな知識の創造を</a:t>
            </a:r>
          </a:p>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大震災関連の記録を収集し、長期保存し、他の機関が保有している情報とあわせて提供するシステムです。</a:t>
            </a:r>
          </a:p>
          <a:p>
            <a:r>
              <a:rPr lang="ja-JP" altLang="en-US" sz="900" dirty="0">
                <a:latin typeface="HG丸ｺﾞｼｯｸM-PRO" pitchFamily="50" charset="-128"/>
                <a:ea typeface="HG丸ｺﾞｼｯｸM-PRO" pitchFamily="50" charset="-128"/>
              </a:rPr>
              <a:t>構築に当たっては，効率的，効果的に進められるように，これまでの成果である</a:t>
            </a:r>
            <a:r>
              <a:rPr lang="en-US"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サーチ、ウェブアーカイブシステム、デジタルデポジットシステム等の既存のシステムをベースに、機能拡張する形で構築します。構築に当たっては、総務省殿に全面的にご協力いただいています。</a:t>
            </a:r>
          </a:p>
          <a:p>
            <a:r>
              <a:rPr lang="ja-JP" altLang="en-US" sz="900" dirty="0">
                <a:latin typeface="HG丸ｺﾞｼｯｸM-PRO" pitchFamily="50" charset="-128"/>
                <a:ea typeface="HG丸ｺﾞｼｯｸM-PRO" pitchFamily="50" charset="-128"/>
              </a:rPr>
              <a:t>また、より利便性の高いサービスにするために、次世代技術の研究成果を積極的に活用しようとしている。</a:t>
            </a:r>
          </a:p>
          <a:p>
            <a:r>
              <a:rPr lang="ja-JP" altLang="en-US" sz="900" dirty="0">
                <a:solidFill>
                  <a:srgbClr val="FF0000"/>
                </a:solidFill>
                <a:latin typeface="HG丸ｺﾞｼｯｸM-PRO" pitchFamily="50" charset="-128"/>
                <a:ea typeface="HG丸ｺﾞｼｯｸM-PRO" pitchFamily="50" charset="-128"/>
              </a:rPr>
              <a:t>収集の基本的な考え方</a:t>
            </a:r>
          </a:p>
          <a:p>
            <a:pPr lvl="1"/>
            <a:r>
              <a:rPr lang="ja-JP" altLang="en-US" sz="900" dirty="0">
                <a:latin typeface="HG丸ｺﾞｼｯｸM-PRO" pitchFamily="50" charset="-128"/>
                <a:ea typeface="HG丸ｺﾞｼｯｸM-PRO" pitchFamily="50" charset="-128"/>
              </a:rPr>
              <a:t>国全体としての「東日本大震災アーカイブ」は、当館の事業として取り組んでいますが、当然のことながら、当館だけで全てを収集し保存することは不可能です。</a:t>
            </a:r>
            <a:r>
              <a:rPr lang="ja-JP" altLang="en-US" sz="900" dirty="0">
                <a:solidFill>
                  <a:srgbClr val="FF0000"/>
                </a:solidFill>
                <a:latin typeface="HG丸ｺﾞｼｯｸM-PRO" pitchFamily="50" charset="-128"/>
                <a:ea typeface="HG丸ｺﾞｼｯｸM-PRO" pitchFamily="50" charset="-128"/>
              </a:rPr>
              <a:t>国全体で分担して収集し、分担して保存する形</a:t>
            </a:r>
            <a:r>
              <a:rPr lang="ja-JP" altLang="en-US" sz="900" dirty="0">
                <a:latin typeface="HG丸ｺﾞｼｯｸM-PRO" pitchFamily="50" charset="-128"/>
                <a:ea typeface="HG丸ｺﾞｼｯｸM-PRO" pitchFamily="50" charset="-128"/>
              </a:rPr>
              <a:t>を目指します。</a:t>
            </a:r>
          </a:p>
          <a:p>
            <a:r>
              <a:rPr lang="ja-JP" altLang="en-US" sz="900" dirty="0">
                <a:solidFill>
                  <a:srgbClr val="FF0000"/>
                </a:solidFill>
                <a:latin typeface="HG丸ｺﾞｼｯｸM-PRO" pitchFamily="50" charset="-128"/>
                <a:ea typeface="HG丸ｺﾞｼｯｸM-PRO" pitchFamily="50" charset="-128"/>
              </a:rPr>
              <a:t>収集範囲</a:t>
            </a:r>
          </a:p>
          <a:p>
            <a:pPr lvl="1"/>
            <a:r>
              <a:rPr lang="ja-JP" altLang="en-US" sz="900" dirty="0">
                <a:latin typeface="HG丸ｺﾞｼｯｸM-PRO" pitchFamily="50" charset="-128"/>
                <a:ea typeface="HG丸ｺﾞｼｯｸM-PRO" pitchFamily="50" charset="-128"/>
              </a:rPr>
              <a:t>様々な機関が保有している、</a:t>
            </a:r>
            <a:r>
              <a:rPr lang="ja-JP" altLang="en-US" sz="900" dirty="0">
                <a:solidFill>
                  <a:srgbClr val="FF0000"/>
                </a:solidFill>
                <a:latin typeface="HG丸ｺﾞｼｯｸM-PRO" pitchFamily="50" charset="-128"/>
                <a:ea typeface="HG丸ｺﾞｼｯｸM-PRO" pitchFamily="50" charset="-128"/>
              </a:rPr>
              <a:t>大震災前の記録、大震災後の事象・被害、状況の記録、今後の復旧・復興の記録</a:t>
            </a:r>
            <a:r>
              <a:rPr lang="ja-JP" altLang="en-US" sz="900" dirty="0">
                <a:latin typeface="HG丸ｺﾞｼｯｸM-PRO" pitchFamily="50" charset="-128"/>
                <a:ea typeface="HG丸ｺﾞｼｯｸM-PRO" pitchFamily="50" charset="-128"/>
              </a:rPr>
              <a:t>等、</a:t>
            </a:r>
            <a:r>
              <a:rPr lang="ja-JP" altLang="en-US" sz="900" dirty="0">
                <a:solidFill>
                  <a:srgbClr val="FF0000"/>
                </a:solidFill>
                <a:latin typeface="HG丸ｺﾞｼｯｸM-PRO" pitchFamily="50" charset="-128"/>
                <a:ea typeface="HG丸ｺﾞｼｯｸM-PRO" pitchFamily="50" charset="-128"/>
              </a:rPr>
              <a:t>過去から、現在、未来に亘って</a:t>
            </a:r>
            <a:r>
              <a:rPr lang="ja-JP" altLang="en-US" sz="900" dirty="0">
                <a:latin typeface="HG丸ｺﾞｼｯｸM-PRO" pitchFamily="50" charset="-128"/>
                <a:ea typeface="HG丸ｺﾞｼｯｸM-PRO" pitchFamily="50" charset="-128"/>
              </a:rPr>
              <a:t>、可能な限り収集・保存していきたいと考えている。</a:t>
            </a:r>
          </a:p>
          <a:p>
            <a:pPr lvl="1"/>
            <a:r>
              <a:rPr lang="ja-JP" altLang="en-US" sz="900" dirty="0">
                <a:latin typeface="HG丸ｺﾞｼｯｸM-PRO" pitchFamily="50" charset="-128"/>
                <a:ea typeface="HG丸ｺﾞｼｯｸM-PRO" pitchFamily="50" charset="-128"/>
              </a:rPr>
              <a:t>収集方法 </a:t>
            </a:r>
            <a:endParaRPr lang="ja-JP" altLang="en-US" sz="900" dirty="0">
              <a:solidFill>
                <a:srgbClr val="FF0000"/>
              </a:solidFill>
              <a:latin typeface="HG丸ｺﾞｼｯｸM-PRO" pitchFamily="50" charset="-128"/>
              <a:ea typeface="HG丸ｺﾞｼｯｸM-PRO" pitchFamily="50" charset="-128"/>
            </a:endParaRPr>
          </a:p>
          <a:p>
            <a:pPr lvl="1"/>
            <a:r>
              <a:rPr lang="ja-JP" altLang="en-US" sz="900" dirty="0">
                <a:solidFill>
                  <a:srgbClr val="FF0000"/>
                </a:solidFill>
                <a:latin typeface="HG丸ｺﾞｼｯｸM-PRO" pitchFamily="50" charset="-128"/>
                <a:ea typeface="HG丸ｺﾞｼｯｸM-PRO" pitchFamily="50" charset="-128"/>
              </a:rPr>
              <a:t>（１）当館による直接収集</a:t>
            </a:r>
          </a:p>
          <a:p>
            <a:pPr lvl="2"/>
            <a:r>
              <a:rPr lang="ja-JP" altLang="en-US" sz="900" dirty="0">
                <a:latin typeface="HG丸ｺﾞｼｯｸM-PRO" pitchFamily="50" charset="-128"/>
                <a:ea typeface="HG丸ｺﾞｼｯｸM-PRO" pitchFamily="50" charset="-128"/>
              </a:rPr>
              <a:t>制度的に収集可能な記録のほか、他の機関が保存の対象としていない記録等については、積極的に受け入れたい</a:t>
            </a:r>
          </a:p>
          <a:p>
            <a:pPr lvl="1"/>
            <a:r>
              <a:rPr lang="ja-JP" altLang="en-US" sz="900" dirty="0">
                <a:solidFill>
                  <a:srgbClr val="FF0000"/>
                </a:solidFill>
                <a:latin typeface="HG丸ｺﾞｼｯｸM-PRO" pitchFamily="50" charset="-128"/>
                <a:ea typeface="HG丸ｺﾞｼｯｸM-PRO" pitchFamily="50" charset="-128"/>
              </a:rPr>
              <a:t>（２）他機関による記録等の保存の推進・支援</a:t>
            </a:r>
          </a:p>
          <a:p>
            <a:pPr lvl="2"/>
            <a:r>
              <a:rPr lang="ja-JP" altLang="en-US" sz="900" dirty="0">
                <a:latin typeface="HG丸ｺﾞｼｯｸM-PRO" pitchFamily="50" charset="-128"/>
                <a:ea typeface="HG丸ｺﾞｼｯｸM-PRO" pitchFamily="50" charset="-128"/>
              </a:rPr>
              <a:t>記録の保有機関、アーカイブ機関、当館のいずれかで記録等を保存し、その所在情報を把握できるように、記録の保有機関を支援</a:t>
            </a:r>
            <a:r>
              <a:rPr lang="ja-JP" altLang="en-US" sz="900" dirty="0" err="1">
                <a:latin typeface="HG丸ｺﾞｼｯｸM-PRO" pitchFamily="50" charset="-128"/>
                <a:ea typeface="HG丸ｺﾞｼｯｸM-PRO" pitchFamily="50" charset="-128"/>
              </a:rPr>
              <a:t>してして</a:t>
            </a:r>
            <a:r>
              <a:rPr lang="ja-JP" altLang="en-US" sz="900" dirty="0">
                <a:latin typeface="HG丸ｺﾞｼｯｸM-PRO" pitchFamily="50" charset="-128"/>
                <a:ea typeface="HG丸ｺﾞｼｯｸM-PRO" pitchFamily="50" charset="-128"/>
              </a:rPr>
              <a:t>いきます。</a:t>
            </a:r>
          </a:p>
          <a:p>
            <a:pPr lvl="1"/>
            <a:r>
              <a:rPr lang="ja-JP" altLang="en-US" sz="900" dirty="0">
                <a:solidFill>
                  <a:srgbClr val="FF0000"/>
                </a:solidFill>
                <a:latin typeface="HG丸ｺﾞｼｯｸM-PRO" pitchFamily="50" charset="-128"/>
                <a:ea typeface="HG丸ｺﾞｼｯｸM-PRO" pitchFamily="50" charset="-128"/>
              </a:rPr>
              <a:t>（３）メタデータの収集又は検索の機械的連携</a:t>
            </a:r>
          </a:p>
          <a:p>
            <a:pPr lvl="2"/>
            <a:r>
              <a:rPr lang="ja-JP" altLang="en-US" sz="900" dirty="0">
                <a:latin typeface="HG丸ｺﾞｼｯｸM-PRO" pitchFamily="50" charset="-128"/>
                <a:ea typeface="HG丸ｺﾞｼｯｸM-PRO" pitchFamily="50" charset="-128"/>
              </a:rPr>
              <a:t>現在の</a:t>
            </a:r>
            <a:r>
              <a:rPr lang="en-US"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サーチと同様に、可能な限り、メタデータの収集、もしくは横断検索による機械的連携を行う。 </a:t>
            </a:r>
          </a:p>
          <a:p>
            <a:pPr lvl="1"/>
            <a:r>
              <a:rPr lang="ja-JP" altLang="en-US" sz="900" dirty="0">
                <a:solidFill>
                  <a:srgbClr val="FF0000"/>
                </a:solidFill>
                <a:latin typeface="HG丸ｺﾞｼｯｸM-PRO" pitchFamily="50" charset="-128"/>
                <a:ea typeface="HG丸ｺﾞｼｯｸM-PRO" pitchFamily="50" charset="-128"/>
              </a:rPr>
              <a:t>（４）働き掛け・協議 を、行う。</a:t>
            </a:r>
          </a:p>
          <a:p>
            <a:pPr lvl="2"/>
            <a:r>
              <a:rPr lang="ja-JP" altLang="en-US" sz="900" dirty="0">
                <a:latin typeface="HG丸ｺﾞｼｯｸM-PRO" pitchFamily="50" charset="-128"/>
                <a:ea typeface="HG丸ｺﾞｼｯｸM-PRO" pitchFamily="50" charset="-128"/>
              </a:rPr>
              <a:t>国等の各機関で、国全体としての記録等の保存の必要性の認識を共有し、当館のプロジェクトへの協力をお願いする。</a:t>
            </a:r>
            <a:endParaRPr lang="en-US" altLang="ja-JP" sz="900" dirty="0">
              <a:latin typeface="HG丸ｺﾞｼｯｸM-PRO" pitchFamily="50" charset="-128"/>
              <a:ea typeface="HG丸ｺﾞｼｯｸM-PRO" pitchFamily="50" charset="-128"/>
            </a:endParaRPr>
          </a:p>
          <a:p>
            <a:pPr marL="0" lvl="1"/>
            <a:r>
              <a:rPr lang="ja-JP" altLang="en-US" sz="900" dirty="0">
                <a:solidFill>
                  <a:srgbClr val="FF0000"/>
                </a:solidFill>
                <a:latin typeface="HG丸ｺﾞｼｯｸM-PRO" pitchFamily="50" charset="-128"/>
                <a:ea typeface="HG丸ｺﾞｼｯｸM-PRO" pitchFamily="50" charset="-128"/>
              </a:rPr>
              <a:t>大震災アーカイブの構築は、「情報、記録を収集、永久保存して、提供する」という当館の使命を達成するための、今後数年間で、取り組むべき課題のかなりの実施すべき事項が含まれている。</a:t>
            </a:r>
          </a:p>
          <a:p>
            <a:endParaRPr lang="en-US" altLang="ja-JP" sz="900" dirty="0">
              <a:latin typeface="HG丸ｺﾞｼｯｸM-PRO" pitchFamily="50" charset="-128"/>
              <a:ea typeface="HG丸ｺﾞｼｯｸM-PRO" pitchFamily="50" charset="-128"/>
            </a:endParaRPr>
          </a:p>
          <a:p>
            <a:r>
              <a:rPr lang="en-US" altLang="ja-JP" sz="900" dirty="0">
                <a:latin typeface="HG丸ｺﾞｼｯｸM-PRO" pitchFamily="50" charset="-128"/>
                <a:ea typeface="HG丸ｺﾞｼｯｸM-PRO" pitchFamily="50" charset="-128"/>
              </a:rPr>
              <a:t>	</a:t>
            </a:r>
            <a:endParaRPr lang="ja-JP" altLang="en-US" sz="900" dirty="0">
              <a:latin typeface="HG丸ｺﾞｼｯｸM-PRO" pitchFamily="50" charset="-128"/>
              <a:ea typeface="HG丸ｺﾞｼｯｸM-PRO" pitchFamily="50" charset="-128"/>
            </a:endParaRPr>
          </a:p>
          <a:p>
            <a:pPr eaLnBrk="1" hangingPunct="1">
              <a:spcBef>
                <a:spcPct val="0"/>
              </a:spcBef>
            </a:pPr>
            <a:endParaRPr lang="ja-JP" altLang="en-US" sz="900" dirty="0">
              <a:latin typeface="HG丸ｺﾞｼｯｸM-PRO" pitchFamily="50" charset="-128"/>
              <a:ea typeface="HG丸ｺﾞｼｯｸM-PRO" pitchFamily="50" charset="-128"/>
            </a:endParaRPr>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111</a:t>
            </a:fld>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Tree>
    <p:extLst>
      <p:ext uri="{BB962C8B-B14F-4D97-AF65-F5344CB8AC3E}">
        <p14:creationId xmlns:p14="http://schemas.microsoft.com/office/powerpoint/2010/main" val="29046929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77500" lnSpcReduction="20000"/>
          </a:bodyPr>
          <a:lstStyle/>
          <a:p>
            <a:r>
              <a:rPr lang="ja-JP" altLang="en-US" sz="900" dirty="0">
                <a:solidFill>
                  <a:srgbClr val="FF0000"/>
                </a:solidFill>
                <a:latin typeface="HG丸ｺﾞｼｯｸM-PRO" pitchFamily="50" charset="-128"/>
                <a:ea typeface="HG丸ｺﾞｼｯｸM-PRO" pitchFamily="50" charset="-128"/>
              </a:rPr>
              <a:t>目的：東日本大震災の記録等を広く国内外に発信</a:t>
            </a:r>
            <a:r>
              <a:rPr lang="ja-JP" altLang="en-US" sz="900" dirty="0">
                <a:latin typeface="HG丸ｺﾞｼｯｸM-PRO" pitchFamily="50" charset="-128"/>
                <a:ea typeface="HG丸ｺﾞｼｯｸM-PRO" pitchFamily="50" charset="-128"/>
              </a:rPr>
              <a:t>し</a:t>
            </a:r>
            <a:r>
              <a:rPr lang="ja-JP" altLang="en-US" sz="900" dirty="0">
                <a:solidFill>
                  <a:srgbClr val="FF0000"/>
                </a:solidFill>
                <a:latin typeface="HG丸ｺﾞｼｯｸM-PRO" pitchFamily="50" charset="-128"/>
                <a:ea typeface="HG丸ｺﾞｼｯｸM-PRO" pitchFamily="50" charset="-128"/>
              </a:rPr>
              <a:t>、後世へ永続的に震災の記録を引き継ぐ</a:t>
            </a:r>
            <a:r>
              <a:rPr lang="ja-JP" altLang="en-US" sz="900" dirty="0">
                <a:latin typeface="HG丸ｺﾞｼｯｸM-PRO" pitchFamily="50" charset="-128"/>
                <a:ea typeface="HG丸ｺﾞｼｯｸM-PRO" pitchFamily="50" charset="-128"/>
              </a:rPr>
              <a:t>とともに、</a:t>
            </a:r>
            <a:r>
              <a:rPr lang="ja-JP" altLang="en-US" sz="900" dirty="0">
                <a:solidFill>
                  <a:srgbClr val="FF0000"/>
                </a:solidFill>
                <a:latin typeface="HG丸ｺﾞｼｯｸM-PRO" pitchFamily="50" charset="-128"/>
                <a:ea typeface="HG丸ｺﾞｼｯｸM-PRO" pitchFamily="50" charset="-128"/>
              </a:rPr>
              <a:t>被災地の復興事業及び今後の防災・減災対策、学術研究等</a:t>
            </a:r>
            <a:r>
              <a:rPr lang="ja-JP" altLang="en-US" sz="900" dirty="0">
                <a:latin typeface="HG丸ｺﾞｼｯｸM-PRO" pitchFamily="50" charset="-128"/>
                <a:ea typeface="HG丸ｺﾞｼｯｸM-PRO" pitchFamily="50" charset="-128"/>
              </a:rPr>
              <a:t>に役に立つように。</a:t>
            </a:r>
          </a:p>
          <a:p>
            <a:r>
              <a:rPr lang="ja-JP" altLang="en-US" sz="900" dirty="0">
                <a:latin typeface="HG丸ｺﾞｼｯｸM-PRO" pitchFamily="50" charset="-128"/>
                <a:ea typeface="HG丸ｺﾞｼｯｸM-PRO" pitchFamily="50" charset="-128"/>
              </a:rPr>
              <a:t>　　</a:t>
            </a:r>
            <a:r>
              <a:rPr lang="en-US" altLang="ja-JP" sz="900" dirty="0">
                <a:latin typeface="HG丸ｺﾞｼｯｸM-PRO" pitchFamily="50" charset="-128"/>
                <a:ea typeface="HG丸ｺﾞｼｯｸM-PRO" pitchFamily="50" charset="-128"/>
              </a:rPr>
              <a:t>―</a:t>
            </a:r>
            <a:r>
              <a:rPr lang="ja-JP" altLang="en-US" sz="900" dirty="0">
                <a:latin typeface="HG丸ｺﾞｼｯｸM-PRO" pitchFamily="50" charset="-128"/>
                <a:ea typeface="HG丸ｺﾞｼｯｸM-PRO" pitchFamily="50" charset="-128"/>
              </a:rPr>
              <a:t>各府省・関係機関と協力して国全体で記録を</a:t>
            </a:r>
            <a:r>
              <a:rPr lang="ja-JP" altLang="en-US" sz="900" dirty="0">
                <a:solidFill>
                  <a:srgbClr val="FF0000"/>
                </a:solidFill>
                <a:latin typeface="HG丸ｺﾞｼｯｸM-PRO" pitchFamily="50" charset="-128"/>
                <a:ea typeface="HG丸ｺﾞｼｯｸM-PRO" pitchFamily="50" charset="-128"/>
              </a:rPr>
              <a:t>分散収集・保存</a:t>
            </a:r>
          </a:p>
          <a:p>
            <a:r>
              <a:rPr lang="ja-JP" altLang="en-US" sz="900" dirty="0">
                <a:latin typeface="HG丸ｺﾞｼｯｸM-PRO" pitchFamily="50" charset="-128"/>
                <a:ea typeface="HG丸ｺﾞｼｯｸM-PRO" pitchFamily="50" charset="-128"/>
              </a:rPr>
              <a:t>　　</a:t>
            </a:r>
            <a:r>
              <a:rPr lang="en-US" altLang="ja-JP" sz="900" dirty="0">
                <a:latin typeface="HG丸ｺﾞｼｯｸM-PRO" pitchFamily="50" charset="-128"/>
                <a:ea typeface="HG丸ｺﾞｼｯｸM-PRO" pitchFamily="50" charset="-128"/>
              </a:rPr>
              <a:t>―</a:t>
            </a:r>
            <a:r>
              <a:rPr lang="ja-JP" altLang="en-US" sz="900" dirty="0">
                <a:latin typeface="HG丸ｺﾞｼｯｸM-PRO" pitchFamily="50" charset="-128"/>
                <a:ea typeface="HG丸ｺﾞｼｯｸM-PRO" pitchFamily="50" charset="-128"/>
              </a:rPr>
              <a:t>震災記録を</a:t>
            </a:r>
            <a:r>
              <a:rPr lang="ja-JP" altLang="en-US" sz="900" dirty="0">
                <a:solidFill>
                  <a:srgbClr val="FF0000"/>
                </a:solidFill>
                <a:latin typeface="HG丸ｺﾞｼｯｸM-PRO" pitchFamily="50" charset="-128"/>
                <a:ea typeface="HG丸ｺﾞｼｯｸM-PRO" pitchFamily="50" charset="-128"/>
              </a:rPr>
              <a:t>一元的に活用できる仕組み</a:t>
            </a:r>
            <a:r>
              <a:rPr lang="ja-JP" altLang="en-US" sz="900" dirty="0">
                <a:latin typeface="HG丸ｺﾞｼｯｸM-PRO" pitchFamily="50" charset="-128"/>
                <a:ea typeface="HG丸ｺﾞｼｯｸM-PRO" pitchFamily="50" charset="-128"/>
              </a:rPr>
              <a:t>の構築</a:t>
            </a:r>
            <a:endParaRPr lang="en-US" altLang="ja-JP" sz="900" dirty="0">
              <a:latin typeface="HG丸ｺﾞｼｯｸM-PRO" pitchFamily="50" charset="-128"/>
              <a:ea typeface="HG丸ｺﾞｼｯｸM-PRO" pitchFamily="50" charset="-128"/>
            </a:endParaRPr>
          </a:p>
          <a:p>
            <a:r>
              <a:rPr lang="ja-JP" altLang="en-US" sz="900" dirty="0">
                <a:solidFill>
                  <a:srgbClr val="FF0000"/>
                </a:solidFill>
                <a:latin typeface="HG丸ｺﾞｼｯｸM-PRO" pitchFamily="50" charset="-128"/>
                <a:ea typeface="HG丸ｺﾞｼｯｸM-PRO" pitchFamily="50" charset="-128"/>
              </a:rPr>
              <a:t>個別に保有</a:t>
            </a:r>
            <a:endParaRPr lang="en-US" altLang="ja-JP" sz="900" dirty="0">
              <a:solidFill>
                <a:srgbClr val="FF0000"/>
              </a:solidFill>
              <a:latin typeface="HG丸ｺﾞｼｯｸM-PRO" pitchFamily="50" charset="-128"/>
              <a:ea typeface="HG丸ｺﾞｼｯｸM-PRO" pitchFamily="50" charset="-128"/>
            </a:endParaRPr>
          </a:p>
          <a:p>
            <a:r>
              <a:rPr lang="ja-JP" altLang="en-US" sz="900" dirty="0">
                <a:solidFill>
                  <a:srgbClr val="FF0000"/>
                </a:solidFill>
                <a:latin typeface="HG丸ｺﾞｼｯｸM-PRO" pitchFamily="50" charset="-128"/>
                <a:ea typeface="HG丸ｺﾞｼｯｸM-PRO" pitchFamily="50" charset="-128"/>
              </a:rPr>
              <a:t>情報の集約</a:t>
            </a:r>
            <a:endParaRPr lang="en-US" altLang="ja-JP" sz="900" dirty="0">
              <a:solidFill>
                <a:srgbClr val="FF0000"/>
              </a:solidFill>
              <a:latin typeface="HG丸ｺﾞｼｯｸM-PRO" pitchFamily="50" charset="-128"/>
              <a:ea typeface="HG丸ｺﾞｼｯｸM-PRO" pitchFamily="50" charset="-128"/>
            </a:endParaRPr>
          </a:p>
          <a:p>
            <a:r>
              <a:rPr lang="ja-JP" altLang="en-US" sz="900" dirty="0">
                <a:solidFill>
                  <a:srgbClr val="FF0000"/>
                </a:solidFill>
                <a:latin typeface="HG丸ｺﾞｼｯｸM-PRO" pitchFamily="50" charset="-128"/>
                <a:ea typeface="HG丸ｺﾞｼｯｸM-PRO" pitchFamily="50" charset="-128"/>
              </a:rPr>
              <a:t>国全体で、大震災の記録を後世に</a:t>
            </a:r>
            <a:endParaRPr lang="en-US" altLang="ja-JP" sz="900" dirty="0">
              <a:solidFill>
                <a:srgbClr val="FF0000"/>
              </a:solidFill>
              <a:latin typeface="HG丸ｺﾞｼｯｸM-PRO" pitchFamily="50" charset="-128"/>
              <a:ea typeface="HG丸ｺﾞｼｯｸM-PRO" pitchFamily="50" charset="-128"/>
            </a:endParaRPr>
          </a:p>
          <a:p>
            <a:r>
              <a:rPr lang="ja-JP" altLang="en-US" sz="900" dirty="0">
                <a:solidFill>
                  <a:srgbClr val="FF0000"/>
                </a:solidFill>
                <a:latin typeface="HG丸ｺﾞｼｯｸM-PRO" pitchFamily="50" charset="-128"/>
                <a:ea typeface="HG丸ｺﾞｼｯｸM-PRO" pitchFamily="50" charset="-128"/>
              </a:rPr>
              <a:t>一元的なアクセス</a:t>
            </a:r>
            <a:endParaRPr lang="en-US" altLang="ja-JP" sz="900" dirty="0">
              <a:solidFill>
                <a:srgbClr val="FF0000"/>
              </a:solidFill>
              <a:latin typeface="HG丸ｺﾞｼｯｸM-PRO" pitchFamily="50" charset="-128"/>
              <a:ea typeface="HG丸ｺﾞｼｯｸM-PRO" pitchFamily="50" charset="-128"/>
            </a:endParaRPr>
          </a:p>
          <a:p>
            <a:r>
              <a:rPr lang="ja-JP" altLang="en-US" sz="900" dirty="0">
                <a:solidFill>
                  <a:srgbClr val="FF0000"/>
                </a:solidFill>
                <a:latin typeface="HG丸ｺﾞｼｯｸM-PRO" pitchFamily="50" charset="-128"/>
                <a:ea typeface="HG丸ｺﾞｼｯｸM-PRO" pitchFamily="50" charset="-128"/>
              </a:rPr>
              <a:t>新たな知識の創造を</a:t>
            </a:r>
          </a:p>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大震災関連の記録を収集し、長期保存し、他の機関が保有している情報とあわせて提供するシステムです。</a:t>
            </a:r>
          </a:p>
          <a:p>
            <a:r>
              <a:rPr lang="ja-JP" altLang="en-US" sz="900" dirty="0">
                <a:latin typeface="HG丸ｺﾞｼｯｸM-PRO" pitchFamily="50" charset="-128"/>
                <a:ea typeface="HG丸ｺﾞｼｯｸM-PRO" pitchFamily="50" charset="-128"/>
              </a:rPr>
              <a:t>構築に当たっては，効率的，効果的に進められるように，これまでの成果である</a:t>
            </a:r>
            <a:r>
              <a:rPr lang="en-US"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サーチ、ウェブアーカイブシステム、デジタルデポジットシステム等の既存のシステムをベースに、機能拡張する形で構築します。構築に当たっては、総務省殿に全面的にご協力いただいています。</a:t>
            </a:r>
          </a:p>
          <a:p>
            <a:r>
              <a:rPr lang="ja-JP" altLang="en-US" sz="900" dirty="0">
                <a:latin typeface="HG丸ｺﾞｼｯｸM-PRO" pitchFamily="50" charset="-128"/>
                <a:ea typeface="HG丸ｺﾞｼｯｸM-PRO" pitchFamily="50" charset="-128"/>
              </a:rPr>
              <a:t>また、より利便性の高いサービスにするために、次世代技術の研究成果を積極的に活用しようとしている。</a:t>
            </a:r>
          </a:p>
          <a:p>
            <a:r>
              <a:rPr lang="ja-JP" altLang="en-US" sz="900" dirty="0">
                <a:solidFill>
                  <a:srgbClr val="FF0000"/>
                </a:solidFill>
                <a:latin typeface="HG丸ｺﾞｼｯｸM-PRO" pitchFamily="50" charset="-128"/>
                <a:ea typeface="HG丸ｺﾞｼｯｸM-PRO" pitchFamily="50" charset="-128"/>
              </a:rPr>
              <a:t>収集の基本的な考え方</a:t>
            </a:r>
          </a:p>
          <a:p>
            <a:pPr lvl="1"/>
            <a:r>
              <a:rPr lang="ja-JP" altLang="en-US" sz="900" dirty="0">
                <a:latin typeface="HG丸ｺﾞｼｯｸM-PRO" pitchFamily="50" charset="-128"/>
                <a:ea typeface="HG丸ｺﾞｼｯｸM-PRO" pitchFamily="50" charset="-128"/>
              </a:rPr>
              <a:t>国全体としての「東日本大震災アーカイブ」は、当館の事業として取り組んでいますが、当然のことながら、当館だけで全てを収集し保存することは不可能です。</a:t>
            </a:r>
            <a:r>
              <a:rPr lang="ja-JP" altLang="en-US" sz="900" dirty="0">
                <a:solidFill>
                  <a:srgbClr val="FF0000"/>
                </a:solidFill>
                <a:latin typeface="HG丸ｺﾞｼｯｸM-PRO" pitchFamily="50" charset="-128"/>
                <a:ea typeface="HG丸ｺﾞｼｯｸM-PRO" pitchFamily="50" charset="-128"/>
              </a:rPr>
              <a:t>国全体で分担して収集し、分担して保存する形</a:t>
            </a:r>
            <a:r>
              <a:rPr lang="ja-JP" altLang="en-US" sz="900" dirty="0">
                <a:latin typeface="HG丸ｺﾞｼｯｸM-PRO" pitchFamily="50" charset="-128"/>
                <a:ea typeface="HG丸ｺﾞｼｯｸM-PRO" pitchFamily="50" charset="-128"/>
              </a:rPr>
              <a:t>を目指します。</a:t>
            </a:r>
          </a:p>
          <a:p>
            <a:r>
              <a:rPr lang="ja-JP" altLang="en-US" sz="900" dirty="0">
                <a:solidFill>
                  <a:srgbClr val="FF0000"/>
                </a:solidFill>
                <a:latin typeface="HG丸ｺﾞｼｯｸM-PRO" pitchFamily="50" charset="-128"/>
                <a:ea typeface="HG丸ｺﾞｼｯｸM-PRO" pitchFamily="50" charset="-128"/>
              </a:rPr>
              <a:t>収集範囲</a:t>
            </a:r>
          </a:p>
          <a:p>
            <a:pPr lvl="1"/>
            <a:r>
              <a:rPr lang="ja-JP" altLang="en-US" sz="900" dirty="0">
                <a:latin typeface="HG丸ｺﾞｼｯｸM-PRO" pitchFamily="50" charset="-128"/>
                <a:ea typeface="HG丸ｺﾞｼｯｸM-PRO" pitchFamily="50" charset="-128"/>
              </a:rPr>
              <a:t>様々な機関が保有している、</a:t>
            </a:r>
            <a:r>
              <a:rPr lang="ja-JP" altLang="en-US" sz="900" dirty="0">
                <a:solidFill>
                  <a:srgbClr val="FF0000"/>
                </a:solidFill>
                <a:latin typeface="HG丸ｺﾞｼｯｸM-PRO" pitchFamily="50" charset="-128"/>
                <a:ea typeface="HG丸ｺﾞｼｯｸM-PRO" pitchFamily="50" charset="-128"/>
              </a:rPr>
              <a:t>大震災前の記録、大震災後の事象・被害、状況の記録、今後の復旧・復興の記録</a:t>
            </a:r>
            <a:r>
              <a:rPr lang="ja-JP" altLang="en-US" sz="900" dirty="0">
                <a:latin typeface="HG丸ｺﾞｼｯｸM-PRO" pitchFamily="50" charset="-128"/>
                <a:ea typeface="HG丸ｺﾞｼｯｸM-PRO" pitchFamily="50" charset="-128"/>
              </a:rPr>
              <a:t>等、</a:t>
            </a:r>
            <a:r>
              <a:rPr lang="ja-JP" altLang="en-US" sz="900" dirty="0">
                <a:solidFill>
                  <a:srgbClr val="FF0000"/>
                </a:solidFill>
                <a:latin typeface="HG丸ｺﾞｼｯｸM-PRO" pitchFamily="50" charset="-128"/>
                <a:ea typeface="HG丸ｺﾞｼｯｸM-PRO" pitchFamily="50" charset="-128"/>
              </a:rPr>
              <a:t>過去から、現在、未来に亘って</a:t>
            </a:r>
            <a:r>
              <a:rPr lang="ja-JP" altLang="en-US" sz="900" dirty="0">
                <a:latin typeface="HG丸ｺﾞｼｯｸM-PRO" pitchFamily="50" charset="-128"/>
                <a:ea typeface="HG丸ｺﾞｼｯｸM-PRO" pitchFamily="50" charset="-128"/>
              </a:rPr>
              <a:t>、可能な限り収集・保存していきたいと考えている。</a:t>
            </a:r>
          </a:p>
          <a:p>
            <a:pPr lvl="1"/>
            <a:r>
              <a:rPr lang="ja-JP" altLang="en-US" sz="900" dirty="0">
                <a:latin typeface="HG丸ｺﾞｼｯｸM-PRO" pitchFamily="50" charset="-128"/>
                <a:ea typeface="HG丸ｺﾞｼｯｸM-PRO" pitchFamily="50" charset="-128"/>
              </a:rPr>
              <a:t>収集方法 </a:t>
            </a:r>
            <a:endParaRPr lang="ja-JP" altLang="en-US" sz="900" dirty="0">
              <a:solidFill>
                <a:srgbClr val="FF0000"/>
              </a:solidFill>
              <a:latin typeface="HG丸ｺﾞｼｯｸM-PRO" pitchFamily="50" charset="-128"/>
              <a:ea typeface="HG丸ｺﾞｼｯｸM-PRO" pitchFamily="50" charset="-128"/>
            </a:endParaRPr>
          </a:p>
          <a:p>
            <a:pPr lvl="1"/>
            <a:r>
              <a:rPr lang="ja-JP" altLang="en-US" sz="900" dirty="0">
                <a:solidFill>
                  <a:srgbClr val="FF0000"/>
                </a:solidFill>
                <a:latin typeface="HG丸ｺﾞｼｯｸM-PRO" pitchFamily="50" charset="-128"/>
                <a:ea typeface="HG丸ｺﾞｼｯｸM-PRO" pitchFamily="50" charset="-128"/>
              </a:rPr>
              <a:t>（１）当館による直接収集</a:t>
            </a:r>
          </a:p>
          <a:p>
            <a:pPr lvl="2"/>
            <a:r>
              <a:rPr lang="ja-JP" altLang="en-US" sz="900" dirty="0">
                <a:latin typeface="HG丸ｺﾞｼｯｸM-PRO" pitchFamily="50" charset="-128"/>
                <a:ea typeface="HG丸ｺﾞｼｯｸM-PRO" pitchFamily="50" charset="-128"/>
              </a:rPr>
              <a:t>制度的に収集可能な記録のほか、他の機関が保存の対象としていない記録等については、積極的に受け入れたい</a:t>
            </a:r>
          </a:p>
          <a:p>
            <a:pPr lvl="1"/>
            <a:r>
              <a:rPr lang="ja-JP" altLang="en-US" sz="900" dirty="0">
                <a:solidFill>
                  <a:srgbClr val="FF0000"/>
                </a:solidFill>
                <a:latin typeface="HG丸ｺﾞｼｯｸM-PRO" pitchFamily="50" charset="-128"/>
                <a:ea typeface="HG丸ｺﾞｼｯｸM-PRO" pitchFamily="50" charset="-128"/>
              </a:rPr>
              <a:t>（２）他機関による記録等の保存の推進・支援</a:t>
            </a:r>
          </a:p>
          <a:p>
            <a:pPr lvl="2"/>
            <a:r>
              <a:rPr lang="ja-JP" altLang="en-US" sz="900" dirty="0">
                <a:latin typeface="HG丸ｺﾞｼｯｸM-PRO" pitchFamily="50" charset="-128"/>
                <a:ea typeface="HG丸ｺﾞｼｯｸM-PRO" pitchFamily="50" charset="-128"/>
              </a:rPr>
              <a:t>記録の保有機関、アーカイブ機関、当館のいずれかで記録等を保存し、その所在情報を把握できるように、記録の保有機関を支援</a:t>
            </a:r>
            <a:r>
              <a:rPr lang="ja-JP" altLang="en-US" sz="900" dirty="0" err="1">
                <a:latin typeface="HG丸ｺﾞｼｯｸM-PRO" pitchFamily="50" charset="-128"/>
                <a:ea typeface="HG丸ｺﾞｼｯｸM-PRO" pitchFamily="50" charset="-128"/>
              </a:rPr>
              <a:t>してして</a:t>
            </a:r>
            <a:r>
              <a:rPr lang="ja-JP" altLang="en-US" sz="900" dirty="0">
                <a:latin typeface="HG丸ｺﾞｼｯｸM-PRO" pitchFamily="50" charset="-128"/>
                <a:ea typeface="HG丸ｺﾞｼｯｸM-PRO" pitchFamily="50" charset="-128"/>
              </a:rPr>
              <a:t>いきます。</a:t>
            </a:r>
          </a:p>
          <a:p>
            <a:pPr lvl="1"/>
            <a:r>
              <a:rPr lang="ja-JP" altLang="en-US" sz="900" dirty="0">
                <a:solidFill>
                  <a:srgbClr val="FF0000"/>
                </a:solidFill>
                <a:latin typeface="HG丸ｺﾞｼｯｸM-PRO" pitchFamily="50" charset="-128"/>
                <a:ea typeface="HG丸ｺﾞｼｯｸM-PRO" pitchFamily="50" charset="-128"/>
              </a:rPr>
              <a:t>（３）メタデータの収集又は検索の機械的連携</a:t>
            </a:r>
          </a:p>
          <a:p>
            <a:pPr lvl="2"/>
            <a:r>
              <a:rPr lang="ja-JP" altLang="en-US" sz="900" dirty="0">
                <a:latin typeface="HG丸ｺﾞｼｯｸM-PRO" pitchFamily="50" charset="-128"/>
                <a:ea typeface="HG丸ｺﾞｼｯｸM-PRO" pitchFamily="50" charset="-128"/>
              </a:rPr>
              <a:t>現在の</a:t>
            </a:r>
            <a:r>
              <a:rPr lang="en-US"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サーチと同様に、可能な限り、メタデータの収集、もしくは横断検索による機械的連携を行う。 </a:t>
            </a:r>
          </a:p>
          <a:p>
            <a:pPr lvl="1"/>
            <a:r>
              <a:rPr lang="ja-JP" altLang="en-US" sz="900" dirty="0">
                <a:solidFill>
                  <a:srgbClr val="FF0000"/>
                </a:solidFill>
                <a:latin typeface="HG丸ｺﾞｼｯｸM-PRO" pitchFamily="50" charset="-128"/>
                <a:ea typeface="HG丸ｺﾞｼｯｸM-PRO" pitchFamily="50" charset="-128"/>
              </a:rPr>
              <a:t>（４）働き掛け・協議 を、行う。</a:t>
            </a:r>
          </a:p>
          <a:p>
            <a:pPr lvl="2"/>
            <a:r>
              <a:rPr lang="ja-JP" altLang="en-US" sz="900" dirty="0">
                <a:latin typeface="HG丸ｺﾞｼｯｸM-PRO" pitchFamily="50" charset="-128"/>
                <a:ea typeface="HG丸ｺﾞｼｯｸM-PRO" pitchFamily="50" charset="-128"/>
              </a:rPr>
              <a:t>国等の各機関で、国全体としての記録等の保存の必要性の認識を共有し、当館のプロジェクトへの協力をお願いする。</a:t>
            </a:r>
            <a:endParaRPr lang="en-US" altLang="ja-JP" sz="900" dirty="0">
              <a:latin typeface="HG丸ｺﾞｼｯｸM-PRO" pitchFamily="50" charset="-128"/>
              <a:ea typeface="HG丸ｺﾞｼｯｸM-PRO" pitchFamily="50" charset="-128"/>
            </a:endParaRPr>
          </a:p>
          <a:p>
            <a:pPr marL="0" lvl="1"/>
            <a:r>
              <a:rPr lang="ja-JP" altLang="en-US" sz="900" dirty="0">
                <a:solidFill>
                  <a:srgbClr val="FF0000"/>
                </a:solidFill>
                <a:latin typeface="HG丸ｺﾞｼｯｸM-PRO" pitchFamily="50" charset="-128"/>
                <a:ea typeface="HG丸ｺﾞｼｯｸM-PRO" pitchFamily="50" charset="-128"/>
              </a:rPr>
              <a:t>大震災アーカイブの構築は、「情報、記録を収集、永久保存して、提供する」という当館の使命を達成するための、今後数年間で、取り組むべき課題のかなりの実施すべき事項が含まれている。</a:t>
            </a:r>
          </a:p>
          <a:p>
            <a:endParaRPr lang="en-US" altLang="ja-JP" sz="900" dirty="0">
              <a:latin typeface="HG丸ｺﾞｼｯｸM-PRO" pitchFamily="50" charset="-128"/>
              <a:ea typeface="HG丸ｺﾞｼｯｸM-PRO" pitchFamily="50" charset="-128"/>
            </a:endParaRPr>
          </a:p>
          <a:p>
            <a:r>
              <a:rPr lang="en-US" altLang="ja-JP" sz="900" dirty="0">
                <a:latin typeface="HG丸ｺﾞｼｯｸM-PRO" pitchFamily="50" charset="-128"/>
                <a:ea typeface="HG丸ｺﾞｼｯｸM-PRO" pitchFamily="50" charset="-128"/>
              </a:rPr>
              <a:t>	</a:t>
            </a:r>
            <a:endParaRPr lang="ja-JP" altLang="en-US" sz="900" dirty="0">
              <a:latin typeface="HG丸ｺﾞｼｯｸM-PRO" pitchFamily="50" charset="-128"/>
              <a:ea typeface="HG丸ｺﾞｼｯｸM-PRO" pitchFamily="50" charset="-128"/>
            </a:endParaRPr>
          </a:p>
          <a:p>
            <a:pPr eaLnBrk="1" hangingPunct="1">
              <a:spcBef>
                <a:spcPct val="0"/>
              </a:spcBef>
            </a:pPr>
            <a:endParaRPr lang="ja-JP" altLang="en-US" sz="900" dirty="0">
              <a:latin typeface="HG丸ｺﾞｼｯｸM-PRO" pitchFamily="50" charset="-128"/>
              <a:ea typeface="HG丸ｺﾞｼｯｸM-PRO" pitchFamily="50" charset="-128"/>
            </a:endParaRP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112</a:t>
            </a:fld>
            <a:endParaRPr kumimoji="1" lang="ja-JP" altLang="en-US"/>
          </a:p>
        </p:txBody>
      </p:sp>
    </p:spTree>
    <p:extLst>
      <p:ext uri="{BB962C8B-B14F-4D97-AF65-F5344CB8AC3E}">
        <p14:creationId xmlns:p14="http://schemas.microsoft.com/office/powerpoint/2010/main" val="13604043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solidFill>
                  <a:srgbClr val="FF0000"/>
                </a:solidFill>
              </a:rPr>
              <a:t>様々な機関が保有する、大震災前の記録から、大震災直後、現在、将来</a:t>
            </a:r>
            <a:endParaRPr kumimoji="1" lang="ja-JP" altLang="en-US" dirty="0">
              <a:solidFill>
                <a:srgbClr val="FF0000"/>
              </a:solidFill>
            </a:endParaRPr>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113</a:t>
            </a:fld>
            <a:endParaRPr kumimoji="1" lang="ja-JP" altLang="en-US"/>
          </a:p>
        </p:txBody>
      </p:sp>
    </p:spTree>
    <p:extLst>
      <p:ext uri="{BB962C8B-B14F-4D97-AF65-F5344CB8AC3E}">
        <p14:creationId xmlns:p14="http://schemas.microsoft.com/office/powerpoint/2010/main" val="19946485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114</a:t>
            </a:fld>
            <a:endParaRPr kumimoji="1" lang="ja-JP" altLang="en-US"/>
          </a:p>
        </p:txBody>
      </p:sp>
    </p:spTree>
    <p:extLst>
      <p:ext uri="{BB962C8B-B14F-4D97-AF65-F5344CB8AC3E}">
        <p14:creationId xmlns:p14="http://schemas.microsoft.com/office/powerpoint/2010/main" val="34122368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solidFill>
                  <a:srgbClr val="FF0000"/>
                </a:solidFill>
              </a:rPr>
              <a:t>分散保存、一元的アクセス</a:t>
            </a:r>
            <a:endParaRPr kumimoji="1" lang="en-US" altLang="ja-JP" dirty="0" smtClean="0">
              <a:solidFill>
                <a:srgbClr val="FF0000"/>
              </a:solidFill>
            </a:endParaRPr>
          </a:p>
          <a:p>
            <a:endParaRPr lang="en-US" altLang="ja-JP" dirty="0" smtClean="0">
              <a:solidFill>
                <a:srgbClr val="FF0000"/>
              </a:solidFill>
            </a:endParaRPr>
          </a:p>
          <a:p>
            <a:pPr defTabSz="918878"/>
            <a:r>
              <a:rPr kumimoji="1" lang="ja-JP" altLang="en-US" b="0" dirty="0" smtClean="0"/>
              <a:t>各機関が分散して保有するコンテンツ</a:t>
            </a:r>
          </a:p>
          <a:p>
            <a:pPr defTabSz="918878"/>
            <a:r>
              <a:rPr lang="en-US" altLang="ja-JP" dirty="0" smtClean="0"/>
              <a:t>NDL</a:t>
            </a:r>
            <a:r>
              <a:rPr lang="ja-JP" altLang="en-US" dirty="0" smtClean="0"/>
              <a:t>で一部収集し、分散保存</a:t>
            </a:r>
            <a:endParaRPr lang="en-US" altLang="ja-JP" dirty="0" smtClean="0"/>
          </a:p>
          <a:p>
            <a:pPr defTabSz="918878"/>
            <a:r>
              <a:rPr lang="ja-JP" altLang="en-US" dirty="0" smtClean="0"/>
              <a:t>全体をポータルで一元的にアクセス</a:t>
            </a:r>
          </a:p>
          <a:p>
            <a:endParaRPr kumimoji="1" lang="ja-JP" altLang="en-US" dirty="0">
              <a:solidFill>
                <a:srgbClr val="FF0000"/>
              </a:solidFill>
            </a:endParaRPr>
          </a:p>
        </p:txBody>
      </p:sp>
      <p:sp>
        <p:nvSpPr>
          <p:cNvPr id="4" name="日付プレースホルダー 3"/>
          <p:cNvSpPr>
            <a:spLocks noGrp="1"/>
          </p:cNvSpPr>
          <p:nvPr>
            <p:ph type="dt" idx="10"/>
          </p:nvPr>
        </p:nvSpPr>
        <p:spPr/>
        <p:txBody>
          <a:bodyPr/>
          <a:lstStyle/>
          <a:p>
            <a:r>
              <a:rPr kumimoji="1" lang="en-US" altLang="ja-JP" smtClean="0"/>
              <a:t>2013/4/2</a:t>
            </a:r>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kumimoji="1" lang="ja-JP" altLang="en-US" smtClean="0"/>
              <a:pPr/>
              <a:t>115</a:t>
            </a:fld>
            <a:endParaRPr kumimoji="1" lang="ja-JP" altLang="en-US"/>
          </a:p>
        </p:txBody>
      </p:sp>
    </p:spTree>
    <p:extLst>
      <p:ext uri="{BB962C8B-B14F-4D97-AF65-F5344CB8AC3E}">
        <p14:creationId xmlns:p14="http://schemas.microsoft.com/office/powerpoint/2010/main" val="35148544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altLang="ja-JP" dirty="0">
                <a:latin typeface="HG丸ｺﾞｼｯｸM-PRO" panose="020F0600000000000000" pitchFamily="50" charset="-128"/>
                <a:ea typeface="HG丸ｺﾞｼｯｸM-PRO" panose="020F0600000000000000" pitchFamily="50" charset="-128"/>
              </a:rPr>
              <a:t>2011</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3</a:t>
            </a:r>
            <a:r>
              <a:rPr lang="ja-JP" altLang="ja-JP" dirty="0">
                <a:latin typeface="HG丸ｺﾞｼｯｸM-PRO" panose="020F0600000000000000" pitchFamily="50" charset="-128"/>
                <a:ea typeface="HG丸ｺﾞｼｯｸM-PRO" panose="020F0600000000000000" pitchFamily="50" charset="-128"/>
              </a:rPr>
              <a:t>月には、東日本大震災が発災し、甚大な被害をもたらしました。この被災・復興の記録を後世に残すとともに、</a:t>
            </a:r>
            <a:r>
              <a:rPr lang="ja-JP" altLang="ja-JP" dirty="0">
                <a:solidFill>
                  <a:srgbClr val="FF0000"/>
                </a:solidFill>
                <a:latin typeface="HG丸ｺﾞｼｯｸM-PRO" panose="020F0600000000000000" pitchFamily="50" charset="-128"/>
                <a:ea typeface="HG丸ｺﾞｼｯｸM-PRO" panose="020F0600000000000000" pitchFamily="50" charset="-128"/>
              </a:rPr>
              <a:t>今後の防災・減災に役立てるように、知識インフラの構築の一環で、分野を特定</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した</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知識インフラの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実現形</a:t>
            </a:r>
            <a:r>
              <a:rPr lang="ja-JP" altLang="ja-JP" dirty="0">
                <a:solidFill>
                  <a:srgbClr val="FF0000"/>
                </a:solidFill>
                <a:latin typeface="HG丸ｺﾞｼｯｸM-PRO" panose="020F0600000000000000" pitchFamily="50" charset="-128"/>
                <a:ea typeface="HG丸ｺﾞｼｯｸM-PRO" panose="020F0600000000000000" pitchFamily="50" charset="-128"/>
              </a:rPr>
              <a:t>の先行事例として、</a:t>
            </a:r>
            <a:r>
              <a:rPr lang="en-US" altLang="ja-JP" dirty="0">
                <a:solidFill>
                  <a:srgbClr val="FF0000"/>
                </a:solidFill>
                <a:latin typeface="HG丸ｺﾞｼｯｸM-PRO" panose="020F0600000000000000" pitchFamily="50" charset="-128"/>
                <a:ea typeface="HG丸ｺﾞｼｯｸM-PRO" panose="020F0600000000000000" pitchFamily="50" charset="-128"/>
              </a:rPr>
              <a:t>2013</a:t>
            </a:r>
            <a:r>
              <a:rPr lang="ja-JP" altLang="ja-JP"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3</a:t>
            </a:r>
            <a:r>
              <a:rPr lang="ja-JP" altLang="ja-JP" dirty="0">
                <a:solidFill>
                  <a:srgbClr val="FF0000"/>
                </a:solidFill>
                <a:latin typeface="HG丸ｺﾞｼｯｸM-PRO" panose="020F0600000000000000" pitchFamily="50" charset="-128"/>
                <a:ea typeface="HG丸ｺﾞｼｯｸM-PRO" panose="020F0600000000000000" pitchFamily="50" charset="-128"/>
              </a:rPr>
              <a:t>月には、大震災に関するあらゆる記録、記憶を保存し、一元的に検索できるようにする「東日本大震災アーカイブ（ひなぎく）」を構築しました。</a:t>
            </a:r>
            <a:r>
              <a:rPr lang="ja-JP" altLang="ja-JP" dirty="0">
                <a:latin typeface="HG丸ｺﾞｼｯｸM-PRO" panose="020F0600000000000000" pitchFamily="50" charset="-128"/>
                <a:ea typeface="HG丸ｺﾞｼｯｸM-PRO" panose="020F0600000000000000" pitchFamily="50" charset="-128"/>
              </a:rPr>
              <a:t>構築に当たっては、図書館サービスを効率的、効果的に進められるように、次世代技術の実用化実証実験に取り組み、成果の積極的な活用を図りました。</a:t>
            </a:r>
          </a:p>
          <a:p>
            <a:pPr lvl="1"/>
            <a:r>
              <a:rPr lang="ja-JP" altLang="ja-JP" i="1" dirty="0">
                <a:latin typeface="HG丸ｺﾞｼｯｸM-PRO" panose="020F0600000000000000" pitchFamily="50" charset="-128"/>
                <a:ea typeface="HG丸ｺﾞｼｯｸM-PRO" panose="020F0600000000000000" pitchFamily="50" charset="-128"/>
              </a:rPr>
              <a:t>映像・観測データ等を受け取ることを想定して、</a:t>
            </a:r>
            <a:r>
              <a:rPr lang="ja-JP" altLang="ja-JP" i="1" dirty="0">
                <a:solidFill>
                  <a:srgbClr val="FF0000"/>
                </a:solidFill>
                <a:latin typeface="HG丸ｺﾞｼｯｸM-PRO" panose="020F0600000000000000" pitchFamily="50" charset="-128"/>
                <a:ea typeface="HG丸ｺﾞｼｯｸM-PRO" panose="020F0600000000000000" pitchFamily="50" charset="-128"/>
              </a:rPr>
              <a:t>処理能力、ストレージ容量を必要に応じて増強できる仕組み</a:t>
            </a:r>
            <a:r>
              <a:rPr lang="ja-JP" altLang="ja-JP" i="1" dirty="0">
                <a:latin typeface="HG丸ｺﾞｼｯｸM-PRO" panose="020F0600000000000000" pitchFamily="50" charset="-128"/>
                <a:ea typeface="HG丸ｺﾞｼｯｸM-PRO" panose="020F0600000000000000" pitchFamily="50" charset="-128"/>
              </a:rPr>
              <a:t>、として、</a:t>
            </a:r>
            <a:r>
              <a:rPr lang="ja-JP" altLang="ja-JP" i="1" dirty="0">
                <a:solidFill>
                  <a:srgbClr val="FF0000"/>
                </a:solidFill>
                <a:latin typeface="HG丸ｺﾞｼｯｸM-PRO" panose="020F0600000000000000" pitchFamily="50" charset="-128"/>
                <a:ea typeface="HG丸ｺﾞｼｯｸM-PRO" panose="020F0600000000000000" pitchFamily="50" charset="-128"/>
              </a:rPr>
              <a:t>分散処理サーバ、分散ファイルシステムを導入</a:t>
            </a:r>
            <a:endParaRPr lang="ja-JP"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ja-JP" i="1" dirty="0">
                <a:latin typeface="HG丸ｺﾞｼｯｸM-PRO" panose="020F0600000000000000" pitchFamily="50" charset="-128"/>
                <a:ea typeface="HG丸ｺﾞｼｯｸM-PRO" panose="020F0600000000000000" pitchFamily="50" charset="-128"/>
              </a:rPr>
              <a:t>大震災アーカイブ自身が、災害で消失してしまわないように、ディザスタリカバリも考慮</a:t>
            </a:r>
            <a:endParaRPr lang="ja-JP" altLang="ja-JP" dirty="0">
              <a:latin typeface="HG丸ｺﾞｼｯｸM-PRO" panose="020F0600000000000000" pitchFamily="50" charset="-128"/>
              <a:ea typeface="HG丸ｺﾞｼｯｸM-PRO" panose="020F0600000000000000" pitchFamily="50" charset="-128"/>
            </a:endParaRPr>
          </a:p>
          <a:p>
            <a:pPr lvl="1"/>
            <a:r>
              <a:rPr lang="ja-JP" altLang="ja-JP" i="1" dirty="0">
                <a:latin typeface="HG丸ｺﾞｼｯｸM-PRO" panose="020F0600000000000000" pitchFamily="50" charset="-128"/>
                <a:ea typeface="HG丸ｺﾞｼｯｸM-PRO" panose="020F0600000000000000" pitchFamily="50" charset="-128"/>
              </a:rPr>
              <a:t>画像・映像なども的確に検索ができるように、</a:t>
            </a:r>
            <a:r>
              <a:rPr lang="ja-JP" altLang="ja-JP" i="1" dirty="0">
                <a:solidFill>
                  <a:srgbClr val="FF0000"/>
                </a:solidFill>
                <a:latin typeface="HG丸ｺﾞｼｯｸM-PRO" panose="020F0600000000000000" pitchFamily="50" charset="-128"/>
                <a:ea typeface="HG丸ｺﾞｼｯｸM-PRO" panose="020F0600000000000000" pitchFamily="50" charset="-128"/>
              </a:rPr>
              <a:t>明確なメタデータが付与されていない情報にも可能な限りメタデータを自動付与する仕組み</a:t>
            </a:r>
            <a:endParaRPr lang="ja-JP"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ja-JP" i="1" dirty="0">
                <a:latin typeface="HG丸ｺﾞｼｯｸM-PRO" panose="020F0600000000000000" pitchFamily="50" charset="-128"/>
                <a:ea typeface="HG丸ｺﾞｼｯｸM-PRO" panose="020F0600000000000000" pitchFamily="50" charset="-128"/>
              </a:rPr>
              <a:t>本文も含めたテキストの</a:t>
            </a:r>
            <a:r>
              <a:rPr lang="ja-JP" altLang="ja-JP" i="1" dirty="0">
                <a:solidFill>
                  <a:srgbClr val="FF0000"/>
                </a:solidFill>
                <a:latin typeface="HG丸ｺﾞｼｯｸM-PRO" panose="020F0600000000000000" pitchFamily="50" charset="-128"/>
                <a:ea typeface="HG丸ｺﾞｼｯｸM-PRO" panose="020F0600000000000000" pitchFamily="50" charset="-128"/>
              </a:rPr>
              <a:t>全文インデキシング</a:t>
            </a:r>
            <a:r>
              <a:rPr lang="ja-JP" altLang="ja-JP" i="1" dirty="0" smtClean="0">
                <a:solidFill>
                  <a:srgbClr val="FF0000"/>
                </a:solidFill>
                <a:latin typeface="HG丸ｺﾞｼｯｸM-PRO" panose="020F0600000000000000" pitchFamily="50" charset="-128"/>
                <a:ea typeface="HG丸ｺﾞｼｯｸM-PRO" panose="020F0600000000000000" pitchFamily="50" charset="-128"/>
              </a:rPr>
              <a:t>等</a:t>
            </a:r>
            <a:r>
              <a:rPr lang="ja-JP" altLang="en-US" i="1" dirty="0" smtClean="0">
                <a:solidFill>
                  <a:srgbClr val="FF0000"/>
                </a:solidFill>
                <a:latin typeface="HG丸ｺﾞｼｯｸM-PRO" panose="020F0600000000000000" pitchFamily="50" charset="-128"/>
                <a:ea typeface="HG丸ｺﾞｼｯｸM-PRO" panose="020F0600000000000000" pitchFamily="50" charset="-128"/>
              </a:rPr>
              <a:t>を試行</a:t>
            </a:r>
            <a:r>
              <a:rPr lang="ja-JP" altLang="en-US" i="1" dirty="0" smtClean="0">
                <a:latin typeface="HG丸ｺﾞｼｯｸM-PRO" panose="020F0600000000000000" pitchFamily="50" charset="-128"/>
                <a:ea typeface="HG丸ｺﾞｼｯｸM-PRO" panose="020F0600000000000000" pitchFamily="50" charset="-128"/>
              </a:rPr>
              <a:t>した</a:t>
            </a:r>
            <a:endParaRPr lang="en-US" altLang="ja-JP" i="1" dirty="0" smtClean="0">
              <a:latin typeface="HG丸ｺﾞｼｯｸM-PRO" panose="020F0600000000000000" pitchFamily="50" charset="-128"/>
              <a:ea typeface="HG丸ｺﾞｼｯｸM-PRO" panose="020F0600000000000000" pitchFamily="50" charset="-128"/>
            </a:endParaRPr>
          </a:p>
          <a:p>
            <a:pPr lvl="1"/>
            <a:r>
              <a:rPr lang="ja-JP" altLang="en-US" i="1" dirty="0" smtClean="0">
                <a:latin typeface="HG丸ｺﾞｼｯｸM-PRO" panose="020F0600000000000000" pitchFamily="50" charset="-128"/>
                <a:ea typeface="HG丸ｺﾞｼｯｸM-PRO" panose="020F0600000000000000" pitchFamily="50" charset="-128"/>
              </a:rPr>
              <a:t>最も次世代の図書館システムを指向したシステム</a:t>
            </a:r>
            <a:endParaRPr lang="ja-JP" altLang="ja-JP" dirty="0">
              <a:latin typeface="HG丸ｺﾞｼｯｸM-PRO" panose="020F0600000000000000" pitchFamily="50" charset="-128"/>
              <a:ea typeface="HG丸ｺﾞｼｯｸM-PRO" panose="020F0600000000000000" pitchFamily="50" charset="-128"/>
            </a:endParaRPr>
          </a:p>
        </p:txBody>
      </p:sp>
      <p:sp>
        <p:nvSpPr>
          <p:cNvPr id="4" name="ヘッダー プレースホルダ 3"/>
          <p:cNvSpPr>
            <a:spLocks noGrp="1"/>
          </p:cNvSpPr>
          <p:nvPr>
            <p:ph type="hdr" sz="quarter" idx="10"/>
          </p:nvPr>
        </p:nvSpPr>
        <p:spPr/>
        <p:txBody>
          <a:bodyPr/>
          <a:lstStyle/>
          <a:p>
            <a:endParaRPr kumimoji="1" lang="ja-JP" altLang="en-US" dirty="0"/>
          </a:p>
        </p:txBody>
      </p:sp>
      <p:sp>
        <p:nvSpPr>
          <p:cNvPr id="5" name="日付プレースホルダ 4"/>
          <p:cNvSpPr>
            <a:spLocks noGrp="1"/>
          </p:cNvSpPr>
          <p:nvPr>
            <p:ph type="dt" idx="11"/>
          </p:nvPr>
        </p:nvSpPr>
        <p:spPr/>
        <p:txBody>
          <a:bodyPr/>
          <a:lstStyle/>
          <a:p>
            <a:endParaRPr kumimoji="1" lang="ja-JP" altLang="en-US" dirty="0"/>
          </a:p>
        </p:txBody>
      </p:sp>
      <p:sp>
        <p:nvSpPr>
          <p:cNvPr id="6" name="フッター プレースホルダ 5"/>
          <p:cNvSpPr>
            <a:spLocks noGrp="1"/>
          </p:cNvSpPr>
          <p:nvPr>
            <p:ph type="ftr" sz="quarter" idx="12"/>
          </p:nvPr>
        </p:nvSpPr>
        <p:spPr/>
        <p:txBody>
          <a:bodyPr/>
          <a:lstStyle/>
          <a:p>
            <a:endParaRPr kumimoji="1" lang="ja-JP" altLang="en-US" dirty="0"/>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116</a:t>
            </a:fld>
            <a:endParaRPr kumimoji="1" lang="ja-JP" altLang="en-US"/>
          </a:p>
        </p:txBody>
      </p:sp>
    </p:spTree>
    <p:extLst>
      <p:ext uri="{BB962C8B-B14F-4D97-AF65-F5344CB8AC3E}">
        <p14:creationId xmlns:p14="http://schemas.microsoft.com/office/powerpoint/2010/main" val="251803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2015/8/15</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27274437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タイトル、コンテンツ、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81001" y="80964"/>
            <a:ext cx="11427884" cy="515937"/>
          </a:xfrm>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670985" y="763589"/>
            <a:ext cx="5200649" cy="5545137"/>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quarter" idx="2"/>
          </p:nvPr>
        </p:nvSpPr>
        <p:spPr>
          <a:xfrm>
            <a:off x="6074834" y="763589"/>
            <a:ext cx="5202767" cy="2695575"/>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コンテンツ プレースホルダ 4"/>
          <p:cNvSpPr>
            <a:spLocks noGrp="1"/>
          </p:cNvSpPr>
          <p:nvPr>
            <p:ph sz="quarter" idx="3"/>
          </p:nvPr>
        </p:nvSpPr>
        <p:spPr>
          <a:xfrm>
            <a:off x="6074834" y="3611563"/>
            <a:ext cx="5202767" cy="2697162"/>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5"/>
          <p:cNvSpPr>
            <a:spLocks noGrp="1"/>
          </p:cNvSpPr>
          <p:nvPr>
            <p:ph type="sldNum" sz="quarter" idx="10"/>
          </p:nvPr>
        </p:nvSpPr>
        <p:spPr>
          <a:xfrm>
            <a:off x="4838700" y="6464300"/>
            <a:ext cx="2540000" cy="312738"/>
          </a:xfrm>
        </p:spPr>
        <p:txBody>
          <a:bodyPr/>
          <a:lstStyle>
            <a:lvl1pPr>
              <a:defRPr/>
            </a:lvl1pPr>
          </a:lstStyle>
          <a:p>
            <a:fld id="{F483ADC8-79DA-479A-80A4-38528DF28CB3}" type="slidenum">
              <a:rPr lang="en-US" altLang="ja-JP"/>
              <a:pPr/>
              <a:t>‹#›</a:t>
            </a:fld>
            <a:endParaRPr lang="en-US" altLang="ja-JP"/>
          </a:p>
        </p:txBody>
      </p:sp>
    </p:spTree>
    <p:extLst>
      <p:ext uri="{BB962C8B-B14F-4D97-AF65-F5344CB8AC3E}">
        <p14:creationId xmlns:p14="http://schemas.microsoft.com/office/powerpoint/2010/main" val="3928338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7814"/>
            <a:ext cx="10972800" cy="1139825"/>
          </a:xfrm>
        </p:spPr>
        <p:txBody>
          <a:bodyPr/>
          <a:lstStyle/>
          <a:p>
            <a:r>
              <a:rPr lang="ja-JP" altLang="en-US" smtClean="0"/>
              <a:t>マスタ タイトルの書式設定</a:t>
            </a:r>
            <a:endParaRPr lang="ja-JP" altLang="en-US"/>
          </a:p>
        </p:txBody>
      </p:sp>
      <p:sp>
        <p:nvSpPr>
          <p:cNvPr id="3" name="表プレースホルダ 2"/>
          <p:cNvSpPr>
            <a:spLocks noGrp="1"/>
          </p:cNvSpPr>
          <p:nvPr>
            <p:ph type="tbl" idx="1"/>
          </p:nvPr>
        </p:nvSpPr>
        <p:spPr>
          <a:xfrm>
            <a:off x="609600" y="1600201"/>
            <a:ext cx="10972800" cy="4530725"/>
          </a:xfrm>
        </p:spPr>
        <p:txBody>
          <a:bodyPr/>
          <a:lstStyle/>
          <a:p>
            <a:pPr lvl="0"/>
            <a:endParaRPr lang="ja-JP"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fld id="{AA6A1FAB-D4B0-4D49-BB42-A7DC4CCCA0BA}" type="datetime1">
              <a:rPr lang="ja-JP" altLang="en-US" smtClean="0"/>
              <a:t>2015/8/15</a:t>
            </a:fld>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C17D08B1-187B-4F65-945D-57EF7B04EA8A}" type="slidenum">
              <a:rPr lang="en-US" altLang="ja-JP"/>
              <a:pPr>
                <a:defRPr/>
              </a:pPr>
              <a:t>‹#›</a:t>
            </a:fld>
            <a:endParaRPr lang="en-US" altLang="ja-JP"/>
          </a:p>
        </p:txBody>
      </p:sp>
    </p:spTree>
    <p:extLst>
      <p:ext uri="{BB962C8B-B14F-4D97-AF65-F5344CB8AC3E}">
        <p14:creationId xmlns:p14="http://schemas.microsoft.com/office/powerpoint/2010/main" val="2207890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タイトルと 4 つのコンテンツ">
    <p:spTree>
      <p:nvGrpSpPr>
        <p:cNvPr id="1" name=""/>
        <p:cNvGrpSpPr/>
        <p:nvPr/>
      </p:nvGrpSpPr>
      <p:grpSpPr>
        <a:xfrm>
          <a:off x="0" y="0"/>
          <a:ext cx="0" cy="0"/>
          <a:chOff x="0" y="0"/>
          <a:chExt cx="0" cy="0"/>
        </a:xfrm>
      </p:grpSpPr>
      <p:sp>
        <p:nvSpPr>
          <p:cNvPr id="2" name="タイトル 1"/>
          <p:cNvSpPr>
            <a:spLocks noGrp="1"/>
          </p:cNvSpPr>
          <p:nvPr>
            <p:ph type="title" sz="quarter"/>
          </p:nvPr>
        </p:nvSpPr>
        <p:spPr>
          <a:xfrm>
            <a:off x="609600" y="277814"/>
            <a:ext cx="10972800" cy="1139825"/>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quarter" idx="1"/>
          </p:nvPr>
        </p:nvSpPr>
        <p:spPr>
          <a:xfrm>
            <a:off x="609600" y="1600201"/>
            <a:ext cx="5384800" cy="21891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quarter" idx="2"/>
          </p:nvPr>
        </p:nvSpPr>
        <p:spPr>
          <a:xfrm>
            <a:off x="6197600" y="1600201"/>
            <a:ext cx="5384800" cy="21891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コンテンツ プレースホルダー 4"/>
          <p:cNvSpPr>
            <a:spLocks noGrp="1"/>
          </p:cNvSpPr>
          <p:nvPr>
            <p:ph sz="quarter" idx="3"/>
          </p:nvPr>
        </p:nvSpPr>
        <p:spPr>
          <a:xfrm>
            <a:off x="609600" y="3941763"/>
            <a:ext cx="5384800" cy="218916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コンテンツ プレースホルダー 5"/>
          <p:cNvSpPr>
            <a:spLocks noGrp="1"/>
          </p:cNvSpPr>
          <p:nvPr>
            <p:ph sz="quarter" idx="4"/>
          </p:nvPr>
        </p:nvSpPr>
        <p:spPr>
          <a:xfrm>
            <a:off x="6197600" y="3941763"/>
            <a:ext cx="5384800" cy="218916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a:xfrm>
            <a:off x="609600" y="6248400"/>
            <a:ext cx="2844800" cy="457200"/>
          </a:xfrm>
        </p:spPr>
        <p:txBody>
          <a:bodyPr/>
          <a:lstStyle>
            <a:lvl1pPr>
              <a:defRPr/>
            </a:lvl1pPr>
          </a:lstStyle>
          <a:p>
            <a:endParaRPr lang="en-US" altLang="ja-JP">
              <a:solidFill>
                <a:srgbClr val="000000"/>
              </a:solidFill>
            </a:endParaRPr>
          </a:p>
        </p:txBody>
      </p:sp>
      <p:sp>
        <p:nvSpPr>
          <p:cNvPr id="8" name="フッター プレースホルダー 7"/>
          <p:cNvSpPr>
            <a:spLocks noGrp="1"/>
          </p:cNvSpPr>
          <p:nvPr>
            <p:ph type="ftr" sz="quarter" idx="11"/>
          </p:nvPr>
        </p:nvSpPr>
        <p:spPr>
          <a:xfrm>
            <a:off x="4165600" y="6248400"/>
            <a:ext cx="3860800" cy="457200"/>
          </a:xfrm>
        </p:spPr>
        <p:txBody>
          <a:bodyPr/>
          <a:lstStyle>
            <a:lvl1pPr>
              <a:defRPr/>
            </a:lvl1pPr>
          </a:lstStyle>
          <a:p>
            <a:r>
              <a:rPr lang="en-US" altLang="ja-JP">
                <a:solidFill>
                  <a:srgbClr val="000000"/>
                </a:solidFill>
              </a:rPr>
              <a:t>図書館総合展（国立国会図書館）</a:t>
            </a:r>
          </a:p>
        </p:txBody>
      </p:sp>
      <p:sp>
        <p:nvSpPr>
          <p:cNvPr id="9" name="スライド番号プレースホルダー 8"/>
          <p:cNvSpPr>
            <a:spLocks noGrp="1"/>
          </p:cNvSpPr>
          <p:nvPr>
            <p:ph type="sldNum" sz="quarter" idx="12"/>
          </p:nvPr>
        </p:nvSpPr>
        <p:spPr>
          <a:xfrm>
            <a:off x="8737600" y="6248400"/>
            <a:ext cx="2844800" cy="457200"/>
          </a:xfrm>
        </p:spPr>
        <p:txBody>
          <a:bodyPr/>
          <a:lstStyle>
            <a:lvl1pPr>
              <a:defRPr/>
            </a:lvl1pPr>
          </a:lstStyle>
          <a:p>
            <a:fld id="{ED0C53E2-07C9-4956-9CDC-A6B1B29192E0}"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179616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831850" y="4589463"/>
            <a:ext cx="10515600" cy="1500187"/>
          </a:xfrm>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smtClean="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2015/8/15</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94.WMF"/></Relationships>
</file>

<file path=ppt/slides/_rels/slide104.xml.rels><?xml version="1.0" encoding="UTF-8" standalone="yes"?>
<Relationships xmlns="http://schemas.openxmlformats.org/package/2006/relationships"><Relationship Id="rId8" Type="http://schemas.openxmlformats.org/officeDocument/2006/relationships/hyperlink" Target="http://dx.doi.org/10.1241/johokanri.57.651" TargetMode="External"/><Relationship Id="rId3" Type="http://schemas.openxmlformats.org/officeDocument/2006/relationships/hyperlink" Target="http://iss.ndl.go.jp/information/renkei/" TargetMode="External"/><Relationship Id="rId7" Type="http://schemas.openxmlformats.org/officeDocument/2006/relationships/hyperlink" Target="http://iss.ndl.go.jp/information/wp-content/uploads/2014/12/ndlsearch_api_20141215_jp.pdf" TargetMode="External"/><Relationship Id="rId2" Type="http://schemas.openxmlformats.org/officeDocument/2006/relationships/hyperlink" Target="http://iss.ndl.go.jp/information/target/" TargetMode="External"/><Relationship Id="rId1" Type="http://schemas.openxmlformats.org/officeDocument/2006/relationships/slideLayout" Target="../slideLayouts/slideLayout2.xml"/><Relationship Id="rId6" Type="http://schemas.openxmlformats.org/officeDocument/2006/relationships/hyperlink" Target="http://iss.ndl.go.jp/information/api/" TargetMode="External"/><Relationship Id="rId5" Type="http://schemas.openxmlformats.org/officeDocument/2006/relationships/hyperlink" Target="http://iss.ndl.go.jp/information/wp-content/uploads/2014/06/renkeimanual_ver.1.0_20140601.pdf" TargetMode="External"/><Relationship Id="rId10" Type="http://schemas.openxmlformats.org/officeDocument/2006/relationships/image" Target="../media/image41.png"/><Relationship Id="rId4" Type="http://schemas.openxmlformats.org/officeDocument/2006/relationships/hyperlink" Target="http://iss.ndl.go.jp/information/wp-content/uploads/2014/06/WebAPIguideline_ver.1.2_20140526.pdf" TargetMode="External"/><Relationship Id="rId9" Type="http://schemas.openxmlformats.org/officeDocument/2006/relationships/hyperlink" Target="http://iss.ndl.go.jp/information/link/"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kn.ndl.go.jp/"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hyperlink" Target="http://kn.ndl.go.jp/" TargetMode="External"/><Relationship Id="rId4" Type="http://schemas.openxmlformats.org/officeDocument/2006/relationships/image" Target="../media/image9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222.vsdx"/><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13.emf"/><Relationship Id="rId4" Type="http://schemas.openxmlformats.org/officeDocument/2006/relationships/oleObject" Target="../embeddings/Microsoft_Excel_97-2003_Worksheet1.xls"/></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hyperlink" Target="PDF/&#22269;&#12398;&#24773;&#22577;&#25919;&#31574;.pdf"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hyperlink" Target="https://d.docs.live.net/62326ca6c4db36a7/Office%20Live%20&#12398;&#12489;&#12461;&#12517;&#12513;&#12531;&#12488;/&#21516;&#24535;&#31038;&#22823;&#23398;&#12476;&#12511;&#28310;&#20633;/&#12476;&#12511;&#25945;&#26448;/20150606/PDF/&#22269;&#12398;&#24773;&#22577;&#25919;&#31574;.pdf" TargetMode="External"/><Relationship Id="rId4" Type="http://schemas.openxmlformats.org/officeDocument/2006/relationships/image" Target="../media/image115.png"/></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333.vsdx"/><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444.vsdx"/><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package" Target="../embeddings/Microsoft_Visio_Drawing111.vsdx"/></Relationships>
</file>

<file path=ppt/slides/_rels/slide2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openxmlformats.org/officeDocument/2006/relationships/image" Target="../media/image118.png"/><Relationship Id="rId7" Type="http://schemas.openxmlformats.org/officeDocument/2006/relationships/image" Target="../media/image120.png"/><Relationship Id="rId12" Type="http://schemas.openxmlformats.org/officeDocument/2006/relationships/image" Target="../media/image124.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23.png"/><Relationship Id="rId5" Type="http://schemas.openxmlformats.org/officeDocument/2006/relationships/image" Target="../media/image119.png"/><Relationship Id="rId10" Type="http://schemas.openxmlformats.org/officeDocument/2006/relationships/image" Target="../media/image122.png"/><Relationship Id="rId4" Type="http://schemas.microsoft.com/office/2007/relationships/hdphoto" Target="../media/hdphoto1.wdp"/><Relationship Id="rId9" Type="http://schemas.openxmlformats.org/officeDocument/2006/relationships/image" Target="../media/image121.jpeg"/><Relationship Id="rId14" Type="http://schemas.openxmlformats.org/officeDocument/2006/relationships/image" Target="../media/image125.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hyperlink" Target="https://d.docs.live.net/62326ca6c4db36a7/Office%20Live%20&#12398;&#12489;&#12461;&#12517;&#12513;&#12531;&#12488;/&#21516;&#24535;&#31038;&#22823;&#23398;&#12476;&#12511;&#28310;&#20633;/&#12476;&#12511;&#25945;&#26448;/20150606/PDF/&#30693;&#35672;&#12452;&#12531;&#12501;&#12521;.pdf"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gif"/><Relationship Id="rId18" Type="http://schemas.openxmlformats.org/officeDocument/2006/relationships/image" Target="../media/image144.png"/><Relationship Id="rId3" Type="http://schemas.openxmlformats.org/officeDocument/2006/relationships/hyperlink" Target="http://okfn.jp/" TargetMode="External"/><Relationship Id="rId21" Type="http://schemas.openxmlformats.org/officeDocument/2006/relationships/image" Target="../media/image147.gif"/><Relationship Id="rId7" Type="http://schemas.openxmlformats.org/officeDocument/2006/relationships/image" Target="../media/image133.png"/><Relationship Id="rId12" Type="http://schemas.openxmlformats.org/officeDocument/2006/relationships/image" Target="../media/image138.gif"/><Relationship Id="rId17" Type="http://schemas.openxmlformats.org/officeDocument/2006/relationships/image" Target="../media/image143.png"/><Relationship Id="rId2" Type="http://schemas.openxmlformats.org/officeDocument/2006/relationships/notesSlide" Target="../notesSlides/notesSlide190.xml"/><Relationship Id="rId16" Type="http://schemas.openxmlformats.org/officeDocument/2006/relationships/image" Target="../media/image142.png"/><Relationship Id="rId20" Type="http://schemas.openxmlformats.org/officeDocument/2006/relationships/image" Target="../media/image146.gif"/><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jpe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hyperlink" Target="http://ospn.jp/" TargetMode="External"/><Relationship Id="rId9" Type="http://schemas.openxmlformats.org/officeDocument/2006/relationships/image" Target="../media/image135.png"/><Relationship Id="rId14" Type="http://schemas.openxmlformats.org/officeDocument/2006/relationships/image" Target="../media/image140.png"/></Relationships>
</file>

<file path=ppt/slides/_rels/slide22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oleObject" Target="../embeddings/oleObject13.bin"/><Relationship Id="rId18" Type="http://schemas.openxmlformats.org/officeDocument/2006/relationships/oleObject" Target="../embeddings/oleObject18.bin"/><Relationship Id="rId26" Type="http://schemas.openxmlformats.org/officeDocument/2006/relationships/oleObject" Target="../embeddings/oleObject26.bin"/><Relationship Id="rId3" Type="http://schemas.openxmlformats.org/officeDocument/2006/relationships/notesSlide" Target="../notesSlides/notesSlide194.xml"/><Relationship Id="rId21" Type="http://schemas.openxmlformats.org/officeDocument/2006/relationships/oleObject" Target="../embeddings/oleObject21.bin"/><Relationship Id="rId7" Type="http://schemas.openxmlformats.org/officeDocument/2006/relationships/image" Target="../media/image150.emf"/><Relationship Id="rId12" Type="http://schemas.openxmlformats.org/officeDocument/2006/relationships/image" Target="../media/image36.emf"/><Relationship Id="rId17" Type="http://schemas.openxmlformats.org/officeDocument/2006/relationships/oleObject" Target="../embeddings/oleObject17.bin"/><Relationship Id="rId25" Type="http://schemas.openxmlformats.org/officeDocument/2006/relationships/oleObject" Target="../embeddings/oleObject25.bin"/><Relationship Id="rId2" Type="http://schemas.openxmlformats.org/officeDocument/2006/relationships/slideLayout" Target="../slideLayouts/slideLayout15.xml"/><Relationship Id="rId16" Type="http://schemas.openxmlformats.org/officeDocument/2006/relationships/oleObject" Target="../embeddings/oleObject16.bin"/><Relationship Id="rId20" Type="http://schemas.openxmlformats.org/officeDocument/2006/relationships/oleObject" Target="../embeddings/oleObject20.bin"/><Relationship Id="rId29" Type="http://schemas.openxmlformats.org/officeDocument/2006/relationships/oleObject" Target="../embeddings/oleObject29.bin"/><Relationship Id="rId1" Type="http://schemas.openxmlformats.org/officeDocument/2006/relationships/vmlDrawing" Target="../drawings/vmlDrawing7.vml"/><Relationship Id="rId6" Type="http://schemas.openxmlformats.org/officeDocument/2006/relationships/oleObject" Target="../embeddings/oleObject10.bin"/><Relationship Id="rId11" Type="http://schemas.openxmlformats.org/officeDocument/2006/relationships/oleObject" Target="../embeddings/oleObject12.bin"/><Relationship Id="rId24" Type="http://schemas.openxmlformats.org/officeDocument/2006/relationships/oleObject" Target="../embeddings/oleObject24.bin"/><Relationship Id="rId5" Type="http://schemas.openxmlformats.org/officeDocument/2006/relationships/image" Target="../media/image149.emf"/><Relationship Id="rId15" Type="http://schemas.openxmlformats.org/officeDocument/2006/relationships/oleObject" Target="../embeddings/oleObject15.bin"/><Relationship Id="rId23" Type="http://schemas.openxmlformats.org/officeDocument/2006/relationships/oleObject" Target="../embeddings/oleObject23.bin"/><Relationship Id="rId28" Type="http://schemas.openxmlformats.org/officeDocument/2006/relationships/oleObject" Target="../embeddings/oleObject28.bin"/><Relationship Id="rId10" Type="http://schemas.openxmlformats.org/officeDocument/2006/relationships/image" Target="../media/image148.wmf"/><Relationship Id="rId19" Type="http://schemas.openxmlformats.org/officeDocument/2006/relationships/oleObject" Target="../embeddings/oleObject19.bin"/><Relationship Id="rId4" Type="http://schemas.openxmlformats.org/officeDocument/2006/relationships/oleObject" Target="../embeddings/oleObject9.bin"/><Relationship Id="rId9" Type="http://schemas.openxmlformats.org/officeDocument/2006/relationships/image" Target="../media/image151.emf"/><Relationship Id="rId14" Type="http://schemas.openxmlformats.org/officeDocument/2006/relationships/oleObject" Target="../embeddings/oleObject14.bin"/><Relationship Id="rId22" Type="http://schemas.openxmlformats.org/officeDocument/2006/relationships/oleObject" Target="../embeddings/oleObject22.bin"/><Relationship Id="rId27" Type="http://schemas.openxmlformats.org/officeDocument/2006/relationships/oleObject" Target="../embeddings/oleObject27.bin"/><Relationship Id="rId30" Type="http://schemas.openxmlformats.org/officeDocument/2006/relationships/oleObject" Target="../embeddings/oleObject30.bin"/></Relationships>
</file>

<file path=ppt/slides/_rels/slide225.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notesSlide" Target="../notesSlides/notesSlide195.xml"/><Relationship Id="rId1" Type="http://schemas.openxmlformats.org/officeDocument/2006/relationships/slideLayout" Target="../slideLayouts/slideLayout6.xml"/><Relationship Id="rId5" Type="http://schemas.openxmlformats.org/officeDocument/2006/relationships/hyperlink" Target="http://www.jagat.or.jp/" TargetMode="External"/><Relationship Id="rId4" Type="http://schemas.openxmlformats.org/officeDocument/2006/relationships/hyperlink" Target="http://www.google.co.jp/url?sa=t&amp;ct=res&amp;cd=1&amp;url=http://www.jepa.or.jp/&amp;ei=GhYxSLKqG4KcswKi-MUe&amp;usg=AFQjCNElKyO0VDZqJNZiiTyF8nY30sEcIw&amp;sig2=mDlg4m5U59C-8g-rfcBYOw"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55.png"/><Relationship Id="rId4" Type="http://schemas.openxmlformats.org/officeDocument/2006/relationships/image" Target="../media/image154.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slideLayout" Target="../slideLayouts/slideLayout6.xml"/><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package" Target="../embeddings/Microsoft_Visio_Drawing559.vsdx"/><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162.emf"/></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hyperlink" Target="http://juggly.cn/archives/123766.html"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8" Type="http://schemas.openxmlformats.org/officeDocument/2006/relationships/hyperlink" Target="PDF/&#30693;&#35672;&#12452;&#12531;&#12501;&#12521;&#27083;&#31689;&#12398;&#19968;&#32764;&#12434;&#25285;&#12358;&#20844;&#20849;&#22259;&#26360;&#39208;&#12398;&#27963;&#21205;.pdf" TargetMode="External"/><Relationship Id="rId3" Type="http://schemas.openxmlformats.org/officeDocument/2006/relationships/image" Target="../media/image118.png"/><Relationship Id="rId7" Type="http://schemas.microsoft.com/office/2007/relationships/hdphoto" Target="../media/hdphoto6.wdp"/><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165.png"/><Relationship Id="rId5" Type="http://schemas.microsoft.com/office/2007/relationships/hdphoto" Target="../media/hdphoto5.wdp"/><Relationship Id="rId4" Type="http://schemas.openxmlformats.org/officeDocument/2006/relationships/image" Target="../media/image164.pn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19.xml"/><Relationship Id="rId1" Type="http://schemas.openxmlformats.org/officeDocument/2006/relationships/slideLayout" Target="../slideLayouts/slideLayout4.xml"/><Relationship Id="rId4" Type="http://schemas.openxmlformats.org/officeDocument/2006/relationships/image" Target="../media/image167.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slide" Target="slide249.xml"/><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3" Type="http://schemas.openxmlformats.org/officeDocument/2006/relationships/hyperlink" Target="&#21442;&#32771;&#36039;&#26009;/IT%20&#38306;&#36899;&#22522;&#30990;&#24773;&#22577;&#12395;&#12388;&#12356;&#12390;magazine_tougou.pdf" TargetMode="External"/><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notesSlide" Target="../notesSlides/notesSlide246.xml"/><Relationship Id="rId1" Type="http://schemas.openxmlformats.org/officeDocument/2006/relationships/slideLayout" Target="../slideLayouts/slideLayout13.xml"/><Relationship Id="rId4" Type="http://schemas.openxmlformats.org/officeDocument/2006/relationships/image" Target="../media/image173.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53.xml"/><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5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63.xml"/><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65.xml"/><Relationship Id="rId1" Type="http://schemas.openxmlformats.org/officeDocument/2006/relationships/slideLayout" Target="../slideLayouts/slideLayout4.xml"/><Relationship Id="rId5" Type="http://schemas.openxmlformats.org/officeDocument/2006/relationships/hyperlink" Target="PDF/&#30693;&#35672;&#12452;&#12531;&#12501;&#12521;&#27083;&#31689;&#12398;&#19968;&#32764;&#12434;&#25285;&#12358;&#20844;&#20849;&#22259;&#26360;&#39208;&#12398;&#27963;&#21205;.pdf" TargetMode="External"/><Relationship Id="rId4" Type="http://schemas.openxmlformats.org/officeDocument/2006/relationships/hyperlink" Target="PDF/&#12473;&#12461;&#12523;&#27010;&#35201;&#12392;&#24773;&#22577;&#20966;&#29702;&#35430;&#39443;&#65288;&#29087;&#36948;&#24230;&#12524;&#12505;&#12523;&#35413;&#20385;&#21028;&#23450;&#65289;.pdf" TargetMode="Externa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ndl.go.jp/jp/aboutus/digitization/digitization_agreement02.pdf"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hyperlink" Target="http://www.ndl.go.jp/jp/library/service_digi/index.html" TargetMode="External"/><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jpe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8" Type="http://schemas.openxmlformats.org/officeDocument/2006/relationships/hyperlink" Target="http://dl.ndl.go.jp/ja/soshin_library_stats.html" TargetMode="External"/><Relationship Id="rId3" Type="http://schemas.openxmlformats.org/officeDocument/2006/relationships/chart" Target="../charts/chart2.xml"/><Relationship Id="rId7" Type="http://schemas.openxmlformats.org/officeDocument/2006/relationships/hyperlink" Target="http://dl.ndl.go.jp/ja/soshin_librarylist.htm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57.xml"/><Relationship Id="rId7" Type="http://schemas.openxmlformats.org/officeDocument/2006/relationships/oleObject" Target="../embeddings/oleObject3.bin"/><Relationship Id="rId12"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image" Target="../media/image36.emf"/><Relationship Id="rId10" Type="http://schemas.openxmlformats.org/officeDocument/2006/relationships/oleObject" Target="../embeddings/oleObject6.bin"/><Relationship Id="rId4" Type="http://schemas.openxmlformats.org/officeDocument/2006/relationships/oleObject" Target="../embeddings/oleObject1.bin"/><Relationship Id="rId9" Type="http://schemas.openxmlformats.org/officeDocument/2006/relationships/oleObject" Target="../embeddings/oleObject5.bin"/></Relationships>
</file>

<file path=ppt/slides/_rels/slide6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38.w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toshokan.weblogs.jp/blog/2007/10/post_4226.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www.maruzen.co.jp/business/edu/lib_news/pdf/library_news150_04-05.pdf"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22.wmf"/><Relationship Id="rId4" Type="http://schemas.openxmlformats.org/officeDocument/2006/relationships/image" Target="../media/image43.png"/><Relationship Id="rId9" Type="http://schemas.openxmlformats.org/officeDocument/2006/relationships/image" Target="../media/image48.gif"/></Relationships>
</file>

<file path=ppt/slides/_rels/slide9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jpeg"/><Relationship Id="rId18" Type="http://schemas.openxmlformats.org/officeDocument/2006/relationships/image" Target="../media/image65.gif"/><Relationship Id="rId26" Type="http://schemas.openxmlformats.org/officeDocument/2006/relationships/image" Target="../media/image73.gif"/><Relationship Id="rId39" Type="http://schemas.openxmlformats.org/officeDocument/2006/relationships/image" Target="../media/image86.gif"/><Relationship Id="rId3" Type="http://schemas.openxmlformats.org/officeDocument/2006/relationships/image" Target="../media/image50.png"/><Relationship Id="rId21" Type="http://schemas.openxmlformats.org/officeDocument/2006/relationships/image" Target="../media/image68.gif"/><Relationship Id="rId34" Type="http://schemas.openxmlformats.org/officeDocument/2006/relationships/image" Target="../media/image81.gif"/><Relationship Id="rId42" Type="http://schemas.openxmlformats.org/officeDocument/2006/relationships/image" Target="../media/image89.png"/><Relationship Id="rId7" Type="http://schemas.openxmlformats.org/officeDocument/2006/relationships/image" Target="../media/image54.gif"/><Relationship Id="rId12" Type="http://schemas.openxmlformats.org/officeDocument/2006/relationships/image" Target="../media/image59.gif"/><Relationship Id="rId17" Type="http://schemas.openxmlformats.org/officeDocument/2006/relationships/image" Target="../media/image64.jpeg"/><Relationship Id="rId25" Type="http://schemas.openxmlformats.org/officeDocument/2006/relationships/image" Target="../media/image72.png"/><Relationship Id="rId33" Type="http://schemas.openxmlformats.org/officeDocument/2006/relationships/image" Target="../media/image80.gif"/><Relationship Id="rId38" Type="http://schemas.openxmlformats.org/officeDocument/2006/relationships/image" Target="../media/image85.gif"/><Relationship Id="rId46" Type="http://schemas.openxmlformats.org/officeDocument/2006/relationships/image" Target="../media/image92.gif"/><Relationship Id="rId2" Type="http://schemas.openxmlformats.org/officeDocument/2006/relationships/image" Target="../media/image49.gif"/><Relationship Id="rId16" Type="http://schemas.openxmlformats.org/officeDocument/2006/relationships/image" Target="../media/image63.gif"/><Relationship Id="rId20" Type="http://schemas.openxmlformats.org/officeDocument/2006/relationships/image" Target="../media/image67.gif"/><Relationship Id="rId29" Type="http://schemas.openxmlformats.org/officeDocument/2006/relationships/image" Target="../media/image76.jpeg"/><Relationship Id="rId41" Type="http://schemas.openxmlformats.org/officeDocument/2006/relationships/image" Target="../media/image88.gif"/><Relationship Id="rId1" Type="http://schemas.openxmlformats.org/officeDocument/2006/relationships/slideLayout" Target="../slideLayouts/slideLayout2.xml"/><Relationship Id="rId6" Type="http://schemas.openxmlformats.org/officeDocument/2006/relationships/image" Target="../media/image53.gif"/><Relationship Id="rId11" Type="http://schemas.openxmlformats.org/officeDocument/2006/relationships/image" Target="../media/image58.gif"/><Relationship Id="rId24" Type="http://schemas.openxmlformats.org/officeDocument/2006/relationships/image" Target="../media/image71.gif"/><Relationship Id="rId32" Type="http://schemas.openxmlformats.org/officeDocument/2006/relationships/image" Target="../media/image79.png"/><Relationship Id="rId37" Type="http://schemas.openxmlformats.org/officeDocument/2006/relationships/image" Target="../media/image84.jpeg"/><Relationship Id="rId40" Type="http://schemas.openxmlformats.org/officeDocument/2006/relationships/image" Target="../media/image87.jpeg"/><Relationship Id="rId45" Type="http://schemas.openxmlformats.org/officeDocument/2006/relationships/image" Target="../media/image48.gif"/><Relationship Id="rId5" Type="http://schemas.openxmlformats.org/officeDocument/2006/relationships/image" Target="../media/image52.gif"/><Relationship Id="rId15" Type="http://schemas.openxmlformats.org/officeDocument/2006/relationships/image" Target="../media/image62.png"/><Relationship Id="rId23" Type="http://schemas.openxmlformats.org/officeDocument/2006/relationships/image" Target="../media/image70.gif"/><Relationship Id="rId28" Type="http://schemas.openxmlformats.org/officeDocument/2006/relationships/image" Target="../media/image75.gif"/><Relationship Id="rId36" Type="http://schemas.openxmlformats.org/officeDocument/2006/relationships/image" Target="../media/image83.gif"/><Relationship Id="rId10" Type="http://schemas.openxmlformats.org/officeDocument/2006/relationships/image" Target="../media/image57.jpeg"/><Relationship Id="rId19" Type="http://schemas.openxmlformats.org/officeDocument/2006/relationships/image" Target="../media/image66.gif"/><Relationship Id="rId31" Type="http://schemas.openxmlformats.org/officeDocument/2006/relationships/image" Target="../media/image78.jpeg"/><Relationship Id="rId44" Type="http://schemas.openxmlformats.org/officeDocument/2006/relationships/image" Target="../media/image91.gif"/><Relationship Id="rId4" Type="http://schemas.openxmlformats.org/officeDocument/2006/relationships/image" Target="../media/image51.gif"/><Relationship Id="rId9" Type="http://schemas.openxmlformats.org/officeDocument/2006/relationships/image" Target="../media/image56.png"/><Relationship Id="rId14" Type="http://schemas.openxmlformats.org/officeDocument/2006/relationships/image" Target="../media/image61.gif"/><Relationship Id="rId22" Type="http://schemas.openxmlformats.org/officeDocument/2006/relationships/image" Target="../media/image69.png"/><Relationship Id="rId27" Type="http://schemas.openxmlformats.org/officeDocument/2006/relationships/image" Target="../media/image74.gif"/><Relationship Id="rId30" Type="http://schemas.openxmlformats.org/officeDocument/2006/relationships/image" Target="../media/image77.gif"/><Relationship Id="rId35" Type="http://schemas.openxmlformats.org/officeDocument/2006/relationships/image" Target="../media/image82.gif"/><Relationship Id="rId43" Type="http://schemas.openxmlformats.org/officeDocument/2006/relationships/image" Target="../media/image90.jpeg"/></Relationships>
</file>

<file path=ppt/slides/_rels/slide97.xml.rels><?xml version="1.0" encoding="UTF-8" standalone="yes"?>
<Relationships xmlns="http://schemas.openxmlformats.org/package/2006/relationships"><Relationship Id="rId8" Type="http://schemas.openxmlformats.org/officeDocument/2006/relationships/hyperlink" Target="http://iss.ndl.go.jp/api/oaipmh?verb=GetRecord&amp;metadataPrefix=oai_dc&amp;identifier=oai:iss.ndl.go.jp:R100000002-I000001752468-00" TargetMode="External"/><Relationship Id="rId3" Type="http://schemas.openxmlformats.org/officeDocument/2006/relationships/hyperlink" Target="http://iss.ndl.go.jp/books.rss?any=&#27704;&#20117;&#36335;&#23376;" TargetMode="External"/><Relationship Id="rId7" Type="http://schemas.openxmlformats.org/officeDocument/2006/relationships/hyperlink" Target="http://iss.ndl.go.jp/api/openurl?au"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iss.ndl.go.jp/rss/ndlopac/index.xml" TargetMode="External"/><Relationship Id="rId11" Type="http://schemas.openxmlformats.org/officeDocument/2006/relationships/hyperlink" Target="http://dl.ndl.go.jp/frameImage/info:ndljp/pid/1306065?no=1&amp;width=800&amp;height=600&amp;rotate=0&amp;fit=w" TargetMode="External"/><Relationship Id="rId5" Type="http://schemas.openxmlformats.org/officeDocument/2006/relationships/hyperlink" Target="http://iss.ndl.go.jp/rss/inprocess/index.xml" TargetMode="External"/><Relationship Id="rId10" Type="http://schemas.openxmlformats.org/officeDocument/2006/relationships/hyperlink" Target="http://dl.ndl.go.jp/view/jpegOutput?itemId=info:ndljp/pid/888725&amp;contentNo=10&amp;outputScale=4" TargetMode="External"/><Relationship Id="rId4" Type="http://schemas.openxmlformats.org/officeDocument/2006/relationships/hyperlink" Target="http://iss.ndl.go.jp/books/R100000002-I000001752468-00.rdf" TargetMode="External"/><Relationship Id="rId9" Type="http://schemas.openxmlformats.org/officeDocument/2006/relationships/hyperlink" Target="http://dl.ndl.go.jp/info:ndljp/pid/888725/10"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248033"/>
            <a:ext cx="9144000" cy="2187146"/>
          </a:xfrm>
        </p:spPr>
        <p:txBody>
          <a:bodyPr anchor="ctr">
            <a:normAutofit/>
          </a:bodyPr>
          <a:lstStyle/>
          <a:p>
            <a:r>
              <a:rPr lang="ja-JP" altLang="en-US" sz="4000" dirty="0" smtClean="0"/>
              <a:t>電子図書館事業</a:t>
            </a:r>
            <a:r>
              <a:rPr lang="en-US" altLang="ja-JP" sz="4000" dirty="0" smtClean="0"/>
              <a:t>20</a:t>
            </a:r>
            <a:r>
              <a:rPr lang="ja-JP" altLang="en-US" sz="4000" dirty="0" smtClean="0"/>
              <a:t>年の歩みと</a:t>
            </a:r>
            <a:r>
              <a:rPr lang="en-US" altLang="ja-JP" sz="4000" dirty="0" smtClean="0"/>
              <a:t/>
            </a:r>
            <a:br>
              <a:rPr lang="en-US" altLang="ja-JP" sz="4000" dirty="0" smtClean="0"/>
            </a:br>
            <a:r>
              <a:rPr lang="ja-JP" altLang="en-US" sz="4000" dirty="0"/>
              <a:t>今後</a:t>
            </a:r>
            <a:r>
              <a:rPr lang="ja-JP" altLang="en-US" sz="4000" dirty="0" smtClean="0"/>
              <a:t>の方向性</a:t>
            </a:r>
            <a:endParaRPr kumimoji="1" lang="ja-JP" altLang="en-US" dirty="0"/>
          </a:p>
        </p:txBody>
      </p:sp>
      <p:sp>
        <p:nvSpPr>
          <p:cNvPr id="4" name="Text Box 5"/>
          <p:cNvSpPr txBox="1">
            <a:spLocks noChangeArrowheads="1"/>
          </p:cNvSpPr>
          <p:nvPr/>
        </p:nvSpPr>
        <p:spPr bwMode="auto">
          <a:xfrm>
            <a:off x="10033000" y="0"/>
            <a:ext cx="2159000" cy="307777"/>
          </a:xfrm>
          <a:prstGeom prst="rect">
            <a:avLst/>
          </a:prstGeom>
          <a:noFill/>
          <a:ln w="9525">
            <a:noFill/>
            <a:miter lim="800000"/>
            <a:headEnd/>
            <a:tailEnd/>
          </a:ln>
        </p:spPr>
        <p:txBody>
          <a:bodyPr>
            <a:spAutoFit/>
          </a:bodyPr>
          <a:lstStyle/>
          <a:p>
            <a:pPr algn="r"/>
            <a:r>
              <a:rPr lang="en-US" altLang="ja-JP" sz="1400" dirty="0">
                <a:latin typeface="HG丸ｺﾞｼｯｸM-PRO" pitchFamily="50" charset="-128"/>
                <a:ea typeface="HG丸ｺﾞｼｯｸM-PRO" pitchFamily="50" charset="-128"/>
              </a:rPr>
              <a:t>2015</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8</a:t>
            </a:r>
            <a:r>
              <a:rPr lang="ja-JP" altLang="en-US" sz="1400" dirty="0" smtClean="0">
                <a:latin typeface="HG丸ｺﾞｼｯｸM-PRO" pitchFamily="50" charset="-128"/>
                <a:ea typeface="HG丸ｺﾞｼｯｸM-PRO" pitchFamily="50" charset="-128"/>
              </a:rPr>
              <a:t>月</a:t>
            </a:r>
            <a:r>
              <a:rPr lang="en-US" altLang="ja-JP" sz="1400" dirty="0" smtClean="0">
                <a:latin typeface="HG丸ｺﾞｼｯｸM-PRO" pitchFamily="50" charset="-128"/>
                <a:ea typeface="HG丸ｺﾞｼｯｸM-PRO" pitchFamily="50" charset="-128"/>
              </a:rPr>
              <a:t>15</a:t>
            </a:r>
            <a:r>
              <a:rPr lang="ja-JP" altLang="en-US" sz="1400" dirty="0" smtClean="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p:txBody>
      </p:sp>
      <p:sp>
        <p:nvSpPr>
          <p:cNvPr id="6" name="サブタイトル 5"/>
          <p:cNvSpPr>
            <a:spLocks noGrp="1"/>
          </p:cNvSpPr>
          <p:nvPr>
            <p:ph type="subTitle" idx="1"/>
          </p:nvPr>
        </p:nvSpPr>
        <p:spPr>
          <a:xfrm>
            <a:off x="2310715" y="4926678"/>
            <a:ext cx="7957750" cy="1140489"/>
          </a:xfrm>
        </p:spPr>
        <p:txBody>
          <a:bodyPr anchor="ctr">
            <a:normAutofit fontScale="70000" lnSpcReduction="20000"/>
          </a:bodyPr>
          <a:lstStyle/>
          <a:p>
            <a:r>
              <a:rPr lang="ja-JP" altLang="en-US" dirty="0" smtClean="0">
                <a:solidFill>
                  <a:schemeClr val="tx1"/>
                </a:solidFill>
              </a:rPr>
              <a:t>　</a:t>
            </a:r>
            <a:r>
              <a:rPr lang="ja-JP" altLang="en-US" dirty="0">
                <a:solidFill>
                  <a:schemeClr val="tx1"/>
                </a:solidFill>
              </a:rPr>
              <a:t>元</a:t>
            </a:r>
            <a:r>
              <a:rPr lang="ja-JP" altLang="en-US" dirty="0" smtClean="0">
                <a:solidFill>
                  <a:schemeClr val="tx1"/>
                </a:solidFill>
              </a:rPr>
              <a:t>国立国会図書館　専門調査員・電子情報部長</a:t>
            </a:r>
            <a:endParaRPr lang="en-US" altLang="ja-JP" dirty="0" smtClean="0">
              <a:solidFill>
                <a:schemeClr val="tx1"/>
              </a:solidFill>
            </a:endParaRPr>
          </a:p>
          <a:p>
            <a:r>
              <a:rPr lang="ja-JP" altLang="en-US" dirty="0" smtClean="0">
                <a:solidFill>
                  <a:schemeClr val="tx1"/>
                </a:solidFill>
              </a:rPr>
              <a:t>中山正樹</a:t>
            </a:r>
          </a:p>
        </p:txBody>
      </p:sp>
    </p:spTree>
    <p:extLst>
      <p:ext uri="{BB962C8B-B14F-4D97-AF65-F5344CB8AC3E}">
        <p14:creationId xmlns:p14="http://schemas.microsoft.com/office/powerpoint/2010/main" val="804425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smtClean="0"/>
              <a:t>NDL</a:t>
            </a:r>
            <a:r>
              <a:rPr lang="ja-JP" altLang="en-US" sz="4000" dirty="0"/>
              <a:t>の使命と目標</a:t>
            </a:r>
          </a:p>
        </p:txBody>
      </p:sp>
      <p:sp>
        <p:nvSpPr>
          <p:cNvPr id="4" name="日付プレースホルダ 3"/>
          <p:cNvSpPr>
            <a:spLocks noGrp="1"/>
          </p:cNvSpPr>
          <p:nvPr>
            <p:ph type="dt" sz="half" idx="4294967295"/>
          </p:nvPr>
        </p:nvSpPr>
        <p:spPr>
          <a:xfrm>
            <a:off x="1601538" y="5812720"/>
            <a:ext cx="1872208" cy="476250"/>
          </a:xfrm>
          <a:prstGeom prst="rect">
            <a:avLst/>
          </a:prstGeom>
        </p:spPr>
        <p:txBody>
          <a:bodyPr/>
          <a:lstStyle/>
          <a:p>
            <a:pPr>
              <a:defRPr/>
            </a:pPr>
            <a:r>
              <a:rPr lang="en-US" altLang="ja-JP" dirty="0" smtClean="0">
                <a:solidFill>
                  <a:srgbClr val="1F497D"/>
                </a:solidFill>
              </a:rPr>
              <a:t>19 September 2013</a:t>
            </a:r>
            <a:endParaRPr lang="ja-JP" altLang="en-US" dirty="0">
              <a:solidFill>
                <a:srgbClr val="1F497D"/>
              </a:solidFill>
            </a:endParaRPr>
          </a:p>
        </p:txBody>
      </p:sp>
      <p:sp>
        <p:nvSpPr>
          <p:cNvPr id="5" name="スライド番号プレースホルダ 4"/>
          <p:cNvSpPr>
            <a:spLocks noGrp="1"/>
          </p:cNvSpPr>
          <p:nvPr>
            <p:ph type="sldNum" sz="quarter" idx="4294967295"/>
          </p:nvPr>
        </p:nvSpPr>
        <p:spPr>
          <a:xfrm>
            <a:off x="10001322" y="5812720"/>
            <a:ext cx="457200" cy="457200"/>
          </a:xfrm>
          <a:prstGeom prst="ellipse">
            <a:avLst/>
          </a:prstGeom>
        </p:spPr>
        <p:txBody>
          <a:bodyPr/>
          <a:lstStyle/>
          <a:p>
            <a:pPr>
              <a:defRPr/>
            </a:pPr>
            <a:fld id="{5CBE7DF6-DC1C-4410-949E-874779C27DC5}" type="slidenum">
              <a:rPr lang="ja-JP" altLang="en-US" smtClean="0"/>
              <a:pPr>
                <a:defRPr/>
              </a:pPr>
              <a:t>10</a:t>
            </a:fld>
            <a:endParaRPr lang="ja-JP" altLang="en-US" dirty="0"/>
          </a:p>
        </p:txBody>
      </p:sp>
      <p:sp>
        <p:nvSpPr>
          <p:cNvPr id="6" name="フッター プレースホルダ 5"/>
          <p:cNvSpPr>
            <a:spLocks noGrp="1"/>
          </p:cNvSpPr>
          <p:nvPr>
            <p:ph type="ftr" sz="quarter" idx="4294967295"/>
          </p:nvPr>
        </p:nvSpPr>
        <p:spPr>
          <a:xfrm>
            <a:off x="3617762" y="5812720"/>
            <a:ext cx="5040560" cy="457200"/>
          </a:xfrm>
          <a:prstGeom prst="rect">
            <a:avLst/>
          </a:prstGeom>
        </p:spPr>
        <p:txBody>
          <a:bodyPr/>
          <a:lstStyle/>
          <a:p>
            <a:pPr>
              <a:defRPr/>
            </a:pPr>
            <a:r>
              <a:rPr lang="en-US" altLang="ja-JP" dirty="0" smtClean="0">
                <a:solidFill>
                  <a:srgbClr val="1F497D"/>
                </a:solidFill>
              </a:rPr>
              <a:t>EAJRS 2013 Paris Conference</a:t>
            </a:r>
          </a:p>
        </p:txBody>
      </p:sp>
      <p:sp>
        <p:nvSpPr>
          <p:cNvPr id="7" name="二等辺三角形 6"/>
          <p:cNvSpPr/>
          <p:nvPr/>
        </p:nvSpPr>
        <p:spPr>
          <a:xfrm>
            <a:off x="9378403" y="2500352"/>
            <a:ext cx="793179" cy="72008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9" name="二等辺三角形 8"/>
          <p:cNvSpPr/>
          <p:nvPr/>
        </p:nvSpPr>
        <p:spPr>
          <a:xfrm>
            <a:off x="7074146" y="2500353"/>
            <a:ext cx="864096" cy="72084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0" name="二等辺三角形 9"/>
          <p:cNvSpPr/>
          <p:nvPr/>
        </p:nvSpPr>
        <p:spPr>
          <a:xfrm>
            <a:off x="4337842" y="2500352"/>
            <a:ext cx="864096" cy="72008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1" name="二等辺三角形 10"/>
          <p:cNvSpPr/>
          <p:nvPr/>
        </p:nvSpPr>
        <p:spPr>
          <a:xfrm>
            <a:off x="2249610" y="2572361"/>
            <a:ext cx="792088" cy="72084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1566042" y="4372560"/>
            <a:ext cx="9144000" cy="216024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0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8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r>
              <a:rPr lang="ja-JP" altLang="en-US" b="1" dirty="0">
                <a:solidFill>
                  <a:prstClr val="white"/>
                </a:solidFill>
                <a:latin typeface="Meiryo UI" panose="020B0604030504040204" pitchFamily="50" charset="-128"/>
                <a:ea typeface="Meiryo UI" panose="020B0604030504040204" pitchFamily="50" charset="-128"/>
                <a:cs typeface="Times New Roman" pitchFamily="18" charset="0"/>
              </a:rPr>
              <a:t>　　　目標６：運営管理　</a:t>
            </a:r>
            <a:r>
              <a:rPr lang="ja-JP" altLang="en-US" sz="1600" b="1" dirty="0">
                <a:solidFill>
                  <a:prstClr val="white"/>
                </a:solidFill>
                <a:latin typeface="Meiryo UI" panose="020B0604030504040204" pitchFamily="50" charset="-128"/>
                <a:ea typeface="Meiryo UI" panose="020B0604030504040204" pitchFamily="50" charset="-128"/>
                <a:cs typeface="Times New Roman" pitchFamily="18" charset="0"/>
              </a:rPr>
              <a:t>・透明性が高く効率的な運営管理</a:t>
            </a:r>
            <a:r>
              <a:rPr lang="ja-JP" altLang="en-US" sz="1600" dirty="0">
                <a:solidFill>
                  <a:prstClr val="white"/>
                </a:solidFill>
                <a:latin typeface="Meiryo UI" panose="020B0604030504040204" pitchFamily="50" charset="-128"/>
                <a:ea typeface="Meiryo UI" panose="020B0604030504040204" pitchFamily="50" charset="-128"/>
                <a:cs typeface="Times New Roman" pitchFamily="18" charset="0"/>
              </a:rPr>
              <a:t>　　</a:t>
            </a:r>
            <a:endParaRPr lang="en-US" altLang="ja-JP" sz="16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r>
              <a:rPr lang="ja-JP" altLang="en-US" sz="1600" dirty="0">
                <a:solidFill>
                  <a:prstClr val="white"/>
                </a:solidFill>
                <a:latin typeface="Meiryo UI" panose="020B0604030504040204" pitchFamily="50" charset="-128"/>
                <a:ea typeface="Meiryo UI" panose="020B0604030504040204" pitchFamily="50" charset="-128"/>
                <a:cs typeface="Times New Roman" pitchFamily="18" charset="0"/>
              </a:rPr>
              <a:t>　　　　　　　　　</a:t>
            </a:r>
            <a:r>
              <a:rPr lang="ja-JP" altLang="en-US" sz="1600" b="1" dirty="0">
                <a:solidFill>
                  <a:prstClr val="white"/>
                </a:solidFill>
                <a:latin typeface="Meiryo UI" panose="020B0604030504040204" pitchFamily="50" charset="-128"/>
                <a:ea typeface="Meiryo UI" panose="020B0604030504040204" pitchFamily="50" charset="-128"/>
                <a:cs typeface="Times New Roman" pitchFamily="18" charset="0"/>
              </a:rPr>
              <a:t>・高度なサービス提供を担う人材を育成　・必要な施設整備の推進</a:t>
            </a:r>
            <a:r>
              <a:rPr lang="ja-JP" altLang="en-US" sz="1600" b="1" dirty="0">
                <a:solidFill>
                  <a:prstClr val="white"/>
                </a:solidFill>
                <a:latin typeface="Meiryo UI" panose="020B0604030504040204" pitchFamily="50" charset="-128"/>
                <a:ea typeface="Meiryo UI" panose="020B0604030504040204" pitchFamily="50" charset="-128"/>
              </a:rPr>
              <a:t> </a:t>
            </a:r>
          </a:p>
          <a:p>
            <a:pPr algn="ctr">
              <a:defRPr/>
            </a:pP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13" name="角丸四角形 12"/>
          <p:cNvSpPr/>
          <p:nvPr/>
        </p:nvSpPr>
        <p:spPr>
          <a:xfrm>
            <a:off x="1961578" y="1276216"/>
            <a:ext cx="8496944" cy="1224136"/>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lnSpc>
                <a:spcPts val="2400"/>
              </a:lnSpc>
              <a:spcBef>
                <a:spcPct val="0"/>
              </a:spcBef>
              <a:spcAft>
                <a:spcPct val="0"/>
              </a:spcAft>
              <a:defRPr/>
            </a:pPr>
            <a:r>
              <a:rPr lang="ja-JP" altLang="en-US" dirty="0">
                <a:solidFill>
                  <a:prstClr val="white"/>
                </a:solidFill>
                <a:latin typeface="Meiryo UI" panose="020B0604030504040204" pitchFamily="50" charset="-128"/>
                <a:ea typeface="Meiryo UI" panose="020B0604030504040204" pitchFamily="50" charset="-128"/>
                <a:cs typeface="Times New Roman" pitchFamily="18" charset="0"/>
              </a:rPr>
              <a:t>　国立国会図書館は、出版物を中心に国内外の資料、情報を広く収集し、保存して、知識・文化の基盤となり、国会の活動を補佐するとともに、行政・司法及び国民に図書館サービスを提供することを通じ、国民の創造的な活動に貢献し、民主主義の発展に寄与します。</a:t>
            </a: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14" name="角丸四角形 13"/>
          <p:cNvSpPr/>
          <p:nvPr/>
        </p:nvSpPr>
        <p:spPr>
          <a:xfrm>
            <a:off x="1889570" y="3004408"/>
            <a:ext cx="1584176" cy="1872208"/>
          </a:xfrm>
          <a:prstGeom prst="roundRect">
            <a:avLst/>
          </a:prstGeom>
          <a:solidFill>
            <a:schemeClr val="accent1">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fontAlgn="base">
              <a:spcBef>
                <a:spcPct val="0"/>
              </a:spcBef>
              <a:spcAft>
                <a:spcPct val="0"/>
              </a:spcAft>
              <a:defRPr/>
            </a:pPr>
            <a:r>
              <a:rPr lang="zh-TW" altLang="en-US" b="1" dirty="0">
                <a:solidFill>
                  <a:prstClr val="black"/>
                </a:solidFill>
                <a:latin typeface="Meiryo UI" panose="020B0604030504040204" pitchFamily="50" charset="-128"/>
                <a:ea typeface="Meiryo UI" panose="020B0604030504040204" pitchFamily="50" charset="-128"/>
                <a:cs typeface="Times New Roman" pitchFamily="18" charset="0"/>
              </a:rPr>
              <a:t>目標１：</a:t>
            </a:r>
            <a:r>
              <a:rPr lang="ja-JP" altLang="en-US" b="1" dirty="0">
                <a:solidFill>
                  <a:prstClr val="black"/>
                </a:solidFill>
                <a:latin typeface="Meiryo UI" panose="020B0604030504040204" pitchFamily="50" charset="-128"/>
                <a:ea typeface="Meiryo UI" panose="020B0604030504040204" pitchFamily="50" charset="-128"/>
                <a:cs typeface="Times New Roman" pitchFamily="18" charset="0"/>
              </a:rPr>
              <a:t>国会の活動の補佐</a:t>
            </a:r>
            <a:endParaRPr lang="en-US" altLang="zh-TW" b="1"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cs typeface="Times New Roman" pitchFamily="18" charset="0"/>
              </a:rPr>
              <a:t>・信頼性の高い専門的調査・分析と迅速、的確な情報提供を強化</a:t>
            </a:r>
            <a:endParaRPr lang="ja-JP" altLang="en-US" sz="1600" dirty="0">
              <a:solidFill>
                <a:prstClr val="black"/>
              </a:solidFill>
              <a:latin typeface="Meiryo UI" panose="020B0604030504040204" pitchFamily="50" charset="-128"/>
              <a:ea typeface="Meiryo UI" panose="020B0604030504040204" pitchFamily="50" charset="-128"/>
            </a:endParaRPr>
          </a:p>
          <a:p>
            <a:pPr>
              <a:defRPr/>
            </a:pP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15" name="角丸四角形 14"/>
          <p:cNvSpPr/>
          <p:nvPr/>
        </p:nvSpPr>
        <p:spPr>
          <a:xfrm>
            <a:off x="3545754" y="3004408"/>
            <a:ext cx="2448272" cy="1872208"/>
          </a:xfrm>
          <a:prstGeom prst="roundRect">
            <a:avLst/>
          </a:prstGeom>
          <a:solidFill>
            <a:schemeClr val="accent1">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a:normAutofit fontScale="70000" lnSpcReduction="20000"/>
          </a:bodyPr>
          <a:lstStyle/>
          <a:p>
            <a:pPr fontAlgn="base">
              <a:spcBef>
                <a:spcPct val="0"/>
              </a:spcBef>
              <a:spcAft>
                <a:spcPct val="0"/>
              </a:spcAft>
              <a:defRPr/>
            </a:pPr>
            <a:r>
              <a:rPr lang="ja-JP" altLang="en-US" sz="2600" b="1" dirty="0">
                <a:solidFill>
                  <a:prstClr val="black"/>
                </a:solidFill>
                <a:latin typeface="Meiryo UI" panose="020B0604030504040204" pitchFamily="50" charset="-128"/>
                <a:ea typeface="Meiryo UI" panose="020B0604030504040204" pitchFamily="50" charset="-128"/>
                <a:cs typeface="Times New Roman" pitchFamily="18" charset="0"/>
              </a:rPr>
              <a:t>目標２：収集・保存</a:t>
            </a:r>
          </a:p>
          <a:p>
            <a:pPr eaLnBrk="0" fontAlgn="base" hangingPunct="0">
              <a:spcBef>
                <a:spcPct val="0"/>
              </a:spcBef>
              <a:spcAft>
                <a:spcPct val="0"/>
              </a:spcAft>
              <a:defRPr/>
            </a:pPr>
            <a:endParaRPr lang="en-US" altLang="ja-JP" sz="16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ct val="0"/>
              </a:spcBef>
              <a:spcAft>
                <a:spcPct val="0"/>
              </a:spcAft>
              <a:defRPr/>
            </a:pPr>
            <a:r>
              <a:rPr lang="ja-JP" altLang="en-US" sz="2300" dirty="0">
                <a:solidFill>
                  <a:prstClr val="black"/>
                </a:solidFill>
                <a:latin typeface="Meiryo UI" panose="020B0604030504040204" pitchFamily="50" charset="-128"/>
                <a:ea typeface="Meiryo UI" panose="020B0604030504040204" pitchFamily="50" charset="-128"/>
                <a:cs typeface="Times New Roman" pitchFamily="18" charset="0"/>
              </a:rPr>
              <a:t>・納本制度の一層充実、国内出版物の網羅的収集</a:t>
            </a:r>
            <a:endParaRPr lang="en-US" altLang="ja-JP" sz="23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ts val="600"/>
              </a:spcBef>
              <a:spcAft>
                <a:spcPct val="0"/>
              </a:spcAft>
              <a:defRPr/>
            </a:pPr>
            <a:r>
              <a:rPr lang="ja-JP" altLang="en-US" sz="2300" dirty="0">
                <a:solidFill>
                  <a:prstClr val="black"/>
                </a:solidFill>
                <a:latin typeface="Meiryo UI" panose="020B0604030504040204" pitchFamily="50" charset="-128"/>
                <a:ea typeface="Meiryo UI" panose="020B0604030504040204" pitchFamily="50" charset="-128"/>
                <a:cs typeface="Times New Roman" pitchFamily="18" charset="0"/>
              </a:rPr>
              <a:t>・電子的に流通する情報を含め、様々な資料・情報を文化的資産として収集、保存</a:t>
            </a:r>
            <a:r>
              <a:rPr lang="ja-JP" altLang="en-US" sz="2300" dirty="0">
                <a:solidFill>
                  <a:prstClr val="black"/>
                </a:solidFill>
                <a:latin typeface="Meiryo UI" panose="020B0604030504040204" pitchFamily="50" charset="-128"/>
                <a:ea typeface="Meiryo UI" panose="020B0604030504040204" pitchFamily="50" charset="-128"/>
              </a:rPr>
              <a:t> </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16" name="角丸四角形 15"/>
          <p:cNvSpPr/>
          <p:nvPr/>
        </p:nvSpPr>
        <p:spPr>
          <a:xfrm>
            <a:off x="6066034" y="3004408"/>
            <a:ext cx="2952328" cy="1872208"/>
          </a:xfrm>
          <a:prstGeom prst="roundRect">
            <a:avLst/>
          </a:prstGeom>
          <a:solidFill>
            <a:schemeClr val="accent1">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a:normAutofit fontScale="25000" lnSpcReduction="20000"/>
          </a:bodyPr>
          <a:lstStyle/>
          <a:p>
            <a:pPr fontAlgn="base">
              <a:spcBef>
                <a:spcPct val="0"/>
              </a:spcBef>
              <a:spcAft>
                <a:spcPct val="0"/>
              </a:spcAft>
              <a:defRPr/>
            </a:pPr>
            <a:r>
              <a:rPr lang="ja-JP" altLang="en-US" sz="7200" b="1" dirty="0">
                <a:solidFill>
                  <a:prstClr val="black"/>
                </a:solidFill>
                <a:latin typeface="Meiryo UI" panose="020B0604030504040204" pitchFamily="50" charset="-128"/>
                <a:ea typeface="Meiryo UI" panose="020B0604030504040204" pitchFamily="50" charset="-128"/>
                <a:cs typeface="Times New Roman" pitchFamily="18" charset="0"/>
              </a:rPr>
              <a:t>目標３：情報アクセス</a:t>
            </a:r>
          </a:p>
          <a:p>
            <a:pPr eaLnBrk="0" fontAlgn="base" hangingPunct="0">
              <a:spcBef>
                <a:spcPct val="0"/>
              </a:spcBef>
              <a:spcAft>
                <a:spcPct val="0"/>
              </a:spcAft>
              <a:defRPr/>
            </a:pPr>
            <a:endParaRPr lang="en-US" altLang="ja-JP" sz="26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ct val="0"/>
              </a:spcBef>
              <a:spcAft>
                <a:spcPct val="0"/>
              </a:spcAft>
              <a:defRPr/>
            </a:pPr>
            <a:r>
              <a:rPr lang="ja-JP" altLang="en-US" sz="6400" dirty="0">
                <a:solidFill>
                  <a:prstClr val="black"/>
                </a:solidFill>
                <a:latin typeface="Meiryo UI" panose="020B0604030504040204" pitchFamily="50" charset="-128"/>
                <a:ea typeface="Meiryo UI" panose="020B0604030504040204" pitchFamily="50" charset="-128"/>
                <a:cs typeface="Times New Roman" pitchFamily="18" charset="0"/>
              </a:rPr>
              <a:t>・収集資料や必要な情報・知　識に迅速かつ的確にアクセスできる環境・手段の整備</a:t>
            </a:r>
            <a:endParaRPr lang="en-US" altLang="ja-JP" sz="64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ts val="600"/>
              </a:spcBef>
              <a:spcAft>
                <a:spcPct val="0"/>
              </a:spcAft>
              <a:defRPr/>
            </a:pPr>
            <a:r>
              <a:rPr lang="ja-JP" altLang="en-US" sz="6400" dirty="0">
                <a:solidFill>
                  <a:prstClr val="black"/>
                </a:solidFill>
                <a:latin typeface="Meiryo UI" panose="020B0604030504040204" pitchFamily="50" charset="-128"/>
                <a:ea typeface="Meiryo UI" panose="020B0604030504040204" pitchFamily="50" charset="-128"/>
                <a:cs typeface="Times New Roman" pitchFamily="18" charset="0"/>
              </a:rPr>
              <a:t>・情報環境に対応した資料のデジタル化、探索手段の向上</a:t>
            </a:r>
            <a:r>
              <a:rPr lang="ja-JP" altLang="en-US" sz="6400" dirty="0">
                <a:solidFill>
                  <a:prstClr val="black"/>
                </a:solidFill>
                <a:latin typeface="Meiryo UI" panose="020B0604030504040204" pitchFamily="50" charset="-128"/>
                <a:ea typeface="Meiryo UI" panose="020B0604030504040204" pitchFamily="50" charset="-128"/>
              </a:rPr>
              <a:t> </a:t>
            </a:r>
          </a:p>
          <a:p>
            <a:pPr algn="ctr">
              <a:defRPr/>
            </a:pPr>
            <a:endParaRPr lang="ja-JP" altLang="en-US" sz="4000" dirty="0">
              <a:solidFill>
                <a:prstClr val="white"/>
              </a:solidFill>
              <a:latin typeface="Meiryo UI" panose="020B0604030504040204" pitchFamily="50" charset="-128"/>
              <a:ea typeface="Meiryo UI" panose="020B0604030504040204" pitchFamily="50" charset="-128"/>
            </a:endParaRPr>
          </a:p>
        </p:txBody>
      </p:sp>
      <p:sp>
        <p:nvSpPr>
          <p:cNvPr id="17" name="角丸四角形 16"/>
          <p:cNvSpPr/>
          <p:nvPr/>
        </p:nvSpPr>
        <p:spPr>
          <a:xfrm>
            <a:off x="9090370" y="3004409"/>
            <a:ext cx="1440160" cy="1872209"/>
          </a:xfrm>
          <a:prstGeom prst="roundRect">
            <a:avLst/>
          </a:prstGeom>
          <a:solidFill>
            <a:schemeClr val="accent1">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a:lstStyle/>
          <a:p>
            <a:pPr fontAlgn="base">
              <a:spcBef>
                <a:spcPct val="0"/>
              </a:spcBef>
              <a:spcAft>
                <a:spcPct val="0"/>
              </a:spcAft>
              <a:defRPr/>
            </a:pPr>
            <a:r>
              <a:rPr lang="ja-JP" altLang="en-US" b="1" dirty="0">
                <a:solidFill>
                  <a:prstClr val="black"/>
                </a:solidFill>
                <a:latin typeface="Meiryo UI" panose="020B0604030504040204" pitchFamily="50" charset="-128"/>
                <a:ea typeface="Meiryo UI" panose="020B0604030504040204" pitchFamily="50" charset="-128"/>
                <a:cs typeface="Times New Roman" pitchFamily="18" charset="0"/>
              </a:rPr>
              <a:t>目標５：東日本大震災アーカイブ</a:t>
            </a:r>
          </a:p>
          <a:p>
            <a:pPr eaLnBrk="0" fontAlgn="base" hangingPunct="0">
              <a:spcBef>
                <a:spcPts val="60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cs typeface="Times New Roman" pitchFamily="18" charset="0"/>
              </a:rPr>
              <a:t>・未曽有の災害の教訓を後世に伝える</a:t>
            </a:r>
            <a:endParaRPr lang="ja-JP" altLang="en-US" sz="1600" dirty="0">
              <a:solidFill>
                <a:prstClr val="black"/>
              </a:solidFill>
              <a:latin typeface="Meiryo UI" panose="020B0604030504040204" pitchFamily="50" charset="-128"/>
              <a:ea typeface="Meiryo UI" panose="020B0604030504040204" pitchFamily="50" charset="-128"/>
            </a:endParaRPr>
          </a:p>
          <a:p>
            <a:pPr algn="ctr">
              <a:defRPr/>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8" name="角丸四角形 17"/>
          <p:cNvSpPr/>
          <p:nvPr/>
        </p:nvSpPr>
        <p:spPr>
          <a:xfrm>
            <a:off x="1943322" y="4948624"/>
            <a:ext cx="8500144" cy="72008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a:lstStyle/>
          <a:p>
            <a:pPr algn="ctr" fontAlgn="base">
              <a:spcBef>
                <a:spcPct val="0"/>
              </a:spcBef>
              <a:spcAft>
                <a:spcPts val="600"/>
              </a:spcAft>
              <a:defRPr/>
            </a:pPr>
            <a:r>
              <a:rPr lang="ja-JP" altLang="en-US" b="1" dirty="0">
                <a:solidFill>
                  <a:prstClr val="white"/>
                </a:solidFill>
                <a:latin typeface="Meiryo UI" panose="020B0604030504040204" pitchFamily="50" charset="-128"/>
                <a:ea typeface="Meiryo UI" panose="020B0604030504040204" pitchFamily="50" charset="-128"/>
                <a:cs typeface="Times New Roman" pitchFamily="18" charset="0"/>
              </a:rPr>
              <a:t>目標４：協力・連携</a:t>
            </a:r>
          </a:p>
          <a:p>
            <a:pPr eaLnBrk="0" fontAlgn="base" hangingPunct="0">
              <a:spcBef>
                <a:spcPct val="0"/>
              </a:spcBef>
              <a:spcAft>
                <a:spcPct val="0"/>
              </a:spcAft>
              <a:defRPr/>
            </a:pPr>
            <a:r>
              <a:rPr lang="ja-JP" altLang="en-US" sz="1600" b="1" dirty="0">
                <a:solidFill>
                  <a:prstClr val="white"/>
                </a:solidFill>
                <a:latin typeface="Meiryo UI" panose="020B0604030504040204" pitchFamily="50" charset="-128"/>
                <a:ea typeface="Meiryo UI" panose="020B0604030504040204" pitchFamily="50" charset="-128"/>
                <a:cs typeface="Times New Roman" pitchFamily="18" charset="0"/>
              </a:rPr>
              <a:t>・国内外の関係機関と連携、知識・文化の基盤を一層豊かにし、人々の役に立つものへ</a:t>
            </a:r>
            <a:r>
              <a:rPr lang="ja-JP" altLang="en-US" sz="1600" b="1" dirty="0">
                <a:solidFill>
                  <a:prstClr val="white"/>
                </a:solidFill>
                <a:latin typeface="Meiryo UI" panose="020B0604030504040204" pitchFamily="50" charset="-128"/>
                <a:ea typeface="Meiryo UI" panose="020B0604030504040204" pitchFamily="50" charset="-128"/>
              </a:rPr>
              <a:t> </a:t>
            </a:r>
          </a:p>
          <a:p>
            <a:pPr algn="ctr">
              <a:defRPr/>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3545754" y="2572360"/>
            <a:ext cx="5328592" cy="369332"/>
          </a:xfrm>
          <a:prstGeom prst="rect">
            <a:avLst/>
          </a:prstGeom>
          <a:noFill/>
        </p:spPr>
        <p:txBody>
          <a:bodyPr wrap="square" rtlCol="0">
            <a:spAutoFit/>
          </a:bodyPr>
          <a:lstStyle/>
          <a:p>
            <a:pPr fontAlgn="base">
              <a:spcBef>
                <a:spcPct val="0"/>
              </a:spcBef>
              <a:spcAft>
                <a:spcPct val="0"/>
              </a:spcAft>
            </a:pPr>
            <a:r>
              <a:rPr lang="ja-JP" altLang="en-US" b="1" i="1" dirty="0">
                <a:solidFill>
                  <a:prstClr val="black"/>
                </a:solidFill>
                <a:latin typeface="Meiryo UI" panose="020B0604030504040204" pitchFamily="50" charset="-128"/>
                <a:ea typeface="Meiryo UI" panose="020B0604030504040204" pitchFamily="50" charset="-128"/>
              </a:rPr>
              <a:t>おおむね　</a:t>
            </a:r>
            <a:r>
              <a:rPr lang="en-US" altLang="ja-JP" b="1" i="1" dirty="0">
                <a:solidFill>
                  <a:prstClr val="black"/>
                </a:solidFill>
                <a:latin typeface="Meiryo UI" panose="020B0604030504040204" pitchFamily="50" charset="-128"/>
                <a:ea typeface="Meiryo UI" panose="020B0604030504040204" pitchFamily="50" charset="-128"/>
              </a:rPr>
              <a:t>5</a:t>
            </a:r>
            <a:r>
              <a:rPr lang="ja-JP" altLang="en-US" b="1" i="1" dirty="0">
                <a:solidFill>
                  <a:prstClr val="black"/>
                </a:solidFill>
                <a:latin typeface="Meiryo UI" panose="020B0604030504040204" pitchFamily="50" charset="-128"/>
                <a:ea typeface="Meiryo UI" panose="020B0604030504040204" pitchFamily="50" charset="-128"/>
              </a:rPr>
              <a:t>年間に最大限に努力すべき６つの目標</a:t>
            </a:r>
          </a:p>
        </p:txBody>
      </p:sp>
      <p:sp>
        <p:nvSpPr>
          <p:cNvPr id="20" name="テキスト ボックス 19"/>
          <p:cNvSpPr txBox="1"/>
          <p:nvPr/>
        </p:nvSpPr>
        <p:spPr>
          <a:xfrm>
            <a:off x="3473746" y="772160"/>
            <a:ext cx="5256584" cy="523220"/>
          </a:xfrm>
          <a:prstGeom prst="rect">
            <a:avLst/>
          </a:prstGeom>
          <a:noFill/>
        </p:spPr>
        <p:txBody>
          <a:bodyPr wrap="square" rtlCol="0">
            <a:spAutoFit/>
          </a:bodyPr>
          <a:lstStyle/>
          <a:p>
            <a:pPr fontAlgn="base">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私たちの使命・目標　</a:t>
            </a:r>
            <a:r>
              <a:rPr lang="en-US" altLang="ja-JP" sz="2800" dirty="0">
                <a:solidFill>
                  <a:prstClr val="black"/>
                </a:solidFill>
                <a:latin typeface="Meiryo UI" panose="020B0604030504040204" pitchFamily="50" charset="-128"/>
                <a:ea typeface="Meiryo UI" panose="020B0604030504040204" pitchFamily="50" charset="-128"/>
              </a:rPr>
              <a:t>2012-2016</a:t>
            </a:r>
            <a:endParaRPr lang="ja-JP" altLang="en-US" sz="28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435942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fld id="{5CBE7DF6-DC1C-4410-949E-874779C27DC5}" type="slidenum">
              <a:rPr lang="ja-JP" altLang="en-US" smtClean="0"/>
              <a:pPr>
                <a:defRPr/>
              </a:pPr>
              <a:t>100</a:t>
            </a:fld>
            <a:endParaRPr lang="ja-JP" altLang="en-US" dirty="0"/>
          </a:p>
        </p:txBody>
      </p:sp>
      <p:sp>
        <p:nvSpPr>
          <p:cNvPr id="26" name="タイトル 1"/>
          <p:cNvSpPr txBox="1">
            <a:spLocks/>
          </p:cNvSpPr>
          <p:nvPr/>
        </p:nvSpPr>
        <p:spPr bwMode="auto">
          <a:xfrm>
            <a:off x="0" y="0"/>
            <a:ext cx="12192000" cy="893852"/>
          </a:xfrm>
          <a:prstGeom prst="rect">
            <a:avLst/>
          </a:prstGeom>
          <a:noFill/>
          <a:ln w="9525">
            <a:noFill/>
            <a:miter lim="800000"/>
            <a:headEnd/>
            <a:tailEnd/>
          </a:ln>
        </p:spPr>
        <p:txBody>
          <a:bodyPr vert="horz" wrap="square" lIns="68580" tIns="34290" rIns="68580" bIns="68580" numCol="1" anchor="ctr" anchorCtr="0" compatLnSpc="1">
            <a:prstTxWarp prst="textNoShape">
              <a:avLst/>
            </a:prstTxWarp>
            <a:normAutofit/>
          </a:bodyPr>
          <a:lstStyle>
            <a:lvl1pPr algn="l" rtl="0" eaLnBrk="0" fontAlgn="base" hangingPunct="0">
              <a:spcBef>
                <a:spcPct val="0"/>
              </a:spcBef>
              <a:spcAft>
                <a:spcPct val="0"/>
              </a:spcAft>
              <a:defRPr kumimoji="1" sz="3200" b="1"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Franklin Gothic Book" pitchFamily="34" charset="0"/>
                <a:ea typeface="HGｺﾞｼｯｸM" pitchFamily="49" charset="-128"/>
              </a:defRPr>
            </a:lvl2pPr>
            <a:lvl3pPr algn="l" rtl="0" eaLnBrk="0" fontAlgn="base" hangingPunct="0">
              <a:spcBef>
                <a:spcPct val="0"/>
              </a:spcBef>
              <a:spcAft>
                <a:spcPct val="0"/>
              </a:spcAft>
              <a:defRPr kumimoji="1" sz="4000">
                <a:solidFill>
                  <a:schemeClr val="tx2"/>
                </a:solidFill>
                <a:latin typeface="Franklin Gothic Book" pitchFamily="34" charset="0"/>
                <a:ea typeface="HGｺﾞｼｯｸM" pitchFamily="49" charset="-128"/>
              </a:defRPr>
            </a:lvl3pPr>
            <a:lvl4pPr algn="l" rtl="0" eaLnBrk="0" fontAlgn="base" hangingPunct="0">
              <a:spcBef>
                <a:spcPct val="0"/>
              </a:spcBef>
              <a:spcAft>
                <a:spcPct val="0"/>
              </a:spcAft>
              <a:defRPr kumimoji="1" sz="4000">
                <a:solidFill>
                  <a:schemeClr val="tx2"/>
                </a:solidFill>
                <a:latin typeface="Franklin Gothic Book" pitchFamily="34" charset="0"/>
                <a:ea typeface="HGｺﾞｼｯｸM" pitchFamily="49" charset="-128"/>
              </a:defRPr>
            </a:lvl4pPr>
            <a:lvl5pPr algn="l" rtl="0" eaLnBrk="0" fontAlgn="base" hangingPunct="0">
              <a:spcBef>
                <a:spcPct val="0"/>
              </a:spcBef>
              <a:spcAft>
                <a:spcPct val="0"/>
              </a:spcAft>
              <a:defRPr kumimoji="1" sz="4000">
                <a:solidFill>
                  <a:schemeClr val="tx2"/>
                </a:solidFill>
                <a:latin typeface="Franklin Gothic Book" pitchFamily="34" charset="0"/>
                <a:ea typeface="HGｺﾞｼｯｸM" pitchFamily="49" charset="-128"/>
              </a:defRPr>
            </a:lvl5pPr>
            <a:lvl6pPr marL="457200" algn="l" rtl="0" fontAlgn="base">
              <a:spcBef>
                <a:spcPct val="0"/>
              </a:spcBef>
              <a:spcAft>
                <a:spcPct val="0"/>
              </a:spcAft>
              <a:defRPr kumimoji="1" sz="4000">
                <a:solidFill>
                  <a:schemeClr val="tx2"/>
                </a:solidFill>
                <a:latin typeface="Franklin Gothic Book" pitchFamily="34" charset="0"/>
                <a:ea typeface="HGｺﾞｼｯｸM" pitchFamily="49" charset="-128"/>
              </a:defRPr>
            </a:lvl6pPr>
            <a:lvl7pPr marL="914400" algn="l" rtl="0" fontAlgn="base">
              <a:spcBef>
                <a:spcPct val="0"/>
              </a:spcBef>
              <a:spcAft>
                <a:spcPct val="0"/>
              </a:spcAft>
              <a:defRPr kumimoji="1" sz="4000">
                <a:solidFill>
                  <a:schemeClr val="tx2"/>
                </a:solidFill>
                <a:latin typeface="Franklin Gothic Book" pitchFamily="34" charset="0"/>
                <a:ea typeface="HGｺﾞｼｯｸM" pitchFamily="49" charset="-128"/>
              </a:defRPr>
            </a:lvl7pPr>
            <a:lvl8pPr marL="1371600" algn="l" rtl="0" fontAlgn="base">
              <a:spcBef>
                <a:spcPct val="0"/>
              </a:spcBef>
              <a:spcAft>
                <a:spcPct val="0"/>
              </a:spcAft>
              <a:defRPr kumimoji="1" sz="4000">
                <a:solidFill>
                  <a:schemeClr val="tx2"/>
                </a:solidFill>
                <a:latin typeface="Franklin Gothic Book" pitchFamily="34" charset="0"/>
                <a:ea typeface="HGｺﾞｼｯｸM" pitchFamily="49" charset="-128"/>
              </a:defRPr>
            </a:lvl8pPr>
            <a:lvl9pPr marL="1828800" algn="l" rtl="0" fontAlgn="base">
              <a:spcBef>
                <a:spcPct val="0"/>
              </a:spcBef>
              <a:spcAft>
                <a:spcPct val="0"/>
              </a:spcAft>
              <a:defRPr kumimoji="1" sz="4000">
                <a:solidFill>
                  <a:schemeClr val="tx2"/>
                </a:solidFill>
                <a:latin typeface="Franklin Gothic Book" pitchFamily="34" charset="0"/>
                <a:ea typeface="HGｺﾞｼｯｸM" pitchFamily="49" charset="-128"/>
              </a:defRPr>
            </a:lvl9pPr>
          </a:lstStyle>
          <a:p>
            <a:pPr algn="ctr"/>
            <a:r>
              <a:rPr lang="ja-JP" altLang="en-US" sz="30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連携実施計画策定の目的</a:t>
            </a:r>
          </a:p>
        </p:txBody>
      </p:sp>
      <p:pic>
        <p:nvPicPr>
          <p:cNvPr id="7" name="Picture 2"/>
          <p:cNvPicPr>
            <a:picLocks noChangeAspect="1" noChangeArrowheads="1"/>
          </p:cNvPicPr>
          <p:nvPr/>
        </p:nvPicPr>
        <p:blipFill>
          <a:blip r:embed="rId3" cstate="print"/>
          <a:srcRect/>
          <a:stretch>
            <a:fillRect/>
          </a:stretch>
        </p:blipFill>
        <p:spPr bwMode="auto">
          <a:xfrm>
            <a:off x="-845623" y="1146274"/>
            <a:ext cx="657225" cy="471488"/>
          </a:xfrm>
          <a:prstGeom prst="rect">
            <a:avLst/>
          </a:prstGeom>
          <a:ln>
            <a:noFill/>
          </a:ln>
          <a:effectLst/>
        </p:spPr>
      </p:pic>
      <p:sp>
        <p:nvSpPr>
          <p:cNvPr id="8" name="Rectangle 5"/>
          <p:cNvSpPr>
            <a:spLocks noGrp="1" noChangeArrowheads="1"/>
          </p:cNvSpPr>
          <p:nvPr>
            <p:ph idx="1"/>
          </p:nvPr>
        </p:nvSpPr>
        <p:spPr>
          <a:xfrm>
            <a:off x="1452402" y="1152883"/>
            <a:ext cx="9054498" cy="4170336"/>
          </a:xfrm>
        </p:spPr>
        <p:txBody>
          <a:bodyPr>
            <a:noAutofit/>
          </a:bodyPr>
          <a:lstStyle/>
          <a:p>
            <a:pPr fontAlgn="ctr">
              <a:lnSpc>
                <a:spcPct val="120000"/>
              </a:lnSpc>
              <a:spcBef>
                <a:spcPct val="0"/>
              </a:spcBef>
            </a:pPr>
            <a:r>
              <a:rPr lang="ja-JP" altLang="en-US" sz="2850" dirty="0">
                <a:latin typeface="メイリオ" panose="020B0604030504040204" pitchFamily="50" charset="-128"/>
                <a:ea typeface="メイリオ" panose="020B0604030504040204" pitchFamily="50" charset="-128"/>
                <a:cs typeface="メイリオ" panose="020B0604030504040204" pitchFamily="50" charset="-128"/>
              </a:rPr>
              <a:t>今後連携対象とする機関・システム</a:t>
            </a:r>
            <a:endParaRPr lang="en-US" altLang="ja-JP" sz="2850" dirty="0">
              <a:latin typeface="メイリオ" panose="020B0604030504040204" pitchFamily="50" charset="-128"/>
              <a:ea typeface="メイリオ" panose="020B0604030504040204" pitchFamily="50" charset="-128"/>
              <a:cs typeface="メイリオ" panose="020B0604030504040204" pitchFamily="50" charset="-128"/>
            </a:endParaRPr>
          </a:p>
          <a:p>
            <a:pPr fontAlgn="ctr">
              <a:lnSpc>
                <a:spcPct val="120000"/>
              </a:lnSpc>
              <a:spcBef>
                <a:spcPct val="0"/>
              </a:spcBef>
            </a:pPr>
            <a:r>
              <a:rPr lang="ja-JP" altLang="en-US" sz="2850" dirty="0">
                <a:latin typeface="メイリオ" panose="020B0604030504040204" pitchFamily="50" charset="-128"/>
                <a:ea typeface="メイリオ" panose="020B0604030504040204" pitchFamily="50" charset="-128"/>
                <a:cs typeface="メイリオ" panose="020B0604030504040204" pitchFamily="50" charset="-128"/>
              </a:rPr>
              <a:t>今後概ね</a:t>
            </a:r>
            <a:r>
              <a:rPr lang="en-US" altLang="ja-JP" sz="2850" dirty="0">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2850" dirty="0">
                <a:latin typeface="メイリオ" panose="020B0604030504040204" pitchFamily="50" charset="-128"/>
                <a:ea typeface="メイリオ" panose="020B0604030504040204" pitchFamily="50" charset="-128"/>
                <a:cs typeface="メイリオ" panose="020B0604030504040204" pitchFamily="50" charset="-128"/>
              </a:rPr>
              <a:t>年間を目途に実現を目指す連携拡張の規模</a:t>
            </a:r>
            <a:endParaRPr lang="en-US" altLang="ja-JP" sz="2850" dirty="0">
              <a:latin typeface="メイリオ" panose="020B0604030504040204" pitchFamily="50" charset="-128"/>
              <a:ea typeface="メイリオ" panose="020B0604030504040204" pitchFamily="50" charset="-128"/>
              <a:cs typeface="メイリオ" panose="020B0604030504040204" pitchFamily="50" charset="-128"/>
            </a:endParaRPr>
          </a:p>
          <a:p>
            <a:pPr fontAlgn="ctr">
              <a:lnSpc>
                <a:spcPct val="120000"/>
              </a:lnSpc>
              <a:spcBef>
                <a:spcPct val="0"/>
              </a:spcBef>
            </a:pPr>
            <a:r>
              <a:rPr lang="ja-JP" altLang="en-US" sz="2850" dirty="0">
                <a:latin typeface="メイリオ" panose="020B0604030504040204" pitchFamily="50" charset="-128"/>
                <a:ea typeface="メイリオ" panose="020B0604030504040204" pitchFamily="50" charset="-128"/>
                <a:cs typeface="メイリオ" panose="020B0604030504040204" pitchFamily="50" charset="-128"/>
              </a:rPr>
              <a:t>効率的な連携拡張の方式</a:t>
            </a:r>
            <a:endParaRPr lang="en-US" altLang="ja-JP" sz="285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fontAlgn="ctr">
              <a:lnSpc>
                <a:spcPct val="120000"/>
              </a:lnSpc>
              <a:spcBef>
                <a:spcPct val="0"/>
              </a:spcBef>
              <a:buNone/>
            </a:pPr>
            <a:endParaRPr lang="en-US" altLang="ja-JP" sz="15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fontAlgn="ctr">
              <a:lnSpc>
                <a:spcPct val="120000"/>
              </a:lnSpc>
              <a:spcBef>
                <a:spcPct val="0"/>
              </a:spcBef>
              <a:buNone/>
            </a:pPr>
            <a:r>
              <a:rPr lang="ja-JP" altLang="en-US" sz="2850" dirty="0">
                <a:latin typeface="メイリオ" panose="020B0604030504040204" pitchFamily="50" charset="-128"/>
                <a:ea typeface="メイリオ" panose="020B0604030504040204" pitchFamily="50" charset="-128"/>
                <a:cs typeface="メイリオ" panose="020B0604030504040204" pitchFamily="50" charset="-128"/>
              </a:rPr>
              <a:t>を明確化する。</a:t>
            </a:r>
            <a:endParaRPr lang="en-US" altLang="ja-JP" sz="285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fontAlgn="ctr">
              <a:lnSpc>
                <a:spcPct val="120000"/>
              </a:lnSpc>
              <a:spcBef>
                <a:spcPct val="0"/>
              </a:spcBef>
              <a:buNone/>
            </a:pPr>
            <a:r>
              <a:rPr lang="ja-JP" altLang="en-US" sz="2850" dirty="0">
                <a:latin typeface="メイリオ" panose="020B0604030504040204" pitchFamily="50" charset="-128"/>
                <a:ea typeface="メイリオ" panose="020B0604030504040204" pitchFamily="50" charset="-128"/>
                <a:cs typeface="メイリオ" panose="020B0604030504040204" pitchFamily="50" charset="-128"/>
              </a:rPr>
              <a:t>計画は、外部に公表し、各機関の関係者と共有する。</a:t>
            </a:r>
            <a:endParaRPr lang="en-US" altLang="ja-JP" sz="285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757877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11057851" y="6111204"/>
            <a:ext cx="788251" cy="171450"/>
          </a:xfrm>
          <a:prstGeom prst="ellipse">
            <a:avLst/>
          </a:prstGeom>
        </p:spPr>
        <p:txBody>
          <a:bodyPr/>
          <a:lstStyle/>
          <a:p>
            <a:pPr>
              <a:defRPr/>
            </a:pPr>
            <a:fld id="{5CBE7DF6-DC1C-4410-949E-874779C27DC5}" type="slidenum">
              <a:rPr lang="ja-JP" altLang="en-US" smtClean="0"/>
              <a:pPr>
                <a:defRPr/>
              </a:pPr>
              <a:t>101</a:t>
            </a:fld>
            <a:endParaRPr lang="ja-JP" altLang="en-US" dirty="0"/>
          </a:p>
        </p:txBody>
      </p:sp>
      <p:sp>
        <p:nvSpPr>
          <p:cNvPr id="7" name="タイトル 1"/>
          <p:cNvSpPr>
            <a:spLocks noGrp="1"/>
          </p:cNvSpPr>
          <p:nvPr>
            <p:ph type="title"/>
          </p:nvPr>
        </p:nvSpPr>
        <p:spPr>
          <a:xfrm>
            <a:off x="0" y="0"/>
            <a:ext cx="12192000" cy="863029"/>
          </a:xfrm>
        </p:spPr>
        <p:txBody>
          <a:bodyPr>
            <a:normAutofit/>
          </a:bodyPr>
          <a:lstStyle/>
          <a:p>
            <a:r>
              <a:rPr lang="ja-JP" altLang="en-US" sz="3000" dirty="0">
                <a:cs typeface="メイリオ" panose="020B0604030504040204" pitchFamily="50" charset="-128"/>
              </a:rPr>
              <a:t>連携方針・連携モデル</a:t>
            </a:r>
          </a:p>
        </p:txBody>
      </p:sp>
      <p:sp>
        <p:nvSpPr>
          <p:cNvPr id="9" name="Rectangle 5"/>
          <p:cNvSpPr txBox="1">
            <a:spLocks noChangeArrowheads="1"/>
          </p:cNvSpPr>
          <p:nvPr/>
        </p:nvSpPr>
        <p:spPr bwMode="auto">
          <a:xfrm>
            <a:off x="667819" y="1524945"/>
            <a:ext cx="11044719" cy="4238187"/>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kumimoji="1" sz="2600" kern="1200">
                <a:solidFill>
                  <a:srgbClr val="333333"/>
                </a:solidFill>
                <a:latin typeface="ＭＳ Ｐゴシック" pitchFamily="50" charset="-128"/>
                <a:ea typeface="ＭＳ Ｐゴシック" pitchFamily="50" charset="-128"/>
                <a:cs typeface="+mn-cs"/>
              </a:defRPr>
            </a:lvl1pPr>
            <a:lvl2pPr marL="547688" indent="-228600" algn="l" rtl="0" eaLnBrk="0" fontAlgn="base" hangingPunct="0">
              <a:spcBef>
                <a:spcPts val="600"/>
              </a:spcBef>
              <a:spcAft>
                <a:spcPct val="0"/>
              </a:spcAft>
              <a:buClr>
                <a:schemeClr val="accent2"/>
              </a:buClr>
              <a:buSzPct val="85000"/>
              <a:buFont typeface="Wingdings 2" pitchFamily="18" charset="2"/>
              <a:buChar char=""/>
              <a:defRPr kumimoji="1" sz="2400" b="1" kern="1200">
                <a:solidFill>
                  <a:srgbClr val="333333"/>
                </a:solidFill>
                <a:latin typeface="Century" pitchFamily="18" charset="0"/>
                <a:ea typeface="+mj-ea"/>
                <a:cs typeface="+mn-cs"/>
              </a:defRPr>
            </a:lvl2pPr>
            <a:lvl3pPr marL="822325" indent="-228600" algn="l" rtl="0" eaLnBrk="0" fontAlgn="base" hangingPunct="0">
              <a:spcBef>
                <a:spcPts val="600"/>
              </a:spcBef>
              <a:spcAft>
                <a:spcPct val="0"/>
              </a:spcAft>
              <a:buClr>
                <a:srgbClr val="C0E5AF"/>
              </a:buClr>
              <a:buSzPct val="85000"/>
              <a:buFont typeface="Wingdings 2" pitchFamily="18" charset="2"/>
              <a:buChar char=""/>
              <a:defRPr kumimoji="1" sz="2000" kern="1200">
                <a:solidFill>
                  <a:srgbClr val="333333"/>
                </a:solidFill>
                <a:latin typeface="Century" pitchFamily="18" charset="0"/>
                <a:ea typeface="ＭＳ ゴシック" pitchFamily="49" charset="-128"/>
                <a:cs typeface="+mn-cs"/>
              </a:defRPr>
            </a:lvl3pPr>
            <a:lvl4pPr marL="1096963" indent="-228600" algn="l" rtl="0" eaLnBrk="0" fontAlgn="base" hangingPunct="0">
              <a:spcBef>
                <a:spcPts val="380"/>
              </a:spcBef>
              <a:spcAft>
                <a:spcPct val="0"/>
              </a:spcAft>
              <a:buClr>
                <a:srgbClr val="FEB80A"/>
              </a:buClr>
              <a:buSzPct val="80000"/>
              <a:buFont typeface="Wingdings 2" pitchFamily="18" charset="2"/>
              <a:buChar char=""/>
              <a:defRPr kumimoji="1" sz="1700" kern="1200">
                <a:solidFill>
                  <a:srgbClr val="333333"/>
                </a:solidFill>
                <a:latin typeface="Century" pitchFamily="18" charset="0"/>
                <a:ea typeface="ＭＳ ゴシック" pitchFamily="49" charset="-128"/>
                <a:cs typeface="+mn-cs"/>
              </a:defRPr>
            </a:lvl4pPr>
            <a:lvl5pPr marL="1371600" indent="-228600" algn="l" rtl="0" eaLnBrk="0" fontAlgn="base" hangingPunct="0">
              <a:spcBef>
                <a:spcPts val="380"/>
              </a:spcBef>
              <a:spcAft>
                <a:spcPct val="0"/>
              </a:spcAft>
              <a:buClr>
                <a:srgbClr val="FEB80A"/>
              </a:buClr>
              <a:buChar char="o"/>
              <a:defRPr kumimoji="1" sz="1400" kern="1200">
                <a:solidFill>
                  <a:srgbClr val="333333"/>
                </a:solidFill>
                <a:latin typeface="Century" pitchFamily="18" charset="0"/>
                <a:ea typeface="ＭＳ ゴシック" pitchFamily="49" charset="-128"/>
                <a:cs typeface="+mn-cs"/>
              </a:defRPr>
            </a:lvl5pPr>
            <a:lvl6pPr marL="1645920" indent="-228600" algn="l" rtl="0" eaLnBrk="1" latinLnBrk="0" hangingPunct="1">
              <a:spcBef>
                <a:spcPts val="370"/>
              </a:spcBef>
              <a:buClr>
                <a:schemeClr val="accent3"/>
              </a:buClr>
              <a:buChar char="•"/>
              <a:defRPr kumimoji="1"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1"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1"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1" sz="1800" kern="1200">
                <a:solidFill>
                  <a:schemeClr val="tx1"/>
                </a:solidFill>
                <a:latin typeface="+mn-lt"/>
                <a:ea typeface="+mn-ea"/>
                <a:cs typeface="+mn-cs"/>
              </a:defRPr>
            </a:lvl9pPr>
          </a:lstStyle>
          <a:p>
            <a:pPr marL="267891" indent="-267891" fontAlgn="ctr">
              <a:lnSpc>
                <a:spcPct val="120000"/>
              </a:lnSpc>
              <a:spcBef>
                <a:spcPct val="0"/>
              </a:spcBef>
              <a:buClr>
                <a:srgbClr val="4F81BD"/>
              </a:buClr>
              <a:buFont typeface="+mj-ea"/>
              <a:buAutoNum type="circleNumDbPlain"/>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日本の刊行物及び刊行物と同等の内容を有するコンテンツの網羅を志向。</a:t>
            </a:r>
            <a:endPar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公的機関、学術研究機関、図書館・文書館・博物館・美術館等の文化機関が作成し、インターネット上で提供している一次情報（コンテンツ）、二次情報（メタデータ）及び参考情報等を対象とする。</a:t>
            </a:r>
            <a:endPar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一般利用者にとって有用性が高いコンテンツを持つシステムを優先。また、一次情報の入手までの障壁が低いシステムを重視。</a:t>
            </a:r>
            <a:endPar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を実装したシステムを優先。メタデータ授受に用いるフォーマットとして、国立国会図書館がインターネット上に存在する情報資源等の組織化・利用提供のために定めたメタデータ形式である</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DC-NDL(RDF)</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を推奨。</a:t>
            </a:r>
            <a:endPar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効率的に検索対象を拡大するために、個別のシステム（</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）との連携よりもそれらを集約した統合検索サービス（</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）との連携を優先。</a:t>
            </a:r>
            <a:endPar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 name="Rectangle 5"/>
          <p:cNvSpPr txBox="1">
            <a:spLocks noChangeArrowheads="1"/>
          </p:cNvSpPr>
          <p:nvPr/>
        </p:nvSpPr>
        <p:spPr bwMode="auto">
          <a:xfrm>
            <a:off x="1479024" y="1005423"/>
            <a:ext cx="9027876" cy="519522"/>
          </a:xfrm>
          <a:prstGeom prst="rect">
            <a:avLst/>
          </a:prstGeom>
          <a:noFill/>
          <a:ln w="9525">
            <a:noFill/>
            <a:miter lim="800000"/>
            <a:headEnd/>
            <a:tailEnd/>
          </a:ln>
        </p:spPr>
        <p:txBody>
          <a:bodyPr vert="horz" wrap="square" lIns="68580" tIns="34290" rIns="68580" bIns="3429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kumimoji="1" sz="2600" kern="1200">
                <a:solidFill>
                  <a:srgbClr val="333333"/>
                </a:solidFill>
                <a:latin typeface="ＭＳ Ｐゴシック" pitchFamily="50" charset="-128"/>
                <a:ea typeface="ＭＳ Ｐゴシック" pitchFamily="50" charset="-128"/>
                <a:cs typeface="+mn-cs"/>
              </a:defRPr>
            </a:lvl1pPr>
            <a:lvl2pPr marL="547688" indent="-228600" algn="l" rtl="0" eaLnBrk="0" fontAlgn="base" hangingPunct="0">
              <a:spcBef>
                <a:spcPts val="600"/>
              </a:spcBef>
              <a:spcAft>
                <a:spcPct val="0"/>
              </a:spcAft>
              <a:buClr>
                <a:schemeClr val="accent2"/>
              </a:buClr>
              <a:buSzPct val="85000"/>
              <a:buFont typeface="Wingdings 2" pitchFamily="18" charset="2"/>
              <a:buChar char=""/>
              <a:defRPr kumimoji="1" sz="2400" b="1" kern="1200">
                <a:solidFill>
                  <a:srgbClr val="333333"/>
                </a:solidFill>
                <a:latin typeface="Century" pitchFamily="18" charset="0"/>
                <a:ea typeface="+mj-ea"/>
                <a:cs typeface="+mn-cs"/>
              </a:defRPr>
            </a:lvl2pPr>
            <a:lvl3pPr marL="822325" indent="-228600" algn="l" rtl="0" eaLnBrk="0" fontAlgn="base" hangingPunct="0">
              <a:spcBef>
                <a:spcPts val="600"/>
              </a:spcBef>
              <a:spcAft>
                <a:spcPct val="0"/>
              </a:spcAft>
              <a:buClr>
                <a:srgbClr val="C0E5AF"/>
              </a:buClr>
              <a:buSzPct val="85000"/>
              <a:buFont typeface="Wingdings 2" pitchFamily="18" charset="2"/>
              <a:buChar char=""/>
              <a:defRPr kumimoji="1" sz="2000" kern="1200">
                <a:solidFill>
                  <a:srgbClr val="333333"/>
                </a:solidFill>
                <a:latin typeface="Century" pitchFamily="18" charset="0"/>
                <a:ea typeface="ＭＳ ゴシック" pitchFamily="49" charset="-128"/>
                <a:cs typeface="+mn-cs"/>
              </a:defRPr>
            </a:lvl3pPr>
            <a:lvl4pPr marL="1096963" indent="-228600" algn="l" rtl="0" eaLnBrk="0" fontAlgn="base" hangingPunct="0">
              <a:spcBef>
                <a:spcPts val="380"/>
              </a:spcBef>
              <a:spcAft>
                <a:spcPct val="0"/>
              </a:spcAft>
              <a:buClr>
                <a:srgbClr val="FEB80A"/>
              </a:buClr>
              <a:buSzPct val="80000"/>
              <a:buFont typeface="Wingdings 2" pitchFamily="18" charset="2"/>
              <a:buChar char=""/>
              <a:defRPr kumimoji="1" sz="1700" kern="1200">
                <a:solidFill>
                  <a:srgbClr val="333333"/>
                </a:solidFill>
                <a:latin typeface="Century" pitchFamily="18" charset="0"/>
                <a:ea typeface="ＭＳ ゴシック" pitchFamily="49" charset="-128"/>
                <a:cs typeface="+mn-cs"/>
              </a:defRPr>
            </a:lvl4pPr>
            <a:lvl5pPr marL="1371600" indent="-228600" algn="l" rtl="0" eaLnBrk="0" fontAlgn="base" hangingPunct="0">
              <a:spcBef>
                <a:spcPts val="380"/>
              </a:spcBef>
              <a:spcAft>
                <a:spcPct val="0"/>
              </a:spcAft>
              <a:buClr>
                <a:srgbClr val="FEB80A"/>
              </a:buClr>
              <a:buChar char="o"/>
              <a:defRPr kumimoji="1" sz="1400" kern="1200">
                <a:solidFill>
                  <a:srgbClr val="333333"/>
                </a:solidFill>
                <a:latin typeface="Century" pitchFamily="18" charset="0"/>
                <a:ea typeface="ＭＳ ゴシック" pitchFamily="49" charset="-128"/>
                <a:cs typeface="+mn-cs"/>
              </a:defRPr>
            </a:lvl5pPr>
            <a:lvl6pPr marL="1645920" indent="-228600" algn="l" rtl="0" eaLnBrk="1" latinLnBrk="0" hangingPunct="1">
              <a:spcBef>
                <a:spcPts val="370"/>
              </a:spcBef>
              <a:buClr>
                <a:schemeClr val="accent3"/>
              </a:buClr>
              <a:buChar char="•"/>
              <a:defRPr kumimoji="1"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1"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1"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1" sz="1800" kern="1200">
                <a:solidFill>
                  <a:schemeClr val="tx1"/>
                </a:solidFill>
                <a:latin typeface="+mn-lt"/>
                <a:ea typeface="+mn-ea"/>
                <a:cs typeface="+mn-cs"/>
              </a:defRPr>
            </a:lvl9pPr>
          </a:lstStyle>
          <a:p>
            <a:pPr marL="0" indent="0" fontAlgn="ctr">
              <a:lnSpc>
                <a:spcPct val="120000"/>
              </a:lnSpc>
              <a:spcBef>
                <a:spcPct val="0"/>
              </a:spcBef>
              <a:buClr>
                <a:srgbClr val="4F81BD"/>
              </a:buClr>
              <a:buNone/>
            </a:pPr>
            <a:r>
              <a:rPr lang="ja-JP" altLang="en-US"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次の</a:t>
            </a:r>
            <a:r>
              <a:rPr lang="en-US" altLang="ja-JP"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5</a:t>
            </a:r>
            <a:r>
              <a:rPr lang="ja-JP" altLang="en-US"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項目を連携方針の柱とする</a:t>
            </a:r>
            <a:r>
              <a:rPr lang="ja-JP" altLang="en-US" sz="18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8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6" name="Picture 2"/>
          <p:cNvPicPr>
            <a:picLocks noChangeAspect="1" noChangeArrowheads="1"/>
          </p:cNvPicPr>
          <p:nvPr/>
        </p:nvPicPr>
        <p:blipFill>
          <a:blip r:embed="rId3" cstate="print"/>
          <a:srcRect/>
          <a:stretch>
            <a:fillRect/>
          </a:stretch>
        </p:blipFill>
        <p:spPr bwMode="auto">
          <a:xfrm>
            <a:off x="-835349" y="1382018"/>
            <a:ext cx="657225" cy="471488"/>
          </a:xfrm>
          <a:prstGeom prst="rect">
            <a:avLst/>
          </a:prstGeom>
          <a:ln>
            <a:noFill/>
          </a:ln>
          <a:effectLst/>
        </p:spPr>
      </p:pic>
    </p:spTree>
    <p:extLst>
      <p:ext uri="{BB962C8B-B14F-4D97-AF65-F5344CB8AC3E}">
        <p14:creationId xmlns:p14="http://schemas.microsoft.com/office/powerpoint/2010/main" val="234536765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1"/>
            <a:ext cx="12191999" cy="1192247"/>
          </a:xfrm>
        </p:spPr>
        <p:txBody>
          <a:bodyPr>
            <a:noAutofit/>
          </a:bodyPr>
          <a:lstStyle/>
          <a:p>
            <a:r>
              <a:rPr lang="en-US" altLang="ja-JP" sz="3600" dirty="0" smtClean="0">
                <a:cs typeface="メイリオ" panose="020B0604030504040204" pitchFamily="50" charset="-128"/>
              </a:rPr>
              <a:t>NDL</a:t>
            </a:r>
            <a:r>
              <a:rPr lang="ja-JP" altLang="en-US" sz="3600" dirty="0">
                <a:cs typeface="メイリオ" panose="020B0604030504040204" pitchFamily="50" charset="-128"/>
              </a:rPr>
              <a:t>サーチの統合検索サービス提供における連携イメージ</a:t>
            </a:r>
          </a:p>
        </p:txBody>
      </p:sp>
      <p:sp>
        <p:nvSpPr>
          <p:cNvPr id="6"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7</a:t>
            </a:r>
            <a:endParaRPr lang="ja-JP" altLang="en-US" dirty="0"/>
          </a:p>
        </p:txBody>
      </p:sp>
      <p:pic>
        <p:nvPicPr>
          <p:cNvPr id="7" name="Picture 2"/>
          <p:cNvPicPr>
            <a:picLocks noChangeAspect="1" noChangeArrowheads="1"/>
          </p:cNvPicPr>
          <p:nvPr/>
        </p:nvPicPr>
        <p:blipFill>
          <a:blip r:embed="rId3" cstate="print"/>
          <a:srcRect/>
          <a:stretch>
            <a:fillRect/>
          </a:stretch>
        </p:blipFill>
        <p:spPr bwMode="auto">
          <a:xfrm>
            <a:off x="-1040832" y="1383692"/>
            <a:ext cx="657225" cy="471488"/>
          </a:xfrm>
          <a:prstGeom prst="rect">
            <a:avLst/>
          </a:prstGeom>
          <a:ln>
            <a:noFill/>
          </a:ln>
          <a:effectLst/>
        </p:spPr>
      </p:pic>
      <p:sp>
        <p:nvSpPr>
          <p:cNvPr id="10" name="角丸四角形 9"/>
          <p:cNvSpPr/>
          <p:nvPr/>
        </p:nvSpPr>
        <p:spPr>
          <a:xfrm>
            <a:off x="3144442" y="1808824"/>
            <a:ext cx="5813876" cy="4086937"/>
          </a:xfrm>
          <a:prstGeom prst="roundRect">
            <a:avLst>
              <a:gd name="adj" fmla="val 430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1" name="Picture 2"/>
          <p:cNvPicPr>
            <a:picLocks noChangeAspect="1" noChangeArrowheads="1"/>
          </p:cNvPicPr>
          <p:nvPr/>
        </p:nvPicPr>
        <p:blipFill>
          <a:blip r:embed="rId3" cstate="print"/>
          <a:srcRect/>
          <a:stretch>
            <a:fillRect/>
          </a:stretch>
        </p:blipFill>
        <p:spPr bwMode="auto">
          <a:xfrm>
            <a:off x="5747646" y="1855180"/>
            <a:ext cx="720381" cy="516681"/>
          </a:xfrm>
          <a:prstGeom prst="rect">
            <a:avLst/>
          </a:prstGeom>
          <a:ln>
            <a:noFill/>
          </a:ln>
          <a:effectLst>
            <a:outerShdw blurRad="292100" dist="139700" dir="2700000" algn="tl" rotWithShape="0">
              <a:srgbClr val="333333">
                <a:alpha val="65000"/>
              </a:srgbClr>
            </a:outerShdw>
          </a:effectLst>
        </p:spPr>
      </p:pic>
      <p:grpSp>
        <p:nvGrpSpPr>
          <p:cNvPr id="12" name="グループ化 11"/>
          <p:cNvGrpSpPr>
            <a:grpSpLocks noChangeAspect="1"/>
          </p:cNvGrpSpPr>
          <p:nvPr/>
        </p:nvGrpSpPr>
        <p:grpSpPr>
          <a:xfrm>
            <a:off x="3305264" y="3588908"/>
            <a:ext cx="227387" cy="291655"/>
            <a:chOff x="421903" y="2700859"/>
            <a:chExt cx="792088" cy="1016173"/>
          </a:xfrm>
        </p:grpSpPr>
        <p:sp>
          <p:nvSpPr>
            <p:cNvPr id="455" name="二等辺三角形 45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3" name="角丸四角形 12"/>
          <p:cNvSpPr/>
          <p:nvPr/>
        </p:nvSpPr>
        <p:spPr>
          <a:xfrm>
            <a:off x="3270130" y="3546162"/>
            <a:ext cx="845668"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4" name="グループ化 13"/>
          <p:cNvGrpSpPr>
            <a:grpSpLocks noChangeAspect="1"/>
          </p:cNvGrpSpPr>
          <p:nvPr/>
        </p:nvGrpSpPr>
        <p:grpSpPr>
          <a:xfrm>
            <a:off x="3563044" y="3588908"/>
            <a:ext cx="227387" cy="291655"/>
            <a:chOff x="421903" y="2700859"/>
            <a:chExt cx="792088" cy="1016173"/>
          </a:xfrm>
        </p:grpSpPr>
        <p:sp>
          <p:nvSpPr>
            <p:cNvPr id="448" name="二等辺三角形 44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 name="グループ化 14"/>
          <p:cNvGrpSpPr>
            <a:grpSpLocks noChangeAspect="1"/>
          </p:cNvGrpSpPr>
          <p:nvPr/>
        </p:nvGrpSpPr>
        <p:grpSpPr>
          <a:xfrm>
            <a:off x="3823584" y="3582243"/>
            <a:ext cx="227387" cy="291655"/>
            <a:chOff x="421903" y="2700859"/>
            <a:chExt cx="792088" cy="1016173"/>
          </a:xfrm>
        </p:grpSpPr>
        <p:sp>
          <p:nvSpPr>
            <p:cNvPr id="441" name="二等辺三角形 44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6" name="フローチャート: 記憶データ 3"/>
            <p:cNvSpPr>
              <a:spLocks noChangeAspect="1"/>
            </p:cNvSpPr>
            <p:nvPr/>
          </p:nvSpPr>
          <p:spPr>
            <a:xfrm rot="5400000">
              <a:off x="359628" y="3107265"/>
              <a:ext cx="557784" cy="3737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 name="グループ化 15"/>
          <p:cNvGrpSpPr>
            <a:grpSpLocks noChangeAspect="1"/>
          </p:cNvGrpSpPr>
          <p:nvPr/>
        </p:nvGrpSpPr>
        <p:grpSpPr>
          <a:xfrm>
            <a:off x="3309956" y="3887229"/>
            <a:ext cx="227387" cy="291655"/>
            <a:chOff x="421903" y="2700859"/>
            <a:chExt cx="792088" cy="1016173"/>
          </a:xfrm>
        </p:grpSpPr>
        <p:sp>
          <p:nvSpPr>
            <p:cNvPr id="434" name="二等辺三角形 43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 name="グループ化 16"/>
          <p:cNvGrpSpPr>
            <a:grpSpLocks noChangeAspect="1"/>
          </p:cNvGrpSpPr>
          <p:nvPr/>
        </p:nvGrpSpPr>
        <p:grpSpPr>
          <a:xfrm>
            <a:off x="3567736" y="3887229"/>
            <a:ext cx="227387" cy="291655"/>
            <a:chOff x="421903" y="2700859"/>
            <a:chExt cx="792088" cy="1016173"/>
          </a:xfrm>
        </p:grpSpPr>
        <p:sp>
          <p:nvSpPr>
            <p:cNvPr id="427" name="二等辺三角形 42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8" name="グループ化 17"/>
          <p:cNvGrpSpPr>
            <a:grpSpLocks noChangeAspect="1"/>
          </p:cNvGrpSpPr>
          <p:nvPr/>
        </p:nvGrpSpPr>
        <p:grpSpPr>
          <a:xfrm>
            <a:off x="3828277" y="3880563"/>
            <a:ext cx="227387" cy="291655"/>
            <a:chOff x="421903" y="2700859"/>
            <a:chExt cx="792088" cy="1016173"/>
          </a:xfrm>
        </p:grpSpPr>
        <p:sp>
          <p:nvSpPr>
            <p:cNvPr id="420" name="二等辺三角形 41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9" name="グループ化 18"/>
          <p:cNvGrpSpPr>
            <a:grpSpLocks noChangeAspect="1"/>
          </p:cNvGrpSpPr>
          <p:nvPr/>
        </p:nvGrpSpPr>
        <p:grpSpPr>
          <a:xfrm>
            <a:off x="3309956" y="4185549"/>
            <a:ext cx="227387" cy="291655"/>
            <a:chOff x="421903" y="2700859"/>
            <a:chExt cx="792088" cy="1016173"/>
          </a:xfrm>
        </p:grpSpPr>
        <p:sp>
          <p:nvSpPr>
            <p:cNvPr id="413" name="二等辺三角形 41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8"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0" name="グループ化 19"/>
          <p:cNvGrpSpPr>
            <a:grpSpLocks noChangeAspect="1"/>
          </p:cNvGrpSpPr>
          <p:nvPr/>
        </p:nvGrpSpPr>
        <p:grpSpPr>
          <a:xfrm>
            <a:off x="3567736" y="4185549"/>
            <a:ext cx="227387" cy="291655"/>
            <a:chOff x="421903" y="2700859"/>
            <a:chExt cx="792088" cy="1016173"/>
          </a:xfrm>
        </p:grpSpPr>
        <p:sp>
          <p:nvSpPr>
            <p:cNvPr id="406" name="二等辺三角形 40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1" name="グループ化 20"/>
          <p:cNvGrpSpPr>
            <a:grpSpLocks noChangeAspect="1"/>
          </p:cNvGrpSpPr>
          <p:nvPr/>
        </p:nvGrpSpPr>
        <p:grpSpPr>
          <a:xfrm>
            <a:off x="3828277" y="4178883"/>
            <a:ext cx="227387" cy="291655"/>
            <a:chOff x="421903" y="2700859"/>
            <a:chExt cx="792088" cy="1016173"/>
          </a:xfrm>
        </p:grpSpPr>
        <p:sp>
          <p:nvSpPr>
            <p:cNvPr id="399" name="二等辺三角形 398"/>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3"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4"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5"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2" name="正方形/長方形 21"/>
          <p:cNvSpPr/>
          <p:nvPr/>
        </p:nvSpPr>
        <p:spPr>
          <a:xfrm>
            <a:off x="3287689" y="4150783"/>
            <a:ext cx="826565"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grpSp>
        <p:nvGrpSpPr>
          <p:cNvPr id="23" name="グループ化 22"/>
          <p:cNvGrpSpPr>
            <a:grpSpLocks noChangeAspect="1"/>
          </p:cNvGrpSpPr>
          <p:nvPr/>
        </p:nvGrpSpPr>
        <p:grpSpPr>
          <a:xfrm>
            <a:off x="3326273" y="4517015"/>
            <a:ext cx="227387" cy="291655"/>
            <a:chOff x="421903" y="2700859"/>
            <a:chExt cx="792088" cy="1016173"/>
          </a:xfrm>
        </p:grpSpPr>
        <p:sp>
          <p:nvSpPr>
            <p:cNvPr id="392" name="二等辺三角形 391"/>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6"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7"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8"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 name="グループ化 23"/>
          <p:cNvGrpSpPr>
            <a:grpSpLocks noChangeAspect="1"/>
          </p:cNvGrpSpPr>
          <p:nvPr/>
        </p:nvGrpSpPr>
        <p:grpSpPr>
          <a:xfrm>
            <a:off x="3584053" y="4517015"/>
            <a:ext cx="227387" cy="291655"/>
            <a:chOff x="421903" y="2700859"/>
            <a:chExt cx="792088" cy="1016173"/>
          </a:xfrm>
        </p:grpSpPr>
        <p:sp>
          <p:nvSpPr>
            <p:cNvPr id="385" name="二等辺三角形 38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 name="グループ化 24"/>
          <p:cNvGrpSpPr>
            <a:grpSpLocks noChangeAspect="1"/>
          </p:cNvGrpSpPr>
          <p:nvPr/>
        </p:nvGrpSpPr>
        <p:grpSpPr>
          <a:xfrm>
            <a:off x="3844594" y="4510350"/>
            <a:ext cx="227387" cy="291655"/>
            <a:chOff x="421903" y="2700859"/>
            <a:chExt cx="792088" cy="1016173"/>
          </a:xfrm>
        </p:grpSpPr>
        <p:sp>
          <p:nvSpPr>
            <p:cNvPr id="378" name="二等辺三角形 37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 name="グループ化 25"/>
          <p:cNvGrpSpPr>
            <a:grpSpLocks noChangeAspect="1"/>
          </p:cNvGrpSpPr>
          <p:nvPr/>
        </p:nvGrpSpPr>
        <p:grpSpPr>
          <a:xfrm>
            <a:off x="3326273" y="4815336"/>
            <a:ext cx="227387" cy="291655"/>
            <a:chOff x="421903" y="2700859"/>
            <a:chExt cx="792088" cy="1016173"/>
          </a:xfrm>
        </p:grpSpPr>
        <p:sp>
          <p:nvSpPr>
            <p:cNvPr id="371" name="二等辺三角形 37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 name="グループ化 26"/>
          <p:cNvGrpSpPr>
            <a:grpSpLocks noChangeAspect="1"/>
          </p:cNvGrpSpPr>
          <p:nvPr/>
        </p:nvGrpSpPr>
        <p:grpSpPr>
          <a:xfrm>
            <a:off x="3584053" y="4815336"/>
            <a:ext cx="227387" cy="291655"/>
            <a:chOff x="421903" y="2700859"/>
            <a:chExt cx="792088" cy="1016173"/>
          </a:xfrm>
        </p:grpSpPr>
        <p:sp>
          <p:nvSpPr>
            <p:cNvPr id="364" name="二等辺三角形 36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 name="グループ化 27"/>
          <p:cNvGrpSpPr>
            <a:grpSpLocks noChangeAspect="1"/>
          </p:cNvGrpSpPr>
          <p:nvPr/>
        </p:nvGrpSpPr>
        <p:grpSpPr>
          <a:xfrm>
            <a:off x="3844594" y="4808670"/>
            <a:ext cx="227387" cy="291655"/>
            <a:chOff x="421903" y="2700859"/>
            <a:chExt cx="792088" cy="1016173"/>
          </a:xfrm>
        </p:grpSpPr>
        <p:sp>
          <p:nvSpPr>
            <p:cNvPr id="357" name="二等辺三角形 35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9" name="右矢印 28"/>
          <p:cNvSpPr/>
          <p:nvPr/>
        </p:nvSpPr>
        <p:spPr>
          <a:xfrm rot="18994936">
            <a:off x="3839895" y="2940345"/>
            <a:ext cx="1620859"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 name="右矢印 29"/>
          <p:cNvSpPr/>
          <p:nvPr/>
        </p:nvSpPr>
        <p:spPr>
          <a:xfrm rot="18425284">
            <a:off x="4288213" y="3015002"/>
            <a:ext cx="1550045"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 name="右矢印 30"/>
          <p:cNvSpPr/>
          <p:nvPr/>
        </p:nvSpPr>
        <p:spPr>
          <a:xfrm rot="17407703">
            <a:off x="5054991" y="3101045"/>
            <a:ext cx="1197762"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 name="二等辺三角形 31"/>
          <p:cNvSpPr/>
          <p:nvPr/>
        </p:nvSpPr>
        <p:spPr>
          <a:xfrm>
            <a:off x="4200910"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 name="フローチャート: 記憶データ 3"/>
          <p:cNvSpPr>
            <a:spLocks noChangeAspect="1"/>
          </p:cNvSpPr>
          <p:nvPr/>
        </p:nvSpPr>
        <p:spPr>
          <a:xfrm rot="5400000">
            <a:off x="4183050"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 name="フローチャート: 記憶データ 3"/>
          <p:cNvSpPr>
            <a:spLocks noChangeAspect="1"/>
          </p:cNvSpPr>
          <p:nvPr/>
        </p:nvSpPr>
        <p:spPr>
          <a:xfrm rot="5400000">
            <a:off x="4294609"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 name="フローチャート: 記憶データ 3"/>
          <p:cNvSpPr>
            <a:spLocks noChangeAspect="1"/>
          </p:cNvSpPr>
          <p:nvPr/>
        </p:nvSpPr>
        <p:spPr>
          <a:xfrm rot="5400000">
            <a:off x="4183050"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 name="フローチャート: 記憶データ 3"/>
          <p:cNvSpPr>
            <a:spLocks noChangeAspect="1"/>
          </p:cNvSpPr>
          <p:nvPr/>
        </p:nvSpPr>
        <p:spPr>
          <a:xfrm rot="5400000">
            <a:off x="4294609"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 name="フローチャート: 記憶データ 3"/>
          <p:cNvSpPr>
            <a:spLocks noChangeAspect="1"/>
          </p:cNvSpPr>
          <p:nvPr/>
        </p:nvSpPr>
        <p:spPr>
          <a:xfrm rot="5400000">
            <a:off x="4183050"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 name="フローチャート: 記憶データ 3"/>
          <p:cNvSpPr>
            <a:spLocks noChangeAspect="1"/>
          </p:cNvSpPr>
          <p:nvPr/>
        </p:nvSpPr>
        <p:spPr>
          <a:xfrm rot="5400000">
            <a:off x="4294609"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 name="角丸四角形 38"/>
          <p:cNvSpPr/>
          <p:nvPr/>
        </p:nvSpPr>
        <p:spPr>
          <a:xfrm>
            <a:off x="4165775" y="3929348"/>
            <a:ext cx="845666"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 name="二等辺三角形 39"/>
          <p:cNvSpPr/>
          <p:nvPr/>
        </p:nvSpPr>
        <p:spPr>
          <a:xfrm>
            <a:off x="4458689"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 name="フローチャート: 記憶データ 3"/>
          <p:cNvSpPr>
            <a:spLocks noChangeAspect="1"/>
          </p:cNvSpPr>
          <p:nvPr/>
        </p:nvSpPr>
        <p:spPr>
          <a:xfrm rot="5400000">
            <a:off x="4440829"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 name="フローチャート: 記憶データ 3"/>
          <p:cNvSpPr>
            <a:spLocks noChangeAspect="1"/>
          </p:cNvSpPr>
          <p:nvPr/>
        </p:nvSpPr>
        <p:spPr>
          <a:xfrm rot="5400000">
            <a:off x="4552388"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 name="フローチャート: 記憶データ 3"/>
          <p:cNvSpPr>
            <a:spLocks noChangeAspect="1"/>
          </p:cNvSpPr>
          <p:nvPr/>
        </p:nvSpPr>
        <p:spPr>
          <a:xfrm rot="5400000">
            <a:off x="4440829"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 name="フローチャート: 記憶データ 3"/>
          <p:cNvSpPr>
            <a:spLocks noChangeAspect="1"/>
          </p:cNvSpPr>
          <p:nvPr/>
        </p:nvSpPr>
        <p:spPr>
          <a:xfrm rot="5400000">
            <a:off x="4552388"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 name="フローチャート: 記憶データ 3"/>
          <p:cNvSpPr>
            <a:spLocks noChangeAspect="1"/>
          </p:cNvSpPr>
          <p:nvPr/>
        </p:nvSpPr>
        <p:spPr>
          <a:xfrm rot="5400000">
            <a:off x="4440829"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 name="フローチャート: 記憶データ 3"/>
          <p:cNvSpPr>
            <a:spLocks noChangeAspect="1"/>
          </p:cNvSpPr>
          <p:nvPr/>
        </p:nvSpPr>
        <p:spPr>
          <a:xfrm rot="5400000">
            <a:off x="4552388"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 name="二等辺三角形 46"/>
          <p:cNvSpPr/>
          <p:nvPr/>
        </p:nvSpPr>
        <p:spPr>
          <a:xfrm>
            <a:off x="4719229" y="396542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 name="フローチャート: 記憶データ 3"/>
          <p:cNvSpPr>
            <a:spLocks noChangeAspect="1"/>
          </p:cNvSpPr>
          <p:nvPr/>
        </p:nvSpPr>
        <p:spPr>
          <a:xfrm rot="5400000">
            <a:off x="4701369" y="41233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 name="フローチャート: 記憶データ 3"/>
          <p:cNvSpPr>
            <a:spLocks noChangeAspect="1"/>
          </p:cNvSpPr>
          <p:nvPr/>
        </p:nvSpPr>
        <p:spPr>
          <a:xfrm rot="5400000">
            <a:off x="4812929" y="411881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 name="フローチャート: 記憶データ 3"/>
          <p:cNvSpPr>
            <a:spLocks noChangeAspect="1"/>
          </p:cNvSpPr>
          <p:nvPr/>
        </p:nvSpPr>
        <p:spPr>
          <a:xfrm rot="5400000">
            <a:off x="4701369" y="41020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 name="フローチャート: 記憶データ 3"/>
          <p:cNvSpPr>
            <a:spLocks noChangeAspect="1"/>
          </p:cNvSpPr>
          <p:nvPr/>
        </p:nvSpPr>
        <p:spPr>
          <a:xfrm rot="5400000">
            <a:off x="4812929" y="40974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 name="フローチャート: 記憶データ 3"/>
          <p:cNvSpPr>
            <a:spLocks noChangeAspect="1"/>
          </p:cNvSpPr>
          <p:nvPr/>
        </p:nvSpPr>
        <p:spPr>
          <a:xfrm rot="5400000">
            <a:off x="4701369" y="4082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 name="フローチャート: 記憶データ 3"/>
          <p:cNvSpPr>
            <a:spLocks noChangeAspect="1"/>
          </p:cNvSpPr>
          <p:nvPr/>
        </p:nvSpPr>
        <p:spPr>
          <a:xfrm rot="5400000">
            <a:off x="4812929" y="4077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 name="二等辺三角形 53"/>
          <p:cNvSpPr/>
          <p:nvPr/>
        </p:nvSpPr>
        <p:spPr>
          <a:xfrm>
            <a:off x="4205602"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 name="フローチャート: 記憶データ 3"/>
          <p:cNvSpPr>
            <a:spLocks noChangeAspect="1"/>
          </p:cNvSpPr>
          <p:nvPr/>
        </p:nvSpPr>
        <p:spPr>
          <a:xfrm rot="5400000">
            <a:off x="4187742"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 name="フローチャート: 記憶データ 3"/>
          <p:cNvSpPr>
            <a:spLocks noChangeAspect="1"/>
          </p:cNvSpPr>
          <p:nvPr/>
        </p:nvSpPr>
        <p:spPr>
          <a:xfrm rot="5400000">
            <a:off x="4299302"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 name="フローチャート: 記憶データ 3"/>
          <p:cNvSpPr>
            <a:spLocks noChangeAspect="1"/>
          </p:cNvSpPr>
          <p:nvPr/>
        </p:nvSpPr>
        <p:spPr>
          <a:xfrm rot="5400000">
            <a:off x="4187742"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 name="フローチャート: 記憶データ 3"/>
          <p:cNvSpPr>
            <a:spLocks noChangeAspect="1"/>
          </p:cNvSpPr>
          <p:nvPr/>
        </p:nvSpPr>
        <p:spPr>
          <a:xfrm rot="5400000">
            <a:off x="4299302"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フローチャート: 記憶データ 3"/>
          <p:cNvSpPr>
            <a:spLocks noChangeAspect="1"/>
          </p:cNvSpPr>
          <p:nvPr/>
        </p:nvSpPr>
        <p:spPr>
          <a:xfrm rot="5400000">
            <a:off x="4187742"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 name="フローチャート: 記憶データ 3"/>
          <p:cNvSpPr>
            <a:spLocks noChangeAspect="1"/>
          </p:cNvSpPr>
          <p:nvPr/>
        </p:nvSpPr>
        <p:spPr>
          <a:xfrm rot="5400000">
            <a:off x="4299302"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 name="二等辺三角形 60"/>
          <p:cNvSpPr/>
          <p:nvPr/>
        </p:nvSpPr>
        <p:spPr>
          <a:xfrm>
            <a:off x="4463381"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 name="フローチャート: 記憶データ 3"/>
          <p:cNvSpPr>
            <a:spLocks noChangeAspect="1"/>
          </p:cNvSpPr>
          <p:nvPr/>
        </p:nvSpPr>
        <p:spPr>
          <a:xfrm rot="5400000">
            <a:off x="4445521"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 name="フローチャート: 記憶データ 3"/>
          <p:cNvSpPr>
            <a:spLocks noChangeAspect="1"/>
          </p:cNvSpPr>
          <p:nvPr/>
        </p:nvSpPr>
        <p:spPr>
          <a:xfrm rot="5400000">
            <a:off x="4557080"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 name="フローチャート: 記憶データ 3"/>
          <p:cNvSpPr>
            <a:spLocks noChangeAspect="1"/>
          </p:cNvSpPr>
          <p:nvPr/>
        </p:nvSpPr>
        <p:spPr>
          <a:xfrm rot="5400000">
            <a:off x="4445521"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5" name="フローチャート: 記憶データ 3"/>
          <p:cNvSpPr>
            <a:spLocks noChangeAspect="1"/>
          </p:cNvSpPr>
          <p:nvPr/>
        </p:nvSpPr>
        <p:spPr>
          <a:xfrm rot="5400000">
            <a:off x="4557080"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6" name="フローチャート: 記憶データ 3"/>
          <p:cNvSpPr>
            <a:spLocks noChangeAspect="1"/>
          </p:cNvSpPr>
          <p:nvPr/>
        </p:nvSpPr>
        <p:spPr>
          <a:xfrm rot="5400000">
            <a:off x="4445521"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7" name="フローチャート: 記憶データ 3"/>
          <p:cNvSpPr>
            <a:spLocks noChangeAspect="1"/>
          </p:cNvSpPr>
          <p:nvPr/>
        </p:nvSpPr>
        <p:spPr>
          <a:xfrm rot="5400000">
            <a:off x="4557080"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8" name="二等辺三角形 67"/>
          <p:cNvSpPr/>
          <p:nvPr/>
        </p:nvSpPr>
        <p:spPr>
          <a:xfrm>
            <a:off x="4723921" y="426374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9" name="フローチャート: 記憶データ 3"/>
          <p:cNvSpPr>
            <a:spLocks noChangeAspect="1"/>
          </p:cNvSpPr>
          <p:nvPr/>
        </p:nvSpPr>
        <p:spPr>
          <a:xfrm rot="5400000">
            <a:off x="4706060" y="442171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0" name="フローチャート: 記憶データ 3"/>
          <p:cNvSpPr>
            <a:spLocks noChangeAspect="1"/>
          </p:cNvSpPr>
          <p:nvPr/>
        </p:nvSpPr>
        <p:spPr>
          <a:xfrm rot="5400000">
            <a:off x="4817620" y="441713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1" name="フローチャート: 記憶データ 3"/>
          <p:cNvSpPr>
            <a:spLocks noChangeAspect="1"/>
          </p:cNvSpPr>
          <p:nvPr/>
        </p:nvSpPr>
        <p:spPr>
          <a:xfrm rot="5400000">
            <a:off x="4706060" y="44003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2" name="フローチャート: 記憶データ 3"/>
          <p:cNvSpPr>
            <a:spLocks noChangeAspect="1"/>
          </p:cNvSpPr>
          <p:nvPr/>
        </p:nvSpPr>
        <p:spPr>
          <a:xfrm rot="5400000">
            <a:off x="4817620" y="43958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3" name="フローチャート: 記憶データ 3"/>
          <p:cNvSpPr>
            <a:spLocks noChangeAspect="1"/>
          </p:cNvSpPr>
          <p:nvPr/>
        </p:nvSpPr>
        <p:spPr>
          <a:xfrm rot="5400000">
            <a:off x="4706060" y="4380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4" name="フローチャート: 記憶データ 3"/>
          <p:cNvSpPr>
            <a:spLocks noChangeAspect="1"/>
          </p:cNvSpPr>
          <p:nvPr/>
        </p:nvSpPr>
        <p:spPr>
          <a:xfrm rot="5400000">
            <a:off x="4817620" y="437579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二等辺三角形 74"/>
          <p:cNvSpPr/>
          <p:nvPr/>
        </p:nvSpPr>
        <p:spPr>
          <a:xfrm>
            <a:off x="4205602"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6" name="フローチャート: 記憶データ 3"/>
          <p:cNvSpPr>
            <a:spLocks noChangeAspect="1"/>
          </p:cNvSpPr>
          <p:nvPr/>
        </p:nvSpPr>
        <p:spPr>
          <a:xfrm rot="5400000">
            <a:off x="4187742"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フローチャート: 記憶データ 3"/>
          <p:cNvSpPr>
            <a:spLocks noChangeAspect="1"/>
          </p:cNvSpPr>
          <p:nvPr/>
        </p:nvSpPr>
        <p:spPr>
          <a:xfrm rot="5400000">
            <a:off x="4299302"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8" name="フローチャート: 記憶データ 3"/>
          <p:cNvSpPr>
            <a:spLocks noChangeAspect="1"/>
          </p:cNvSpPr>
          <p:nvPr/>
        </p:nvSpPr>
        <p:spPr>
          <a:xfrm rot="5400000">
            <a:off x="4187742"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フローチャート: 記憶データ 3"/>
          <p:cNvSpPr>
            <a:spLocks noChangeAspect="1"/>
          </p:cNvSpPr>
          <p:nvPr/>
        </p:nvSpPr>
        <p:spPr>
          <a:xfrm rot="5400000">
            <a:off x="4299302"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0" name="フローチャート: 記憶データ 3"/>
          <p:cNvSpPr>
            <a:spLocks noChangeAspect="1"/>
          </p:cNvSpPr>
          <p:nvPr/>
        </p:nvSpPr>
        <p:spPr>
          <a:xfrm rot="5400000">
            <a:off x="4187742"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1" name="フローチャート: 記憶データ 3"/>
          <p:cNvSpPr>
            <a:spLocks noChangeAspect="1"/>
          </p:cNvSpPr>
          <p:nvPr/>
        </p:nvSpPr>
        <p:spPr>
          <a:xfrm rot="5400000">
            <a:off x="4299302"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2" name="二等辺三角形 81"/>
          <p:cNvSpPr/>
          <p:nvPr/>
        </p:nvSpPr>
        <p:spPr>
          <a:xfrm>
            <a:off x="4463381"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3" name="フローチャート: 記憶データ 3"/>
          <p:cNvSpPr>
            <a:spLocks noChangeAspect="1"/>
          </p:cNvSpPr>
          <p:nvPr/>
        </p:nvSpPr>
        <p:spPr>
          <a:xfrm rot="5400000">
            <a:off x="4445521"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フローチャート: 記憶データ 3"/>
          <p:cNvSpPr>
            <a:spLocks noChangeAspect="1"/>
          </p:cNvSpPr>
          <p:nvPr/>
        </p:nvSpPr>
        <p:spPr>
          <a:xfrm rot="5400000">
            <a:off x="4557080"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5" name="フローチャート: 記憶データ 3"/>
          <p:cNvSpPr>
            <a:spLocks noChangeAspect="1"/>
          </p:cNvSpPr>
          <p:nvPr/>
        </p:nvSpPr>
        <p:spPr>
          <a:xfrm rot="5400000">
            <a:off x="4445521"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6" name="フローチャート: 記憶データ 3"/>
          <p:cNvSpPr>
            <a:spLocks noChangeAspect="1"/>
          </p:cNvSpPr>
          <p:nvPr/>
        </p:nvSpPr>
        <p:spPr>
          <a:xfrm rot="5400000">
            <a:off x="4557080"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フローチャート: 記憶データ 3"/>
          <p:cNvSpPr>
            <a:spLocks noChangeAspect="1"/>
          </p:cNvSpPr>
          <p:nvPr/>
        </p:nvSpPr>
        <p:spPr>
          <a:xfrm rot="5400000">
            <a:off x="4445521"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フローチャート: 記憶データ 3"/>
          <p:cNvSpPr>
            <a:spLocks noChangeAspect="1"/>
          </p:cNvSpPr>
          <p:nvPr/>
        </p:nvSpPr>
        <p:spPr>
          <a:xfrm rot="5400000">
            <a:off x="4557080"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二等辺三角形 88"/>
          <p:cNvSpPr/>
          <p:nvPr/>
        </p:nvSpPr>
        <p:spPr>
          <a:xfrm>
            <a:off x="4723921" y="4562069"/>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0" name="フローチャート: 記憶データ 3"/>
          <p:cNvSpPr>
            <a:spLocks noChangeAspect="1"/>
          </p:cNvSpPr>
          <p:nvPr/>
        </p:nvSpPr>
        <p:spPr>
          <a:xfrm rot="5400000">
            <a:off x="4706060" y="472003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1" name="フローチャート: 記憶データ 3"/>
          <p:cNvSpPr>
            <a:spLocks noChangeAspect="1"/>
          </p:cNvSpPr>
          <p:nvPr/>
        </p:nvSpPr>
        <p:spPr>
          <a:xfrm rot="5400000">
            <a:off x="4817620" y="471545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2" name="フローチャート: 記憶データ 3"/>
          <p:cNvSpPr>
            <a:spLocks noChangeAspect="1"/>
          </p:cNvSpPr>
          <p:nvPr/>
        </p:nvSpPr>
        <p:spPr>
          <a:xfrm rot="5400000">
            <a:off x="4706060" y="469870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フローチャート: 記憶データ 3"/>
          <p:cNvSpPr>
            <a:spLocks noChangeAspect="1"/>
          </p:cNvSpPr>
          <p:nvPr/>
        </p:nvSpPr>
        <p:spPr>
          <a:xfrm rot="5400000">
            <a:off x="4817620" y="46941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4" name="フローチャート: 記憶データ 3"/>
          <p:cNvSpPr>
            <a:spLocks noChangeAspect="1"/>
          </p:cNvSpPr>
          <p:nvPr/>
        </p:nvSpPr>
        <p:spPr>
          <a:xfrm rot="5400000">
            <a:off x="4706060" y="4678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フローチャート: 記憶データ 3"/>
          <p:cNvSpPr>
            <a:spLocks noChangeAspect="1"/>
          </p:cNvSpPr>
          <p:nvPr/>
        </p:nvSpPr>
        <p:spPr>
          <a:xfrm rot="5400000">
            <a:off x="4817620" y="46741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正方形/長方形 95"/>
          <p:cNvSpPr/>
          <p:nvPr/>
        </p:nvSpPr>
        <p:spPr>
          <a:xfrm>
            <a:off x="4173654" y="4568226"/>
            <a:ext cx="804886"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sp>
        <p:nvSpPr>
          <p:cNvPr id="97" name="二等辺三角形 96"/>
          <p:cNvSpPr/>
          <p:nvPr/>
        </p:nvSpPr>
        <p:spPr>
          <a:xfrm>
            <a:off x="4221919"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8" name="フローチャート: 記憶データ 3"/>
          <p:cNvSpPr>
            <a:spLocks noChangeAspect="1"/>
          </p:cNvSpPr>
          <p:nvPr/>
        </p:nvSpPr>
        <p:spPr>
          <a:xfrm rot="5400000">
            <a:off x="4204059"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9" name="フローチャート: 記憶データ 3"/>
          <p:cNvSpPr>
            <a:spLocks noChangeAspect="1"/>
          </p:cNvSpPr>
          <p:nvPr/>
        </p:nvSpPr>
        <p:spPr>
          <a:xfrm rot="5400000">
            <a:off x="4315619"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0" name="フローチャート: 記憶データ 3"/>
          <p:cNvSpPr>
            <a:spLocks noChangeAspect="1"/>
          </p:cNvSpPr>
          <p:nvPr/>
        </p:nvSpPr>
        <p:spPr>
          <a:xfrm rot="5400000">
            <a:off x="4204059"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1" name="フローチャート: 記憶データ 3"/>
          <p:cNvSpPr>
            <a:spLocks noChangeAspect="1"/>
          </p:cNvSpPr>
          <p:nvPr/>
        </p:nvSpPr>
        <p:spPr>
          <a:xfrm rot="5400000">
            <a:off x="4315619"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2" name="フローチャート: 記憶データ 3"/>
          <p:cNvSpPr>
            <a:spLocks noChangeAspect="1"/>
          </p:cNvSpPr>
          <p:nvPr/>
        </p:nvSpPr>
        <p:spPr>
          <a:xfrm rot="5400000">
            <a:off x="4204059"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3" name="フローチャート: 記憶データ 3"/>
          <p:cNvSpPr>
            <a:spLocks noChangeAspect="1"/>
          </p:cNvSpPr>
          <p:nvPr/>
        </p:nvSpPr>
        <p:spPr>
          <a:xfrm rot="5400000">
            <a:off x="4315619"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4" name="二等辺三角形 103"/>
          <p:cNvSpPr/>
          <p:nvPr/>
        </p:nvSpPr>
        <p:spPr>
          <a:xfrm>
            <a:off x="4479698"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5" name="フローチャート: 記憶データ 3"/>
          <p:cNvSpPr>
            <a:spLocks noChangeAspect="1"/>
          </p:cNvSpPr>
          <p:nvPr/>
        </p:nvSpPr>
        <p:spPr>
          <a:xfrm rot="5400000">
            <a:off x="4461838"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6" name="フローチャート: 記憶データ 3"/>
          <p:cNvSpPr>
            <a:spLocks noChangeAspect="1"/>
          </p:cNvSpPr>
          <p:nvPr/>
        </p:nvSpPr>
        <p:spPr>
          <a:xfrm rot="5400000">
            <a:off x="4573397"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7" name="フローチャート: 記憶データ 3"/>
          <p:cNvSpPr>
            <a:spLocks noChangeAspect="1"/>
          </p:cNvSpPr>
          <p:nvPr/>
        </p:nvSpPr>
        <p:spPr>
          <a:xfrm rot="5400000">
            <a:off x="4461838"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8" name="フローチャート: 記憶データ 3"/>
          <p:cNvSpPr>
            <a:spLocks noChangeAspect="1"/>
          </p:cNvSpPr>
          <p:nvPr/>
        </p:nvSpPr>
        <p:spPr>
          <a:xfrm rot="5400000">
            <a:off x="4573397"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9" name="フローチャート: 記憶データ 3"/>
          <p:cNvSpPr>
            <a:spLocks noChangeAspect="1"/>
          </p:cNvSpPr>
          <p:nvPr/>
        </p:nvSpPr>
        <p:spPr>
          <a:xfrm rot="5400000">
            <a:off x="4461838"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0" name="フローチャート: 記憶データ 3"/>
          <p:cNvSpPr>
            <a:spLocks noChangeAspect="1"/>
          </p:cNvSpPr>
          <p:nvPr/>
        </p:nvSpPr>
        <p:spPr>
          <a:xfrm rot="5400000">
            <a:off x="4573397"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1" name="二等辺三角形 110"/>
          <p:cNvSpPr/>
          <p:nvPr/>
        </p:nvSpPr>
        <p:spPr>
          <a:xfrm>
            <a:off x="4740237" y="4893535"/>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2" name="フローチャート: 記憶データ 3"/>
          <p:cNvSpPr>
            <a:spLocks noChangeAspect="1"/>
          </p:cNvSpPr>
          <p:nvPr/>
        </p:nvSpPr>
        <p:spPr>
          <a:xfrm rot="5400000">
            <a:off x="4722377" y="505150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3" name="フローチャート: 記憶データ 3"/>
          <p:cNvSpPr>
            <a:spLocks noChangeAspect="1"/>
          </p:cNvSpPr>
          <p:nvPr/>
        </p:nvSpPr>
        <p:spPr>
          <a:xfrm rot="5400000">
            <a:off x="4833937" y="50469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4" name="フローチャート: 記憶データ 3"/>
          <p:cNvSpPr>
            <a:spLocks noChangeAspect="1"/>
          </p:cNvSpPr>
          <p:nvPr/>
        </p:nvSpPr>
        <p:spPr>
          <a:xfrm rot="5400000">
            <a:off x="4722377" y="503017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5" name="フローチャート: 記憶データ 3"/>
          <p:cNvSpPr>
            <a:spLocks noChangeAspect="1"/>
          </p:cNvSpPr>
          <p:nvPr/>
        </p:nvSpPr>
        <p:spPr>
          <a:xfrm rot="5400000">
            <a:off x="4833937" y="50255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6" name="フローチャート: 記憶データ 3"/>
          <p:cNvSpPr>
            <a:spLocks noChangeAspect="1"/>
          </p:cNvSpPr>
          <p:nvPr/>
        </p:nvSpPr>
        <p:spPr>
          <a:xfrm rot="5400000">
            <a:off x="4722377" y="501016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7" name="フローチャート: 記憶データ 3"/>
          <p:cNvSpPr>
            <a:spLocks noChangeAspect="1"/>
          </p:cNvSpPr>
          <p:nvPr/>
        </p:nvSpPr>
        <p:spPr>
          <a:xfrm rot="5400000">
            <a:off x="4833937" y="500558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8" name="二等辺三角形 117"/>
          <p:cNvSpPr/>
          <p:nvPr/>
        </p:nvSpPr>
        <p:spPr>
          <a:xfrm>
            <a:off x="4221919"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9" name="フローチャート: 記憶データ 3"/>
          <p:cNvSpPr>
            <a:spLocks noChangeAspect="1"/>
          </p:cNvSpPr>
          <p:nvPr/>
        </p:nvSpPr>
        <p:spPr>
          <a:xfrm rot="5400000">
            <a:off x="4204059"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0" name="フローチャート: 記憶データ 3"/>
          <p:cNvSpPr>
            <a:spLocks noChangeAspect="1"/>
          </p:cNvSpPr>
          <p:nvPr/>
        </p:nvSpPr>
        <p:spPr>
          <a:xfrm rot="5400000">
            <a:off x="4315619"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1" name="フローチャート: 記憶データ 3"/>
          <p:cNvSpPr>
            <a:spLocks noChangeAspect="1"/>
          </p:cNvSpPr>
          <p:nvPr/>
        </p:nvSpPr>
        <p:spPr>
          <a:xfrm rot="5400000">
            <a:off x="4204059"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2" name="フローチャート: 記憶データ 3"/>
          <p:cNvSpPr>
            <a:spLocks noChangeAspect="1"/>
          </p:cNvSpPr>
          <p:nvPr/>
        </p:nvSpPr>
        <p:spPr>
          <a:xfrm rot="5400000">
            <a:off x="4315619"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3" name="フローチャート: 記憶データ 3"/>
          <p:cNvSpPr>
            <a:spLocks noChangeAspect="1"/>
          </p:cNvSpPr>
          <p:nvPr/>
        </p:nvSpPr>
        <p:spPr>
          <a:xfrm rot="5400000">
            <a:off x="4204059"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4" name="フローチャート: 記憶データ 3"/>
          <p:cNvSpPr>
            <a:spLocks noChangeAspect="1"/>
          </p:cNvSpPr>
          <p:nvPr/>
        </p:nvSpPr>
        <p:spPr>
          <a:xfrm rot="5400000">
            <a:off x="4315619"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5" name="二等辺三角形 124"/>
          <p:cNvSpPr/>
          <p:nvPr/>
        </p:nvSpPr>
        <p:spPr>
          <a:xfrm>
            <a:off x="4479698"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6" name="フローチャート: 記憶データ 3"/>
          <p:cNvSpPr>
            <a:spLocks noChangeAspect="1"/>
          </p:cNvSpPr>
          <p:nvPr/>
        </p:nvSpPr>
        <p:spPr>
          <a:xfrm rot="5400000">
            <a:off x="4461838"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7" name="フローチャート: 記憶データ 3"/>
          <p:cNvSpPr>
            <a:spLocks noChangeAspect="1"/>
          </p:cNvSpPr>
          <p:nvPr/>
        </p:nvSpPr>
        <p:spPr>
          <a:xfrm rot="5400000">
            <a:off x="4573397"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8" name="フローチャート: 記憶データ 3"/>
          <p:cNvSpPr>
            <a:spLocks noChangeAspect="1"/>
          </p:cNvSpPr>
          <p:nvPr/>
        </p:nvSpPr>
        <p:spPr>
          <a:xfrm rot="5400000">
            <a:off x="4461838"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9" name="フローチャート: 記憶データ 3"/>
          <p:cNvSpPr>
            <a:spLocks noChangeAspect="1"/>
          </p:cNvSpPr>
          <p:nvPr/>
        </p:nvSpPr>
        <p:spPr>
          <a:xfrm rot="5400000">
            <a:off x="4573397"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0" name="フローチャート: 記憶データ 3"/>
          <p:cNvSpPr>
            <a:spLocks noChangeAspect="1"/>
          </p:cNvSpPr>
          <p:nvPr/>
        </p:nvSpPr>
        <p:spPr>
          <a:xfrm rot="5400000">
            <a:off x="4461838"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1" name="フローチャート: 記憶データ 3"/>
          <p:cNvSpPr>
            <a:spLocks noChangeAspect="1"/>
          </p:cNvSpPr>
          <p:nvPr/>
        </p:nvSpPr>
        <p:spPr>
          <a:xfrm rot="5400000">
            <a:off x="4573397"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2" name="二等辺三角形 131"/>
          <p:cNvSpPr/>
          <p:nvPr/>
        </p:nvSpPr>
        <p:spPr>
          <a:xfrm>
            <a:off x="4740237" y="519185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3" name="フローチャート: 記憶データ 3"/>
          <p:cNvSpPr>
            <a:spLocks noChangeAspect="1"/>
          </p:cNvSpPr>
          <p:nvPr/>
        </p:nvSpPr>
        <p:spPr>
          <a:xfrm rot="5400000">
            <a:off x="4722377" y="53498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4" name="フローチャート: 記憶データ 3"/>
          <p:cNvSpPr>
            <a:spLocks noChangeAspect="1"/>
          </p:cNvSpPr>
          <p:nvPr/>
        </p:nvSpPr>
        <p:spPr>
          <a:xfrm rot="5400000">
            <a:off x="4833937" y="534523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5" name="フローチャート: 記憶データ 3"/>
          <p:cNvSpPr>
            <a:spLocks noChangeAspect="1"/>
          </p:cNvSpPr>
          <p:nvPr/>
        </p:nvSpPr>
        <p:spPr>
          <a:xfrm rot="5400000">
            <a:off x="4722377" y="53284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6" name="フローチャート: 記憶データ 3"/>
          <p:cNvSpPr>
            <a:spLocks noChangeAspect="1"/>
          </p:cNvSpPr>
          <p:nvPr/>
        </p:nvSpPr>
        <p:spPr>
          <a:xfrm rot="5400000">
            <a:off x="4833937" y="532390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7" name="フローチャート: 記憶データ 3"/>
          <p:cNvSpPr>
            <a:spLocks noChangeAspect="1"/>
          </p:cNvSpPr>
          <p:nvPr/>
        </p:nvSpPr>
        <p:spPr>
          <a:xfrm rot="5400000">
            <a:off x="4722377" y="5308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8" name="フローチャート: 記憶データ 3"/>
          <p:cNvSpPr>
            <a:spLocks noChangeAspect="1"/>
          </p:cNvSpPr>
          <p:nvPr/>
        </p:nvSpPr>
        <p:spPr>
          <a:xfrm rot="5400000">
            <a:off x="4833937" y="530390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9" name="角丸四角形 138"/>
          <p:cNvSpPr/>
          <p:nvPr/>
        </p:nvSpPr>
        <p:spPr>
          <a:xfrm>
            <a:off x="4212670" y="3546945"/>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grpSp>
        <p:nvGrpSpPr>
          <p:cNvPr id="140" name="グループ化 139"/>
          <p:cNvGrpSpPr>
            <a:grpSpLocks noChangeAspect="1"/>
          </p:cNvGrpSpPr>
          <p:nvPr/>
        </p:nvGrpSpPr>
        <p:grpSpPr>
          <a:xfrm>
            <a:off x="5087742" y="4203170"/>
            <a:ext cx="243057" cy="779019"/>
            <a:chOff x="4608962" y="3861048"/>
            <a:chExt cx="755126" cy="2257212"/>
          </a:xfrm>
        </p:grpSpPr>
        <p:sp>
          <p:nvSpPr>
            <p:cNvPr id="352" name="メモ 35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メモ 35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4" name="メモ 35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5" name="テキスト ボックス 35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6" name="二等辺三角形 35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1" name="グループ化 140"/>
          <p:cNvGrpSpPr>
            <a:grpSpLocks noChangeAspect="1"/>
          </p:cNvGrpSpPr>
          <p:nvPr/>
        </p:nvGrpSpPr>
        <p:grpSpPr>
          <a:xfrm>
            <a:off x="5331624" y="4208269"/>
            <a:ext cx="243057" cy="779019"/>
            <a:chOff x="4608962" y="3861048"/>
            <a:chExt cx="755126" cy="2257212"/>
          </a:xfrm>
        </p:grpSpPr>
        <p:sp>
          <p:nvSpPr>
            <p:cNvPr id="347" name="メモ 34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メモ 34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メモ 34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テキスト ボックス 34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1" name="二等辺三角形 35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2" name="グループ化 141"/>
          <p:cNvGrpSpPr>
            <a:grpSpLocks noChangeAspect="1"/>
          </p:cNvGrpSpPr>
          <p:nvPr/>
        </p:nvGrpSpPr>
        <p:grpSpPr>
          <a:xfrm>
            <a:off x="5573910" y="4208269"/>
            <a:ext cx="243057" cy="779019"/>
            <a:chOff x="4608962" y="3861048"/>
            <a:chExt cx="755126" cy="2257212"/>
          </a:xfrm>
        </p:grpSpPr>
        <p:sp>
          <p:nvSpPr>
            <p:cNvPr id="342" name="メモ 34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3" name="メモ 34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メモ 34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テキスト ボックス 34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6" name="二等辺三角形 34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3" name="グループ化 142"/>
          <p:cNvGrpSpPr>
            <a:grpSpLocks noChangeAspect="1"/>
          </p:cNvGrpSpPr>
          <p:nvPr/>
        </p:nvGrpSpPr>
        <p:grpSpPr>
          <a:xfrm>
            <a:off x="5087742" y="4496252"/>
            <a:ext cx="243057" cy="779019"/>
            <a:chOff x="4608962" y="3861048"/>
            <a:chExt cx="755126" cy="2257212"/>
          </a:xfrm>
        </p:grpSpPr>
        <p:sp>
          <p:nvSpPr>
            <p:cNvPr id="337" name="メモ 33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8" name="メモ 33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9" name="メモ 33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0" name="テキスト ボックス 33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1" name="二等辺三角形 34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4" name="グループ化 143"/>
          <p:cNvGrpSpPr>
            <a:grpSpLocks noChangeAspect="1"/>
          </p:cNvGrpSpPr>
          <p:nvPr/>
        </p:nvGrpSpPr>
        <p:grpSpPr>
          <a:xfrm>
            <a:off x="5331624" y="4501352"/>
            <a:ext cx="243057" cy="779019"/>
            <a:chOff x="4608962" y="3861048"/>
            <a:chExt cx="755126" cy="2257212"/>
          </a:xfrm>
        </p:grpSpPr>
        <p:sp>
          <p:nvSpPr>
            <p:cNvPr id="332" name="メモ 33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3" name="メモ 33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4" name="メモ 33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5" name="テキスト ボックス 33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6" name="二等辺三角形 33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5" name="グループ化 144"/>
          <p:cNvGrpSpPr>
            <a:grpSpLocks noChangeAspect="1"/>
          </p:cNvGrpSpPr>
          <p:nvPr/>
        </p:nvGrpSpPr>
        <p:grpSpPr>
          <a:xfrm>
            <a:off x="5573910" y="4501352"/>
            <a:ext cx="243057" cy="779019"/>
            <a:chOff x="4608962" y="3861048"/>
            <a:chExt cx="755126" cy="2257212"/>
          </a:xfrm>
        </p:grpSpPr>
        <p:sp>
          <p:nvSpPr>
            <p:cNvPr id="327" name="メモ 32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8" name="メモ 32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9" name="メモ 32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0" name="テキスト ボックス 32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1" name="二等辺三角形 33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6" name="グループ化 145"/>
          <p:cNvGrpSpPr>
            <a:grpSpLocks noChangeAspect="1"/>
          </p:cNvGrpSpPr>
          <p:nvPr/>
        </p:nvGrpSpPr>
        <p:grpSpPr>
          <a:xfrm>
            <a:off x="5106468" y="4802298"/>
            <a:ext cx="243057" cy="779019"/>
            <a:chOff x="4608962" y="3861048"/>
            <a:chExt cx="755126" cy="2257212"/>
          </a:xfrm>
        </p:grpSpPr>
        <p:sp>
          <p:nvSpPr>
            <p:cNvPr id="322" name="メモ 32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3" name="メモ 32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4" name="メモ 32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5" name="テキスト ボックス 32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6" name="二等辺三角形 32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7" name="グループ化 146"/>
          <p:cNvGrpSpPr>
            <a:grpSpLocks noChangeAspect="1"/>
          </p:cNvGrpSpPr>
          <p:nvPr/>
        </p:nvGrpSpPr>
        <p:grpSpPr>
          <a:xfrm>
            <a:off x="5350349" y="4807397"/>
            <a:ext cx="243057" cy="779019"/>
            <a:chOff x="4608962" y="3861048"/>
            <a:chExt cx="755126" cy="2257212"/>
          </a:xfrm>
        </p:grpSpPr>
        <p:sp>
          <p:nvSpPr>
            <p:cNvPr id="317" name="メモ 31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8" name="メモ 31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9" name="メモ 31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0" name="テキスト ボックス 31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1" name="二等辺三角形 32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8" name="グループ化 147"/>
          <p:cNvGrpSpPr>
            <a:grpSpLocks noChangeAspect="1"/>
          </p:cNvGrpSpPr>
          <p:nvPr/>
        </p:nvGrpSpPr>
        <p:grpSpPr>
          <a:xfrm>
            <a:off x="5592636" y="4807397"/>
            <a:ext cx="243057" cy="779019"/>
            <a:chOff x="4608962" y="3861048"/>
            <a:chExt cx="755126" cy="2257212"/>
          </a:xfrm>
        </p:grpSpPr>
        <p:sp>
          <p:nvSpPr>
            <p:cNvPr id="312" name="メモ 31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3" name="メモ 31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4" name="メモ 31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5" name="テキスト ボックス 31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6" name="二等辺三角形 31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9" name="グループ化 148"/>
          <p:cNvGrpSpPr>
            <a:grpSpLocks noChangeAspect="1"/>
          </p:cNvGrpSpPr>
          <p:nvPr/>
        </p:nvGrpSpPr>
        <p:grpSpPr>
          <a:xfrm>
            <a:off x="5106468" y="5084156"/>
            <a:ext cx="243057" cy="779019"/>
            <a:chOff x="4608962" y="3861048"/>
            <a:chExt cx="755126" cy="2257212"/>
          </a:xfrm>
        </p:grpSpPr>
        <p:sp>
          <p:nvSpPr>
            <p:cNvPr id="307" name="メモ 30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8" name="メモ 30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9" name="メモ 30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0" name="テキスト ボックス 30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1" name="二等辺三角形 31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0" name="グループ化 149"/>
          <p:cNvGrpSpPr>
            <a:grpSpLocks noChangeAspect="1"/>
          </p:cNvGrpSpPr>
          <p:nvPr/>
        </p:nvGrpSpPr>
        <p:grpSpPr>
          <a:xfrm>
            <a:off x="5350349" y="5089256"/>
            <a:ext cx="243057" cy="779019"/>
            <a:chOff x="4608962" y="3861048"/>
            <a:chExt cx="755126" cy="2257212"/>
          </a:xfrm>
        </p:grpSpPr>
        <p:sp>
          <p:nvSpPr>
            <p:cNvPr id="302" name="メモ 30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3" name="メモ 30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4" name="メモ 30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5" name="テキスト ボックス 30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6" name="二等辺三角形 30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1" name="グループ化 150"/>
          <p:cNvGrpSpPr>
            <a:grpSpLocks noChangeAspect="1"/>
          </p:cNvGrpSpPr>
          <p:nvPr/>
        </p:nvGrpSpPr>
        <p:grpSpPr>
          <a:xfrm>
            <a:off x="5592636" y="5089256"/>
            <a:ext cx="243057" cy="779019"/>
            <a:chOff x="4608962" y="3861048"/>
            <a:chExt cx="755126" cy="2257212"/>
          </a:xfrm>
        </p:grpSpPr>
        <p:sp>
          <p:nvSpPr>
            <p:cNvPr id="297" name="メモ 29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8" name="メモ 29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9" name="メモ 29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0" name="テキスト ボックス 29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1" name="二等辺三角形 30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2" name="グループ化 151"/>
          <p:cNvGrpSpPr>
            <a:grpSpLocks noChangeAspect="1"/>
          </p:cNvGrpSpPr>
          <p:nvPr/>
        </p:nvGrpSpPr>
        <p:grpSpPr>
          <a:xfrm>
            <a:off x="5098138" y="5388799"/>
            <a:ext cx="243057" cy="525104"/>
            <a:chOff x="4608962" y="3861048"/>
            <a:chExt cx="755126" cy="1521492"/>
          </a:xfrm>
        </p:grpSpPr>
        <p:sp>
          <p:nvSpPr>
            <p:cNvPr id="292" name="メモ 29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3" name="メモ 29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4" name="メモ 29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5" name="テキスト ボックス 294"/>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296" name="二等辺三角形 29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3" name="グループ化 152"/>
          <p:cNvGrpSpPr>
            <a:grpSpLocks noChangeAspect="1"/>
          </p:cNvGrpSpPr>
          <p:nvPr/>
        </p:nvGrpSpPr>
        <p:grpSpPr>
          <a:xfrm>
            <a:off x="5342019" y="5393900"/>
            <a:ext cx="243057" cy="548187"/>
            <a:chOff x="4608962" y="3861048"/>
            <a:chExt cx="755126" cy="1588375"/>
          </a:xfrm>
        </p:grpSpPr>
        <p:sp>
          <p:nvSpPr>
            <p:cNvPr id="287" name="メモ 28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8" name="メモ 28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9" name="メモ 28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0" name="テキスト ボックス 289"/>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91" name="二等辺三角形 29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4" name="グループ化 153"/>
          <p:cNvGrpSpPr>
            <a:grpSpLocks noChangeAspect="1"/>
          </p:cNvGrpSpPr>
          <p:nvPr/>
        </p:nvGrpSpPr>
        <p:grpSpPr>
          <a:xfrm>
            <a:off x="5584306" y="5393900"/>
            <a:ext cx="243057" cy="548187"/>
            <a:chOff x="4608962" y="3861048"/>
            <a:chExt cx="755126" cy="1588375"/>
          </a:xfrm>
        </p:grpSpPr>
        <p:sp>
          <p:nvSpPr>
            <p:cNvPr id="282" name="メモ 28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3" name="メモ 28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4" name="メモ 28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5" name="テキスト ボックス 284"/>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86" name="二等辺三角形 28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55" name="角丸四角形 154"/>
          <p:cNvSpPr/>
          <p:nvPr/>
        </p:nvSpPr>
        <p:spPr>
          <a:xfrm>
            <a:off x="5054533" y="4150783"/>
            <a:ext cx="821822" cy="165102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6" name="正方形/長方形 155"/>
          <p:cNvSpPr/>
          <p:nvPr/>
        </p:nvSpPr>
        <p:spPr>
          <a:xfrm>
            <a:off x="5102672" y="4779784"/>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157" name="角丸四角形 156"/>
          <p:cNvSpPr/>
          <p:nvPr/>
        </p:nvSpPr>
        <p:spPr>
          <a:xfrm>
            <a:off x="5081518" y="3594054"/>
            <a:ext cx="775685" cy="5942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ltLang="ja-JP" sz="1200" b="1" dirty="0">
              <a:solidFill>
                <a:prstClr val="white"/>
              </a:solidFill>
              <a:latin typeface="Meiryo UI" panose="020B0604030504040204" pitchFamily="50" charset="-128"/>
              <a:ea typeface="Meiryo UI" panose="020B0604030504040204" pitchFamily="50" charset="-128"/>
            </a:endParaRPr>
          </a:p>
        </p:txBody>
      </p:sp>
      <p:sp>
        <p:nvSpPr>
          <p:cNvPr id="158" name="右矢印 157"/>
          <p:cNvSpPr/>
          <p:nvPr/>
        </p:nvSpPr>
        <p:spPr>
          <a:xfrm rot="5031559" flipH="1">
            <a:off x="5704432" y="3124852"/>
            <a:ext cx="1174277"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59" name="グループ化 158"/>
          <p:cNvGrpSpPr>
            <a:grpSpLocks noChangeAspect="1"/>
          </p:cNvGrpSpPr>
          <p:nvPr/>
        </p:nvGrpSpPr>
        <p:grpSpPr>
          <a:xfrm>
            <a:off x="6222617" y="4173849"/>
            <a:ext cx="262842" cy="324834"/>
            <a:chOff x="6143716" y="3802634"/>
            <a:chExt cx="804548" cy="994518"/>
          </a:xfrm>
        </p:grpSpPr>
        <p:sp>
          <p:nvSpPr>
            <p:cNvPr id="280" name="フローチャート: 複数書類 27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1" name="二等辺三角形 28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0" name="グループ化 159"/>
          <p:cNvGrpSpPr>
            <a:grpSpLocks noChangeAspect="1"/>
          </p:cNvGrpSpPr>
          <p:nvPr/>
        </p:nvGrpSpPr>
        <p:grpSpPr>
          <a:xfrm>
            <a:off x="6441676" y="4165579"/>
            <a:ext cx="262842" cy="324834"/>
            <a:chOff x="6143716" y="3802634"/>
            <a:chExt cx="804548" cy="994518"/>
          </a:xfrm>
        </p:grpSpPr>
        <p:sp>
          <p:nvSpPr>
            <p:cNvPr id="278" name="フローチャート: 複数書類 27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9" name="二等辺三角形 27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1" name="グループ化 160"/>
          <p:cNvGrpSpPr>
            <a:grpSpLocks noChangeAspect="1"/>
          </p:cNvGrpSpPr>
          <p:nvPr/>
        </p:nvGrpSpPr>
        <p:grpSpPr>
          <a:xfrm>
            <a:off x="6003557" y="4165579"/>
            <a:ext cx="262842" cy="324834"/>
            <a:chOff x="6143716" y="3802634"/>
            <a:chExt cx="804548" cy="994518"/>
          </a:xfrm>
        </p:grpSpPr>
        <p:sp>
          <p:nvSpPr>
            <p:cNvPr id="276" name="フローチャート: 複数書類 27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7" name="二等辺三角形 27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2" name="グループ化 161"/>
          <p:cNvGrpSpPr>
            <a:grpSpLocks noChangeAspect="1"/>
          </p:cNvGrpSpPr>
          <p:nvPr/>
        </p:nvGrpSpPr>
        <p:grpSpPr>
          <a:xfrm>
            <a:off x="6222646" y="4480464"/>
            <a:ext cx="262842" cy="324834"/>
            <a:chOff x="6143716" y="3802634"/>
            <a:chExt cx="804548" cy="994518"/>
          </a:xfrm>
        </p:grpSpPr>
        <p:sp>
          <p:nvSpPr>
            <p:cNvPr id="274" name="フローチャート: 複数書類 27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二等辺三角形 27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3" name="グループ化 162"/>
          <p:cNvGrpSpPr>
            <a:grpSpLocks noChangeAspect="1"/>
          </p:cNvGrpSpPr>
          <p:nvPr/>
        </p:nvGrpSpPr>
        <p:grpSpPr>
          <a:xfrm>
            <a:off x="6441705" y="4472195"/>
            <a:ext cx="262842" cy="324834"/>
            <a:chOff x="6143716" y="3802634"/>
            <a:chExt cx="804548" cy="994518"/>
          </a:xfrm>
        </p:grpSpPr>
        <p:sp>
          <p:nvSpPr>
            <p:cNvPr id="272" name="フローチャート: 複数書類 27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3" name="二等辺三角形 27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4" name="グループ化 163"/>
          <p:cNvGrpSpPr>
            <a:grpSpLocks noChangeAspect="1"/>
          </p:cNvGrpSpPr>
          <p:nvPr/>
        </p:nvGrpSpPr>
        <p:grpSpPr>
          <a:xfrm>
            <a:off x="6003586" y="4472195"/>
            <a:ext cx="262842" cy="324834"/>
            <a:chOff x="6143716" y="3802634"/>
            <a:chExt cx="804548" cy="994518"/>
          </a:xfrm>
        </p:grpSpPr>
        <p:sp>
          <p:nvSpPr>
            <p:cNvPr id="270" name="フローチャート: 複数書類 26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1" name="二等辺三角形 27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5" name="グループ化 164"/>
          <p:cNvGrpSpPr>
            <a:grpSpLocks noChangeAspect="1"/>
          </p:cNvGrpSpPr>
          <p:nvPr/>
        </p:nvGrpSpPr>
        <p:grpSpPr>
          <a:xfrm>
            <a:off x="6222617" y="4787080"/>
            <a:ext cx="262842" cy="324834"/>
            <a:chOff x="6143716" y="3802634"/>
            <a:chExt cx="804548" cy="994518"/>
          </a:xfrm>
        </p:grpSpPr>
        <p:sp>
          <p:nvSpPr>
            <p:cNvPr id="268" name="フローチャート: 複数書類 26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二等辺三角形 26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6" name="グループ化 165"/>
          <p:cNvGrpSpPr>
            <a:grpSpLocks noChangeAspect="1"/>
          </p:cNvGrpSpPr>
          <p:nvPr/>
        </p:nvGrpSpPr>
        <p:grpSpPr>
          <a:xfrm>
            <a:off x="6441676" y="4778810"/>
            <a:ext cx="262842" cy="324834"/>
            <a:chOff x="6143716" y="3802634"/>
            <a:chExt cx="804548" cy="994518"/>
          </a:xfrm>
        </p:grpSpPr>
        <p:sp>
          <p:nvSpPr>
            <p:cNvPr id="266" name="フローチャート: 複数書類 26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7" name="二等辺三角形 26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7" name="グループ化 166"/>
          <p:cNvGrpSpPr>
            <a:grpSpLocks noChangeAspect="1"/>
          </p:cNvGrpSpPr>
          <p:nvPr/>
        </p:nvGrpSpPr>
        <p:grpSpPr>
          <a:xfrm>
            <a:off x="6003557" y="4778810"/>
            <a:ext cx="262842" cy="324834"/>
            <a:chOff x="6143716" y="3802634"/>
            <a:chExt cx="804548" cy="994518"/>
          </a:xfrm>
        </p:grpSpPr>
        <p:sp>
          <p:nvSpPr>
            <p:cNvPr id="264" name="フローチャート: 複数書類 26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5" name="二等辺三角形 26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8" name="グループ化 167"/>
          <p:cNvGrpSpPr>
            <a:grpSpLocks noChangeAspect="1"/>
          </p:cNvGrpSpPr>
          <p:nvPr/>
        </p:nvGrpSpPr>
        <p:grpSpPr>
          <a:xfrm>
            <a:off x="6222617" y="5093696"/>
            <a:ext cx="262842" cy="324834"/>
            <a:chOff x="6143716" y="3802634"/>
            <a:chExt cx="804548" cy="994518"/>
          </a:xfrm>
        </p:grpSpPr>
        <p:sp>
          <p:nvSpPr>
            <p:cNvPr id="262" name="フローチャート: 複数書類 26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3" name="二等辺三角形 26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9" name="グループ化 168"/>
          <p:cNvGrpSpPr>
            <a:grpSpLocks noChangeAspect="1"/>
          </p:cNvGrpSpPr>
          <p:nvPr/>
        </p:nvGrpSpPr>
        <p:grpSpPr>
          <a:xfrm>
            <a:off x="6441676" y="5085426"/>
            <a:ext cx="262842" cy="324834"/>
            <a:chOff x="6143716" y="3802634"/>
            <a:chExt cx="804548" cy="994518"/>
          </a:xfrm>
        </p:grpSpPr>
        <p:sp>
          <p:nvSpPr>
            <p:cNvPr id="260" name="フローチャート: 複数書類 25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1" name="二等辺三角形 26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0" name="グループ化 169"/>
          <p:cNvGrpSpPr>
            <a:grpSpLocks noChangeAspect="1"/>
          </p:cNvGrpSpPr>
          <p:nvPr/>
        </p:nvGrpSpPr>
        <p:grpSpPr>
          <a:xfrm>
            <a:off x="6003557" y="5085426"/>
            <a:ext cx="262842" cy="324834"/>
            <a:chOff x="6143716" y="3802634"/>
            <a:chExt cx="804548" cy="994518"/>
          </a:xfrm>
        </p:grpSpPr>
        <p:sp>
          <p:nvSpPr>
            <p:cNvPr id="258" name="フローチャート: 複数書類 25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二等辺三角形 25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1" name="グループ化 170"/>
          <p:cNvGrpSpPr>
            <a:grpSpLocks noChangeAspect="1"/>
          </p:cNvGrpSpPr>
          <p:nvPr/>
        </p:nvGrpSpPr>
        <p:grpSpPr>
          <a:xfrm>
            <a:off x="6222646" y="5400311"/>
            <a:ext cx="262842" cy="324834"/>
            <a:chOff x="6143716" y="3802634"/>
            <a:chExt cx="804548" cy="994518"/>
          </a:xfrm>
        </p:grpSpPr>
        <p:sp>
          <p:nvSpPr>
            <p:cNvPr id="256" name="フローチャート: 複数書類 25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7" name="二等辺三角形 25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2" name="グループ化 171"/>
          <p:cNvGrpSpPr>
            <a:grpSpLocks noChangeAspect="1"/>
          </p:cNvGrpSpPr>
          <p:nvPr/>
        </p:nvGrpSpPr>
        <p:grpSpPr>
          <a:xfrm>
            <a:off x="6441705" y="5392042"/>
            <a:ext cx="262842" cy="324834"/>
            <a:chOff x="6143716" y="3802634"/>
            <a:chExt cx="804548" cy="994518"/>
          </a:xfrm>
        </p:grpSpPr>
        <p:sp>
          <p:nvSpPr>
            <p:cNvPr id="254" name="フローチャート: 複数書類 25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5" name="二等辺三角形 25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3" name="グループ化 172"/>
          <p:cNvGrpSpPr>
            <a:grpSpLocks noChangeAspect="1"/>
          </p:cNvGrpSpPr>
          <p:nvPr/>
        </p:nvGrpSpPr>
        <p:grpSpPr>
          <a:xfrm>
            <a:off x="6003586" y="5392042"/>
            <a:ext cx="262842" cy="324834"/>
            <a:chOff x="6143716" y="3802634"/>
            <a:chExt cx="804548" cy="994518"/>
          </a:xfrm>
        </p:grpSpPr>
        <p:sp>
          <p:nvSpPr>
            <p:cNvPr id="252" name="フローチャート: 複数書類 25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二等辺三角形 25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74" name="角丸四角形 173"/>
          <p:cNvSpPr/>
          <p:nvPr/>
        </p:nvSpPr>
        <p:spPr>
          <a:xfrm>
            <a:off x="5960946" y="4113617"/>
            <a:ext cx="787415" cy="1644587"/>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5" name="正方形/長方形 174"/>
          <p:cNvSpPr/>
          <p:nvPr/>
        </p:nvSpPr>
        <p:spPr>
          <a:xfrm>
            <a:off x="5966288" y="4772272"/>
            <a:ext cx="777785"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176" name="角丸四角形 175"/>
          <p:cNvSpPr/>
          <p:nvPr/>
        </p:nvSpPr>
        <p:spPr>
          <a:xfrm>
            <a:off x="5917132" y="3818647"/>
            <a:ext cx="810000"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white"/>
              </a:solidFill>
              <a:latin typeface="Meiryo UI" panose="020B0604030504040204" pitchFamily="50" charset="-128"/>
              <a:ea typeface="Meiryo UI" panose="020B0604030504040204" pitchFamily="50" charset="-128"/>
            </a:endParaRPr>
          </a:p>
        </p:txBody>
      </p:sp>
      <p:sp>
        <p:nvSpPr>
          <p:cNvPr id="177" name="右矢印 176"/>
          <p:cNvSpPr/>
          <p:nvPr/>
        </p:nvSpPr>
        <p:spPr>
          <a:xfrm rot="3861406" flipH="1">
            <a:off x="6267352" y="2985090"/>
            <a:ext cx="1268219"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8" name="額縁 177"/>
          <p:cNvSpPr/>
          <p:nvPr/>
        </p:nvSpPr>
        <p:spPr>
          <a:xfrm>
            <a:off x="7137974" y="419609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9" name="額縁 178"/>
          <p:cNvSpPr/>
          <p:nvPr/>
        </p:nvSpPr>
        <p:spPr>
          <a:xfrm>
            <a:off x="7113161" y="417373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0" name="額縁 179"/>
          <p:cNvSpPr/>
          <p:nvPr/>
        </p:nvSpPr>
        <p:spPr>
          <a:xfrm>
            <a:off x="7090935" y="415151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1" name="二等辺三角形 180"/>
          <p:cNvSpPr/>
          <p:nvPr/>
        </p:nvSpPr>
        <p:spPr>
          <a:xfrm>
            <a:off x="7080118" y="406263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2" name="額縁 181"/>
          <p:cNvSpPr/>
          <p:nvPr/>
        </p:nvSpPr>
        <p:spPr>
          <a:xfrm>
            <a:off x="7346814"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3" name="額縁 182"/>
          <p:cNvSpPr/>
          <p:nvPr/>
        </p:nvSpPr>
        <p:spPr>
          <a:xfrm>
            <a:off x="7322000"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4" name="額縁 183"/>
          <p:cNvSpPr/>
          <p:nvPr/>
        </p:nvSpPr>
        <p:spPr>
          <a:xfrm>
            <a:off x="7299775"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5" name="二等辺三角形 184"/>
          <p:cNvSpPr/>
          <p:nvPr/>
        </p:nvSpPr>
        <p:spPr>
          <a:xfrm>
            <a:off x="7288958"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6" name="額縁 185"/>
          <p:cNvSpPr/>
          <p:nvPr/>
        </p:nvSpPr>
        <p:spPr>
          <a:xfrm>
            <a:off x="6939348"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7" name="額縁 186"/>
          <p:cNvSpPr/>
          <p:nvPr/>
        </p:nvSpPr>
        <p:spPr>
          <a:xfrm>
            <a:off x="6914535"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8" name="額縁 187"/>
          <p:cNvSpPr/>
          <p:nvPr/>
        </p:nvSpPr>
        <p:spPr>
          <a:xfrm>
            <a:off x="6892310"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9" name="二等辺三角形 188"/>
          <p:cNvSpPr/>
          <p:nvPr/>
        </p:nvSpPr>
        <p:spPr>
          <a:xfrm>
            <a:off x="6881492"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0" name="額縁 189"/>
          <p:cNvSpPr/>
          <p:nvPr/>
        </p:nvSpPr>
        <p:spPr>
          <a:xfrm>
            <a:off x="7137974" y="449236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1" name="額縁 190"/>
          <p:cNvSpPr/>
          <p:nvPr/>
        </p:nvSpPr>
        <p:spPr>
          <a:xfrm>
            <a:off x="7113161" y="447000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2" name="額縁 191"/>
          <p:cNvSpPr/>
          <p:nvPr/>
        </p:nvSpPr>
        <p:spPr>
          <a:xfrm>
            <a:off x="7090935" y="444778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3" name="二等辺三角形 192"/>
          <p:cNvSpPr/>
          <p:nvPr/>
        </p:nvSpPr>
        <p:spPr>
          <a:xfrm>
            <a:off x="7080118" y="4358902"/>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4" name="額縁 193"/>
          <p:cNvSpPr/>
          <p:nvPr/>
        </p:nvSpPr>
        <p:spPr>
          <a:xfrm>
            <a:off x="7346814"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5" name="額縁 194"/>
          <p:cNvSpPr/>
          <p:nvPr/>
        </p:nvSpPr>
        <p:spPr>
          <a:xfrm>
            <a:off x="7322000"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6" name="額縁 195"/>
          <p:cNvSpPr/>
          <p:nvPr/>
        </p:nvSpPr>
        <p:spPr>
          <a:xfrm>
            <a:off x="7299775"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7" name="二等辺三角形 196"/>
          <p:cNvSpPr/>
          <p:nvPr/>
        </p:nvSpPr>
        <p:spPr>
          <a:xfrm>
            <a:off x="7288958"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8" name="額縁 197"/>
          <p:cNvSpPr/>
          <p:nvPr/>
        </p:nvSpPr>
        <p:spPr>
          <a:xfrm>
            <a:off x="6939348"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9" name="額縁 198"/>
          <p:cNvSpPr/>
          <p:nvPr/>
        </p:nvSpPr>
        <p:spPr>
          <a:xfrm>
            <a:off x="6914535"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0" name="額縁 199"/>
          <p:cNvSpPr/>
          <p:nvPr/>
        </p:nvSpPr>
        <p:spPr>
          <a:xfrm>
            <a:off x="6892310"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1" name="二等辺三角形 200"/>
          <p:cNvSpPr/>
          <p:nvPr/>
        </p:nvSpPr>
        <p:spPr>
          <a:xfrm>
            <a:off x="6881492"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2" name="額縁 201"/>
          <p:cNvSpPr/>
          <p:nvPr/>
        </p:nvSpPr>
        <p:spPr>
          <a:xfrm>
            <a:off x="7137974" y="48230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3" name="額縁 202"/>
          <p:cNvSpPr/>
          <p:nvPr/>
        </p:nvSpPr>
        <p:spPr>
          <a:xfrm>
            <a:off x="7113161" y="480071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4" name="額縁 203"/>
          <p:cNvSpPr/>
          <p:nvPr/>
        </p:nvSpPr>
        <p:spPr>
          <a:xfrm>
            <a:off x="7090935" y="47784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5" name="二等辺三角形 204"/>
          <p:cNvSpPr/>
          <p:nvPr/>
        </p:nvSpPr>
        <p:spPr>
          <a:xfrm>
            <a:off x="7080118" y="46896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6" name="額縁 205"/>
          <p:cNvSpPr/>
          <p:nvPr/>
        </p:nvSpPr>
        <p:spPr>
          <a:xfrm>
            <a:off x="7346814"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7" name="額縁 206"/>
          <p:cNvSpPr/>
          <p:nvPr/>
        </p:nvSpPr>
        <p:spPr>
          <a:xfrm>
            <a:off x="7322000"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8" name="額縁 207"/>
          <p:cNvSpPr/>
          <p:nvPr/>
        </p:nvSpPr>
        <p:spPr>
          <a:xfrm>
            <a:off x="7299775"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9" name="二等辺三角形 208"/>
          <p:cNvSpPr/>
          <p:nvPr/>
        </p:nvSpPr>
        <p:spPr>
          <a:xfrm>
            <a:off x="7288958"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0" name="額縁 209"/>
          <p:cNvSpPr/>
          <p:nvPr/>
        </p:nvSpPr>
        <p:spPr>
          <a:xfrm>
            <a:off x="6939348"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1" name="額縁 210"/>
          <p:cNvSpPr/>
          <p:nvPr/>
        </p:nvSpPr>
        <p:spPr>
          <a:xfrm>
            <a:off x="6914535"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2" name="額縁 211"/>
          <p:cNvSpPr/>
          <p:nvPr/>
        </p:nvSpPr>
        <p:spPr>
          <a:xfrm>
            <a:off x="6892310"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3" name="二等辺三角形 212"/>
          <p:cNvSpPr/>
          <p:nvPr/>
        </p:nvSpPr>
        <p:spPr>
          <a:xfrm>
            <a:off x="6881492"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4" name="額縁 213"/>
          <p:cNvSpPr/>
          <p:nvPr/>
        </p:nvSpPr>
        <p:spPr>
          <a:xfrm>
            <a:off x="7137974" y="51563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5" name="額縁 214"/>
          <p:cNvSpPr/>
          <p:nvPr/>
        </p:nvSpPr>
        <p:spPr>
          <a:xfrm>
            <a:off x="7113161" y="513402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6" name="額縁 215"/>
          <p:cNvSpPr/>
          <p:nvPr/>
        </p:nvSpPr>
        <p:spPr>
          <a:xfrm>
            <a:off x="7090935" y="51118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7" name="二等辺三角形 216"/>
          <p:cNvSpPr/>
          <p:nvPr/>
        </p:nvSpPr>
        <p:spPr>
          <a:xfrm>
            <a:off x="7080118" y="50229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8" name="額縁 217"/>
          <p:cNvSpPr/>
          <p:nvPr/>
        </p:nvSpPr>
        <p:spPr>
          <a:xfrm>
            <a:off x="7346814"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9" name="額縁 218"/>
          <p:cNvSpPr/>
          <p:nvPr/>
        </p:nvSpPr>
        <p:spPr>
          <a:xfrm>
            <a:off x="7322000"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0" name="額縁 219"/>
          <p:cNvSpPr/>
          <p:nvPr/>
        </p:nvSpPr>
        <p:spPr>
          <a:xfrm>
            <a:off x="7299775"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1" name="二等辺三角形 220"/>
          <p:cNvSpPr/>
          <p:nvPr/>
        </p:nvSpPr>
        <p:spPr>
          <a:xfrm>
            <a:off x="7288958"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2" name="額縁 221"/>
          <p:cNvSpPr/>
          <p:nvPr/>
        </p:nvSpPr>
        <p:spPr>
          <a:xfrm>
            <a:off x="6939348"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3" name="額縁 222"/>
          <p:cNvSpPr/>
          <p:nvPr/>
        </p:nvSpPr>
        <p:spPr>
          <a:xfrm>
            <a:off x="6914535"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4" name="額縁 223"/>
          <p:cNvSpPr/>
          <p:nvPr/>
        </p:nvSpPr>
        <p:spPr>
          <a:xfrm>
            <a:off x="6892310"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5" name="二等辺三角形 224"/>
          <p:cNvSpPr/>
          <p:nvPr/>
        </p:nvSpPr>
        <p:spPr>
          <a:xfrm>
            <a:off x="6881492"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6" name="額縁 225"/>
          <p:cNvSpPr/>
          <p:nvPr/>
        </p:nvSpPr>
        <p:spPr>
          <a:xfrm>
            <a:off x="7137974" y="54896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7" name="額縁 226"/>
          <p:cNvSpPr/>
          <p:nvPr/>
        </p:nvSpPr>
        <p:spPr>
          <a:xfrm>
            <a:off x="7113161" y="546732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8" name="額縁 227"/>
          <p:cNvSpPr/>
          <p:nvPr/>
        </p:nvSpPr>
        <p:spPr>
          <a:xfrm>
            <a:off x="7090935" y="544510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9" name="二等辺三角形 228"/>
          <p:cNvSpPr/>
          <p:nvPr/>
        </p:nvSpPr>
        <p:spPr>
          <a:xfrm>
            <a:off x="7080118" y="535622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0" name="額縁 229"/>
          <p:cNvSpPr/>
          <p:nvPr/>
        </p:nvSpPr>
        <p:spPr>
          <a:xfrm>
            <a:off x="7346814"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1" name="額縁 230"/>
          <p:cNvSpPr/>
          <p:nvPr/>
        </p:nvSpPr>
        <p:spPr>
          <a:xfrm>
            <a:off x="7322000"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2" name="額縁 231"/>
          <p:cNvSpPr/>
          <p:nvPr/>
        </p:nvSpPr>
        <p:spPr>
          <a:xfrm>
            <a:off x="7299775"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3" name="二等辺三角形 232"/>
          <p:cNvSpPr/>
          <p:nvPr/>
        </p:nvSpPr>
        <p:spPr>
          <a:xfrm>
            <a:off x="7288958"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4" name="額縁 233"/>
          <p:cNvSpPr/>
          <p:nvPr/>
        </p:nvSpPr>
        <p:spPr>
          <a:xfrm>
            <a:off x="6939348"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5" name="額縁 234"/>
          <p:cNvSpPr/>
          <p:nvPr/>
        </p:nvSpPr>
        <p:spPr>
          <a:xfrm>
            <a:off x="6914535"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6" name="額縁 235"/>
          <p:cNvSpPr/>
          <p:nvPr/>
        </p:nvSpPr>
        <p:spPr>
          <a:xfrm>
            <a:off x="6892310"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7" name="二等辺三角形 236"/>
          <p:cNvSpPr/>
          <p:nvPr/>
        </p:nvSpPr>
        <p:spPr>
          <a:xfrm>
            <a:off x="6881492"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8" name="角丸四角形 237"/>
          <p:cNvSpPr/>
          <p:nvPr/>
        </p:nvSpPr>
        <p:spPr>
          <a:xfrm>
            <a:off x="6811167" y="3978152"/>
            <a:ext cx="784539" cy="1766681"/>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9" name="角丸四角形 238"/>
          <p:cNvSpPr/>
          <p:nvPr/>
        </p:nvSpPr>
        <p:spPr>
          <a:xfrm>
            <a:off x="6820514" y="3640897"/>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240" name="正方形/長方形 239"/>
          <p:cNvSpPr/>
          <p:nvPr/>
        </p:nvSpPr>
        <p:spPr>
          <a:xfrm>
            <a:off x="6854259" y="4561313"/>
            <a:ext cx="709329" cy="49138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美術館・</a:t>
            </a:r>
            <a:endParaRPr lang="en-US" altLang="ja-JP" sz="1275"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博物館</a:t>
            </a:r>
          </a:p>
        </p:txBody>
      </p:sp>
      <p:sp>
        <p:nvSpPr>
          <p:cNvPr id="241" name="右矢印 240"/>
          <p:cNvSpPr/>
          <p:nvPr/>
        </p:nvSpPr>
        <p:spPr>
          <a:xfrm rot="18994936">
            <a:off x="3625604" y="2875038"/>
            <a:ext cx="1738313"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右矢印 241"/>
          <p:cNvSpPr/>
          <p:nvPr/>
        </p:nvSpPr>
        <p:spPr>
          <a:xfrm rot="18994936">
            <a:off x="3389948" y="2818542"/>
            <a:ext cx="1902747"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3" name="右矢印 242"/>
          <p:cNvSpPr/>
          <p:nvPr/>
        </p:nvSpPr>
        <p:spPr>
          <a:xfrm rot="13594936">
            <a:off x="6845043" y="2893543"/>
            <a:ext cx="1831871"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4" name="右矢印 243"/>
          <p:cNvSpPr/>
          <p:nvPr/>
        </p:nvSpPr>
        <p:spPr>
          <a:xfrm rot="13594936">
            <a:off x="6779167" y="2947557"/>
            <a:ext cx="1643987"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5" name="右矢印 244"/>
          <p:cNvSpPr/>
          <p:nvPr/>
        </p:nvSpPr>
        <p:spPr>
          <a:xfrm rot="13594936">
            <a:off x="6666067" y="3063675"/>
            <a:ext cx="1667473"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6" name="角丸四角形 245"/>
          <p:cNvSpPr/>
          <p:nvPr/>
        </p:nvSpPr>
        <p:spPr>
          <a:xfrm>
            <a:off x="8086164" y="3914573"/>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7" name="角丸四角形 246"/>
          <p:cNvSpPr/>
          <p:nvPr/>
        </p:nvSpPr>
        <p:spPr>
          <a:xfrm>
            <a:off x="8003550" y="422288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8" name="角丸四角形 247"/>
          <p:cNvSpPr/>
          <p:nvPr/>
        </p:nvSpPr>
        <p:spPr>
          <a:xfrm>
            <a:off x="7857430" y="4431560"/>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9" name="角丸四角形 248"/>
          <p:cNvSpPr/>
          <p:nvPr/>
        </p:nvSpPr>
        <p:spPr>
          <a:xfrm>
            <a:off x="7689680" y="469502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0" name="正方形/長方形 249"/>
          <p:cNvSpPr/>
          <p:nvPr/>
        </p:nvSpPr>
        <p:spPr>
          <a:xfrm>
            <a:off x="7926721" y="4363815"/>
            <a:ext cx="797863" cy="42443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他の領域</a:t>
            </a:r>
          </a:p>
        </p:txBody>
      </p:sp>
      <p:sp>
        <p:nvSpPr>
          <p:cNvPr id="251" name="角丸四角形 250"/>
          <p:cNvSpPr/>
          <p:nvPr/>
        </p:nvSpPr>
        <p:spPr>
          <a:xfrm>
            <a:off x="7794333" y="3537010"/>
            <a:ext cx="1062280" cy="5736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477" name="角丸四角形吹き出し 476"/>
          <p:cNvSpPr/>
          <p:nvPr/>
        </p:nvSpPr>
        <p:spPr>
          <a:xfrm>
            <a:off x="1937538" y="2186862"/>
            <a:ext cx="1512168" cy="918102"/>
          </a:xfrm>
          <a:prstGeom prst="wedgeRoundRectCallout">
            <a:avLst>
              <a:gd name="adj1" fmla="val 101135"/>
              <a:gd name="adj2" fmla="val 5918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公共図書館は、</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が直接連携</a:t>
            </a:r>
          </a:p>
        </p:txBody>
      </p:sp>
      <p:sp>
        <p:nvSpPr>
          <p:cNvPr id="476" name="角丸四角形吹き出し 475"/>
          <p:cNvSpPr/>
          <p:nvPr/>
        </p:nvSpPr>
        <p:spPr>
          <a:xfrm>
            <a:off x="8634282" y="2024844"/>
            <a:ext cx="1944216" cy="1296144"/>
          </a:xfrm>
          <a:prstGeom prst="wedgeRoundRectCallout">
            <a:avLst>
              <a:gd name="adj1" fmla="val -41548"/>
              <a:gd name="adj2" fmla="val 7752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他の領域は、領域ごとの</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（候補）との協力関係により連携拡張</a:t>
            </a:r>
          </a:p>
        </p:txBody>
      </p:sp>
      <p:sp>
        <p:nvSpPr>
          <p:cNvPr id="462" name="角丸四角形 461"/>
          <p:cNvSpPr/>
          <p:nvPr/>
        </p:nvSpPr>
        <p:spPr>
          <a:xfrm>
            <a:off x="4166777" y="3552316"/>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NII</a:t>
            </a: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4" name="角丸四角形 463"/>
          <p:cNvSpPr/>
          <p:nvPr/>
        </p:nvSpPr>
        <p:spPr>
          <a:xfrm>
            <a:off x="5008525" y="3524519"/>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JST</a:t>
            </a:r>
            <a:r>
              <a:rPr lang="ja-JP" altLang="en-US" sz="1350" b="1" dirty="0" err="1">
                <a:solidFill>
                  <a:prstClr val="white"/>
                </a:solidFill>
                <a:latin typeface="Meiryo UI" panose="020B0604030504040204" pitchFamily="50" charset="-128"/>
                <a:ea typeface="Meiryo UI" panose="020B0604030504040204" pitchFamily="50" charset="-128"/>
              </a:rPr>
              <a:t>、</a:t>
            </a:r>
            <a:r>
              <a:rPr lang="en-US" altLang="ja-JP" sz="1350" b="1" dirty="0">
                <a:solidFill>
                  <a:prstClr val="white"/>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5" name="角丸四角形 464"/>
          <p:cNvSpPr/>
          <p:nvPr/>
        </p:nvSpPr>
        <p:spPr>
          <a:xfrm>
            <a:off x="5758561" y="3807042"/>
            <a:ext cx="1107503"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050" b="1" dirty="0">
                <a:solidFill>
                  <a:prstClr val="white"/>
                </a:solidFill>
                <a:latin typeface="Meiryo UI" panose="020B0604030504040204" pitchFamily="50" charset="-128"/>
                <a:ea typeface="Meiryo UI" panose="020B0604030504040204" pitchFamily="50" charset="-128"/>
              </a:rPr>
              <a:t>国立公文書館等と協力</a:t>
            </a:r>
            <a:endParaRPr lang="en-US" altLang="ja-JP" sz="1050" b="1" dirty="0">
              <a:solidFill>
                <a:prstClr val="white"/>
              </a:solidFill>
              <a:latin typeface="Meiryo UI" panose="020B0604030504040204" pitchFamily="50" charset="-128"/>
              <a:ea typeface="Meiryo UI" panose="020B0604030504040204" pitchFamily="50" charset="-128"/>
            </a:endParaRPr>
          </a:p>
        </p:txBody>
      </p:sp>
      <p:sp>
        <p:nvSpPr>
          <p:cNvPr id="466" name="角丸四角形 465"/>
          <p:cNvSpPr/>
          <p:nvPr/>
        </p:nvSpPr>
        <p:spPr>
          <a:xfrm>
            <a:off x="6748500" y="3638250"/>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文化庁</a:t>
            </a:r>
            <a:endParaRPr lang="en-US" altLang="ja-JP" sz="1275" b="1"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等と協力</a:t>
            </a:r>
          </a:p>
        </p:txBody>
      </p:sp>
      <p:sp>
        <p:nvSpPr>
          <p:cNvPr id="467" name="角丸四角形 466"/>
          <p:cNvSpPr/>
          <p:nvPr/>
        </p:nvSpPr>
        <p:spPr>
          <a:xfrm>
            <a:off x="7730870" y="3495150"/>
            <a:ext cx="1227444" cy="648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各領域の</a:t>
            </a:r>
            <a:r>
              <a:rPr lang="en-US" altLang="ja-JP" sz="1200" b="1" dirty="0">
                <a:solidFill>
                  <a:prstClr val="white"/>
                </a:solidFill>
                <a:latin typeface="Meiryo UI" panose="020B0604030504040204" pitchFamily="50" charset="-128"/>
                <a:ea typeface="Meiryo UI" panose="020B0604030504040204" pitchFamily="50" charset="-128"/>
              </a:rPr>
              <a:t>aggregator</a:t>
            </a:r>
          </a:p>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と協力</a:t>
            </a:r>
          </a:p>
        </p:txBody>
      </p:sp>
      <p:sp>
        <p:nvSpPr>
          <p:cNvPr id="468" name="正方形/長方形 467"/>
          <p:cNvSpPr/>
          <p:nvPr/>
        </p:nvSpPr>
        <p:spPr>
          <a:xfrm>
            <a:off x="3121126" y="4153452"/>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公共図書館</a:t>
            </a:r>
          </a:p>
        </p:txBody>
      </p:sp>
      <p:sp>
        <p:nvSpPr>
          <p:cNvPr id="469" name="正方形/長方形 468"/>
          <p:cNvSpPr/>
          <p:nvPr/>
        </p:nvSpPr>
        <p:spPr>
          <a:xfrm>
            <a:off x="4008000" y="4563126"/>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大学図書館</a:t>
            </a:r>
          </a:p>
        </p:txBody>
      </p:sp>
    </p:spTree>
    <p:extLst>
      <p:ext uri="{BB962C8B-B14F-4D97-AF65-F5344CB8AC3E}">
        <p14:creationId xmlns:p14="http://schemas.microsoft.com/office/powerpoint/2010/main" val="22917365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84"/>
          <p:cNvSpPr/>
          <p:nvPr/>
        </p:nvSpPr>
        <p:spPr>
          <a:xfrm>
            <a:off x="1772459" y="3847764"/>
            <a:ext cx="8640960" cy="1701000"/>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 name="Rectangle 2"/>
          <p:cNvSpPr>
            <a:spLocks noGrp="1" noChangeArrowheads="1"/>
          </p:cNvSpPr>
          <p:nvPr>
            <p:ph type="title"/>
          </p:nvPr>
        </p:nvSpPr>
        <p:spPr>
          <a:xfrm>
            <a:off x="0" y="0"/>
            <a:ext cx="12192000" cy="941901"/>
          </a:xfrm>
        </p:spPr>
        <p:txBody>
          <a:bodyPr>
            <a:noAutofit/>
          </a:bodyPr>
          <a:lstStyle/>
          <a:p>
            <a:r>
              <a:rPr lang="ja-JP" altLang="en-US" sz="3200" dirty="0">
                <a:cs typeface="メイリオ" panose="020B0604030504040204" pitchFamily="50" charset="-128"/>
              </a:rPr>
              <a:t>メタデータの流通において、</a:t>
            </a:r>
            <a:r>
              <a:rPr lang="en-US" altLang="ja-JP" sz="3200" dirty="0">
                <a:cs typeface="メイリオ" panose="020B0604030504040204" pitchFamily="50" charset="-128"/>
              </a:rPr>
              <a:t>NDL</a:t>
            </a:r>
            <a:r>
              <a:rPr lang="ja-JP" altLang="en-US" sz="3200" dirty="0">
                <a:cs typeface="メイリオ" panose="020B0604030504040204" pitchFamily="50" charset="-128"/>
              </a:rPr>
              <a:t>サーチが果たす役割</a:t>
            </a:r>
          </a:p>
        </p:txBody>
      </p:sp>
      <p:sp>
        <p:nvSpPr>
          <p:cNvPr id="10"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9</a:t>
            </a:r>
            <a:endParaRPr lang="ja-JP" altLang="en-US" dirty="0"/>
          </a:p>
        </p:txBody>
      </p:sp>
      <p:sp>
        <p:nvSpPr>
          <p:cNvPr id="11" name="角丸四角形 10"/>
          <p:cNvSpPr/>
          <p:nvPr/>
        </p:nvSpPr>
        <p:spPr>
          <a:xfrm>
            <a:off x="1775520" y="1862826"/>
            <a:ext cx="8640960" cy="1313184"/>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3" name="Picture 2"/>
          <p:cNvPicPr>
            <a:picLocks noChangeAspect="1" noChangeArrowheads="1"/>
          </p:cNvPicPr>
          <p:nvPr/>
        </p:nvPicPr>
        <p:blipFill>
          <a:blip r:embed="rId2" cstate="print"/>
          <a:srcRect/>
          <a:stretch>
            <a:fillRect/>
          </a:stretch>
        </p:blipFill>
        <p:spPr bwMode="auto">
          <a:xfrm>
            <a:off x="5789201" y="3743518"/>
            <a:ext cx="635651" cy="443143"/>
          </a:xfrm>
          <a:prstGeom prst="rect">
            <a:avLst/>
          </a:prstGeom>
          <a:ln>
            <a:noFill/>
          </a:ln>
          <a:effectLst/>
        </p:spPr>
      </p:pic>
      <p:sp>
        <p:nvSpPr>
          <p:cNvPr id="14" name="二等辺三角形 13"/>
          <p:cNvSpPr/>
          <p:nvPr/>
        </p:nvSpPr>
        <p:spPr>
          <a:xfrm>
            <a:off x="2451314" y="4394466"/>
            <a:ext cx="594066" cy="22207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 name="フローチャート: 複数書類 14"/>
          <p:cNvSpPr/>
          <p:nvPr/>
        </p:nvSpPr>
        <p:spPr>
          <a:xfrm>
            <a:off x="7560434" y="4620686"/>
            <a:ext cx="432048" cy="529865"/>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 name="二等辺三角形 15"/>
          <p:cNvSpPr/>
          <p:nvPr/>
        </p:nvSpPr>
        <p:spPr>
          <a:xfrm>
            <a:off x="7485000" y="4404662"/>
            <a:ext cx="603411"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 name="メモ 16"/>
          <p:cNvSpPr/>
          <p:nvPr/>
        </p:nvSpPr>
        <p:spPr>
          <a:xfrm>
            <a:off x="5995871" y="4704790"/>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 name="メモ 17"/>
          <p:cNvSpPr/>
          <p:nvPr/>
        </p:nvSpPr>
        <p:spPr>
          <a:xfrm>
            <a:off x="5941865" y="4650784"/>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 name="メモ 18"/>
          <p:cNvSpPr/>
          <p:nvPr/>
        </p:nvSpPr>
        <p:spPr>
          <a:xfrm>
            <a:off x="5905538" y="4596778"/>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5865539" y="4574713"/>
            <a:ext cx="486054" cy="519373"/>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375" dirty="0" err="1">
                <a:solidFill>
                  <a:prstClr val="black"/>
                </a:solidFill>
                <a:latin typeface="Meiryo UI" panose="020B0604030504040204" pitchFamily="50" charset="-128"/>
                <a:ea typeface="Meiryo UI" panose="020B0604030504040204" pitchFamily="50" charset="-128"/>
              </a:rPr>
              <a:t>ー</a:t>
            </a:r>
            <a:r>
              <a:rPr lang="ja-JP" altLang="en-US" sz="375" dirty="0">
                <a:solidFill>
                  <a:prstClr val="black"/>
                </a:solidFill>
                <a:latin typeface="Meiryo UI" panose="020B0604030504040204" pitchFamily="50" charset="-128"/>
                <a:ea typeface="Meiryo UI" panose="020B0604030504040204" pitchFamily="50" charset="-128"/>
              </a:rPr>
              <a:t>ーー</a:t>
            </a:r>
            <a:r>
              <a:rPr lang="ja-JP" altLang="en-US" sz="375" dirty="0" err="1">
                <a:solidFill>
                  <a:prstClr val="black"/>
                </a:solidFill>
                <a:latin typeface="Meiryo UI" panose="020B0604030504040204" pitchFamily="50" charset="-128"/>
                <a:ea typeface="Meiryo UI" panose="020B0604030504040204" pitchFamily="50" charset="-128"/>
              </a:rPr>
              <a:t>ーーーーーーーーーーーーーーーーーーーーーーーー</a:t>
            </a:r>
            <a:r>
              <a:rPr lang="ja-JP" altLang="en-US" sz="375" dirty="0">
                <a:solidFill>
                  <a:prstClr val="black"/>
                </a:solidFill>
                <a:latin typeface="Meiryo UI" panose="020B0604030504040204" pitchFamily="50" charset="-128"/>
                <a:ea typeface="Meiryo UI" panose="020B0604030504040204" pitchFamily="50" charset="-128"/>
              </a:rPr>
              <a:t>ー</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1" name="二等辺三角形 20"/>
          <p:cNvSpPr/>
          <p:nvPr/>
        </p:nvSpPr>
        <p:spPr>
          <a:xfrm>
            <a:off x="5821577" y="4386687"/>
            <a:ext cx="566345"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 name="額縁 21"/>
          <p:cNvSpPr/>
          <p:nvPr/>
        </p:nvSpPr>
        <p:spPr>
          <a:xfrm>
            <a:off x="9314927" y="4712569"/>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 name="額縁 22"/>
          <p:cNvSpPr/>
          <p:nvPr/>
        </p:nvSpPr>
        <p:spPr>
          <a:xfrm>
            <a:off x="9254633" y="4658209"/>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 name="額縁 23"/>
          <p:cNvSpPr/>
          <p:nvPr/>
        </p:nvSpPr>
        <p:spPr>
          <a:xfrm>
            <a:off x="9200627" y="4604203"/>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 name="二等辺三角形 24"/>
          <p:cNvSpPr/>
          <p:nvPr/>
        </p:nvSpPr>
        <p:spPr>
          <a:xfrm>
            <a:off x="9174343" y="4388178"/>
            <a:ext cx="566345"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 name="フローチャート: 記憶データ 3"/>
          <p:cNvSpPr>
            <a:spLocks noChangeAspect="1"/>
          </p:cNvSpPr>
          <p:nvPr/>
        </p:nvSpPr>
        <p:spPr>
          <a:xfrm rot="5400000">
            <a:off x="2404607" y="4807283"/>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 name="フローチャート: 記憶データ 3"/>
          <p:cNvSpPr>
            <a:spLocks noChangeAspect="1"/>
          </p:cNvSpPr>
          <p:nvPr/>
        </p:nvSpPr>
        <p:spPr>
          <a:xfrm rot="5400000">
            <a:off x="2696066" y="4795302"/>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 name="フローチャート: 記憶データ 3"/>
          <p:cNvSpPr>
            <a:spLocks noChangeAspect="1"/>
          </p:cNvSpPr>
          <p:nvPr/>
        </p:nvSpPr>
        <p:spPr>
          <a:xfrm rot="5400000">
            <a:off x="2404607" y="4751549"/>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 name="フローチャート: 記憶データ 3"/>
          <p:cNvSpPr>
            <a:spLocks noChangeAspect="1"/>
          </p:cNvSpPr>
          <p:nvPr/>
        </p:nvSpPr>
        <p:spPr>
          <a:xfrm rot="5400000">
            <a:off x="2696066" y="4739568"/>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 name="フローチャート: 記憶データ 3"/>
          <p:cNvSpPr>
            <a:spLocks noChangeAspect="1"/>
          </p:cNvSpPr>
          <p:nvPr/>
        </p:nvSpPr>
        <p:spPr>
          <a:xfrm rot="5400000">
            <a:off x="2404607" y="4699271"/>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 name="フローチャート: 記憶データ 3"/>
          <p:cNvSpPr>
            <a:spLocks noChangeAspect="1"/>
          </p:cNvSpPr>
          <p:nvPr/>
        </p:nvSpPr>
        <p:spPr>
          <a:xfrm rot="5400000">
            <a:off x="2696066" y="4687290"/>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右矢印 58"/>
          <p:cNvSpPr/>
          <p:nvPr/>
        </p:nvSpPr>
        <p:spPr>
          <a:xfrm rot="989331" flipH="1">
            <a:off x="6436076" y="4277886"/>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 name="正方形/長方形 59"/>
          <p:cNvSpPr/>
          <p:nvPr/>
        </p:nvSpPr>
        <p:spPr>
          <a:xfrm>
            <a:off x="2423593" y="4718503"/>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公共　図書館</a:t>
            </a:r>
          </a:p>
        </p:txBody>
      </p:sp>
      <p:sp>
        <p:nvSpPr>
          <p:cNvPr id="61" name="正方形/長方形 60"/>
          <p:cNvSpPr/>
          <p:nvPr/>
        </p:nvSpPr>
        <p:spPr>
          <a:xfrm>
            <a:off x="5763677" y="4716757"/>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62" name="正方形/長方形 61"/>
          <p:cNvSpPr/>
          <p:nvPr/>
        </p:nvSpPr>
        <p:spPr>
          <a:xfrm>
            <a:off x="7422056" y="4736319"/>
            <a:ext cx="780179" cy="27313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63" name="正方形/長方形 62"/>
          <p:cNvSpPr/>
          <p:nvPr/>
        </p:nvSpPr>
        <p:spPr>
          <a:xfrm>
            <a:off x="9097153" y="4684695"/>
            <a:ext cx="731102" cy="4485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美術館</a:t>
            </a:r>
            <a:endParaRPr lang="en-US" altLang="ja-JP" sz="135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rPr>
              <a:t>/</a:t>
            </a:r>
            <a:r>
              <a:rPr lang="ja-JP" altLang="en-US" sz="1350" b="1" dirty="0">
                <a:solidFill>
                  <a:prstClr val="black"/>
                </a:solidFill>
                <a:latin typeface="Meiryo UI" panose="020B0604030504040204" pitchFamily="50" charset="-128"/>
                <a:ea typeface="Meiryo UI" panose="020B0604030504040204" pitchFamily="50" charset="-128"/>
              </a:rPr>
              <a:t>博物館</a:t>
            </a:r>
          </a:p>
        </p:txBody>
      </p:sp>
      <p:sp>
        <p:nvSpPr>
          <p:cNvPr id="64" name="正方形/長方形 63"/>
          <p:cNvSpPr>
            <a:spLocks noChangeAspect="1"/>
          </p:cNvSpPr>
          <p:nvPr/>
        </p:nvSpPr>
        <p:spPr>
          <a:xfrm>
            <a:off x="5789201" y="3423722"/>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pic>
        <p:nvPicPr>
          <p:cNvPr id="65" name="図 64"/>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51784" y="2327391"/>
            <a:ext cx="617558" cy="467586"/>
          </a:xfrm>
          <a:prstGeom prst="rect">
            <a:avLst/>
          </a:prstGeom>
        </p:spPr>
      </p:pic>
      <p:pic>
        <p:nvPicPr>
          <p:cNvPr id="66" name="図 6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47486" y="2300427"/>
            <a:ext cx="497543" cy="497543"/>
          </a:xfrm>
          <a:prstGeom prst="rect">
            <a:avLst/>
          </a:prstGeom>
        </p:spPr>
      </p:pic>
      <p:sp>
        <p:nvSpPr>
          <p:cNvPr id="67" name="正方形/長方形 66"/>
          <p:cNvSpPr/>
          <p:nvPr/>
        </p:nvSpPr>
        <p:spPr>
          <a:xfrm>
            <a:off x="4175276" y="2818098"/>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68" name="正方形/長方形 67"/>
          <p:cNvSpPr/>
          <p:nvPr/>
        </p:nvSpPr>
        <p:spPr>
          <a:xfrm>
            <a:off x="5825970" y="2808405"/>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pic>
        <p:nvPicPr>
          <p:cNvPr id="69" name="図 6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76664" y="2316955"/>
            <a:ext cx="617558" cy="467586"/>
          </a:xfrm>
          <a:prstGeom prst="rect">
            <a:avLst/>
          </a:prstGeom>
        </p:spPr>
      </p:pic>
      <p:pic>
        <p:nvPicPr>
          <p:cNvPr id="70" name="図 69"/>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96393" y="2289991"/>
            <a:ext cx="497543" cy="497543"/>
          </a:xfrm>
          <a:prstGeom prst="rect">
            <a:avLst/>
          </a:prstGeom>
        </p:spPr>
      </p:pic>
      <p:sp>
        <p:nvSpPr>
          <p:cNvPr id="71" name="正方形/長方形 70"/>
          <p:cNvSpPr/>
          <p:nvPr/>
        </p:nvSpPr>
        <p:spPr>
          <a:xfrm>
            <a:off x="7499647" y="2807661"/>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2" name="正方形/長方形 71"/>
          <p:cNvSpPr/>
          <p:nvPr/>
        </p:nvSpPr>
        <p:spPr>
          <a:xfrm>
            <a:off x="9174342" y="2797969"/>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4" name="右矢印 73"/>
          <p:cNvSpPr/>
          <p:nvPr/>
        </p:nvSpPr>
        <p:spPr>
          <a:xfrm rot="16200000">
            <a:off x="5946313" y="3127365"/>
            <a:ext cx="3240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右矢印 74"/>
          <p:cNvSpPr/>
          <p:nvPr/>
        </p:nvSpPr>
        <p:spPr>
          <a:xfrm rot="11363640">
            <a:off x="3060754" y="3203101"/>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右矢印 76"/>
          <p:cNvSpPr/>
          <p:nvPr/>
        </p:nvSpPr>
        <p:spPr>
          <a:xfrm rot="997625" flipH="1">
            <a:off x="4722257" y="3155629"/>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正方形/長方形 78"/>
          <p:cNvSpPr/>
          <p:nvPr/>
        </p:nvSpPr>
        <p:spPr>
          <a:xfrm>
            <a:off x="4302551" y="1937690"/>
            <a:ext cx="3562595" cy="242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利用者を始めとする</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サーチ利用者</a:t>
            </a:r>
          </a:p>
        </p:txBody>
      </p:sp>
      <p:sp>
        <p:nvSpPr>
          <p:cNvPr id="80" name="正方形/長方形 79"/>
          <p:cNvSpPr/>
          <p:nvPr/>
        </p:nvSpPr>
        <p:spPr>
          <a:xfrm>
            <a:off x="4239191" y="5241464"/>
            <a:ext cx="3905411" cy="293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領域ごとの</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50" b="1" dirty="0" err="1">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endPar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81" name="図 8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99114" y="2257910"/>
            <a:ext cx="497543" cy="497543"/>
          </a:xfrm>
          <a:prstGeom prst="rect">
            <a:avLst/>
          </a:prstGeom>
        </p:spPr>
      </p:pic>
      <p:sp>
        <p:nvSpPr>
          <p:cNvPr id="82" name="正方形/長方形 81"/>
          <p:cNvSpPr/>
          <p:nvPr/>
        </p:nvSpPr>
        <p:spPr>
          <a:xfrm>
            <a:off x="2477598" y="2765888"/>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83" name="右矢印 82"/>
          <p:cNvSpPr/>
          <p:nvPr/>
        </p:nvSpPr>
        <p:spPr>
          <a:xfrm rot="20602375">
            <a:off x="6413942" y="3164556"/>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右矢印 83"/>
          <p:cNvSpPr/>
          <p:nvPr/>
        </p:nvSpPr>
        <p:spPr>
          <a:xfrm rot="10236360" flipH="1">
            <a:off x="6447002" y="3204427"/>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54000"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6" name="二等辺三角形 85"/>
          <p:cNvSpPr/>
          <p:nvPr/>
        </p:nvSpPr>
        <p:spPr>
          <a:xfrm>
            <a:off x="4114793" y="4388421"/>
            <a:ext cx="594066" cy="22207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フローチャート: 記憶データ 3"/>
          <p:cNvSpPr>
            <a:spLocks noChangeAspect="1"/>
          </p:cNvSpPr>
          <p:nvPr/>
        </p:nvSpPr>
        <p:spPr>
          <a:xfrm rot="5400000">
            <a:off x="4068086" y="4801237"/>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フローチャート: 記憶データ 3"/>
          <p:cNvSpPr>
            <a:spLocks noChangeAspect="1"/>
          </p:cNvSpPr>
          <p:nvPr/>
        </p:nvSpPr>
        <p:spPr>
          <a:xfrm rot="5400000">
            <a:off x="4359545" y="4789256"/>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フローチャート: 記憶データ 3"/>
          <p:cNvSpPr>
            <a:spLocks noChangeAspect="1"/>
          </p:cNvSpPr>
          <p:nvPr/>
        </p:nvSpPr>
        <p:spPr>
          <a:xfrm rot="5400000">
            <a:off x="4068086" y="4745503"/>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0" name="フローチャート: 記憶データ 3"/>
          <p:cNvSpPr>
            <a:spLocks noChangeAspect="1"/>
          </p:cNvSpPr>
          <p:nvPr/>
        </p:nvSpPr>
        <p:spPr>
          <a:xfrm rot="5400000">
            <a:off x="4359545" y="4733522"/>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1" name="フローチャート: 記憶データ 3"/>
          <p:cNvSpPr>
            <a:spLocks noChangeAspect="1"/>
          </p:cNvSpPr>
          <p:nvPr/>
        </p:nvSpPr>
        <p:spPr>
          <a:xfrm rot="5400000">
            <a:off x="4068086" y="4693225"/>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2" name="フローチャート: 記憶データ 3"/>
          <p:cNvSpPr>
            <a:spLocks noChangeAspect="1"/>
          </p:cNvSpPr>
          <p:nvPr/>
        </p:nvSpPr>
        <p:spPr>
          <a:xfrm rot="5400000">
            <a:off x="4359545" y="4681244"/>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正方形/長方形 92"/>
          <p:cNvSpPr/>
          <p:nvPr/>
        </p:nvSpPr>
        <p:spPr>
          <a:xfrm>
            <a:off x="4087072" y="4712457"/>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大学　図書館</a:t>
            </a:r>
          </a:p>
        </p:txBody>
      </p:sp>
      <p:sp>
        <p:nvSpPr>
          <p:cNvPr id="94" name="右矢印 93"/>
          <p:cNvSpPr/>
          <p:nvPr/>
        </p:nvSpPr>
        <p:spPr>
          <a:xfrm rot="10236360" flipH="1">
            <a:off x="3063177" y="4144084"/>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右矢印 94"/>
          <p:cNvSpPr/>
          <p:nvPr/>
        </p:nvSpPr>
        <p:spPr>
          <a:xfrm rot="16200000">
            <a:off x="6003718" y="4180939"/>
            <a:ext cx="212624"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右矢印 95"/>
          <p:cNvSpPr/>
          <p:nvPr/>
        </p:nvSpPr>
        <p:spPr>
          <a:xfrm rot="11363640">
            <a:off x="6465556" y="4144481"/>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7" name="右矢印 96"/>
          <p:cNvSpPr/>
          <p:nvPr/>
        </p:nvSpPr>
        <p:spPr>
          <a:xfrm rot="20610669">
            <a:off x="4707884" y="4277886"/>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24600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 2"/>
          <p:cNvSpPr>
            <a:spLocks noGrp="1"/>
          </p:cNvSpPr>
          <p:nvPr>
            <p:ph idx="1"/>
          </p:nvPr>
        </p:nvSpPr>
        <p:spPr>
          <a:xfrm>
            <a:off x="893852" y="924674"/>
            <a:ext cx="10715946" cy="5081755"/>
          </a:xfrm>
        </p:spPr>
        <p:txBody>
          <a:bodyPr>
            <a:noAutofit/>
          </a:bodyPr>
          <a:lstStyle/>
          <a:p>
            <a:pPr>
              <a:buFont typeface="Wingdings" panose="05000000000000000000" pitchFamily="2" charset="2"/>
              <a:buChar char="l"/>
            </a:pPr>
            <a:r>
              <a:rPr lang="ja-JP" altLang="en-US" sz="1500" b="1" dirty="0">
                <a:cs typeface="メイリオ" panose="020B0604030504040204" pitchFamily="50" charset="-128"/>
              </a:rPr>
              <a:t>検索対象データベース一覧　</a:t>
            </a:r>
            <a:r>
              <a:rPr lang="en-US" altLang="ja-JP" sz="1350" dirty="0">
                <a:cs typeface="メイリオ" panose="020B0604030504040204" pitchFamily="50" charset="-128"/>
                <a:hlinkClick r:id="rId2"/>
              </a:rPr>
              <a:t>http://iss.ndl.go.jp/information/target/</a:t>
            </a:r>
            <a:r>
              <a:rPr lang="ja-JP" altLang="en-US" sz="1350" dirty="0">
                <a:cs typeface="メイリオ" panose="020B0604030504040204" pitchFamily="50" charset="-128"/>
              </a:rPr>
              <a:t>　</a:t>
            </a:r>
            <a:endParaRPr lang="en-US" altLang="ja-JP" sz="1350" dirty="0">
              <a:cs typeface="メイリオ" panose="020B0604030504040204" pitchFamily="50" charset="-128"/>
            </a:endParaRPr>
          </a:p>
          <a:p>
            <a:pPr marL="0" indent="0">
              <a:buNone/>
            </a:pPr>
            <a:endParaRPr lang="en-US" altLang="ja-JP" sz="600" dirty="0">
              <a:cs typeface="メイリオ" panose="020B0604030504040204" pitchFamily="50" charset="-128"/>
            </a:endParaRPr>
          </a:p>
          <a:p>
            <a:pPr>
              <a:buFont typeface="Wingdings" panose="05000000000000000000" pitchFamily="2" charset="2"/>
              <a:buChar char="l"/>
            </a:pPr>
            <a:r>
              <a:rPr lang="ja-JP" altLang="en-US" sz="1500" b="1" dirty="0">
                <a:cs typeface="メイリオ" panose="020B0604030504040204" pitchFamily="50" charset="-128"/>
              </a:rPr>
              <a:t>連携を希望される機関の方へ　</a:t>
            </a:r>
            <a:r>
              <a:rPr lang="en-US" altLang="ja-JP" sz="1350" dirty="0">
                <a:cs typeface="メイリオ" panose="020B0604030504040204" pitchFamily="50" charset="-128"/>
                <a:hlinkClick r:id="rId3"/>
              </a:rPr>
              <a:t>http://iss.ndl.go.jp/information/renkei/</a:t>
            </a:r>
            <a:endParaRPr lang="en-US" altLang="ja-JP" sz="600" b="1" dirty="0">
              <a:cs typeface="メイリオ" panose="020B0604030504040204" pitchFamily="50" charset="-128"/>
            </a:endParaRPr>
          </a:p>
          <a:p>
            <a:pPr marL="0" indent="0">
              <a:buNone/>
            </a:pPr>
            <a:r>
              <a:rPr lang="ja-JP" altLang="en-US" sz="1350" b="1" dirty="0">
                <a:cs typeface="メイリオ" panose="020B0604030504040204" pitchFamily="50" charset="-128"/>
              </a:rPr>
              <a:t>　</a:t>
            </a:r>
            <a:r>
              <a:rPr lang="ja-JP" altLang="en-US" sz="1350" dirty="0">
                <a:cs typeface="メイリオ" panose="020B0604030504040204" pitchFamily="50" charset="-128"/>
              </a:rPr>
              <a:t>－</a:t>
            </a:r>
            <a:r>
              <a:rPr lang="en-US" altLang="ja-JP" sz="1350" dirty="0">
                <a:cs typeface="メイリオ" panose="020B0604030504040204" pitchFamily="50" charset="-128"/>
              </a:rPr>
              <a:t> </a:t>
            </a:r>
            <a:r>
              <a:rPr lang="en-US" altLang="ja-JP" sz="1350" dirty="0" err="1">
                <a:cs typeface="メイリオ" panose="020B0604030504040204" pitchFamily="50" charset="-128"/>
              </a:rPr>
              <a:t>WebAPI</a:t>
            </a:r>
            <a:r>
              <a:rPr lang="ja-JP" altLang="en-US" sz="1350" dirty="0">
                <a:cs typeface="メイリオ" panose="020B0604030504040204" pitchFamily="50" charset="-128"/>
              </a:rPr>
              <a:t>によるシステム連携ガイドライン </a:t>
            </a:r>
            <a:r>
              <a:rPr lang="en-US" altLang="ja-JP" sz="1350" dirty="0">
                <a:cs typeface="メイリオ" panose="020B0604030504040204" pitchFamily="50" charset="-128"/>
              </a:rPr>
              <a:t>ver.1.2</a:t>
            </a:r>
          </a:p>
          <a:p>
            <a:pPr marL="203597" indent="134541">
              <a:buNone/>
            </a:pPr>
            <a:r>
              <a:rPr lang="en-US" altLang="ja-JP" sz="1200" dirty="0">
                <a:cs typeface="メイリオ" panose="020B0604030504040204" pitchFamily="50" charset="-128"/>
                <a:hlinkClick r:id="rId4"/>
              </a:rPr>
              <a:t>http://iss.ndl.go.jp/information/wp-content/uploads/2014/06/WebAPIguideline_ver.1.2_20140526.pdf</a:t>
            </a:r>
            <a:endParaRPr lang="en-US" altLang="ja-JP" sz="1200" dirty="0">
              <a:cs typeface="メイリオ" panose="020B0604030504040204" pitchFamily="50" charset="-128"/>
            </a:endParaRPr>
          </a:p>
          <a:p>
            <a:pPr marL="0" indent="0">
              <a:buNone/>
            </a:pPr>
            <a:r>
              <a:rPr lang="ja-JP" altLang="en-US" sz="1350" b="1" dirty="0">
                <a:cs typeface="メイリオ" panose="020B0604030504040204" pitchFamily="50" charset="-128"/>
              </a:rPr>
              <a:t>   </a:t>
            </a:r>
            <a:r>
              <a:rPr lang="ja-JP" altLang="en-US" sz="1350" dirty="0">
                <a:cs typeface="メイリオ" panose="020B0604030504040204" pitchFamily="50" charset="-128"/>
              </a:rPr>
              <a:t>－</a:t>
            </a:r>
            <a:r>
              <a:rPr lang="en-US" altLang="ja-JP" sz="1350" dirty="0">
                <a:cs typeface="メイリオ" panose="020B0604030504040204" pitchFamily="50" charset="-128"/>
              </a:rPr>
              <a:t> </a:t>
            </a:r>
            <a:r>
              <a:rPr lang="ja-JP" altLang="en-US" sz="1350" dirty="0">
                <a:cs typeface="メイリオ" panose="020B0604030504040204" pitchFamily="50" charset="-128"/>
              </a:rPr>
              <a:t>国立国会図書館サーチ連携マニュアル</a:t>
            </a:r>
            <a:endParaRPr lang="en-US" altLang="ja-JP" sz="1350" dirty="0">
              <a:cs typeface="メイリオ" panose="020B0604030504040204" pitchFamily="50" charset="-128"/>
            </a:endParaRPr>
          </a:p>
          <a:p>
            <a:pPr marL="203597" indent="134541">
              <a:buNone/>
            </a:pPr>
            <a:r>
              <a:rPr lang="en-US" altLang="ja-JP" sz="1200" dirty="0">
                <a:cs typeface="メイリオ" panose="020B0604030504040204" pitchFamily="50" charset="-128"/>
                <a:hlinkClick r:id="rId5"/>
              </a:rPr>
              <a:t>http://iss.ndl.go.jp/information/wp-content/uploads/2014/06/renkeimanual_ver.1.0_20140601.pdf</a:t>
            </a:r>
            <a:endParaRPr lang="en-US" altLang="ja-JP" sz="1200" dirty="0">
              <a:cs typeface="メイリオ" panose="020B0604030504040204" pitchFamily="50" charset="-128"/>
            </a:endParaRPr>
          </a:p>
          <a:p>
            <a:pPr>
              <a:buNone/>
            </a:pPr>
            <a:endParaRPr lang="ja-JP" altLang="en-US" sz="600" dirty="0">
              <a:cs typeface="メイリオ" panose="020B0604030504040204" pitchFamily="50" charset="-128"/>
            </a:endParaRPr>
          </a:p>
          <a:p>
            <a:pPr>
              <a:buFont typeface="Wingdings" panose="05000000000000000000" pitchFamily="2" charset="2"/>
              <a:buChar char="l"/>
            </a:pPr>
            <a:r>
              <a:rPr lang="ja-JP" altLang="en-US" sz="1500" b="1" dirty="0">
                <a:cs typeface="メイリオ" panose="020B0604030504040204" pitchFamily="50" charset="-128"/>
              </a:rPr>
              <a:t>外部提供インタフェース（</a:t>
            </a:r>
            <a:r>
              <a:rPr lang="en-US" altLang="ja-JP" sz="1500" b="1" dirty="0">
                <a:cs typeface="メイリオ" panose="020B0604030504040204" pitchFamily="50" charset="-128"/>
              </a:rPr>
              <a:t>API</a:t>
            </a:r>
            <a:r>
              <a:rPr lang="ja-JP" altLang="en-US" sz="1500" b="1" dirty="0">
                <a:cs typeface="メイリオ" panose="020B0604030504040204" pitchFamily="50" charset="-128"/>
              </a:rPr>
              <a:t>） </a:t>
            </a:r>
            <a:r>
              <a:rPr lang="en-US" altLang="ja-JP" sz="1350" dirty="0">
                <a:cs typeface="メイリオ" panose="020B0604030504040204" pitchFamily="50" charset="-128"/>
                <a:hlinkClick r:id="rId6"/>
              </a:rPr>
              <a:t>http://iss.ndl.go.jp/information/api/</a:t>
            </a:r>
            <a:r>
              <a:rPr lang="ja-JP" altLang="en-US" sz="1350" dirty="0">
                <a:cs typeface="メイリオ" panose="020B0604030504040204" pitchFamily="50" charset="-128"/>
              </a:rPr>
              <a:t>　</a:t>
            </a:r>
            <a:endParaRPr lang="en-US" altLang="ja-JP" sz="1350" dirty="0">
              <a:cs typeface="メイリオ" panose="020B0604030504040204" pitchFamily="50" charset="-128"/>
            </a:endParaRPr>
          </a:p>
          <a:p>
            <a:pPr marL="0" indent="0">
              <a:buNone/>
            </a:pPr>
            <a:r>
              <a:rPr lang="ja-JP" altLang="en-US" sz="1500" b="1" dirty="0">
                <a:cs typeface="メイリオ" panose="020B0604030504040204" pitchFamily="50" charset="-128"/>
              </a:rPr>
              <a:t>　</a:t>
            </a:r>
            <a:r>
              <a:rPr lang="ja-JP" altLang="en-US" sz="1500" dirty="0">
                <a:cs typeface="メイリオ" panose="020B0604030504040204" pitchFamily="50" charset="-128"/>
              </a:rPr>
              <a:t>－ </a:t>
            </a:r>
            <a:r>
              <a:rPr lang="ja-JP" altLang="en-US" sz="1350" dirty="0">
                <a:cs typeface="メイリオ" panose="020B0604030504040204" pitchFamily="50" charset="-128"/>
              </a:rPr>
              <a:t>国立国会図書館サーチ 外部提供インタフェース仕様書 （第</a:t>
            </a:r>
            <a:r>
              <a:rPr lang="en-US" altLang="ja-JP" sz="1350" dirty="0">
                <a:cs typeface="メイリオ" panose="020B0604030504040204" pitchFamily="50" charset="-128"/>
              </a:rPr>
              <a:t>1.12</a:t>
            </a:r>
            <a:r>
              <a:rPr lang="ja-JP" altLang="en-US" sz="1350" dirty="0">
                <a:cs typeface="メイリオ" panose="020B0604030504040204" pitchFamily="50" charset="-128"/>
              </a:rPr>
              <a:t>版）</a:t>
            </a:r>
            <a:endParaRPr lang="en-US" altLang="ja-JP" sz="1350" dirty="0">
              <a:cs typeface="メイリオ" panose="020B0604030504040204" pitchFamily="50" charset="-128"/>
            </a:endParaRPr>
          </a:p>
          <a:p>
            <a:pPr marL="203597" indent="134541">
              <a:buNone/>
            </a:pPr>
            <a:r>
              <a:rPr lang="en-US" altLang="ja-JP" sz="1200" dirty="0">
                <a:cs typeface="メイリオ" panose="020B0604030504040204" pitchFamily="50" charset="-128"/>
                <a:hlinkClick r:id="rId7"/>
              </a:rPr>
              <a:t>http://iss.ndl.go.jp/information/wp-content/uploads/2014/12/ndlsearch_api_20141215_jp.pdf</a:t>
            </a:r>
            <a:endParaRPr lang="en-US" altLang="ja-JP" sz="1200" dirty="0">
              <a:cs typeface="メイリオ" panose="020B0604030504040204" pitchFamily="50" charset="-128"/>
            </a:endParaRPr>
          </a:p>
          <a:p>
            <a:pPr>
              <a:buNone/>
            </a:pPr>
            <a:endParaRPr lang="en-US" altLang="ja-JP" sz="600" dirty="0">
              <a:cs typeface="メイリオ" panose="020B0604030504040204" pitchFamily="50" charset="-128"/>
            </a:endParaRPr>
          </a:p>
          <a:p>
            <a:pPr marL="198835" indent="-198835">
              <a:buFont typeface="Wingdings" panose="05000000000000000000" pitchFamily="2" charset="2"/>
              <a:buChar char="l"/>
            </a:pPr>
            <a:r>
              <a:rPr lang="ja-JP" altLang="en-US" sz="1500" b="1" dirty="0">
                <a:cs typeface="メイリオ" panose="020B0604030504040204" pitchFamily="50" charset="-128"/>
              </a:rPr>
              <a:t>「国立国会図書館サーチのメタデータ収録状況　</a:t>
            </a:r>
            <a:r>
              <a:rPr lang="en-US" altLang="ja-JP" sz="1500" b="1" dirty="0" err="1">
                <a:cs typeface="メイリオ" panose="020B0604030504040204" pitchFamily="50" charset="-128"/>
              </a:rPr>
              <a:t>Europeana</a:t>
            </a:r>
            <a:r>
              <a:rPr lang="ja-JP" altLang="en-US" sz="1500" b="1" dirty="0">
                <a:cs typeface="メイリオ" panose="020B0604030504040204" pitchFamily="50" charset="-128"/>
              </a:rPr>
              <a:t>との比較調査」（情報管理．</a:t>
            </a:r>
            <a:r>
              <a:rPr lang="en-US" altLang="ja-JP" sz="1500" b="1" dirty="0">
                <a:cs typeface="メイリオ" panose="020B0604030504040204" pitchFamily="50" charset="-128"/>
              </a:rPr>
              <a:t>2014, vol.57, no.9, P.651-663</a:t>
            </a:r>
            <a:r>
              <a:rPr lang="ja-JP" altLang="en-US" sz="1500" b="1" dirty="0">
                <a:cs typeface="メイリオ" panose="020B0604030504040204" pitchFamily="50" charset="-128"/>
              </a:rPr>
              <a:t>）　</a:t>
            </a:r>
            <a:r>
              <a:rPr lang="en-US" altLang="ja-JP" sz="1350" dirty="0">
                <a:cs typeface="メイリオ" panose="020B0604030504040204" pitchFamily="50" charset="-128"/>
                <a:hlinkClick r:id="rId8"/>
              </a:rPr>
              <a:t>http://dx.doi.org/10.1241/johokanri.57.651</a:t>
            </a:r>
            <a:endParaRPr lang="en-US" altLang="ja-JP" sz="1350" dirty="0">
              <a:cs typeface="メイリオ" panose="020B0604030504040204" pitchFamily="50" charset="-128"/>
            </a:endParaRPr>
          </a:p>
          <a:p>
            <a:pPr marL="0" indent="0">
              <a:buNone/>
            </a:pPr>
            <a:endParaRPr lang="en-US" altLang="ja-JP" sz="600" dirty="0">
              <a:cs typeface="メイリオ" panose="020B0604030504040204" pitchFamily="50" charset="-128"/>
            </a:endParaRPr>
          </a:p>
          <a:p>
            <a:pPr>
              <a:buFont typeface="Wingdings" panose="05000000000000000000" pitchFamily="2" charset="2"/>
              <a:buChar char="l"/>
            </a:pPr>
            <a:r>
              <a:rPr lang="ja-JP" altLang="en-US" sz="1500" b="1" dirty="0">
                <a:cs typeface="メイリオ" panose="020B0604030504040204" pitchFamily="50" charset="-128"/>
              </a:rPr>
              <a:t>国立国会図書館サーチリンク集　</a:t>
            </a:r>
            <a:r>
              <a:rPr lang="en-US" altLang="ja-JP" sz="1350" dirty="0">
                <a:cs typeface="メイリオ" panose="020B0604030504040204" pitchFamily="50" charset="-128"/>
                <a:hlinkClick r:id="rId9"/>
              </a:rPr>
              <a:t>http://iss.ndl.go.jp/information/link/</a:t>
            </a:r>
            <a:r>
              <a:rPr lang="ja-JP" altLang="en-US" sz="1350" dirty="0">
                <a:cs typeface="メイリオ" panose="020B0604030504040204" pitchFamily="50" charset="-128"/>
              </a:rPr>
              <a:t>　</a:t>
            </a:r>
            <a:endParaRPr lang="en-US" altLang="ja-JP" sz="1350" dirty="0">
              <a:cs typeface="メイリオ" panose="020B0604030504040204" pitchFamily="50" charset="-128"/>
            </a:endParaRPr>
          </a:p>
        </p:txBody>
      </p:sp>
      <p:sp>
        <p:nvSpPr>
          <p:cNvPr id="8" name="Rectangle 2"/>
          <p:cNvSpPr>
            <a:spLocks noGrp="1" noChangeArrowheads="1"/>
          </p:cNvSpPr>
          <p:nvPr>
            <p:ph type="title"/>
          </p:nvPr>
        </p:nvSpPr>
        <p:spPr>
          <a:xfrm>
            <a:off x="-1" y="0"/>
            <a:ext cx="12102957" cy="750013"/>
          </a:xfrm>
        </p:spPr>
        <p:txBody>
          <a:bodyPr>
            <a:noAutofit/>
          </a:bodyPr>
          <a:lstStyle/>
          <a:p>
            <a:r>
              <a:rPr lang="ja-JP" altLang="en-US" sz="3200" dirty="0">
                <a:cs typeface="メイリオ" panose="020B0604030504040204" pitchFamily="50" charset="-128"/>
              </a:rPr>
              <a:t>（参考情報）</a:t>
            </a:r>
          </a:p>
        </p:txBody>
      </p:sp>
      <p:pic>
        <p:nvPicPr>
          <p:cNvPr id="9" name="Picture 2"/>
          <p:cNvPicPr>
            <a:picLocks noChangeAspect="1" noChangeArrowheads="1"/>
          </p:cNvPicPr>
          <p:nvPr/>
        </p:nvPicPr>
        <p:blipFill>
          <a:blip r:embed="rId10" cstate="print"/>
          <a:srcRect/>
          <a:stretch>
            <a:fillRect/>
          </a:stretch>
        </p:blipFill>
        <p:spPr bwMode="auto">
          <a:xfrm>
            <a:off x="-845623" y="1527984"/>
            <a:ext cx="657225" cy="471488"/>
          </a:xfrm>
          <a:prstGeom prst="rect">
            <a:avLst/>
          </a:prstGeom>
          <a:ln>
            <a:noFill/>
          </a:ln>
          <a:effectLst/>
        </p:spPr>
      </p:pic>
      <p:sp>
        <p:nvSpPr>
          <p:cNvPr id="10"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smtClean="0"/>
              <a:t>11</a:t>
            </a:r>
            <a:endParaRPr lang="ja-JP" altLang="en-US" dirty="0"/>
          </a:p>
        </p:txBody>
      </p:sp>
    </p:spTree>
    <p:extLst>
      <p:ext uri="{BB962C8B-B14F-4D97-AF65-F5344CB8AC3E}">
        <p14:creationId xmlns:p14="http://schemas.microsoft.com/office/powerpoint/2010/main" val="42568881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kumimoji="1" lang="ja-JP" altLang="en-US" dirty="0" smtClean="0">
                <a:latin typeface="HG丸ｺﾞｼｯｸM-PRO" pitchFamily="50" charset="-128"/>
                <a:ea typeface="HG丸ｺﾞｼｯｸM-PRO" pitchFamily="50" charset="-128"/>
              </a:rPr>
              <a:t>公共的書誌情報基盤</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105</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30882656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角丸四角形 30"/>
          <p:cNvSpPr/>
          <p:nvPr/>
        </p:nvSpPr>
        <p:spPr>
          <a:xfrm>
            <a:off x="5524496" y="1571612"/>
            <a:ext cx="2357454" cy="2357454"/>
          </a:xfrm>
          <a:prstGeom prst="round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pPr marL="0" lvl="1"/>
            <a:r>
              <a:rPr lang="ja-JP" altLang="en-US" sz="1200" dirty="0">
                <a:latin typeface="Meiryo UI" panose="020B0604030504040204" pitchFamily="50" charset="-128"/>
                <a:ea typeface="Meiryo UI" panose="020B0604030504040204" pitchFamily="50" charset="-128"/>
              </a:rPr>
              <a:t>基盤システム（書誌系）</a:t>
            </a:r>
            <a:endParaRPr lang="en-US" altLang="ja-JP" sz="1200" dirty="0">
              <a:latin typeface="Meiryo UI" panose="020B0604030504040204" pitchFamily="50" charset="-128"/>
              <a:ea typeface="Meiryo UI" panose="020B0604030504040204" pitchFamily="50" charset="-128"/>
            </a:endParaRPr>
          </a:p>
          <a:p>
            <a:pPr marL="0" lvl="1"/>
            <a:endParaRPr lang="en-US" altLang="ja-JP" sz="2400" dirty="0">
              <a:latin typeface="Meiryo UI" panose="020B0604030504040204" pitchFamily="50" charset="-128"/>
              <a:ea typeface="Meiryo UI" panose="020B0604030504040204" pitchFamily="50" charset="-128"/>
            </a:endParaRPr>
          </a:p>
          <a:p>
            <a:pPr marL="0" lvl="1"/>
            <a:endParaRPr lang="en-US" altLang="ja-JP" sz="2400" dirty="0">
              <a:latin typeface="Meiryo UI" panose="020B0604030504040204" pitchFamily="50" charset="-128"/>
              <a:ea typeface="Meiryo UI" panose="020B0604030504040204" pitchFamily="50" charset="-128"/>
            </a:endParaRPr>
          </a:p>
          <a:p>
            <a:pPr marL="0" lvl="1"/>
            <a:endParaRPr lang="ja-JP" altLang="en-US" sz="2400" dirty="0">
              <a:latin typeface="Meiryo UI" panose="020B0604030504040204" pitchFamily="50" charset="-128"/>
              <a:ea typeface="Meiryo UI" panose="020B0604030504040204" pitchFamily="50" charset="-128"/>
            </a:endParaRPr>
          </a:p>
        </p:txBody>
      </p:sp>
      <p:sp>
        <p:nvSpPr>
          <p:cNvPr id="90" name="曲折矢印 89"/>
          <p:cNvSpPr/>
          <p:nvPr/>
        </p:nvSpPr>
        <p:spPr>
          <a:xfrm rot="5400000">
            <a:off x="3774265" y="1964521"/>
            <a:ext cx="3071834" cy="4714908"/>
          </a:xfrm>
          <a:prstGeom prst="bentArrow">
            <a:avLst>
              <a:gd name="adj1" fmla="val 4667"/>
              <a:gd name="adj2" fmla="val 6500"/>
              <a:gd name="adj3" fmla="val 16333"/>
              <a:gd name="adj4" fmla="val 4375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6" name="角丸四角形 65"/>
          <p:cNvSpPr/>
          <p:nvPr/>
        </p:nvSpPr>
        <p:spPr>
          <a:xfrm>
            <a:off x="8310546" y="2500306"/>
            <a:ext cx="1785982" cy="1643074"/>
          </a:xfrm>
          <a:prstGeom prst="round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pPr marL="0" lvl="1"/>
            <a:r>
              <a:rPr lang="ja-JP" altLang="en-US" sz="1100" dirty="0">
                <a:latin typeface="Meiryo UI" panose="020B0604030504040204" pitchFamily="50" charset="-128"/>
                <a:ea typeface="Meiryo UI" panose="020B0604030504040204" pitchFamily="50" charset="-128"/>
              </a:rPr>
              <a:t>基盤システム（提供系）</a:t>
            </a:r>
            <a:endParaRPr lang="en-US" altLang="ja-JP" sz="1100" dirty="0">
              <a:latin typeface="Meiryo UI" panose="020B0604030504040204" pitchFamily="50" charset="-128"/>
              <a:ea typeface="Meiryo UI" panose="020B0604030504040204" pitchFamily="50" charset="-128"/>
            </a:endParaRPr>
          </a:p>
          <a:p>
            <a:pPr marL="0" lvl="1"/>
            <a:endParaRPr lang="ja-JP" altLang="en-US" sz="24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24"/>
            <a:ext cx="12192000" cy="954588"/>
          </a:xfrm>
        </p:spPr>
        <p:txBody>
          <a:bodyPr>
            <a:noAutofit/>
          </a:bodyPr>
          <a:lstStyle/>
          <a:p>
            <a:r>
              <a:rPr lang="ja-JP" altLang="en-US" sz="3200" dirty="0"/>
              <a:t>公共的書誌基盤の実現イメージ</a:t>
            </a:r>
            <a:r>
              <a:rPr lang="ja-JP" altLang="en-US" sz="2000" dirty="0"/>
              <a:t>（新システム稼働前）</a:t>
            </a:r>
            <a:r>
              <a:rPr lang="en-US" altLang="ja-JP" sz="3200" dirty="0"/>
              <a:t/>
            </a:r>
            <a:br>
              <a:rPr lang="en-US" altLang="ja-JP" sz="3200" dirty="0"/>
            </a:br>
            <a:r>
              <a:rPr lang="ja-JP" altLang="en-US" sz="2400" dirty="0" smtClean="0"/>
              <a:t>（</a:t>
            </a:r>
            <a:r>
              <a:rPr lang="en-US" altLang="ja-JP" sz="2400" dirty="0"/>
              <a:t>2010</a:t>
            </a:r>
            <a:r>
              <a:rPr lang="ja-JP" altLang="en-US" sz="2400" dirty="0" smtClean="0"/>
              <a:t>年</a:t>
            </a:r>
            <a:r>
              <a:rPr lang="en-US" altLang="ja-JP" sz="2400" dirty="0"/>
              <a:t>7</a:t>
            </a:r>
            <a:r>
              <a:rPr lang="ja-JP" altLang="en-US" sz="2400" dirty="0"/>
              <a:t>月</a:t>
            </a:r>
            <a:r>
              <a:rPr lang="en-US" altLang="ja-JP" sz="2400" dirty="0"/>
              <a:t>28</a:t>
            </a:r>
            <a:r>
              <a:rPr lang="ja-JP" altLang="en-US" sz="2400" dirty="0"/>
              <a:t>日打合せ結果）</a:t>
            </a:r>
            <a:endParaRPr lang="ja-JP" altLang="en-US" sz="3200" dirty="0"/>
          </a:p>
        </p:txBody>
      </p:sp>
      <p:sp>
        <p:nvSpPr>
          <p:cNvPr id="14" name="V 字形矢印 13"/>
          <p:cNvSpPr/>
          <p:nvPr/>
        </p:nvSpPr>
        <p:spPr>
          <a:xfrm>
            <a:off x="7596198" y="2000240"/>
            <a:ext cx="928694" cy="428628"/>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17" name="角丸四角形 16"/>
          <p:cNvSpPr/>
          <p:nvPr/>
        </p:nvSpPr>
        <p:spPr>
          <a:xfrm>
            <a:off x="3595670" y="1571612"/>
            <a:ext cx="1571636" cy="1785950"/>
          </a:xfrm>
          <a:prstGeom prst="roundRect">
            <a:avLst/>
          </a:prstGeom>
          <a:noFill/>
        </p:spPr>
        <p:style>
          <a:lnRef idx="2">
            <a:schemeClr val="dk1"/>
          </a:lnRef>
          <a:fillRef idx="1">
            <a:schemeClr val="lt1"/>
          </a:fillRef>
          <a:effectRef idx="0">
            <a:schemeClr val="dk1"/>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基盤システム</a:t>
            </a:r>
            <a:r>
              <a:rPr lang="en-US" altLang="ja-JP" sz="1200" dirty="0">
                <a:latin typeface="Meiryo UI" panose="020B0604030504040204" pitchFamily="50" charset="-128"/>
                <a:ea typeface="Meiryo UI" panose="020B0604030504040204" pitchFamily="50" charset="-128"/>
              </a:rPr>
              <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（収集系）</a:t>
            </a:r>
            <a:endParaRPr lang="ja-JP" altLang="en-US" sz="1200" dirty="0">
              <a:latin typeface="Meiryo UI" panose="020B0604030504040204" pitchFamily="50" charset="-128"/>
              <a:ea typeface="Meiryo UI" panose="020B0604030504040204" pitchFamily="50" charset="-128"/>
            </a:endParaRPr>
          </a:p>
        </p:txBody>
      </p:sp>
      <p:sp>
        <p:nvSpPr>
          <p:cNvPr id="28" name="角丸四角形 27"/>
          <p:cNvSpPr/>
          <p:nvPr/>
        </p:nvSpPr>
        <p:spPr>
          <a:xfrm>
            <a:off x="5167306" y="4786322"/>
            <a:ext cx="3214710" cy="1857388"/>
          </a:xfrm>
          <a:prstGeom prst="roundRect">
            <a:avLst/>
          </a:prstGeom>
          <a:noFill/>
        </p:spPr>
        <p:style>
          <a:lnRef idx="2">
            <a:schemeClr val="dk1"/>
          </a:lnRef>
          <a:fillRef idx="1">
            <a:schemeClr val="lt1"/>
          </a:fillRef>
          <a:effectRef idx="0">
            <a:schemeClr val="dk1"/>
          </a:effectRef>
          <a:fontRef idx="minor">
            <a:schemeClr val="dk1"/>
          </a:fontRef>
        </p:style>
        <p:txBody>
          <a:bodyPr rtlCol="0" anchor="b" anchorCtr="0"/>
          <a:lstStyle/>
          <a:p>
            <a:r>
              <a:rPr lang="ja-JP" altLang="en-US" sz="1200" dirty="0">
                <a:latin typeface="Meiryo UI" panose="020B0604030504040204" pitchFamily="50" charset="-128"/>
                <a:ea typeface="Meiryo UI" panose="020B0604030504040204" pitchFamily="50" charset="-128"/>
              </a:rPr>
              <a:t>情報探索システム</a:t>
            </a:r>
            <a:endParaRPr lang="ja-JP" altLang="en-US" sz="1200" dirty="0">
              <a:latin typeface="Meiryo UI" panose="020B0604030504040204" pitchFamily="50" charset="-128"/>
              <a:ea typeface="Meiryo UI" panose="020B0604030504040204" pitchFamily="50" charset="-128"/>
            </a:endParaRPr>
          </a:p>
        </p:txBody>
      </p:sp>
      <p:sp>
        <p:nvSpPr>
          <p:cNvPr id="32" name="角丸四角形 31"/>
          <p:cNvSpPr/>
          <p:nvPr/>
        </p:nvSpPr>
        <p:spPr>
          <a:xfrm>
            <a:off x="6667504" y="3357563"/>
            <a:ext cx="1071570"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汎用出力機能</a:t>
            </a:r>
            <a:endParaRPr lang="ja-JP" altLang="en-US" sz="1100" dirty="0">
              <a:latin typeface="Meiryo UI" panose="020B0604030504040204" pitchFamily="50" charset="-128"/>
              <a:ea typeface="Meiryo UI" panose="020B0604030504040204" pitchFamily="50" charset="-128"/>
            </a:endParaRPr>
          </a:p>
        </p:txBody>
      </p:sp>
      <p:sp>
        <p:nvSpPr>
          <p:cNvPr id="40" name="フローチャート : 磁気ディスク 39"/>
          <p:cNvSpPr/>
          <p:nvPr/>
        </p:nvSpPr>
        <p:spPr>
          <a:xfrm>
            <a:off x="8524892" y="1857364"/>
            <a:ext cx="1071570" cy="50006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完成品プロダクト（</a:t>
            </a:r>
            <a:r>
              <a:rPr lang="en-US" altLang="ja-JP" sz="1200" dirty="0">
                <a:latin typeface="Meiryo UI" panose="020B0604030504040204" pitchFamily="50" charset="-128"/>
                <a:ea typeface="Meiryo UI" panose="020B0604030504040204" pitchFamily="50" charset="-128"/>
              </a:rPr>
              <a:t>J/M</a:t>
            </a:r>
            <a:r>
              <a:rPr lang="ja-JP" altLang="en-US"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42" name="フローチャート : 磁気ディスク 41"/>
          <p:cNvSpPr/>
          <p:nvPr/>
        </p:nvSpPr>
        <p:spPr>
          <a:xfrm>
            <a:off x="6453190" y="2571744"/>
            <a:ext cx="857256" cy="500066"/>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DB</a:t>
            </a:r>
            <a:endParaRPr lang="ja-JP" altLang="en-US" sz="1200" dirty="0">
              <a:latin typeface="Meiryo UI" panose="020B0604030504040204" pitchFamily="50" charset="-128"/>
              <a:ea typeface="Meiryo UI" panose="020B0604030504040204" pitchFamily="50" charset="-128"/>
            </a:endParaRPr>
          </a:p>
        </p:txBody>
      </p:sp>
      <p:sp>
        <p:nvSpPr>
          <p:cNvPr id="47" name="フローチャート : 磁気ディスク 46"/>
          <p:cNvSpPr/>
          <p:nvPr/>
        </p:nvSpPr>
        <p:spPr>
          <a:xfrm>
            <a:off x="7167570" y="4214818"/>
            <a:ext cx="1071570" cy="50006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100" dirty="0">
                <a:latin typeface="Meiryo UI" panose="020B0604030504040204" pitchFamily="50" charset="-128"/>
                <a:ea typeface="Meiryo UI" panose="020B0604030504040204" pitchFamily="50" charset="-128"/>
              </a:rPr>
              <a:t>統合書誌</a:t>
            </a:r>
            <a:r>
              <a:rPr lang="en-US" altLang="ja-JP" sz="1100" dirty="0">
                <a:latin typeface="Meiryo UI" panose="020B0604030504040204" pitchFamily="50" charset="-128"/>
                <a:ea typeface="Meiryo UI" panose="020B0604030504040204" pitchFamily="50" charset="-128"/>
              </a:rPr>
              <a:t>XML</a:t>
            </a:r>
            <a:r>
              <a:rPr lang="ja-JP" altLang="en-US" sz="1200" dirty="0">
                <a:latin typeface="Meiryo UI" panose="020B0604030504040204" pitchFamily="50" charset="-128"/>
                <a:ea typeface="Meiryo UI" panose="020B0604030504040204" pitchFamily="50" charset="-128"/>
              </a:rPr>
              <a:t>（校了分）</a:t>
            </a:r>
            <a:endParaRPr lang="ja-JP" altLang="en-US" sz="1200" dirty="0">
              <a:latin typeface="Meiryo UI" panose="020B0604030504040204" pitchFamily="50" charset="-128"/>
              <a:ea typeface="Meiryo UI" panose="020B0604030504040204" pitchFamily="50" charset="-128"/>
            </a:endParaRPr>
          </a:p>
        </p:txBody>
      </p:sp>
      <p:sp>
        <p:nvSpPr>
          <p:cNvPr id="49" name="フローチャート : 磁気ディスク 48"/>
          <p:cNvSpPr/>
          <p:nvPr/>
        </p:nvSpPr>
        <p:spPr>
          <a:xfrm>
            <a:off x="6024562" y="5857892"/>
            <a:ext cx="1571636" cy="428628"/>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1200" dirty="0">
                <a:latin typeface="Meiryo UI" panose="020B0604030504040204" pitchFamily="50" charset="-128"/>
                <a:ea typeface="Meiryo UI" panose="020B0604030504040204" pitchFamily="50" charset="-128"/>
              </a:rPr>
              <a:t>DCNDL</a:t>
            </a:r>
            <a:endParaRPr lang="ja-JP" altLang="en-US" sz="1200" dirty="0">
              <a:latin typeface="Meiryo UI" panose="020B0604030504040204" pitchFamily="50" charset="-128"/>
              <a:ea typeface="Meiryo UI" panose="020B0604030504040204" pitchFamily="50" charset="-128"/>
            </a:endParaRPr>
          </a:p>
        </p:txBody>
      </p:sp>
      <p:sp>
        <p:nvSpPr>
          <p:cNvPr id="50" name="フローチャート : 磁気ディスク 49"/>
          <p:cNvSpPr/>
          <p:nvPr/>
        </p:nvSpPr>
        <p:spPr>
          <a:xfrm>
            <a:off x="9239272" y="6215082"/>
            <a:ext cx="1071570" cy="64291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インプロセスデータ</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TSV</a:t>
            </a:r>
            <a:r>
              <a:rPr lang="ja-JP" altLang="en-US" sz="1000" dirty="0">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p:txBody>
      </p:sp>
      <p:sp>
        <p:nvSpPr>
          <p:cNvPr id="54" name="フローチャート : 磁気ディスク 53"/>
          <p:cNvSpPr/>
          <p:nvPr/>
        </p:nvSpPr>
        <p:spPr>
          <a:xfrm>
            <a:off x="3952860" y="2714620"/>
            <a:ext cx="857256" cy="500066"/>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DB</a:t>
            </a:r>
            <a:endParaRPr lang="ja-JP" altLang="en-US" sz="1200" dirty="0">
              <a:latin typeface="Meiryo UI" panose="020B0604030504040204" pitchFamily="50" charset="-128"/>
              <a:ea typeface="Meiryo UI" panose="020B0604030504040204" pitchFamily="50" charset="-128"/>
            </a:endParaRPr>
          </a:p>
        </p:txBody>
      </p:sp>
      <p:sp>
        <p:nvSpPr>
          <p:cNvPr id="61" name="フローチャート : 磁気ディスク 60"/>
          <p:cNvSpPr/>
          <p:nvPr/>
        </p:nvSpPr>
        <p:spPr>
          <a:xfrm>
            <a:off x="9239272" y="5286388"/>
            <a:ext cx="857256" cy="428628"/>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200" dirty="0">
                <a:latin typeface="Meiryo UI" panose="020B0604030504040204" pitchFamily="50" charset="-128"/>
                <a:ea typeface="Meiryo UI" panose="020B0604030504040204" pitchFamily="50" charset="-128"/>
              </a:rPr>
              <a:t>DCNDL</a:t>
            </a:r>
            <a:endParaRPr lang="ja-JP" altLang="en-US" sz="1200" dirty="0">
              <a:latin typeface="Meiryo UI" panose="020B0604030504040204" pitchFamily="50" charset="-128"/>
              <a:ea typeface="Meiryo UI" panose="020B0604030504040204" pitchFamily="50" charset="-128"/>
            </a:endParaRPr>
          </a:p>
        </p:txBody>
      </p:sp>
      <p:sp>
        <p:nvSpPr>
          <p:cNvPr id="62" name="フローチャート : 磁気ディスク 61"/>
          <p:cNvSpPr/>
          <p:nvPr/>
        </p:nvSpPr>
        <p:spPr>
          <a:xfrm>
            <a:off x="9310710" y="4643446"/>
            <a:ext cx="857256" cy="50006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200" dirty="0">
                <a:latin typeface="Meiryo UI" panose="020B0604030504040204" pitchFamily="50" charset="-128"/>
                <a:ea typeface="Meiryo UI" panose="020B0604030504040204" pitchFamily="50" charset="-128"/>
              </a:rPr>
              <a:t>RSS</a:t>
            </a:r>
            <a:endParaRPr lang="ja-JP" altLang="en-US" sz="1200" dirty="0">
              <a:latin typeface="Meiryo UI" panose="020B0604030504040204" pitchFamily="50" charset="-128"/>
              <a:ea typeface="Meiryo UI" panose="020B0604030504040204" pitchFamily="50" charset="-128"/>
            </a:endParaRPr>
          </a:p>
        </p:txBody>
      </p:sp>
      <p:sp>
        <p:nvSpPr>
          <p:cNvPr id="63" name="角丸四角形 62"/>
          <p:cNvSpPr/>
          <p:nvPr/>
        </p:nvSpPr>
        <p:spPr>
          <a:xfrm>
            <a:off x="6381752" y="2214555"/>
            <a:ext cx="1000132"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組織化業務</a:t>
            </a:r>
            <a:endParaRPr lang="ja-JP" altLang="en-US" sz="1100" dirty="0">
              <a:latin typeface="Meiryo UI" panose="020B0604030504040204" pitchFamily="50" charset="-128"/>
              <a:ea typeface="Meiryo UI" panose="020B0604030504040204" pitchFamily="50" charset="-128"/>
            </a:endParaRPr>
          </a:p>
        </p:txBody>
      </p:sp>
      <p:sp>
        <p:nvSpPr>
          <p:cNvPr id="64" name="V 字形矢印 63"/>
          <p:cNvSpPr/>
          <p:nvPr/>
        </p:nvSpPr>
        <p:spPr>
          <a:xfrm>
            <a:off x="7596198" y="2786058"/>
            <a:ext cx="928694" cy="428628"/>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65" name="角丸四角形 64"/>
          <p:cNvSpPr/>
          <p:nvPr/>
        </p:nvSpPr>
        <p:spPr>
          <a:xfrm>
            <a:off x="8953520" y="2857497"/>
            <a:ext cx="1000132"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en-US" altLang="ja-JP" sz="1100" dirty="0">
                <a:latin typeface="Meiryo UI" panose="020B0604030504040204" pitchFamily="50" charset="-128"/>
                <a:ea typeface="Meiryo UI" panose="020B0604030504040204" pitchFamily="50" charset="-128"/>
              </a:rPr>
              <a:t>OPAC</a:t>
            </a:r>
            <a:endParaRPr lang="ja-JP" altLang="en-US" sz="1100" dirty="0">
              <a:latin typeface="Meiryo UI" panose="020B0604030504040204" pitchFamily="50" charset="-128"/>
              <a:ea typeface="Meiryo UI" panose="020B0604030504040204" pitchFamily="50" charset="-128"/>
            </a:endParaRPr>
          </a:p>
        </p:txBody>
      </p:sp>
      <p:sp>
        <p:nvSpPr>
          <p:cNvPr id="67" name="フローチャート : 磁気ディスク 66"/>
          <p:cNvSpPr/>
          <p:nvPr/>
        </p:nvSpPr>
        <p:spPr>
          <a:xfrm>
            <a:off x="8739206" y="3357562"/>
            <a:ext cx="857256" cy="500066"/>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1200" dirty="0">
                <a:latin typeface="Meiryo UI" panose="020B0604030504040204" pitchFamily="50" charset="-128"/>
                <a:ea typeface="Meiryo UI" panose="020B0604030504040204" pitchFamily="50" charset="-128"/>
              </a:rPr>
              <a:t>OPAC</a:t>
            </a:r>
            <a:r>
              <a:rPr lang="ja-JP" altLang="en-US" sz="1200" dirty="0">
                <a:latin typeface="Meiryo UI" panose="020B0604030504040204" pitchFamily="50" charset="-128"/>
                <a:ea typeface="Meiryo UI" panose="020B0604030504040204" pitchFamily="50" charset="-128"/>
              </a:rPr>
              <a:t>用</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DB</a:t>
            </a:r>
            <a:endParaRPr lang="ja-JP" altLang="en-US" sz="1200" dirty="0">
              <a:latin typeface="Meiryo UI" panose="020B0604030504040204" pitchFamily="50" charset="-128"/>
              <a:ea typeface="Meiryo UI" panose="020B0604030504040204" pitchFamily="50" charset="-128"/>
            </a:endParaRPr>
          </a:p>
        </p:txBody>
      </p:sp>
      <p:sp>
        <p:nvSpPr>
          <p:cNvPr id="68" name="角丸四角形 67"/>
          <p:cNvSpPr/>
          <p:nvPr/>
        </p:nvSpPr>
        <p:spPr>
          <a:xfrm>
            <a:off x="7953388" y="4857761"/>
            <a:ext cx="1071570"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条件検索</a:t>
            </a:r>
            <a:endParaRPr lang="ja-JP" altLang="en-US" sz="1100" dirty="0">
              <a:latin typeface="Meiryo UI" panose="020B0604030504040204" pitchFamily="50" charset="-128"/>
              <a:ea typeface="Meiryo UI" panose="020B0604030504040204" pitchFamily="50" charset="-128"/>
            </a:endParaRPr>
          </a:p>
        </p:txBody>
      </p:sp>
      <p:sp>
        <p:nvSpPr>
          <p:cNvPr id="69" name="V 字形矢印 68"/>
          <p:cNvSpPr/>
          <p:nvPr/>
        </p:nvSpPr>
        <p:spPr>
          <a:xfrm>
            <a:off x="8953520" y="4786322"/>
            <a:ext cx="500066" cy="285752"/>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71" name="角丸四角形 70"/>
          <p:cNvSpPr/>
          <p:nvPr/>
        </p:nvSpPr>
        <p:spPr>
          <a:xfrm>
            <a:off x="7953388" y="5357827"/>
            <a:ext cx="1071570"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配信</a:t>
            </a:r>
            <a:endParaRPr lang="ja-JP" altLang="en-US" sz="1100" dirty="0">
              <a:latin typeface="Meiryo UI" panose="020B0604030504040204" pitchFamily="50" charset="-128"/>
              <a:ea typeface="Meiryo UI" panose="020B0604030504040204" pitchFamily="50" charset="-128"/>
            </a:endParaRPr>
          </a:p>
        </p:txBody>
      </p:sp>
      <p:sp>
        <p:nvSpPr>
          <p:cNvPr id="70" name="V 字形矢印 69"/>
          <p:cNvSpPr/>
          <p:nvPr/>
        </p:nvSpPr>
        <p:spPr>
          <a:xfrm>
            <a:off x="8739206" y="5357826"/>
            <a:ext cx="500066" cy="285752"/>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73" name="雲形吹き出し 72"/>
          <p:cNvSpPr/>
          <p:nvPr/>
        </p:nvSpPr>
        <p:spPr>
          <a:xfrm>
            <a:off x="8453454" y="5643578"/>
            <a:ext cx="1571604" cy="571504"/>
          </a:xfrm>
          <a:prstGeom prst="cloudCallout">
            <a:avLst>
              <a:gd name="adj1" fmla="val 33373"/>
              <a:gd name="adj2" fmla="val 7152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dirty="0">
                <a:latin typeface="Meiryo UI" panose="020B0604030504040204" pitchFamily="50" charset="-128"/>
                <a:ea typeface="Meiryo UI" panose="020B0604030504040204" pitchFamily="50" charset="-128"/>
              </a:rPr>
              <a:t>24</a:t>
            </a:r>
            <a:r>
              <a:rPr lang="ja-JP" altLang="en-US" sz="1100" dirty="0">
                <a:latin typeface="Meiryo UI" panose="020B0604030504040204" pitchFamily="50" charset="-128"/>
                <a:ea typeface="Meiryo UI" panose="020B0604030504040204" pitchFamily="50" charset="-128"/>
              </a:rPr>
              <a:t>年</a:t>
            </a:r>
            <a:r>
              <a:rPr lang="en-US" altLang="ja-JP" sz="1100" dirty="0">
                <a:latin typeface="Meiryo UI" panose="020B0604030504040204" pitchFamily="50" charset="-128"/>
                <a:ea typeface="Meiryo UI" panose="020B0604030504040204" pitchFamily="50" charset="-128"/>
              </a:rPr>
              <a:t>1</a:t>
            </a:r>
            <a:r>
              <a:rPr lang="ja-JP" altLang="en-US" sz="1100" dirty="0">
                <a:latin typeface="Meiryo UI" panose="020B0604030504040204" pitchFamily="50" charset="-128"/>
                <a:ea typeface="Meiryo UI" panose="020B0604030504040204" pitchFamily="50" charset="-128"/>
              </a:rPr>
              <a:t>月には、</a:t>
            </a:r>
            <a:r>
              <a:rPr lang="en-US" altLang="ja-JP" sz="1100" dirty="0">
                <a:latin typeface="Meiryo UI" panose="020B0604030504040204" pitchFamily="50" charset="-128"/>
                <a:ea typeface="Meiryo UI" panose="020B0604030504040204" pitchFamily="50" charset="-128"/>
              </a:rPr>
              <a:t>ALEPH</a:t>
            </a:r>
            <a:r>
              <a:rPr lang="ja-JP" altLang="en-US" sz="1100" dirty="0">
                <a:latin typeface="Meiryo UI" panose="020B0604030504040204" pitchFamily="50" charset="-128"/>
                <a:ea typeface="Meiryo UI" panose="020B0604030504040204" pitchFamily="50" charset="-128"/>
              </a:rPr>
              <a:t>から</a:t>
            </a:r>
            <a:r>
              <a:rPr lang="en-US" altLang="ja-JP" sz="1100" dirty="0">
                <a:latin typeface="Meiryo UI" panose="020B0604030504040204" pitchFamily="50" charset="-128"/>
                <a:ea typeface="Meiryo UI" panose="020B0604030504040204" pitchFamily="50" charset="-128"/>
              </a:rPr>
              <a:t>MARC21</a:t>
            </a:r>
            <a:r>
              <a:rPr lang="ja-JP" altLang="en-US" sz="1100" dirty="0">
                <a:latin typeface="Meiryo UI" panose="020B0604030504040204" pitchFamily="50" charset="-128"/>
                <a:ea typeface="Meiryo UI" panose="020B0604030504040204" pitchFamily="50" charset="-128"/>
              </a:rPr>
              <a:t>で。</a:t>
            </a:r>
            <a:endParaRPr lang="ja-JP" altLang="en-US" sz="1100" dirty="0">
              <a:latin typeface="Meiryo UI" panose="020B0604030504040204" pitchFamily="50" charset="-128"/>
              <a:ea typeface="Meiryo UI" panose="020B0604030504040204" pitchFamily="50" charset="-128"/>
            </a:endParaRPr>
          </a:p>
        </p:txBody>
      </p:sp>
      <p:sp>
        <p:nvSpPr>
          <p:cNvPr id="83" name="角丸四角形 82"/>
          <p:cNvSpPr/>
          <p:nvPr/>
        </p:nvSpPr>
        <p:spPr>
          <a:xfrm>
            <a:off x="6667504" y="5429265"/>
            <a:ext cx="1214446" cy="289441"/>
          </a:xfrm>
          <a:prstGeom prst="round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書誌</a:t>
            </a:r>
            <a:r>
              <a:rPr lang="en-US" altLang="ja-JP" sz="1100" dirty="0">
                <a:latin typeface="Meiryo UI" panose="020B0604030504040204" pitchFamily="50" charset="-128"/>
                <a:ea typeface="Meiryo UI" panose="020B0604030504040204" pitchFamily="50" charset="-128"/>
              </a:rPr>
              <a:t>ID</a:t>
            </a:r>
            <a:r>
              <a:rPr lang="ja-JP" altLang="en-US" sz="1100" dirty="0">
                <a:latin typeface="Meiryo UI" panose="020B0604030504040204" pitchFamily="50" charset="-128"/>
                <a:ea typeface="Meiryo UI" panose="020B0604030504040204" pitchFamily="50" charset="-128"/>
              </a:rPr>
              <a:t>で置換え</a:t>
            </a:r>
            <a:endParaRPr lang="ja-JP" altLang="en-US" sz="1100" dirty="0">
              <a:latin typeface="Meiryo UI" panose="020B0604030504040204" pitchFamily="50" charset="-128"/>
              <a:ea typeface="Meiryo UI" panose="020B0604030504040204" pitchFamily="50" charset="-128"/>
            </a:endParaRPr>
          </a:p>
        </p:txBody>
      </p:sp>
      <p:sp>
        <p:nvSpPr>
          <p:cNvPr id="85" name="横巻き 84"/>
          <p:cNvSpPr/>
          <p:nvPr/>
        </p:nvSpPr>
        <p:spPr>
          <a:xfrm>
            <a:off x="309554" y="928670"/>
            <a:ext cx="3000364" cy="642942"/>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・現行基盤の汎用出力機能を小規模改修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・情報探索システムから配信</a:t>
            </a:r>
            <a:endParaRPr lang="ja-JP" altLang="en-US" sz="1200" dirty="0">
              <a:latin typeface="Meiryo UI" panose="020B0604030504040204" pitchFamily="50" charset="-128"/>
              <a:ea typeface="Meiryo UI" panose="020B0604030504040204" pitchFamily="50" charset="-128"/>
            </a:endParaRPr>
          </a:p>
        </p:txBody>
      </p:sp>
      <p:sp>
        <p:nvSpPr>
          <p:cNvPr id="46" name="フローチャート : 順次アクセス記憶 45"/>
          <p:cNvSpPr/>
          <p:nvPr/>
        </p:nvSpPr>
        <p:spPr>
          <a:xfrm>
            <a:off x="1881158" y="2500306"/>
            <a:ext cx="928694" cy="71438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日販マーク</a:t>
            </a:r>
            <a:endParaRPr lang="ja-JP" altLang="en-US" sz="1100" dirty="0">
              <a:latin typeface="Meiryo UI" panose="020B0604030504040204" pitchFamily="50" charset="-128"/>
              <a:ea typeface="Meiryo UI" panose="020B0604030504040204" pitchFamily="50" charset="-128"/>
            </a:endParaRPr>
          </a:p>
        </p:txBody>
      </p:sp>
      <p:sp>
        <p:nvSpPr>
          <p:cNvPr id="55" name="フローチャート : 順次アクセス記憶 54"/>
          <p:cNvSpPr/>
          <p:nvPr/>
        </p:nvSpPr>
        <p:spPr>
          <a:xfrm>
            <a:off x="2595538" y="1857364"/>
            <a:ext cx="928694" cy="71438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dirty="0">
                <a:latin typeface="Meiryo UI" panose="020B0604030504040204" pitchFamily="50" charset="-128"/>
                <a:ea typeface="Meiryo UI" panose="020B0604030504040204" pitchFamily="50" charset="-128"/>
              </a:rPr>
              <a:t>納品データ</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CSV</a:t>
            </a:r>
            <a:r>
              <a:rPr lang="ja-JP" altLang="en-US"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sp>
        <p:nvSpPr>
          <p:cNvPr id="86" name="フローチャート : 磁気ディスク 85"/>
          <p:cNvSpPr/>
          <p:nvPr/>
        </p:nvSpPr>
        <p:spPr>
          <a:xfrm>
            <a:off x="5310182" y="6500834"/>
            <a:ext cx="857256" cy="357166"/>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ja-JP" sz="1200" dirty="0">
                <a:latin typeface="Meiryo UI" panose="020B0604030504040204" pitchFamily="50" charset="-128"/>
                <a:ea typeface="Meiryo UI" panose="020B0604030504040204" pitchFamily="50" charset="-128"/>
              </a:rPr>
              <a:t>FTP</a:t>
            </a:r>
            <a:r>
              <a:rPr lang="ja-JP" altLang="en-US" sz="1100" dirty="0">
                <a:latin typeface="Meiryo UI" panose="020B0604030504040204" pitchFamily="50" charset="-128"/>
                <a:ea typeface="Meiryo UI" panose="020B0604030504040204" pitchFamily="50" charset="-128"/>
              </a:rPr>
              <a:t>サーバ</a:t>
            </a:r>
            <a:endParaRPr lang="ja-JP" altLang="en-US" sz="1200" dirty="0">
              <a:latin typeface="Meiryo UI" panose="020B0604030504040204" pitchFamily="50" charset="-128"/>
              <a:ea typeface="Meiryo UI" panose="020B0604030504040204" pitchFamily="50" charset="-128"/>
            </a:endParaRPr>
          </a:p>
        </p:txBody>
      </p:sp>
      <p:sp>
        <p:nvSpPr>
          <p:cNvPr id="88" name="V 字形矢印 87"/>
          <p:cNvSpPr/>
          <p:nvPr/>
        </p:nvSpPr>
        <p:spPr>
          <a:xfrm>
            <a:off x="6167438" y="6500834"/>
            <a:ext cx="3000396" cy="214314"/>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89" name="角丸四角形 88"/>
          <p:cNvSpPr/>
          <p:nvPr/>
        </p:nvSpPr>
        <p:spPr>
          <a:xfrm>
            <a:off x="7810512" y="6429397"/>
            <a:ext cx="500066" cy="289441"/>
          </a:xfrm>
          <a:prstGeom prst="round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配信</a:t>
            </a:r>
            <a:endParaRPr lang="ja-JP" altLang="en-US" sz="1100" dirty="0">
              <a:latin typeface="Meiryo UI" panose="020B0604030504040204" pitchFamily="50" charset="-128"/>
              <a:ea typeface="Meiryo UI" panose="020B0604030504040204" pitchFamily="50" charset="-128"/>
            </a:endParaRPr>
          </a:p>
        </p:txBody>
      </p:sp>
      <p:sp>
        <p:nvSpPr>
          <p:cNvPr id="91" name="V 字形矢印 90"/>
          <p:cNvSpPr/>
          <p:nvPr/>
        </p:nvSpPr>
        <p:spPr>
          <a:xfrm rot="5400000">
            <a:off x="6274595" y="5464983"/>
            <a:ext cx="571504" cy="214314"/>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59" name="V 字形矢印 58"/>
          <p:cNvSpPr/>
          <p:nvPr/>
        </p:nvSpPr>
        <p:spPr>
          <a:xfrm rot="5400000">
            <a:off x="6596066" y="3786190"/>
            <a:ext cx="571504" cy="285752"/>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60" name="フローチャート : 磁気ディスク 59"/>
          <p:cNvSpPr/>
          <p:nvPr/>
        </p:nvSpPr>
        <p:spPr>
          <a:xfrm>
            <a:off x="6096000" y="4214818"/>
            <a:ext cx="1071570" cy="500066"/>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統合書誌</a:t>
            </a:r>
            <a:r>
              <a:rPr lang="en-US" altLang="ja-JP" sz="1100" dirty="0">
                <a:latin typeface="Meiryo UI" panose="020B0604030504040204" pitchFamily="50" charset="-128"/>
                <a:ea typeface="Meiryo UI" panose="020B0604030504040204" pitchFamily="50" charset="-128"/>
              </a:rPr>
              <a:t>XML</a:t>
            </a:r>
          </a:p>
          <a:p>
            <a:pPr algn="ctr"/>
            <a:r>
              <a:rPr lang="ja-JP" altLang="en-US" sz="900" dirty="0">
                <a:latin typeface="Meiryo UI" panose="020B0604030504040204" pitchFamily="50" charset="-128"/>
                <a:ea typeface="Meiryo UI" panose="020B0604030504040204" pitchFamily="50" charset="-128"/>
              </a:rPr>
              <a:t>（インプロセス分）</a:t>
            </a:r>
            <a:endParaRPr lang="ja-JP" altLang="en-US" sz="900" dirty="0">
              <a:latin typeface="Meiryo UI" panose="020B0604030504040204" pitchFamily="50" charset="-128"/>
              <a:ea typeface="Meiryo UI" panose="020B0604030504040204" pitchFamily="50" charset="-128"/>
            </a:endParaRPr>
          </a:p>
        </p:txBody>
      </p:sp>
      <p:sp>
        <p:nvSpPr>
          <p:cNvPr id="76" name="V 字形矢印 75"/>
          <p:cNvSpPr/>
          <p:nvPr/>
        </p:nvSpPr>
        <p:spPr>
          <a:xfrm rot="5400000">
            <a:off x="6600828" y="4710122"/>
            <a:ext cx="285752" cy="295276"/>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45" name="角丸四角形 44"/>
          <p:cNvSpPr/>
          <p:nvPr/>
        </p:nvSpPr>
        <p:spPr>
          <a:xfrm>
            <a:off x="6381752" y="4906995"/>
            <a:ext cx="1571636" cy="476726"/>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統合書誌</a:t>
            </a:r>
            <a:r>
              <a:rPr lang="en-US" altLang="ja-JP" sz="1100" dirty="0">
                <a:latin typeface="Meiryo UI" panose="020B0604030504040204" pitchFamily="50" charset="-128"/>
                <a:ea typeface="Meiryo UI" panose="020B0604030504040204" pitchFamily="50" charset="-128"/>
              </a:rPr>
              <a:t>XML</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DCNDL</a:t>
            </a:r>
            <a:endParaRPr lang="ja-JP" altLang="en-US" sz="1100" dirty="0">
              <a:latin typeface="Meiryo UI" panose="020B0604030504040204" pitchFamily="50" charset="-128"/>
              <a:ea typeface="Meiryo UI" panose="020B0604030504040204" pitchFamily="50" charset="-128"/>
            </a:endParaRPr>
          </a:p>
        </p:txBody>
      </p:sp>
      <p:sp>
        <p:nvSpPr>
          <p:cNvPr id="75" name="曲折矢印 74"/>
          <p:cNvSpPr/>
          <p:nvPr/>
        </p:nvSpPr>
        <p:spPr>
          <a:xfrm rot="5400000">
            <a:off x="2631257" y="3178967"/>
            <a:ext cx="4214842" cy="2428892"/>
          </a:xfrm>
          <a:prstGeom prst="bentArrow">
            <a:avLst>
              <a:gd name="adj1" fmla="val 4667"/>
              <a:gd name="adj2" fmla="val 6500"/>
              <a:gd name="adj3" fmla="val 16333"/>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79" name="フローチャート : 磁気ディスク 78"/>
          <p:cNvSpPr/>
          <p:nvPr/>
        </p:nvSpPr>
        <p:spPr>
          <a:xfrm>
            <a:off x="5024430" y="4214818"/>
            <a:ext cx="1071570" cy="50006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基盤物品統計データ出力</a:t>
            </a:r>
            <a:endParaRPr lang="en-US" altLang="ja-JP" sz="10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TSV</a:t>
            </a:r>
            <a:r>
              <a:rPr lang="ja-JP" altLang="en-US" sz="1100" dirty="0">
                <a:latin typeface="Meiryo UI" panose="020B0604030504040204" pitchFamily="50" charset="-128"/>
                <a:ea typeface="Meiryo UI" panose="020B0604030504040204" pitchFamily="50" charset="-128"/>
              </a:rPr>
              <a:t>）</a:t>
            </a:r>
            <a:endParaRPr lang="ja-JP" altLang="en-US" sz="1100" dirty="0">
              <a:latin typeface="Meiryo UI" panose="020B0604030504040204" pitchFamily="50" charset="-128"/>
              <a:ea typeface="Meiryo UI" panose="020B0604030504040204" pitchFamily="50" charset="-128"/>
            </a:endParaRPr>
          </a:p>
        </p:txBody>
      </p:sp>
      <p:sp>
        <p:nvSpPr>
          <p:cNvPr id="81" name="角丸四角形 80"/>
          <p:cNvSpPr/>
          <p:nvPr/>
        </p:nvSpPr>
        <p:spPr>
          <a:xfrm>
            <a:off x="3952860" y="2214555"/>
            <a:ext cx="1071570"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確認</a:t>
            </a:r>
            <a:endParaRPr lang="ja-JP" altLang="en-US" sz="1100" dirty="0">
              <a:latin typeface="Meiryo UI" panose="020B0604030504040204" pitchFamily="50" charset="-128"/>
              <a:ea typeface="Meiryo UI" panose="020B0604030504040204" pitchFamily="50" charset="-128"/>
            </a:endParaRPr>
          </a:p>
        </p:txBody>
      </p:sp>
      <p:sp>
        <p:nvSpPr>
          <p:cNvPr id="87" name="角丸四角形 86"/>
          <p:cNvSpPr/>
          <p:nvPr/>
        </p:nvSpPr>
        <p:spPr>
          <a:xfrm>
            <a:off x="5453058" y="3357563"/>
            <a:ext cx="1071570"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統計出力機能</a:t>
            </a:r>
            <a:endParaRPr lang="ja-JP" altLang="en-US" sz="1100" dirty="0">
              <a:latin typeface="Meiryo UI" panose="020B0604030504040204" pitchFamily="50" charset="-128"/>
              <a:ea typeface="Meiryo UI" panose="020B0604030504040204" pitchFamily="50" charset="-128"/>
            </a:endParaRPr>
          </a:p>
        </p:txBody>
      </p:sp>
      <p:sp>
        <p:nvSpPr>
          <p:cNvPr id="53" name="角丸四角形 52"/>
          <p:cNvSpPr/>
          <p:nvPr/>
        </p:nvSpPr>
        <p:spPr>
          <a:xfrm>
            <a:off x="5310182" y="3692549"/>
            <a:ext cx="1000132" cy="476726"/>
          </a:xfrm>
          <a:prstGeom prst="round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編集（人手）</a:t>
            </a:r>
            <a:endParaRPr lang="ja-JP" altLang="en-US" sz="1100" dirty="0">
              <a:latin typeface="Meiryo UI" panose="020B0604030504040204" pitchFamily="50" charset="-128"/>
              <a:ea typeface="Meiryo UI" panose="020B0604030504040204" pitchFamily="50" charset="-128"/>
            </a:endParaRPr>
          </a:p>
        </p:txBody>
      </p:sp>
      <p:sp>
        <p:nvSpPr>
          <p:cNvPr id="58" name="横巻き 57"/>
          <p:cNvSpPr/>
          <p:nvPr/>
        </p:nvSpPr>
        <p:spPr>
          <a:xfrm>
            <a:off x="0" y="6072205"/>
            <a:ext cx="4791067" cy="585811"/>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FTP</a:t>
            </a:r>
            <a:r>
              <a:rPr lang="ja-JP" altLang="en-US" sz="1400" dirty="0">
                <a:latin typeface="Meiryo UI" panose="020B0604030504040204" pitchFamily="50" charset="-128"/>
                <a:ea typeface="Meiryo UI" panose="020B0604030504040204" pitchFamily="50" charset="-128"/>
              </a:rPr>
              <a:t>サーバからの提供</a:t>
            </a:r>
            <a:r>
              <a:rPr lang="ja-JP" altLang="en-US" sz="1400" dirty="0" smtClean="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2010</a:t>
            </a:r>
            <a:r>
              <a:rPr lang="ja-JP" altLang="en-US" sz="1400" dirty="0" smtClean="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月末までに）</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NDLSearch</a:t>
            </a:r>
            <a:r>
              <a:rPr lang="ja-JP" altLang="en-US" sz="1400" dirty="0" err="1">
                <a:latin typeface="Meiryo UI" panose="020B0604030504040204" pitchFamily="50" charset="-128"/>
                <a:ea typeface="Meiryo UI" panose="020B0604030504040204" pitchFamily="50" charset="-128"/>
              </a:rPr>
              <a:t>での</a:t>
            </a:r>
            <a:r>
              <a:rPr lang="ja-JP" altLang="en-US" sz="1400" dirty="0">
                <a:latin typeface="Meiryo UI" panose="020B0604030504040204" pitchFamily="50" charset="-128"/>
                <a:ea typeface="Meiryo UI" panose="020B0604030504040204" pitchFamily="50" charset="-128"/>
              </a:rPr>
              <a:t>検索及びメタデータ提供</a:t>
            </a:r>
            <a:r>
              <a:rPr lang="ja-JP" altLang="en-US" sz="1400" dirty="0" smtClean="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2010</a:t>
            </a:r>
            <a:r>
              <a:rPr lang="ja-JP" altLang="en-US" sz="1400" dirty="0" smtClean="0">
                <a:latin typeface="Meiryo UI" panose="020B0604030504040204" pitchFamily="50" charset="-128"/>
                <a:ea typeface="Meiryo UI" panose="020B0604030504040204" pitchFamily="50" charset="-128"/>
              </a:rPr>
              <a:t>年度中</a:t>
            </a:r>
            <a:r>
              <a:rPr lang="ja-JP" altLang="en-US"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067186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書誌</a:t>
            </a:r>
            <a:r>
              <a:rPr lang="ja-JP" altLang="en-US" sz="3600" dirty="0"/>
              <a:t>データ作成・提供の方針</a:t>
            </a:r>
          </a:p>
        </p:txBody>
      </p:sp>
      <p:sp>
        <p:nvSpPr>
          <p:cNvPr id="23" name="Rectangle 2"/>
          <p:cNvSpPr txBox="1">
            <a:spLocks noChangeArrowheads="1"/>
          </p:cNvSpPr>
          <p:nvPr/>
        </p:nvSpPr>
        <p:spPr>
          <a:xfrm>
            <a:off x="1381287" y="908720"/>
            <a:ext cx="9144000" cy="648072"/>
          </a:xfrm>
          <a:prstGeom prst="rect">
            <a:avLst/>
          </a:prstGeom>
          <a:noFill/>
        </p:spPr>
        <p:txBody>
          <a:bodyPr lIns="92075" tIns="46038" rIns="92075" bIns="46038" anchor="ctr"/>
          <a:lstStyle/>
          <a:p>
            <a:pPr fontAlgn="base">
              <a:spcBef>
                <a:spcPct val="0"/>
              </a:spcBef>
              <a:spcAft>
                <a:spcPct val="0"/>
              </a:spcAft>
            </a:pPr>
            <a:r>
              <a:rPr lang="en-US" altLang="ja-JP" sz="1600" dirty="0">
                <a:solidFill>
                  <a:prstClr val="black"/>
                </a:solidFill>
                <a:latin typeface="Meiryo UI" panose="020B0604030504040204" pitchFamily="50" charset="-128"/>
                <a:ea typeface="Meiryo UI" panose="020B0604030504040204" pitchFamily="50" charset="-128"/>
              </a:rPr>
              <a:t>NDL</a:t>
            </a:r>
            <a:r>
              <a:rPr lang="ja-JP" altLang="en-US" sz="1600" dirty="0">
                <a:solidFill>
                  <a:prstClr val="black"/>
                </a:solidFill>
                <a:latin typeface="Meiryo UI" panose="020B0604030504040204" pitchFamily="50" charset="-128"/>
                <a:ea typeface="Meiryo UI" panose="020B0604030504040204" pitchFamily="50" charset="-128"/>
              </a:rPr>
              <a:t>では、</a:t>
            </a:r>
            <a:r>
              <a:rPr lang="en-US" altLang="ja-JP" sz="1600" dirty="0">
                <a:solidFill>
                  <a:prstClr val="black"/>
                </a:solidFill>
                <a:latin typeface="Meiryo UI" panose="020B0604030504040204" pitchFamily="50" charset="-128"/>
                <a:ea typeface="Meiryo UI" panose="020B0604030504040204" pitchFamily="50" charset="-128"/>
              </a:rPr>
              <a:t>2013</a:t>
            </a:r>
            <a:r>
              <a:rPr lang="ja-JP" altLang="en-US" sz="1600" dirty="0">
                <a:solidFill>
                  <a:prstClr val="black"/>
                </a:solidFill>
                <a:latin typeface="Meiryo UI" panose="020B0604030504040204" pitchFamily="50" charset="-128"/>
                <a:ea typeface="Meiryo UI" panose="020B0604030504040204" pitchFamily="50" charset="-128"/>
              </a:rPr>
              <a:t>年</a:t>
            </a:r>
            <a:r>
              <a:rPr lang="en-US" altLang="ja-JP" sz="1600" dirty="0">
                <a:solidFill>
                  <a:prstClr val="black"/>
                </a:solidFill>
                <a:latin typeface="Meiryo UI" panose="020B0604030504040204" pitchFamily="50" charset="-128"/>
                <a:ea typeface="Meiryo UI" panose="020B0604030504040204" pitchFamily="50" charset="-128"/>
              </a:rPr>
              <a:t>2</a:t>
            </a:r>
            <a:r>
              <a:rPr lang="ja-JP" altLang="en-US" sz="1600" dirty="0">
                <a:solidFill>
                  <a:prstClr val="black"/>
                </a:solidFill>
                <a:latin typeface="Meiryo UI" panose="020B0604030504040204" pitchFamily="50" charset="-128"/>
                <a:ea typeface="Meiryo UI" panose="020B0604030504040204" pitchFamily="50" charset="-128"/>
              </a:rPr>
              <a:t>月に、「国立国会図書館の書誌データ作成・提供の新展開（</a:t>
            </a:r>
            <a:r>
              <a:rPr lang="en-US" altLang="ja-JP" sz="1600" dirty="0">
                <a:solidFill>
                  <a:prstClr val="black"/>
                </a:solidFill>
                <a:latin typeface="Meiryo UI" panose="020B0604030504040204" pitchFamily="50" charset="-128"/>
                <a:ea typeface="Meiryo UI" panose="020B0604030504040204" pitchFamily="50" charset="-128"/>
              </a:rPr>
              <a:t>2013</a:t>
            </a:r>
            <a:r>
              <a:rPr lang="ja-JP" altLang="en-US" sz="1600" dirty="0">
                <a:solidFill>
                  <a:prstClr val="black"/>
                </a:solidFill>
                <a:latin typeface="Meiryo UI" panose="020B0604030504040204" pitchFamily="50" charset="-128"/>
                <a:ea typeface="Meiryo UI" panose="020B0604030504040204" pitchFamily="50" charset="-128"/>
              </a:rPr>
              <a:t>）」を策定した。今後概ね</a:t>
            </a:r>
            <a:r>
              <a:rPr lang="en-US" altLang="ja-JP" sz="1600" dirty="0">
                <a:solidFill>
                  <a:prstClr val="black"/>
                </a:solidFill>
                <a:latin typeface="Meiryo UI" panose="020B0604030504040204" pitchFamily="50" charset="-128"/>
                <a:ea typeface="Meiryo UI" panose="020B0604030504040204" pitchFamily="50" charset="-128"/>
              </a:rPr>
              <a:t>5</a:t>
            </a:r>
            <a:r>
              <a:rPr lang="ja-JP" altLang="en-US" sz="1600" dirty="0">
                <a:solidFill>
                  <a:prstClr val="black"/>
                </a:solidFill>
                <a:latin typeface="Meiryo UI" panose="020B0604030504040204" pitchFamily="50" charset="-128"/>
                <a:ea typeface="Meiryo UI" panose="020B0604030504040204" pitchFamily="50" charset="-128"/>
              </a:rPr>
              <a:t>年を見据え、どのように書誌データを作成し、提供していけばよいかの方向性を示すもの。</a:t>
            </a:r>
          </a:p>
        </p:txBody>
      </p:sp>
      <p:sp>
        <p:nvSpPr>
          <p:cNvPr id="25" name="スライド番号プレースホルダ 4"/>
          <p:cNvSpPr>
            <a:spLocks noGrp="1"/>
          </p:cNvSpPr>
          <p:nvPr>
            <p:ph type="sldNum" sz="quarter" idx="4294967295"/>
          </p:nvPr>
        </p:nvSpPr>
        <p:spPr>
          <a:xfrm>
            <a:off x="9959279" y="6309320"/>
            <a:ext cx="838859" cy="457200"/>
          </a:xfrm>
          <a:prstGeom prst="ellipse">
            <a:avLst/>
          </a:prstGeom>
        </p:spPr>
        <p:txBody>
          <a:bodyPr/>
          <a:lstStyle/>
          <a:p>
            <a:pPr>
              <a:defRPr/>
            </a:pPr>
            <a:fld id="{5CBE7DF6-DC1C-4410-949E-874779C27DC5}" type="slidenum">
              <a:rPr lang="ja-JP" altLang="en-US" smtClean="0"/>
              <a:pPr>
                <a:defRPr/>
              </a:pPr>
              <a:t>107</a:t>
            </a:fld>
            <a:endParaRPr lang="ja-JP" altLang="en-US" dirty="0"/>
          </a:p>
        </p:txBody>
      </p:sp>
      <p:grpSp>
        <p:nvGrpSpPr>
          <p:cNvPr id="30" name="グループ化 29"/>
          <p:cNvGrpSpPr/>
          <p:nvPr/>
        </p:nvGrpSpPr>
        <p:grpSpPr>
          <a:xfrm>
            <a:off x="1381287" y="1773324"/>
            <a:ext cx="8748464" cy="4752464"/>
            <a:chOff x="0" y="2132920"/>
            <a:chExt cx="8748464" cy="4752464"/>
          </a:xfrm>
        </p:grpSpPr>
        <p:sp>
          <p:nvSpPr>
            <p:cNvPr id="24" name="角丸四角形吹き出し 23"/>
            <p:cNvSpPr/>
            <p:nvPr/>
          </p:nvSpPr>
          <p:spPr>
            <a:xfrm>
              <a:off x="0" y="2420888"/>
              <a:ext cx="2555776" cy="792088"/>
            </a:xfrm>
            <a:prstGeom prst="wedgeRoundRectCallout">
              <a:avLst>
                <a:gd name="adj1" fmla="val 32202"/>
                <a:gd name="adj2" fmla="val 65750"/>
                <a:gd name="adj3" fmla="val 16667"/>
              </a:avLst>
            </a:prstGeom>
            <a:solidFill>
              <a:srgbClr val="FFFF99">
                <a:alpha val="58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LC</a:t>
              </a:r>
              <a:r>
                <a:rPr lang="ja-JP" altLang="en-US" dirty="0">
                  <a:solidFill>
                    <a:prstClr val="black"/>
                  </a:solidFill>
                  <a:latin typeface="Meiryo UI" panose="020B0604030504040204" pitchFamily="50" charset="-128"/>
                  <a:ea typeface="Meiryo UI" panose="020B0604030504040204" pitchFamily="50" charset="-128"/>
                </a:rPr>
                <a:t>の</a:t>
              </a:r>
              <a:r>
                <a:rPr lang="en-US" altLang="ja-JP" dirty="0">
                  <a:solidFill>
                    <a:prstClr val="black"/>
                  </a:solidFill>
                  <a:latin typeface="Meiryo UI" panose="020B0604030504040204" pitchFamily="50" charset="-128"/>
                  <a:ea typeface="Meiryo UI" panose="020B0604030504040204" pitchFamily="50" charset="-128"/>
                </a:rPr>
                <a:t>BIBFRAME</a:t>
              </a:r>
              <a:r>
                <a:rPr lang="ja-JP" altLang="en-US" dirty="0">
                  <a:solidFill>
                    <a:prstClr val="black"/>
                  </a:solidFill>
                  <a:latin typeface="Meiryo UI" panose="020B0604030504040204" pitchFamily="50" charset="-128"/>
                  <a:ea typeface="Meiryo UI" panose="020B0604030504040204" pitchFamily="50" charset="-128"/>
                </a:rPr>
                <a:t>の動向を注視している。</a:t>
              </a:r>
            </a:p>
          </p:txBody>
        </p:sp>
        <p:grpSp>
          <p:nvGrpSpPr>
            <p:cNvPr id="50" name="グループ化 49"/>
            <p:cNvGrpSpPr/>
            <p:nvPr/>
          </p:nvGrpSpPr>
          <p:grpSpPr>
            <a:xfrm>
              <a:off x="0" y="2132920"/>
              <a:ext cx="8748464" cy="4752464"/>
              <a:chOff x="0" y="2132920"/>
              <a:chExt cx="8748464" cy="4752464"/>
            </a:xfrm>
          </p:grpSpPr>
          <p:sp>
            <p:nvSpPr>
              <p:cNvPr id="22" name="Rectangle 2"/>
              <p:cNvSpPr txBox="1">
                <a:spLocks noChangeArrowheads="1"/>
              </p:cNvSpPr>
              <p:nvPr/>
            </p:nvSpPr>
            <p:spPr>
              <a:xfrm>
                <a:off x="0" y="6381328"/>
                <a:ext cx="8532440" cy="504056"/>
              </a:xfrm>
              <a:prstGeom prst="rect">
                <a:avLst/>
              </a:prstGeom>
              <a:noFill/>
            </p:spPr>
            <p:txBody>
              <a:bodyPr lIns="92075" tIns="46038" rIns="92075" bIns="46038" anchor="ctr"/>
              <a:lstStyle/>
              <a:p>
                <a:pPr algn="ctr" fontAlgn="base">
                  <a:spcBef>
                    <a:spcPct val="0"/>
                  </a:spcBef>
                  <a:spcAft>
                    <a:spcPct val="0"/>
                  </a:spcAft>
                </a:pPr>
                <a:r>
                  <a:rPr lang="ja-JP" altLang="en-US" kern="0" dirty="0">
                    <a:solidFill>
                      <a:prstClr val="black"/>
                    </a:solidFill>
                    <a:latin typeface="Meiryo UI" panose="020B0604030504040204" pitchFamily="50" charset="-128"/>
                    <a:ea typeface="Meiryo UI" panose="020B0604030504040204" pitchFamily="50" charset="-128"/>
                    <a:cs typeface="+mj-cs"/>
                  </a:rPr>
                  <a:t>　　</a:t>
                </a:r>
                <a:r>
                  <a:rPr lang="ja-JP" altLang="en-US" sz="1600" kern="0" dirty="0">
                    <a:solidFill>
                      <a:prstClr val="black"/>
                    </a:solidFill>
                    <a:latin typeface="Meiryo UI" panose="020B0604030504040204" pitchFamily="50" charset="-128"/>
                    <a:ea typeface="Meiryo UI" panose="020B0604030504040204" pitchFamily="50" charset="-128"/>
                    <a:cs typeface="+mj-cs"/>
                  </a:rPr>
                  <a:t>＜</a:t>
                </a:r>
                <a:r>
                  <a:rPr lang="ja-JP" altLang="en-US" sz="1600" dirty="0">
                    <a:solidFill>
                      <a:prstClr val="black"/>
                    </a:solidFill>
                    <a:latin typeface="Meiryo UI" panose="020B0604030504040204" pitchFamily="50" charset="-128"/>
                    <a:ea typeface="Meiryo UI" panose="020B0604030504040204" pitchFamily="50" charset="-128"/>
                  </a:rPr>
                  <a:t>新展開（</a:t>
                </a:r>
                <a:r>
                  <a:rPr lang="en-US" altLang="ja-JP" sz="1600" dirty="0">
                    <a:solidFill>
                      <a:prstClr val="black"/>
                    </a:solidFill>
                    <a:latin typeface="Meiryo UI" panose="020B0604030504040204" pitchFamily="50" charset="-128"/>
                    <a:ea typeface="Meiryo UI" panose="020B0604030504040204" pitchFamily="50" charset="-128"/>
                  </a:rPr>
                  <a:t>2013</a:t>
                </a:r>
                <a:r>
                  <a:rPr lang="ja-JP" altLang="en-US" sz="1600" dirty="0">
                    <a:solidFill>
                      <a:prstClr val="black"/>
                    </a:solidFill>
                    <a:latin typeface="Meiryo UI" panose="020B0604030504040204" pitchFamily="50" charset="-128"/>
                    <a:ea typeface="Meiryo UI" panose="020B0604030504040204" pitchFamily="50" charset="-128"/>
                  </a:rPr>
                  <a:t>）のうち、書誌データの作成に関する関係図</a:t>
                </a:r>
                <a:r>
                  <a:rPr lang="ja-JP" altLang="en-US" sz="1600" kern="0" dirty="0">
                    <a:solidFill>
                      <a:prstClr val="black"/>
                    </a:solidFill>
                    <a:latin typeface="Meiryo UI" panose="020B0604030504040204" pitchFamily="50" charset="-128"/>
                    <a:ea typeface="Meiryo UI" panose="020B0604030504040204" pitchFamily="50" charset="-128"/>
                    <a:cs typeface="+mj-cs"/>
                  </a:rPr>
                  <a:t>＞</a:t>
                </a:r>
              </a:p>
            </p:txBody>
          </p:sp>
          <p:grpSp>
            <p:nvGrpSpPr>
              <p:cNvPr id="49" name="グループ化 48"/>
              <p:cNvGrpSpPr/>
              <p:nvPr/>
            </p:nvGrpSpPr>
            <p:grpSpPr>
              <a:xfrm>
                <a:off x="395536" y="2132920"/>
                <a:ext cx="8352928" cy="4320416"/>
                <a:chOff x="395536" y="2132920"/>
                <a:chExt cx="8352928" cy="4320416"/>
              </a:xfrm>
            </p:grpSpPr>
            <p:grpSp>
              <p:nvGrpSpPr>
                <p:cNvPr id="46" name="グループ化 45"/>
                <p:cNvGrpSpPr/>
                <p:nvPr/>
              </p:nvGrpSpPr>
              <p:grpSpPr>
                <a:xfrm>
                  <a:off x="395536" y="2132920"/>
                  <a:ext cx="8352928" cy="4320416"/>
                  <a:chOff x="395536" y="2132920"/>
                  <a:chExt cx="8352928" cy="4320416"/>
                </a:xfrm>
              </p:grpSpPr>
              <p:grpSp>
                <p:nvGrpSpPr>
                  <p:cNvPr id="37" name="グループ化 36"/>
                  <p:cNvGrpSpPr/>
                  <p:nvPr/>
                </p:nvGrpSpPr>
                <p:grpSpPr>
                  <a:xfrm>
                    <a:off x="395536" y="2808000"/>
                    <a:ext cx="8352928" cy="2853248"/>
                    <a:chOff x="395536" y="2808000"/>
                    <a:chExt cx="8352928" cy="2853248"/>
                  </a:xfrm>
                </p:grpSpPr>
                <p:sp>
                  <p:nvSpPr>
                    <p:cNvPr id="13" name="テキスト ボックス 12"/>
                    <p:cNvSpPr txBox="1"/>
                    <p:nvPr/>
                  </p:nvSpPr>
                  <p:spPr bwMode="auto">
                    <a:xfrm>
                      <a:off x="2808000" y="2808000"/>
                      <a:ext cx="3528392" cy="576064"/>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600" dirty="0">
                          <a:solidFill>
                            <a:prstClr val="black"/>
                          </a:solidFill>
                          <a:latin typeface="Meiryo UI" panose="020B0604030504040204" pitchFamily="50" charset="-128"/>
                          <a:ea typeface="Meiryo UI" panose="020B0604030504040204" pitchFamily="50" charset="-128"/>
                        </a:rPr>
                        <a:t>資料と電子情報を一元的に扱える書誌データの「容れもの」に適した「容れ方」</a:t>
                      </a:r>
                    </a:p>
                  </p:txBody>
                </p:sp>
                <p:sp>
                  <p:nvSpPr>
                    <p:cNvPr id="14" name="テキスト ボックス 13"/>
                    <p:cNvSpPr txBox="1"/>
                    <p:nvPr/>
                  </p:nvSpPr>
                  <p:spPr bwMode="auto">
                    <a:xfrm>
                      <a:off x="2843808" y="4248000"/>
                      <a:ext cx="3528392" cy="576064"/>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600" dirty="0">
                          <a:solidFill>
                            <a:prstClr val="black"/>
                          </a:solidFill>
                          <a:latin typeface="Meiryo UI" panose="020B0604030504040204" pitchFamily="50" charset="-128"/>
                          <a:ea typeface="Meiryo UI" panose="020B0604030504040204" pitchFamily="50" charset="-128"/>
                        </a:rPr>
                        <a:t>資料と電子情報を一元的に扱える書誌データの「容れ方」に適した「容れもの」</a:t>
                      </a:r>
                    </a:p>
                  </p:txBody>
                </p:sp>
                <p:sp>
                  <p:nvSpPr>
                    <p:cNvPr id="15" name="テキスト ボックス 14"/>
                    <p:cNvSpPr txBox="1"/>
                    <p:nvPr/>
                  </p:nvSpPr>
                  <p:spPr bwMode="auto">
                    <a:xfrm>
                      <a:off x="395536" y="4509120"/>
                      <a:ext cx="1368152" cy="504056"/>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書誌と典拠を一元的に提供</a:t>
                      </a:r>
                    </a:p>
                  </p:txBody>
                </p:sp>
                <p:sp>
                  <p:nvSpPr>
                    <p:cNvPr id="16" name="テキスト ボックス 15"/>
                    <p:cNvSpPr txBox="1"/>
                    <p:nvPr/>
                  </p:nvSpPr>
                  <p:spPr bwMode="auto">
                    <a:xfrm>
                      <a:off x="7092280" y="4293096"/>
                      <a:ext cx="1224136" cy="432048"/>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レコード間の</a:t>
                      </a:r>
                    </a:p>
                  </p:txBody>
                </p:sp>
                <p:sp>
                  <p:nvSpPr>
                    <p:cNvPr id="17" name="テキスト ボックス 16"/>
                    <p:cNvSpPr txBox="1"/>
                    <p:nvPr/>
                  </p:nvSpPr>
                  <p:spPr bwMode="auto">
                    <a:xfrm>
                      <a:off x="395536" y="5013176"/>
                      <a:ext cx="1728192" cy="504056"/>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できる「容れもの」</a:t>
                      </a:r>
                    </a:p>
                  </p:txBody>
                </p:sp>
                <p:sp>
                  <p:nvSpPr>
                    <p:cNvPr id="19" name="テキスト ボックス 18"/>
                    <p:cNvSpPr txBox="1"/>
                    <p:nvPr/>
                  </p:nvSpPr>
                  <p:spPr bwMode="auto">
                    <a:xfrm>
                      <a:off x="7100664" y="4536008"/>
                      <a:ext cx="1503784" cy="432048"/>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関連を重視する</a:t>
                      </a:r>
                    </a:p>
                  </p:txBody>
                </p:sp>
                <p:sp>
                  <p:nvSpPr>
                    <p:cNvPr id="21" name="テキスト ボックス 20"/>
                    <p:cNvSpPr txBox="1"/>
                    <p:nvPr/>
                  </p:nvSpPr>
                  <p:spPr bwMode="auto">
                    <a:xfrm>
                      <a:off x="7092280" y="4797152"/>
                      <a:ext cx="1503784" cy="432048"/>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「容れ方」</a:t>
                      </a:r>
                    </a:p>
                  </p:txBody>
                </p:sp>
                <p:sp>
                  <p:nvSpPr>
                    <p:cNvPr id="26" name="テキスト ボックス 25"/>
                    <p:cNvSpPr txBox="1"/>
                    <p:nvPr/>
                  </p:nvSpPr>
                  <p:spPr bwMode="auto">
                    <a:xfrm>
                      <a:off x="6660232" y="5229200"/>
                      <a:ext cx="2088232" cy="432048"/>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効果を十全に発揮するには典拠拡充が必要</a:t>
                      </a:r>
                    </a:p>
                  </p:txBody>
                </p:sp>
              </p:grpSp>
              <p:grpSp>
                <p:nvGrpSpPr>
                  <p:cNvPr id="38" name="グループ化 37"/>
                  <p:cNvGrpSpPr/>
                  <p:nvPr/>
                </p:nvGrpSpPr>
                <p:grpSpPr>
                  <a:xfrm>
                    <a:off x="611560" y="2132920"/>
                    <a:ext cx="7596568" cy="4320416"/>
                    <a:chOff x="611560" y="2132856"/>
                    <a:chExt cx="7596568" cy="4320416"/>
                  </a:xfrm>
                </p:grpSpPr>
                <p:sp>
                  <p:nvSpPr>
                    <p:cNvPr id="39" name="角丸四角形 38"/>
                    <p:cNvSpPr/>
                    <p:nvPr/>
                  </p:nvSpPr>
                  <p:spPr>
                    <a:xfrm>
                      <a:off x="611560" y="3384000"/>
                      <a:ext cx="2484000" cy="90000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書誌データの</a:t>
                      </a:r>
                      <a:endParaRPr lang="en-US" altLang="ja-JP" sz="1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容れもの</a:t>
                      </a:r>
                      <a:endParaRPr lang="en-US" altLang="ja-JP" sz="1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（書誌フレームワーク）</a:t>
                      </a:r>
                    </a:p>
                  </p:txBody>
                </p:sp>
                <p:sp>
                  <p:nvSpPr>
                    <p:cNvPr id="40" name="角丸四角形 39"/>
                    <p:cNvSpPr/>
                    <p:nvPr/>
                  </p:nvSpPr>
                  <p:spPr>
                    <a:xfrm>
                      <a:off x="5724128" y="3384000"/>
                      <a:ext cx="2484000" cy="90000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書誌データの</a:t>
                      </a:r>
                      <a:endParaRPr lang="en-US" altLang="ja-JP" sz="1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容れ方</a:t>
                      </a:r>
                      <a:endParaRPr lang="en-US" altLang="ja-JP" sz="1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（書誌データ作成基準）</a:t>
                      </a:r>
                    </a:p>
                  </p:txBody>
                </p:sp>
                <p:sp>
                  <p:nvSpPr>
                    <p:cNvPr id="41" name="角丸四角形 40"/>
                    <p:cNvSpPr/>
                    <p:nvPr/>
                  </p:nvSpPr>
                  <p:spPr>
                    <a:xfrm>
                      <a:off x="1728280" y="5877272"/>
                      <a:ext cx="5364000" cy="57600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典拠データ等の拡充</a:t>
                      </a:r>
                    </a:p>
                  </p:txBody>
                </p:sp>
                <p:sp>
                  <p:nvSpPr>
                    <p:cNvPr id="42" name="円弧 41"/>
                    <p:cNvSpPr/>
                    <p:nvPr/>
                  </p:nvSpPr>
                  <p:spPr>
                    <a:xfrm>
                      <a:off x="2915816" y="2132856"/>
                      <a:ext cx="2880320" cy="1800200"/>
                    </a:xfrm>
                    <a:prstGeom prst="arc">
                      <a:avLst>
                        <a:gd name="adj1" fmla="val 11482647"/>
                        <a:gd name="adj2" fmla="val 2089953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ja-JP" altLang="en-US">
                        <a:solidFill>
                          <a:prstClr val="black"/>
                        </a:solidFill>
                        <a:latin typeface="Meiryo UI" panose="020B0604030504040204" pitchFamily="50" charset="-128"/>
                        <a:ea typeface="Meiryo UI" panose="020B0604030504040204" pitchFamily="50" charset="-128"/>
                      </a:endParaRPr>
                    </a:p>
                  </p:txBody>
                </p:sp>
                <p:sp>
                  <p:nvSpPr>
                    <p:cNvPr id="44" name="円弧 43"/>
                    <p:cNvSpPr/>
                    <p:nvPr/>
                  </p:nvSpPr>
                  <p:spPr>
                    <a:xfrm rot="2728804" flipH="1" flipV="1">
                      <a:off x="1499327" y="4227536"/>
                      <a:ext cx="2258437" cy="1321194"/>
                    </a:xfrm>
                    <a:prstGeom prst="arc">
                      <a:avLst>
                        <a:gd name="adj1" fmla="val 13389137"/>
                        <a:gd name="adj2" fmla="val 2043781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ja-JP" altLang="en-US">
                        <a:solidFill>
                          <a:prstClr val="black"/>
                        </a:solidFill>
                        <a:latin typeface="Meiryo UI" panose="020B0604030504040204" pitchFamily="50" charset="-128"/>
                        <a:ea typeface="Meiryo UI" panose="020B0604030504040204" pitchFamily="50" charset="-128"/>
                      </a:endParaRPr>
                    </a:p>
                  </p:txBody>
                </p:sp>
                <p:sp>
                  <p:nvSpPr>
                    <p:cNvPr id="45" name="円弧 44"/>
                    <p:cNvSpPr/>
                    <p:nvPr/>
                  </p:nvSpPr>
                  <p:spPr>
                    <a:xfrm rot="17762438" flipH="1" flipV="1">
                      <a:off x="5176049" y="4109943"/>
                      <a:ext cx="2138583" cy="1321194"/>
                    </a:xfrm>
                    <a:prstGeom prst="arc">
                      <a:avLst>
                        <a:gd name="adj1" fmla="val 13389137"/>
                        <a:gd name="adj2" fmla="val 2043781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ja-JP" altLang="en-US">
                        <a:solidFill>
                          <a:prstClr val="black"/>
                        </a:solidFill>
                        <a:latin typeface="Meiryo UI" panose="020B0604030504040204" pitchFamily="50" charset="-128"/>
                        <a:ea typeface="Meiryo UI" panose="020B0604030504040204" pitchFamily="50" charset="-128"/>
                      </a:endParaRPr>
                    </a:p>
                  </p:txBody>
                </p:sp>
              </p:grpSp>
            </p:grpSp>
            <p:sp>
              <p:nvSpPr>
                <p:cNvPr id="48" name="円弧 47"/>
                <p:cNvSpPr/>
                <p:nvPr/>
              </p:nvSpPr>
              <p:spPr>
                <a:xfrm flipH="1" flipV="1">
                  <a:off x="2987824" y="3861048"/>
                  <a:ext cx="2882927" cy="1583976"/>
                </a:xfrm>
                <a:prstGeom prst="arc">
                  <a:avLst>
                    <a:gd name="adj1" fmla="val 11330284"/>
                    <a:gd name="adj2" fmla="val 21159561"/>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ja-JP" altLang="en-US">
                    <a:solidFill>
                      <a:prstClr val="black"/>
                    </a:solidFill>
                    <a:latin typeface="Meiryo UI" panose="020B0604030504040204" pitchFamily="50" charset="-128"/>
                    <a:ea typeface="Meiryo UI" panose="020B0604030504040204" pitchFamily="50" charset="-128"/>
                  </a:endParaRPr>
                </a:p>
              </p:txBody>
            </p:sp>
          </p:grpSp>
        </p:grpSp>
      </p:grpSp>
      <p:sp>
        <p:nvSpPr>
          <p:cNvPr id="31" name="角丸四角形吹き出し 30"/>
          <p:cNvSpPr/>
          <p:nvPr/>
        </p:nvSpPr>
        <p:spPr>
          <a:xfrm>
            <a:off x="7969511" y="2061292"/>
            <a:ext cx="2555776" cy="792088"/>
          </a:xfrm>
          <a:prstGeom prst="wedgeRoundRectCallout">
            <a:avLst>
              <a:gd name="adj1" fmla="val -34285"/>
              <a:gd name="adj2" fmla="val 62864"/>
              <a:gd name="adj3" fmla="val 16667"/>
            </a:avLst>
          </a:prstGeom>
          <a:solidFill>
            <a:srgbClr val="FFFF99">
              <a:alpha val="58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容れ方については</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RDA</a:t>
            </a:r>
            <a:r>
              <a:rPr lang="ja-JP" altLang="en-US" dirty="0">
                <a:solidFill>
                  <a:prstClr val="black"/>
                </a:solidFill>
                <a:latin typeface="Meiryo UI" panose="020B0604030504040204" pitchFamily="50" charset="-128"/>
                <a:ea typeface="Meiryo UI" panose="020B0604030504040204" pitchFamily="50" charset="-128"/>
              </a:rPr>
              <a:t>に対応する。</a:t>
            </a:r>
          </a:p>
        </p:txBody>
      </p:sp>
    </p:spTree>
    <p:extLst>
      <p:ext uri="{BB962C8B-B14F-4D97-AF65-F5344CB8AC3E}">
        <p14:creationId xmlns:p14="http://schemas.microsoft.com/office/powerpoint/2010/main" val="186122187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東日本大震災アーカイブ（ひなぎく）</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108</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7461752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kumimoji="1" lang="ja-JP" altLang="en-US" dirty="0" smtClean="0">
                <a:latin typeface="HG丸ｺﾞｼｯｸM-PRO" pitchFamily="50" charset="-128"/>
                <a:ea typeface="HG丸ｺﾞｼｯｸM-PRO" pitchFamily="50" charset="-128"/>
              </a:rPr>
              <a:t>東日本大震災アーカイブ</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109</a:t>
            </a:fld>
            <a:endParaRPr lang="en-US">
              <a:solidFill>
                <a:prstClr val="black">
                  <a:lumMod val="85000"/>
                  <a:lumOff val="15000"/>
                </a:prstClr>
              </a:solidFill>
            </a:endParaRPr>
          </a:p>
        </p:txBody>
      </p:sp>
    </p:spTree>
    <p:extLst>
      <p:ext uri="{BB962C8B-B14F-4D97-AF65-F5344CB8AC3E}">
        <p14:creationId xmlns:p14="http://schemas.microsoft.com/office/powerpoint/2010/main" val="16319451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smtClean="0">
                <a:latin typeface="HG丸ｺﾞｼｯｸM-PRO" pitchFamily="50" charset="-128"/>
                <a:ea typeface="HG丸ｺﾞｼｯｸM-PRO" pitchFamily="50" charset="-128"/>
              </a:rPr>
              <a:t>電子図書館</a:t>
            </a:r>
            <a:r>
              <a:rPr kumimoji="1" lang="en-US" altLang="ja-JP" dirty="0" smtClean="0">
                <a:latin typeface="HG丸ｺﾞｼｯｸM-PRO" pitchFamily="50" charset="-128"/>
                <a:ea typeface="HG丸ｺﾞｼｯｸM-PRO" pitchFamily="50" charset="-128"/>
              </a:rPr>
              <a:t>20</a:t>
            </a:r>
            <a:r>
              <a:rPr kumimoji="1" lang="ja-JP" altLang="en-US" dirty="0" smtClean="0">
                <a:latin typeface="HG丸ｺﾞｼｯｸM-PRO" pitchFamily="50" charset="-128"/>
                <a:ea typeface="HG丸ｺﾞｼｯｸM-PRO" pitchFamily="50" charset="-128"/>
              </a:rPr>
              <a:t>年の歩み</a:t>
            </a:r>
            <a:r>
              <a:rPr kumimoji="1" lang="en-US" altLang="ja-JP" dirty="0" smtClean="0">
                <a:latin typeface="HG丸ｺﾞｼｯｸM-PRO" pitchFamily="50" charset="-128"/>
                <a:ea typeface="HG丸ｺﾞｼｯｸM-PRO" pitchFamily="50" charset="-128"/>
              </a:rPr>
              <a:t/>
            </a:r>
            <a:br>
              <a:rPr kumimoji="1" lang="en-US" altLang="ja-JP" dirty="0" smtClean="0">
                <a:latin typeface="HG丸ｺﾞｼｯｸM-PRO" pitchFamily="50" charset="-128"/>
                <a:ea typeface="HG丸ｺﾞｼｯｸM-PRO" pitchFamily="50" charset="-128"/>
              </a:rPr>
            </a:b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lstStyle/>
          <a:p>
            <a:endParaRPr kumimoji="1" lang="ja-JP" alt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11</a:t>
            </a:fld>
            <a:endParaRPr kumimoji="0" lang="en-US"/>
          </a:p>
        </p:txBody>
      </p:sp>
    </p:spTree>
    <p:extLst>
      <p:ext uri="{BB962C8B-B14F-4D97-AF65-F5344CB8AC3E}">
        <p14:creationId xmlns:p14="http://schemas.microsoft.com/office/powerpoint/2010/main" val="20971114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国立国会図書館東日本大震災</a:t>
            </a:r>
            <a:r>
              <a:rPr lang="ja-JP" altLang="en-US" sz="3600" dirty="0" smtClean="0"/>
              <a:t>アーカイブ（</a:t>
            </a:r>
            <a:r>
              <a:rPr lang="ja-JP" altLang="en-US" sz="3600" dirty="0"/>
              <a:t>ひなぎく）</a:t>
            </a:r>
          </a:p>
        </p:txBody>
      </p:sp>
      <p:sp>
        <p:nvSpPr>
          <p:cNvPr id="3" name="コンテンツ プレースホルダー 2"/>
          <p:cNvSpPr>
            <a:spLocks noGrp="1"/>
          </p:cNvSpPr>
          <p:nvPr>
            <p:ph idx="1"/>
          </p:nvPr>
        </p:nvSpPr>
        <p:spPr>
          <a:xfrm>
            <a:off x="2424702" y="4632544"/>
            <a:ext cx="8114220" cy="1963882"/>
          </a:xfrm>
        </p:spPr>
        <p:txBody>
          <a:bodyPr>
            <a:normAutofit fontScale="92500" lnSpcReduction="20000"/>
          </a:bodyPr>
          <a:lstStyle/>
          <a:p>
            <a:r>
              <a:rPr kumimoji="1" lang="en-US" altLang="ja-JP" dirty="0" smtClean="0"/>
              <a:t>2013</a:t>
            </a:r>
            <a:r>
              <a:rPr kumimoji="1" lang="ja-JP" altLang="en-US" dirty="0" smtClean="0"/>
              <a:t>年</a:t>
            </a:r>
            <a:r>
              <a:rPr kumimoji="1" lang="en-US" altLang="ja-JP" dirty="0" smtClean="0"/>
              <a:t>3</a:t>
            </a:r>
            <a:r>
              <a:rPr kumimoji="1" lang="ja-JP" altLang="en-US" dirty="0" smtClean="0"/>
              <a:t>月公開</a:t>
            </a:r>
            <a:endParaRPr kumimoji="1" lang="en-US" altLang="ja-JP" dirty="0" smtClean="0"/>
          </a:p>
          <a:p>
            <a:r>
              <a:rPr lang="ja-JP" altLang="en-US" dirty="0"/>
              <a:t>東日本大震災に</a:t>
            </a:r>
            <a:r>
              <a:rPr lang="ja-JP" altLang="en-US" dirty="0" smtClean="0"/>
              <a:t>関する情報を</a:t>
            </a:r>
            <a:r>
              <a:rPr lang="ja-JP" altLang="en-US" dirty="0"/>
              <a:t>一元的に検索・活用できる</a:t>
            </a:r>
            <a:r>
              <a:rPr lang="ja-JP" altLang="en-US" dirty="0" smtClean="0"/>
              <a:t>ポータルサイト機能＋電子書庫機能</a:t>
            </a:r>
            <a:endParaRPr lang="en-US" altLang="ja-JP" dirty="0" smtClean="0"/>
          </a:p>
          <a:p>
            <a:r>
              <a:rPr kumimoji="1" lang="ja-JP" altLang="en-US" dirty="0" smtClean="0"/>
              <a:t>東日本大震災関連の情報</a:t>
            </a:r>
            <a:r>
              <a:rPr kumimoji="1" lang="en-US" altLang="ja-JP" dirty="0" smtClean="0"/>
              <a:t>248</a:t>
            </a:r>
            <a:r>
              <a:rPr kumimoji="1" lang="ja-JP" altLang="en-US" dirty="0" smtClean="0"/>
              <a:t>万件を検索可能</a:t>
            </a:r>
            <a:endParaRPr kumimoji="1" lang="en-US" altLang="ja-JP" dirty="0" smtClean="0"/>
          </a:p>
          <a:p>
            <a:r>
              <a:rPr lang="ja-JP" altLang="en-US" dirty="0" smtClean="0"/>
              <a:t>権利関係で課題多数</a:t>
            </a:r>
            <a:endParaRPr kumimoji="1" lang="ja-JP" altLang="en-US" dirty="0"/>
          </a:p>
        </p:txBody>
      </p:sp>
      <p:sp>
        <p:nvSpPr>
          <p:cNvPr id="4" name="スライド番号プレースホルダー 3"/>
          <p:cNvSpPr>
            <a:spLocks noGrp="1"/>
          </p:cNvSpPr>
          <p:nvPr>
            <p:ph type="sldNum" sz="quarter" idx="12"/>
          </p:nvPr>
        </p:nvSpPr>
        <p:spPr/>
        <p:txBody>
          <a:bodyPr/>
          <a:lstStyle/>
          <a:p>
            <a:fld id="{F04349AD-0BF8-4E2E-AF04-4012A4595B8B}" type="slidenum">
              <a:rPr kumimoji="1" lang="ja-JP" altLang="en-US" smtClean="0"/>
              <a:t>110</a:t>
            </a:fld>
            <a:endParaRPr kumimoji="1" lang="ja-JP" altLang="en-US"/>
          </a:p>
        </p:txBody>
      </p:sp>
      <p:pic>
        <p:nvPicPr>
          <p:cNvPr id="5" name="図 4" descr="画面の領域"/>
          <p:cNvPicPr>
            <a:picLocks noChangeAspect="1"/>
          </p:cNvPicPr>
          <p:nvPr/>
        </p:nvPicPr>
        <p:blipFill rotWithShape="1">
          <a:blip r:embed="rId3">
            <a:extLst>
              <a:ext uri="{28A0092B-C50C-407E-A947-70E740481C1C}">
                <a14:useLocalDpi xmlns:a14="http://schemas.microsoft.com/office/drawing/2010/main" val="0"/>
              </a:ext>
            </a:extLst>
          </a:blip>
          <a:srcRect t="25233"/>
          <a:stretch/>
        </p:blipFill>
        <p:spPr>
          <a:xfrm>
            <a:off x="2894756" y="1684730"/>
            <a:ext cx="6050563" cy="2825087"/>
          </a:xfrm>
          <a:prstGeom prst="rect">
            <a:avLst/>
          </a:prstGeom>
        </p:spPr>
      </p:pic>
      <p:sp>
        <p:nvSpPr>
          <p:cNvPr id="6" name="正方形/長方形 5"/>
          <p:cNvSpPr/>
          <p:nvPr/>
        </p:nvSpPr>
        <p:spPr>
          <a:xfrm>
            <a:off x="8616280" y="1192671"/>
            <a:ext cx="1922642" cy="369332"/>
          </a:xfrm>
          <a:prstGeom prst="rect">
            <a:avLst/>
          </a:prstGeom>
        </p:spPr>
        <p:txBody>
          <a:bodyPr wrap="none">
            <a:spAutoFit/>
          </a:bodyPr>
          <a:lstStyle/>
          <a:p>
            <a:r>
              <a:rPr lang="en-US" altLang="ja-JP" dirty="0">
                <a:hlinkClick r:id="rId4"/>
              </a:rPr>
              <a:t>http://kn.ndl.go.jp</a:t>
            </a:r>
            <a:endParaRPr lang="ja-JP" altLang="en-US" dirty="0"/>
          </a:p>
        </p:txBody>
      </p:sp>
      <p:sp>
        <p:nvSpPr>
          <p:cNvPr id="7" name="フッター プレースホルダー 6"/>
          <p:cNvSpPr>
            <a:spLocks noGrp="1"/>
          </p:cNvSpPr>
          <p:nvPr>
            <p:ph type="ftr" sz="quarter" idx="11"/>
          </p:nvPr>
        </p:nvSpPr>
        <p:spPr/>
        <p:txBody>
          <a:bodyPr/>
          <a:lstStyle/>
          <a:p>
            <a:r>
              <a:rPr kumimoji="0" lang="en-US" altLang="ja-JP" smtClean="0"/>
              <a:t>National Diet Library (NDL)</a:t>
            </a:r>
            <a:endParaRPr kumimoji="0" lang="en-US"/>
          </a:p>
        </p:txBody>
      </p:sp>
    </p:spTree>
    <p:extLst>
      <p:ext uri="{BB962C8B-B14F-4D97-AF65-F5344CB8AC3E}">
        <p14:creationId xmlns:p14="http://schemas.microsoft.com/office/powerpoint/2010/main" val="421377358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 3"/>
          <p:cNvSpPr>
            <a:spLocks noGrp="1"/>
          </p:cNvSpPr>
          <p:nvPr>
            <p:ph type="ftr" sz="quarter" idx="12"/>
          </p:nvPr>
        </p:nvSpPr>
        <p:spPr/>
        <p:txBody>
          <a:bodyPr/>
          <a:lstStyle/>
          <a:p>
            <a:r>
              <a:rPr kumimoji="1" lang="en-US" altLang="ja-JP" smtClean="0">
                <a:latin typeface="HG丸ｺﾞｼｯｸM-PRO" pitchFamily="50" charset="-128"/>
                <a:ea typeface="HG丸ｺﾞｼｯｸM-PRO" pitchFamily="50" charset="-128"/>
              </a:rPr>
              <a:t>National Diet Library (NDL)</a:t>
            </a:r>
            <a:endParaRPr kumimoji="1" lang="ja-JP" altLang="en-US">
              <a:latin typeface="HG丸ｺﾞｼｯｸM-PRO" pitchFamily="50" charset="-128"/>
              <a:ea typeface="HG丸ｺﾞｼｯｸM-PRO" pitchFamily="50" charset="-128"/>
            </a:endParaRPr>
          </a:p>
        </p:txBody>
      </p:sp>
      <p:sp>
        <p:nvSpPr>
          <p:cNvPr id="6" name="コンテンツ プレースホルダ 2"/>
          <p:cNvSpPr>
            <a:spLocks noGrp="1"/>
          </p:cNvSpPr>
          <p:nvPr>
            <p:ph sz="quarter" idx="1"/>
          </p:nvPr>
        </p:nvSpPr>
        <p:spPr>
          <a:xfrm>
            <a:off x="616449" y="1412776"/>
            <a:ext cx="10859785" cy="4179168"/>
          </a:xfrm>
        </p:spPr>
        <p:txBody>
          <a:bodyPr>
            <a:noAutofit/>
          </a:bodyPr>
          <a:lstStyle/>
          <a:p>
            <a:pPr marL="342900" indent="-342900">
              <a:buFont typeface="Tw Cen MT" pitchFamily="34" charset="0"/>
              <a:buAutoNum type="arabicPeriod"/>
            </a:pPr>
            <a:r>
              <a:rPr lang="ja-JP" altLang="en-US" dirty="0"/>
              <a:t>東日本大震災の記録等を、国全体としての収集・保存・提供する</a:t>
            </a:r>
          </a:p>
          <a:p>
            <a:pPr marL="342900" indent="-342900">
              <a:buFont typeface="Tw Cen MT" pitchFamily="34" charset="0"/>
              <a:buAutoNum type="arabicPeriod"/>
            </a:pPr>
            <a:r>
              <a:rPr lang="ja-JP" altLang="en-US" dirty="0"/>
              <a:t>関係する官民の機関によって、分担、連携、協力する（分散収集・分散保存）</a:t>
            </a:r>
            <a:endParaRPr lang="en-US" altLang="ja-JP" dirty="0"/>
          </a:p>
          <a:p>
            <a:pPr marL="342900" indent="-342900">
              <a:buFont typeface="Tw Cen MT" pitchFamily="34" charset="0"/>
              <a:buAutoNum type="arabicPeriod"/>
            </a:pPr>
            <a:r>
              <a:rPr lang="ja-JP" altLang="en-US" dirty="0"/>
              <a:t>東日本大震災の記録等を、国内外へ発信、後世へ永続的に伝達する</a:t>
            </a:r>
            <a:endParaRPr lang="en-US" altLang="ja-JP" dirty="0"/>
          </a:p>
          <a:p>
            <a:pPr marL="342900" indent="-342900">
              <a:buNone/>
            </a:pPr>
            <a:r>
              <a:rPr lang="ja-JP" altLang="en-US" dirty="0"/>
              <a:t>　</a:t>
            </a:r>
          </a:p>
        </p:txBody>
      </p:sp>
      <p:sp>
        <p:nvSpPr>
          <p:cNvPr id="7" name="角丸四角形 6"/>
          <p:cNvSpPr/>
          <p:nvPr/>
        </p:nvSpPr>
        <p:spPr>
          <a:xfrm>
            <a:off x="2747628" y="3502360"/>
            <a:ext cx="6696744" cy="10081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HG丸ｺﾞｼｯｸM-PRO" pitchFamily="50" charset="-128"/>
                <a:ea typeface="HG丸ｺﾞｼｯｸM-PRO" pitchFamily="50" charset="-128"/>
              </a:rPr>
              <a:t>被災地の復興事業、今後の防災・減災</a:t>
            </a:r>
            <a:endParaRPr lang="en-US" altLang="ja-JP" sz="2400" dirty="0">
              <a:solidFill>
                <a:schemeClr val="tx1"/>
              </a:solidFill>
              <a:latin typeface="HG丸ｺﾞｼｯｸM-PRO" pitchFamily="50" charset="-128"/>
              <a:ea typeface="HG丸ｺﾞｼｯｸM-PRO" pitchFamily="50" charset="-128"/>
            </a:endParaRPr>
          </a:p>
          <a:p>
            <a:pPr algn="ctr"/>
            <a:r>
              <a:rPr lang="ja-JP" altLang="en-US" sz="2400" dirty="0">
                <a:solidFill>
                  <a:schemeClr val="tx1"/>
                </a:solidFill>
                <a:latin typeface="HG丸ｺﾞｼｯｸM-PRO" pitchFamily="50" charset="-128"/>
                <a:ea typeface="HG丸ｺﾞｼｯｸM-PRO" pitchFamily="50" charset="-128"/>
              </a:rPr>
              <a:t>対策や学術研究、教育等への活用</a:t>
            </a:r>
          </a:p>
        </p:txBody>
      </p:sp>
      <p:sp>
        <p:nvSpPr>
          <p:cNvPr id="9" name="タイトル 8"/>
          <p:cNvSpPr>
            <a:spLocks noGrp="1"/>
          </p:cNvSpPr>
          <p:nvPr>
            <p:ph type="title"/>
          </p:nvPr>
        </p:nvSpPr>
        <p:spPr>
          <a:xfrm>
            <a:off x="0" y="29845"/>
            <a:ext cx="12192000" cy="750991"/>
          </a:xfrm>
        </p:spPr>
        <p:txBody>
          <a:bodyPr>
            <a:normAutofit/>
          </a:bodyPr>
          <a:lstStyle/>
          <a:p>
            <a:pPr algn="ctr"/>
            <a:r>
              <a:rPr lang="ja-JP" altLang="en-US" sz="3600" dirty="0"/>
              <a:t>東日本大震災アーカイブの基本理念</a:t>
            </a:r>
          </a:p>
        </p:txBody>
      </p:sp>
      <p:sp>
        <p:nvSpPr>
          <p:cNvPr id="8" name="角丸四角形 7"/>
          <p:cNvSpPr/>
          <p:nvPr/>
        </p:nvSpPr>
        <p:spPr>
          <a:xfrm>
            <a:off x="2073238" y="4745788"/>
            <a:ext cx="8189540" cy="57606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HG丸ｺﾞｼｯｸM-PRO" pitchFamily="50" charset="-128"/>
                <a:ea typeface="HG丸ｺﾞｼｯｸM-PRO" pitchFamily="50" charset="-128"/>
              </a:rPr>
              <a:t>国立国会図書館は連携の結節点として機能</a:t>
            </a:r>
          </a:p>
        </p:txBody>
      </p:sp>
      <p:sp>
        <p:nvSpPr>
          <p:cNvPr id="11" name="角丸四角形 10"/>
          <p:cNvSpPr/>
          <p:nvPr/>
        </p:nvSpPr>
        <p:spPr>
          <a:xfrm>
            <a:off x="2637384" y="5525536"/>
            <a:ext cx="7344816" cy="60344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HG丸ｺﾞｼｯｸM-PRO" pitchFamily="50" charset="-128"/>
                <a:ea typeface="HG丸ｺﾞｼｯｸM-PRO" pitchFamily="50" charset="-128"/>
              </a:rPr>
              <a:t>東日本大震災の教訓をふまえた国づくりへの貢献</a:t>
            </a:r>
            <a:endParaRPr lang="en-US" altLang="ja-JP" sz="2400" dirty="0">
              <a:solidFill>
                <a:schemeClr val="tx1"/>
              </a:solidFill>
              <a:latin typeface="HG丸ｺﾞｼｯｸM-PRO" pitchFamily="50" charset="-128"/>
              <a:ea typeface="HG丸ｺﾞｼｯｸM-PRO" pitchFamily="50" charset="-128"/>
            </a:endParaRPr>
          </a:p>
        </p:txBody>
      </p:sp>
      <p:sp>
        <p:nvSpPr>
          <p:cNvPr id="10" name="スライド番号プレースホルダ 9"/>
          <p:cNvSpPr>
            <a:spLocks noGrp="1"/>
          </p:cNvSpPr>
          <p:nvPr>
            <p:ph type="sldNum" sz="quarter" idx="12"/>
          </p:nvPr>
        </p:nvSpPr>
        <p:spPr/>
        <p:txBody>
          <a:bodyPr/>
          <a:lstStyle/>
          <a:p>
            <a:fld id="{042AED99-7FB4-404E-8A97-64753DCE42EC}" type="slidenum">
              <a:rPr kumimoji="0" lang="en-US" smtClean="0"/>
              <a:pPr/>
              <a:t>111</a:t>
            </a:fld>
            <a:endParaRPr kumimoji="0" lang="en-US"/>
          </a:p>
        </p:txBody>
      </p:sp>
    </p:spTree>
    <p:extLst>
      <p:ext uri="{BB962C8B-B14F-4D97-AF65-F5344CB8AC3E}">
        <p14:creationId xmlns:p14="http://schemas.microsoft.com/office/powerpoint/2010/main" val="3900511558"/>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p:cNvSpPr>
            <a:spLocks noGrp="1"/>
          </p:cNvSpPr>
          <p:nvPr>
            <p:ph type="title"/>
          </p:nvPr>
        </p:nvSpPr>
        <p:spPr>
          <a:xfrm>
            <a:off x="0" y="0"/>
            <a:ext cx="12192000" cy="739739"/>
          </a:xfrm>
        </p:spPr>
        <p:txBody>
          <a:bodyPr>
            <a:normAutofit/>
          </a:bodyPr>
          <a:lstStyle/>
          <a:p>
            <a:r>
              <a:rPr lang="ja-JP" altLang="en-US" dirty="0" smtClean="0"/>
              <a:t>東日本大震災アーカイブの基本理念</a:t>
            </a:r>
          </a:p>
        </p:txBody>
      </p:sp>
      <p:sp>
        <p:nvSpPr>
          <p:cNvPr id="4" name="スライド番号プレースホルダ 3"/>
          <p:cNvSpPr>
            <a:spLocks noGrp="1"/>
          </p:cNvSpPr>
          <p:nvPr>
            <p:ph type="sldNum" sz="quarter" idx="12"/>
          </p:nvPr>
        </p:nvSpPr>
        <p:spPr/>
        <p:txBody>
          <a:bodyPr/>
          <a:lstStyle/>
          <a:p>
            <a:pPr>
              <a:defRPr/>
            </a:pPr>
            <a:fld id="{7B6288DD-543A-449B-9409-75477A725B56}" type="slidenum">
              <a:rPr lang="ja-JP" altLang="en-US" smtClean="0"/>
              <a:pPr>
                <a:defRPr/>
              </a:pPr>
              <a:t>112</a:t>
            </a:fld>
            <a:endParaRPr lang="ja-JP" altLang="en-US" dirty="0"/>
          </a:p>
        </p:txBody>
      </p:sp>
      <p:sp>
        <p:nvSpPr>
          <p:cNvPr id="8" name="角丸四角形 7"/>
          <p:cNvSpPr/>
          <p:nvPr/>
        </p:nvSpPr>
        <p:spPr>
          <a:xfrm>
            <a:off x="2310488" y="1094455"/>
            <a:ext cx="7848600" cy="1800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東日本大震災の教訓を踏まえた国づくりへの貢献</a:t>
            </a:r>
            <a:endParaRPr lang="en-US" altLang="ja-JP" sz="2400" dirty="0">
              <a:solidFill>
                <a:schemeClr val="tx1"/>
              </a:solidFill>
              <a:latin typeface="Meiryo UI" panose="020B0604030504040204" pitchFamily="50" charset="-128"/>
              <a:ea typeface="Meiryo UI" panose="020B0604030504040204" pitchFamily="50" charset="-128"/>
            </a:endParaRPr>
          </a:p>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記録保存の重要性についての意識の定着化</a:t>
            </a:r>
            <a:endParaRPr lang="en-US" altLang="ja-JP" sz="2400" dirty="0">
              <a:solidFill>
                <a:schemeClr val="tx1"/>
              </a:solidFill>
              <a:latin typeface="Meiryo UI" panose="020B0604030504040204" pitchFamily="50" charset="-128"/>
              <a:ea typeface="Meiryo UI" panose="020B0604030504040204" pitchFamily="50" charset="-128"/>
            </a:endParaRPr>
          </a:p>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記録の活用を通じた保存活動の拡大</a:t>
            </a:r>
            <a:endParaRPr lang="en-US" altLang="ja-JP" sz="2400" dirty="0">
              <a:solidFill>
                <a:schemeClr val="tx1"/>
              </a:solidFill>
              <a:latin typeface="Meiryo UI" panose="020B0604030504040204" pitchFamily="50" charset="-128"/>
              <a:ea typeface="Meiryo UI" panose="020B0604030504040204" pitchFamily="50" charset="-128"/>
            </a:endParaRPr>
          </a:p>
        </p:txBody>
      </p:sp>
      <p:sp>
        <p:nvSpPr>
          <p:cNvPr id="9" name="円/楕円 8"/>
          <p:cNvSpPr/>
          <p:nvPr/>
        </p:nvSpPr>
        <p:spPr>
          <a:xfrm>
            <a:off x="2382496" y="5414935"/>
            <a:ext cx="7920880"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000" dirty="0">
                <a:latin typeface="Meiryo UI" panose="020B0604030504040204" pitchFamily="50" charset="-128"/>
                <a:ea typeface="Meiryo UI" panose="020B0604030504040204" pitchFamily="50" charset="-128"/>
              </a:rPr>
              <a:t>国立国会図書館と総務省が協力して構築</a:t>
            </a:r>
          </a:p>
        </p:txBody>
      </p:sp>
      <p:sp>
        <p:nvSpPr>
          <p:cNvPr id="11" name="テキスト ボックス 10"/>
          <p:cNvSpPr txBox="1"/>
          <p:nvPr/>
        </p:nvSpPr>
        <p:spPr>
          <a:xfrm>
            <a:off x="3822656" y="2894656"/>
            <a:ext cx="6336704" cy="369332"/>
          </a:xfrm>
          <a:prstGeom prst="rect">
            <a:avLst/>
          </a:prstGeom>
          <a:noFill/>
        </p:spPr>
        <p:txBody>
          <a:bodyPr wrap="square" rtlCol="0">
            <a:spAutoFit/>
          </a:bodyPr>
          <a:lstStyle/>
          <a:p>
            <a:r>
              <a:rPr lang="zh-TW" altLang="en-US" dirty="0">
                <a:latin typeface="Meiryo UI" panose="020B0604030504040204" pitchFamily="50" charset="-128"/>
                <a:ea typeface="Meiryo UI" panose="020B0604030504040204" pitchFamily="50" charset="-128"/>
              </a:rPr>
              <a:t>「防災基本計画」 （中央防災会議　</a:t>
            </a:r>
            <a:r>
              <a:rPr lang="en-US" altLang="zh-TW" dirty="0">
                <a:latin typeface="Meiryo UI" panose="020B0604030504040204" pitchFamily="50" charset="-128"/>
                <a:ea typeface="Meiryo UI" panose="020B0604030504040204" pitchFamily="50" charset="-128"/>
              </a:rPr>
              <a:t>2012</a:t>
            </a:r>
            <a:r>
              <a:rPr lang="zh-TW" altLang="en-US" dirty="0">
                <a:latin typeface="Meiryo UI" panose="020B0604030504040204" pitchFamily="50" charset="-128"/>
                <a:ea typeface="Meiryo UI" panose="020B0604030504040204" pitchFamily="50" charset="-128"/>
              </a:rPr>
              <a:t>年</a:t>
            </a:r>
            <a:r>
              <a:rPr lang="en-US" altLang="zh-TW" dirty="0">
                <a:latin typeface="Meiryo UI" panose="020B0604030504040204" pitchFamily="50" charset="-128"/>
                <a:ea typeface="Meiryo UI" panose="020B0604030504040204" pitchFamily="50" charset="-128"/>
              </a:rPr>
              <a:t>9</a:t>
            </a:r>
            <a:r>
              <a:rPr lang="zh-TW" altLang="en-US" dirty="0">
                <a:latin typeface="Meiryo UI" panose="020B0604030504040204" pitchFamily="50" charset="-128"/>
                <a:ea typeface="Meiryo UI" panose="020B0604030504040204" pitchFamily="50" charset="-128"/>
              </a:rPr>
              <a:t>月</a:t>
            </a:r>
            <a:r>
              <a:rPr lang="en-US" altLang="zh-TW" dirty="0">
                <a:latin typeface="Meiryo UI" panose="020B0604030504040204" pitchFamily="50" charset="-128"/>
                <a:ea typeface="Meiryo UI" panose="020B0604030504040204" pitchFamily="50" charset="-128"/>
              </a:rPr>
              <a:t>6</a:t>
            </a:r>
            <a:r>
              <a:rPr lang="zh-TW" altLang="en-US" dirty="0">
                <a:latin typeface="Meiryo UI" panose="020B0604030504040204" pitchFamily="50" charset="-128"/>
                <a:ea typeface="Meiryo UI" panose="020B0604030504040204" pitchFamily="50" charset="-128"/>
              </a:rPr>
              <a:t>日決定）</a:t>
            </a:r>
            <a:r>
              <a:rPr lang="ja-JP" altLang="en-US" dirty="0">
                <a:latin typeface="Meiryo UI" panose="020B0604030504040204" pitchFamily="50" charset="-128"/>
                <a:ea typeface="Meiryo UI" panose="020B0604030504040204" pitchFamily="50" charset="-128"/>
              </a:rPr>
              <a:t>等</a:t>
            </a:r>
          </a:p>
        </p:txBody>
      </p:sp>
      <p:graphicFrame>
        <p:nvGraphicFramePr>
          <p:cNvPr id="12" name="図表 11"/>
          <p:cNvGraphicFramePr/>
          <p:nvPr/>
        </p:nvGraphicFramePr>
        <p:xfrm>
          <a:off x="2238480" y="3398711"/>
          <a:ext cx="8064896" cy="180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06783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 6"/>
          <p:cNvSpPr>
            <a:spLocks noGrp="1"/>
          </p:cNvSpPr>
          <p:nvPr>
            <p:ph type="sldNum" sz="quarter" idx="12"/>
          </p:nvPr>
        </p:nvSpPr>
        <p:spPr/>
        <p:txBody>
          <a:bodyPr>
            <a:normAutofit/>
          </a:bodyPr>
          <a:lstStyle/>
          <a:p>
            <a:pPr>
              <a:defRPr/>
            </a:pPr>
            <a:fld id="{DDCA98F3-4889-423D-B207-9E7BCDBCE310}" type="slidenum">
              <a:rPr lang="ja-JP" altLang="en-US" smtClean="0"/>
              <a:pPr>
                <a:defRPr/>
              </a:pPr>
              <a:t>113</a:t>
            </a:fld>
            <a:endParaRPr lang="ja-JP" altLang="en-US" dirty="0"/>
          </a:p>
        </p:txBody>
      </p:sp>
      <p:grpSp>
        <p:nvGrpSpPr>
          <p:cNvPr id="2" name="Group 4"/>
          <p:cNvGrpSpPr>
            <a:grpSpLocks noChangeAspect="1"/>
          </p:cNvGrpSpPr>
          <p:nvPr/>
        </p:nvGrpSpPr>
        <p:grpSpPr bwMode="auto">
          <a:xfrm>
            <a:off x="1919288" y="1285876"/>
            <a:ext cx="7874000" cy="5527675"/>
            <a:chOff x="672" y="719"/>
            <a:chExt cx="4960" cy="3482"/>
          </a:xfrm>
        </p:grpSpPr>
        <p:sp>
          <p:nvSpPr>
            <p:cNvPr id="14344" name="AutoShape 3"/>
            <p:cNvSpPr>
              <a:spLocks noChangeAspect="1" noChangeArrowheads="1" noTextEdit="1"/>
            </p:cNvSpPr>
            <p:nvPr/>
          </p:nvSpPr>
          <p:spPr bwMode="auto">
            <a:xfrm>
              <a:off x="672" y="719"/>
              <a:ext cx="4416" cy="3482"/>
            </a:xfrm>
            <a:prstGeom prst="rect">
              <a:avLst/>
            </a:prstGeom>
            <a:no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5" name="Freeform 5"/>
            <p:cNvSpPr>
              <a:spLocks/>
            </p:cNvSpPr>
            <p:nvPr/>
          </p:nvSpPr>
          <p:spPr bwMode="auto">
            <a:xfrm>
              <a:off x="2240" y="1683"/>
              <a:ext cx="1371" cy="2112"/>
            </a:xfrm>
            <a:custGeom>
              <a:avLst/>
              <a:gdLst>
                <a:gd name="T0" fmla="*/ 0 w 1371"/>
                <a:gd name="T1" fmla="*/ 229 h 2112"/>
                <a:gd name="T2" fmla="*/ 6 w 1371"/>
                <a:gd name="T3" fmla="*/ 183 h 2112"/>
                <a:gd name="T4" fmla="*/ 21 w 1371"/>
                <a:gd name="T5" fmla="*/ 143 h 2112"/>
                <a:gd name="T6" fmla="*/ 41 w 1371"/>
                <a:gd name="T7" fmla="*/ 102 h 2112"/>
                <a:gd name="T8" fmla="*/ 66 w 1371"/>
                <a:gd name="T9" fmla="*/ 66 h 2112"/>
                <a:gd name="T10" fmla="*/ 102 w 1371"/>
                <a:gd name="T11" fmla="*/ 41 h 2112"/>
                <a:gd name="T12" fmla="*/ 143 w 1371"/>
                <a:gd name="T13" fmla="*/ 21 h 2112"/>
                <a:gd name="T14" fmla="*/ 183 w 1371"/>
                <a:gd name="T15" fmla="*/ 5 h 2112"/>
                <a:gd name="T16" fmla="*/ 229 w 1371"/>
                <a:gd name="T17" fmla="*/ 0 h 2112"/>
                <a:gd name="T18" fmla="*/ 229 w 1371"/>
                <a:gd name="T19" fmla="*/ 0 h 2112"/>
                <a:gd name="T20" fmla="*/ 229 w 1371"/>
                <a:gd name="T21" fmla="*/ 0 h 2112"/>
                <a:gd name="T22" fmla="*/ 1143 w 1371"/>
                <a:gd name="T23" fmla="*/ 0 h 2112"/>
                <a:gd name="T24" fmla="*/ 1143 w 1371"/>
                <a:gd name="T25" fmla="*/ 0 h 2112"/>
                <a:gd name="T26" fmla="*/ 1188 w 1371"/>
                <a:gd name="T27" fmla="*/ 5 h 2112"/>
                <a:gd name="T28" fmla="*/ 1234 w 1371"/>
                <a:gd name="T29" fmla="*/ 21 h 2112"/>
                <a:gd name="T30" fmla="*/ 1269 w 1371"/>
                <a:gd name="T31" fmla="*/ 41 h 2112"/>
                <a:gd name="T32" fmla="*/ 1305 w 1371"/>
                <a:gd name="T33" fmla="*/ 66 h 2112"/>
                <a:gd name="T34" fmla="*/ 1330 w 1371"/>
                <a:gd name="T35" fmla="*/ 102 h 2112"/>
                <a:gd name="T36" fmla="*/ 1351 w 1371"/>
                <a:gd name="T37" fmla="*/ 143 h 2112"/>
                <a:gd name="T38" fmla="*/ 1366 w 1371"/>
                <a:gd name="T39" fmla="*/ 183 h 2112"/>
                <a:gd name="T40" fmla="*/ 1371 w 1371"/>
                <a:gd name="T41" fmla="*/ 229 h 2112"/>
                <a:gd name="T42" fmla="*/ 1371 w 1371"/>
                <a:gd name="T43" fmla="*/ 229 h 2112"/>
                <a:gd name="T44" fmla="*/ 1371 w 1371"/>
                <a:gd name="T45" fmla="*/ 229 h 2112"/>
                <a:gd name="T46" fmla="*/ 1371 w 1371"/>
                <a:gd name="T47" fmla="*/ 1884 h 2112"/>
                <a:gd name="T48" fmla="*/ 1371 w 1371"/>
                <a:gd name="T49" fmla="*/ 1884 h 2112"/>
                <a:gd name="T50" fmla="*/ 1366 w 1371"/>
                <a:gd name="T51" fmla="*/ 1929 h 2112"/>
                <a:gd name="T52" fmla="*/ 1351 w 1371"/>
                <a:gd name="T53" fmla="*/ 1975 h 2112"/>
                <a:gd name="T54" fmla="*/ 1330 w 1371"/>
                <a:gd name="T55" fmla="*/ 2010 h 2112"/>
                <a:gd name="T56" fmla="*/ 1305 w 1371"/>
                <a:gd name="T57" fmla="*/ 2046 h 2112"/>
                <a:gd name="T58" fmla="*/ 1269 w 1371"/>
                <a:gd name="T59" fmla="*/ 2071 h 2112"/>
                <a:gd name="T60" fmla="*/ 1234 w 1371"/>
                <a:gd name="T61" fmla="*/ 2092 h 2112"/>
                <a:gd name="T62" fmla="*/ 1188 w 1371"/>
                <a:gd name="T63" fmla="*/ 2107 h 2112"/>
                <a:gd name="T64" fmla="*/ 1143 w 1371"/>
                <a:gd name="T65" fmla="*/ 2112 h 2112"/>
                <a:gd name="T66" fmla="*/ 1143 w 1371"/>
                <a:gd name="T67" fmla="*/ 2112 h 2112"/>
                <a:gd name="T68" fmla="*/ 1143 w 1371"/>
                <a:gd name="T69" fmla="*/ 2112 h 2112"/>
                <a:gd name="T70" fmla="*/ 229 w 1371"/>
                <a:gd name="T71" fmla="*/ 2112 h 2112"/>
                <a:gd name="T72" fmla="*/ 229 w 1371"/>
                <a:gd name="T73" fmla="*/ 2112 h 2112"/>
                <a:gd name="T74" fmla="*/ 183 w 1371"/>
                <a:gd name="T75" fmla="*/ 2107 h 2112"/>
                <a:gd name="T76" fmla="*/ 143 w 1371"/>
                <a:gd name="T77" fmla="*/ 2092 h 2112"/>
                <a:gd name="T78" fmla="*/ 102 w 1371"/>
                <a:gd name="T79" fmla="*/ 2071 h 2112"/>
                <a:gd name="T80" fmla="*/ 66 w 1371"/>
                <a:gd name="T81" fmla="*/ 2046 h 2112"/>
                <a:gd name="T82" fmla="*/ 41 w 1371"/>
                <a:gd name="T83" fmla="*/ 2010 h 2112"/>
                <a:gd name="T84" fmla="*/ 21 w 1371"/>
                <a:gd name="T85" fmla="*/ 1975 h 2112"/>
                <a:gd name="T86" fmla="*/ 6 w 1371"/>
                <a:gd name="T87" fmla="*/ 1929 h 2112"/>
                <a:gd name="T88" fmla="*/ 0 w 1371"/>
                <a:gd name="T89" fmla="*/ 1884 h 2112"/>
                <a:gd name="T90" fmla="*/ 0 w 1371"/>
                <a:gd name="T91" fmla="*/ 1884 h 2112"/>
                <a:gd name="T92" fmla="*/ 0 w 1371"/>
                <a:gd name="T93" fmla="*/ 229 h 21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71"/>
                <a:gd name="T142" fmla="*/ 0 h 2112"/>
                <a:gd name="T143" fmla="*/ 1371 w 1371"/>
                <a:gd name="T144" fmla="*/ 2112 h 21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71" h="2112">
                  <a:moveTo>
                    <a:pt x="0" y="229"/>
                  </a:moveTo>
                  <a:lnTo>
                    <a:pt x="6" y="183"/>
                  </a:lnTo>
                  <a:lnTo>
                    <a:pt x="21" y="143"/>
                  </a:lnTo>
                  <a:lnTo>
                    <a:pt x="41" y="102"/>
                  </a:lnTo>
                  <a:lnTo>
                    <a:pt x="66" y="66"/>
                  </a:lnTo>
                  <a:lnTo>
                    <a:pt x="102" y="41"/>
                  </a:lnTo>
                  <a:lnTo>
                    <a:pt x="143" y="21"/>
                  </a:lnTo>
                  <a:lnTo>
                    <a:pt x="183" y="5"/>
                  </a:lnTo>
                  <a:lnTo>
                    <a:pt x="229" y="0"/>
                  </a:lnTo>
                  <a:lnTo>
                    <a:pt x="1143" y="0"/>
                  </a:lnTo>
                  <a:lnTo>
                    <a:pt x="1188" y="5"/>
                  </a:lnTo>
                  <a:lnTo>
                    <a:pt x="1234" y="21"/>
                  </a:lnTo>
                  <a:lnTo>
                    <a:pt x="1269" y="41"/>
                  </a:lnTo>
                  <a:lnTo>
                    <a:pt x="1305" y="66"/>
                  </a:lnTo>
                  <a:lnTo>
                    <a:pt x="1330" y="102"/>
                  </a:lnTo>
                  <a:lnTo>
                    <a:pt x="1351" y="143"/>
                  </a:lnTo>
                  <a:lnTo>
                    <a:pt x="1366" y="183"/>
                  </a:lnTo>
                  <a:lnTo>
                    <a:pt x="1371" y="229"/>
                  </a:lnTo>
                  <a:lnTo>
                    <a:pt x="1371" y="1884"/>
                  </a:lnTo>
                  <a:lnTo>
                    <a:pt x="1366" y="1929"/>
                  </a:lnTo>
                  <a:lnTo>
                    <a:pt x="1351" y="1975"/>
                  </a:lnTo>
                  <a:lnTo>
                    <a:pt x="1330" y="2010"/>
                  </a:lnTo>
                  <a:lnTo>
                    <a:pt x="1305" y="2046"/>
                  </a:lnTo>
                  <a:lnTo>
                    <a:pt x="1269" y="2071"/>
                  </a:lnTo>
                  <a:lnTo>
                    <a:pt x="1234" y="2092"/>
                  </a:lnTo>
                  <a:lnTo>
                    <a:pt x="1188" y="2107"/>
                  </a:lnTo>
                  <a:lnTo>
                    <a:pt x="1143" y="2112"/>
                  </a:lnTo>
                  <a:lnTo>
                    <a:pt x="229" y="2112"/>
                  </a:lnTo>
                  <a:lnTo>
                    <a:pt x="183" y="2107"/>
                  </a:lnTo>
                  <a:lnTo>
                    <a:pt x="143" y="2092"/>
                  </a:lnTo>
                  <a:lnTo>
                    <a:pt x="102" y="2071"/>
                  </a:lnTo>
                  <a:lnTo>
                    <a:pt x="66" y="2046"/>
                  </a:lnTo>
                  <a:lnTo>
                    <a:pt x="41" y="2010"/>
                  </a:lnTo>
                  <a:lnTo>
                    <a:pt x="21" y="1975"/>
                  </a:lnTo>
                  <a:lnTo>
                    <a:pt x="6" y="1929"/>
                  </a:lnTo>
                  <a:lnTo>
                    <a:pt x="0" y="1884"/>
                  </a:lnTo>
                  <a:lnTo>
                    <a:pt x="0" y="229"/>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6" name="Freeform 6"/>
            <p:cNvSpPr>
              <a:spLocks noEditPoints="1"/>
            </p:cNvSpPr>
            <p:nvPr/>
          </p:nvSpPr>
          <p:spPr bwMode="auto">
            <a:xfrm>
              <a:off x="2235" y="1678"/>
              <a:ext cx="1386" cy="2127"/>
            </a:xfrm>
            <a:custGeom>
              <a:avLst/>
              <a:gdLst>
                <a:gd name="T0" fmla="*/ 5 w 1386"/>
                <a:gd name="T1" fmla="*/ 188 h 2127"/>
                <a:gd name="T2" fmla="*/ 26 w 1386"/>
                <a:gd name="T3" fmla="*/ 122 h 2127"/>
                <a:gd name="T4" fmla="*/ 66 w 1386"/>
                <a:gd name="T5" fmla="*/ 66 h 2127"/>
                <a:gd name="T6" fmla="*/ 142 w 1386"/>
                <a:gd name="T7" fmla="*/ 16 h 2127"/>
                <a:gd name="T8" fmla="*/ 208 w 1386"/>
                <a:gd name="T9" fmla="*/ 0 h 2127"/>
                <a:gd name="T10" fmla="*/ 1173 w 1386"/>
                <a:gd name="T11" fmla="*/ 0 h 2127"/>
                <a:gd name="T12" fmla="*/ 1239 w 1386"/>
                <a:gd name="T13" fmla="*/ 16 h 2127"/>
                <a:gd name="T14" fmla="*/ 1279 w 1386"/>
                <a:gd name="T15" fmla="*/ 41 h 2127"/>
                <a:gd name="T16" fmla="*/ 1345 w 1386"/>
                <a:gd name="T17" fmla="*/ 102 h 2127"/>
                <a:gd name="T18" fmla="*/ 1371 w 1386"/>
                <a:gd name="T19" fmla="*/ 163 h 2127"/>
                <a:gd name="T20" fmla="*/ 1386 w 1386"/>
                <a:gd name="T21" fmla="*/ 234 h 2127"/>
                <a:gd name="T22" fmla="*/ 1381 w 1386"/>
                <a:gd name="T23" fmla="*/ 1934 h 2127"/>
                <a:gd name="T24" fmla="*/ 1356 w 1386"/>
                <a:gd name="T25" fmla="*/ 2000 h 2127"/>
                <a:gd name="T26" fmla="*/ 1315 w 1386"/>
                <a:gd name="T27" fmla="*/ 2056 h 2127"/>
                <a:gd name="T28" fmla="*/ 1279 w 1386"/>
                <a:gd name="T29" fmla="*/ 2086 h 2127"/>
                <a:gd name="T30" fmla="*/ 1219 w 1386"/>
                <a:gd name="T31" fmla="*/ 2112 h 2127"/>
                <a:gd name="T32" fmla="*/ 1148 w 1386"/>
                <a:gd name="T33" fmla="*/ 2127 h 2127"/>
                <a:gd name="T34" fmla="*/ 188 w 1386"/>
                <a:gd name="T35" fmla="*/ 2122 h 2127"/>
                <a:gd name="T36" fmla="*/ 122 w 1386"/>
                <a:gd name="T37" fmla="*/ 2097 h 2127"/>
                <a:gd name="T38" fmla="*/ 66 w 1386"/>
                <a:gd name="T39" fmla="*/ 2056 h 2127"/>
                <a:gd name="T40" fmla="*/ 26 w 1386"/>
                <a:gd name="T41" fmla="*/ 2000 h 2127"/>
                <a:gd name="T42" fmla="*/ 5 w 1386"/>
                <a:gd name="T43" fmla="*/ 1934 h 2127"/>
                <a:gd name="T44" fmla="*/ 0 w 1386"/>
                <a:gd name="T45" fmla="*/ 234 h 2127"/>
                <a:gd name="T46" fmla="*/ 16 w 1386"/>
                <a:gd name="T47" fmla="*/ 1934 h 2127"/>
                <a:gd name="T48" fmla="*/ 41 w 1386"/>
                <a:gd name="T49" fmla="*/ 1995 h 2127"/>
                <a:gd name="T50" fmla="*/ 77 w 1386"/>
                <a:gd name="T51" fmla="*/ 2046 h 2127"/>
                <a:gd name="T52" fmla="*/ 127 w 1386"/>
                <a:gd name="T53" fmla="*/ 2081 h 2127"/>
                <a:gd name="T54" fmla="*/ 188 w 1386"/>
                <a:gd name="T55" fmla="*/ 2107 h 2127"/>
                <a:gd name="T56" fmla="*/ 1148 w 1386"/>
                <a:gd name="T57" fmla="*/ 2112 h 2127"/>
                <a:gd name="T58" fmla="*/ 1213 w 1386"/>
                <a:gd name="T59" fmla="*/ 2102 h 2127"/>
                <a:gd name="T60" fmla="*/ 1269 w 1386"/>
                <a:gd name="T61" fmla="*/ 2071 h 2127"/>
                <a:gd name="T62" fmla="*/ 1305 w 1386"/>
                <a:gd name="T63" fmla="*/ 2046 h 2127"/>
                <a:gd name="T64" fmla="*/ 1340 w 1386"/>
                <a:gd name="T65" fmla="*/ 1995 h 2127"/>
                <a:gd name="T66" fmla="*/ 1366 w 1386"/>
                <a:gd name="T67" fmla="*/ 1934 h 2127"/>
                <a:gd name="T68" fmla="*/ 1371 w 1386"/>
                <a:gd name="T69" fmla="*/ 234 h 2127"/>
                <a:gd name="T70" fmla="*/ 1361 w 1386"/>
                <a:gd name="T71" fmla="*/ 168 h 2127"/>
                <a:gd name="T72" fmla="*/ 1330 w 1386"/>
                <a:gd name="T73" fmla="*/ 112 h 2127"/>
                <a:gd name="T74" fmla="*/ 1269 w 1386"/>
                <a:gd name="T75" fmla="*/ 51 h 2127"/>
                <a:gd name="T76" fmla="*/ 1234 w 1386"/>
                <a:gd name="T77" fmla="*/ 31 h 2127"/>
                <a:gd name="T78" fmla="*/ 1173 w 1386"/>
                <a:gd name="T79" fmla="*/ 16 h 2127"/>
                <a:gd name="T80" fmla="*/ 214 w 1386"/>
                <a:gd name="T81" fmla="*/ 16 h 2127"/>
                <a:gd name="T82" fmla="*/ 148 w 1386"/>
                <a:gd name="T83" fmla="*/ 31 h 2127"/>
                <a:gd name="T84" fmla="*/ 77 w 1386"/>
                <a:gd name="T85" fmla="*/ 76 h 2127"/>
                <a:gd name="T86" fmla="*/ 41 w 1386"/>
                <a:gd name="T87" fmla="*/ 127 h 2127"/>
                <a:gd name="T88" fmla="*/ 16 w 1386"/>
                <a:gd name="T89" fmla="*/ 188 h 2127"/>
                <a:gd name="T90" fmla="*/ 16 w 1386"/>
                <a:gd name="T91" fmla="*/ 1889 h 21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86"/>
                <a:gd name="T139" fmla="*/ 0 h 2127"/>
                <a:gd name="T140" fmla="*/ 1386 w 1386"/>
                <a:gd name="T141" fmla="*/ 2127 h 21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86" h="2127">
                  <a:moveTo>
                    <a:pt x="0" y="234"/>
                  </a:moveTo>
                  <a:lnTo>
                    <a:pt x="0" y="208"/>
                  </a:lnTo>
                  <a:lnTo>
                    <a:pt x="5" y="188"/>
                  </a:lnTo>
                  <a:lnTo>
                    <a:pt x="11" y="163"/>
                  </a:lnTo>
                  <a:lnTo>
                    <a:pt x="16" y="142"/>
                  </a:lnTo>
                  <a:lnTo>
                    <a:pt x="26" y="122"/>
                  </a:lnTo>
                  <a:lnTo>
                    <a:pt x="36" y="102"/>
                  </a:lnTo>
                  <a:lnTo>
                    <a:pt x="66" y="66"/>
                  </a:lnTo>
                  <a:lnTo>
                    <a:pt x="102" y="41"/>
                  </a:lnTo>
                  <a:lnTo>
                    <a:pt x="122" y="26"/>
                  </a:lnTo>
                  <a:lnTo>
                    <a:pt x="142" y="16"/>
                  </a:lnTo>
                  <a:lnTo>
                    <a:pt x="163" y="10"/>
                  </a:lnTo>
                  <a:lnTo>
                    <a:pt x="188" y="5"/>
                  </a:lnTo>
                  <a:lnTo>
                    <a:pt x="208" y="0"/>
                  </a:lnTo>
                  <a:lnTo>
                    <a:pt x="234" y="0"/>
                  </a:lnTo>
                  <a:lnTo>
                    <a:pt x="1148" y="0"/>
                  </a:lnTo>
                  <a:lnTo>
                    <a:pt x="1173" y="0"/>
                  </a:lnTo>
                  <a:lnTo>
                    <a:pt x="1193" y="5"/>
                  </a:lnTo>
                  <a:lnTo>
                    <a:pt x="1219" y="10"/>
                  </a:lnTo>
                  <a:lnTo>
                    <a:pt x="1239" y="16"/>
                  </a:lnTo>
                  <a:lnTo>
                    <a:pt x="1259" y="26"/>
                  </a:lnTo>
                  <a:lnTo>
                    <a:pt x="1279" y="36"/>
                  </a:lnTo>
                  <a:lnTo>
                    <a:pt x="1279" y="41"/>
                  </a:lnTo>
                  <a:lnTo>
                    <a:pt x="1315" y="66"/>
                  </a:lnTo>
                  <a:lnTo>
                    <a:pt x="1345" y="102"/>
                  </a:lnTo>
                  <a:lnTo>
                    <a:pt x="1356" y="122"/>
                  </a:lnTo>
                  <a:lnTo>
                    <a:pt x="1366" y="142"/>
                  </a:lnTo>
                  <a:lnTo>
                    <a:pt x="1371" y="163"/>
                  </a:lnTo>
                  <a:lnTo>
                    <a:pt x="1381" y="188"/>
                  </a:lnTo>
                  <a:lnTo>
                    <a:pt x="1381" y="208"/>
                  </a:lnTo>
                  <a:lnTo>
                    <a:pt x="1386" y="234"/>
                  </a:lnTo>
                  <a:lnTo>
                    <a:pt x="1386" y="1889"/>
                  </a:lnTo>
                  <a:lnTo>
                    <a:pt x="1381" y="1914"/>
                  </a:lnTo>
                  <a:lnTo>
                    <a:pt x="1381" y="1934"/>
                  </a:lnTo>
                  <a:lnTo>
                    <a:pt x="1376" y="1960"/>
                  </a:lnTo>
                  <a:lnTo>
                    <a:pt x="1366" y="1980"/>
                  </a:lnTo>
                  <a:lnTo>
                    <a:pt x="1356" y="2000"/>
                  </a:lnTo>
                  <a:lnTo>
                    <a:pt x="1345" y="2020"/>
                  </a:lnTo>
                  <a:lnTo>
                    <a:pt x="1315" y="2056"/>
                  </a:lnTo>
                  <a:lnTo>
                    <a:pt x="1279" y="2086"/>
                  </a:lnTo>
                  <a:lnTo>
                    <a:pt x="1259" y="2097"/>
                  </a:lnTo>
                  <a:lnTo>
                    <a:pt x="1239" y="2107"/>
                  </a:lnTo>
                  <a:lnTo>
                    <a:pt x="1219" y="2112"/>
                  </a:lnTo>
                  <a:lnTo>
                    <a:pt x="1193" y="2122"/>
                  </a:lnTo>
                  <a:lnTo>
                    <a:pt x="1173" y="2122"/>
                  </a:lnTo>
                  <a:lnTo>
                    <a:pt x="1148" y="2127"/>
                  </a:lnTo>
                  <a:lnTo>
                    <a:pt x="234" y="2127"/>
                  </a:lnTo>
                  <a:lnTo>
                    <a:pt x="208" y="2122"/>
                  </a:lnTo>
                  <a:lnTo>
                    <a:pt x="188" y="2122"/>
                  </a:lnTo>
                  <a:lnTo>
                    <a:pt x="163" y="2117"/>
                  </a:lnTo>
                  <a:lnTo>
                    <a:pt x="142" y="2107"/>
                  </a:lnTo>
                  <a:lnTo>
                    <a:pt x="122" y="2097"/>
                  </a:lnTo>
                  <a:lnTo>
                    <a:pt x="102" y="2086"/>
                  </a:lnTo>
                  <a:lnTo>
                    <a:pt x="66" y="2056"/>
                  </a:lnTo>
                  <a:lnTo>
                    <a:pt x="41" y="2020"/>
                  </a:lnTo>
                  <a:lnTo>
                    <a:pt x="36" y="2020"/>
                  </a:lnTo>
                  <a:lnTo>
                    <a:pt x="26" y="2000"/>
                  </a:lnTo>
                  <a:lnTo>
                    <a:pt x="16" y="1980"/>
                  </a:lnTo>
                  <a:lnTo>
                    <a:pt x="11" y="1960"/>
                  </a:lnTo>
                  <a:lnTo>
                    <a:pt x="5" y="1934"/>
                  </a:lnTo>
                  <a:lnTo>
                    <a:pt x="0" y="1914"/>
                  </a:lnTo>
                  <a:lnTo>
                    <a:pt x="0" y="1889"/>
                  </a:lnTo>
                  <a:lnTo>
                    <a:pt x="0" y="234"/>
                  </a:lnTo>
                  <a:close/>
                  <a:moveTo>
                    <a:pt x="16" y="1889"/>
                  </a:moveTo>
                  <a:lnTo>
                    <a:pt x="16" y="1909"/>
                  </a:lnTo>
                  <a:lnTo>
                    <a:pt x="16" y="1934"/>
                  </a:lnTo>
                  <a:lnTo>
                    <a:pt x="21" y="1955"/>
                  </a:lnTo>
                  <a:lnTo>
                    <a:pt x="31" y="1975"/>
                  </a:lnTo>
                  <a:lnTo>
                    <a:pt x="41" y="1995"/>
                  </a:lnTo>
                  <a:lnTo>
                    <a:pt x="51" y="2010"/>
                  </a:lnTo>
                  <a:lnTo>
                    <a:pt x="77" y="2046"/>
                  </a:lnTo>
                  <a:lnTo>
                    <a:pt x="112" y="2071"/>
                  </a:lnTo>
                  <a:lnTo>
                    <a:pt x="127" y="2081"/>
                  </a:lnTo>
                  <a:lnTo>
                    <a:pt x="148" y="2092"/>
                  </a:lnTo>
                  <a:lnTo>
                    <a:pt x="168" y="2102"/>
                  </a:lnTo>
                  <a:lnTo>
                    <a:pt x="188" y="2107"/>
                  </a:lnTo>
                  <a:lnTo>
                    <a:pt x="214" y="2107"/>
                  </a:lnTo>
                  <a:lnTo>
                    <a:pt x="234" y="2112"/>
                  </a:lnTo>
                  <a:lnTo>
                    <a:pt x="1148" y="2112"/>
                  </a:lnTo>
                  <a:lnTo>
                    <a:pt x="1168" y="2107"/>
                  </a:lnTo>
                  <a:lnTo>
                    <a:pt x="1193" y="2107"/>
                  </a:lnTo>
                  <a:lnTo>
                    <a:pt x="1213" y="2102"/>
                  </a:lnTo>
                  <a:lnTo>
                    <a:pt x="1234" y="2092"/>
                  </a:lnTo>
                  <a:lnTo>
                    <a:pt x="1254" y="2081"/>
                  </a:lnTo>
                  <a:lnTo>
                    <a:pt x="1269" y="2071"/>
                  </a:lnTo>
                  <a:lnTo>
                    <a:pt x="1305" y="2046"/>
                  </a:lnTo>
                  <a:lnTo>
                    <a:pt x="1330" y="2010"/>
                  </a:lnTo>
                  <a:lnTo>
                    <a:pt x="1340" y="1995"/>
                  </a:lnTo>
                  <a:lnTo>
                    <a:pt x="1351" y="1975"/>
                  </a:lnTo>
                  <a:lnTo>
                    <a:pt x="1361" y="1955"/>
                  </a:lnTo>
                  <a:lnTo>
                    <a:pt x="1366" y="1934"/>
                  </a:lnTo>
                  <a:lnTo>
                    <a:pt x="1366" y="1914"/>
                  </a:lnTo>
                  <a:lnTo>
                    <a:pt x="1371" y="1889"/>
                  </a:lnTo>
                  <a:lnTo>
                    <a:pt x="1371" y="234"/>
                  </a:lnTo>
                  <a:lnTo>
                    <a:pt x="1366" y="214"/>
                  </a:lnTo>
                  <a:lnTo>
                    <a:pt x="1366" y="188"/>
                  </a:lnTo>
                  <a:lnTo>
                    <a:pt x="1361" y="168"/>
                  </a:lnTo>
                  <a:lnTo>
                    <a:pt x="1351" y="148"/>
                  </a:lnTo>
                  <a:lnTo>
                    <a:pt x="1340" y="127"/>
                  </a:lnTo>
                  <a:lnTo>
                    <a:pt x="1330" y="112"/>
                  </a:lnTo>
                  <a:lnTo>
                    <a:pt x="1305" y="76"/>
                  </a:lnTo>
                  <a:lnTo>
                    <a:pt x="1269" y="51"/>
                  </a:lnTo>
                  <a:lnTo>
                    <a:pt x="1254" y="41"/>
                  </a:lnTo>
                  <a:lnTo>
                    <a:pt x="1234" y="31"/>
                  </a:lnTo>
                  <a:lnTo>
                    <a:pt x="1213" y="26"/>
                  </a:lnTo>
                  <a:lnTo>
                    <a:pt x="1193" y="16"/>
                  </a:lnTo>
                  <a:lnTo>
                    <a:pt x="1173" y="16"/>
                  </a:lnTo>
                  <a:lnTo>
                    <a:pt x="1148" y="16"/>
                  </a:lnTo>
                  <a:lnTo>
                    <a:pt x="234" y="16"/>
                  </a:lnTo>
                  <a:lnTo>
                    <a:pt x="214" y="16"/>
                  </a:lnTo>
                  <a:lnTo>
                    <a:pt x="188" y="16"/>
                  </a:lnTo>
                  <a:lnTo>
                    <a:pt x="168" y="21"/>
                  </a:lnTo>
                  <a:lnTo>
                    <a:pt x="148" y="31"/>
                  </a:lnTo>
                  <a:lnTo>
                    <a:pt x="127" y="41"/>
                  </a:lnTo>
                  <a:lnTo>
                    <a:pt x="112" y="51"/>
                  </a:lnTo>
                  <a:lnTo>
                    <a:pt x="77" y="76"/>
                  </a:lnTo>
                  <a:lnTo>
                    <a:pt x="51" y="112"/>
                  </a:lnTo>
                  <a:lnTo>
                    <a:pt x="41" y="127"/>
                  </a:lnTo>
                  <a:lnTo>
                    <a:pt x="31" y="148"/>
                  </a:lnTo>
                  <a:lnTo>
                    <a:pt x="26" y="168"/>
                  </a:lnTo>
                  <a:lnTo>
                    <a:pt x="16" y="188"/>
                  </a:lnTo>
                  <a:lnTo>
                    <a:pt x="16" y="214"/>
                  </a:lnTo>
                  <a:lnTo>
                    <a:pt x="16" y="234"/>
                  </a:lnTo>
                  <a:lnTo>
                    <a:pt x="16" y="1889"/>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7" name="Rectangle 7"/>
            <p:cNvSpPr>
              <a:spLocks noChangeArrowheads="1"/>
            </p:cNvSpPr>
            <p:nvPr/>
          </p:nvSpPr>
          <p:spPr bwMode="auto">
            <a:xfrm>
              <a:off x="2489" y="1785"/>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東日本大震災の事象</a:t>
              </a:r>
              <a:endParaRPr lang="ja-JP" altLang="en-US">
                <a:latin typeface="Meiryo UI" panose="020B0604030504040204" pitchFamily="50" charset="-128"/>
                <a:ea typeface="Meiryo UI" panose="020B0604030504040204" pitchFamily="50" charset="-128"/>
              </a:endParaRPr>
            </a:p>
          </p:txBody>
        </p:sp>
        <p:sp>
          <p:nvSpPr>
            <p:cNvPr id="14348" name="Rectangle 8"/>
            <p:cNvSpPr>
              <a:spLocks noChangeArrowheads="1"/>
            </p:cNvSpPr>
            <p:nvPr/>
          </p:nvSpPr>
          <p:spPr bwMode="auto">
            <a:xfrm>
              <a:off x="2657" y="1897"/>
              <a:ext cx="515"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・被害の記録</a:t>
              </a:r>
              <a:endParaRPr lang="ja-JP" altLang="en-US">
                <a:latin typeface="Meiryo UI" panose="020B0604030504040204" pitchFamily="50" charset="-128"/>
                <a:ea typeface="Meiryo UI" panose="020B0604030504040204" pitchFamily="50" charset="-128"/>
              </a:endParaRPr>
            </a:p>
          </p:txBody>
        </p:sp>
        <p:sp>
          <p:nvSpPr>
            <p:cNvPr id="14349" name="Freeform 9"/>
            <p:cNvSpPr>
              <a:spLocks/>
            </p:cNvSpPr>
            <p:nvPr/>
          </p:nvSpPr>
          <p:spPr bwMode="auto">
            <a:xfrm>
              <a:off x="2997" y="1983"/>
              <a:ext cx="1573" cy="1812"/>
            </a:xfrm>
            <a:custGeom>
              <a:avLst/>
              <a:gdLst>
                <a:gd name="T0" fmla="*/ 0 w 1573"/>
                <a:gd name="T1" fmla="*/ 264 h 1812"/>
                <a:gd name="T2" fmla="*/ 5 w 1573"/>
                <a:gd name="T3" fmla="*/ 208 h 1812"/>
                <a:gd name="T4" fmla="*/ 20 w 1573"/>
                <a:gd name="T5" fmla="*/ 162 h 1812"/>
                <a:gd name="T6" fmla="*/ 45 w 1573"/>
                <a:gd name="T7" fmla="*/ 117 h 1812"/>
                <a:gd name="T8" fmla="*/ 76 w 1573"/>
                <a:gd name="T9" fmla="*/ 76 h 1812"/>
                <a:gd name="T10" fmla="*/ 116 w 1573"/>
                <a:gd name="T11" fmla="*/ 46 h 1812"/>
                <a:gd name="T12" fmla="*/ 162 w 1573"/>
                <a:gd name="T13" fmla="*/ 20 h 1812"/>
                <a:gd name="T14" fmla="*/ 208 w 1573"/>
                <a:gd name="T15" fmla="*/ 5 h 1812"/>
                <a:gd name="T16" fmla="*/ 264 w 1573"/>
                <a:gd name="T17" fmla="*/ 0 h 1812"/>
                <a:gd name="T18" fmla="*/ 264 w 1573"/>
                <a:gd name="T19" fmla="*/ 0 h 1812"/>
                <a:gd name="T20" fmla="*/ 264 w 1573"/>
                <a:gd name="T21" fmla="*/ 0 h 1812"/>
                <a:gd name="T22" fmla="*/ 1309 w 1573"/>
                <a:gd name="T23" fmla="*/ 0 h 1812"/>
                <a:gd name="T24" fmla="*/ 1309 w 1573"/>
                <a:gd name="T25" fmla="*/ 0 h 1812"/>
                <a:gd name="T26" fmla="*/ 1365 w 1573"/>
                <a:gd name="T27" fmla="*/ 5 h 1812"/>
                <a:gd name="T28" fmla="*/ 1411 w 1573"/>
                <a:gd name="T29" fmla="*/ 20 h 1812"/>
                <a:gd name="T30" fmla="*/ 1457 w 1573"/>
                <a:gd name="T31" fmla="*/ 46 h 1812"/>
                <a:gd name="T32" fmla="*/ 1497 w 1573"/>
                <a:gd name="T33" fmla="*/ 76 h 1812"/>
                <a:gd name="T34" fmla="*/ 1528 w 1573"/>
                <a:gd name="T35" fmla="*/ 117 h 1812"/>
                <a:gd name="T36" fmla="*/ 1553 w 1573"/>
                <a:gd name="T37" fmla="*/ 162 h 1812"/>
                <a:gd name="T38" fmla="*/ 1568 w 1573"/>
                <a:gd name="T39" fmla="*/ 208 h 1812"/>
                <a:gd name="T40" fmla="*/ 1573 w 1573"/>
                <a:gd name="T41" fmla="*/ 264 h 1812"/>
                <a:gd name="T42" fmla="*/ 1573 w 1573"/>
                <a:gd name="T43" fmla="*/ 264 h 1812"/>
                <a:gd name="T44" fmla="*/ 1573 w 1573"/>
                <a:gd name="T45" fmla="*/ 264 h 1812"/>
                <a:gd name="T46" fmla="*/ 1573 w 1573"/>
                <a:gd name="T47" fmla="*/ 1548 h 1812"/>
                <a:gd name="T48" fmla="*/ 1573 w 1573"/>
                <a:gd name="T49" fmla="*/ 1548 h 1812"/>
                <a:gd name="T50" fmla="*/ 1568 w 1573"/>
                <a:gd name="T51" fmla="*/ 1604 h 1812"/>
                <a:gd name="T52" fmla="*/ 1553 w 1573"/>
                <a:gd name="T53" fmla="*/ 1650 h 1812"/>
                <a:gd name="T54" fmla="*/ 1528 w 1573"/>
                <a:gd name="T55" fmla="*/ 1695 h 1812"/>
                <a:gd name="T56" fmla="*/ 1497 w 1573"/>
                <a:gd name="T57" fmla="*/ 1736 h 1812"/>
                <a:gd name="T58" fmla="*/ 1457 w 1573"/>
                <a:gd name="T59" fmla="*/ 1766 h 1812"/>
                <a:gd name="T60" fmla="*/ 1411 w 1573"/>
                <a:gd name="T61" fmla="*/ 1792 h 1812"/>
                <a:gd name="T62" fmla="*/ 1365 w 1573"/>
                <a:gd name="T63" fmla="*/ 1807 h 1812"/>
                <a:gd name="T64" fmla="*/ 1309 w 1573"/>
                <a:gd name="T65" fmla="*/ 1812 h 1812"/>
                <a:gd name="T66" fmla="*/ 1309 w 1573"/>
                <a:gd name="T67" fmla="*/ 1812 h 1812"/>
                <a:gd name="T68" fmla="*/ 1309 w 1573"/>
                <a:gd name="T69" fmla="*/ 1812 h 1812"/>
                <a:gd name="T70" fmla="*/ 264 w 1573"/>
                <a:gd name="T71" fmla="*/ 1812 h 1812"/>
                <a:gd name="T72" fmla="*/ 264 w 1573"/>
                <a:gd name="T73" fmla="*/ 1812 h 1812"/>
                <a:gd name="T74" fmla="*/ 208 w 1573"/>
                <a:gd name="T75" fmla="*/ 1807 h 1812"/>
                <a:gd name="T76" fmla="*/ 162 w 1573"/>
                <a:gd name="T77" fmla="*/ 1792 h 1812"/>
                <a:gd name="T78" fmla="*/ 116 w 1573"/>
                <a:gd name="T79" fmla="*/ 1766 h 1812"/>
                <a:gd name="T80" fmla="*/ 76 w 1573"/>
                <a:gd name="T81" fmla="*/ 1736 h 1812"/>
                <a:gd name="T82" fmla="*/ 45 w 1573"/>
                <a:gd name="T83" fmla="*/ 1695 h 1812"/>
                <a:gd name="T84" fmla="*/ 20 w 1573"/>
                <a:gd name="T85" fmla="*/ 1650 h 1812"/>
                <a:gd name="T86" fmla="*/ 5 w 1573"/>
                <a:gd name="T87" fmla="*/ 1604 h 1812"/>
                <a:gd name="T88" fmla="*/ 0 w 1573"/>
                <a:gd name="T89" fmla="*/ 1548 h 1812"/>
                <a:gd name="T90" fmla="*/ 0 w 1573"/>
                <a:gd name="T91" fmla="*/ 1548 h 1812"/>
                <a:gd name="T92" fmla="*/ 0 w 1573"/>
                <a:gd name="T93" fmla="*/ 264 h 18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73"/>
                <a:gd name="T142" fmla="*/ 0 h 1812"/>
                <a:gd name="T143" fmla="*/ 1573 w 1573"/>
                <a:gd name="T144" fmla="*/ 1812 h 18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73" h="1812">
                  <a:moveTo>
                    <a:pt x="0" y="264"/>
                  </a:moveTo>
                  <a:lnTo>
                    <a:pt x="5" y="208"/>
                  </a:lnTo>
                  <a:lnTo>
                    <a:pt x="20" y="162"/>
                  </a:lnTo>
                  <a:lnTo>
                    <a:pt x="45" y="117"/>
                  </a:lnTo>
                  <a:lnTo>
                    <a:pt x="76" y="76"/>
                  </a:lnTo>
                  <a:lnTo>
                    <a:pt x="116" y="46"/>
                  </a:lnTo>
                  <a:lnTo>
                    <a:pt x="162" y="20"/>
                  </a:lnTo>
                  <a:lnTo>
                    <a:pt x="208" y="5"/>
                  </a:lnTo>
                  <a:lnTo>
                    <a:pt x="264" y="0"/>
                  </a:lnTo>
                  <a:lnTo>
                    <a:pt x="1309" y="0"/>
                  </a:lnTo>
                  <a:lnTo>
                    <a:pt x="1365" y="5"/>
                  </a:lnTo>
                  <a:lnTo>
                    <a:pt x="1411" y="20"/>
                  </a:lnTo>
                  <a:lnTo>
                    <a:pt x="1457" y="46"/>
                  </a:lnTo>
                  <a:lnTo>
                    <a:pt x="1497" y="76"/>
                  </a:lnTo>
                  <a:lnTo>
                    <a:pt x="1528" y="117"/>
                  </a:lnTo>
                  <a:lnTo>
                    <a:pt x="1553" y="162"/>
                  </a:lnTo>
                  <a:lnTo>
                    <a:pt x="1568" y="208"/>
                  </a:lnTo>
                  <a:lnTo>
                    <a:pt x="1573" y="264"/>
                  </a:lnTo>
                  <a:lnTo>
                    <a:pt x="1573" y="1548"/>
                  </a:lnTo>
                  <a:lnTo>
                    <a:pt x="1568" y="1604"/>
                  </a:lnTo>
                  <a:lnTo>
                    <a:pt x="1553" y="1650"/>
                  </a:lnTo>
                  <a:lnTo>
                    <a:pt x="1528" y="1695"/>
                  </a:lnTo>
                  <a:lnTo>
                    <a:pt x="1497" y="1736"/>
                  </a:lnTo>
                  <a:lnTo>
                    <a:pt x="1457" y="1766"/>
                  </a:lnTo>
                  <a:lnTo>
                    <a:pt x="1411" y="1792"/>
                  </a:lnTo>
                  <a:lnTo>
                    <a:pt x="1365" y="1807"/>
                  </a:lnTo>
                  <a:lnTo>
                    <a:pt x="1309" y="1812"/>
                  </a:lnTo>
                  <a:lnTo>
                    <a:pt x="264" y="1812"/>
                  </a:lnTo>
                  <a:lnTo>
                    <a:pt x="208" y="1807"/>
                  </a:lnTo>
                  <a:lnTo>
                    <a:pt x="162" y="1792"/>
                  </a:lnTo>
                  <a:lnTo>
                    <a:pt x="116" y="1766"/>
                  </a:lnTo>
                  <a:lnTo>
                    <a:pt x="76" y="1736"/>
                  </a:lnTo>
                  <a:lnTo>
                    <a:pt x="45" y="1695"/>
                  </a:lnTo>
                  <a:lnTo>
                    <a:pt x="20" y="1650"/>
                  </a:lnTo>
                  <a:lnTo>
                    <a:pt x="5" y="1604"/>
                  </a:lnTo>
                  <a:lnTo>
                    <a:pt x="0" y="1548"/>
                  </a:lnTo>
                  <a:lnTo>
                    <a:pt x="0" y="264"/>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0" name="Freeform 10"/>
            <p:cNvSpPr>
              <a:spLocks noEditPoints="1"/>
            </p:cNvSpPr>
            <p:nvPr/>
          </p:nvSpPr>
          <p:spPr bwMode="auto">
            <a:xfrm>
              <a:off x="2992" y="1978"/>
              <a:ext cx="1588" cy="1827"/>
            </a:xfrm>
            <a:custGeom>
              <a:avLst/>
              <a:gdLst>
                <a:gd name="T0" fmla="*/ 5 w 1588"/>
                <a:gd name="T1" fmla="*/ 213 h 1827"/>
                <a:gd name="T2" fmla="*/ 30 w 1588"/>
                <a:gd name="T3" fmla="*/ 137 h 1827"/>
                <a:gd name="T4" fmla="*/ 76 w 1588"/>
                <a:gd name="T5" fmla="*/ 76 h 1827"/>
                <a:gd name="T6" fmla="*/ 137 w 1588"/>
                <a:gd name="T7" fmla="*/ 30 h 1827"/>
                <a:gd name="T8" fmla="*/ 213 w 1588"/>
                <a:gd name="T9" fmla="*/ 5 h 1827"/>
                <a:gd name="T10" fmla="*/ 1314 w 1588"/>
                <a:gd name="T11" fmla="*/ 0 h 1827"/>
                <a:gd name="T12" fmla="*/ 1396 w 1588"/>
                <a:gd name="T13" fmla="*/ 10 h 1827"/>
                <a:gd name="T14" fmla="*/ 1467 w 1588"/>
                <a:gd name="T15" fmla="*/ 45 h 1827"/>
                <a:gd name="T16" fmla="*/ 1522 w 1588"/>
                <a:gd name="T17" fmla="*/ 96 h 1827"/>
                <a:gd name="T18" fmla="*/ 1563 w 1588"/>
                <a:gd name="T19" fmla="*/ 162 h 1827"/>
                <a:gd name="T20" fmla="*/ 1583 w 1588"/>
                <a:gd name="T21" fmla="*/ 238 h 1827"/>
                <a:gd name="T22" fmla="*/ 1583 w 1588"/>
                <a:gd name="T23" fmla="*/ 1583 h 1827"/>
                <a:gd name="T24" fmla="*/ 1563 w 1588"/>
                <a:gd name="T25" fmla="*/ 1660 h 1827"/>
                <a:gd name="T26" fmla="*/ 1522 w 1588"/>
                <a:gd name="T27" fmla="*/ 1726 h 1827"/>
                <a:gd name="T28" fmla="*/ 1467 w 1588"/>
                <a:gd name="T29" fmla="*/ 1776 h 1827"/>
                <a:gd name="T30" fmla="*/ 1396 w 1588"/>
                <a:gd name="T31" fmla="*/ 1812 h 1827"/>
                <a:gd name="T32" fmla="*/ 1319 w 1588"/>
                <a:gd name="T33" fmla="*/ 1827 h 1827"/>
                <a:gd name="T34" fmla="*/ 213 w 1588"/>
                <a:gd name="T35" fmla="*/ 1817 h 1827"/>
                <a:gd name="T36" fmla="*/ 137 w 1588"/>
                <a:gd name="T37" fmla="*/ 1792 h 1827"/>
                <a:gd name="T38" fmla="*/ 76 w 1588"/>
                <a:gd name="T39" fmla="*/ 1746 h 1827"/>
                <a:gd name="T40" fmla="*/ 30 w 1588"/>
                <a:gd name="T41" fmla="*/ 1685 h 1827"/>
                <a:gd name="T42" fmla="*/ 5 w 1588"/>
                <a:gd name="T43" fmla="*/ 1609 h 1827"/>
                <a:gd name="T44" fmla="*/ 0 w 1588"/>
                <a:gd name="T45" fmla="*/ 269 h 1827"/>
                <a:gd name="T46" fmla="*/ 20 w 1588"/>
                <a:gd name="T47" fmla="*/ 1604 h 1827"/>
                <a:gd name="T48" fmla="*/ 45 w 1588"/>
                <a:gd name="T49" fmla="*/ 1675 h 1827"/>
                <a:gd name="T50" fmla="*/ 86 w 1588"/>
                <a:gd name="T51" fmla="*/ 1736 h 1827"/>
                <a:gd name="T52" fmla="*/ 147 w 1588"/>
                <a:gd name="T53" fmla="*/ 1776 h 1827"/>
                <a:gd name="T54" fmla="*/ 218 w 1588"/>
                <a:gd name="T55" fmla="*/ 1807 h 1827"/>
                <a:gd name="T56" fmla="*/ 1314 w 1588"/>
                <a:gd name="T57" fmla="*/ 1812 h 1827"/>
                <a:gd name="T58" fmla="*/ 1390 w 1588"/>
                <a:gd name="T59" fmla="*/ 1797 h 1827"/>
                <a:gd name="T60" fmla="*/ 1456 w 1588"/>
                <a:gd name="T61" fmla="*/ 1766 h 1827"/>
                <a:gd name="T62" fmla="*/ 1512 w 1588"/>
                <a:gd name="T63" fmla="*/ 1715 h 1827"/>
                <a:gd name="T64" fmla="*/ 1553 w 1588"/>
                <a:gd name="T65" fmla="*/ 1655 h 1827"/>
                <a:gd name="T66" fmla="*/ 1568 w 1588"/>
                <a:gd name="T67" fmla="*/ 1583 h 1827"/>
                <a:gd name="T68" fmla="*/ 1568 w 1588"/>
                <a:gd name="T69" fmla="*/ 243 h 1827"/>
                <a:gd name="T70" fmla="*/ 1553 w 1588"/>
                <a:gd name="T71" fmla="*/ 167 h 1827"/>
                <a:gd name="T72" fmla="*/ 1512 w 1588"/>
                <a:gd name="T73" fmla="*/ 106 h 1827"/>
                <a:gd name="T74" fmla="*/ 1462 w 1588"/>
                <a:gd name="T75" fmla="*/ 56 h 1827"/>
                <a:gd name="T76" fmla="*/ 1390 w 1588"/>
                <a:gd name="T77" fmla="*/ 25 h 1827"/>
                <a:gd name="T78" fmla="*/ 1314 w 1588"/>
                <a:gd name="T79" fmla="*/ 15 h 1827"/>
                <a:gd name="T80" fmla="*/ 218 w 1588"/>
                <a:gd name="T81" fmla="*/ 20 h 1827"/>
                <a:gd name="T82" fmla="*/ 147 w 1588"/>
                <a:gd name="T83" fmla="*/ 45 h 1827"/>
                <a:gd name="T84" fmla="*/ 86 w 1588"/>
                <a:gd name="T85" fmla="*/ 86 h 1827"/>
                <a:gd name="T86" fmla="*/ 45 w 1588"/>
                <a:gd name="T87" fmla="*/ 147 h 1827"/>
                <a:gd name="T88" fmla="*/ 20 w 1588"/>
                <a:gd name="T89" fmla="*/ 218 h 1827"/>
                <a:gd name="T90" fmla="*/ 15 w 1588"/>
                <a:gd name="T91" fmla="*/ 1553 h 18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88"/>
                <a:gd name="T139" fmla="*/ 0 h 1827"/>
                <a:gd name="T140" fmla="*/ 1588 w 1588"/>
                <a:gd name="T141" fmla="*/ 1827 h 18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88" h="1827">
                  <a:moveTo>
                    <a:pt x="0" y="269"/>
                  </a:moveTo>
                  <a:lnTo>
                    <a:pt x="0" y="238"/>
                  </a:lnTo>
                  <a:lnTo>
                    <a:pt x="5" y="213"/>
                  </a:lnTo>
                  <a:lnTo>
                    <a:pt x="10" y="188"/>
                  </a:lnTo>
                  <a:lnTo>
                    <a:pt x="20" y="162"/>
                  </a:lnTo>
                  <a:lnTo>
                    <a:pt x="30" y="137"/>
                  </a:lnTo>
                  <a:lnTo>
                    <a:pt x="45" y="117"/>
                  </a:lnTo>
                  <a:lnTo>
                    <a:pt x="61" y="96"/>
                  </a:lnTo>
                  <a:lnTo>
                    <a:pt x="76" y="76"/>
                  </a:lnTo>
                  <a:lnTo>
                    <a:pt x="96" y="61"/>
                  </a:lnTo>
                  <a:lnTo>
                    <a:pt x="116" y="45"/>
                  </a:lnTo>
                  <a:lnTo>
                    <a:pt x="137" y="30"/>
                  </a:lnTo>
                  <a:lnTo>
                    <a:pt x="162" y="20"/>
                  </a:lnTo>
                  <a:lnTo>
                    <a:pt x="187" y="10"/>
                  </a:lnTo>
                  <a:lnTo>
                    <a:pt x="213" y="5"/>
                  </a:lnTo>
                  <a:lnTo>
                    <a:pt x="238" y="0"/>
                  </a:lnTo>
                  <a:lnTo>
                    <a:pt x="269" y="0"/>
                  </a:lnTo>
                  <a:lnTo>
                    <a:pt x="1314" y="0"/>
                  </a:lnTo>
                  <a:lnTo>
                    <a:pt x="1345" y="0"/>
                  </a:lnTo>
                  <a:lnTo>
                    <a:pt x="1370" y="5"/>
                  </a:lnTo>
                  <a:lnTo>
                    <a:pt x="1396" y="10"/>
                  </a:lnTo>
                  <a:lnTo>
                    <a:pt x="1421" y="20"/>
                  </a:lnTo>
                  <a:lnTo>
                    <a:pt x="1446" y="30"/>
                  </a:lnTo>
                  <a:lnTo>
                    <a:pt x="1467" y="45"/>
                  </a:lnTo>
                  <a:lnTo>
                    <a:pt x="1487" y="61"/>
                  </a:lnTo>
                  <a:lnTo>
                    <a:pt x="1507" y="76"/>
                  </a:lnTo>
                  <a:lnTo>
                    <a:pt x="1522" y="96"/>
                  </a:lnTo>
                  <a:lnTo>
                    <a:pt x="1538" y="117"/>
                  </a:lnTo>
                  <a:lnTo>
                    <a:pt x="1553" y="137"/>
                  </a:lnTo>
                  <a:lnTo>
                    <a:pt x="1563" y="162"/>
                  </a:lnTo>
                  <a:lnTo>
                    <a:pt x="1573" y="188"/>
                  </a:lnTo>
                  <a:lnTo>
                    <a:pt x="1578" y="213"/>
                  </a:lnTo>
                  <a:lnTo>
                    <a:pt x="1583" y="238"/>
                  </a:lnTo>
                  <a:lnTo>
                    <a:pt x="1588" y="269"/>
                  </a:lnTo>
                  <a:lnTo>
                    <a:pt x="1588" y="1553"/>
                  </a:lnTo>
                  <a:lnTo>
                    <a:pt x="1583" y="1583"/>
                  </a:lnTo>
                  <a:lnTo>
                    <a:pt x="1578" y="1609"/>
                  </a:lnTo>
                  <a:lnTo>
                    <a:pt x="1573" y="1634"/>
                  </a:lnTo>
                  <a:lnTo>
                    <a:pt x="1563" y="1660"/>
                  </a:lnTo>
                  <a:lnTo>
                    <a:pt x="1553" y="1685"/>
                  </a:lnTo>
                  <a:lnTo>
                    <a:pt x="1543" y="1705"/>
                  </a:lnTo>
                  <a:lnTo>
                    <a:pt x="1522" y="1726"/>
                  </a:lnTo>
                  <a:lnTo>
                    <a:pt x="1507" y="1746"/>
                  </a:lnTo>
                  <a:lnTo>
                    <a:pt x="1487" y="1761"/>
                  </a:lnTo>
                  <a:lnTo>
                    <a:pt x="1467" y="1776"/>
                  </a:lnTo>
                  <a:lnTo>
                    <a:pt x="1446" y="1792"/>
                  </a:lnTo>
                  <a:lnTo>
                    <a:pt x="1421" y="1802"/>
                  </a:lnTo>
                  <a:lnTo>
                    <a:pt x="1396" y="1812"/>
                  </a:lnTo>
                  <a:lnTo>
                    <a:pt x="1370" y="1817"/>
                  </a:lnTo>
                  <a:lnTo>
                    <a:pt x="1345" y="1822"/>
                  </a:lnTo>
                  <a:lnTo>
                    <a:pt x="1319" y="1827"/>
                  </a:lnTo>
                  <a:lnTo>
                    <a:pt x="269" y="1827"/>
                  </a:lnTo>
                  <a:lnTo>
                    <a:pt x="238" y="1822"/>
                  </a:lnTo>
                  <a:lnTo>
                    <a:pt x="213" y="1817"/>
                  </a:lnTo>
                  <a:lnTo>
                    <a:pt x="187" y="1812"/>
                  </a:lnTo>
                  <a:lnTo>
                    <a:pt x="162" y="1802"/>
                  </a:lnTo>
                  <a:lnTo>
                    <a:pt x="137" y="1792"/>
                  </a:lnTo>
                  <a:lnTo>
                    <a:pt x="116" y="1781"/>
                  </a:lnTo>
                  <a:lnTo>
                    <a:pt x="96" y="1761"/>
                  </a:lnTo>
                  <a:lnTo>
                    <a:pt x="76" y="1746"/>
                  </a:lnTo>
                  <a:lnTo>
                    <a:pt x="61" y="1726"/>
                  </a:lnTo>
                  <a:lnTo>
                    <a:pt x="45" y="1705"/>
                  </a:lnTo>
                  <a:lnTo>
                    <a:pt x="30" y="1685"/>
                  </a:lnTo>
                  <a:lnTo>
                    <a:pt x="20" y="1660"/>
                  </a:lnTo>
                  <a:lnTo>
                    <a:pt x="10" y="1634"/>
                  </a:lnTo>
                  <a:lnTo>
                    <a:pt x="5" y="1609"/>
                  </a:lnTo>
                  <a:lnTo>
                    <a:pt x="0" y="1583"/>
                  </a:lnTo>
                  <a:lnTo>
                    <a:pt x="0" y="1558"/>
                  </a:lnTo>
                  <a:lnTo>
                    <a:pt x="0" y="269"/>
                  </a:lnTo>
                  <a:close/>
                  <a:moveTo>
                    <a:pt x="15" y="1553"/>
                  </a:moveTo>
                  <a:lnTo>
                    <a:pt x="15" y="1578"/>
                  </a:lnTo>
                  <a:lnTo>
                    <a:pt x="20" y="1604"/>
                  </a:lnTo>
                  <a:lnTo>
                    <a:pt x="25" y="1629"/>
                  </a:lnTo>
                  <a:lnTo>
                    <a:pt x="30" y="1655"/>
                  </a:lnTo>
                  <a:lnTo>
                    <a:pt x="45" y="1675"/>
                  </a:lnTo>
                  <a:lnTo>
                    <a:pt x="56" y="1695"/>
                  </a:lnTo>
                  <a:lnTo>
                    <a:pt x="71" y="1715"/>
                  </a:lnTo>
                  <a:lnTo>
                    <a:pt x="86" y="1736"/>
                  </a:lnTo>
                  <a:lnTo>
                    <a:pt x="106" y="1751"/>
                  </a:lnTo>
                  <a:lnTo>
                    <a:pt x="127" y="1766"/>
                  </a:lnTo>
                  <a:lnTo>
                    <a:pt x="147" y="1776"/>
                  </a:lnTo>
                  <a:lnTo>
                    <a:pt x="167" y="1792"/>
                  </a:lnTo>
                  <a:lnTo>
                    <a:pt x="193" y="1797"/>
                  </a:lnTo>
                  <a:lnTo>
                    <a:pt x="218" y="1807"/>
                  </a:lnTo>
                  <a:lnTo>
                    <a:pt x="243" y="1807"/>
                  </a:lnTo>
                  <a:lnTo>
                    <a:pt x="269" y="1812"/>
                  </a:lnTo>
                  <a:lnTo>
                    <a:pt x="1314" y="1812"/>
                  </a:lnTo>
                  <a:lnTo>
                    <a:pt x="1340" y="1807"/>
                  </a:lnTo>
                  <a:lnTo>
                    <a:pt x="1365" y="1807"/>
                  </a:lnTo>
                  <a:lnTo>
                    <a:pt x="1390" y="1797"/>
                  </a:lnTo>
                  <a:lnTo>
                    <a:pt x="1416" y="1792"/>
                  </a:lnTo>
                  <a:lnTo>
                    <a:pt x="1436" y="1781"/>
                  </a:lnTo>
                  <a:lnTo>
                    <a:pt x="1456" y="1766"/>
                  </a:lnTo>
                  <a:lnTo>
                    <a:pt x="1477" y="1751"/>
                  </a:lnTo>
                  <a:lnTo>
                    <a:pt x="1497" y="1736"/>
                  </a:lnTo>
                  <a:lnTo>
                    <a:pt x="1512" y="1715"/>
                  </a:lnTo>
                  <a:lnTo>
                    <a:pt x="1528" y="1700"/>
                  </a:lnTo>
                  <a:lnTo>
                    <a:pt x="1538" y="1675"/>
                  </a:lnTo>
                  <a:lnTo>
                    <a:pt x="1553" y="1655"/>
                  </a:lnTo>
                  <a:lnTo>
                    <a:pt x="1558" y="1629"/>
                  </a:lnTo>
                  <a:lnTo>
                    <a:pt x="1568" y="1609"/>
                  </a:lnTo>
                  <a:lnTo>
                    <a:pt x="1568" y="1583"/>
                  </a:lnTo>
                  <a:lnTo>
                    <a:pt x="1573" y="1553"/>
                  </a:lnTo>
                  <a:lnTo>
                    <a:pt x="1573" y="269"/>
                  </a:lnTo>
                  <a:lnTo>
                    <a:pt x="1568" y="243"/>
                  </a:lnTo>
                  <a:lnTo>
                    <a:pt x="1568" y="218"/>
                  </a:lnTo>
                  <a:lnTo>
                    <a:pt x="1558" y="193"/>
                  </a:lnTo>
                  <a:lnTo>
                    <a:pt x="1553" y="167"/>
                  </a:lnTo>
                  <a:lnTo>
                    <a:pt x="1543" y="147"/>
                  </a:lnTo>
                  <a:lnTo>
                    <a:pt x="1528" y="127"/>
                  </a:lnTo>
                  <a:lnTo>
                    <a:pt x="1512" y="106"/>
                  </a:lnTo>
                  <a:lnTo>
                    <a:pt x="1497" y="86"/>
                  </a:lnTo>
                  <a:lnTo>
                    <a:pt x="1477" y="71"/>
                  </a:lnTo>
                  <a:lnTo>
                    <a:pt x="1462" y="56"/>
                  </a:lnTo>
                  <a:lnTo>
                    <a:pt x="1436" y="45"/>
                  </a:lnTo>
                  <a:lnTo>
                    <a:pt x="1416" y="35"/>
                  </a:lnTo>
                  <a:lnTo>
                    <a:pt x="1390" y="25"/>
                  </a:lnTo>
                  <a:lnTo>
                    <a:pt x="1370" y="20"/>
                  </a:lnTo>
                  <a:lnTo>
                    <a:pt x="1345" y="15"/>
                  </a:lnTo>
                  <a:lnTo>
                    <a:pt x="1314" y="15"/>
                  </a:lnTo>
                  <a:lnTo>
                    <a:pt x="269" y="15"/>
                  </a:lnTo>
                  <a:lnTo>
                    <a:pt x="243" y="15"/>
                  </a:lnTo>
                  <a:lnTo>
                    <a:pt x="218" y="20"/>
                  </a:lnTo>
                  <a:lnTo>
                    <a:pt x="193" y="25"/>
                  </a:lnTo>
                  <a:lnTo>
                    <a:pt x="167" y="30"/>
                  </a:lnTo>
                  <a:lnTo>
                    <a:pt x="147" y="45"/>
                  </a:lnTo>
                  <a:lnTo>
                    <a:pt x="127" y="56"/>
                  </a:lnTo>
                  <a:lnTo>
                    <a:pt x="106" y="71"/>
                  </a:lnTo>
                  <a:lnTo>
                    <a:pt x="86" y="86"/>
                  </a:lnTo>
                  <a:lnTo>
                    <a:pt x="71" y="106"/>
                  </a:lnTo>
                  <a:lnTo>
                    <a:pt x="56" y="127"/>
                  </a:lnTo>
                  <a:lnTo>
                    <a:pt x="45" y="147"/>
                  </a:lnTo>
                  <a:lnTo>
                    <a:pt x="35" y="167"/>
                  </a:lnTo>
                  <a:lnTo>
                    <a:pt x="25" y="193"/>
                  </a:lnTo>
                  <a:lnTo>
                    <a:pt x="20" y="218"/>
                  </a:lnTo>
                  <a:lnTo>
                    <a:pt x="15" y="243"/>
                  </a:lnTo>
                  <a:lnTo>
                    <a:pt x="15" y="269"/>
                  </a:lnTo>
                  <a:lnTo>
                    <a:pt x="15" y="155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1" name="Rectangle 11"/>
            <p:cNvSpPr>
              <a:spLocks noChangeArrowheads="1"/>
            </p:cNvSpPr>
            <p:nvPr/>
          </p:nvSpPr>
          <p:spPr bwMode="auto">
            <a:xfrm>
              <a:off x="3545" y="2095"/>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復旧・復興の記録</a:t>
              </a:r>
              <a:endParaRPr lang="ja-JP" altLang="en-US">
                <a:latin typeface="Meiryo UI" panose="020B0604030504040204" pitchFamily="50" charset="-128"/>
                <a:ea typeface="Meiryo UI" panose="020B0604030504040204" pitchFamily="50" charset="-128"/>
              </a:endParaRPr>
            </a:p>
          </p:txBody>
        </p:sp>
        <p:sp>
          <p:nvSpPr>
            <p:cNvPr id="14352" name="Freeform 12"/>
            <p:cNvSpPr>
              <a:spLocks/>
            </p:cNvSpPr>
            <p:nvPr/>
          </p:nvSpPr>
          <p:spPr bwMode="auto">
            <a:xfrm>
              <a:off x="1098" y="1795"/>
              <a:ext cx="1102" cy="1969"/>
            </a:xfrm>
            <a:custGeom>
              <a:avLst/>
              <a:gdLst>
                <a:gd name="T0" fmla="*/ 0 w 1102"/>
                <a:gd name="T1" fmla="*/ 183 h 1969"/>
                <a:gd name="T2" fmla="*/ 5 w 1102"/>
                <a:gd name="T3" fmla="*/ 147 h 1969"/>
                <a:gd name="T4" fmla="*/ 16 w 1102"/>
                <a:gd name="T5" fmla="*/ 112 h 1969"/>
                <a:gd name="T6" fmla="*/ 31 w 1102"/>
                <a:gd name="T7" fmla="*/ 81 h 1969"/>
                <a:gd name="T8" fmla="*/ 56 w 1102"/>
                <a:gd name="T9" fmla="*/ 56 h 1969"/>
                <a:gd name="T10" fmla="*/ 82 w 1102"/>
                <a:gd name="T11" fmla="*/ 31 h 1969"/>
                <a:gd name="T12" fmla="*/ 112 w 1102"/>
                <a:gd name="T13" fmla="*/ 15 h 1969"/>
                <a:gd name="T14" fmla="*/ 148 w 1102"/>
                <a:gd name="T15" fmla="*/ 5 h 1969"/>
                <a:gd name="T16" fmla="*/ 183 w 1102"/>
                <a:gd name="T17" fmla="*/ 0 h 1969"/>
                <a:gd name="T18" fmla="*/ 183 w 1102"/>
                <a:gd name="T19" fmla="*/ 0 h 1969"/>
                <a:gd name="T20" fmla="*/ 183 w 1102"/>
                <a:gd name="T21" fmla="*/ 0 h 1969"/>
                <a:gd name="T22" fmla="*/ 919 w 1102"/>
                <a:gd name="T23" fmla="*/ 0 h 1969"/>
                <a:gd name="T24" fmla="*/ 919 w 1102"/>
                <a:gd name="T25" fmla="*/ 0 h 1969"/>
                <a:gd name="T26" fmla="*/ 955 w 1102"/>
                <a:gd name="T27" fmla="*/ 5 h 1969"/>
                <a:gd name="T28" fmla="*/ 990 w 1102"/>
                <a:gd name="T29" fmla="*/ 15 h 1969"/>
                <a:gd name="T30" fmla="*/ 1021 w 1102"/>
                <a:gd name="T31" fmla="*/ 31 h 1969"/>
                <a:gd name="T32" fmla="*/ 1046 w 1102"/>
                <a:gd name="T33" fmla="*/ 56 h 1969"/>
                <a:gd name="T34" fmla="*/ 1071 w 1102"/>
                <a:gd name="T35" fmla="*/ 81 h 1969"/>
                <a:gd name="T36" fmla="*/ 1087 w 1102"/>
                <a:gd name="T37" fmla="*/ 112 h 1969"/>
                <a:gd name="T38" fmla="*/ 1097 w 1102"/>
                <a:gd name="T39" fmla="*/ 147 h 1969"/>
                <a:gd name="T40" fmla="*/ 1102 w 1102"/>
                <a:gd name="T41" fmla="*/ 183 h 1969"/>
                <a:gd name="T42" fmla="*/ 1102 w 1102"/>
                <a:gd name="T43" fmla="*/ 183 h 1969"/>
                <a:gd name="T44" fmla="*/ 1102 w 1102"/>
                <a:gd name="T45" fmla="*/ 183 h 1969"/>
                <a:gd name="T46" fmla="*/ 1102 w 1102"/>
                <a:gd name="T47" fmla="*/ 1787 h 1969"/>
                <a:gd name="T48" fmla="*/ 1102 w 1102"/>
                <a:gd name="T49" fmla="*/ 1787 h 1969"/>
                <a:gd name="T50" fmla="*/ 1097 w 1102"/>
                <a:gd name="T51" fmla="*/ 1822 h 1969"/>
                <a:gd name="T52" fmla="*/ 1087 w 1102"/>
                <a:gd name="T53" fmla="*/ 1858 h 1969"/>
                <a:gd name="T54" fmla="*/ 1071 w 1102"/>
                <a:gd name="T55" fmla="*/ 1888 h 1969"/>
                <a:gd name="T56" fmla="*/ 1046 w 1102"/>
                <a:gd name="T57" fmla="*/ 1914 h 1969"/>
                <a:gd name="T58" fmla="*/ 1021 w 1102"/>
                <a:gd name="T59" fmla="*/ 1939 h 1969"/>
                <a:gd name="T60" fmla="*/ 990 w 1102"/>
                <a:gd name="T61" fmla="*/ 1954 h 1969"/>
                <a:gd name="T62" fmla="*/ 955 w 1102"/>
                <a:gd name="T63" fmla="*/ 1964 h 1969"/>
                <a:gd name="T64" fmla="*/ 919 w 1102"/>
                <a:gd name="T65" fmla="*/ 1969 h 1969"/>
                <a:gd name="T66" fmla="*/ 919 w 1102"/>
                <a:gd name="T67" fmla="*/ 1969 h 1969"/>
                <a:gd name="T68" fmla="*/ 919 w 1102"/>
                <a:gd name="T69" fmla="*/ 1969 h 1969"/>
                <a:gd name="T70" fmla="*/ 183 w 1102"/>
                <a:gd name="T71" fmla="*/ 1969 h 1969"/>
                <a:gd name="T72" fmla="*/ 183 w 1102"/>
                <a:gd name="T73" fmla="*/ 1969 h 1969"/>
                <a:gd name="T74" fmla="*/ 148 w 1102"/>
                <a:gd name="T75" fmla="*/ 1964 h 1969"/>
                <a:gd name="T76" fmla="*/ 112 w 1102"/>
                <a:gd name="T77" fmla="*/ 1954 h 1969"/>
                <a:gd name="T78" fmla="*/ 82 w 1102"/>
                <a:gd name="T79" fmla="*/ 1939 h 1969"/>
                <a:gd name="T80" fmla="*/ 56 w 1102"/>
                <a:gd name="T81" fmla="*/ 1914 h 1969"/>
                <a:gd name="T82" fmla="*/ 31 w 1102"/>
                <a:gd name="T83" fmla="*/ 1888 h 1969"/>
                <a:gd name="T84" fmla="*/ 16 w 1102"/>
                <a:gd name="T85" fmla="*/ 1858 h 1969"/>
                <a:gd name="T86" fmla="*/ 5 w 1102"/>
                <a:gd name="T87" fmla="*/ 1822 h 1969"/>
                <a:gd name="T88" fmla="*/ 0 w 1102"/>
                <a:gd name="T89" fmla="*/ 1787 h 1969"/>
                <a:gd name="T90" fmla="*/ 0 w 1102"/>
                <a:gd name="T91" fmla="*/ 1787 h 1969"/>
                <a:gd name="T92" fmla="*/ 0 w 1102"/>
                <a:gd name="T93" fmla="*/ 183 h 19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02"/>
                <a:gd name="T142" fmla="*/ 0 h 1969"/>
                <a:gd name="T143" fmla="*/ 1102 w 1102"/>
                <a:gd name="T144" fmla="*/ 1969 h 196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02" h="1969">
                  <a:moveTo>
                    <a:pt x="0" y="183"/>
                  </a:moveTo>
                  <a:lnTo>
                    <a:pt x="5" y="147"/>
                  </a:lnTo>
                  <a:lnTo>
                    <a:pt x="16" y="112"/>
                  </a:lnTo>
                  <a:lnTo>
                    <a:pt x="31" y="81"/>
                  </a:lnTo>
                  <a:lnTo>
                    <a:pt x="56" y="56"/>
                  </a:lnTo>
                  <a:lnTo>
                    <a:pt x="82" y="31"/>
                  </a:lnTo>
                  <a:lnTo>
                    <a:pt x="112" y="15"/>
                  </a:lnTo>
                  <a:lnTo>
                    <a:pt x="148" y="5"/>
                  </a:lnTo>
                  <a:lnTo>
                    <a:pt x="183" y="0"/>
                  </a:lnTo>
                  <a:lnTo>
                    <a:pt x="919" y="0"/>
                  </a:lnTo>
                  <a:lnTo>
                    <a:pt x="955" y="5"/>
                  </a:lnTo>
                  <a:lnTo>
                    <a:pt x="990" y="15"/>
                  </a:lnTo>
                  <a:lnTo>
                    <a:pt x="1021" y="31"/>
                  </a:lnTo>
                  <a:lnTo>
                    <a:pt x="1046" y="56"/>
                  </a:lnTo>
                  <a:lnTo>
                    <a:pt x="1071" y="81"/>
                  </a:lnTo>
                  <a:lnTo>
                    <a:pt x="1087" y="112"/>
                  </a:lnTo>
                  <a:lnTo>
                    <a:pt x="1097" y="147"/>
                  </a:lnTo>
                  <a:lnTo>
                    <a:pt x="1102" y="183"/>
                  </a:lnTo>
                  <a:lnTo>
                    <a:pt x="1102" y="1787"/>
                  </a:lnTo>
                  <a:lnTo>
                    <a:pt x="1097" y="1822"/>
                  </a:lnTo>
                  <a:lnTo>
                    <a:pt x="1087" y="1858"/>
                  </a:lnTo>
                  <a:lnTo>
                    <a:pt x="1071" y="1888"/>
                  </a:lnTo>
                  <a:lnTo>
                    <a:pt x="1046" y="1914"/>
                  </a:lnTo>
                  <a:lnTo>
                    <a:pt x="1021" y="1939"/>
                  </a:lnTo>
                  <a:lnTo>
                    <a:pt x="990" y="1954"/>
                  </a:lnTo>
                  <a:lnTo>
                    <a:pt x="955" y="1964"/>
                  </a:lnTo>
                  <a:lnTo>
                    <a:pt x="919" y="1969"/>
                  </a:lnTo>
                  <a:lnTo>
                    <a:pt x="183" y="1969"/>
                  </a:lnTo>
                  <a:lnTo>
                    <a:pt x="148" y="1964"/>
                  </a:lnTo>
                  <a:lnTo>
                    <a:pt x="112" y="1954"/>
                  </a:lnTo>
                  <a:lnTo>
                    <a:pt x="82" y="1939"/>
                  </a:lnTo>
                  <a:lnTo>
                    <a:pt x="56" y="1914"/>
                  </a:lnTo>
                  <a:lnTo>
                    <a:pt x="31" y="1888"/>
                  </a:lnTo>
                  <a:lnTo>
                    <a:pt x="16" y="1858"/>
                  </a:lnTo>
                  <a:lnTo>
                    <a:pt x="5" y="1822"/>
                  </a:lnTo>
                  <a:lnTo>
                    <a:pt x="0" y="1787"/>
                  </a:lnTo>
                  <a:lnTo>
                    <a:pt x="0" y="18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3" name="Freeform 13"/>
            <p:cNvSpPr>
              <a:spLocks noEditPoints="1"/>
            </p:cNvSpPr>
            <p:nvPr/>
          </p:nvSpPr>
          <p:spPr bwMode="auto">
            <a:xfrm>
              <a:off x="1093" y="1790"/>
              <a:ext cx="1117" cy="1985"/>
            </a:xfrm>
            <a:custGeom>
              <a:avLst/>
              <a:gdLst>
                <a:gd name="T0" fmla="*/ 0 w 1117"/>
                <a:gd name="T1" fmla="*/ 152 h 1985"/>
                <a:gd name="T2" fmla="*/ 16 w 1117"/>
                <a:gd name="T3" fmla="*/ 112 h 1985"/>
                <a:gd name="T4" fmla="*/ 56 w 1117"/>
                <a:gd name="T5" fmla="*/ 56 h 1985"/>
                <a:gd name="T6" fmla="*/ 82 w 1117"/>
                <a:gd name="T7" fmla="*/ 30 h 1985"/>
                <a:gd name="T8" fmla="*/ 153 w 1117"/>
                <a:gd name="T9" fmla="*/ 0 h 1985"/>
                <a:gd name="T10" fmla="*/ 188 w 1117"/>
                <a:gd name="T11" fmla="*/ 0 h 1985"/>
                <a:gd name="T12" fmla="*/ 960 w 1117"/>
                <a:gd name="T13" fmla="*/ 0 h 1985"/>
                <a:gd name="T14" fmla="*/ 1000 w 1117"/>
                <a:gd name="T15" fmla="*/ 15 h 1985"/>
                <a:gd name="T16" fmla="*/ 1056 w 1117"/>
                <a:gd name="T17" fmla="*/ 56 h 1985"/>
                <a:gd name="T18" fmla="*/ 1081 w 1117"/>
                <a:gd name="T19" fmla="*/ 81 h 1985"/>
                <a:gd name="T20" fmla="*/ 1112 w 1117"/>
                <a:gd name="T21" fmla="*/ 152 h 1985"/>
                <a:gd name="T22" fmla="*/ 1117 w 1117"/>
                <a:gd name="T23" fmla="*/ 1792 h 1985"/>
                <a:gd name="T24" fmla="*/ 1102 w 1117"/>
                <a:gd name="T25" fmla="*/ 1863 h 1985"/>
                <a:gd name="T26" fmla="*/ 1081 w 1117"/>
                <a:gd name="T27" fmla="*/ 1898 h 1985"/>
                <a:gd name="T28" fmla="*/ 1031 w 1117"/>
                <a:gd name="T29" fmla="*/ 1949 h 1985"/>
                <a:gd name="T30" fmla="*/ 995 w 1117"/>
                <a:gd name="T31" fmla="*/ 1969 h 1985"/>
                <a:gd name="T32" fmla="*/ 924 w 1117"/>
                <a:gd name="T33" fmla="*/ 1985 h 1985"/>
                <a:gd name="T34" fmla="*/ 153 w 1117"/>
                <a:gd name="T35" fmla="*/ 1980 h 1985"/>
                <a:gd name="T36" fmla="*/ 82 w 1117"/>
                <a:gd name="T37" fmla="*/ 1949 h 1985"/>
                <a:gd name="T38" fmla="*/ 56 w 1117"/>
                <a:gd name="T39" fmla="*/ 1924 h 1985"/>
                <a:gd name="T40" fmla="*/ 16 w 1117"/>
                <a:gd name="T41" fmla="*/ 1868 h 1985"/>
                <a:gd name="T42" fmla="*/ 0 w 1117"/>
                <a:gd name="T43" fmla="*/ 1827 h 1985"/>
                <a:gd name="T44" fmla="*/ 0 w 1117"/>
                <a:gd name="T45" fmla="*/ 188 h 1985"/>
                <a:gd name="T46" fmla="*/ 16 w 1117"/>
                <a:gd name="T47" fmla="*/ 1827 h 1985"/>
                <a:gd name="T48" fmla="*/ 26 w 1117"/>
                <a:gd name="T49" fmla="*/ 1858 h 1985"/>
                <a:gd name="T50" fmla="*/ 66 w 1117"/>
                <a:gd name="T51" fmla="*/ 1919 h 1985"/>
                <a:gd name="T52" fmla="*/ 92 w 1117"/>
                <a:gd name="T53" fmla="*/ 1939 h 1985"/>
                <a:gd name="T54" fmla="*/ 153 w 1117"/>
                <a:gd name="T55" fmla="*/ 1964 h 1985"/>
                <a:gd name="T56" fmla="*/ 924 w 1117"/>
                <a:gd name="T57" fmla="*/ 1969 h 1985"/>
                <a:gd name="T58" fmla="*/ 995 w 1117"/>
                <a:gd name="T59" fmla="*/ 1954 h 1985"/>
                <a:gd name="T60" fmla="*/ 1021 w 1117"/>
                <a:gd name="T61" fmla="*/ 1939 h 1985"/>
                <a:gd name="T62" fmla="*/ 1071 w 1117"/>
                <a:gd name="T63" fmla="*/ 1888 h 1985"/>
                <a:gd name="T64" fmla="*/ 1087 w 1117"/>
                <a:gd name="T65" fmla="*/ 1863 h 1985"/>
                <a:gd name="T66" fmla="*/ 1102 w 1117"/>
                <a:gd name="T67" fmla="*/ 1792 h 1985"/>
                <a:gd name="T68" fmla="*/ 1097 w 1117"/>
                <a:gd name="T69" fmla="*/ 152 h 1985"/>
                <a:gd name="T70" fmla="*/ 1071 w 1117"/>
                <a:gd name="T71" fmla="*/ 91 h 1985"/>
                <a:gd name="T72" fmla="*/ 1051 w 1117"/>
                <a:gd name="T73" fmla="*/ 66 h 1985"/>
                <a:gd name="T74" fmla="*/ 990 w 1117"/>
                <a:gd name="T75" fmla="*/ 25 h 1985"/>
                <a:gd name="T76" fmla="*/ 960 w 1117"/>
                <a:gd name="T77" fmla="*/ 15 h 1985"/>
                <a:gd name="T78" fmla="*/ 188 w 1117"/>
                <a:gd name="T79" fmla="*/ 15 h 1985"/>
                <a:gd name="T80" fmla="*/ 153 w 1117"/>
                <a:gd name="T81" fmla="*/ 15 h 1985"/>
                <a:gd name="T82" fmla="*/ 92 w 1117"/>
                <a:gd name="T83" fmla="*/ 46 h 1985"/>
                <a:gd name="T84" fmla="*/ 66 w 1117"/>
                <a:gd name="T85" fmla="*/ 66 h 1985"/>
                <a:gd name="T86" fmla="*/ 26 w 1117"/>
                <a:gd name="T87" fmla="*/ 122 h 1985"/>
                <a:gd name="T88" fmla="*/ 16 w 1117"/>
                <a:gd name="T89" fmla="*/ 152 h 1985"/>
                <a:gd name="T90" fmla="*/ 16 w 1117"/>
                <a:gd name="T91" fmla="*/ 1792 h 19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17"/>
                <a:gd name="T139" fmla="*/ 0 h 1985"/>
                <a:gd name="T140" fmla="*/ 1117 w 1117"/>
                <a:gd name="T141" fmla="*/ 1985 h 198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17" h="1985">
                  <a:moveTo>
                    <a:pt x="0" y="188"/>
                  </a:moveTo>
                  <a:lnTo>
                    <a:pt x="0" y="167"/>
                  </a:lnTo>
                  <a:lnTo>
                    <a:pt x="0" y="152"/>
                  </a:lnTo>
                  <a:lnTo>
                    <a:pt x="16" y="117"/>
                  </a:lnTo>
                  <a:lnTo>
                    <a:pt x="16" y="112"/>
                  </a:lnTo>
                  <a:lnTo>
                    <a:pt x="31" y="81"/>
                  </a:lnTo>
                  <a:lnTo>
                    <a:pt x="56" y="56"/>
                  </a:lnTo>
                  <a:lnTo>
                    <a:pt x="82" y="30"/>
                  </a:lnTo>
                  <a:lnTo>
                    <a:pt x="112" y="15"/>
                  </a:lnTo>
                  <a:lnTo>
                    <a:pt x="117" y="15"/>
                  </a:lnTo>
                  <a:lnTo>
                    <a:pt x="153" y="0"/>
                  </a:lnTo>
                  <a:lnTo>
                    <a:pt x="168" y="0"/>
                  </a:lnTo>
                  <a:lnTo>
                    <a:pt x="188" y="0"/>
                  </a:lnTo>
                  <a:lnTo>
                    <a:pt x="924" y="0"/>
                  </a:lnTo>
                  <a:lnTo>
                    <a:pt x="944" y="0"/>
                  </a:lnTo>
                  <a:lnTo>
                    <a:pt x="960" y="0"/>
                  </a:lnTo>
                  <a:lnTo>
                    <a:pt x="965" y="0"/>
                  </a:lnTo>
                  <a:lnTo>
                    <a:pt x="995" y="15"/>
                  </a:lnTo>
                  <a:lnTo>
                    <a:pt x="1000" y="15"/>
                  </a:lnTo>
                  <a:lnTo>
                    <a:pt x="1031" y="30"/>
                  </a:lnTo>
                  <a:lnTo>
                    <a:pt x="1056" y="56"/>
                  </a:lnTo>
                  <a:lnTo>
                    <a:pt x="1061" y="56"/>
                  </a:lnTo>
                  <a:lnTo>
                    <a:pt x="1081" y="81"/>
                  </a:lnTo>
                  <a:lnTo>
                    <a:pt x="1102" y="112"/>
                  </a:lnTo>
                  <a:lnTo>
                    <a:pt x="1102" y="117"/>
                  </a:lnTo>
                  <a:lnTo>
                    <a:pt x="1112" y="152"/>
                  </a:lnTo>
                  <a:lnTo>
                    <a:pt x="1112" y="167"/>
                  </a:lnTo>
                  <a:lnTo>
                    <a:pt x="1117" y="188"/>
                  </a:lnTo>
                  <a:lnTo>
                    <a:pt x="1117" y="1792"/>
                  </a:lnTo>
                  <a:lnTo>
                    <a:pt x="1112" y="1812"/>
                  </a:lnTo>
                  <a:lnTo>
                    <a:pt x="1112" y="1827"/>
                  </a:lnTo>
                  <a:lnTo>
                    <a:pt x="1102" y="1863"/>
                  </a:lnTo>
                  <a:lnTo>
                    <a:pt x="1102" y="1868"/>
                  </a:lnTo>
                  <a:lnTo>
                    <a:pt x="1081" y="1898"/>
                  </a:lnTo>
                  <a:lnTo>
                    <a:pt x="1061" y="1924"/>
                  </a:lnTo>
                  <a:lnTo>
                    <a:pt x="1056" y="1929"/>
                  </a:lnTo>
                  <a:lnTo>
                    <a:pt x="1031" y="1949"/>
                  </a:lnTo>
                  <a:lnTo>
                    <a:pt x="1000" y="1969"/>
                  </a:lnTo>
                  <a:lnTo>
                    <a:pt x="995" y="1969"/>
                  </a:lnTo>
                  <a:lnTo>
                    <a:pt x="965" y="1980"/>
                  </a:lnTo>
                  <a:lnTo>
                    <a:pt x="944" y="1980"/>
                  </a:lnTo>
                  <a:lnTo>
                    <a:pt x="924" y="1985"/>
                  </a:lnTo>
                  <a:lnTo>
                    <a:pt x="188" y="1985"/>
                  </a:lnTo>
                  <a:lnTo>
                    <a:pt x="168" y="1980"/>
                  </a:lnTo>
                  <a:lnTo>
                    <a:pt x="153" y="1980"/>
                  </a:lnTo>
                  <a:lnTo>
                    <a:pt x="117" y="1969"/>
                  </a:lnTo>
                  <a:lnTo>
                    <a:pt x="112" y="1969"/>
                  </a:lnTo>
                  <a:lnTo>
                    <a:pt x="82" y="1949"/>
                  </a:lnTo>
                  <a:lnTo>
                    <a:pt x="56" y="1929"/>
                  </a:lnTo>
                  <a:lnTo>
                    <a:pt x="56" y="1924"/>
                  </a:lnTo>
                  <a:lnTo>
                    <a:pt x="31" y="1898"/>
                  </a:lnTo>
                  <a:lnTo>
                    <a:pt x="16" y="1868"/>
                  </a:lnTo>
                  <a:lnTo>
                    <a:pt x="16" y="1863"/>
                  </a:lnTo>
                  <a:lnTo>
                    <a:pt x="0" y="1832"/>
                  </a:lnTo>
                  <a:lnTo>
                    <a:pt x="0" y="1827"/>
                  </a:lnTo>
                  <a:lnTo>
                    <a:pt x="0" y="1812"/>
                  </a:lnTo>
                  <a:lnTo>
                    <a:pt x="0" y="1792"/>
                  </a:lnTo>
                  <a:lnTo>
                    <a:pt x="0" y="188"/>
                  </a:lnTo>
                  <a:close/>
                  <a:moveTo>
                    <a:pt x="16" y="1792"/>
                  </a:moveTo>
                  <a:lnTo>
                    <a:pt x="16" y="1807"/>
                  </a:lnTo>
                  <a:lnTo>
                    <a:pt x="16" y="1827"/>
                  </a:lnTo>
                  <a:lnTo>
                    <a:pt x="26" y="1863"/>
                  </a:lnTo>
                  <a:lnTo>
                    <a:pt x="26" y="1858"/>
                  </a:lnTo>
                  <a:lnTo>
                    <a:pt x="46" y="1888"/>
                  </a:lnTo>
                  <a:lnTo>
                    <a:pt x="41" y="1888"/>
                  </a:lnTo>
                  <a:lnTo>
                    <a:pt x="66" y="1919"/>
                  </a:lnTo>
                  <a:lnTo>
                    <a:pt x="66" y="1914"/>
                  </a:lnTo>
                  <a:lnTo>
                    <a:pt x="92" y="1939"/>
                  </a:lnTo>
                  <a:lnTo>
                    <a:pt x="122" y="1954"/>
                  </a:lnTo>
                  <a:lnTo>
                    <a:pt x="153" y="1964"/>
                  </a:lnTo>
                  <a:lnTo>
                    <a:pt x="173" y="1964"/>
                  </a:lnTo>
                  <a:lnTo>
                    <a:pt x="188" y="1969"/>
                  </a:lnTo>
                  <a:lnTo>
                    <a:pt x="924" y="1969"/>
                  </a:lnTo>
                  <a:lnTo>
                    <a:pt x="939" y="1964"/>
                  </a:lnTo>
                  <a:lnTo>
                    <a:pt x="960" y="1964"/>
                  </a:lnTo>
                  <a:lnTo>
                    <a:pt x="995" y="1954"/>
                  </a:lnTo>
                  <a:lnTo>
                    <a:pt x="990" y="1954"/>
                  </a:lnTo>
                  <a:lnTo>
                    <a:pt x="1021" y="1939"/>
                  </a:lnTo>
                  <a:lnTo>
                    <a:pt x="1051" y="1914"/>
                  </a:lnTo>
                  <a:lnTo>
                    <a:pt x="1046" y="1919"/>
                  </a:lnTo>
                  <a:lnTo>
                    <a:pt x="1071" y="1888"/>
                  </a:lnTo>
                  <a:lnTo>
                    <a:pt x="1087" y="1858"/>
                  </a:lnTo>
                  <a:lnTo>
                    <a:pt x="1087" y="1863"/>
                  </a:lnTo>
                  <a:lnTo>
                    <a:pt x="1097" y="1827"/>
                  </a:lnTo>
                  <a:lnTo>
                    <a:pt x="1097" y="1812"/>
                  </a:lnTo>
                  <a:lnTo>
                    <a:pt x="1102" y="1792"/>
                  </a:lnTo>
                  <a:lnTo>
                    <a:pt x="1102" y="188"/>
                  </a:lnTo>
                  <a:lnTo>
                    <a:pt x="1097" y="173"/>
                  </a:lnTo>
                  <a:lnTo>
                    <a:pt x="1097" y="152"/>
                  </a:lnTo>
                  <a:lnTo>
                    <a:pt x="1087" y="122"/>
                  </a:lnTo>
                  <a:lnTo>
                    <a:pt x="1071" y="91"/>
                  </a:lnTo>
                  <a:lnTo>
                    <a:pt x="1046" y="66"/>
                  </a:lnTo>
                  <a:lnTo>
                    <a:pt x="1051" y="66"/>
                  </a:lnTo>
                  <a:lnTo>
                    <a:pt x="1021" y="41"/>
                  </a:lnTo>
                  <a:lnTo>
                    <a:pt x="1021" y="46"/>
                  </a:lnTo>
                  <a:lnTo>
                    <a:pt x="990" y="25"/>
                  </a:lnTo>
                  <a:lnTo>
                    <a:pt x="995" y="25"/>
                  </a:lnTo>
                  <a:lnTo>
                    <a:pt x="960" y="15"/>
                  </a:lnTo>
                  <a:lnTo>
                    <a:pt x="944" y="15"/>
                  </a:lnTo>
                  <a:lnTo>
                    <a:pt x="924" y="15"/>
                  </a:lnTo>
                  <a:lnTo>
                    <a:pt x="188" y="15"/>
                  </a:lnTo>
                  <a:lnTo>
                    <a:pt x="173" y="15"/>
                  </a:lnTo>
                  <a:lnTo>
                    <a:pt x="153" y="15"/>
                  </a:lnTo>
                  <a:lnTo>
                    <a:pt x="122" y="25"/>
                  </a:lnTo>
                  <a:lnTo>
                    <a:pt x="92" y="46"/>
                  </a:lnTo>
                  <a:lnTo>
                    <a:pt x="92" y="41"/>
                  </a:lnTo>
                  <a:lnTo>
                    <a:pt x="66" y="66"/>
                  </a:lnTo>
                  <a:lnTo>
                    <a:pt x="41" y="91"/>
                  </a:lnTo>
                  <a:lnTo>
                    <a:pt x="46" y="91"/>
                  </a:lnTo>
                  <a:lnTo>
                    <a:pt x="26" y="122"/>
                  </a:lnTo>
                  <a:lnTo>
                    <a:pt x="16" y="152"/>
                  </a:lnTo>
                  <a:lnTo>
                    <a:pt x="16" y="173"/>
                  </a:lnTo>
                  <a:lnTo>
                    <a:pt x="16" y="188"/>
                  </a:lnTo>
                  <a:lnTo>
                    <a:pt x="16" y="1792"/>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4" name="Rectangle 14"/>
            <p:cNvSpPr>
              <a:spLocks noChangeArrowheads="1"/>
            </p:cNvSpPr>
            <p:nvPr/>
          </p:nvSpPr>
          <p:spPr bwMode="auto">
            <a:xfrm>
              <a:off x="1205" y="1887"/>
              <a:ext cx="851" cy="116"/>
            </a:xfrm>
            <a:prstGeom prst="rect">
              <a:avLst/>
            </a:prstGeom>
            <a:noFill/>
            <a:ln w="9525">
              <a:noFill/>
              <a:miter lim="800000"/>
              <a:headEnd/>
              <a:tailEnd/>
            </a:ln>
          </p:spPr>
          <p:txBody>
            <a:bodyPr wrap="none" lIns="0" tIns="0" rIns="0" bIns="0">
              <a:spAutoFit/>
            </a:bodyPr>
            <a:lstStyle/>
            <a:p>
              <a:r>
                <a:rPr lang="ja-JP" altLang="en-US" sz="1200" dirty="0">
                  <a:solidFill>
                    <a:srgbClr val="000000"/>
                  </a:solidFill>
                  <a:latin typeface="Meiryo UI" panose="020B0604030504040204" pitchFamily="50" charset="-128"/>
                  <a:ea typeface="Meiryo UI" panose="020B0604030504040204" pitchFamily="50" charset="-128"/>
                </a:rPr>
                <a:t>過去に発生した地震・</a:t>
              </a:r>
              <a:endParaRPr lang="ja-JP" altLang="en-US" dirty="0">
                <a:latin typeface="Meiryo UI" panose="020B0604030504040204" pitchFamily="50" charset="-128"/>
                <a:ea typeface="Meiryo UI" panose="020B0604030504040204" pitchFamily="50" charset="-128"/>
              </a:endParaRPr>
            </a:p>
          </p:txBody>
        </p:sp>
        <p:sp>
          <p:nvSpPr>
            <p:cNvPr id="14355" name="Rectangle 15"/>
            <p:cNvSpPr>
              <a:spLocks noChangeArrowheads="1"/>
            </p:cNvSpPr>
            <p:nvPr/>
          </p:nvSpPr>
          <p:spPr bwMode="auto">
            <a:xfrm>
              <a:off x="1281" y="1993"/>
              <a:ext cx="741" cy="136"/>
            </a:xfrm>
            <a:prstGeom prst="rect">
              <a:avLst/>
            </a:prstGeom>
            <a:noFill/>
            <a:ln w="9525">
              <a:noFill/>
              <a:miter lim="800000"/>
              <a:headEnd/>
              <a:tailEnd/>
            </a:ln>
          </p:spPr>
          <p:txBody>
            <a:bodyPr wrap="none" lIns="0" tIns="0" rIns="0" bIns="0">
              <a:spAutoFit/>
            </a:bodyPr>
            <a:lstStyle/>
            <a:p>
              <a:r>
                <a:rPr lang="ja-JP" altLang="en-US" sz="1400">
                  <a:solidFill>
                    <a:srgbClr val="000000"/>
                  </a:solidFill>
                  <a:latin typeface="Meiryo UI" panose="020B0604030504040204" pitchFamily="50" charset="-128"/>
                  <a:ea typeface="Meiryo UI" panose="020B0604030504040204" pitchFamily="50" charset="-128"/>
                </a:rPr>
                <a:t>津波</a:t>
              </a:r>
              <a:r>
                <a:rPr lang="ja-JP" altLang="en-US" sz="1200">
                  <a:solidFill>
                    <a:srgbClr val="000000"/>
                  </a:solidFill>
                  <a:latin typeface="Meiryo UI" panose="020B0604030504040204" pitchFamily="50" charset="-128"/>
                  <a:ea typeface="Meiryo UI" panose="020B0604030504040204" pitchFamily="50" charset="-128"/>
                </a:rPr>
                <a:t>・災害の記録</a:t>
              </a:r>
              <a:endParaRPr lang="ja-JP" altLang="en-US">
                <a:latin typeface="Meiryo UI" panose="020B0604030504040204" pitchFamily="50" charset="-128"/>
                <a:ea typeface="Meiryo UI" panose="020B0604030504040204" pitchFamily="50" charset="-128"/>
              </a:endParaRPr>
            </a:p>
          </p:txBody>
        </p:sp>
        <p:sp>
          <p:nvSpPr>
            <p:cNvPr id="14356" name="Freeform 16"/>
            <p:cNvSpPr>
              <a:spLocks/>
            </p:cNvSpPr>
            <p:nvPr/>
          </p:nvSpPr>
          <p:spPr bwMode="auto">
            <a:xfrm>
              <a:off x="2266" y="2313"/>
              <a:ext cx="1066" cy="1451"/>
            </a:xfrm>
            <a:custGeom>
              <a:avLst/>
              <a:gdLst>
                <a:gd name="T0" fmla="*/ 0 w 1066"/>
                <a:gd name="T1" fmla="*/ 177 h 1451"/>
                <a:gd name="T2" fmla="*/ 5 w 1066"/>
                <a:gd name="T3" fmla="*/ 142 h 1451"/>
                <a:gd name="T4" fmla="*/ 15 w 1066"/>
                <a:gd name="T5" fmla="*/ 106 h 1451"/>
                <a:gd name="T6" fmla="*/ 30 w 1066"/>
                <a:gd name="T7" fmla="*/ 76 h 1451"/>
                <a:gd name="T8" fmla="*/ 51 w 1066"/>
                <a:gd name="T9" fmla="*/ 51 h 1451"/>
                <a:gd name="T10" fmla="*/ 76 w 1066"/>
                <a:gd name="T11" fmla="*/ 30 h 1451"/>
                <a:gd name="T12" fmla="*/ 106 w 1066"/>
                <a:gd name="T13" fmla="*/ 15 h 1451"/>
                <a:gd name="T14" fmla="*/ 142 w 1066"/>
                <a:gd name="T15" fmla="*/ 5 h 1451"/>
                <a:gd name="T16" fmla="*/ 177 w 1066"/>
                <a:gd name="T17" fmla="*/ 0 h 1451"/>
                <a:gd name="T18" fmla="*/ 177 w 1066"/>
                <a:gd name="T19" fmla="*/ 0 h 1451"/>
                <a:gd name="T20" fmla="*/ 177 w 1066"/>
                <a:gd name="T21" fmla="*/ 0 h 1451"/>
                <a:gd name="T22" fmla="*/ 888 w 1066"/>
                <a:gd name="T23" fmla="*/ 0 h 1451"/>
                <a:gd name="T24" fmla="*/ 888 w 1066"/>
                <a:gd name="T25" fmla="*/ 0 h 1451"/>
                <a:gd name="T26" fmla="*/ 924 w 1066"/>
                <a:gd name="T27" fmla="*/ 5 h 1451"/>
                <a:gd name="T28" fmla="*/ 959 w 1066"/>
                <a:gd name="T29" fmla="*/ 15 h 1451"/>
                <a:gd name="T30" fmla="*/ 990 w 1066"/>
                <a:gd name="T31" fmla="*/ 30 h 1451"/>
                <a:gd name="T32" fmla="*/ 1015 w 1066"/>
                <a:gd name="T33" fmla="*/ 51 h 1451"/>
                <a:gd name="T34" fmla="*/ 1035 w 1066"/>
                <a:gd name="T35" fmla="*/ 76 h 1451"/>
                <a:gd name="T36" fmla="*/ 1051 w 1066"/>
                <a:gd name="T37" fmla="*/ 106 h 1451"/>
                <a:gd name="T38" fmla="*/ 1061 w 1066"/>
                <a:gd name="T39" fmla="*/ 142 h 1451"/>
                <a:gd name="T40" fmla="*/ 1066 w 1066"/>
                <a:gd name="T41" fmla="*/ 177 h 1451"/>
                <a:gd name="T42" fmla="*/ 1066 w 1066"/>
                <a:gd name="T43" fmla="*/ 177 h 1451"/>
                <a:gd name="T44" fmla="*/ 1066 w 1066"/>
                <a:gd name="T45" fmla="*/ 177 h 1451"/>
                <a:gd name="T46" fmla="*/ 1066 w 1066"/>
                <a:gd name="T47" fmla="*/ 1274 h 1451"/>
                <a:gd name="T48" fmla="*/ 1066 w 1066"/>
                <a:gd name="T49" fmla="*/ 1274 h 1451"/>
                <a:gd name="T50" fmla="*/ 1061 w 1066"/>
                <a:gd name="T51" fmla="*/ 1309 h 1451"/>
                <a:gd name="T52" fmla="*/ 1051 w 1066"/>
                <a:gd name="T53" fmla="*/ 1345 h 1451"/>
                <a:gd name="T54" fmla="*/ 1035 w 1066"/>
                <a:gd name="T55" fmla="*/ 1375 h 1451"/>
                <a:gd name="T56" fmla="*/ 1015 w 1066"/>
                <a:gd name="T57" fmla="*/ 1401 h 1451"/>
                <a:gd name="T58" fmla="*/ 990 w 1066"/>
                <a:gd name="T59" fmla="*/ 1421 h 1451"/>
                <a:gd name="T60" fmla="*/ 959 w 1066"/>
                <a:gd name="T61" fmla="*/ 1436 h 1451"/>
                <a:gd name="T62" fmla="*/ 924 w 1066"/>
                <a:gd name="T63" fmla="*/ 1446 h 1451"/>
                <a:gd name="T64" fmla="*/ 888 w 1066"/>
                <a:gd name="T65" fmla="*/ 1451 h 1451"/>
                <a:gd name="T66" fmla="*/ 888 w 1066"/>
                <a:gd name="T67" fmla="*/ 1451 h 1451"/>
                <a:gd name="T68" fmla="*/ 888 w 1066"/>
                <a:gd name="T69" fmla="*/ 1451 h 1451"/>
                <a:gd name="T70" fmla="*/ 177 w 1066"/>
                <a:gd name="T71" fmla="*/ 1451 h 1451"/>
                <a:gd name="T72" fmla="*/ 177 w 1066"/>
                <a:gd name="T73" fmla="*/ 1451 h 1451"/>
                <a:gd name="T74" fmla="*/ 142 w 1066"/>
                <a:gd name="T75" fmla="*/ 1446 h 1451"/>
                <a:gd name="T76" fmla="*/ 106 w 1066"/>
                <a:gd name="T77" fmla="*/ 1436 h 1451"/>
                <a:gd name="T78" fmla="*/ 76 w 1066"/>
                <a:gd name="T79" fmla="*/ 1421 h 1451"/>
                <a:gd name="T80" fmla="*/ 51 w 1066"/>
                <a:gd name="T81" fmla="*/ 1401 h 1451"/>
                <a:gd name="T82" fmla="*/ 30 w 1066"/>
                <a:gd name="T83" fmla="*/ 1375 h 1451"/>
                <a:gd name="T84" fmla="*/ 15 w 1066"/>
                <a:gd name="T85" fmla="*/ 1345 h 1451"/>
                <a:gd name="T86" fmla="*/ 5 w 1066"/>
                <a:gd name="T87" fmla="*/ 1309 h 1451"/>
                <a:gd name="T88" fmla="*/ 0 w 1066"/>
                <a:gd name="T89" fmla="*/ 1274 h 1451"/>
                <a:gd name="T90" fmla="*/ 0 w 1066"/>
                <a:gd name="T91" fmla="*/ 1274 h 1451"/>
                <a:gd name="T92" fmla="*/ 0 w 1066"/>
                <a:gd name="T93" fmla="*/ 177 h 14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66"/>
                <a:gd name="T142" fmla="*/ 0 h 1451"/>
                <a:gd name="T143" fmla="*/ 1066 w 1066"/>
                <a:gd name="T144" fmla="*/ 1451 h 145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66" h="1451">
                  <a:moveTo>
                    <a:pt x="0" y="177"/>
                  </a:moveTo>
                  <a:lnTo>
                    <a:pt x="5" y="142"/>
                  </a:lnTo>
                  <a:lnTo>
                    <a:pt x="15" y="106"/>
                  </a:lnTo>
                  <a:lnTo>
                    <a:pt x="30" y="76"/>
                  </a:lnTo>
                  <a:lnTo>
                    <a:pt x="51" y="51"/>
                  </a:lnTo>
                  <a:lnTo>
                    <a:pt x="76" y="30"/>
                  </a:lnTo>
                  <a:lnTo>
                    <a:pt x="106" y="15"/>
                  </a:lnTo>
                  <a:lnTo>
                    <a:pt x="142" y="5"/>
                  </a:lnTo>
                  <a:lnTo>
                    <a:pt x="177" y="0"/>
                  </a:lnTo>
                  <a:lnTo>
                    <a:pt x="888" y="0"/>
                  </a:lnTo>
                  <a:lnTo>
                    <a:pt x="924" y="5"/>
                  </a:lnTo>
                  <a:lnTo>
                    <a:pt x="959" y="15"/>
                  </a:lnTo>
                  <a:lnTo>
                    <a:pt x="990" y="30"/>
                  </a:lnTo>
                  <a:lnTo>
                    <a:pt x="1015" y="51"/>
                  </a:lnTo>
                  <a:lnTo>
                    <a:pt x="1035" y="76"/>
                  </a:lnTo>
                  <a:lnTo>
                    <a:pt x="1051" y="106"/>
                  </a:lnTo>
                  <a:lnTo>
                    <a:pt x="1061" y="142"/>
                  </a:lnTo>
                  <a:lnTo>
                    <a:pt x="1066" y="177"/>
                  </a:lnTo>
                  <a:lnTo>
                    <a:pt x="1066" y="1274"/>
                  </a:lnTo>
                  <a:lnTo>
                    <a:pt x="1061" y="1309"/>
                  </a:lnTo>
                  <a:lnTo>
                    <a:pt x="1051" y="1345"/>
                  </a:lnTo>
                  <a:lnTo>
                    <a:pt x="1035" y="1375"/>
                  </a:lnTo>
                  <a:lnTo>
                    <a:pt x="1015" y="1401"/>
                  </a:lnTo>
                  <a:lnTo>
                    <a:pt x="990" y="1421"/>
                  </a:lnTo>
                  <a:lnTo>
                    <a:pt x="959" y="1436"/>
                  </a:lnTo>
                  <a:lnTo>
                    <a:pt x="924" y="1446"/>
                  </a:lnTo>
                  <a:lnTo>
                    <a:pt x="888" y="1451"/>
                  </a:lnTo>
                  <a:lnTo>
                    <a:pt x="177" y="1451"/>
                  </a:lnTo>
                  <a:lnTo>
                    <a:pt x="142" y="1446"/>
                  </a:lnTo>
                  <a:lnTo>
                    <a:pt x="106" y="1436"/>
                  </a:lnTo>
                  <a:lnTo>
                    <a:pt x="76" y="1421"/>
                  </a:lnTo>
                  <a:lnTo>
                    <a:pt x="51" y="1401"/>
                  </a:lnTo>
                  <a:lnTo>
                    <a:pt x="30" y="1375"/>
                  </a:lnTo>
                  <a:lnTo>
                    <a:pt x="15" y="1345"/>
                  </a:lnTo>
                  <a:lnTo>
                    <a:pt x="5" y="1309"/>
                  </a:lnTo>
                  <a:lnTo>
                    <a:pt x="0" y="1274"/>
                  </a:lnTo>
                  <a:lnTo>
                    <a:pt x="0" y="177"/>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7" name="Freeform 17"/>
            <p:cNvSpPr>
              <a:spLocks noEditPoints="1"/>
            </p:cNvSpPr>
            <p:nvPr/>
          </p:nvSpPr>
          <p:spPr bwMode="auto">
            <a:xfrm>
              <a:off x="2261" y="2308"/>
              <a:ext cx="1081" cy="1467"/>
            </a:xfrm>
            <a:custGeom>
              <a:avLst/>
              <a:gdLst>
                <a:gd name="T0" fmla="*/ 0 w 1081"/>
                <a:gd name="T1" fmla="*/ 147 h 1467"/>
                <a:gd name="T2" fmla="*/ 30 w 1081"/>
                <a:gd name="T3" fmla="*/ 81 h 1467"/>
                <a:gd name="T4" fmla="*/ 51 w 1081"/>
                <a:gd name="T5" fmla="*/ 50 h 1467"/>
                <a:gd name="T6" fmla="*/ 111 w 1081"/>
                <a:gd name="T7" fmla="*/ 10 h 1467"/>
                <a:gd name="T8" fmla="*/ 147 w 1081"/>
                <a:gd name="T9" fmla="*/ 0 h 1467"/>
                <a:gd name="T10" fmla="*/ 929 w 1081"/>
                <a:gd name="T11" fmla="*/ 0 h 1467"/>
                <a:gd name="T12" fmla="*/ 964 w 1081"/>
                <a:gd name="T13" fmla="*/ 10 h 1467"/>
                <a:gd name="T14" fmla="*/ 1025 w 1081"/>
                <a:gd name="T15" fmla="*/ 50 h 1467"/>
                <a:gd name="T16" fmla="*/ 1045 w 1081"/>
                <a:gd name="T17" fmla="*/ 81 h 1467"/>
                <a:gd name="T18" fmla="*/ 1076 w 1081"/>
                <a:gd name="T19" fmla="*/ 147 h 1467"/>
                <a:gd name="T20" fmla="*/ 1081 w 1081"/>
                <a:gd name="T21" fmla="*/ 1279 h 1467"/>
                <a:gd name="T22" fmla="*/ 1066 w 1081"/>
                <a:gd name="T23" fmla="*/ 1350 h 1467"/>
                <a:gd name="T24" fmla="*/ 1045 w 1081"/>
                <a:gd name="T25" fmla="*/ 1385 h 1467"/>
                <a:gd name="T26" fmla="*/ 1000 w 1081"/>
                <a:gd name="T27" fmla="*/ 1431 h 1467"/>
                <a:gd name="T28" fmla="*/ 964 w 1081"/>
                <a:gd name="T29" fmla="*/ 1451 h 1467"/>
                <a:gd name="T30" fmla="*/ 893 w 1081"/>
                <a:gd name="T31" fmla="*/ 1467 h 1467"/>
                <a:gd name="T32" fmla="*/ 147 w 1081"/>
                <a:gd name="T33" fmla="*/ 1462 h 1467"/>
                <a:gd name="T34" fmla="*/ 81 w 1081"/>
                <a:gd name="T35" fmla="*/ 1431 h 1467"/>
                <a:gd name="T36" fmla="*/ 51 w 1081"/>
                <a:gd name="T37" fmla="*/ 1411 h 1467"/>
                <a:gd name="T38" fmla="*/ 10 w 1081"/>
                <a:gd name="T39" fmla="*/ 1350 h 1467"/>
                <a:gd name="T40" fmla="*/ 0 w 1081"/>
                <a:gd name="T41" fmla="*/ 1314 h 1467"/>
                <a:gd name="T42" fmla="*/ 15 w 1081"/>
                <a:gd name="T43" fmla="*/ 1279 h 1467"/>
                <a:gd name="T44" fmla="*/ 25 w 1081"/>
                <a:gd name="T45" fmla="*/ 1345 h 1467"/>
                <a:gd name="T46" fmla="*/ 40 w 1081"/>
                <a:gd name="T47" fmla="*/ 1375 h 1467"/>
                <a:gd name="T48" fmla="*/ 86 w 1081"/>
                <a:gd name="T49" fmla="*/ 1421 h 1467"/>
                <a:gd name="T50" fmla="*/ 116 w 1081"/>
                <a:gd name="T51" fmla="*/ 1436 h 1467"/>
                <a:gd name="T52" fmla="*/ 182 w 1081"/>
                <a:gd name="T53" fmla="*/ 1451 h 1467"/>
                <a:gd name="T54" fmla="*/ 929 w 1081"/>
                <a:gd name="T55" fmla="*/ 1446 h 1467"/>
                <a:gd name="T56" fmla="*/ 990 w 1081"/>
                <a:gd name="T57" fmla="*/ 1421 h 1467"/>
                <a:gd name="T58" fmla="*/ 1015 w 1081"/>
                <a:gd name="T59" fmla="*/ 1401 h 1467"/>
                <a:gd name="T60" fmla="*/ 1050 w 1081"/>
                <a:gd name="T61" fmla="*/ 1345 h 1467"/>
                <a:gd name="T62" fmla="*/ 1061 w 1081"/>
                <a:gd name="T63" fmla="*/ 1314 h 1467"/>
                <a:gd name="T64" fmla="*/ 1061 w 1081"/>
                <a:gd name="T65" fmla="*/ 147 h 1467"/>
                <a:gd name="T66" fmla="*/ 1050 w 1081"/>
                <a:gd name="T67" fmla="*/ 116 h 1467"/>
                <a:gd name="T68" fmla="*/ 1015 w 1081"/>
                <a:gd name="T69" fmla="*/ 61 h 1467"/>
                <a:gd name="T70" fmla="*/ 990 w 1081"/>
                <a:gd name="T71" fmla="*/ 40 h 1467"/>
                <a:gd name="T72" fmla="*/ 929 w 1081"/>
                <a:gd name="T73" fmla="*/ 15 h 1467"/>
                <a:gd name="T74" fmla="*/ 182 w 1081"/>
                <a:gd name="T75" fmla="*/ 15 h 1467"/>
                <a:gd name="T76" fmla="*/ 116 w 1081"/>
                <a:gd name="T77" fmla="*/ 25 h 1467"/>
                <a:gd name="T78" fmla="*/ 86 w 1081"/>
                <a:gd name="T79" fmla="*/ 40 h 1467"/>
                <a:gd name="T80" fmla="*/ 40 w 1081"/>
                <a:gd name="T81" fmla="*/ 86 h 1467"/>
                <a:gd name="T82" fmla="*/ 25 w 1081"/>
                <a:gd name="T83" fmla="*/ 116 h 1467"/>
                <a:gd name="T84" fmla="*/ 15 w 1081"/>
                <a:gd name="T85" fmla="*/ 182 h 14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81"/>
                <a:gd name="T130" fmla="*/ 0 h 1467"/>
                <a:gd name="T131" fmla="*/ 1081 w 1081"/>
                <a:gd name="T132" fmla="*/ 1467 h 146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81" h="1467">
                  <a:moveTo>
                    <a:pt x="0" y="182"/>
                  </a:moveTo>
                  <a:lnTo>
                    <a:pt x="0" y="147"/>
                  </a:lnTo>
                  <a:lnTo>
                    <a:pt x="10" y="111"/>
                  </a:lnTo>
                  <a:lnTo>
                    <a:pt x="30" y="81"/>
                  </a:lnTo>
                  <a:lnTo>
                    <a:pt x="51" y="50"/>
                  </a:lnTo>
                  <a:lnTo>
                    <a:pt x="81" y="30"/>
                  </a:lnTo>
                  <a:lnTo>
                    <a:pt x="111" y="10"/>
                  </a:lnTo>
                  <a:lnTo>
                    <a:pt x="147" y="0"/>
                  </a:lnTo>
                  <a:lnTo>
                    <a:pt x="182" y="0"/>
                  </a:lnTo>
                  <a:lnTo>
                    <a:pt x="893" y="0"/>
                  </a:lnTo>
                  <a:lnTo>
                    <a:pt x="929" y="0"/>
                  </a:lnTo>
                  <a:lnTo>
                    <a:pt x="934" y="0"/>
                  </a:lnTo>
                  <a:lnTo>
                    <a:pt x="964" y="10"/>
                  </a:lnTo>
                  <a:lnTo>
                    <a:pt x="995" y="30"/>
                  </a:lnTo>
                  <a:lnTo>
                    <a:pt x="1000" y="30"/>
                  </a:lnTo>
                  <a:lnTo>
                    <a:pt x="1025" y="50"/>
                  </a:lnTo>
                  <a:lnTo>
                    <a:pt x="1045" y="81"/>
                  </a:lnTo>
                  <a:lnTo>
                    <a:pt x="1066" y="111"/>
                  </a:lnTo>
                  <a:lnTo>
                    <a:pt x="1076" y="147"/>
                  </a:lnTo>
                  <a:lnTo>
                    <a:pt x="1081" y="182"/>
                  </a:lnTo>
                  <a:lnTo>
                    <a:pt x="1081" y="1279"/>
                  </a:lnTo>
                  <a:lnTo>
                    <a:pt x="1076" y="1314"/>
                  </a:lnTo>
                  <a:lnTo>
                    <a:pt x="1076" y="1319"/>
                  </a:lnTo>
                  <a:lnTo>
                    <a:pt x="1066" y="1350"/>
                  </a:lnTo>
                  <a:lnTo>
                    <a:pt x="1045" y="1380"/>
                  </a:lnTo>
                  <a:lnTo>
                    <a:pt x="1045" y="1385"/>
                  </a:lnTo>
                  <a:lnTo>
                    <a:pt x="1025" y="1411"/>
                  </a:lnTo>
                  <a:lnTo>
                    <a:pt x="1000" y="1431"/>
                  </a:lnTo>
                  <a:lnTo>
                    <a:pt x="995" y="1431"/>
                  </a:lnTo>
                  <a:lnTo>
                    <a:pt x="964" y="1451"/>
                  </a:lnTo>
                  <a:lnTo>
                    <a:pt x="934" y="1462"/>
                  </a:lnTo>
                  <a:lnTo>
                    <a:pt x="929" y="1462"/>
                  </a:lnTo>
                  <a:lnTo>
                    <a:pt x="893" y="1467"/>
                  </a:lnTo>
                  <a:lnTo>
                    <a:pt x="182" y="1467"/>
                  </a:lnTo>
                  <a:lnTo>
                    <a:pt x="147" y="1462"/>
                  </a:lnTo>
                  <a:lnTo>
                    <a:pt x="111" y="1451"/>
                  </a:lnTo>
                  <a:lnTo>
                    <a:pt x="81" y="1431"/>
                  </a:lnTo>
                  <a:lnTo>
                    <a:pt x="51" y="1411"/>
                  </a:lnTo>
                  <a:lnTo>
                    <a:pt x="30" y="1385"/>
                  </a:lnTo>
                  <a:lnTo>
                    <a:pt x="30" y="1380"/>
                  </a:lnTo>
                  <a:lnTo>
                    <a:pt x="10" y="1350"/>
                  </a:lnTo>
                  <a:lnTo>
                    <a:pt x="0" y="1319"/>
                  </a:lnTo>
                  <a:lnTo>
                    <a:pt x="0" y="1314"/>
                  </a:lnTo>
                  <a:lnTo>
                    <a:pt x="0" y="1279"/>
                  </a:lnTo>
                  <a:lnTo>
                    <a:pt x="0" y="182"/>
                  </a:lnTo>
                  <a:close/>
                  <a:moveTo>
                    <a:pt x="15" y="1279"/>
                  </a:moveTo>
                  <a:lnTo>
                    <a:pt x="15" y="1314"/>
                  </a:lnTo>
                  <a:lnTo>
                    <a:pt x="25" y="1345"/>
                  </a:lnTo>
                  <a:lnTo>
                    <a:pt x="40" y="1375"/>
                  </a:lnTo>
                  <a:lnTo>
                    <a:pt x="61" y="1401"/>
                  </a:lnTo>
                  <a:lnTo>
                    <a:pt x="86" y="1421"/>
                  </a:lnTo>
                  <a:lnTo>
                    <a:pt x="116" y="1436"/>
                  </a:lnTo>
                  <a:lnTo>
                    <a:pt x="147" y="1446"/>
                  </a:lnTo>
                  <a:lnTo>
                    <a:pt x="182" y="1451"/>
                  </a:lnTo>
                  <a:lnTo>
                    <a:pt x="893" y="1451"/>
                  </a:lnTo>
                  <a:lnTo>
                    <a:pt x="929" y="1446"/>
                  </a:lnTo>
                  <a:lnTo>
                    <a:pt x="959" y="1436"/>
                  </a:lnTo>
                  <a:lnTo>
                    <a:pt x="990" y="1421"/>
                  </a:lnTo>
                  <a:lnTo>
                    <a:pt x="1015" y="1401"/>
                  </a:lnTo>
                  <a:lnTo>
                    <a:pt x="1035" y="1375"/>
                  </a:lnTo>
                  <a:lnTo>
                    <a:pt x="1050" y="1345"/>
                  </a:lnTo>
                  <a:lnTo>
                    <a:pt x="1061" y="1314"/>
                  </a:lnTo>
                  <a:lnTo>
                    <a:pt x="1066" y="1279"/>
                  </a:lnTo>
                  <a:lnTo>
                    <a:pt x="1066" y="182"/>
                  </a:lnTo>
                  <a:lnTo>
                    <a:pt x="1061" y="147"/>
                  </a:lnTo>
                  <a:lnTo>
                    <a:pt x="1050" y="116"/>
                  </a:lnTo>
                  <a:lnTo>
                    <a:pt x="1035" y="86"/>
                  </a:lnTo>
                  <a:lnTo>
                    <a:pt x="1015" y="61"/>
                  </a:lnTo>
                  <a:lnTo>
                    <a:pt x="990" y="40"/>
                  </a:lnTo>
                  <a:lnTo>
                    <a:pt x="959" y="25"/>
                  </a:lnTo>
                  <a:lnTo>
                    <a:pt x="929" y="15"/>
                  </a:lnTo>
                  <a:lnTo>
                    <a:pt x="893" y="15"/>
                  </a:lnTo>
                  <a:lnTo>
                    <a:pt x="182" y="15"/>
                  </a:lnTo>
                  <a:lnTo>
                    <a:pt x="147" y="15"/>
                  </a:lnTo>
                  <a:lnTo>
                    <a:pt x="116" y="25"/>
                  </a:lnTo>
                  <a:lnTo>
                    <a:pt x="86" y="40"/>
                  </a:lnTo>
                  <a:lnTo>
                    <a:pt x="61" y="61"/>
                  </a:lnTo>
                  <a:lnTo>
                    <a:pt x="40" y="86"/>
                  </a:lnTo>
                  <a:lnTo>
                    <a:pt x="25" y="116"/>
                  </a:lnTo>
                  <a:lnTo>
                    <a:pt x="15" y="147"/>
                  </a:lnTo>
                  <a:lnTo>
                    <a:pt x="15" y="182"/>
                  </a:lnTo>
                  <a:lnTo>
                    <a:pt x="15" y="1279"/>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8" name="Rectangle 18"/>
            <p:cNvSpPr>
              <a:spLocks noChangeArrowheads="1"/>
            </p:cNvSpPr>
            <p:nvPr/>
          </p:nvSpPr>
          <p:spPr bwMode="auto">
            <a:xfrm>
              <a:off x="2472" y="2387"/>
              <a:ext cx="673" cy="349"/>
            </a:xfrm>
            <a:prstGeom prst="rect">
              <a:avLst/>
            </a:prstGeom>
            <a:noFill/>
            <a:ln w="9525">
              <a:noFill/>
              <a:miter lim="800000"/>
              <a:headEnd/>
              <a:tailEnd/>
            </a:ln>
          </p:spPr>
          <p:txBody>
            <a:bodyPr lIns="0" tIns="0" rIns="0" bIns="0">
              <a:spAutoFit/>
            </a:bodyPr>
            <a:lstStyle/>
            <a:p>
              <a:r>
                <a:rPr lang="ja-JP" altLang="en-US" sz="1200">
                  <a:latin typeface="Meiryo UI" panose="020B0604030504040204" pitchFamily="50" charset="-128"/>
                  <a:ea typeface="Meiryo UI" panose="020B0604030504040204" pitchFamily="50" charset="-128"/>
                </a:rPr>
                <a:t>大震災に関連する活動、被災地の状況の記録</a:t>
              </a:r>
            </a:p>
          </p:txBody>
        </p:sp>
        <p:sp>
          <p:nvSpPr>
            <p:cNvPr id="14359" name="Freeform 20"/>
            <p:cNvSpPr>
              <a:spLocks/>
            </p:cNvSpPr>
            <p:nvPr/>
          </p:nvSpPr>
          <p:spPr bwMode="auto">
            <a:xfrm>
              <a:off x="1164" y="2206"/>
              <a:ext cx="1036" cy="1558"/>
            </a:xfrm>
            <a:custGeom>
              <a:avLst/>
              <a:gdLst>
                <a:gd name="T0" fmla="*/ 0 w 1036"/>
                <a:gd name="T1" fmla="*/ 173 h 1558"/>
                <a:gd name="T2" fmla="*/ 5 w 1036"/>
                <a:gd name="T3" fmla="*/ 137 h 1558"/>
                <a:gd name="T4" fmla="*/ 16 w 1036"/>
                <a:gd name="T5" fmla="*/ 107 h 1558"/>
                <a:gd name="T6" fmla="*/ 31 w 1036"/>
                <a:gd name="T7" fmla="*/ 76 h 1558"/>
                <a:gd name="T8" fmla="*/ 51 w 1036"/>
                <a:gd name="T9" fmla="*/ 51 h 1558"/>
                <a:gd name="T10" fmla="*/ 76 w 1036"/>
                <a:gd name="T11" fmla="*/ 31 h 1558"/>
                <a:gd name="T12" fmla="*/ 107 w 1036"/>
                <a:gd name="T13" fmla="*/ 15 h 1558"/>
                <a:gd name="T14" fmla="*/ 137 w 1036"/>
                <a:gd name="T15" fmla="*/ 5 h 1558"/>
                <a:gd name="T16" fmla="*/ 173 w 1036"/>
                <a:gd name="T17" fmla="*/ 0 h 1558"/>
                <a:gd name="T18" fmla="*/ 173 w 1036"/>
                <a:gd name="T19" fmla="*/ 0 h 1558"/>
                <a:gd name="T20" fmla="*/ 173 w 1036"/>
                <a:gd name="T21" fmla="*/ 0 h 1558"/>
                <a:gd name="T22" fmla="*/ 863 w 1036"/>
                <a:gd name="T23" fmla="*/ 0 h 1558"/>
                <a:gd name="T24" fmla="*/ 863 w 1036"/>
                <a:gd name="T25" fmla="*/ 0 h 1558"/>
                <a:gd name="T26" fmla="*/ 899 w 1036"/>
                <a:gd name="T27" fmla="*/ 5 h 1558"/>
                <a:gd name="T28" fmla="*/ 929 w 1036"/>
                <a:gd name="T29" fmla="*/ 15 h 1558"/>
                <a:gd name="T30" fmla="*/ 960 w 1036"/>
                <a:gd name="T31" fmla="*/ 31 h 1558"/>
                <a:gd name="T32" fmla="*/ 985 w 1036"/>
                <a:gd name="T33" fmla="*/ 51 h 1558"/>
                <a:gd name="T34" fmla="*/ 1005 w 1036"/>
                <a:gd name="T35" fmla="*/ 76 h 1558"/>
                <a:gd name="T36" fmla="*/ 1021 w 1036"/>
                <a:gd name="T37" fmla="*/ 107 h 1558"/>
                <a:gd name="T38" fmla="*/ 1031 w 1036"/>
                <a:gd name="T39" fmla="*/ 137 h 1558"/>
                <a:gd name="T40" fmla="*/ 1036 w 1036"/>
                <a:gd name="T41" fmla="*/ 173 h 1558"/>
                <a:gd name="T42" fmla="*/ 1036 w 1036"/>
                <a:gd name="T43" fmla="*/ 173 h 1558"/>
                <a:gd name="T44" fmla="*/ 1036 w 1036"/>
                <a:gd name="T45" fmla="*/ 173 h 1558"/>
                <a:gd name="T46" fmla="*/ 1036 w 1036"/>
                <a:gd name="T47" fmla="*/ 1386 h 1558"/>
                <a:gd name="T48" fmla="*/ 1036 w 1036"/>
                <a:gd name="T49" fmla="*/ 1386 h 1558"/>
                <a:gd name="T50" fmla="*/ 1031 w 1036"/>
                <a:gd name="T51" fmla="*/ 1421 h 1558"/>
                <a:gd name="T52" fmla="*/ 1021 w 1036"/>
                <a:gd name="T53" fmla="*/ 1452 h 1558"/>
                <a:gd name="T54" fmla="*/ 1005 w 1036"/>
                <a:gd name="T55" fmla="*/ 1482 h 1558"/>
                <a:gd name="T56" fmla="*/ 985 w 1036"/>
                <a:gd name="T57" fmla="*/ 1508 h 1558"/>
                <a:gd name="T58" fmla="*/ 960 w 1036"/>
                <a:gd name="T59" fmla="*/ 1528 h 1558"/>
                <a:gd name="T60" fmla="*/ 929 w 1036"/>
                <a:gd name="T61" fmla="*/ 1543 h 1558"/>
                <a:gd name="T62" fmla="*/ 899 w 1036"/>
                <a:gd name="T63" fmla="*/ 1553 h 1558"/>
                <a:gd name="T64" fmla="*/ 863 w 1036"/>
                <a:gd name="T65" fmla="*/ 1558 h 1558"/>
                <a:gd name="T66" fmla="*/ 863 w 1036"/>
                <a:gd name="T67" fmla="*/ 1558 h 1558"/>
                <a:gd name="T68" fmla="*/ 863 w 1036"/>
                <a:gd name="T69" fmla="*/ 1558 h 1558"/>
                <a:gd name="T70" fmla="*/ 173 w 1036"/>
                <a:gd name="T71" fmla="*/ 1558 h 1558"/>
                <a:gd name="T72" fmla="*/ 173 w 1036"/>
                <a:gd name="T73" fmla="*/ 1558 h 1558"/>
                <a:gd name="T74" fmla="*/ 137 w 1036"/>
                <a:gd name="T75" fmla="*/ 1553 h 1558"/>
                <a:gd name="T76" fmla="*/ 107 w 1036"/>
                <a:gd name="T77" fmla="*/ 1543 h 1558"/>
                <a:gd name="T78" fmla="*/ 76 w 1036"/>
                <a:gd name="T79" fmla="*/ 1528 h 1558"/>
                <a:gd name="T80" fmla="*/ 51 w 1036"/>
                <a:gd name="T81" fmla="*/ 1508 h 1558"/>
                <a:gd name="T82" fmla="*/ 31 w 1036"/>
                <a:gd name="T83" fmla="*/ 1482 h 1558"/>
                <a:gd name="T84" fmla="*/ 16 w 1036"/>
                <a:gd name="T85" fmla="*/ 1452 h 1558"/>
                <a:gd name="T86" fmla="*/ 5 w 1036"/>
                <a:gd name="T87" fmla="*/ 1421 h 1558"/>
                <a:gd name="T88" fmla="*/ 0 w 1036"/>
                <a:gd name="T89" fmla="*/ 1386 h 1558"/>
                <a:gd name="T90" fmla="*/ 0 w 1036"/>
                <a:gd name="T91" fmla="*/ 1386 h 1558"/>
                <a:gd name="T92" fmla="*/ 0 w 1036"/>
                <a:gd name="T93" fmla="*/ 173 h 155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36"/>
                <a:gd name="T142" fmla="*/ 0 h 1558"/>
                <a:gd name="T143" fmla="*/ 1036 w 1036"/>
                <a:gd name="T144" fmla="*/ 1558 h 155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36" h="1558">
                  <a:moveTo>
                    <a:pt x="0" y="173"/>
                  </a:moveTo>
                  <a:lnTo>
                    <a:pt x="5" y="137"/>
                  </a:lnTo>
                  <a:lnTo>
                    <a:pt x="16" y="107"/>
                  </a:lnTo>
                  <a:lnTo>
                    <a:pt x="31" y="76"/>
                  </a:lnTo>
                  <a:lnTo>
                    <a:pt x="51" y="51"/>
                  </a:lnTo>
                  <a:lnTo>
                    <a:pt x="76" y="31"/>
                  </a:lnTo>
                  <a:lnTo>
                    <a:pt x="107" y="15"/>
                  </a:lnTo>
                  <a:lnTo>
                    <a:pt x="137" y="5"/>
                  </a:lnTo>
                  <a:lnTo>
                    <a:pt x="173" y="0"/>
                  </a:lnTo>
                  <a:lnTo>
                    <a:pt x="863" y="0"/>
                  </a:lnTo>
                  <a:lnTo>
                    <a:pt x="899" y="5"/>
                  </a:lnTo>
                  <a:lnTo>
                    <a:pt x="929" y="15"/>
                  </a:lnTo>
                  <a:lnTo>
                    <a:pt x="960" y="31"/>
                  </a:lnTo>
                  <a:lnTo>
                    <a:pt x="985" y="51"/>
                  </a:lnTo>
                  <a:lnTo>
                    <a:pt x="1005" y="76"/>
                  </a:lnTo>
                  <a:lnTo>
                    <a:pt x="1021" y="107"/>
                  </a:lnTo>
                  <a:lnTo>
                    <a:pt x="1031" y="137"/>
                  </a:lnTo>
                  <a:lnTo>
                    <a:pt x="1036" y="173"/>
                  </a:lnTo>
                  <a:lnTo>
                    <a:pt x="1036" y="1386"/>
                  </a:lnTo>
                  <a:lnTo>
                    <a:pt x="1031" y="1421"/>
                  </a:lnTo>
                  <a:lnTo>
                    <a:pt x="1021" y="1452"/>
                  </a:lnTo>
                  <a:lnTo>
                    <a:pt x="1005" y="1482"/>
                  </a:lnTo>
                  <a:lnTo>
                    <a:pt x="985" y="1508"/>
                  </a:lnTo>
                  <a:lnTo>
                    <a:pt x="960" y="1528"/>
                  </a:lnTo>
                  <a:lnTo>
                    <a:pt x="929" y="1543"/>
                  </a:lnTo>
                  <a:lnTo>
                    <a:pt x="899" y="1553"/>
                  </a:lnTo>
                  <a:lnTo>
                    <a:pt x="863" y="1558"/>
                  </a:lnTo>
                  <a:lnTo>
                    <a:pt x="173" y="1558"/>
                  </a:lnTo>
                  <a:lnTo>
                    <a:pt x="137" y="1553"/>
                  </a:lnTo>
                  <a:lnTo>
                    <a:pt x="107" y="1543"/>
                  </a:lnTo>
                  <a:lnTo>
                    <a:pt x="76" y="1528"/>
                  </a:lnTo>
                  <a:lnTo>
                    <a:pt x="51" y="1508"/>
                  </a:lnTo>
                  <a:lnTo>
                    <a:pt x="31" y="1482"/>
                  </a:lnTo>
                  <a:lnTo>
                    <a:pt x="16" y="1452"/>
                  </a:lnTo>
                  <a:lnTo>
                    <a:pt x="5" y="1421"/>
                  </a:lnTo>
                  <a:lnTo>
                    <a:pt x="0" y="1386"/>
                  </a:lnTo>
                  <a:lnTo>
                    <a:pt x="0" y="17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0" name="Freeform 21"/>
            <p:cNvSpPr>
              <a:spLocks noEditPoints="1"/>
            </p:cNvSpPr>
            <p:nvPr/>
          </p:nvSpPr>
          <p:spPr bwMode="auto">
            <a:xfrm>
              <a:off x="1159" y="2201"/>
              <a:ext cx="1051" cy="1574"/>
            </a:xfrm>
            <a:custGeom>
              <a:avLst/>
              <a:gdLst>
                <a:gd name="T0" fmla="*/ 0 w 1051"/>
                <a:gd name="T1" fmla="*/ 142 h 1574"/>
                <a:gd name="T2" fmla="*/ 31 w 1051"/>
                <a:gd name="T3" fmla="*/ 76 h 1574"/>
                <a:gd name="T4" fmla="*/ 51 w 1051"/>
                <a:gd name="T5" fmla="*/ 51 h 1574"/>
                <a:gd name="T6" fmla="*/ 107 w 1051"/>
                <a:gd name="T7" fmla="*/ 10 h 1574"/>
                <a:gd name="T8" fmla="*/ 142 w 1051"/>
                <a:gd name="T9" fmla="*/ 0 h 1574"/>
                <a:gd name="T10" fmla="*/ 904 w 1051"/>
                <a:gd name="T11" fmla="*/ 0 h 1574"/>
                <a:gd name="T12" fmla="*/ 939 w 1051"/>
                <a:gd name="T13" fmla="*/ 10 h 1574"/>
                <a:gd name="T14" fmla="*/ 995 w 1051"/>
                <a:gd name="T15" fmla="*/ 51 h 1574"/>
                <a:gd name="T16" fmla="*/ 1021 w 1051"/>
                <a:gd name="T17" fmla="*/ 76 h 1574"/>
                <a:gd name="T18" fmla="*/ 1046 w 1051"/>
                <a:gd name="T19" fmla="*/ 142 h 1574"/>
                <a:gd name="T20" fmla="*/ 1051 w 1051"/>
                <a:gd name="T21" fmla="*/ 1391 h 1574"/>
                <a:gd name="T22" fmla="*/ 1036 w 1051"/>
                <a:gd name="T23" fmla="*/ 1462 h 1574"/>
                <a:gd name="T24" fmla="*/ 1015 w 1051"/>
                <a:gd name="T25" fmla="*/ 1492 h 1574"/>
                <a:gd name="T26" fmla="*/ 970 w 1051"/>
                <a:gd name="T27" fmla="*/ 1538 h 1574"/>
                <a:gd name="T28" fmla="*/ 939 w 1051"/>
                <a:gd name="T29" fmla="*/ 1558 h 1574"/>
                <a:gd name="T30" fmla="*/ 868 w 1051"/>
                <a:gd name="T31" fmla="*/ 1574 h 1574"/>
                <a:gd name="T32" fmla="*/ 142 w 1051"/>
                <a:gd name="T33" fmla="*/ 1569 h 1574"/>
                <a:gd name="T34" fmla="*/ 76 w 1051"/>
                <a:gd name="T35" fmla="*/ 1543 h 1574"/>
                <a:gd name="T36" fmla="*/ 51 w 1051"/>
                <a:gd name="T37" fmla="*/ 1518 h 1574"/>
                <a:gd name="T38" fmla="*/ 10 w 1051"/>
                <a:gd name="T39" fmla="*/ 1462 h 1574"/>
                <a:gd name="T40" fmla="*/ 0 w 1051"/>
                <a:gd name="T41" fmla="*/ 1426 h 1574"/>
                <a:gd name="T42" fmla="*/ 16 w 1051"/>
                <a:gd name="T43" fmla="*/ 1391 h 1574"/>
                <a:gd name="T44" fmla="*/ 26 w 1051"/>
                <a:gd name="T45" fmla="*/ 1457 h 1574"/>
                <a:gd name="T46" fmla="*/ 41 w 1051"/>
                <a:gd name="T47" fmla="*/ 1482 h 1574"/>
                <a:gd name="T48" fmla="*/ 87 w 1051"/>
                <a:gd name="T49" fmla="*/ 1528 h 1574"/>
                <a:gd name="T50" fmla="*/ 112 w 1051"/>
                <a:gd name="T51" fmla="*/ 1543 h 1574"/>
                <a:gd name="T52" fmla="*/ 178 w 1051"/>
                <a:gd name="T53" fmla="*/ 1558 h 1574"/>
                <a:gd name="T54" fmla="*/ 899 w 1051"/>
                <a:gd name="T55" fmla="*/ 1553 h 1574"/>
                <a:gd name="T56" fmla="*/ 960 w 1051"/>
                <a:gd name="T57" fmla="*/ 1528 h 1574"/>
                <a:gd name="T58" fmla="*/ 985 w 1051"/>
                <a:gd name="T59" fmla="*/ 1508 h 1574"/>
                <a:gd name="T60" fmla="*/ 1021 w 1051"/>
                <a:gd name="T61" fmla="*/ 1457 h 1574"/>
                <a:gd name="T62" fmla="*/ 1031 w 1051"/>
                <a:gd name="T63" fmla="*/ 1426 h 1574"/>
                <a:gd name="T64" fmla="*/ 1031 w 1051"/>
                <a:gd name="T65" fmla="*/ 142 h 1574"/>
                <a:gd name="T66" fmla="*/ 1021 w 1051"/>
                <a:gd name="T67" fmla="*/ 117 h 1574"/>
                <a:gd name="T68" fmla="*/ 985 w 1051"/>
                <a:gd name="T69" fmla="*/ 61 h 1574"/>
                <a:gd name="T70" fmla="*/ 960 w 1051"/>
                <a:gd name="T71" fmla="*/ 41 h 1574"/>
                <a:gd name="T72" fmla="*/ 899 w 1051"/>
                <a:gd name="T73" fmla="*/ 15 h 1574"/>
                <a:gd name="T74" fmla="*/ 178 w 1051"/>
                <a:gd name="T75" fmla="*/ 15 h 1574"/>
                <a:gd name="T76" fmla="*/ 112 w 1051"/>
                <a:gd name="T77" fmla="*/ 26 h 1574"/>
                <a:gd name="T78" fmla="*/ 87 w 1051"/>
                <a:gd name="T79" fmla="*/ 41 h 1574"/>
                <a:gd name="T80" fmla="*/ 41 w 1051"/>
                <a:gd name="T81" fmla="*/ 86 h 1574"/>
                <a:gd name="T82" fmla="*/ 26 w 1051"/>
                <a:gd name="T83" fmla="*/ 112 h 1574"/>
                <a:gd name="T84" fmla="*/ 16 w 1051"/>
                <a:gd name="T85" fmla="*/ 178 h 15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51"/>
                <a:gd name="T130" fmla="*/ 0 h 1574"/>
                <a:gd name="T131" fmla="*/ 1051 w 1051"/>
                <a:gd name="T132" fmla="*/ 1574 h 15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51" h="1574">
                  <a:moveTo>
                    <a:pt x="0" y="178"/>
                  </a:moveTo>
                  <a:lnTo>
                    <a:pt x="0" y="142"/>
                  </a:lnTo>
                  <a:lnTo>
                    <a:pt x="10" y="107"/>
                  </a:lnTo>
                  <a:lnTo>
                    <a:pt x="31" y="76"/>
                  </a:lnTo>
                  <a:lnTo>
                    <a:pt x="51" y="51"/>
                  </a:lnTo>
                  <a:lnTo>
                    <a:pt x="76" y="31"/>
                  </a:lnTo>
                  <a:lnTo>
                    <a:pt x="107" y="10"/>
                  </a:lnTo>
                  <a:lnTo>
                    <a:pt x="142" y="0"/>
                  </a:lnTo>
                  <a:lnTo>
                    <a:pt x="178" y="0"/>
                  </a:lnTo>
                  <a:lnTo>
                    <a:pt x="868" y="0"/>
                  </a:lnTo>
                  <a:lnTo>
                    <a:pt x="904" y="0"/>
                  </a:lnTo>
                  <a:lnTo>
                    <a:pt x="939" y="10"/>
                  </a:lnTo>
                  <a:lnTo>
                    <a:pt x="970" y="31"/>
                  </a:lnTo>
                  <a:lnTo>
                    <a:pt x="995" y="51"/>
                  </a:lnTo>
                  <a:lnTo>
                    <a:pt x="1015" y="76"/>
                  </a:lnTo>
                  <a:lnTo>
                    <a:pt x="1021" y="76"/>
                  </a:lnTo>
                  <a:lnTo>
                    <a:pt x="1036" y="107"/>
                  </a:lnTo>
                  <a:lnTo>
                    <a:pt x="1046" y="142"/>
                  </a:lnTo>
                  <a:lnTo>
                    <a:pt x="1051" y="178"/>
                  </a:lnTo>
                  <a:lnTo>
                    <a:pt x="1051" y="1391"/>
                  </a:lnTo>
                  <a:lnTo>
                    <a:pt x="1046" y="1426"/>
                  </a:lnTo>
                  <a:lnTo>
                    <a:pt x="1036" y="1462"/>
                  </a:lnTo>
                  <a:lnTo>
                    <a:pt x="1021" y="1492"/>
                  </a:lnTo>
                  <a:lnTo>
                    <a:pt x="1015" y="1492"/>
                  </a:lnTo>
                  <a:lnTo>
                    <a:pt x="995" y="1518"/>
                  </a:lnTo>
                  <a:lnTo>
                    <a:pt x="970" y="1538"/>
                  </a:lnTo>
                  <a:lnTo>
                    <a:pt x="970" y="1543"/>
                  </a:lnTo>
                  <a:lnTo>
                    <a:pt x="939" y="1558"/>
                  </a:lnTo>
                  <a:lnTo>
                    <a:pt x="904" y="1569"/>
                  </a:lnTo>
                  <a:lnTo>
                    <a:pt x="868" y="1574"/>
                  </a:lnTo>
                  <a:lnTo>
                    <a:pt x="178" y="1574"/>
                  </a:lnTo>
                  <a:lnTo>
                    <a:pt x="142" y="1569"/>
                  </a:lnTo>
                  <a:lnTo>
                    <a:pt x="107" y="1558"/>
                  </a:lnTo>
                  <a:lnTo>
                    <a:pt x="76" y="1543"/>
                  </a:lnTo>
                  <a:lnTo>
                    <a:pt x="76" y="1538"/>
                  </a:lnTo>
                  <a:lnTo>
                    <a:pt x="51" y="1518"/>
                  </a:lnTo>
                  <a:lnTo>
                    <a:pt x="31" y="1492"/>
                  </a:lnTo>
                  <a:lnTo>
                    <a:pt x="10" y="1462"/>
                  </a:lnTo>
                  <a:lnTo>
                    <a:pt x="0" y="1426"/>
                  </a:lnTo>
                  <a:lnTo>
                    <a:pt x="0" y="1391"/>
                  </a:lnTo>
                  <a:lnTo>
                    <a:pt x="0" y="178"/>
                  </a:lnTo>
                  <a:close/>
                  <a:moveTo>
                    <a:pt x="16" y="1391"/>
                  </a:moveTo>
                  <a:lnTo>
                    <a:pt x="16" y="1426"/>
                  </a:lnTo>
                  <a:lnTo>
                    <a:pt x="16" y="1421"/>
                  </a:lnTo>
                  <a:lnTo>
                    <a:pt x="26" y="1457"/>
                  </a:lnTo>
                  <a:lnTo>
                    <a:pt x="41" y="1482"/>
                  </a:lnTo>
                  <a:lnTo>
                    <a:pt x="61" y="1508"/>
                  </a:lnTo>
                  <a:lnTo>
                    <a:pt x="87" y="1528"/>
                  </a:lnTo>
                  <a:lnTo>
                    <a:pt x="117" y="1543"/>
                  </a:lnTo>
                  <a:lnTo>
                    <a:pt x="112" y="1543"/>
                  </a:lnTo>
                  <a:lnTo>
                    <a:pt x="147" y="1553"/>
                  </a:lnTo>
                  <a:lnTo>
                    <a:pt x="142" y="1553"/>
                  </a:lnTo>
                  <a:lnTo>
                    <a:pt x="178" y="1558"/>
                  </a:lnTo>
                  <a:lnTo>
                    <a:pt x="868" y="1558"/>
                  </a:lnTo>
                  <a:lnTo>
                    <a:pt x="904" y="1553"/>
                  </a:lnTo>
                  <a:lnTo>
                    <a:pt x="899" y="1553"/>
                  </a:lnTo>
                  <a:lnTo>
                    <a:pt x="934" y="1543"/>
                  </a:lnTo>
                  <a:lnTo>
                    <a:pt x="960" y="1528"/>
                  </a:lnTo>
                  <a:lnTo>
                    <a:pt x="985" y="1508"/>
                  </a:lnTo>
                  <a:lnTo>
                    <a:pt x="1005" y="1482"/>
                  </a:lnTo>
                  <a:lnTo>
                    <a:pt x="1021" y="1457"/>
                  </a:lnTo>
                  <a:lnTo>
                    <a:pt x="1031" y="1421"/>
                  </a:lnTo>
                  <a:lnTo>
                    <a:pt x="1031" y="1426"/>
                  </a:lnTo>
                  <a:lnTo>
                    <a:pt x="1036" y="1391"/>
                  </a:lnTo>
                  <a:lnTo>
                    <a:pt x="1036" y="178"/>
                  </a:lnTo>
                  <a:lnTo>
                    <a:pt x="1031" y="142"/>
                  </a:lnTo>
                  <a:lnTo>
                    <a:pt x="1031" y="147"/>
                  </a:lnTo>
                  <a:lnTo>
                    <a:pt x="1021" y="112"/>
                  </a:lnTo>
                  <a:lnTo>
                    <a:pt x="1021" y="117"/>
                  </a:lnTo>
                  <a:lnTo>
                    <a:pt x="1005" y="86"/>
                  </a:lnTo>
                  <a:lnTo>
                    <a:pt x="985" y="61"/>
                  </a:lnTo>
                  <a:lnTo>
                    <a:pt x="960" y="41"/>
                  </a:lnTo>
                  <a:lnTo>
                    <a:pt x="934" y="26"/>
                  </a:lnTo>
                  <a:lnTo>
                    <a:pt x="899" y="15"/>
                  </a:lnTo>
                  <a:lnTo>
                    <a:pt x="904" y="15"/>
                  </a:lnTo>
                  <a:lnTo>
                    <a:pt x="868" y="15"/>
                  </a:lnTo>
                  <a:lnTo>
                    <a:pt x="178" y="15"/>
                  </a:lnTo>
                  <a:lnTo>
                    <a:pt x="142" y="15"/>
                  </a:lnTo>
                  <a:lnTo>
                    <a:pt x="147" y="15"/>
                  </a:lnTo>
                  <a:lnTo>
                    <a:pt x="112" y="26"/>
                  </a:lnTo>
                  <a:lnTo>
                    <a:pt x="117" y="26"/>
                  </a:lnTo>
                  <a:lnTo>
                    <a:pt x="87" y="41"/>
                  </a:lnTo>
                  <a:lnTo>
                    <a:pt x="61" y="61"/>
                  </a:lnTo>
                  <a:lnTo>
                    <a:pt x="41" y="86"/>
                  </a:lnTo>
                  <a:lnTo>
                    <a:pt x="26" y="117"/>
                  </a:lnTo>
                  <a:lnTo>
                    <a:pt x="26" y="112"/>
                  </a:lnTo>
                  <a:lnTo>
                    <a:pt x="16" y="147"/>
                  </a:lnTo>
                  <a:lnTo>
                    <a:pt x="16" y="142"/>
                  </a:lnTo>
                  <a:lnTo>
                    <a:pt x="16" y="178"/>
                  </a:lnTo>
                  <a:lnTo>
                    <a:pt x="16" y="1391"/>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1" name="Rectangle 22"/>
            <p:cNvSpPr>
              <a:spLocks noChangeArrowheads="1"/>
            </p:cNvSpPr>
            <p:nvPr/>
          </p:nvSpPr>
          <p:spPr bwMode="auto">
            <a:xfrm>
              <a:off x="1247" y="2296"/>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大震災前の学術研究</a:t>
              </a:r>
              <a:endParaRPr lang="ja-JP" altLang="en-US">
                <a:latin typeface="Meiryo UI" panose="020B0604030504040204" pitchFamily="50" charset="-128"/>
                <a:ea typeface="Meiryo UI" panose="020B0604030504040204" pitchFamily="50" charset="-128"/>
              </a:endParaRPr>
            </a:p>
          </p:txBody>
        </p:sp>
        <p:sp>
          <p:nvSpPr>
            <p:cNvPr id="14362" name="Freeform 23"/>
            <p:cNvSpPr>
              <a:spLocks/>
            </p:cNvSpPr>
            <p:nvPr/>
          </p:nvSpPr>
          <p:spPr bwMode="auto">
            <a:xfrm>
              <a:off x="3398" y="2257"/>
              <a:ext cx="1132" cy="1507"/>
            </a:xfrm>
            <a:custGeom>
              <a:avLst/>
              <a:gdLst>
                <a:gd name="T0" fmla="*/ 0 w 1132"/>
                <a:gd name="T1" fmla="*/ 188 h 1507"/>
                <a:gd name="T2" fmla="*/ 5 w 1132"/>
                <a:gd name="T3" fmla="*/ 152 h 1507"/>
                <a:gd name="T4" fmla="*/ 15 w 1132"/>
                <a:gd name="T5" fmla="*/ 117 h 1507"/>
                <a:gd name="T6" fmla="*/ 30 w 1132"/>
                <a:gd name="T7" fmla="*/ 81 h 1507"/>
                <a:gd name="T8" fmla="*/ 56 w 1132"/>
                <a:gd name="T9" fmla="*/ 56 h 1507"/>
                <a:gd name="T10" fmla="*/ 81 w 1132"/>
                <a:gd name="T11" fmla="*/ 30 h 1507"/>
                <a:gd name="T12" fmla="*/ 116 w 1132"/>
                <a:gd name="T13" fmla="*/ 15 h 1507"/>
                <a:gd name="T14" fmla="*/ 152 w 1132"/>
                <a:gd name="T15" fmla="*/ 5 h 1507"/>
                <a:gd name="T16" fmla="*/ 188 w 1132"/>
                <a:gd name="T17" fmla="*/ 0 h 1507"/>
                <a:gd name="T18" fmla="*/ 188 w 1132"/>
                <a:gd name="T19" fmla="*/ 0 h 1507"/>
                <a:gd name="T20" fmla="*/ 188 w 1132"/>
                <a:gd name="T21" fmla="*/ 0 h 1507"/>
                <a:gd name="T22" fmla="*/ 944 w 1132"/>
                <a:gd name="T23" fmla="*/ 0 h 1507"/>
                <a:gd name="T24" fmla="*/ 944 w 1132"/>
                <a:gd name="T25" fmla="*/ 0 h 1507"/>
                <a:gd name="T26" fmla="*/ 979 w 1132"/>
                <a:gd name="T27" fmla="*/ 5 h 1507"/>
                <a:gd name="T28" fmla="*/ 1015 w 1132"/>
                <a:gd name="T29" fmla="*/ 15 h 1507"/>
                <a:gd name="T30" fmla="*/ 1050 w 1132"/>
                <a:gd name="T31" fmla="*/ 30 h 1507"/>
                <a:gd name="T32" fmla="*/ 1076 w 1132"/>
                <a:gd name="T33" fmla="*/ 56 h 1507"/>
                <a:gd name="T34" fmla="*/ 1101 w 1132"/>
                <a:gd name="T35" fmla="*/ 81 h 1507"/>
                <a:gd name="T36" fmla="*/ 1116 w 1132"/>
                <a:gd name="T37" fmla="*/ 117 h 1507"/>
                <a:gd name="T38" fmla="*/ 1127 w 1132"/>
                <a:gd name="T39" fmla="*/ 152 h 1507"/>
                <a:gd name="T40" fmla="*/ 1132 w 1132"/>
                <a:gd name="T41" fmla="*/ 188 h 1507"/>
                <a:gd name="T42" fmla="*/ 1132 w 1132"/>
                <a:gd name="T43" fmla="*/ 188 h 1507"/>
                <a:gd name="T44" fmla="*/ 1132 w 1132"/>
                <a:gd name="T45" fmla="*/ 188 h 1507"/>
                <a:gd name="T46" fmla="*/ 1132 w 1132"/>
                <a:gd name="T47" fmla="*/ 1320 h 1507"/>
                <a:gd name="T48" fmla="*/ 1132 w 1132"/>
                <a:gd name="T49" fmla="*/ 1320 h 1507"/>
                <a:gd name="T50" fmla="*/ 1127 w 1132"/>
                <a:gd name="T51" fmla="*/ 1355 h 1507"/>
                <a:gd name="T52" fmla="*/ 1116 w 1132"/>
                <a:gd name="T53" fmla="*/ 1391 h 1507"/>
                <a:gd name="T54" fmla="*/ 1101 w 1132"/>
                <a:gd name="T55" fmla="*/ 1426 h 1507"/>
                <a:gd name="T56" fmla="*/ 1076 w 1132"/>
                <a:gd name="T57" fmla="*/ 1452 h 1507"/>
                <a:gd name="T58" fmla="*/ 1050 w 1132"/>
                <a:gd name="T59" fmla="*/ 1477 h 1507"/>
                <a:gd name="T60" fmla="*/ 1015 w 1132"/>
                <a:gd name="T61" fmla="*/ 1492 h 1507"/>
                <a:gd name="T62" fmla="*/ 979 w 1132"/>
                <a:gd name="T63" fmla="*/ 1502 h 1507"/>
                <a:gd name="T64" fmla="*/ 944 w 1132"/>
                <a:gd name="T65" fmla="*/ 1507 h 1507"/>
                <a:gd name="T66" fmla="*/ 944 w 1132"/>
                <a:gd name="T67" fmla="*/ 1507 h 1507"/>
                <a:gd name="T68" fmla="*/ 944 w 1132"/>
                <a:gd name="T69" fmla="*/ 1507 h 1507"/>
                <a:gd name="T70" fmla="*/ 188 w 1132"/>
                <a:gd name="T71" fmla="*/ 1507 h 1507"/>
                <a:gd name="T72" fmla="*/ 188 w 1132"/>
                <a:gd name="T73" fmla="*/ 1507 h 1507"/>
                <a:gd name="T74" fmla="*/ 152 w 1132"/>
                <a:gd name="T75" fmla="*/ 1502 h 1507"/>
                <a:gd name="T76" fmla="*/ 116 w 1132"/>
                <a:gd name="T77" fmla="*/ 1492 h 1507"/>
                <a:gd name="T78" fmla="*/ 81 w 1132"/>
                <a:gd name="T79" fmla="*/ 1477 h 1507"/>
                <a:gd name="T80" fmla="*/ 56 w 1132"/>
                <a:gd name="T81" fmla="*/ 1452 h 1507"/>
                <a:gd name="T82" fmla="*/ 30 w 1132"/>
                <a:gd name="T83" fmla="*/ 1426 h 1507"/>
                <a:gd name="T84" fmla="*/ 15 w 1132"/>
                <a:gd name="T85" fmla="*/ 1391 h 1507"/>
                <a:gd name="T86" fmla="*/ 5 w 1132"/>
                <a:gd name="T87" fmla="*/ 1355 h 1507"/>
                <a:gd name="T88" fmla="*/ 0 w 1132"/>
                <a:gd name="T89" fmla="*/ 1320 h 1507"/>
                <a:gd name="T90" fmla="*/ 0 w 1132"/>
                <a:gd name="T91" fmla="*/ 1320 h 1507"/>
                <a:gd name="T92" fmla="*/ 0 w 1132"/>
                <a:gd name="T93" fmla="*/ 188 h 150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32"/>
                <a:gd name="T142" fmla="*/ 0 h 1507"/>
                <a:gd name="T143" fmla="*/ 1132 w 1132"/>
                <a:gd name="T144" fmla="*/ 1507 h 150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32" h="1507">
                  <a:moveTo>
                    <a:pt x="0" y="188"/>
                  </a:moveTo>
                  <a:lnTo>
                    <a:pt x="5" y="152"/>
                  </a:lnTo>
                  <a:lnTo>
                    <a:pt x="15" y="117"/>
                  </a:lnTo>
                  <a:lnTo>
                    <a:pt x="30" y="81"/>
                  </a:lnTo>
                  <a:lnTo>
                    <a:pt x="56" y="56"/>
                  </a:lnTo>
                  <a:lnTo>
                    <a:pt x="81" y="30"/>
                  </a:lnTo>
                  <a:lnTo>
                    <a:pt x="116" y="15"/>
                  </a:lnTo>
                  <a:lnTo>
                    <a:pt x="152" y="5"/>
                  </a:lnTo>
                  <a:lnTo>
                    <a:pt x="188" y="0"/>
                  </a:lnTo>
                  <a:lnTo>
                    <a:pt x="944" y="0"/>
                  </a:lnTo>
                  <a:lnTo>
                    <a:pt x="979" y="5"/>
                  </a:lnTo>
                  <a:lnTo>
                    <a:pt x="1015" y="15"/>
                  </a:lnTo>
                  <a:lnTo>
                    <a:pt x="1050" y="30"/>
                  </a:lnTo>
                  <a:lnTo>
                    <a:pt x="1076" y="56"/>
                  </a:lnTo>
                  <a:lnTo>
                    <a:pt x="1101" y="81"/>
                  </a:lnTo>
                  <a:lnTo>
                    <a:pt x="1116" y="117"/>
                  </a:lnTo>
                  <a:lnTo>
                    <a:pt x="1127" y="152"/>
                  </a:lnTo>
                  <a:lnTo>
                    <a:pt x="1132" y="188"/>
                  </a:lnTo>
                  <a:lnTo>
                    <a:pt x="1132" y="1320"/>
                  </a:lnTo>
                  <a:lnTo>
                    <a:pt x="1127" y="1355"/>
                  </a:lnTo>
                  <a:lnTo>
                    <a:pt x="1116" y="1391"/>
                  </a:lnTo>
                  <a:lnTo>
                    <a:pt x="1101" y="1426"/>
                  </a:lnTo>
                  <a:lnTo>
                    <a:pt x="1076" y="1452"/>
                  </a:lnTo>
                  <a:lnTo>
                    <a:pt x="1050" y="1477"/>
                  </a:lnTo>
                  <a:lnTo>
                    <a:pt x="1015" y="1492"/>
                  </a:lnTo>
                  <a:lnTo>
                    <a:pt x="979" y="1502"/>
                  </a:lnTo>
                  <a:lnTo>
                    <a:pt x="944" y="1507"/>
                  </a:lnTo>
                  <a:lnTo>
                    <a:pt x="188" y="1507"/>
                  </a:lnTo>
                  <a:lnTo>
                    <a:pt x="152" y="1502"/>
                  </a:lnTo>
                  <a:lnTo>
                    <a:pt x="116" y="1492"/>
                  </a:lnTo>
                  <a:lnTo>
                    <a:pt x="81" y="1477"/>
                  </a:lnTo>
                  <a:lnTo>
                    <a:pt x="56" y="1452"/>
                  </a:lnTo>
                  <a:lnTo>
                    <a:pt x="30" y="1426"/>
                  </a:lnTo>
                  <a:lnTo>
                    <a:pt x="15" y="1391"/>
                  </a:lnTo>
                  <a:lnTo>
                    <a:pt x="5" y="1355"/>
                  </a:lnTo>
                  <a:lnTo>
                    <a:pt x="0" y="1320"/>
                  </a:lnTo>
                  <a:lnTo>
                    <a:pt x="0" y="188"/>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3" name="Freeform 24"/>
            <p:cNvSpPr>
              <a:spLocks noEditPoints="1"/>
            </p:cNvSpPr>
            <p:nvPr/>
          </p:nvSpPr>
          <p:spPr bwMode="auto">
            <a:xfrm>
              <a:off x="3393" y="2252"/>
              <a:ext cx="1147" cy="1523"/>
            </a:xfrm>
            <a:custGeom>
              <a:avLst/>
              <a:gdLst>
                <a:gd name="T0" fmla="*/ 0 w 1147"/>
                <a:gd name="T1" fmla="*/ 157 h 1523"/>
                <a:gd name="T2" fmla="*/ 15 w 1147"/>
                <a:gd name="T3" fmla="*/ 117 h 1523"/>
                <a:gd name="T4" fmla="*/ 55 w 1147"/>
                <a:gd name="T5" fmla="*/ 56 h 1523"/>
                <a:gd name="T6" fmla="*/ 86 w 1147"/>
                <a:gd name="T7" fmla="*/ 30 h 1523"/>
                <a:gd name="T8" fmla="*/ 152 w 1147"/>
                <a:gd name="T9" fmla="*/ 0 h 1523"/>
                <a:gd name="T10" fmla="*/ 193 w 1147"/>
                <a:gd name="T11" fmla="*/ 0 h 1523"/>
                <a:gd name="T12" fmla="*/ 989 w 1147"/>
                <a:gd name="T13" fmla="*/ 0 h 1523"/>
                <a:gd name="T14" fmla="*/ 1025 w 1147"/>
                <a:gd name="T15" fmla="*/ 15 h 1523"/>
                <a:gd name="T16" fmla="*/ 1086 w 1147"/>
                <a:gd name="T17" fmla="*/ 56 h 1523"/>
                <a:gd name="T18" fmla="*/ 1111 w 1147"/>
                <a:gd name="T19" fmla="*/ 86 h 1523"/>
                <a:gd name="T20" fmla="*/ 1142 w 1147"/>
                <a:gd name="T21" fmla="*/ 152 h 1523"/>
                <a:gd name="T22" fmla="*/ 1147 w 1147"/>
                <a:gd name="T23" fmla="*/ 193 h 1523"/>
                <a:gd name="T24" fmla="*/ 1142 w 1147"/>
                <a:gd name="T25" fmla="*/ 1365 h 1523"/>
                <a:gd name="T26" fmla="*/ 1127 w 1147"/>
                <a:gd name="T27" fmla="*/ 1401 h 1523"/>
                <a:gd name="T28" fmla="*/ 1086 w 1147"/>
                <a:gd name="T29" fmla="*/ 1462 h 1523"/>
                <a:gd name="T30" fmla="*/ 1055 w 1147"/>
                <a:gd name="T31" fmla="*/ 1487 h 1523"/>
                <a:gd name="T32" fmla="*/ 989 w 1147"/>
                <a:gd name="T33" fmla="*/ 1518 h 1523"/>
                <a:gd name="T34" fmla="*/ 949 w 1147"/>
                <a:gd name="T35" fmla="*/ 1523 h 1523"/>
                <a:gd name="T36" fmla="*/ 157 w 1147"/>
                <a:gd name="T37" fmla="*/ 1518 h 1523"/>
                <a:gd name="T38" fmla="*/ 116 w 1147"/>
                <a:gd name="T39" fmla="*/ 1502 h 1523"/>
                <a:gd name="T40" fmla="*/ 55 w 1147"/>
                <a:gd name="T41" fmla="*/ 1462 h 1523"/>
                <a:gd name="T42" fmla="*/ 30 w 1147"/>
                <a:gd name="T43" fmla="*/ 1431 h 1523"/>
                <a:gd name="T44" fmla="*/ 0 w 1147"/>
                <a:gd name="T45" fmla="*/ 1365 h 1523"/>
                <a:gd name="T46" fmla="*/ 0 w 1147"/>
                <a:gd name="T47" fmla="*/ 1325 h 1523"/>
                <a:gd name="T48" fmla="*/ 15 w 1147"/>
                <a:gd name="T49" fmla="*/ 1345 h 1523"/>
                <a:gd name="T50" fmla="*/ 25 w 1147"/>
                <a:gd name="T51" fmla="*/ 1396 h 1523"/>
                <a:gd name="T52" fmla="*/ 45 w 1147"/>
                <a:gd name="T53" fmla="*/ 1426 h 1523"/>
                <a:gd name="T54" fmla="*/ 91 w 1147"/>
                <a:gd name="T55" fmla="*/ 1477 h 1523"/>
                <a:gd name="T56" fmla="*/ 121 w 1147"/>
                <a:gd name="T57" fmla="*/ 1492 h 1523"/>
                <a:gd name="T58" fmla="*/ 177 w 1147"/>
                <a:gd name="T59" fmla="*/ 1502 h 1523"/>
                <a:gd name="T60" fmla="*/ 969 w 1147"/>
                <a:gd name="T61" fmla="*/ 1502 h 1523"/>
                <a:gd name="T62" fmla="*/ 1020 w 1147"/>
                <a:gd name="T63" fmla="*/ 1492 h 1523"/>
                <a:gd name="T64" fmla="*/ 1050 w 1147"/>
                <a:gd name="T65" fmla="*/ 1477 h 1523"/>
                <a:gd name="T66" fmla="*/ 1101 w 1147"/>
                <a:gd name="T67" fmla="*/ 1426 h 1523"/>
                <a:gd name="T68" fmla="*/ 1116 w 1147"/>
                <a:gd name="T69" fmla="*/ 1396 h 1523"/>
                <a:gd name="T70" fmla="*/ 1127 w 1147"/>
                <a:gd name="T71" fmla="*/ 1345 h 1523"/>
                <a:gd name="T72" fmla="*/ 1127 w 1147"/>
                <a:gd name="T73" fmla="*/ 178 h 1523"/>
                <a:gd name="T74" fmla="*/ 1116 w 1147"/>
                <a:gd name="T75" fmla="*/ 122 h 1523"/>
                <a:gd name="T76" fmla="*/ 1101 w 1147"/>
                <a:gd name="T77" fmla="*/ 91 h 1523"/>
                <a:gd name="T78" fmla="*/ 1050 w 1147"/>
                <a:gd name="T79" fmla="*/ 46 h 1523"/>
                <a:gd name="T80" fmla="*/ 1020 w 1147"/>
                <a:gd name="T81" fmla="*/ 25 h 1523"/>
                <a:gd name="T82" fmla="*/ 969 w 1147"/>
                <a:gd name="T83" fmla="*/ 15 h 1523"/>
                <a:gd name="T84" fmla="*/ 177 w 1147"/>
                <a:gd name="T85" fmla="*/ 15 h 1523"/>
                <a:gd name="T86" fmla="*/ 121 w 1147"/>
                <a:gd name="T87" fmla="*/ 25 h 1523"/>
                <a:gd name="T88" fmla="*/ 91 w 1147"/>
                <a:gd name="T89" fmla="*/ 46 h 1523"/>
                <a:gd name="T90" fmla="*/ 45 w 1147"/>
                <a:gd name="T91" fmla="*/ 91 h 1523"/>
                <a:gd name="T92" fmla="*/ 25 w 1147"/>
                <a:gd name="T93" fmla="*/ 122 h 1523"/>
                <a:gd name="T94" fmla="*/ 15 w 1147"/>
                <a:gd name="T95" fmla="*/ 178 h 15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7"/>
                <a:gd name="T145" fmla="*/ 0 h 1523"/>
                <a:gd name="T146" fmla="*/ 1147 w 1147"/>
                <a:gd name="T147" fmla="*/ 1523 h 15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7" h="1523">
                  <a:moveTo>
                    <a:pt x="0" y="193"/>
                  </a:moveTo>
                  <a:lnTo>
                    <a:pt x="0" y="172"/>
                  </a:lnTo>
                  <a:lnTo>
                    <a:pt x="0" y="157"/>
                  </a:lnTo>
                  <a:lnTo>
                    <a:pt x="0" y="152"/>
                  </a:lnTo>
                  <a:lnTo>
                    <a:pt x="15" y="117"/>
                  </a:lnTo>
                  <a:lnTo>
                    <a:pt x="30" y="86"/>
                  </a:lnTo>
                  <a:lnTo>
                    <a:pt x="55" y="56"/>
                  </a:lnTo>
                  <a:lnTo>
                    <a:pt x="86" y="30"/>
                  </a:lnTo>
                  <a:lnTo>
                    <a:pt x="116" y="15"/>
                  </a:lnTo>
                  <a:lnTo>
                    <a:pt x="152" y="0"/>
                  </a:lnTo>
                  <a:lnTo>
                    <a:pt x="157" y="0"/>
                  </a:lnTo>
                  <a:lnTo>
                    <a:pt x="172" y="0"/>
                  </a:lnTo>
                  <a:lnTo>
                    <a:pt x="193" y="0"/>
                  </a:lnTo>
                  <a:lnTo>
                    <a:pt x="949" y="0"/>
                  </a:lnTo>
                  <a:lnTo>
                    <a:pt x="969" y="0"/>
                  </a:lnTo>
                  <a:lnTo>
                    <a:pt x="989" y="0"/>
                  </a:lnTo>
                  <a:lnTo>
                    <a:pt x="1025" y="15"/>
                  </a:lnTo>
                  <a:lnTo>
                    <a:pt x="1055" y="30"/>
                  </a:lnTo>
                  <a:lnTo>
                    <a:pt x="1061" y="30"/>
                  </a:lnTo>
                  <a:lnTo>
                    <a:pt x="1086" y="56"/>
                  </a:lnTo>
                  <a:lnTo>
                    <a:pt x="1111" y="86"/>
                  </a:lnTo>
                  <a:lnTo>
                    <a:pt x="1127" y="117"/>
                  </a:lnTo>
                  <a:lnTo>
                    <a:pt x="1132" y="117"/>
                  </a:lnTo>
                  <a:lnTo>
                    <a:pt x="1142" y="152"/>
                  </a:lnTo>
                  <a:lnTo>
                    <a:pt x="1142" y="157"/>
                  </a:lnTo>
                  <a:lnTo>
                    <a:pt x="1142" y="172"/>
                  </a:lnTo>
                  <a:lnTo>
                    <a:pt x="1147" y="193"/>
                  </a:lnTo>
                  <a:lnTo>
                    <a:pt x="1147" y="1325"/>
                  </a:lnTo>
                  <a:lnTo>
                    <a:pt x="1142" y="1345"/>
                  </a:lnTo>
                  <a:lnTo>
                    <a:pt x="1142" y="1365"/>
                  </a:lnTo>
                  <a:lnTo>
                    <a:pt x="1132" y="1401"/>
                  </a:lnTo>
                  <a:lnTo>
                    <a:pt x="1127" y="1401"/>
                  </a:lnTo>
                  <a:lnTo>
                    <a:pt x="1111" y="1431"/>
                  </a:lnTo>
                  <a:lnTo>
                    <a:pt x="1111" y="1436"/>
                  </a:lnTo>
                  <a:lnTo>
                    <a:pt x="1086" y="1462"/>
                  </a:lnTo>
                  <a:lnTo>
                    <a:pt x="1061" y="1487"/>
                  </a:lnTo>
                  <a:lnTo>
                    <a:pt x="1055" y="1487"/>
                  </a:lnTo>
                  <a:lnTo>
                    <a:pt x="1025" y="1502"/>
                  </a:lnTo>
                  <a:lnTo>
                    <a:pt x="1025" y="1507"/>
                  </a:lnTo>
                  <a:lnTo>
                    <a:pt x="989" y="1518"/>
                  </a:lnTo>
                  <a:lnTo>
                    <a:pt x="969" y="1518"/>
                  </a:lnTo>
                  <a:lnTo>
                    <a:pt x="949" y="1523"/>
                  </a:lnTo>
                  <a:lnTo>
                    <a:pt x="193" y="1523"/>
                  </a:lnTo>
                  <a:lnTo>
                    <a:pt x="172" y="1518"/>
                  </a:lnTo>
                  <a:lnTo>
                    <a:pt x="157" y="1518"/>
                  </a:lnTo>
                  <a:lnTo>
                    <a:pt x="152" y="1518"/>
                  </a:lnTo>
                  <a:lnTo>
                    <a:pt x="116" y="1507"/>
                  </a:lnTo>
                  <a:lnTo>
                    <a:pt x="116" y="1502"/>
                  </a:lnTo>
                  <a:lnTo>
                    <a:pt x="86" y="1487"/>
                  </a:lnTo>
                  <a:lnTo>
                    <a:pt x="55" y="1462"/>
                  </a:lnTo>
                  <a:lnTo>
                    <a:pt x="30" y="1436"/>
                  </a:lnTo>
                  <a:lnTo>
                    <a:pt x="30" y="1431"/>
                  </a:lnTo>
                  <a:lnTo>
                    <a:pt x="15" y="1401"/>
                  </a:lnTo>
                  <a:lnTo>
                    <a:pt x="0" y="1365"/>
                  </a:lnTo>
                  <a:lnTo>
                    <a:pt x="0" y="1345"/>
                  </a:lnTo>
                  <a:lnTo>
                    <a:pt x="0" y="1325"/>
                  </a:lnTo>
                  <a:lnTo>
                    <a:pt x="0" y="193"/>
                  </a:lnTo>
                  <a:close/>
                  <a:moveTo>
                    <a:pt x="15" y="1325"/>
                  </a:moveTo>
                  <a:lnTo>
                    <a:pt x="15" y="1345"/>
                  </a:lnTo>
                  <a:lnTo>
                    <a:pt x="15" y="1360"/>
                  </a:lnTo>
                  <a:lnTo>
                    <a:pt x="25" y="1396"/>
                  </a:lnTo>
                  <a:lnTo>
                    <a:pt x="45" y="1426"/>
                  </a:lnTo>
                  <a:lnTo>
                    <a:pt x="66" y="1452"/>
                  </a:lnTo>
                  <a:lnTo>
                    <a:pt x="91" y="1477"/>
                  </a:lnTo>
                  <a:lnTo>
                    <a:pt x="91" y="1472"/>
                  </a:lnTo>
                  <a:lnTo>
                    <a:pt x="127" y="1492"/>
                  </a:lnTo>
                  <a:lnTo>
                    <a:pt x="121" y="1492"/>
                  </a:lnTo>
                  <a:lnTo>
                    <a:pt x="157" y="1502"/>
                  </a:lnTo>
                  <a:lnTo>
                    <a:pt x="177" y="1502"/>
                  </a:lnTo>
                  <a:lnTo>
                    <a:pt x="193" y="1507"/>
                  </a:lnTo>
                  <a:lnTo>
                    <a:pt x="949" y="1507"/>
                  </a:lnTo>
                  <a:lnTo>
                    <a:pt x="969" y="1502"/>
                  </a:lnTo>
                  <a:lnTo>
                    <a:pt x="984" y="1502"/>
                  </a:lnTo>
                  <a:lnTo>
                    <a:pt x="1020" y="1492"/>
                  </a:lnTo>
                  <a:lnTo>
                    <a:pt x="1050" y="1472"/>
                  </a:lnTo>
                  <a:lnTo>
                    <a:pt x="1050" y="1477"/>
                  </a:lnTo>
                  <a:lnTo>
                    <a:pt x="1076" y="1452"/>
                  </a:lnTo>
                  <a:lnTo>
                    <a:pt x="1101" y="1426"/>
                  </a:lnTo>
                  <a:lnTo>
                    <a:pt x="1096" y="1426"/>
                  </a:lnTo>
                  <a:lnTo>
                    <a:pt x="1116" y="1396"/>
                  </a:lnTo>
                  <a:lnTo>
                    <a:pt x="1127" y="1360"/>
                  </a:lnTo>
                  <a:lnTo>
                    <a:pt x="1127" y="1345"/>
                  </a:lnTo>
                  <a:lnTo>
                    <a:pt x="1132" y="1325"/>
                  </a:lnTo>
                  <a:lnTo>
                    <a:pt x="1132" y="193"/>
                  </a:lnTo>
                  <a:lnTo>
                    <a:pt x="1127" y="178"/>
                  </a:lnTo>
                  <a:lnTo>
                    <a:pt x="1127" y="157"/>
                  </a:lnTo>
                  <a:lnTo>
                    <a:pt x="1116" y="122"/>
                  </a:lnTo>
                  <a:lnTo>
                    <a:pt x="1116" y="127"/>
                  </a:lnTo>
                  <a:lnTo>
                    <a:pt x="1096" y="91"/>
                  </a:lnTo>
                  <a:lnTo>
                    <a:pt x="1101" y="91"/>
                  </a:lnTo>
                  <a:lnTo>
                    <a:pt x="1076" y="66"/>
                  </a:lnTo>
                  <a:lnTo>
                    <a:pt x="1050" y="46"/>
                  </a:lnTo>
                  <a:lnTo>
                    <a:pt x="1020" y="25"/>
                  </a:lnTo>
                  <a:lnTo>
                    <a:pt x="984" y="15"/>
                  </a:lnTo>
                  <a:lnTo>
                    <a:pt x="969" y="15"/>
                  </a:lnTo>
                  <a:lnTo>
                    <a:pt x="949" y="15"/>
                  </a:lnTo>
                  <a:lnTo>
                    <a:pt x="193" y="15"/>
                  </a:lnTo>
                  <a:lnTo>
                    <a:pt x="177" y="15"/>
                  </a:lnTo>
                  <a:lnTo>
                    <a:pt x="157" y="15"/>
                  </a:lnTo>
                  <a:lnTo>
                    <a:pt x="121" y="25"/>
                  </a:lnTo>
                  <a:lnTo>
                    <a:pt x="127" y="25"/>
                  </a:lnTo>
                  <a:lnTo>
                    <a:pt x="91" y="46"/>
                  </a:lnTo>
                  <a:lnTo>
                    <a:pt x="66" y="66"/>
                  </a:lnTo>
                  <a:lnTo>
                    <a:pt x="45" y="91"/>
                  </a:lnTo>
                  <a:lnTo>
                    <a:pt x="25" y="127"/>
                  </a:lnTo>
                  <a:lnTo>
                    <a:pt x="25" y="122"/>
                  </a:lnTo>
                  <a:lnTo>
                    <a:pt x="15" y="157"/>
                  </a:lnTo>
                  <a:lnTo>
                    <a:pt x="15" y="178"/>
                  </a:lnTo>
                  <a:lnTo>
                    <a:pt x="15" y="193"/>
                  </a:lnTo>
                  <a:lnTo>
                    <a:pt x="15" y="132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4" name="Rectangle 25"/>
            <p:cNvSpPr>
              <a:spLocks noChangeArrowheads="1"/>
            </p:cNvSpPr>
            <p:nvPr/>
          </p:nvSpPr>
          <p:spPr bwMode="auto">
            <a:xfrm>
              <a:off x="3580" y="2349"/>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大震災後の学術研究</a:t>
              </a:r>
              <a:endParaRPr lang="ja-JP" altLang="en-US">
                <a:latin typeface="Meiryo UI" panose="020B0604030504040204" pitchFamily="50" charset="-128"/>
                <a:ea typeface="Meiryo UI" panose="020B0604030504040204" pitchFamily="50" charset="-128"/>
              </a:endParaRPr>
            </a:p>
          </p:txBody>
        </p:sp>
        <p:sp>
          <p:nvSpPr>
            <p:cNvPr id="14365" name="Freeform 26"/>
            <p:cNvSpPr>
              <a:spLocks/>
            </p:cNvSpPr>
            <p:nvPr/>
          </p:nvSpPr>
          <p:spPr bwMode="auto">
            <a:xfrm>
              <a:off x="1230" y="2607"/>
              <a:ext cx="970" cy="1132"/>
            </a:xfrm>
            <a:custGeom>
              <a:avLst/>
              <a:gdLst>
                <a:gd name="T0" fmla="*/ 0 w 970"/>
                <a:gd name="T1" fmla="*/ 163 h 1132"/>
                <a:gd name="T2" fmla="*/ 5 w 970"/>
                <a:gd name="T3" fmla="*/ 127 h 1132"/>
                <a:gd name="T4" fmla="*/ 16 w 970"/>
                <a:gd name="T5" fmla="*/ 102 h 1132"/>
                <a:gd name="T6" fmla="*/ 26 w 970"/>
                <a:gd name="T7" fmla="*/ 71 h 1132"/>
                <a:gd name="T8" fmla="*/ 46 w 970"/>
                <a:gd name="T9" fmla="*/ 46 h 1132"/>
                <a:gd name="T10" fmla="*/ 71 w 970"/>
                <a:gd name="T11" fmla="*/ 26 h 1132"/>
                <a:gd name="T12" fmla="*/ 102 w 970"/>
                <a:gd name="T13" fmla="*/ 15 h 1132"/>
                <a:gd name="T14" fmla="*/ 127 w 970"/>
                <a:gd name="T15" fmla="*/ 5 h 1132"/>
                <a:gd name="T16" fmla="*/ 163 w 970"/>
                <a:gd name="T17" fmla="*/ 0 h 1132"/>
                <a:gd name="T18" fmla="*/ 163 w 970"/>
                <a:gd name="T19" fmla="*/ 0 h 1132"/>
                <a:gd name="T20" fmla="*/ 163 w 970"/>
                <a:gd name="T21" fmla="*/ 0 h 1132"/>
                <a:gd name="T22" fmla="*/ 807 w 970"/>
                <a:gd name="T23" fmla="*/ 0 h 1132"/>
                <a:gd name="T24" fmla="*/ 807 w 970"/>
                <a:gd name="T25" fmla="*/ 0 h 1132"/>
                <a:gd name="T26" fmla="*/ 843 w 970"/>
                <a:gd name="T27" fmla="*/ 5 h 1132"/>
                <a:gd name="T28" fmla="*/ 873 w 970"/>
                <a:gd name="T29" fmla="*/ 15 h 1132"/>
                <a:gd name="T30" fmla="*/ 899 w 970"/>
                <a:gd name="T31" fmla="*/ 26 h 1132"/>
                <a:gd name="T32" fmla="*/ 924 w 970"/>
                <a:gd name="T33" fmla="*/ 46 h 1132"/>
                <a:gd name="T34" fmla="*/ 944 w 970"/>
                <a:gd name="T35" fmla="*/ 71 h 1132"/>
                <a:gd name="T36" fmla="*/ 960 w 970"/>
                <a:gd name="T37" fmla="*/ 102 h 1132"/>
                <a:gd name="T38" fmla="*/ 965 w 970"/>
                <a:gd name="T39" fmla="*/ 127 h 1132"/>
                <a:gd name="T40" fmla="*/ 970 w 970"/>
                <a:gd name="T41" fmla="*/ 163 h 1132"/>
                <a:gd name="T42" fmla="*/ 970 w 970"/>
                <a:gd name="T43" fmla="*/ 163 h 1132"/>
                <a:gd name="T44" fmla="*/ 970 w 970"/>
                <a:gd name="T45" fmla="*/ 163 h 1132"/>
                <a:gd name="T46" fmla="*/ 970 w 970"/>
                <a:gd name="T47" fmla="*/ 970 h 1132"/>
                <a:gd name="T48" fmla="*/ 970 w 970"/>
                <a:gd name="T49" fmla="*/ 970 h 1132"/>
                <a:gd name="T50" fmla="*/ 965 w 970"/>
                <a:gd name="T51" fmla="*/ 1005 h 1132"/>
                <a:gd name="T52" fmla="*/ 960 w 970"/>
                <a:gd name="T53" fmla="*/ 1036 h 1132"/>
                <a:gd name="T54" fmla="*/ 944 w 970"/>
                <a:gd name="T55" fmla="*/ 1061 h 1132"/>
                <a:gd name="T56" fmla="*/ 924 w 970"/>
                <a:gd name="T57" fmla="*/ 1086 h 1132"/>
                <a:gd name="T58" fmla="*/ 899 w 970"/>
                <a:gd name="T59" fmla="*/ 1107 h 1132"/>
                <a:gd name="T60" fmla="*/ 873 w 970"/>
                <a:gd name="T61" fmla="*/ 1122 h 1132"/>
                <a:gd name="T62" fmla="*/ 843 w 970"/>
                <a:gd name="T63" fmla="*/ 1127 h 1132"/>
                <a:gd name="T64" fmla="*/ 807 w 970"/>
                <a:gd name="T65" fmla="*/ 1132 h 1132"/>
                <a:gd name="T66" fmla="*/ 807 w 970"/>
                <a:gd name="T67" fmla="*/ 1132 h 1132"/>
                <a:gd name="T68" fmla="*/ 807 w 970"/>
                <a:gd name="T69" fmla="*/ 1132 h 1132"/>
                <a:gd name="T70" fmla="*/ 163 w 970"/>
                <a:gd name="T71" fmla="*/ 1132 h 1132"/>
                <a:gd name="T72" fmla="*/ 163 w 970"/>
                <a:gd name="T73" fmla="*/ 1132 h 1132"/>
                <a:gd name="T74" fmla="*/ 127 w 970"/>
                <a:gd name="T75" fmla="*/ 1127 h 1132"/>
                <a:gd name="T76" fmla="*/ 102 w 970"/>
                <a:gd name="T77" fmla="*/ 1122 h 1132"/>
                <a:gd name="T78" fmla="*/ 71 w 970"/>
                <a:gd name="T79" fmla="*/ 1107 h 1132"/>
                <a:gd name="T80" fmla="*/ 46 w 970"/>
                <a:gd name="T81" fmla="*/ 1086 h 1132"/>
                <a:gd name="T82" fmla="*/ 26 w 970"/>
                <a:gd name="T83" fmla="*/ 1061 h 1132"/>
                <a:gd name="T84" fmla="*/ 16 w 970"/>
                <a:gd name="T85" fmla="*/ 1036 h 1132"/>
                <a:gd name="T86" fmla="*/ 5 w 970"/>
                <a:gd name="T87" fmla="*/ 1005 h 1132"/>
                <a:gd name="T88" fmla="*/ 0 w 970"/>
                <a:gd name="T89" fmla="*/ 970 h 1132"/>
                <a:gd name="T90" fmla="*/ 0 w 970"/>
                <a:gd name="T91" fmla="*/ 970 h 1132"/>
                <a:gd name="T92" fmla="*/ 0 w 970"/>
                <a:gd name="T93" fmla="*/ 163 h 1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70"/>
                <a:gd name="T142" fmla="*/ 0 h 1132"/>
                <a:gd name="T143" fmla="*/ 970 w 970"/>
                <a:gd name="T144" fmla="*/ 1132 h 1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70" h="1132">
                  <a:moveTo>
                    <a:pt x="0" y="163"/>
                  </a:moveTo>
                  <a:lnTo>
                    <a:pt x="5" y="127"/>
                  </a:lnTo>
                  <a:lnTo>
                    <a:pt x="16" y="102"/>
                  </a:lnTo>
                  <a:lnTo>
                    <a:pt x="26" y="71"/>
                  </a:lnTo>
                  <a:lnTo>
                    <a:pt x="46" y="46"/>
                  </a:lnTo>
                  <a:lnTo>
                    <a:pt x="71" y="26"/>
                  </a:lnTo>
                  <a:lnTo>
                    <a:pt x="102" y="15"/>
                  </a:lnTo>
                  <a:lnTo>
                    <a:pt x="127" y="5"/>
                  </a:lnTo>
                  <a:lnTo>
                    <a:pt x="163" y="0"/>
                  </a:lnTo>
                  <a:lnTo>
                    <a:pt x="807" y="0"/>
                  </a:lnTo>
                  <a:lnTo>
                    <a:pt x="843" y="5"/>
                  </a:lnTo>
                  <a:lnTo>
                    <a:pt x="873" y="15"/>
                  </a:lnTo>
                  <a:lnTo>
                    <a:pt x="899" y="26"/>
                  </a:lnTo>
                  <a:lnTo>
                    <a:pt x="924" y="46"/>
                  </a:lnTo>
                  <a:lnTo>
                    <a:pt x="944" y="71"/>
                  </a:lnTo>
                  <a:lnTo>
                    <a:pt x="960" y="102"/>
                  </a:lnTo>
                  <a:lnTo>
                    <a:pt x="965" y="127"/>
                  </a:lnTo>
                  <a:lnTo>
                    <a:pt x="970" y="163"/>
                  </a:lnTo>
                  <a:lnTo>
                    <a:pt x="970" y="970"/>
                  </a:lnTo>
                  <a:lnTo>
                    <a:pt x="965" y="1005"/>
                  </a:lnTo>
                  <a:lnTo>
                    <a:pt x="960" y="1036"/>
                  </a:lnTo>
                  <a:lnTo>
                    <a:pt x="944" y="1061"/>
                  </a:lnTo>
                  <a:lnTo>
                    <a:pt x="924" y="1086"/>
                  </a:lnTo>
                  <a:lnTo>
                    <a:pt x="899" y="1107"/>
                  </a:lnTo>
                  <a:lnTo>
                    <a:pt x="873" y="1122"/>
                  </a:lnTo>
                  <a:lnTo>
                    <a:pt x="843" y="1127"/>
                  </a:lnTo>
                  <a:lnTo>
                    <a:pt x="807" y="1132"/>
                  </a:lnTo>
                  <a:lnTo>
                    <a:pt x="163" y="1132"/>
                  </a:lnTo>
                  <a:lnTo>
                    <a:pt x="127" y="1127"/>
                  </a:lnTo>
                  <a:lnTo>
                    <a:pt x="102" y="1122"/>
                  </a:lnTo>
                  <a:lnTo>
                    <a:pt x="71" y="1107"/>
                  </a:lnTo>
                  <a:lnTo>
                    <a:pt x="46" y="1086"/>
                  </a:lnTo>
                  <a:lnTo>
                    <a:pt x="26" y="1061"/>
                  </a:lnTo>
                  <a:lnTo>
                    <a:pt x="16" y="1036"/>
                  </a:lnTo>
                  <a:lnTo>
                    <a:pt x="5" y="1005"/>
                  </a:lnTo>
                  <a:lnTo>
                    <a:pt x="0" y="970"/>
                  </a:lnTo>
                  <a:lnTo>
                    <a:pt x="0" y="16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6" name="Freeform 27"/>
            <p:cNvSpPr>
              <a:spLocks noEditPoints="1"/>
            </p:cNvSpPr>
            <p:nvPr/>
          </p:nvSpPr>
          <p:spPr bwMode="auto">
            <a:xfrm>
              <a:off x="1225" y="2602"/>
              <a:ext cx="985" cy="1147"/>
            </a:xfrm>
            <a:custGeom>
              <a:avLst/>
              <a:gdLst>
                <a:gd name="T0" fmla="*/ 0 w 985"/>
                <a:gd name="T1" fmla="*/ 132 h 1147"/>
                <a:gd name="T2" fmla="*/ 26 w 985"/>
                <a:gd name="T3" fmla="*/ 71 h 1147"/>
                <a:gd name="T4" fmla="*/ 46 w 985"/>
                <a:gd name="T5" fmla="*/ 46 h 1147"/>
                <a:gd name="T6" fmla="*/ 102 w 985"/>
                <a:gd name="T7" fmla="*/ 10 h 1147"/>
                <a:gd name="T8" fmla="*/ 132 w 985"/>
                <a:gd name="T9" fmla="*/ 0 h 1147"/>
                <a:gd name="T10" fmla="*/ 848 w 985"/>
                <a:gd name="T11" fmla="*/ 0 h 1147"/>
                <a:gd name="T12" fmla="*/ 878 w 985"/>
                <a:gd name="T13" fmla="*/ 10 h 1147"/>
                <a:gd name="T14" fmla="*/ 934 w 985"/>
                <a:gd name="T15" fmla="*/ 46 h 1147"/>
                <a:gd name="T16" fmla="*/ 955 w 985"/>
                <a:gd name="T17" fmla="*/ 71 h 1147"/>
                <a:gd name="T18" fmla="*/ 980 w 985"/>
                <a:gd name="T19" fmla="*/ 132 h 1147"/>
                <a:gd name="T20" fmla="*/ 985 w 985"/>
                <a:gd name="T21" fmla="*/ 975 h 1147"/>
                <a:gd name="T22" fmla="*/ 970 w 985"/>
                <a:gd name="T23" fmla="*/ 1041 h 1147"/>
                <a:gd name="T24" fmla="*/ 955 w 985"/>
                <a:gd name="T25" fmla="*/ 1071 h 1147"/>
                <a:gd name="T26" fmla="*/ 909 w 985"/>
                <a:gd name="T27" fmla="*/ 1117 h 1147"/>
                <a:gd name="T28" fmla="*/ 878 w 985"/>
                <a:gd name="T29" fmla="*/ 1132 h 1147"/>
                <a:gd name="T30" fmla="*/ 812 w 985"/>
                <a:gd name="T31" fmla="*/ 1147 h 1147"/>
                <a:gd name="T32" fmla="*/ 132 w 985"/>
                <a:gd name="T33" fmla="*/ 1142 h 1147"/>
                <a:gd name="T34" fmla="*/ 71 w 985"/>
                <a:gd name="T35" fmla="*/ 1117 h 1147"/>
                <a:gd name="T36" fmla="*/ 46 w 985"/>
                <a:gd name="T37" fmla="*/ 1096 h 1147"/>
                <a:gd name="T38" fmla="*/ 10 w 985"/>
                <a:gd name="T39" fmla="*/ 1041 h 1147"/>
                <a:gd name="T40" fmla="*/ 0 w 985"/>
                <a:gd name="T41" fmla="*/ 1010 h 1147"/>
                <a:gd name="T42" fmla="*/ 15 w 985"/>
                <a:gd name="T43" fmla="*/ 975 h 1147"/>
                <a:gd name="T44" fmla="*/ 26 w 985"/>
                <a:gd name="T45" fmla="*/ 1036 h 1147"/>
                <a:gd name="T46" fmla="*/ 41 w 985"/>
                <a:gd name="T47" fmla="*/ 1061 h 1147"/>
                <a:gd name="T48" fmla="*/ 81 w 985"/>
                <a:gd name="T49" fmla="*/ 1102 h 1147"/>
                <a:gd name="T50" fmla="*/ 107 w 985"/>
                <a:gd name="T51" fmla="*/ 1117 h 1147"/>
                <a:gd name="T52" fmla="*/ 168 w 985"/>
                <a:gd name="T53" fmla="*/ 1132 h 1147"/>
                <a:gd name="T54" fmla="*/ 843 w 985"/>
                <a:gd name="T55" fmla="*/ 1127 h 1147"/>
                <a:gd name="T56" fmla="*/ 899 w 985"/>
                <a:gd name="T57" fmla="*/ 1102 h 1147"/>
                <a:gd name="T58" fmla="*/ 924 w 985"/>
                <a:gd name="T59" fmla="*/ 1086 h 1147"/>
                <a:gd name="T60" fmla="*/ 955 w 985"/>
                <a:gd name="T61" fmla="*/ 1036 h 1147"/>
                <a:gd name="T62" fmla="*/ 965 w 985"/>
                <a:gd name="T63" fmla="*/ 1010 h 1147"/>
                <a:gd name="T64" fmla="*/ 965 w 985"/>
                <a:gd name="T65" fmla="*/ 137 h 1147"/>
                <a:gd name="T66" fmla="*/ 955 w 985"/>
                <a:gd name="T67" fmla="*/ 107 h 1147"/>
                <a:gd name="T68" fmla="*/ 924 w 985"/>
                <a:gd name="T69" fmla="*/ 56 h 1147"/>
                <a:gd name="T70" fmla="*/ 899 w 985"/>
                <a:gd name="T71" fmla="*/ 41 h 1147"/>
                <a:gd name="T72" fmla="*/ 843 w 985"/>
                <a:gd name="T73" fmla="*/ 15 h 1147"/>
                <a:gd name="T74" fmla="*/ 168 w 985"/>
                <a:gd name="T75" fmla="*/ 15 h 1147"/>
                <a:gd name="T76" fmla="*/ 107 w 985"/>
                <a:gd name="T77" fmla="*/ 26 h 1147"/>
                <a:gd name="T78" fmla="*/ 81 w 985"/>
                <a:gd name="T79" fmla="*/ 41 h 1147"/>
                <a:gd name="T80" fmla="*/ 41 w 985"/>
                <a:gd name="T81" fmla="*/ 81 h 1147"/>
                <a:gd name="T82" fmla="*/ 26 w 985"/>
                <a:gd name="T83" fmla="*/ 107 h 1147"/>
                <a:gd name="T84" fmla="*/ 15 w 985"/>
                <a:gd name="T85" fmla="*/ 168 h 114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85"/>
                <a:gd name="T130" fmla="*/ 0 h 1147"/>
                <a:gd name="T131" fmla="*/ 985 w 985"/>
                <a:gd name="T132" fmla="*/ 1147 h 114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85" h="1147">
                  <a:moveTo>
                    <a:pt x="0" y="168"/>
                  </a:moveTo>
                  <a:lnTo>
                    <a:pt x="0" y="132"/>
                  </a:lnTo>
                  <a:lnTo>
                    <a:pt x="10" y="102"/>
                  </a:lnTo>
                  <a:lnTo>
                    <a:pt x="26" y="71"/>
                  </a:lnTo>
                  <a:lnTo>
                    <a:pt x="46" y="46"/>
                  </a:lnTo>
                  <a:lnTo>
                    <a:pt x="71" y="26"/>
                  </a:lnTo>
                  <a:lnTo>
                    <a:pt x="102" y="10"/>
                  </a:lnTo>
                  <a:lnTo>
                    <a:pt x="132" y="0"/>
                  </a:lnTo>
                  <a:lnTo>
                    <a:pt x="168" y="0"/>
                  </a:lnTo>
                  <a:lnTo>
                    <a:pt x="812" y="0"/>
                  </a:lnTo>
                  <a:lnTo>
                    <a:pt x="848" y="0"/>
                  </a:lnTo>
                  <a:lnTo>
                    <a:pt x="878" y="10"/>
                  </a:lnTo>
                  <a:lnTo>
                    <a:pt x="909" y="26"/>
                  </a:lnTo>
                  <a:lnTo>
                    <a:pt x="934" y="46"/>
                  </a:lnTo>
                  <a:lnTo>
                    <a:pt x="955" y="71"/>
                  </a:lnTo>
                  <a:lnTo>
                    <a:pt x="970" y="102"/>
                  </a:lnTo>
                  <a:lnTo>
                    <a:pt x="980" y="132"/>
                  </a:lnTo>
                  <a:lnTo>
                    <a:pt x="985" y="168"/>
                  </a:lnTo>
                  <a:lnTo>
                    <a:pt x="985" y="975"/>
                  </a:lnTo>
                  <a:lnTo>
                    <a:pt x="980" y="1010"/>
                  </a:lnTo>
                  <a:lnTo>
                    <a:pt x="970" y="1041"/>
                  </a:lnTo>
                  <a:lnTo>
                    <a:pt x="955" y="1071"/>
                  </a:lnTo>
                  <a:lnTo>
                    <a:pt x="934" y="1096"/>
                  </a:lnTo>
                  <a:lnTo>
                    <a:pt x="909" y="1117"/>
                  </a:lnTo>
                  <a:lnTo>
                    <a:pt x="878" y="1132"/>
                  </a:lnTo>
                  <a:lnTo>
                    <a:pt x="848" y="1142"/>
                  </a:lnTo>
                  <a:lnTo>
                    <a:pt x="812" y="1147"/>
                  </a:lnTo>
                  <a:lnTo>
                    <a:pt x="168" y="1147"/>
                  </a:lnTo>
                  <a:lnTo>
                    <a:pt x="132" y="1142"/>
                  </a:lnTo>
                  <a:lnTo>
                    <a:pt x="102" y="1132"/>
                  </a:lnTo>
                  <a:lnTo>
                    <a:pt x="71" y="1117"/>
                  </a:lnTo>
                  <a:lnTo>
                    <a:pt x="46" y="1096"/>
                  </a:lnTo>
                  <a:lnTo>
                    <a:pt x="26" y="1071"/>
                  </a:lnTo>
                  <a:lnTo>
                    <a:pt x="10" y="1041"/>
                  </a:lnTo>
                  <a:lnTo>
                    <a:pt x="0" y="1010"/>
                  </a:lnTo>
                  <a:lnTo>
                    <a:pt x="0" y="975"/>
                  </a:lnTo>
                  <a:lnTo>
                    <a:pt x="0" y="168"/>
                  </a:lnTo>
                  <a:close/>
                  <a:moveTo>
                    <a:pt x="15" y="975"/>
                  </a:moveTo>
                  <a:lnTo>
                    <a:pt x="15" y="1010"/>
                  </a:lnTo>
                  <a:lnTo>
                    <a:pt x="15" y="1005"/>
                  </a:lnTo>
                  <a:lnTo>
                    <a:pt x="26" y="1036"/>
                  </a:lnTo>
                  <a:lnTo>
                    <a:pt x="41" y="1061"/>
                  </a:lnTo>
                  <a:lnTo>
                    <a:pt x="61" y="1086"/>
                  </a:lnTo>
                  <a:lnTo>
                    <a:pt x="56" y="1086"/>
                  </a:lnTo>
                  <a:lnTo>
                    <a:pt x="81" y="1102"/>
                  </a:lnTo>
                  <a:lnTo>
                    <a:pt x="107" y="1117"/>
                  </a:lnTo>
                  <a:lnTo>
                    <a:pt x="137" y="1127"/>
                  </a:lnTo>
                  <a:lnTo>
                    <a:pt x="168" y="1132"/>
                  </a:lnTo>
                  <a:lnTo>
                    <a:pt x="812" y="1132"/>
                  </a:lnTo>
                  <a:lnTo>
                    <a:pt x="848" y="1127"/>
                  </a:lnTo>
                  <a:lnTo>
                    <a:pt x="843" y="1127"/>
                  </a:lnTo>
                  <a:lnTo>
                    <a:pt x="873" y="1117"/>
                  </a:lnTo>
                  <a:lnTo>
                    <a:pt x="899" y="1102"/>
                  </a:lnTo>
                  <a:lnTo>
                    <a:pt x="924" y="1086"/>
                  </a:lnTo>
                  <a:lnTo>
                    <a:pt x="939" y="1061"/>
                  </a:lnTo>
                  <a:lnTo>
                    <a:pt x="955" y="1036"/>
                  </a:lnTo>
                  <a:lnTo>
                    <a:pt x="965" y="1005"/>
                  </a:lnTo>
                  <a:lnTo>
                    <a:pt x="965" y="1010"/>
                  </a:lnTo>
                  <a:lnTo>
                    <a:pt x="970" y="975"/>
                  </a:lnTo>
                  <a:lnTo>
                    <a:pt x="970" y="168"/>
                  </a:lnTo>
                  <a:lnTo>
                    <a:pt x="965" y="137"/>
                  </a:lnTo>
                  <a:lnTo>
                    <a:pt x="955" y="107"/>
                  </a:lnTo>
                  <a:lnTo>
                    <a:pt x="939" y="81"/>
                  </a:lnTo>
                  <a:lnTo>
                    <a:pt x="924" y="56"/>
                  </a:lnTo>
                  <a:lnTo>
                    <a:pt x="924" y="61"/>
                  </a:lnTo>
                  <a:lnTo>
                    <a:pt x="899" y="41"/>
                  </a:lnTo>
                  <a:lnTo>
                    <a:pt x="873" y="26"/>
                  </a:lnTo>
                  <a:lnTo>
                    <a:pt x="843" y="15"/>
                  </a:lnTo>
                  <a:lnTo>
                    <a:pt x="848" y="15"/>
                  </a:lnTo>
                  <a:lnTo>
                    <a:pt x="812" y="15"/>
                  </a:lnTo>
                  <a:lnTo>
                    <a:pt x="168" y="15"/>
                  </a:lnTo>
                  <a:lnTo>
                    <a:pt x="137" y="15"/>
                  </a:lnTo>
                  <a:lnTo>
                    <a:pt x="107" y="26"/>
                  </a:lnTo>
                  <a:lnTo>
                    <a:pt x="81" y="41"/>
                  </a:lnTo>
                  <a:lnTo>
                    <a:pt x="56" y="61"/>
                  </a:lnTo>
                  <a:lnTo>
                    <a:pt x="61" y="56"/>
                  </a:lnTo>
                  <a:lnTo>
                    <a:pt x="41" y="81"/>
                  </a:lnTo>
                  <a:lnTo>
                    <a:pt x="26" y="107"/>
                  </a:lnTo>
                  <a:lnTo>
                    <a:pt x="15" y="137"/>
                  </a:lnTo>
                  <a:lnTo>
                    <a:pt x="15" y="168"/>
                  </a:lnTo>
                  <a:lnTo>
                    <a:pt x="15" y="97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7" name="Rectangle 28"/>
            <p:cNvSpPr>
              <a:spLocks noChangeArrowheads="1"/>
            </p:cNvSpPr>
            <p:nvPr/>
          </p:nvSpPr>
          <p:spPr bwMode="auto">
            <a:xfrm>
              <a:off x="1292" y="2704"/>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大震災前の防災・</a:t>
              </a:r>
              <a:endParaRPr lang="ja-JP" altLang="en-US">
                <a:latin typeface="Meiryo UI" panose="020B0604030504040204" pitchFamily="50" charset="-128"/>
                <a:ea typeface="Meiryo UI" panose="020B0604030504040204" pitchFamily="50" charset="-128"/>
              </a:endParaRPr>
            </a:p>
          </p:txBody>
        </p:sp>
        <p:sp>
          <p:nvSpPr>
            <p:cNvPr id="14368" name="Rectangle 29"/>
            <p:cNvSpPr>
              <a:spLocks noChangeArrowheads="1"/>
            </p:cNvSpPr>
            <p:nvPr/>
          </p:nvSpPr>
          <p:spPr bwMode="auto">
            <a:xfrm>
              <a:off x="1338" y="2800"/>
              <a:ext cx="726" cy="116"/>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減災対策の記録</a:t>
              </a:r>
              <a:endParaRPr lang="ja-JP" altLang="en-US">
                <a:latin typeface="Meiryo UI" panose="020B0604030504040204" pitchFamily="50" charset="-128"/>
                <a:ea typeface="Meiryo UI" panose="020B0604030504040204" pitchFamily="50" charset="-128"/>
              </a:endParaRPr>
            </a:p>
          </p:txBody>
        </p:sp>
        <p:sp>
          <p:nvSpPr>
            <p:cNvPr id="14369" name="Freeform 30"/>
            <p:cNvSpPr>
              <a:spLocks/>
            </p:cNvSpPr>
            <p:nvPr/>
          </p:nvSpPr>
          <p:spPr bwMode="auto">
            <a:xfrm>
              <a:off x="2296" y="2759"/>
              <a:ext cx="1071" cy="980"/>
            </a:xfrm>
            <a:custGeom>
              <a:avLst/>
              <a:gdLst>
                <a:gd name="T0" fmla="*/ 0 w 1071"/>
                <a:gd name="T1" fmla="*/ 163 h 980"/>
                <a:gd name="T2" fmla="*/ 5 w 1071"/>
                <a:gd name="T3" fmla="*/ 132 h 980"/>
                <a:gd name="T4" fmla="*/ 16 w 1071"/>
                <a:gd name="T5" fmla="*/ 102 h 980"/>
                <a:gd name="T6" fmla="*/ 31 w 1071"/>
                <a:gd name="T7" fmla="*/ 72 h 980"/>
                <a:gd name="T8" fmla="*/ 46 w 1071"/>
                <a:gd name="T9" fmla="*/ 46 h 980"/>
                <a:gd name="T10" fmla="*/ 71 w 1071"/>
                <a:gd name="T11" fmla="*/ 31 h 980"/>
                <a:gd name="T12" fmla="*/ 102 w 1071"/>
                <a:gd name="T13" fmla="*/ 16 h 980"/>
                <a:gd name="T14" fmla="*/ 132 w 1071"/>
                <a:gd name="T15" fmla="*/ 6 h 980"/>
                <a:gd name="T16" fmla="*/ 163 w 1071"/>
                <a:gd name="T17" fmla="*/ 0 h 980"/>
                <a:gd name="T18" fmla="*/ 163 w 1071"/>
                <a:gd name="T19" fmla="*/ 0 h 980"/>
                <a:gd name="T20" fmla="*/ 163 w 1071"/>
                <a:gd name="T21" fmla="*/ 0 h 980"/>
                <a:gd name="T22" fmla="*/ 909 w 1071"/>
                <a:gd name="T23" fmla="*/ 0 h 980"/>
                <a:gd name="T24" fmla="*/ 909 w 1071"/>
                <a:gd name="T25" fmla="*/ 0 h 980"/>
                <a:gd name="T26" fmla="*/ 939 w 1071"/>
                <a:gd name="T27" fmla="*/ 6 h 980"/>
                <a:gd name="T28" fmla="*/ 970 w 1071"/>
                <a:gd name="T29" fmla="*/ 16 h 980"/>
                <a:gd name="T30" fmla="*/ 1000 w 1071"/>
                <a:gd name="T31" fmla="*/ 31 h 980"/>
                <a:gd name="T32" fmla="*/ 1026 w 1071"/>
                <a:gd name="T33" fmla="*/ 46 h 980"/>
                <a:gd name="T34" fmla="*/ 1046 w 1071"/>
                <a:gd name="T35" fmla="*/ 72 h 980"/>
                <a:gd name="T36" fmla="*/ 1061 w 1071"/>
                <a:gd name="T37" fmla="*/ 102 h 980"/>
                <a:gd name="T38" fmla="*/ 1066 w 1071"/>
                <a:gd name="T39" fmla="*/ 132 h 980"/>
                <a:gd name="T40" fmla="*/ 1071 w 1071"/>
                <a:gd name="T41" fmla="*/ 163 h 980"/>
                <a:gd name="T42" fmla="*/ 1071 w 1071"/>
                <a:gd name="T43" fmla="*/ 163 h 980"/>
                <a:gd name="T44" fmla="*/ 1071 w 1071"/>
                <a:gd name="T45" fmla="*/ 163 h 980"/>
                <a:gd name="T46" fmla="*/ 1071 w 1071"/>
                <a:gd name="T47" fmla="*/ 818 h 980"/>
                <a:gd name="T48" fmla="*/ 1071 w 1071"/>
                <a:gd name="T49" fmla="*/ 818 h 980"/>
                <a:gd name="T50" fmla="*/ 1066 w 1071"/>
                <a:gd name="T51" fmla="*/ 848 h 980"/>
                <a:gd name="T52" fmla="*/ 1061 w 1071"/>
                <a:gd name="T53" fmla="*/ 879 h 980"/>
                <a:gd name="T54" fmla="*/ 1046 w 1071"/>
                <a:gd name="T55" fmla="*/ 909 h 980"/>
                <a:gd name="T56" fmla="*/ 1026 w 1071"/>
                <a:gd name="T57" fmla="*/ 934 h 980"/>
                <a:gd name="T58" fmla="*/ 1000 w 1071"/>
                <a:gd name="T59" fmla="*/ 955 h 980"/>
                <a:gd name="T60" fmla="*/ 970 w 1071"/>
                <a:gd name="T61" fmla="*/ 970 h 980"/>
                <a:gd name="T62" fmla="*/ 939 w 1071"/>
                <a:gd name="T63" fmla="*/ 975 h 980"/>
                <a:gd name="T64" fmla="*/ 909 w 1071"/>
                <a:gd name="T65" fmla="*/ 980 h 980"/>
                <a:gd name="T66" fmla="*/ 909 w 1071"/>
                <a:gd name="T67" fmla="*/ 980 h 980"/>
                <a:gd name="T68" fmla="*/ 909 w 1071"/>
                <a:gd name="T69" fmla="*/ 980 h 980"/>
                <a:gd name="T70" fmla="*/ 163 w 1071"/>
                <a:gd name="T71" fmla="*/ 980 h 980"/>
                <a:gd name="T72" fmla="*/ 163 w 1071"/>
                <a:gd name="T73" fmla="*/ 980 h 980"/>
                <a:gd name="T74" fmla="*/ 132 w 1071"/>
                <a:gd name="T75" fmla="*/ 975 h 980"/>
                <a:gd name="T76" fmla="*/ 102 w 1071"/>
                <a:gd name="T77" fmla="*/ 970 h 980"/>
                <a:gd name="T78" fmla="*/ 71 w 1071"/>
                <a:gd name="T79" fmla="*/ 955 h 980"/>
                <a:gd name="T80" fmla="*/ 46 w 1071"/>
                <a:gd name="T81" fmla="*/ 934 h 980"/>
                <a:gd name="T82" fmla="*/ 31 w 1071"/>
                <a:gd name="T83" fmla="*/ 909 h 980"/>
                <a:gd name="T84" fmla="*/ 16 w 1071"/>
                <a:gd name="T85" fmla="*/ 879 h 980"/>
                <a:gd name="T86" fmla="*/ 5 w 1071"/>
                <a:gd name="T87" fmla="*/ 848 h 980"/>
                <a:gd name="T88" fmla="*/ 0 w 1071"/>
                <a:gd name="T89" fmla="*/ 818 h 980"/>
                <a:gd name="T90" fmla="*/ 0 w 1071"/>
                <a:gd name="T91" fmla="*/ 818 h 980"/>
                <a:gd name="T92" fmla="*/ 0 w 1071"/>
                <a:gd name="T93" fmla="*/ 163 h 98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71"/>
                <a:gd name="T142" fmla="*/ 0 h 980"/>
                <a:gd name="T143" fmla="*/ 1071 w 1071"/>
                <a:gd name="T144" fmla="*/ 980 h 98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71" h="980">
                  <a:moveTo>
                    <a:pt x="0" y="163"/>
                  </a:moveTo>
                  <a:lnTo>
                    <a:pt x="5" y="132"/>
                  </a:lnTo>
                  <a:lnTo>
                    <a:pt x="16" y="102"/>
                  </a:lnTo>
                  <a:lnTo>
                    <a:pt x="31" y="72"/>
                  </a:lnTo>
                  <a:lnTo>
                    <a:pt x="46" y="46"/>
                  </a:lnTo>
                  <a:lnTo>
                    <a:pt x="71" y="31"/>
                  </a:lnTo>
                  <a:lnTo>
                    <a:pt x="102" y="16"/>
                  </a:lnTo>
                  <a:lnTo>
                    <a:pt x="132" y="6"/>
                  </a:lnTo>
                  <a:lnTo>
                    <a:pt x="163" y="0"/>
                  </a:lnTo>
                  <a:lnTo>
                    <a:pt x="909" y="0"/>
                  </a:lnTo>
                  <a:lnTo>
                    <a:pt x="939" y="6"/>
                  </a:lnTo>
                  <a:lnTo>
                    <a:pt x="970" y="16"/>
                  </a:lnTo>
                  <a:lnTo>
                    <a:pt x="1000" y="31"/>
                  </a:lnTo>
                  <a:lnTo>
                    <a:pt x="1026" y="46"/>
                  </a:lnTo>
                  <a:lnTo>
                    <a:pt x="1046" y="72"/>
                  </a:lnTo>
                  <a:lnTo>
                    <a:pt x="1061" y="102"/>
                  </a:lnTo>
                  <a:lnTo>
                    <a:pt x="1066" y="132"/>
                  </a:lnTo>
                  <a:lnTo>
                    <a:pt x="1071" y="163"/>
                  </a:lnTo>
                  <a:lnTo>
                    <a:pt x="1071" y="818"/>
                  </a:lnTo>
                  <a:lnTo>
                    <a:pt x="1066" y="848"/>
                  </a:lnTo>
                  <a:lnTo>
                    <a:pt x="1061" y="879"/>
                  </a:lnTo>
                  <a:lnTo>
                    <a:pt x="1046" y="909"/>
                  </a:lnTo>
                  <a:lnTo>
                    <a:pt x="1026" y="934"/>
                  </a:lnTo>
                  <a:lnTo>
                    <a:pt x="1000" y="955"/>
                  </a:lnTo>
                  <a:lnTo>
                    <a:pt x="970" y="970"/>
                  </a:lnTo>
                  <a:lnTo>
                    <a:pt x="939" y="975"/>
                  </a:lnTo>
                  <a:lnTo>
                    <a:pt x="909" y="980"/>
                  </a:lnTo>
                  <a:lnTo>
                    <a:pt x="163" y="980"/>
                  </a:lnTo>
                  <a:lnTo>
                    <a:pt x="132" y="975"/>
                  </a:lnTo>
                  <a:lnTo>
                    <a:pt x="102" y="970"/>
                  </a:lnTo>
                  <a:lnTo>
                    <a:pt x="71" y="955"/>
                  </a:lnTo>
                  <a:lnTo>
                    <a:pt x="46" y="934"/>
                  </a:lnTo>
                  <a:lnTo>
                    <a:pt x="31" y="909"/>
                  </a:lnTo>
                  <a:lnTo>
                    <a:pt x="16" y="879"/>
                  </a:lnTo>
                  <a:lnTo>
                    <a:pt x="5" y="848"/>
                  </a:lnTo>
                  <a:lnTo>
                    <a:pt x="0" y="818"/>
                  </a:lnTo>
                  <a:lnTo>
                    <a:pt x="0" y="163"/>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0" name="Freeform 31"/>
            <p:cNvSpPr>
              <a:spLocks noEditPoints="1"/>
            </p:cNvSpPr>
            <p:nvPr/>
          </p:nvSpPr>
          <p:spPr bwMode="auto">
            <a:xfrm>
              <a:off x="2291" y="2754"/>
              <a:ext cx="1086" cy="995"/>
            </a:xfrm>
            <a:custGeom>
              <a:avLst/>
              <a:gdLst>
                <a:gd name="T0" fmla="*/ 0 w 1086"/>
                <a:gd name="T1" fmla="*/ 132 h 995"/>
                <a:gd name="T2" fmla="*/ 26 w 1086"/>
                <a:gd name="T3" fmla="*/ 77 h 995"/>
                <a:gd name="T4" fmla="*/ 51 w 1086"/>
                <a:gd name="T5" fmla="*/ 46 h 995"/>
                <a:gd name="T6" fmla="*/ 102 w 1086"/>
                <a:gd name="T7" fmla="*/ 11 h 995"/>
                <a:gd name="T8" fmla="*/ 137 w 1086"/>
                <a:gd name="T9" fmla="*/ 0 h 995"/>
                <a:gd name="T10" fmla="*/ 949 w 1086"/>
                <a:gd name="T11" fmla="*/ 0 h 995"/>
                <a:gd name="T12" fmla="*/ 980 w 1086"/>
                <a:gd name="T13" fmla="*/ 11 h 995"/>
                <a:gd name="T14" fmla="*/ 1036 w 1086"/>
                <a:gd name="T15" fmla="*/ 46 h 995"/>
                <a:gd name="T16" fmla="*/ 1056 w 1086"/>
                <a:gd name="T17" fmla="*/ 77 h 995"/>
                <a:gd name="T18" fmla="*/ 1081 w 1086"/>
                <a:gd name="T19" fmla="*/ 132 h 995"/>
                <a:gd name="T20" fmla="*/ 1086 w 1086"/>
                <a:gd name="T21" fmla="*/ 823 h 995"/>
                <a:gd name="T22" fmla="*/ 1071 w 1086"/>
                <a:gd name="T23" fmla="*/ 889 h 995"/>
                <a:gd name="T24" fmla="*/ 1056 w 1086"/>
                <a:gd name="T25" fmla="*/ 919 h 995"/>
                <a:gd name="T26" fmla="*/ 1010 w 1086"/>
                <a:gd name="T27" fmla="*/ 965 h 995"/>
                <a:gd name="T28" fmla="*/ 980 w 1086"/>
                <a:gd name="T29" fmla="*/ 980 h 995"/>
                <a:gd name="T30" fmla="*/ 914 w 1086"/>
                <a:gd name="T31" fmla="*/ 995 h 995"/>
                <a:gd name="T32" fmla="*/ 132 w 1086"/>
                <a:gd name="T33" fmla="*/ 990 h 995"/>
                <a:gd name="T34" fmla="*/ 76 w 1086"/>
                <a:gd name="T35" fmla="*/ 965 h 995"/>
                <a:gd name="T36" fmla="*/ 46 w 1086"/>
                <a:gd name="T37" fmla="*/ 944 h 995"/>
                <a:gd name="T38" fmla="*/ 10 w 1086"/>
                <a:gd name="T39" fmla="*/ 889 h 995"/>
                <a:gd name="T40" fmla="*/ 0 w 1086"/>
                <a:gd name="T41" fmla="*/ 858 h 995"/>
                <a:gd name="T42" fmla="*/ 15 w 1086"/>
                <a:gd name="T43" fmla="*/ 823 h 995"/>
                <a:gd name="T44" fmla="*/ 26 w 1086"/>
                <a:gd name="T45" fmla="*/ 884 h 995"/>
                <a:gd name="T46" fmla="*/ 41 w 1086"/>
                <a:gd name="T47" fmla="*/ 909 h 995"/>
                <a:gd name="T48" fmla="*/ 81 w 1086"/>
                <a:gd name="T49" fmla="*/ 950 h 995"/>
                <a:gd name="T50" fmla="*/ 107 w 1086"/>
                <a:gd name="T51" fmla="*/ 965 h 995"/>
                <a:gd name="T52" fmla="*/ 168 w 1086"/>
                <a:gd name="T53" fmla="*/ 980 h 995"/>
                <a:gd name="T54" fmla="*/ 944 w 1086"/>
                <a:gd name="T55" fmla="*/ 975 h 995"/>
                <a:gd name="T56" fmla="*/ 1000 w 1086"/>
                <a:gd name="T57" fmla="*/ 950 h 995"/>
                <a:gd name="T58" fmla="*/ 1026 w 1086"/>
                <a:gd name="T59" fmla="*/ 934 h 995"/>
                <a:gd name="T60" fmla="*/ 1056 w 1086"/>
                <a:gd name="T61" fmla="*/ 884 h 995"/>
                <a:gd name="T62" fmla="*/ 1066 w 1086"/>
                <a:gd name="T63" fmla="*/ 853 h 995"/>
                <a:gd name="T64" fmla="*/ 1066 w 1086"/>
                <a:gd name="T65" fmla="*/ 137 h 995"/>
                <a:gd name="T66" fmla="*/ 1056 w 1086"/>
                <a:gd name="T67" fmla="*/ 107 h 995"/>
                <a:gd name="T68" fmla="*/ 1026 w 1086"/>
                <a:gd name="T69" fmla="*/ 56 h 995"/>
                <a:gd name="T70" fmla="*/ 1000 w 1086"/>
                <a:gd name="T71" fmla="*/ 41 h 995"/>
                <a:gd name="T72" fmla="*/ 944 w 1086"/>
                <a:gd name="T73" fmla="*/ 16 h 995"/>
                <a:gd name="T74" fmla="*/ 168 w 1086"/>
                <a:gd name="T75" fmla="*/ 16 h 995"/>
                <a:gd name="T76" fmla="*/ 107 w 1086"/>
                <a:gd name="T77" fmla="*/ 26 h 995"/>
                <a:gd name="T78" fmla="*/ 81 w 1086"/>
                <a:gd name="T79" fmla="*/ 41 h 995"/>
                <a:gd name="T80" fmla="*/ 41 w 1086"/>
                <a:gd name="T81" fmla="*/ 82 h 995"/>
                <a:gd name="T82" fmla="*/ 26 w 1086"/>
                <a:gd name="T83" fmla="*/ 107 h 995"/>
                <a:gd name="T84" fmla="*/ 15 w 1086"/>
                <a:gd name="T85" fmla="*/ 168 h 9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86"/>
                <a:gd name="T130" fmla="*/ 0 h 995"/>
                <a:gd name="T131" fmla="*/ 1086 w 1086"/>
                <a:gd name="T132" fmla="*/ 995 h 9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86" h="995">
                  <a:moveTo>
                    <a:pt x="0" y="168"/>
                  </a:moveTo>
                  <a:lnTo>
                    <a:pt x="0" y="137"/>
                  </a:lnTo>
                  <a:lnTo>
                    <a:pt x="0" y="132"/>
                  </a:lnTo>
                  <a:lnTo>
                    <a:pt x="10" y="102"/>
                  </a:lnTo>
                  <a:lnTo>
                    <a:pt x="26" y="77"/>
                  </a:lnTo>
                  <a:lnTo>
                    <a:pt x="26" y="71"/>
                  </a:lnTo>
                  <a:lnTo>
                    <a:pt x="46" y="51"/>
                  </a:lnTo>
                  <a:lnTo>
                    <a:pt x="51" y="46"/>
                  </a:lnTo>
                  <a:lnTo>
                    <a:pt x="71" y="26"/>
                  </a:lnTo>
                  <a:lnTo>
                    <a:pt x="76" y="26"/>
                  </a:lnTo>
                  <a:lnTo>
                    <a:pt x="102" y="11"/>
                  </a:lnTo>
                  <a:lnTo>
                    <a:pt x="132" y="0"/>
                  </a:lnTo>
                  <a:lnTo>
                    <a:pt x="137" y="0"/>
                  </a:lnTo>
                  <a:lnTo>
                    <a:pt x="168" y="0"/>
                  </a:lnTo>
                  <a:lnTo>
                    <a:pt x="914" y="0"/>
                  </a:lnTo>
                  <a:lnTo>
                    <a:pt x="949" y="0"/>
                  </a:lnTo>
                  <a:lnTo>
                    <a:pt x="980" y="11"/>
                  </a:lnTo>
                  <a:lnTo>
                    <a:pt x="1010" y="26"/>
                  </a:lnTo>
                  <a:lnTo>
                    <a:pt x="1036" y="46"/>
                  </a:lnTo>
                  <a:lnTo>
                    <a:pt x="1036" y="51"/>
                  </a:lnTo>
                  <a:lnTo>
                    <a:pt x="1056" y="71"/>
                  </a:lnTo>
                  <a:lnTo>
                    <a:pt x="1056" y="77"/>
                  </a:lnTo>
                  <a:lnTo>
                    <a:pt x="1071" y="102"/>
                  </a:lnTo>
                  <a:lnTo>
                    <a:pt x="1081" y="132"/>
                  </a:lnTo>
                  <a:lnTo>
                    <a:pt x="1081" y="137"/>
                  </a:lnTo>
                  <a:lnTo>
                    <a:pt x="1086" y="168"/>
                  </a:lnTo>
                  <a:lnTo>
                    <a:pt x="1086" y="823"/>
                  </a:lnTo>
                  <a:lnTo>
                    <a:pt x="1081" y="858"/>
                  </a:lnTo>
                  <a:lnTo>
                    <a:pt x="1071" y="889"/>
                  </a:lnTo>
                  <a:lnTo>
                    <a:pt x="1056" y="919"/>
                  </a:lnTo>
                  <a:lnTo>
                    <a:pt x="1036" y="944"/>
                  </a:lnTo>
                  <a:lnTo>
                    <a:pt x="1010" y="965"/>
                  </a:lnTo>
                  <a:lnTo>
                    <a:pt x="980" y="980"/>
                  </a:lnTo>
                  <a:lnTo>
                    <a:pt x="949" y="990"/>
                  </a:lnTo>
                  <a:lnTo>
                    <a:pt x="914" y="995"/>
                  </a:lnTo>
                  <a:lnTo>
                    <a:pt x="168" y="995"/>
                  </a:lnTo>
                  <a:lnTo>
                    <a:pt x="137" y="990"/>
                  </a:lnTo>
                  <a:lnTo>
                    <a:pt x="132" y="990"/>
                  </a:lnTo>
                  <a:lnTo>
                    <a:pt x="102" y="980"/>
                  </a:lnTo>
                  <a:lnTo>
                    <a:pt x="76" y="965"/>
                  </a:lnTo>
                  <a:lnTo>
                    <a:pt x="71" y="965"/>
                  </a:lnTo>
                  <a:lnTo>
                    <a:pt x="51" y="944"/>
                  </a:lnTo>
                  <a:lnTo>
                    <a:pt x="46" y="944"/>
                  </a:lnTo>
                  <a:lnTo>
                    <a:pt x="26" y="919"/>
                  </a:lnTo>
                  <a:lnTo>
                    <a:pt x="10" y="889"/>
                  </a:lnTo>
                  <a:lnTo>
                    <a:pt x="0" y="858"/>
                  </a:lnTo>
                  <a:lnTo>
                    <a:pt x="0" y="823"/>
                  </a:lnTo>
                  <a:lnTo>
                    <a:pt x="0" y="168"/>
                  </a:lnTo>
                  <a:close/>
                  <a:moveTo>
                    <a:pt x="15" y="823"/>
                  </a:moveTo>
                  <a:lnTo>
                    <a:pt x="15" y="853"/>
                  </a:lnTo>
                  <a:lnTo>
                    <a:pt x="26" y="884"/>
                  </a:lnTo>
                  <a:lnTo>
                    <a:pt x="41" y="909"/>
                  </a:lnTo>
                  <a:lnTo>
                    <a:pt x="61" y="934"/>
                  </a:lnTo>
                  <a:lnTo>
                    <a:pt x="56" y="934"/>
                  </a:lnTo>
                  <a:lnTo>
                    <a:pt x="81" y="950"/>
                  </a:lnTo>
                  <a:lnTo>
                    <a:pt x="107" y="965"/>
                  </a:lnTo>
                  <a:lnTo>
                    <a:pt x="137" y="975"/>
                  </a:lnTo>
                  <a:lnTo>
                    <a:pt x="168" y="980"/>
                  </a:lnTo>
                  <a:lnTo>
                    <a:pt x="914" y="980"/>
                  </a:lnTo>
                  <a:lnTo>
                    <a:pt x="944" y="975"/>
                  </a:lnTo>
                  <a:lnTo>
                    <a:pt x="975" y="965"/>
                  </a:lnTo>
                  <a:lnTo>
                    <a:pt x="1000" y="950"/>
                  </a:lnTo>
                  <a:lnTo>
                    <a:pt x="1026" y="934"/>
                  </a:lnTo>
                  <a:lnTo>
                    <a:pt x="1041" y="909"/>
                  </a:lnTo>
                  <a:lnTo>
                    <a:pt x="1056" y="884"/>
                  </a:lnTo>
                  <a:lnTo>
                    <a:pt x="1066" y="853"/>
                  </a:lnTo>
                  <a:lnTo>
                    <a:pt x="1071" y="823"/>
                  </a:lnTo>
                  <a:lnTo>
                    <a:pt x="1071" y="168"/>
                  </a:lnTo>
                  <a:lnTo>
                    <a:pt x="1066" y="137"/>
                  </a:lnTo>
                  <a:lnTo>
                    <a:pt x="1056" y="107"/>
                  </a:lnTo>
                  <a:lnTo>
                    <a:pt x="1041" y="82"/>
                  </a:lnTo>
                  <a:lnTo>
                    <a:pt x="1026" y="56"/>
                  </a:lnTo>
                  <a:lnTo>
                    <a:pt x="1026" y="61"/>
                  </a:lnTo>
                  <a:lnTo>
                    <a:pt x="1000" y="41"/>
                  </a:lnTo>
                  <a:lnTo>
                    <a:pt x="975" y="26"/>
                  </a:lnTo>
                  <a:lnTo>
                    <a:pt x="944" y="16"/>
                  </a:lnTo>
                  <a:lnTo>
                    <a:pt x="914" y="16"/>
                  </a:lnTo>
                  <a:lnTo>
                    <a:pt x="168" y="16"/>
                  </a:lnTo>
                  <a:lnTo>
                    <a:pt x="137" y="16"/>
                  </a:lnTo>
                  <a:lnTo>
                    <a:pt x="107" y="26"/>
                  </a:lnTo>
                  <a:lnTo>
                    <a:pt x="81" y="41"/>
                  </a:lnTo>
                  <a:lnTo>
                    <a:pt x="56" y="61"/>
                  </a:lnTo>
                  <a:lnTo>
                    <a:pt x="61" y="56"/>
                  </a:lnTo>
                  <a:lnTo>
                    <a:pt x="41" y="82"/>
                  </a:lnTo>
                  <a:lnTo>
                    <a:pt x="26" y="107"/>
                  </a:lnTo>
                  <a:lnTo>
                    <a:pt x="15" y="137"/>
                  </a:lnTo>
                  <a:lnTo>
                    <a:pt x="15" y="168"/>
                  </a:lnTo>
                  <a:lnTo>
                    <a:pt x="15" y="82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1" name="Rectangle 32"/>
            <p:cNvSpPr>
              <a:spLocks noChangeArrowheads="1"/>
            </p:cNvSpPr>
            <p:nvPr/>
          </p:nvSpPr>
          <p:spPr bwMode="auto">
            <a:xfrm>
              <a:off x="2443" y="2841"/>
              <a:ext cx="800" cy="233"/>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原子力発電所の被害及び事故の記録</a:t>
              </a:r>
              <a:endParaRPr lang="ja-JP" altLang="en-US">
                <a:latin typeface="Meiryo UI" panose="020B0604030504040204" pitchFamily="50" charset="-128"/>
                <a:ea typeface="Meiryo UI" panose="020B0604030504040204" pitchFamily="50" charset="-128"/>
              </a:endParaRPr>
            </a:p>
          </p:txBody>
        </p:sp>
        <p:sp>
          <p:nvSpPr>
            <p:cNvPr id="14372" name="Freeform 33"/>
            <p:cNvSpPr>
              <a:spLocks/>
            </p:cNvSpPr>
            <p:nvPr/>
          </p:nvSpPr>
          <p:spPr bwMode="auto">
            <a:xfrm>
              <a:off x="3601" y="2683"/>
              <a:ext cx="898" cy="1112"/>
            </a:xfrm>
            <a:custGeom>
              <a:avLst/>
              <a:gdLst>
                <a:gd name="T0" fmla="*/ 0 w 898"/>
                <a:gd name="T1" fmla="*/ 153 h 1112"/>
                <a:gd name="T2" fmla="*/ 5 w 898"/>
                <a:gd name="T3" fmla="*/ 122 h 1112"/>
                <a:gd name="T4" fmla="*/ 10 w 898"/>
                <a:gd name="T5" fmla="*/ 92 h 1112"/>
                <a:gd name="T6" fmla="*/ 25 w 898"/>
                <a:gd name="T7" fmla="*/ 66 h 1112"/>
                <a:gd name="T8" fmla="*/ 45 w 898"/>
                <a:gd name="T9" fmla="*/ 46 h 1112"/>
                <a:gd name="T10" fmla="*/ 66 w 898"/>
                <a:gd name="T11" fmla="*/ 26 h 1112"/>
                <a:gd name="T12" fmla="*/ 91 w 898"/>
                <a:gd name="T13" fmla="*/ 10 h 1112"/>
                <a:gd name="T14" fmla="*/ 122 w 898"/>
                <a:gd name="T15" fmla="*/ 5 h 1112"/>
                <a:gd name="T16" fmla="*/ 152 w 898"/>
                <a:gd name="T17" fmla="*/ 0 h 1112"/>
                <a:gd name="T18" fmla="*/ 152 w 898"/>
                <a:gd name="T19" fmla="*/ 0 h 1112"/>
                <a:gd name="T20" fmla="*/ 152 w 898"/>
                <a:gd name="T21" fmla="*/ 0 h 1112"/>
                <a:gd name="T22" fmla="*/ 751 w 898"/>
                <a:gd name="T23" fmla="*/ 0 h 1112"/>
                <a:gd name="T24" fmla="*/ 751 w 898"/>
                <a:gd name="T25" fmla="*/ 0 h 1112"/>
                <a:gd name="T26" fmla="*/ 776 w 898"/>
                <a:gd name="T27" fmla="*/ 5 h 1112"/>
                <a:gd name="T28" fmla="*/ 807 w 898"/>
                <a:gd name="T29" fmla="*/ 10 h 1112"/>
                <a:gd name="T30" fmla="*/ 832 w 898"/>
                <a:gd name="T31" fmla="*/ 26 h 1112"/>
                <a:gd name="T32" fmla="*/ 853 w 898"/>
                <a:gd name="T33" fmla="*/ 46 h 1112"/>
                <a:gd name="T34" fmla="*/ 873 w 898"/>
                <a:gd name="T35" fmla="*/ 66 h 1112"/>
                <a:gd name="T36" fmla="*/ 888 w 898"/>
                <a:gd name="T37" fmla="*/ 92 h 1112"/>
                <a:gd name="T38" fmla="*/ 893 w 898"/>
                <a:gd name="T39" fmla="*/ 122 h 1112"/>
                <a:gd name="T40" fmla="*/ 898 w 898"/>
                <a:gd name="T41" fmla="*/ 153 h 1112"/>
                <a:gd name="T42" fmla="*/ 898 w 898"/>
                <a:gd name="T43" fmla="*/ 153 h 1112"/>
                <a:gd name="T44" fmla="*/ 898 w 898"/>
                <a:gd name="T45" fmla="*/ 153 h 1112"/>
                <a:gd name="T46" fmla="*/ 898 w 898"/>
                <a:gd name="T47" fmla="*/ 965 h 1112"/>
                <a:gd name="T48" fmla="*/ 898 w 898"/>
                <a:gd name="T49" fmla="*/ 965 h 1112"/>
                <a:gd name="T50" fmla="*/ 893 w 898"/>
                <a:gd name="T51" fmla="*/ 990 h 1112"/>
                <a:gd name="T52" fmla="*/ 888 w 898"/>
                <a:gd name="T53" fmla="*/ 1021 h 1112"/>
                <a:gd name="T54" fmla="*/ 873 w 898"/>
                <a:gd name="T55" fmla="*/ 1046 h 1112"/>
                <a:gd name="T56" fmla="*/ 853 w 898"/>
                <a:gd name="T57" fmla="*/ 1066 h 1112"/>
                <a:gd name="T58" fmla="*/ 832 w 898"/>
                <a:gd name="T59" fmla="*/ 1087 h 1112"/>
                <a:gd name="T60" fmla="*/ 807 w 898"/>
                <a:gd name="T61" fmla="*/ 1102 h 1112"/>
                <a:gd name="T62" fmla="*/ 776 w 898"/>
                <a:gd name="T63" fmla="*/ 1107 h 1112"/>
                <a:gd name="T64" fmla="*/ 751 w 898"/>
                <a:gd name="T65" fmla="*/ 1112 h 1112"/>
                <a:gd name="T66" fmla="*/ 751 w 898"/>
                <a:gd name="T67" fmla="*/ 1112 h 1112"/>
                <a:gd name="T68" fmla="*/ 751 w 898"/>
                <a:gd name="T69" fmla="*/ 1112 h 1112"/>
                <a:gd name="T70" fmla="*/ 152 w 898"/>
                <a:gd name="T71" fmla="*/ 1112 h 1112"/>
                <a:gd name="T72" fmla="*/ 152 w 898"/>
                <a:gd name="T73" fmla="*/ 1112 h 1112"/>
                <a:gd name="T74" fmla="*/ 122 w 898"/>
                <a:gd name="T75" fmla="*/ 1107 h 1112"/>
                <a:gd name="T76" fmla="*/ 91 w 898"/>
                <a:gd name="T77" fmla="*/ 1102 h 1112"/>
                <a:gd name="T78" fmla="*/ 66 w 898"/>
                <a:gd name="T79" fmla="*/ 1087 h 1112"/>
                <a:gd name="T80" fmla="*/ 45 w 898"/>
                <a:gd name="T81" fmla="*/ 1066 h 1112"/>
                <a:gd name="T82" fmla="*/ 25 w 898"/>
                <a:gd name="T83" fmla="*/ 1046 h 1112"/>
                <a:gd name="T84" fmla="*/ 10 w 898"/>
                <a:gd name="T85" fmla="*/ 1021 h 1112"/>
                <a:gd name="T86" fmla="*/ 5 w 898"/>
                <a:gd name="T87" fmla="*/ 990 h 1112"/>
                <a:gd name="T88" fmla="*/ 0 w 898"/>
                <a:gd name="T89" fmla="*/ 965 h 1112"/>
                <a:gd name="T90" fmla="*/ 0 w 898"/>
                <a:gd name="T91" fmla="*/ 965 h 1112"/>
                <a:gd name="T92" fmla="*/ 0 w 898"/>
                <a:gd name="T93" fmla="*/ 153 h 11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8"/>
                <a:gd name="T142" fmla="*/ 0 h 1112"/>
                <a:gd name="T143" fmla="*/ 898 w 898"/>
                <a:gd name="T144" fmla="*/ 1112 h 11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8" h="1112">
                  <a:moveTo>
                    <a:pt x="0" y="153"/>
                  </a:moveTo>
                  <a:lnTo>
                    <a:pt x="5" y="122"/>
                  </a:lnTo>
                  <a:lnTo>
                    <a:pt x="10" y="92"/>
                  </a:lnTo>
                  <a:lnTo>
                    <a:pt x="25" y="66"/>
                  </a:lnTo>
                  <a:lnTo>
                    <a:pt x="45" y="46"/>
                  </a:lnTo>
                  <a:lnTo>
                    <a:pt x="66" y="26"/>
                  </a:lnTo>
                  <a:lnTo>
                    <a:pt x="91" y="10"/>
                  </a:lnTo>
                  <a:lnTo>
                    <a:pt x="122" y="5"/>
                  </a:lnTo>
                  <a:lnTo>
                    <a:pt x="152" y="0"/>
                  </a:lnTo>
                  <a:lnTo>
                    <a:pt x="751" y="0"/>
                  </a:lnTo>
                  <a:lnTo>
                    <a:pt x="776" y="5"/>
                  </a:lnTo>
                  <a:lnTo>
                    <a:pt x="807" y="10"/>
                  </a:lnTo>
                  <a:lnTo>
                    <a:pt x="832" y="26"/>
                  </a:lnTo>
                  <a:lnTo>
                    <a:pt x="853" y="46"/>
                  </a:lnTo>
                  <a:lnTo>
                    <a:pt x="873" y="66"/>
                  </a:lnTo>
                  <a:lnTo>
                    <a:pt x="888" y="92"/>
                  </a:lnTo>
                  <a:lnTo>
                    <a:pt x="893" y="122"/>
                  </a:lnTo>
                  <a:lnTo>
                    <a:pt x="898" y="153"/>
                  </a:lnTo>
                  <a:lnTo>
                    <a:pt x="898" y="965"/>
                  </a:lnTo>
                  <a:lnTo>
                    <a:pt x="893" y="990"/>
                  </a:lnTo>
                  <a:lnTo>
                    <a:pt x="888" y="1021"/>
                  </a:lnTo>
                  <a:lnTo>
                    <a:pt x="873" y="1046"/>
                  </a:lnTo>
                  <a:lnTo>
                    <a:pt x="853" y="1066"/>
                  </a:lnTo>
                  <a:lnTo>
                    <a:pt x="832" y="1087"/>
                  </a:lnTo>
                  <a:lnTo>
                    <a:pt x="807" y="1102"/>
                  </a:lnTo>
                  <a:lnTo>
                    <a:pt x="776" y="1107"/>
                  </a:lnTo>
                  <a:lnTo>
                    <a:pt x="751" y="1112"/>
                  </a:lnTo>
                  <a:lnTo>
                    <a:pt x="152" y="1112"/>
                  </a:lnTo>
                  <a:lnTo>
                    <a:pt x="122" y="1107"/>
                  </a:lnTo>
                  <a:lnTo>
                    <a:pt x="91" y="1102"/>
                  </a:lnTo>
                  <a:lnTo>
                    <a:pt x="66" y="1087"/>
                  </a:lnTo>
                  <a:lnTo>
                    <a:pt x="45" y="1066"/>
                  </a:lnTo>
                  <a:lnTo>
                    <a:pt x="25" y="1046"/>
                  </a:lnTo>
                  <a:lnTo>
                    <a:pt x="10" y="1021"/>
                  </a:lnTo>
                  <a:lnTo>
                    <a:pt x="5" y="990"/>
                  </a:lnTo>
                  <a:lnTo>
                    <a:pt x="0" y="965"/>
                  </a:lnTo>
                  <a:lnTo>
                    <a:pt x="0" y="153"/>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3" name="Freeform 34"/>
            <p:cNvSpPr>
              <a:spLocks noEditPoints="1"/>
            </p:cNvSpPr>
            <p:nvPr/>
          </p:nvSpPr>
          <p:spPr bwMode="auto">
            <a:xfrm>
              <a:off x="3596" y="2678"/>
              <a:ext cx="913" cy="1127"/>
            </a:xfrm>
            <a:custGeom>
              <a:avLst/>
              <a:gdLst>
                <a:gd name="T0" fmla="*/ 0 w 913"/>
                <a:gd name="T1" fmla="*/ 122 h 1127"/>
                <a:gd name="T2" fmla="*/ 25 w 913"/>
                <a:gd name="T3" fmla="*/ 66 h 1127"/>
                <a:gd name="T4" fmla="*/ 45 w 913"/>
                <a:gd name="T5" fmla="*/ 46 h 1127"/>
                <a:gd name="T6" fmla="*/ 91 w 913"/>
                <a:gd name="T7" fmla="*/ 10 h 1127"/>
                <a:gd name="T8" fmla="*/ 122 w 913"/>
                <a:gd name="T9" fmla="*/ 0 h 1127"/>
                <a:gd name="T10" fmla="*/ 786 w 913"/>
                <a:gd name="T11" fmla="*/ 0 h 1127"/>
                <a:gd name="T12" fmla="*/ 817 w 913"/>
                <a:gd name="T13" fmla="*/ 10 h 1127"/>
                <a:gd name="T14" fmla="*/ 863 w 913"/>
                <a:gd name="T15" fmla="*/ 46 h 1127"/>
                <a:gd name="T16" fmla="*/ 883 w 913"/>
                <a:gd name="T17" fmla="*/ 66 h 1127"/>
                <a:gd name="T18" fmla="*/ 908 w 913"/>
                <a:gd name="T19" fmla="*/ 122 h 1127"/>
                <a:gd name="T20" fmla="*/ 913 w 913"/>
                <a:gd name="T21" fmla="*/ 970 h 1127"/>
                <a:gd name="T22" fmla="*/ 898 w 913"/>
                <a:gd name="T23" fmla="*/ 1026 h 1127"/>
                <a:gd name="T24" fmla="*/ 883 w 913"/>
                <a:gd name="T25" fmla="*/ 1056 h 1127"/>
                <a:gd name="T26" fmla="*/ 842 w 913"/>
                <a:gd name="T27" fmla="*/ 1097 h 1127"/>
                <a:gd name="T28" fmla="*/ 812 w 913"/>
                <a:gd name="T29" fmla="*/ 1112 h 1127"/>
                <a:gd name="T30" fmla="*/ 756 w 913"/>
                <a:gd name="T31" fmla="*/ 1127 h 1127"/>
                <a:gd name="T32" fmla="*/ 122 w 913"/>
                <a:gd name="T33" fmla="*/ 1122 h 1127"/>
                <a:gd name="T34" fmla="*/ 66 w 913"/>
                <a:gd name="T35" fmla="*/ 1097 h 1127"/>
                <a:gd name="T36" fmla="*/ 45 w 913"/>
                <a:gd name="T37" fmla="*/ 1076 h 1127"/>
                <a:gd name="T38" fmla="*/ 10 w 913"/>
                <a:gd name="T39" fmla="*/ 1031 h 1127"/>
                <a:gd name="T40" fmla="*/ 0 w 913"/>
                <a:gd name="T41" fmla="*/ 1000 h 1127"/>
                <a:gd name="T42" fmla="*/ 15 w 913"/>
                <a:gd name="T43" fmla="*/ 965 h 1127"/>
                <a:gd name="T44" fmla="*/ 25 w 913"/>
                <a:gd name="T45" fmla="*/ 1026 h 1127"/>
                <a:gd name="T46" fmla="*/ 35 w 913"/>
                <a:gd name="T47" fmla="*/ 1046 h 1127"/>
                <a:gd name="T48" fmla="*/ 76 w 913"/>
                <a:gd name="T49" fmla="*/ 1086 h 1127"/>
                <a:gd name="T50" fmla="*/ 101 w 913"/>
                <a:gd name="T51" fmla="*/ 1097 h 1127"/>
                <a:gd name="T52" fmla="*/ 157 w 913"/>
                <a:gd name="T53" fmla="*/ 1112 h 1127"/>
                <a:gd name="T54" fmla="*/ 781 w 913"/>
                <a:gd name="T55" fmla="*/ 1107 h 1127"/>
                <a:gd name="T56" fmla="*/ 832 w 913"/>
                <a:gd name="T57" fmla="*/ 1086 h 1127"/>
                <a:gd name="T58" fmla="*/ 852 w 913"/>
                <a:gd name="T59" fmla="*/ 1066 h 1127"/>
                <a:gd name="T60" fmla="*/ 883 w 913"/>
                <a:gd name="T61" fmla="*/ 1020 h 1127"/>
                <a:gd name="T62" fmla="*/ 893 w 913"/>
                <a:gd name="T63" fmla="*/ 995 h 1127"/>
                <a:gd name="T64" fmla="*/ 893 w 913"/>
                <a:gd name="T65" fmla="*/ 127 h 1127"/>
                <a:gd name="T66" fmla="*/ 883 w 913"/>
                <a:gd name="T67" fmla="*/ 102 h 1127"/>
                <a:gd name="T68" fmla="*/ 852 w 913"/>
                <a:gd name="T69" fmla="*/ 56 h 1127"/>
                <a:gd name="T70" fmla="*/ 832 w 913"/>
                <a:gd name="T71" fmla="*/ 36 h 1127"/>
                <a:gd name="T72" fmla="*/ 781 w 913"/>
                <a:gd name="T73" fmla="*/ 15 h 1127"/>
                <a:gd name="T74" fmla="*/ 157 w 913"/>
                <a:gd name="T75" fmla="*/ 15 h 1127"/>
                <a:gd name="T76" fmla="*/ 101 w 913"/>
                <a:gd name="T77" fmla="*/ 26 h 1127"/>
                <a:gd name="T78" fmla="*/ 76 w 913"/>
                <a:gd name="T79" fmla="*/ 36 h 1127"/>
                <a:gd name="T80" fmla="*/ 35 w 913"/>
                <a:gd name="T81" fmla="*/ 76 h 1127"/>
                <a:gd name="T82" fmla="*/ 25 w 913"/>
                <a:gd name="T83" fmla="*/ 102 h 1127"/>
                <a:gd name="T84" fmla="*/ 15 w 913"/>
                <a:gd name="T85" fmla="*/ 158 h 11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13"/>
                <a:gd name="T130" fmla="*/ 0 h 1127"/>
                <a:gd name="T131" fmla="*/ 913 w 913"/>
                <a:gd name="T132" fmla="*/ 1127 h 11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13" h="1127">
                  <a:moveTo>
                    <a:pt x="0" y="158"/>
                  </a:moveTo>
                  <a:lnTo>
                    <a:pt x="0" y="122"/>
                  </a:lnTo>
                  <a:lnTo>
                    <a:pt x="10" y="97"/>
                  </a:lnTo>
                  <a:lnTo>
                    <a:pt x="10" y="92"/>
                  </a:lnTo>
                  <a:lnTo>
                    <a:pt x="25" y="66"/>
                  </a:lnTo>
                  <a:lnTo>
                    <a:pt x="45" y="46"/>
                  </a:lnTo>
                  <a:lnTo>
                    <a:pt x="66" y="26"/>
                  </a:lnTo>
                  <a:lnTo>
                    <a:pt x="91" y="10"/>
                  </a:lnTo>
                  <a:lnTo>
                    <a:pt x="96" y="10"/>
                  </a:lnTo>
                  <a:lnTo>
                    <a:pt x="122" y="0"/>
                  </a:lnTo>
                  <a:lnTo>
                    <a:pt x="152" y="0"/>
                  </a:lnTo>
                  <a:lnTo>
                    <a:pt x="756" y="0"/>
                  </a:lnTo>
                  <a:lnTo>
                    <a:pt x="786" y="0"/>
                  </a:lnTo>
                  <a:lnTo>
                    <a:pt x="812" y="10"/>
                  </a:lnTo>
                  <a:lnTo>
                    <a:pt x="817" y="10"/>
                  </a:lnTo>
                  <a:lnTo>
                    <a:pt x="842" y="26"/>
                  </a:lnTo>
                  <a:lnTo>
                    <a:pt x="863" y="46"/>
                  </a:lnTo>
                  <a:lnTo>
                    <a:pt x="868" y="46"/>
                  </a:lnTo>
                  <a:lnTo>
                    <a:pt x="883" y="66"/>
                  </a:lnTo>
                  <a:lnTo>
                    <a:pt x="898" y="92"/>
                  </a:lnTo>
                  <a:lnTo>
                    <a:pt x="898" y="97"/>
                  </a:lnTo>
                  <a:lnTo>
                    <a:pt x="908" y="122"/>
                  </a:lnTo>
                  <a:lnTo>
                    <a:pt x="913" y="153"/>
                  </a:lnTo>
                  <a:lnTo>
                    <a:pt x="913" y="970"/>
                  </a:lnTo>
                  <a:lnTo>
                    <a:pt x="908" y="1000"/>
                  </a:lnTo>
                  <a:lnTo>
                    <a:pt x="898" y="1026"/>
                  </a:lnTo>
                  <a:lnTo>
                    <a:pt x="898" y="1031"/>
                  </a:lnTo>
                  <a:lnTo>
                    <a:pt x="883" y="1056"/>
                  </a:lnTo>
                  <a:lnTo>
                    <a:pt x="868" y="1076"/>
                  </a:lnTo>
                  <a:lnTo>
                    <a:pt x="863" y="1081"/>
                  </a:lnTo>
                  <a:lnTo>
                    <a:pt x="842" y="1097"/>
                  </a:lnTo>
                  <a:lnTo>
                    <a:pt x="817" y="1112"/>
                  </a:lnTo>
                  <a:lnTo>
                    <a:pt x="812" y="1112"/>
                  </a:lnTo>
                  <a:lnTo>
                    <a:pt x="786" y="1122"/>
                  </a:lnTo>
                  <a:lnTo>
                    <a:pt x="756" y="1127"/>
                  </a:lnTo>
                  <a:lnTo>
                    <a:pt x="157" y="1127"/>
                  </a:lnTo>
                  <a:lnTo>
                    <a:pt x="122" y="1122"/>
                  </a:lnTo>
                  <a:lnTo>
                    <a:pt x="96" y="1112"/>
                  </a:lnTo>
                  <a:lnTo>
                    <a:pt x="91" y="1112"/>
                  </a:lnTo>
                  <a:lnTo>
                    <a:pt x="66" y="1097"/>
                  </a:lnTo>
                  <a:lnTo>
                    <a:pt x="45" y="1081"/>
                  </a:lnTo>
                  <a:lnTo>
                    <a:pt x="45" y="1076"/>
                  </a:lnTo>
                  <a:lnTo>
                    <a:pt x="25" y="1056"/>
                  </a:lnTo>
                  <a:lnTo>
                    <a:pt x="10" y="1031"/>
                  </a:lnTo>
                  <a:lnTo>
                    <a:pt x="10" y="1026"/>
                  </a:lnTo>
                  <a:lnTo>
                    <a:pt x="0" y="1000"/>
                  </a:lnTo>
                  <a:lnTo>
                    <a:pt x="0" y="970"/>
                  </a:lnTo>
                  <a:lnTo>
                    <a:pt x="0" y="158"/>
                  </a:lnTo>
                  <a:close/>
                  <a:moveTo>
                    <a:pt x="15" y="965"/>
                  </a:moveTo>
                  <a:lnTo>
                    <a:pt x="15" y="995"/>
                  </a:lnTo>
                  <a:lnTo>
                    <a:pt x="25" y="1026"/>
                  </a:lnTo>
                  <a:lnTo>
                    <a:pt x="25" y="1020"/>
                  </a:lnTo>
                  <a:lnTo>
                    <a:pt x="35" y="1046"/>
                  </a:lnTo>
                  <a:lnTo>
                    <a:pt x="56" y="1066"/>
                  </a:lnTo>
                  <a:lnTo>
                    <a:pt x="76" y="1086"/>
                  </a:lnTo>
                  <a:lnTo>
                    <a:pt x="101" y="1097"/>
                  </a:lnTo>
                  <a:lnTo>
                    <a:pt x="127" y="1107"/>
                  </a:lnTo>
                  <a:lnTo>
                    <a:pt x="157" y="1112"/>
                  </a:lnTo>
                  <a:lnTo>
                    <a:pt x="751" y="1112"/>
                  </a:lnTo>
                  <a:lnTo>
                    <a:pt x="781" y="1107"/>
                  </a:lnTo>
                  <a:lnTo>
                    <a:pt x="812" y="1097"/>
                  </a:lnTo>
                  <a:lnTo>
                    <a:pt x="807" y="1097"/>
                  </a:lnTo>
                  <a:lnTo>
                    <a:pt x="832" y="1086"/>
                  </a:lnTo>
                  <a:lnTo>
                    <a:pt x="852" y="1066"/>
                  </a:lnTo>
                  <a:lnTo>
                    <a:pt x="873" y="1046"/>
                  </a:lnTo>
                  <a:lnTo>
                    <a:pt x="883" y="1020"/>
                  </a:lnTo>
                  <a:lnTo>
                    <a:pt x="883" y="1026"/>
                  </a:lnTo>
                  <a:lnTo>
                    <a:pt x="893" y="995"/>
                  </a:lnTo>
                  <a:lnTo>
                    <a:pt x="898" y="970"/>
                  </a:lnTo>
                  <a:lnTo>
                    <a:pt x="898" y="158"/>
                  </a:lnTo>
                  <a:lnTo>
                    <a:pt x="893" y="127"/>
                  </a:lnTo>
                  <a:lnTo>
                    <a:pt x="883" y="102"/>
                  </a:lnTo>
                  <a:lnTo>
                    <a:pt x="873" y="76"/>
                  </a:lnTo>
                  <a:lnTo>
                    <a:pt x="852" y="56"/>
                  </a:lnTo>
                  <a:lnTo>
                    <a:pt x="832" y="36"/>
                  </a:lnTo>
                  <a:lnTo>
                    <a:pt x="807" y="26"/>
                  </a:lnTo>
                  <a:lnTo>
                    <a:pt x="812" y="26"/>
                  </a:lnTo>
                  <a:lnTo>
                    <a:pt x="781" y="15"/>
                  </a:lnTo>
                  <a:lnTo>
                    <a:pt x="756" y="15"/>
                  </a:lnTo>
                  <a:lnTo>
                    <a:pt x="157" y="15"/>
                  </a:lnTo>
                  <a:lnTo>
                    <a:pt x="127" y="15"/>
                  </a:lnTo>
                  <a:lnTo>
                    <a:pt x="101" y="26"/>
                  </a:lnTo>
                  <a:lnTo>
                    <a:pt x="76" y="36"/>
                  </a:lnTo>
                  <a:lnTo>
                    <a:pt x="56" y="56"/>
                  </a:lnTo>
                  <a:lnTo>
                    <a:pt x="35" y="76"/>
                  </a:lnTo>
                  <a:lnTo>
                    <a:pt x="25" y="102"/>
                  </a:lnTo>
                  <a:lnTo>
                    <a:pt x="15" y="127"/>
                  </a:lnTo>
                  <a:lnTo>
                    <a:pt x="15" y="158"/>
                  </a:lnTo>
                  <a:lnTo>
                    <a:pt x="15" y="96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4" name="Rectangle 35"/>
            <p:cNvSpPr>
              <a:spLocks noChangeArrowheads="1"/>
            </p:cNvSpPr>
            <p:nvPr/>
          </p:nvSpPr>
          <p:spPr bwMode="auto">
            <a:xfrm>
              <a:off x="3696" y="2750"/>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大震災後の防災・</a:t>
              </a:r>
              <a:endParaRPr lang="ja-JP" altLang="en-US">
                <a:latin typeface="Meiryo UI" panose="020B0604030504040204" pitchFamily="50" charset="-128"/>
                <a:ea typeface="Meiryo UI" panose="020B0604030504040204" pitchFamily="50" charset="-128"/>
              </a:endParaRPr>
            </a:p>
          </p:txBody>
        </p:sp>
        <p:sp>
          <p:nvSpPr>
            <p:cNvPr id="14375" name="Rectangle 36"/>
            <p:cNvSpPr>
              <a:spLocks noChangeArrowheads="1"/>
            </p:cNvSpPr>
            <p:nvPr/>
          </p:nvSpPr>
          <p:spPr bwMode="auto">
            <a:xfrm>
              <a:off x="3758" y="2871"/>
              <a:ext cx="67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減災対策の記録</a:t>
              </a:r>
              <a:endParaRPr lang="ja-JP" altLang="en-US">
                <a:latin typeface="Meiryo UI" panose="020B0604030504040204" pitchFamily="50" charset="-128"/>
                <a:ea typeface="Meiryo UI" panose="020B0604030504040204" pitchFamily="50" charset="-128"/>
              </a:endParaRPr>
            </a:p>
          </p:txBody>
        </p:sp>
        <p:sp>
          <p:nvSpPr>
            <p:cNvPr id="14376" name="Rectangle 37"/>
            <p:cNvSpPr>
              <a:spLocks noChangeArrowheads="1"/>
            </p:cNvSpPr>
            <p:nvPr/>
          </p:nvSpPr>
          <p:spPr bwMode="auto">
            <a:xfrm>
              <a:off x="1261" y="3932"/>
              <a:ext cx="388" cy="233"/>
            </a:xfrm>
            <a:prstGeom prst="rect">
              <a:avLst/>
            </a:prstGeom>
            <a:noFill/>
            <a:ln w="9525">
              <a:noFill/>
              <a:miter lim="800000"/>
              <a:headEnd/>
              <a:tailEnd/>
            </a:ln>
          </p:spPr>
          <p:txBody>
            <a:bodyPr wrap="none" lIns="0" tIns="0" rIns="0" bIns="0">
              <a:spAutoFit/>
            </a:bodyPr>
            <a:lstStyle/>
            <a:p>
              <a:r>
                <a:rPr lang="ja-JP" altLang="en-US" sz="2400">
                  <a:solidFill>
                    <a:srgbClr val="000000"/>
                  </a:solidFill>
                  <a:latin typeface="Meiryo UI" panose="020B0604030504040204" pitchFamily="50" charset="-128"/>
                  <a:ea typeface="Meiryo UI" panose="020B0604030504040204" pitchFamily="50" charset="-128"/>
                </a:rPr>
                <a:t>過去</a:t>
              </a:r>
              <a:endParaRPr lang="ja-JP" altLang="en-US" sz="2400">
                <a:latin typeface="Meiryo UI" panose="020B0604030504040204" pitchFamily="50" charset="-128"/>
                <a:ea typeface="Meiryo UI" panose="020B0604030504040204" pitchFamily="50" charset="-128"/>
              </a:endParaRPr>
            </a:p>
          </p:txBody>
        </p:sp>
        <p:sp>
          <p:nvSpPr>
            <p:cNvPr id="14377" name="Rectangle 38"/>
            <p:cNvSpPr>
              <a:spLocks noChangeArrowheads="1"/>
            </p:cNvSpPr>
            <p:nvPr/>
          </p:nvSpPr>
          <p:spPr bwMode="auto">
            <a:xfrm>
              <a:off x="2530" y="3932"/>
              <a:ext cx="388" cy="233"/>
            </a:xfrm>
            <a:prstGeom prst="rect">
              <a:avLst/>
            </a:prstGeom>
            <a:noFill/>
            <a:ln w="9525">
              <a:noFill/>
              <a:miter lim="800000"/>
              <a:headEnd/>
              <a:tailEnd/>
            </a:ln>
          </p:spPr>
          <p:txBody>
            <a:bodyPr wrap="none" lIns="0" tIns="0" rIns="0" bIns="0">
              <a:spAutoFit/>
            </a:bodyPr>
            <a:lstStyle/>
            <a:p>
              <a:r>
                <a:rPr lang="ja-JP" altLang="en-US" sz="2400">
                  <a:solidFill>
                    <a:srgbClr val="000000"/>
                  </a:solidFill>
                  <a:latin typeface="Meiryo UI" panose="020B0604030504040204" pitchFamily="50" charset="-128"/>
                  <a:ea typeface="Meiryo UI" panose="020B0604030504040204" pitchFamily="50" charset="-128"/>
                </a:rPr>
                <a:t>現在</a:t>
              </a:r>
              <a:endParaRPr lang="ja-JP" altLang="en-US" sz="2400">
                <a:latin typeface="Meiryo UI" panose="020B0604030504040204" pitchFamily="50" charset="-128"/>
                <a:ea typeface="Meiryo UI" panose="020B0604030504040204" pitchFamily="50" charset="-128"/>
              </a:endParaRPr>
            </a:p>
          </p:txBody>
        </p:sp>
        <p:sp>
          <p:nvSpPr>
            <p:cNvPr id="14378" name="Rectangle 39"/>
            <p:cNvSpPr>
              <a:spLocks noChangeArrowheads="1"/>
            </p:cNvSpPr>
            <p:nvPr/>
          </p:nvSpPr>
          <p:spPr bwMode="auto">
            <a:xfrm>
              <a:off x="3677" y="3932"/>
              <a:ext cx="388" cy="233"/>
            </a:xfrm>
            <a:prstGeom prst="rect">
              <a:avLst/>
            </a:prstGeom>
            <a:noFill/>
            <a:ln w="9525">
              <a:noFill/>
              <a:miter lim="800000"/>
              <a:headEnd/>
              <a:tailEnd/>
            </a:ln>
          </p:spPr>
          <p:txBody>
            <a:bodyPr wrap="none" lIns="0" tIns="0" rIns="0" bIns="0">
              <a:spAutoFit/>
            </a:bodyPr>
            <a:lstStyle/>
            <a:p>
              <a:r>
                <a:rPr lang="ja-JP" altLang="en-US" sz="2400">
                  <a:solidFill>
                    <a:srgbClr val="000000"/>
                  </a:solidFill>
                  <a:latin typeface="Meiryo UI" panose="020B0604030504040204" pitchFamily="50" charset="-128"/>
                  <a:ea typeface="Meiryo UI" panose="020B0604030504040204" pitchFamily="50" charset="-128"/>
                </a:rPr>
                <a:t>未来</a:t>
              </a:r>
              <a:endParaRPr lang="ja-JP" altLang="en-US" sz="2400">
                <a:latin typeface="Meiryo UI" panose="020B0604030504040204" pitchFamily="50" charset="-128"/>
                <a:ea typeface="Meiryo UI" panose="020B0604030504040204" pitchFamily="50" charset="-128"/>
              </a:endParaRPr>
            </a:p>
          </p:txBody>
        </p:sp>
        <p:sp>
          <p:nvSpPr>
            <p:cNvPr id="14379" name="Rectangle 40"/>
            <p:cNvSpPr>
              <a:spLocks noChangeArrowheads="1"/>
            </p:cNvSpPr>
            <p:nvPr/>
          </p:nvSpPr>
          <p:spPr bwMode="auto">
            <a:xfrm>
              <a:off x="1037" y="1643"/>
              <a:ext cx="46" cy="2187"/>
            </a:xfrm>
            <a:prstGeom prst="rect">
              <a:avLst/>
            </a:prstGeom>
            <a:solidFill>
              <a:srgbClr val="376092"/>
            </a:solidFill>
            <a:ln w="0">
              <a:solidFill>
                <a:srgbClr val="376092"/>
              </a:solid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0" name="Freeform 41"/>
            <p:cNvSpPr>
              <a:spLocks noEditPoints="1"/>
            </p:cNvSpPr>
            <p:nvPr/>
          </p:nvSpPr>
          <p:spPr bwMode="auto">
            <a:xfrm>
              <a:off x="2190" y="1729"/>
              <a:ext cx="45" cy="2101"/>
            </a:xfrm>
            <a:custGeom>
              <a:avLst/>
              <a:gdLst>
                <a:gd name="T0" fmla="*/ 0 w 45"/>
                <a:gd name="T1" fmla="*/ 2101 h 2101"/>
                <a:gd name="T2" fmla="*/ 0 w 45"/>
                <a:gd name="T3" fmla="*/ 1919 h 2101"/>
                <a:gd name="T4" fmla="*/ 45 w 45"/>
                <a:gd name="T5" fmla="*/ 1919 h 2101"/>
                <a:gd name="T6" fmla="*/ 45 w 45"/>
                <a:gd name="T7" fmla="*/ 2101 h 2101"/>
                <a:gd name="T8" fmla="*/ 0 w 45"/>
                <a:gd name="T9" fmla="*/ 2101 h 2101"/>
                <a:gd name="T10" fmla="*/ 0 w 45"/>
                <a:gd name="T11" fmla="*/ 1782 h 2101"/>
                <a:gd name="T12" fmla="*/ 0 w 45"/>
                <a:gd name="T13" fmla="*/ 1599 h 2101"/>
                <a:gd name="T14" fmla="*/ 45 w 45"/>
                <a:gd name="T15" fmla="*/ 1599 h 2101"/>
                <a:gd name="T16" fmla="*/ 45 w 45"/>
                <a:gd name="T17" fmla="*/ 1782 h 2101"/>
                <a:gd name="T18" fmla="*/ 0 w 45"/>
                <a:gd name="T19" fmla="*/ 1782 h 2101"/>
                <a:gd name="T20" fmla="*/ 0 w 45"/>
                <a:gd name="T21" fmla="*/ 1462 h 2101"/>
                <a:gd name="T22" fmla="*/ 0 w 45"/>
                <a:gd name="T23" fmla="*/ 1279 h 2101"/>
                <a:gd name="T24" fmla="*/ 45 w 45"/>
                <a:gd name="T25" fmla="*/ 1279 h 2101"/>
                <a:gd name="T26" fmla="*/ 45 w 45"/>
                <a:gd name="T27" fmla="*/ 1462 h 2101"/>
                <a:gd name="T28" fmla="*/ 0 w 45"/>
                <a:gd name="T29" fmla="*/ 1462 h 2101"/>
                <a:gd name="T30" fmla="*/ 0 w 45"/>
                <a:gd name="T31" fmla="*/ 1142 h 2101"/>
                <a:gd name="T32" fmla="*/ 0 w 45"/>
                <a:gd name="T33" fmla="*/ 959 h 2101"/>
                <a:gd name="T34" fmla="*/ 45 w 45"/>
                <a:gd name="T35" fmla="*/ 959 h 2101"/>
                <a:gd name="T36" fmla="*/ 45 w 45"/>
                <a:gd name="T37" fmla="*/ 1142 h 2101"/>
                <a:gd name="T38" fmla="*/ 0 w 45"/>
                <a:gd name="T39" fmla="*/ 1142 h 2101"/>
                <a:gd name="T40" fmla="*/ 0 w 45"/>
                <a:gd name="T41" fmla="*/ 822 h 2101"/>
                <a:gd name="T42" fmla="*/ 0 w 45"/>
                <a:gd name="T43" fmla="*/ 640 h 2101"/>
                <a:gd name="T44" fmla="*/ 45 w 45"/>
                <a:gd name="T45" fmla="*/ 640 h 2101"/>
                <a:gd name="T46" fmla="*/ 45 w 45"/>
                <a:gd name="T47" fmla="*/ 822 h 2101"/>
                <a:gd name="T48" fmla="*/ 0 w 45"/>
                <a:gd name="T49" fmla="*/ 822 h 2101"/>
                <a:gd name="T50" fmla="*/ 0 w 45"/>
                <a:gd name="T51" fmla="*/ 503 h 2101"/>
                <a:gd name="T52" fmla="*/ 0 w 45"/>
                <a:gd name="T53" fmla="*/ 320 h 2101"/>
                <a:gd name="T54" fmla="*/ 45 w 45"/>
                <a:gd name="T55" fmla="*/ 320 h 2101"/>
                <a:gd name="T56" fmla="*/ 45 w 45"/>
                <a:gd name="T57" fmla="*/ 503 h 2101"/>
                <a:gd name="T58" fmla="*/ 0 w 45"/>
                <a:gd name="T59" fmla="*/ 503 h 2101"/>
                <a:gd name="T60" fmla="*/ 0 w 45"/>
                <a:gd name="T61" fmla="*/ 183 h 2101"/>
                <a:gd name="T62" fmla="*/ 0 w 45"/>
                <a:gd name="T63" fmla="*/ 0 h 2101"/>
                <a:gd name="T64" fmla="*/ 45 w 45"/>
                <a:gd name="T65" fmla="*/ 0 h 2101"/>
                <a:gd name="T66" fmla="*/ 45 w 45"/>
                <a:gd name="T67" fmla="*/ 183 h 2101"/>
                <a:gd name="T68" fmla="*/ 0 w 45"/>
                <a:gd name="T69" fmla="*/ 183 h 2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
                <a:gd name="T106" fmla="*/ 0 h 2101"/>
                <a:gd name="T107" fmla="*/ 45 w 45"/>
                <a:gd name="T108" fmla="*/ 2101 h 21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 h="2101">
                  <a:moveTo>
                    <a:pt x="0" y="2101"/>
                  </a:moveTo>
                  <a:lnTo>
                    <a:pt x="0" y="1919"/>
                  </a:lnTo>
                  <a:lnTo>
                    <a:pt x="45" y="1919"/>
                  </a:lnTo>
                  <a:lnTo>
                    <a:pt x="45" y="2101"/>
                  </a:lnTo>
                  <a:lnTo>
                    <a:pt x="0" y="2101"/>
                  </a:lnTo>
                  <a:close/>
                  <a:moveTo>
                    <a:pt x="0" y="1782"/>
                  </a:moveTo>
                  <a:lnTo>
                    <a:pt x="0" y="1599"/>
                  </a:lnTo>
                  <a:lnTo>
                    <a:pt x="45" y="1599"/>
                  </a:lnTo>
                  <a:lnTo>
                    <a:pt x="45" y="1782"/>
                  </a:lnTo>
                  <a:lnTo>
                    <a:pt x="0" y="1782"/>
                  </a:lnTo>
                  <a:close/>
                  <a:moveTo>
                    <a:pt x="0" y="1462"/>
                  </a:moveTo>
                  <a:lnTo>
                    <a:pt x="0" y="1279"/>
                  </a:lnTo>
                  <a:lnTo>
                    <a:pt x="45" y="1279"/>
                  </a:lnTo>
                  <a:lnTo>
                    <a:pt x="45" y="1462"/>
                  </a:lnTo>
                  <a:lnTo>
                    <a:pt x="0" y="1462"/>
                  </a:lnTo>
                  <a:close/>
                  <a:moveTo>
                    <a:pt x="0" y="1142"/>
                  </a:moveTo>
                  <a:lnTo>
                    <a:pt x="0" y="959"/>
                  </a:lnTo>
                  <a:lnTo>
                    <a:pt x="45" y="959"/>
                  </a:lnTo>
                  <a:lnTo>
                    <a:pt x="45" y="1142"/>
                  </a:lnTo>
                  <a:lnTo>
                    <a:pt x="0" y="1142"/>
                  </a:lnTo>
                  <a:close/>
                  <a:moveTo>
                    <a:pt x="0" y="822"/>
                  </a:moveTo>
                  <a:lnTo>
                    <a:pt x="0" y="640"/>
                  </a:lnTo>
                  <a:lnTo>
                    <a:pt x="45" y="640"/>
                  </a:lnTo>
                  <a:lnTo>
                    <a:pt x="45" y="822"/>
                  </a:lnTo>
                  <a:lnTo>
                    <a:pt x="0" y="822"/>
                  </a:lnTo>
                  <a:close/>
                  <a:moveTo>
                    <a:pt x="0" y="503"/>
                  </a:moveTo>
                  <a:lnTo>
                    <a:pt x="0" y="320"/>
                  </a:lnTo>
                  <a:lnTo>
                    <a:pt x="45" y="320"/>
                  </a:lnTo>
                  <a:lnTo>
                    <a:pt x="45" y="503"/>
                  </a:lnTo>
                  <a:lnTo>
                    <a:pt x="0" y="503"/>
                  </a:lnTo>
                  <a:close/>
                  <a:moveTo>
                    <a:pt x="0" y="183"/>
                  </a:moveTo>
                  <a:lnTo>
                    <a:pt x="0" y="0"/>
                  </a:lnTo>
                  <a:lnTo>
                    <a:pt x="45" y="0"/>
                  </a:lnTo>
                  <a:lnTo>
                    <a:pt x="45" y="183"/>
                  </a:lnTo>
                  <a:lnTo>
                    <a:pt x="0" y="18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1" name="Freeform 42"/>
            <p:cNvSpPr>
              <a:spLocks noEditPoints="1"/>
            </p:cNvSpPr>
            <p:nvPr/>
          </p:nvSpPr>
          <p:spPr bwMode="auto">
            <a:xfrm>
              <a:off x="3494" y="1729"/>
              <a:ext cx="46" cy="2101"/>
            </a:xfrm>
            <a:custGeom>
              <a:avLst/>
              <a:gdLst>
                <a:gd name="T0" fmla="*/ 0 w 46"/>
                <a:gd name="T1" fmla="*/ 2101 h 2101"/>
                <a:gd name="T2" fmla="*/ 0 w 46"/>
                <a:gd name="T3" fmla="*/ 1919 h 2101"/>
                <a:gd name="T4" fmla="*/ 46 w 46"/>
                <a:gd name="T5" fmla="*/ 1919 h 2101"/>
                <a:gd name="T6" fmla="*/ 46 w 46"/>
                <a:gd name="T7" fmla="*/ 2101 h 2101"/>
                <a:gd name="T8" fmla="*/ 0 w 46"/>
                <a:gd name="T9" fmla="*/ 2101 h 2101"/>
                <a:gd name="T10" fmla="*/ 0 w 46"/>
                <a:gd name="T11" fmla="*/ 1782 h 2101"/>
                <a:gd name="T12" fmla="*/ 0 w 46"/>
                <a:gd name="T13" fmla="*/ 1599 h 2101"/>
                <a:gd name="T14" fmla="*/ 46 w 46"/>
                <a:gd name="T15" fmla="*/ 1599 h 2101"/>
                <a:gd name="T16" fmla="*/ 46 w 46"/>
                <a:gd name="T17" fmla="*/ 1782 h 2101"/>
                <a:gd name="T18" fmla="*/ 0 w 46"/>
                <a:gd name="T19" fmla="*/ 1782 h 2101"/>
                <a:gd name="T20" fmla="*/ 0 w 46"/>
                <a:gd name="T21" fmla="*/ 1462 h 2101"/>
                <a:gd name="T22" fmla="*/ 0 w 46"/>
                <a:gd name="T23" fmla="*/ 1279 h 2101"/>
                <a:gd name="T24" fmla="*/ 46 w 46"/>
                <a:gd name="T25" fmla="*/ 1279 h 2101"/>
                <a:gd name="T26" fmla="*/ 46 w 46"/>
                <a:gd name="T27" fmla="*/ 1462 h 2101"/>
                <a:gd name="T28" fmla="*/ 0 w 46"/>
                <a:gd name="T29" fmla="*/ 1462 h 2101"/>
                <a:gd name="T30" fmla="*/ 0 w 46"/>
                <a:gd name="T31" fmla="*/ 1142 h 2101"/>
                <a:gd name="T32" fmla="*/ 0 w 46"/>
                <a:gd name="T33" fmla="*/ 959 h 2101"/>
                <a:gd name="T34" fmla="*/ 46 w 46"/>
                <a:gd name="T35" fmla="*/ 959 h 2101"/>
                <a:gd name="T36" fmla="*/ 46 w 46"/>
                <a:gd name="T37" fmla="*/ 1142 h 2101"/>
                <a:gd name="T38" fmla="*/ 0 w 46"/>
                <a:gd name="T39" fmla="*/ 1142 h 2101"/>
                <a:gd name="T40" fmla="*/ 0 w 46"/>
                <a:gd name="T41" fmla="*/ 822 h 2101"/>
                <a:gd name="T42" fmla="*/ 0 w 46"/>
                <a:gd name="T43" fmla="*/ 640 h 2101"/>
                <a:gd name="T44" fmla="*/ 46 w 46"/>
                <a:gd name="T45" fmla="*/ 640 h 2101"/>
                <a:gd name="T46" fmla="*/ 46 w 46"/>
                <a:gd name="T47" fmla="*/ 822 h 2101"/>
                <a:gd name="T48" fmla="*/ 0 w 46"/>
                <a:gd name="T49" fmla="*/ 822 h 2101"/>
                <a:gd name="T50" fmla="*/ 0 w 46"/>
                <a:gd name="T51" fmla="*/ 503 h 2101"/>
                <a:gd name="T52" fmla="*/ 0 w 46"/>
                <a:gd name="T53" fmla="*/ 320 h 2101"/>
                <a:gd name="T54" fmla="*/ 46 w 46"/>
                <a:gd name="T55" fmla="*/ 320 h 2101"/>
                <a:gd name="T56" fmla="*/ 46 w 46"/>
                <a:gd name="T57" fmla="*/ 503 h 2101"/>
                <a:gd name="T58" fmla="*/ 0 w 46"/>
                <a:gd name="T59" fmla="*/ 503 h 2101"/>
                <a:gd name="T60" fmla="*/ 0 w 46"/>
                <a:gd name="T61" fmla="*/ 183 h 2101"/>
                <a:gd name="T62" fmla="*/ 0 w 46"/>
                <a:gd name="T63" fmla="*/ 0 h 2101"/>
                <a:gd name="T64" fmla="*/ 46 w 46"/>
                <a:gd name="T65" fmla="*/ 0 h 2101"/>
                <a:gd name="T66" fmla="*/ 46 w 46"/>
                <a:gd name="T67" fmla="*/ 183 h 2101"/>
                <a:gd name="T68" fmla="*/ 0 w 46"/>
                <a:gd name="T69" fmla="*/ 183 h 2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
                <a:gd name="T106" fmla="*/ 0 h 2101"/>
                <a:gd name="T107" fmla="*/ 46 w 46"/>
                <a:gd name="T108" fmla="*/ 2101 h 21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 h="2101">
                  <a:moveTo>
                    <a:pt x="0" y="2101"/>
                  </a:moveTo>
                  <a:lnTo>
                    <a:pt x="0" y="1919"/>
                  </a:lnTo>
                  <a:lnTo>
                    <a:pt x="46" y="1919"/>
                  </a:lnTo>
                  <a:lnTo>
                    <a:pt x="46" y="2101"/>
                  </a:lnTo>
                  <a:lnTo>
                    <a:pt x="0" y="2101"/>
                  </a:lnTo>
                  <a:close/>
                  <a:moveTo>
                    <a:pt x="0" y="1782"/>
                  </a:moveTo>
                  <a:lnTo>
                    <a:pt x="0" y="1599"/>
                  </a:lnTo>
                  <a:lnTo>
                    <a:pt x="46" y="1599"/>
                  </a:lnTo>
                  <a:lnTo>
                    <a:pt x="46" y="1782"/>
                  </a:lnTo>
                  <a:lnTo>
                    <a:pt x="0" y="1782"/>
                  </a:lnTo>
                  <a:close/>
                  <a:moveTo>
                    <a:pt x="0" y="1462"/>
                  </a:moveTo>
                  <a:lnTo>
                    <a:pt x="0" y="1279"/>
                  </a:lnTo>
                  <a:lnTo>
                    <a:pt x="46" y="1279"/>
                  </a:lnTo>
                  <a:lnTo>
                    <a:pt x="46" y="1462"/>
                  </a:lnTo>
                  <a:lnTo>
                    <a:pt x="0" y="1462"/>
                  </a:lnTo>
                  <a:close/>
                  <a:moveTo>
                    <a:pt x="0" y="1142"/>
                  </a:moveTo>
                  <a:lnTo>
                    <a:pt x="0" y="959"/>
                  </a:lnTo>
                  <a:lnTo>
                    <a:pt x="46" y="959"/>
                  </a:lnTo>
                  <a:lnTo>
                    <a:pt x="46" y="1142"/>
                  </a:lnTo>
                  <a:lnTo>
                    <a:pt x="0" y="1142"/>
                  </a:lnTo>
                  <a:close/>
                  <a:moveTo>
                    <a:pt x="0" y="822"/>
                  </a:moveTo>
                  <a:lnTo>
                    <a:pt x="0" y="640"/>
                  </a:lnTo>
                  <a:lnTo>
                    <a:pt x="46" y="640"/>
                  </a:lnTo>
                  <a:lnTo>
                    <a:pt x="46" y="822"/>
                  </a:lnTo>
                  <a:lnTo>
                    <a:pt x="0" y="822"/>
                  </a:lnTo>
                  <a:close/>
                  <a:moveTo>
                    <a:pt x="0" y="503"/>
                  </a:moveTo>
                  <a:lnTo>
                    <a:pt x="0" y="320"/>
                  </a:lnTo>
                  <a:lnTo>
                    <a:pt x="46" y="320"/>
                  </a:lnTo>
                  <a:lnTo>
                    <a:pt x="46" y="503"/>
                  </a:lnTo>
                  <a:lnTo>
                    <a:pt x="0" y="503"/>
                  </a:lnTo>
                  <a:close/>
                  <a:moveTo>
                    <a:pt x="0" y="183"/>
                  </a:moveTo>
                  <a:lnTo>
                    <a:pt x="0" y="0"/>
                  </a:lnTo>
                  <a:lnTo>
                    <a:pt x="46" y="0"/>
                  </a:lnTo>
                  <a:lnTo>
                    <a:pt x="46" y="183"/>
                  </a:lnTo>
                  <a:lnTo>
                    <a:pt x="0" y="18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2" name="Freeform 43"/>
            <p:cNvSpPr>
              <a:spLocks noEditPoints="1"/>
            </p:cNvSpPr>
            <p:nvPr/>
          </p:nvSpPr>
          <p:spPr bwMode="auto">
            <a:xfrm>
              <a:off x="1058" y="3729"/>
              <a:ext cx="3685" cy="203"/>
            </a:xfrm>
            <a:custGeom>
              <a:avLst/>
              <a:gdLst>
                <a:gd name="T0" fmla="*/ 0 w 3685"/>
                <a:gd name="T1" fmla="*/ 81 h 203"/>
                <a:gd name="T2" fmla="*/ 3639 w 3685"/>
                <a:gd name="T3" fmla="*/ 81 h 203"/>
                <a:gd name="T4" fmla="*/ 3639 w 3685"/>
                <a:gd name="T5" fmla="*/ 127 h 203"/>
                <a:gd name="T6" fmla="*/ 0 w 3685"/>
                <a:gd name="T7" fmla="*/ 127 h 203"/>
                <a:gd name="T8" fmla="*/ 0 w 3685"/>
                <a:gd name="T9" fmla="*/ 81 h 203"/>
                <a:gd name="T10" fmla="*/ 3512 w 3685"/>
                <a:gd name="T11" fmla="*/ 5 h 203"/>
                <a:gd name="T12" fmla="*/ 3685 w 3685"/>
                <a:gd name="T13" fmla="*/ 101 h 203"/>
                <a:gd name="T14" fmla="*/ 3512 w 3685"/>
                <a:gd name="T15" fmla="*/ 203 h 203"/>
                <a:gd name="T16" fmla="*/ 3497 w 3685"/>
                <a:gd name="T17" fmla="*/ 203 h 203"/>
                <a:gd name="T18" fmla="*/ 3482 w 3685"/>
                <a:gd name="T19" fmla="*/ 193 h 203"/>
                <a:gd name="T20" fmla="*/ 3482 w 3685"/>
                <a:gd name="T21" fmla="*/ 178 h 203"/>
                <a:gd name="T22" fmla="*/ 3492 w 3685"/>
                <a:gd name="T23" fmla="*/ 162 h 203"/>
                <a:gd name="T24" fmla="*/ 3629 w 3685"/>
                <a:gd name="T25" fmla="*/ 81 h 203"/>
                <a:gd name="T26" fmla="*/ 3629 w 3685"/>
                <a:gd name="T27" fmla="*/ 122 h 203"/>
                <a:gd name="T28" fmla="*/ 3492 w 3685"/>
                <a:gd name="T29" fmla="*/ 41 h 203"/>
                <a:gd name="T30" fmla="*/ 3482 w 3685"/>
                <a:gd name="T31" fmla="*/ 30 h 203"/>
                <a:gd name="T32" fmla="*/ 3482 w 3685"/>
                <a:gd name="T33" fmla="*/ 10 h 203"/>
                <a:gd name="T34" fmla="*/ 3497 w 3685"/>
                <a:gd name="T35" fmla="*/ 0 h 203"/>
                <a:gd name="T36" fmla="*/ 3512 w 3685"/>
                <a:gd name="T37" fmla="*/ 5 h 203"/>
                <a:gd name="T38" fmla="*/ 3512 w 3685"/>
                <a:gd name="T39" fmla="*/ 5 h 2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85"/>
                <a:gd name="T61" fmla="*/ 0 h 203"/>
                <a:gd name="T62" fmla="*/ 3685 w 3685"/>
                <a:gd name="T63" fmla="*/ 203 h 2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85" h="203">
                  <a:moveTo>
                    <a:pt x="0" y="81"/>
                  </a:moveTo>
                  <a:lnTo>
                    <a:pt x="3639" y="81"/>
                  </a:lnTo>
                  <a:lnTo>
                    <a:pt x="3639" y="127"/>
                  </a:lnTo>
                  <a:lnTo>
                    <a:pt x="0" y="127"/>
                  </a:lnTo>
                  <a:lnTo>
                    <a:pt x="0" y="81"/>
                  </a:lnTo>
                  <a:close/>
                  <a:moveTo>
                    <a:pt x="3512" y="5"/>
                  </a:moveTo>
                  <a:lnTo>
                    <a:pt x="3685" y="101"/>
                  </a:lnTo>
                  <a:lnTo>
                    <a:pt x="3512" y="203"/>
                  </a:lnTo>
                  <a:lnTo>
                    <a:pt x="3497" y="203"/>
                  </a:lnTo>
                  <a:lnTo>
                    <a:pt x="3482" y="193"/>
                  </a:lnTo>
                  <a:lnTo>
                    <a:pt x="3482" y="178"/>
                  </a:lnTo>
                  <a:lnTo>
                    <a:pt x="3492" y="162"/>
                  </a:lnTo>
                  <a:lnTo>
                    <a:pt x="3629" y="81"/>
                  </a:lnTo>
                  <a:lnTo>
                    <a:pt x="3629" y="122"/>
                  </a:lnTo>
                  <a:lnTo>
                    <a:pt x="3492" y="41"/>
                  </a:lnTo>
                  <a:lnTo>
                    <a:pt x="3482" y="30"/>
                  </a:lnTo>
                  <a:lnTo>
                    <a:pt x="3482" y="10"/>
                  </a:lnTo>
                  <a:lnTo>
                    <a:pt x="3497" y="0"/>
                  </a:lnTo>
                  <a:lnTo>
                    <a:pt x="3512" y="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3" name="Rectangle 44"/>
            <p:cNvSpPr>
              <a:spLocks noChangeArrowheads="1"/>
            </p:cNvSpPr>
            <p:nvPr/>
          </p:nvSpPr>
          <p:spPr bwMode="auto">
            <a:xfrm>
              <a:off x="672" y="719"/>
              <a:ext cx="4213" cy="924"/>
            </a:xfrm>
            <a:prstGeom prst="rect">
              <a:avLst/>
            </a:prstGeom>
            <a:solidFill>
              <a:srgbClr val="DDDDDD"/>
            </a:solid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4" name="Freeform 45"/>
            <p:cNvSpPr>
              <a:spLocks/>
            </p:cNvSpPr>
            <p:nvPr/>
          </p:nvSpPr>
          <p:spPr bwMode="auto">
            <a:xfrm>
              <a:off x="677" y="724"/>
              <a:ext cx="4208" cy="919"/>
            </a:xfrm>
            <a:custGeom>
              <a:avLst/>
              <a:gdLst>
                <a:gd name="T0" fmla="*/ 0 w 4208"/>
                <a:gd name="T1" fmla="*/ 432 h 919"/>
                <a:gd name="T2" fmla="*/ 20 w 4208"/>
                <a:gd name="T3" fmla="*/ 386 h 919"/>
                <a:gd name="T4" fmla="*/ 91 w 4208"/>
                <a:gd name="T5" fmla="*/ 320 h 919"/>
                <a:gd name="T6" fmla="*/ 254 w 4208"/>
                <a:gd name="T7" fmla="*/ 239 h 919"/>
                <a:gd name="T8" fmla="*/ 477 w 4208"/>
                <a:gd name="T9" fmla="*/ 163 h 919"/>
                <a:gd name="T10" fmla="*/ 761 w 4208"/>
                <a:gd name="T11" fmla="*/ 102 h 919"/>
                <a:gd name="T12" fmla="*/ 1096 w 4208"/>
                <a:gd name="T13" fmla="*/ 51 h 919"/>
                <a:gd name="T14" fmla="*/ 1477 w 4208"/>
                <a:gd name="T15" fmla="*/ 20 h 919"/>
                <a:gd name="T16" fmla="*/ 1888 w 4208"/>
                <a:gd name="T17" fmla="*/ 0 h 919"/>
                <a:gd name="T18" fmla="*/ 2101 w 4208"/>
                <a:gd name="T19" fmla="*/ 0 h 919"/>
                <a:gd name="T20" fmla="*/ 2528 w 4208"/>
                <a:gd name="T21" fmla="*/ 5 h 919"/>
                <a:gd name="T22" fmla="*/ 2919 w 4208"/>
                <a:gd name="T23" fmla="*/ 36 h 919"/>
                <a:gd name="T24" fmla="*/ 3279 w 4208"/>
                <a:gd name="T25" fmla="*/ 76 h 919"/>
                <a:gd name="T26" fmla="*/ 3589 w 4208"/>
                <a:gd name="T27" fmla="*/ 132 h 919"/>
                <a:gd name="T28" fmla="*/ 3848 w 4208"/>
                <a:gd name="T29" fmla="*/ 198 h 919"/>
                <a:gd name="T30" fmla="*/ 4040 w 4208"/>
                <a:gd name="T31" fmla="*/ 279 h 919"/>
                <a:gd name="T32" fmla="*/ 4162 w 4208"/>
                <a:gd name="T33" fmla="*/ 366 h 919"/>
                <a:gd name="T34" fmla="*/ 4193 w 4208"/>
                <a:gd name="T35" fmla="*/ 411 h 919"/>
                <a:gd name="T36" fmla="*/ 4208 w 4208"/>
                <a:gd name="T37" fmla="*/ 457 h 919"/>
                <a:gd name="T38" fmla="*/ 4208 w 4208"/>
                <a:gd name="T39" fmla="*/ 457 h 919"/>
                <a:gd name="T40" fmla="*/ 4193 w 4208"/>
                <a:gd name="T41" fmla="*/ 503 h 919"/>
                <a:gd name="T42" fmla="*/ 4162 w 4208"/>
                <a:gd name="T43" fmla="*/ 548 h 919"/>
                <a:gd name="T44" fmla="*/ 4040 w 4208"/>
                <a:gd name="T45" fmla="*/ 635 h 919"/>
                <a:gd name="T46" fmla="*/ 3848 w 4208"/>
                <a:gd name="T47" fmla="*/ 716 h 919"/>
                <a:gd name="T48" fmla="*/ 3589 w 4208"/>
                <a:gd name="T49" fmla="*/ 782 h 919"/>
                <a:gd name="T50" fmla="*/ 3279 w 4208"/>
                <a:gd name="T51" fmla="*/ 838 h 919"/>
                <a:gd name="T52" fmla="*/ 2919 w 4208"/>
                <a:gd name="T53" fmla="*/ 878 h 919"/>
                <a:gd name="T54" fmla="*/ 2528 w 4208"/>
                <a:gd name="T55" fmla="*/ 909 h 919"/>
                <a:gd name="T56" fmla="*/ 2101 w 4208"/>
                <a:gd name="T57" fmla="*/ 919 h 919"/>
                <a:gd name="T58" fmla="*/ 2101 w 4208"/>
                <a:gd name="T59" fmla="*/ 919 h 919"/>
                <a:gd name="T60" fmla="*/ 1680 w 4208"/>
                <a:gd name="T61" fmla="*/ 909 h 919"/>
                <a:gd name="T62" fmla="*/ 1284 w 4208"/>
                <a:gd name="T63" fmla="*/ 878 h 919"/>
                <a:gd name="T64" fmla="*/ 924 w 4208"/>
                <a:gd name="T65" fmla="*/ 838 h 919"/>
                <a:gd name="T66" fmla="*/ 614 w 4208"/>
                <a:gd name="T67" fmla="*/ 782 h 919"/>
                <a:gd name="T68" fmla="*/ 355 w 4208"/>
                <a:gd name="T69" fmla="*/ 716 h 919"/>
                <a:gd name="T70" fmla="*/ 163 w 4208"/>
                <a:gd name="T71" fmla="*/ 635 h 919"/>
                <a:gd name="T72" fmla="*/ 41 w 4208"/>
                <a:gd name="T73" fmla="*/ 548 h 919"/>
                <a:gd name="T74" fmla="*/ 10 w 4208"/>
                <a:gd name="T75" fmla="*/ 503 h 919"/>
                <a:gd name="T76" fmla="*/ 0 w 4208"/>
                <a:gd name="T77" fmla="*/ 457 h 919"/>
                <a:gd name="T78" fmla="*/ 0 w 4208"/>
                <a:gd name="T79" fmla="*/ 457 h 9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08"/>
                <a:gd name="T121" fmla="*/ 0 h 919"/>
                <a:gd name="T122" fmla="*/ 4208 w 4208"/>
                <a:gd name="T123" fmla="*/ 919 h 9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08" h="919">
                  <a:moveTo>
                    <a:pt x="0" y="457"/>
                  </a:moveTo>
                  <a:lnTo>
                    <a:pt x="0" y="432"/>
                  </a:lnTo>
                  <a:lnTo>
                    <a:pt x="10" y="411"/>
                  </a:lnTo>
                  <a:lnTo>
                    <a:pt x="20" y="386"/>
                  </a:lnTo>
                  <a:lnTo>
                    <a:pt x="41" y="366"/>
                  </a:lnTo>
                  <a:lnTo>
                    <a:pt x="91" y="320"/>
                  </a:lnTo>
                  <a:lnTo>
                    <a:pt x="163" y="279"/>
                  </a:lnTo>
                  <a:lnTo>
                    <a:pt x="254" y="239"/>
                  </a:lnTo>
                  <a:lnTo>
                    <a:pt x="355" y="198"/>
                  </a:lnTo>
                  <a:lnTo>
                    <a:pt x="477" y="163"/>
                  </a:lnTo>
                  <a:lnTo>
                    <a:pt x="614" y="132"/>
                  </a:lnTo>
                  <a:lnTo>
                    <a:pt x="761" y="102"/>
                  </a:lnTo>
                  <a:lnTo>
                    <a:pt x="924" y="76"/>
                  </a:lnTo>
                  <a:lnTo>
                    <a:pt x="1096" y="51"/>
                  </a:lnTo>
                  <a:lnTo>
                    <a:pt x="1284" y="36"/>
                  </a:lnTo>
                  <a:lnTo>
                    <a:pt x="1477" y="20"/>
                  </a:lnTo>
                  <a:lnTo>
                    <a:pt x="1680" y="5"/>
                  </a:lnTo>
                  <a:lnTo>
                    <a:pt x="1888" y="0"/>
                  </a:lnTo>
                  <a:lnTo>
                    <a:pt x="2101" y="0"/>
                  </a:lnTo>
                  <a:lnTo>
                    <a:pt x="2315" y="0"/>
                  </a:lnTo>
                  <a:lnTo>
                    <a:pt x="2528" y="5"/>
                  </a:lnTo>
                  <a:lnTo>
                    <a:pt x="2726" y="20"/>
                  </a:lnTo>
                  <a:lnTo>
                    <a:pt x="2919" y="36"/>
                  </a:lnTo>
                  <a:lnTo>
                    <a:pt x="3107" y="51"/>
                  </a:lnTo>
                  <a:lnTo>
                    <a:pt x="3279" y="76"/>
                  </a:lnTo>
                  <a:lnTo>
                    <a:pt x="3442" y="102"/>
                  </a:lnTo>
                  <a:lnTo>
                    <a:pt x="3589" y="132"/>
                  </a:lnTo>
                  <a:lnTo>
                    <a:pt x="3726" y="163"/>
                  </a:lnTo>
                  <a:lnTo>
                    <a:pt x="3848" y="198"/>
                  </a:lnTo>
                  <a:lnTo>
                    <a:pt x="3954" y="239"/>
                  </a:lnTo>
                  <a:lnTo>
                    <a:pt x="4040" y="279"/>
                  </a:lnTo>
                  <a:lnTo>
                    <a:pt x="4112" y="320"/>
                  </a:lnTo>
                  <a:lnTo>
                    <a:pt x="4162" y="366"/>
                  </a:lnTo>
                  <a:lnTo>
                    <a:pt x="4183" y="386"/>
                  </a:lnTo>
                  <a:lnTo>
                    <a:pt x="4193" y="411"/>
                  </a:lnTo>
                  <a:lnTo>
                    <a:pt x="4203" y="432"/>
                  </a:lnTo>
                  <a:lnTo>
                    <a:pt x="4208" y="457"/>
                  </a:lnTo>
                  <a:lnTo>
                    <a:pt x="4203" y="482"/>
                  </a:lnTo>
                  <a:lnTo>
                    <a:pt x="4193" y="503"/>
                  </a:lnTo>
                  <a:lnTo>
                    <a:pt x="4183" y="528"/>
                  </a:lnTo>
                  <a:lnTo>
                    <a:pt x="4162" y="548"/>
                  </a:lnTo>
                  <a:lnTo>
                    <a:pt x="4112" y="594"/>
                  </a:lnTo>
                  <a:lnTo>
                    <a:pt x="4040" y="635"/>
                  </a:lnTo>
                  <a:lnTo>
                    <a:pt x="3954" y="675"/>
                  </a:lnTo>
                  <a:lnTo>
                    <a:pt x="3848" y="716"/>
                  </a:lnTo>
                  <a:lnTo>
                    <a:pt x="3726" y="751"/>
                  </a:lnTo>
                  <a:lnTo>
                    <a:pt x="3589" y="782"/>
                  </a:lnTo>
                  <a:lnTo>
                    <a:pt x="3442" y="812"/>
                  </a:lnTo>
                  <a:lnTo>
                    <a:pt x="3279" y="838"/>
                  </a:lnTo>
                  <a:lnTo>
                    <a:pt x="3107" y="863"/>
                  </a:lnTo>
                  <a:lnTo>
                    <a:pt x="2919" y="878"/>
                  </a:lnTo>
                  <a:lnTo>
                    <a:pt x="2726" y="893"/>
                  </a:lnTo>
                  <a:lnTo>
                    <a:pt x="2528" y="909"/>
                  </a:lnTo>
                  <a:lnTo>
                    <a:pt x="2315" y="914"/>
                  </a:lnTo>
                  <a:lnTo>
                    <a:pt x="2101" y="919"/>
                  </a:lnTo>
                  <a:lnTo>
                    <a:pt x="1888" y="914"/>
                  </a:lnTo>
                  <a:lnTo>
                    <a:pt x="1680" y="909"/>
                  </a:lnTo>
                  <a:lnTo>
                    <a:pt x="1477" y="893"/>
                  </a:lnTo>
                  <a:lnTo>
                    <a:pt x="1284" y="878"/>
                  </a:lnTo>
                  <a:lnTo>
                    <a:pt x="1096" y="863"/>
                  </a:lnTo>
                  <a:lnTo>
                    <a:pt x="924" y="838"/>
                  </a:lnTo>
                  <a:lnTo>
                    <a:pt x="761" y="812"/>
                  </a:lnTo>
                  <a:lnTo>
                    <a:pt x="614" y="782"/>
                  </a:lnTo>
                  <a:lnTo>
                    <a:pt x="477" y="751"/>
                  </a:lnTo>
                  <a:lnTo>
                    <a:pt x="355" y="716"/>
                  </a:lnTo>
                  <a:lnTo>
                    <a:pt x="254" y="675"/>
                  </a:lnTo>
                  <a:lnTo>
                    <a:pt x="163" y="635"/>
                  </a:lnTo>
                  <a:lnTo>
                    <a:pt x="91" y="594"/>
                  </a:lnTo>
                  <a:lnTo>
                    <a:pt x="41" y="548"/>
                  </a:lnTo>
                  <a:lnTo>
                    <a:pt x="20" y="528"/>
                  </a:lnTo>
                  <a:lnTo>
                    <a:pt x="10" y="503"/>
                  </a:lnTo>
                  <a:lnTo>
                    <a:pt x="0" y="482"/>
                  </a:lnTo>
                  <a:lnTo>
                    <a:pt x="0" y="457"/>
                  </a:lnTo>
                  <a:close/>
                </a:path>
              </a:pathLst>
            </a:custGeom>
            <a:blipFill dpi="0" rotWithShape="0">
              <a:blip r:embed="rId3" cstate="print"/>
              <a:srcRect/>
              <a:tile tx="0" ty="0" sx="100000" sy="100000" flip="none" algn="tl"/>
            </a:blip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5" name="Rectangle 46"/>
            <p:cNvSpPr>
              <a:spLocks noChangeArrowheads="1"/>
            </p:cNvSpPr>
            <p:nvPr/>
          </p:nvSpPr>
          <p:spPr bwMode="auto">
            <a:xfrm>
              <a:off x="672" y="719"/>
              <a:ext cx="4960" cy="924"/>
            </a:xfrm>
            <a:prstGeom prst="rect">
              <a:avLst/>
            </a:prstGeom>
            <a:solidFill>
              <a:srgbClr val="DDDDDD"/>
            </a:solid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6" name="Rectangle 47"/>
            <p:cNvSpPr>
              <a:spLocks noChangeArrowheads="1"/>
            </p:cNvSpPr>
            <p:nvPr/>
          </p:nvSpPr>
          <p:spPr bwMode="auto">
            <a:xfrm>
              <a:off x="779" y="754"/>
              <a:ext cx="792" cy="136"/>
            </a:xfrm>
            <a:prstGeom prst="rect">
              <a:avLst/>
            </a:prstGeom>
            <a:noFill/>
            <a:ln w="9525">
              <a:noFill/>
              <a:miter lim="800000"/>
              <a:headEnd/>
              <a:tailEnd/>
            </a:ln>
          </p:spPr>
          <p:txBody>
            <a:bodyPr wrap="none" lIns="0" tIns="0" rIns="0" bIns="0">
              <a:spAutoFit/>
            </a:bodyPr>
            <a:lstStyle/>
            <a:p>
              <a:r>
                <a:rPr lang="ja-JP" altLang="en-US" sz="1400" b="1">
                  <a:solidFill>
                    <a:srgbClr val="000000"/>
                  </a:solidFill>
                  <a:latin typeface="Meiryo UI" panose="020B0604030504040204" pitchFamily="50" charset="-128"/>
                  <a:ea typeface="Meiryo UI" panose="020B0604030504040204" pitchFamily="50" charset="-128"/>
                </a:rPr>
                <a:t>記録等の保有者</a:t>
              </a:r>
              <a:endParaRPr lang="ja-JP" altLang="en-US" sz="1400">
                <a:latin typeface="Meiryo UI" panose="020B0604030504040204" pitchFamily="50" charset="-128"/>
                <a:ea typeface="Meiryo UI" panose="020B0604030504040204" pitchFamily="50" charset="-128"/>
              </a:endParaRPr>
            </a:p>
          </p:txBody>
        </p:sp>
        <p:sp>
          <p:nvSpPr>
            <p:cNvPr id="14387" name="Freeform 48"/>
            <p:cNvSpPr>
              <a:spLocks/>
            </p:cNvSpPr>
            <p:nvPr/>
          </p:nvSpPr>
          <p:spPr bwMode="auto">
            <a:xfrm>
              <a:off x="3997" y="1029"/>
              <a:ext cx="523" cy="385"/>
            </a:xfrm>
            <a:custGeom>
              <a:avLst/>
              <a:gdLst>
                <a:gd name="T0" fmla="*/ 0 w 523"/>
                <a:gd name="T1" fmla="*/ 193 h 385"/>
                <a:gd name="T2" fmla="*/ 5 w 523"/>
                <a:gd name="T3" fmla="*/ 152 h 385"/>
                <a:gd name="T4" fmla="*/ 20 w 523"/>
                <a:gd name="T5" fmla="*/ 116 h 385"/>
                <a:gd name="T6" fmla="*/ 45 w 523"/>
                <a:gd name="T7" fmla="*/ 86 h 385"/>
                <a:gd name="T8" fmla="*/ 76 w 523"/>
                <a:gd name="T9" fmla="*/ 55 h 385"/>
                <a:gd name="T10" fmla="*/ 116 w 523"/>
                <a:gd name="T11" fmla="*/ 35 h 385"/>
                <a:gd name="T12" fmla="*/ 157 w 523"/>
                <a:gd name="T13" fmla="*/ 15 h 385"/>
                <a:gd name="T14" fmla="*/ 208 w 523"/>
                <a:gd name="T15" fmla="*/ 5 h 385"/>
                <a:gd name="T16" fmla="*/ 264 w 523"/>
                <a:gd name="T17" fmla="*/ 0 h 385"/>
                <a:gd name="T18" fmla="*/ 264 w 523"/>
                <a:gd name="T19" fmla="*/ 0 h 385"/>
                <a:gd name="T20" fmla="*/ 314 w 523"/>
                <a:gd name="T21" fmla="*/ 5 h 385"/>
                <a:gd name="T22" fmla="*/ 365 w 523"/>
                <a:gd name="T23" fmla="*/ 15 h 385"/>
                <a:gd name="T24" fmla="*/ 406 w 523"/>
                <a:gd name="T25" fmla="*/ 35 h 385"/>
                <a:gd name="T26" fmla="*/ 446 w 523"/>
                <a:gd name="T27" fmla="*/ 55 h 385"/>
                <a:gd name="T28" fmla="*/ 477 w 523"/>
                <a:gd name="T29" fmla="*/ 86 h 385"/>
                <a:gd name="T30" fmla="*/ 502 w 523"/>
                <a:gd name="T31" fmla="*/ 116 h 385"/>
                <a:gd name="T32" fmla="*/ 517 w 523"/>
                <a:gd name="T33" fmla="*/ 152 h 385"/>
                <a:gd name="T34" fmla="*/ 523 w 523"/>
                <a:gd name="T35" fmla="*/ 193 h 385"/>
                <a:gd name="T36" fmla="*/ 523 w 523"/>
                <a:gd name="T37" fmla="*/ 193 h 385"/>
                <a:gd name="T38" fmla="*/ 523 w 523"/>
                <a:gd name="T39" fmla="*/ 193 h 385"/>
                <a:gd name="T40" fmla="*/ 517 w 523"/>
                <a:gd name="T41" fmla="*/ 233 h 385"/>
                <a:gd name="T42" fmla="*/ 502 w 523"/>
                <a:gd name="T43" fmla="*/ 269 h 385"/>
                <a:gd name="T44" fmla="*/ 477 w 523"/>
                <a:gd name="T45" fmla="*/ 299 h 385"/>
                <a:gd name="T46" fmla="*/ 446 w 523"/>
                <a:gd name="T47" fmla="*/ 330 h 385"/>
                <a:gd name="T48" fmla="*/ 406 w 523"/>
                <a:gd name="T49" fmla="*/ 355 h 385"/>
                <a:gd name="T50" fmla="*/ 365 w 523"/>
                <a:gd name="T51" fmla="*/ 370 h 385"/>
                <a:gd name="T52" fmla="*/ 314 w 523"/>
                <a:gd name="T53" fmla="*/ 380 h 385"/>
                <a:gd name="T54" fmla="*/ 264 w 523"/>
                <a:gd name="T55" fmla="*/ 385 h 385"/>
                <a:gd name="T56" fmla="*/ 264 w 523"/>
                <a:gd name="T57" fmla="*/ 385 h 385"/>
                <a:gd name="T58" fmla="*/ 264 w 523"/>
                <a:gd name="T59" fmla="*/ 385 h 385"/>
                <a:gd name="T60" fmla="*/ 208 w 523"/>
                <a:gd name="T61" fmla="*/ 380 h 385"/>
                <a:gd name="T62" fmla="*/ 157 w 523"/>
                <a:gd name="T63" fmla="*/ 370 h 385"/>
                <a:gd name="T64" fmla="*/ 116 w 523"/>
                <a:gd name="T65" fmla="*/ 355 h 385"/>
                <a:gd name="T66" fmla="*/ 76 w 523"/>
                <a:gd name="T67" fmla="*/ 330 h 385"/>
                <a:gd name="T68" fmla="*/ 45 w 523"/>
                <a:gd name="T69" fmla="*/ 299 h 385"/>
                <a:gd name="T70" fmla="*/ 20 w 523"/>
                <a:gd name="T71" fmla="*/ 269 h 385"/>
                <a:gd name="T72" fmla="*/ 5 w 523"/>
                <a:gd name="T73" fmla="*/ 233 h 385"/>
                <a:gd name="T74" fmla="*/ 0 w 523"/>
                <a:gd name="T75" fmla="*/ 193 h 385"/>
                <a:gd name="T76" fmla="*/ 0 w 523"/>
                <a:gd name="T77" fmla="*/ 193 h 385"/>
                <a:gd name="T78" fmla="*/ 0 w 523"/>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3"/>
                <a:gd name="T121" fmla="*/ 0 h 385"/>
                <a:gd name="T122" fmla="*/ 523 w 523"/>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3" h="385">
                  <a:moveTo>
                    <a:pt x="0" y="193"/>
                  </a:moveTo>
                  <a:lnTo>
                    <a:pt x="5" y="152"/>
                  </a:lnTo>
                  <a:lnTo>
                    <a:pt x="20" y="116"/>
                  </a:lnTo>
                  <a:lnTo>
                    <a:pt x="45" y="86"/>
                  </a:lnTo>
                  <a:lnTo>
                    <a:pt x="76" y="55"/>
                  </a:lnTo>
                  <a:lnTo>
                    <a:pt x="116" y="35"/>
                  </a:lnTo>
                  <a:lnTo>
                    <a:pt x="157" y="15"/>
                  </a:lnTo>
                  <a:lnTo>
                    <a:pt x="208" y="5"/>
                  </a:lnTo>
                  <a:lnTo>
                    <a:pt x="264" y="0"/>
                  </a:lnTo>
                  <a:lnTo>
                    <a:pt x="314" y="5"/>
                  </a:lnTo>
                  <a:lnTo>
                    <a:pt x="365" y="15"/>
                  </a:lnTo>
                  <a:lnTo>
                    <a:pt x="406" y="35"/>
                  </a:lnTo>
                  <a:lnTo>
                    <a:pt x="446" y="55"/>
                  </a:lnTo>
                  <a:lnTo>
                    <a:pt x="477" y="86"/>
                  </a:lnTo>
                  <a:lnTo>
                    <a:pt x="502" y="116"/>
                  </a:lnTo>
                  <a:lnTo>
                    <a:pt x="517" y="152"/>
                  </a:lnTo>
                  <a:lnTo>
                    <a:pt x="523" y="193"/>
                  </a:lnTo>
                  <a:lnTo>
                    <a:pt x="517" y="233"/>
                  </a:lnTo>
                  <a:lnTo>
                    <a:pt x="502" y="269"/>
                  </a:lnTo>
                  <a:lnTo>
                    <a:pt x="477" y="299"/>
                  </a:lnTo>
                  <a:lnTo>
                    <a:pt x="446" y="330"/>
                  </a:lnTo>
                  <a:lnTo>
                    <a:pt x="406" y="355"/>
                  </a:lnTo>
                  <a:lnTo>
                    <a:pt x="365" y="370"/>
                  </a:lnTo>
                  <a:lnTo>
                    <a:pt x="314" y="380"/>
                  </a:lnTo>
                  <a:lnTo>
                    <a:pt x="264" y="385"/>
                  </a:lnTo>
                  <a:lnTo>
                    <a:pt x="208" y="380"/>
                  </a:lnTo>
                  <a:lnTo>
                    <a:pt x="157" y="370"/>
                  </a:lnTo>
                  <a:lnTo>
                    <a:pt x="116" y="355"/>
                  </a:lnTo>
                  <a:lnTo>
                    <a:pt x="76" y="330"/>
                  </a:lnTo>
                  <a:lnTo>
                    <a:pt x="45"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8" name="Freeform 49"/>
            <p:cNvSpPr>
              <a:spLocks noEditPoints="1"/>
            </p:cNvSpPr>
            <p:nvPr/>
          </p:nvSpPr>
          <p:spPr bwMode="auto">
            <a:xfrm>
              <a:off x="3997" y="1029"/>
              <a:ext cx="528" cy="390"/>
            </a:xfrm>
            <a:custGeom>
              <a:avLst/>
              <a:gdLst>
                <a:gd name="T0" fmla="*/ 0 w 528"/>
                <a:gd name="T1" fmla="*/ 172 h 390"/>
                <a:gd name="T2" fmla="*/ 10 w 528"/>
                <a:gd name="T3" fmla="*/ 137 h 390"/>
                <a:gd name="T4" fmla="*/ 40 w 528"/>
                <a:gd name="T5" fmla="*/ 81 h 390"/>
                <a:gd name="T6" fmla="*/ 76 w 528"/>
                <a:gd name="T7" fmla="*/ 55 h 390"/>
                <a:gd name="T8" fmla="*/ 157 w 528"/>
                <a:gd name="T9" fmla="*/ 15 h 390"/>
                <a:gd name="T10" fmla="*/ 233 w 528"/>
                <a:gd name="T11" fmla="*/ 0 h 390"/>
                <a:gd name="T12" fmla="*/ 314 w 528"/>
                <a:gd name="T13" fmla="*/ 0 h 390"/>
                <a:gd name="T14" fmla="*/ 411 w 528"/>
                <a:gd name="T15" fmla="*/ 30 h 390"/>
                <a:gd name="T16" fmla="*/ 446 w 528"/>
                <a:gd name="T17" fmla="*/ 55 h 390"/>
                <a:gd name="T18" fmla="*/ 492 w 528"/>
                <a:gd name="T19" fmla="*/ 101 h 390"/>
                <a:gd name="T20" fmla="*/ 512 w 528"/>
                <a:gd name="T21" fmla="*/ 137 h 390"/>
                <a:gd name="T22" fmla="*/ 523 w 528"/>
                <a:gd name="T23" fmla="*/ 172 h 390"/>
                <a:gd name="T24" fmla="*/ 523 w 528"/>
                <a:gd name="T25" fmla="*/ 213 h 390"/>
                <a:gd name="T26" fmla="*/ 502 w 528"/>
                <a:gd name="T27" fmla="*/ 269 h 390"/>
                <a:gd name="T28" fmla="*/ 467 w 528"/>
                <a:gd name="T29" fmla="*/ 319 h 390"/>
                <a:gd name="T30" fmla="*/ 411 w 528"/>
                <a:gd name="T31" fmla="*/ 355 h 390"/>
                <a:gd name="T32" fmla="*/ 314 w 528"/>
                <a:gd name="T33" fmla="*/ 385 h 390"/>
                <a:gd name="T34" fmla="*/ 233 w 528"/>
                <a:gd name="T35" fmla="*/ 385 h 390"/>
                <a:gd name="T36" fmla="*/ 157 w 528"/>
                <a:gd name="T37" fmla="*/ 375 h 390"/>
                <a:gd name="T38" fmla="*/ 76 w 528"/>
                <a:gd name="T39" fmla="*/ 330 h 390"/>
                <a:gd name="T40" fmla="*/ 30 w 528"/>
                <a:gd name="T41" fmla="*/ 289 h 390"/>
                <a:gd name="T42" fmla="*/ 5 w 528"/>
                <a:gd name="T43" fmla="*/ 233 h 390"/>
                <a:gd name="T44" fmla="*/ 0 w 528"/>
                <a:gd name="T45" fmla="*/ 193 h 390"/>
                <a:gd name="T46" fmla="*/ 10 w 528"/>
                <a:gd name="T47" fmla="*/ 233 h 390"/>
                <a:gd name="T48" fmla="*/ 35 w 528"/>
                <a:gd name="T49" fmla="*/ 284 h 390"/>
                <a:gd name="T50" fmla="*/ 76 w 528"/>
                <a:gd name="T51" fmla="*/ 330 h 390"/>
                <a:gd name="T52" fmla="*/ 162 w 528"/>
                <a:gd name="T53" fmla="*/ 370 h 390"/>
                <a:gd name="T54" fmla="*/ 233 w 528"/>
                <a:gd name="T55" fmla="*/ 380 h 390"/>
                <a:gd name="T56" fmla="*/ 314 w 528"/>
                <a:gd name="T57" fmla="*/ 380 h 390"/>
                <a:gd name="T58" fmla="*/ 406 w 528"/>
                <a:gd name="T59" fmla="*/ 350 h 390"/>
                <a:gd name="T60" fmla="*/ 462 w 528"/>
                <a:gd name="T61" fmla="*/ 314 h 390"/>
                <a:gd name="T62" fmla="*/ 502 w 528"/>
                <a:gd name="T63" fmla="*/ 269 h 390"/>
                <a:gd name="T64" fmla="*/ 517 w 528"/>
                <a:gd name="T65" fmla="*/ 213 h 390"/>
                <a:gd name="T66" fmla="*/ 517 w 528"/>
                <a:gd name="T67" fmla="*/ 172 h 390"/>
                <a:gd name="T68" fmla="*/ 507 w 528"/>
                <a:gd name="T69" fmla="*/ 137 h 390"/>
                <a:gd name="T70" fmla="*/ 487 w 528"/>
                <a:gd name="T71" fmla="*/ 101 h 390"/>
                <a:gd name="T72" fmla="*/ 446 w 528"/>
                <a:gd name="T73" fmla="*/ 61 h 390"/>
                <a:gd name="T74" fmla="*/ 406 w 528"/>
                <a:gd name="T75" fmla="*/ 35 h 390"/>
                <a:gd name="T76" fmla="*/ 314 w 528"/>
                <a:gd name="T77" fmla="*/ 5 h 390"/>
                <a:gd name="T78" fmla="*/ 233 w 528"/>
                <a:gd name="T79" fmla="*/ 5 h 390"/>
                <a:gd name="T80" fmla="*/ 162 w 528"/>
                <a:gd name="T81" fmla="*/ 20 h 390"/>
                <a:gd name="T82" fmla="*/ 76 w 528"/>
                <a:gd name="T83" fmla="*/ 61 h 390"/>
                <a:gd name="T84" fmla="*/ 45 w 528"/>
                <a:gd name="T85" fmla="*/ 86 h 390"/>
                <a:gd name="T86" fmla="*/ 15 w 528"/>
                <a:gd name="T87" fmla="*/ 137 h 390"/>
                <a:gd name="T88" fmla="*/ 5 w 528"/>
                <a:gd name="T89" fmla="*/ 172 h 390"/>
                <a:gd name="T90" fmla="*/ 5 w 528"/>
                <a:gd name="T91" fmla="*/ 213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28"/>
                <a:gd name="T139" fmla="*/ 0 h 390"/>
                <a:gd name="T140" fmla="*/ 528 w 528"/>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28" h="390">
                  <a:moveTo>
                    <a:pt x="0" y="193"/>
                  </a:moveTo>
                  <a:lnTo>
                    <a:pt x="0" y="172"/>
                  </a:lnTo>
                  <a:lnTo>
                    <a:pt x="5" y="152"/>
                  </a:lnTo>
                  <a:lnTo>
                    <a:pt x="10" y="137"/>
                  </a:lnTo>
                  <a:lnTo>
                    <a:pt x="20" y="116"/>
                  </a:lnTo>
                  <a:lnTo>
                    <a:pt x="30" y="101"/>
                  </a:lnTo>
                  <a:lnTo>
                    <a:pt x="40" y="81"/>
                  </a:lnTo>
                  <a:lnTo>
                    <a:pt x="56" y="71"/>
                  </a:lnTo>
                  <a:lnTo>
                    <a:pt x="76" y="55"/>
                  </a:lnTo>
                  <a:lnTo>
                    <a:pt x="111" y="30"/>
                  </a:lnTo>
                  <a:lnTo>
                    <a:pt x="116" y="30"/>
                  </a:lnTo>
                  <a:lnTo>
                    <a:pt x="157" y="15"/>
                  </a:lnTo>
                  <a:lnTo>
                    <a:pt x="208" y="0"/>
                  </a:lnTo>
                  <a:lnTo>
                    <a:pt x="233" y="0"/>
                  </a:lnTo>
                  <a:lnTo>
                    <a:pt x="264" y="0"/>
                  </a:lnTo>
                  <a:lnTo>
                    <a:pt x="289" y="0"/>
                  </a:lnTo>
                  <a:lnTo>
                    <a:pt x="314" y="0"/>
                  </a:lnTo>
                  <a:lnTo>
                    <a:pt x="365" y="15"/>
                  </a:lnTo>
                  <a:lnTo>
                    <a:pt x="411" y="30"/>
                  </a:lnTo>
                  <a:lnTo>
                    <a:pt x="446" y="55"/>
                  </a:lnTo>
                  <a:lnTo>
                    <a:pt x="467" y="71"/>
                  </a:lnTo>
                  <a:lnTo>
                    <a:pt x="482" y="81"/>
                  </a:lnTo>
                  <a:lnTo>
                    <a:pt x="492" y="101"/>
                  </a:lnTo>
                  <a:lnTo>
                    <a:pt x="502" y="116"/>
                  </a:lnTo>
                  <a:lnTo>
                    <a:pt x="512" y="137"/>
                  </a:lnTo>
                  <a:lnTo>
                    <a:pt x="517" y="152"/>
                  </a:lnTo>
                  <a:lnTo>
                    <a:pt x="523" y="172"/>
                  </a:lnTo>
                  <a:lnTo>
                    <a:pt x="528" y="193"/>
                  </a:lnTo>
                  <a:lnTo>
                    <a:pt x="523" y="213"/>
                  </a:lnTo>
                  <a:lnTo>
                    <a:pt x="517" y="233"/>
                  </a:lnTo>
                  <a:lnTo>
                    <a:pt x="512" y="253"/>
                  </a:lnTo>
                  <a:lnTo>
                    <a:pt x="502" y="269"/>
                  </a:lnTo>
                  <a:lnTo>
                    <a:pt x="492" y="284"/>
                  </a:lnTo>
                  <a:lnTo>
                    <a:pt x="482" y="304"/>
                  </a:lnTo>
                  <a:lnTo>
                    <a:pt x="467" y="319"/>
                  </a:lnTo>
                  <a:lnTo>
                    <a:pt x="446" y="330"/>
                  </a:lnTo>
                  <a:lnTo>
                    <a:pt x="411" y="355"/>
                  </a:lnTo>
                  <a:lnTo>
                    <a:pt x="365" y="375"/>
                  </a:lnTo>
                  <a:lnTo>
                    <a:pt x="314" y="385"/>
                  </a:lnTo>
                  <a:lnTo>
                    <a:pt x="289" y="385"/>
                  </a:lnTo>
                  <a:lnTo>
                    <a:pt x="264" y="390"/>
                  </a:lnTo>
                  <a:lnTo>
                    <a:pt x="233" y="385"/>
                  </a:lnTo>
                  <a:lnTo>
                    <a:pt x="208" y="385"/>
                  </a:lnTo>
                  <a:lnTo>
                    <a:pt x="157" y="375"/>
                  </a:lnTo>
                  <a:lnTo>
                    <a:pt x="116" y="355"/>
                  </a:lnTo>
                  <a:lnTo>
                    <a:pt x="111" y="355"/>
                  </a:lnTo>
                  <a:lnTo>
                    <a:pt x="76" y="330"/>
                  </a:lnTo>
                  <a:lnTo>
                    <a:pt x="56" y="319"/>
                  </a:lnTo>
                  <a:lnTo>
                    <a:pt x="45" y="304"/>
                  </a:lnTo>
                  <a:lnTo>
                    <a:pt x="30" y="289"/>
                  </a:lnTo>
                  <a:lnTo>
                    <a:pt x="20" y="269"/>
                  </a:lnTo>
                  <a:lnTo>
                    <a:pt x="10" y="253"/>
                  </a:lnTo>
                  <a:lnTo>
                    <a:pt x="5" y="233"/>
                  </a:lnTo>
                  <a:lnTo>
                    <a:pt x="0" y="213"/>
                  </a:lnTo>
                  <a:lnTo>
                    <a:pt x="0" y="193"/>
                  </a:lnTo>
                  <a:close/>
                  <a:moveTo>
                    <a:pt x="5" y="213"/>
                  </a:moveTo>
                  <a:lnTo>
                    <a:pt x="5" y="213"/>
                  </a:lnTo>
                  <a:lnTo>
                    <a:pt x="10" y="233"/>
                  </a:lnTo>
                  <a:lnTo>
                    <a:pt x="15" y="248"/>
                  </a:lnTo>
                  <a:lnTo>
                    <a:pt x="25" y="269"/>
                  </a:lnTo>
                  <a:lnTo>
                    <a:pt x="35" y="284"/>
                  </a:lnTo>
                  <a:lnTo>
                    <a:pt x="45" y="299"/>
                  </a:lnTo>
                  <a:lnTo>
                    <a:pt x="61" y="314"/>
                  </a:lnTo>
                  <a:lnTo>
                    <a:pt x="76" y="330"/>
                  </a:lnTo>
                  <a:lnTo>
                    <a:pt x="116" y="350"/>
                  </a:lnTo>
                  <a:lnTo>
                    <a:pt x="162" y="370"/>
                  </a:lnTo>
                  <a:lnTo>
                    <a:pt x="208" y="380"/>
                  </a:lnTo>
                  <a:lnTo>
                    <a:pt x="233" y="380"/>
                  </a:lnTo>
                  <a:lnTo>
                    <a:pt x="264" y="385"/>
                  </a:lnTo>
                  <a:lnTo>
                    <a:pt x="289" y="380"/>
                  </a:lnTo>
                  <a:lnTo>
                    <a:pt x="314" y="380"/>
                  </a:lnTo>
                  <a:lnTo>
                    <a:pt x="365" y="370"/>
                  </a:lnTo>
                  <a:lnTo>
                    <a:pt x="360" y="370"/>
                  </a:lnTo>
                  <a:lnTo>
                    <a:pt x="406" y="350"/>
                  </a:lnTo>
                  <a:lnTo>
                    <a:pt x="446" y="330"/>
                  </a:lnTo>
                  <a:lnTo>
                    <a:pt x="462" y="314"/>
                  </a:lnTo>
                  <a:lnTo>
                    <a:pt x="477" y="299"/>
                  </a:lnTo>
                  <a:lnTo>
                    <a:pt x="487" y="284"/>
                  </a:lnTo>
                  <a:lnTo>
                    <a:pt x="502" y="269"/>
                  </a:lnTo>
                  <a:lnTo>
                    <a:pt x="507" y="248"/>
                  </a:lnTo>
                  <a:lnTo>
                    <a:pt x="517" y="233"/>
                  </a:lnTo>
                  <a:lnTo>
                    <a:pt x="517" y="213"/>
                  </a:lnTo>
                  <a:lnTo>
                    <a:pt x="523" y="193"/>
                  </a:lnTo>
                  <a:lnTo>
                    <a:pt x="517" y="172"/>
                  </a:lnTo>
                  <a:lnTo>
                    <a:pt x="517" y="157"/>
                  </a:lnTo>
                  <a:lnTo>
                    <a:pt x="507" y="137"/>
                  </a:lnTo>
                  <a:lnTo>
                    <a:pt x="502" y="121"/>
                  </a:lnTo>
                  <a:lnTo>
                    <a:pt x="487" y="101"/>
                  </a:lnTo>
                  <a:lnTo>
                    <a:pt x="477" y="86"/>
                  </a:lnTo>
                  <a:lnTo>
                    <a:pt x="462" y="71"/>
                  </a:lnTo>
                  <a:lnTo>
                    <a:pt x="446" y="61"/>
                  </a:lnTo>
                  <a:lnTo>
                    <a:pt x="406" y="35"/>
                  </a:lnTo>
                  <a:lnTo>
                    <a:pt x="360" y="20"/>
                  </a:lnTo>
                  <a:lnTo>
                    <a:pt x="365" y="20"/>
                  </a:lnTo>
                  <a:lnTo>
                    <a:pt x="314" y="5"/>
                  </a:lnTo>
                  <a:lnTo>
                    <a:pt x="289" y="5"/>
                  </a:lnTo>
                  <a:lnTo>
                    <a:pt x="264" y="5"/>
                  </a:lnTo>
                  <a:lnTo>
                    <a:pt x="233" y="5"/>
                  </a:lnTo>
                  <a:lnTo>
                    <a:pt x="208" y="5"/>
                  </a:lnTo>
                  <a:lnTo>
                    <a:pt x="162" y="20"/>
                  </a:lnTo>
                  <a:lnTo>
                    <a:pt x="116" y="35"/>
                  </a:lnTo>
                  <a:lnTo>
                    <a:pt x="76" y="61"/>
                  </a:lnTo>
                  <a:lnTo>
                    <a:pt x="61" y="71"/>
                  </a:lnTo>
                  <a:lnTo>
                    <a:pt x="45" y="86"/>
                  </a:lnTo>
                  <a:lnTo>
                    <a:pt x="35" y="101"/>
                  </a:lnTo>
                  <a:lnTo>
                    <a:pt x="25"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9" name="Rectangle 50"/>
            <p:cNvSpPr>
              <a:spLocks noChangeArrowheads="1"/>
            </p:cNvSpPr>
            <p:nvPr/>
          </p:nvSpPr>
          <p:spPr bwMode="auto">
            <a:xfrm>
              <a:off x="4164" y="1176"/>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個人</a:t>
              </a:r>
              <a:endParaRPr lang="ja-JP" altLang="en-US">
                <a:latin typeface="Meiryo UI" panose="020B0604030504040204" pitchFamily="50" charset="-128"/>
                <a:ea typeface="Meiryo UI" panose="020B0604030504040204" pitchFamily="50" charset="-128"/>
              </a:endParaRPr>
            </a:p>
          </p:txBody>
        </p:sp>
        <p:sp>
          <p:nvSpPr>
            <p:cNvPr id="14390" name="Freeform 51"/>
            <p:cNvSpPr>
              <a:spLocks/>
            </p:cNvSpPr>
            <p:nvPr/>
          </p:nvSpPr>
          <p:spPr bwMode="auto">
            <a:xfrm>
              <a:off x="1078" y="1029"/>
              <a:ext cx="528" cy="385"/>
            </a:xfrm>
            <a:custGeom>
              <a:avLst/>
              <a:gdLst>
                <a:gd name="T0" fmla="*/ 0 w 528"/>
                <a:gd name="T1" fmla="*/ 193 h 385"/>
                <a:gd name="T2" fmla="*/ 5 w 528"/>
                <a:gd name="T3" fmla="*/ 152 h 385"/>
                <a:gd name="T4" fmla="*/ 20 w 528"/>
                <a:gd name="T5" fmla="*/ 116 h 385"/>
                <a:gd name="T6" fmla="*/ 46 w 528"/>
                <a:gd name="T7" fmla="*/ 86 h 385"/>
                <a:gd name="T8" fmla="*/ 76 w 528"/>
                <a:gd name="T9" fmla="*/ 55 h 385"/>
                <a:gd name="T10" fmla="*/ 117 w 528"/>
                <a:gd name="T11" fmla="*/ 35 h 385"/>
                <a:gd name="T12" fmla="*/ 162 w 528"/>
                <a:gd name="T13" fmla="*/ 15 h 385"/>
                <a:gd name="T14" fmla="*/ 213 w 528"/>
                <a:gd name="T15" fmla="*/ 5 h 385"/>
                <a:gd name="T16" fmla="*/ 264 w 528"/>
                <a:gd name="T17" fmla="*/ 0 h 385"/>
                <a:gd name="T18" fmla="*/ 264 w 528"/>
                <a:gd name="T19" fmla="*/ 0 h 385"/>
                <a:gd name="T20" fmla="*/ 320 w 528"/>
                <a:gd name="T21" fmla="*/ 5 h 385"/>
                <a:gd name="T22" fmla="*/ 366 w 528"/>
                <a:gd name="T23" fmla="*/ 15 h 385"/>
                <a:gd name="T24" fmla="*/ 411 w 528"/>
                <a:gd name="T25" fmla="*/ 35 h 385"/>
                <a:gd name="T26" fmla="*/ 452 w 528"/>
                <a:gd name="T27" fmla="*/ 55 h 385"/>
                <a:gd name="T28" fmla="*/ 482 w 528"/>
                <a:gd name="T29" fmla="*/ 86 h 385"/>
                <a:gd name="T30" fmla="*/ 508 w 528"/>
                <a:gd name="T31" fmla="*/ 116 h 385"/>
                <a:gd name="T32" fmla="*/ 523 w 528"/>
                <a:gd name="T33" fmla="*/ 152 h 385"/>
                <a:gd name="T34" fmla="*/ 528 w 528"/>
                <a:gd name="T35" fmla="*/ 193 h 385"/>
                <a:gd name="T36" fmla="*/ 528 w 528"/>
                <a:gd name="T37" fmla="*/ 193 h 385"/>
                <a:gd name="T38" fmla="*/ 528 w 528"/>
                <a:gd name="T39" fmla="*/ 193 h 385"/>
                <a:gd name="T40" fmla="*/ 523 w 528"/>
                <a:gd name="T41" fmla="*/ 233 h 385"/>
                <a:gd name="T42" fmla="*/ 508 w 528"/>
                <a:gd name="T43" fmla="*/ 269 h 385"/>
                <a:gd name="T44" fmla="*/ 482 w 528"/>
                <a:gd name="T45" fmla="*/ 299 h 385"/>
                <a:gd name="T46" fmla="*/ 452 w 528"/>
                <a:gd name="T47" fmla="*/ 330 h 385"/>
                <a:gd name="T48" fmla="*/ 411 w 528"/>
                <a:gd name="T49" fmla="*/ 355 h 385"/>
                <a:gd name="T50" fmla="*/ 366 w 528"/>
                <a:gd name="T51" fmla="*/ 370 h 385"/>
                <a:gd name="T52" fmla="*/ 320 w 528"/>
                <a:gd name="T53" fmla="*/ 380 h 385"/>
                <a:gd name="T54" fmla="*/ 264 w 528"/>
                <a:gd name="T55" fmla="*/ 385 h 385"/>
                <a:gd name="T56" fmla="*/ 264 w 528"/>
                <a:gd name="T57" fmla="*/ 385 h 385"/>
                <a:gd name="T58" fmla="*/ 264 w 528"/>
                <a:gd name="T59" fmla="*/ 385 h 385"/>
                <a:gd name="T60" fmla="*/ 213 w 528"/>
                <a:gd name="T61" fmla="*/ 380 h 385"/>
                <a:gd name="T62" fmla="*/ 162 w 528"/>
                <a:gd name="T63" fmla="*/ 370 h 385"/>
                <a:gd name="T64" fmla="*/ 117 w 528"/>
                <a:gd name="T65" fmla="*/ 355 h 385"/>
                <a:gd name="T66" fmla="*/ 76 w 528"/>
                <a:gd name="T67" fmla="*/ 330 h 385"/>
                <a:gd name="T68" fmla="*/ 46 w 528"/>
                <a:gd name="T69" fmla="*/ 299 h 385"/>
                <a:gd name="T70" fmla="*/ 20 w 528"/>
                <a:gd name="T71" fmla="*/ 269 h 385"/>
                <a:gd name="T72" fmla="*/ 5 w 528"/>
                <a:gd name="T73" fmla="*/ 233 h 385"/>
                <a:gd name="T74" fmla="*/ 0 w 528"/>
                <a:gd name="T75" fmla="*/ 193 h 385"/>
                <a:gd name="T76" fmla="*/ 0 w 528"/>
                <a:gd name="T77" fmla="*/ 193 h 385"/>
                <a:gd name="T78" fmla="*/ 0 w 528"/>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3"/>
                  </a:moveTo>
                  <a:lnTo>
                    <a:pt x="5" y="152"/>
                  </a:lnTo>
                  <a:lnTo>
                    <a:pt x="20" y="116"/>
                  </a:lnTo>
                  <a:lnTo>
                    <a:pt x="46" y="86"/>
                  </a:lnTo>
                  <a:lnTo>
                    <a:pt x="76" y="55"/>
                  </a:lnTo>
                  <a:lnTo>
                    <a:pt x="117" y="35"/>
                  </a:lnTo>
                  <a:lnTo>
                    <a:pt x="162" y="15"/>
                  </a:lnTo>
                  <a:lnTo>
                    <a:pt x="213" y="5"/>
                  </a:lnTo>
                  <a:lnTo>
                    <a:pt x="264" y="0"/>
                  </a:lnTo>
                  <a:lnTo>
                    <a:pt x="320" y="5"/>
                  </a:lnTo>
                  <a:lnTo>
                    <a:pt x="366" y="15"/>
                  </a:lnTo>
                  <a:lnTo>
                    <a:pt x="411" y="35"/>
                  </a:lnTo>
                  <a:lnTo>
                    <a:pt x="452" y="55"/>
                  </a:lnTo>
                  <a:lnTo>
                    <a:pt x="482" y="86"/>
                  </a:lnTo>
                  <a:lnTo>
                    <a:pt x="508" y="116"/>
                  </a:lnTo>
                  <a:lnTo>
                    <a:pt x="523" y="152"/>
                  </a:lnTo>
                  <a:lnTo>
                    <a:pt x="528" y="193"/>
                  </a:lnTo>
                  <a:lnTo>
                    <a:pt x="523" y="233"/>
                  </a:lnTo>
                  <a:lnTo>
                    <a:pt x="508" y="269"/>
                  </a:lnTo>
                  <a:lnTo>
                    <a:pt x="482" y="299"/>
                  </a:lnTo>
                  <a:lnTo>
                    <a:pt x="452" y="330"/>
                  </a:lnTo>
                  <a:lnTo>
                    <a:pt x="411" y="355"/>
                  </a:lnTo>
                  <a:lnTo>
                    <a:pt x="366" y="370"/>
                  </a:lnTo>
                  <a:lnTo>
                    <a:pt x="320" y="380"/>
                  </a:lnTo>
                  <a:lnTo>
                    <a:pt x="264" y="385"/>
                  </a:lnTo>
                  <a:lnTo>
                    <a:pt x="213" y="380"/>
                  </a:lnTo>
                  <a:lnTo>
                    <a:pt x="162" y="370"/>
                  </a:lnTo>
                  <a:lnTo>
                    <a:pt x="117" y="355"/>
                  </a:lnTo>
                  <a:lnTo>
                    <a:pt x="76" y="330"/>
                  </a:lnTo>
                  <a:lnTo>
                    <a:pt x="46"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1" name="Freeform 52"/>
            <p:cNvSpPr>
              <a:spLocks noEditPoints="1"/>
            </p:cNvSpPr>
            <p:nvPr/>
          </p:nvSpPr>
          <p:spPr bwMode="auto">
            <a:xfrm>
              <a:off x="1078" y="1029"/>
              <a:ext cx="533" cy="390"/>
            </a:xfrm>
            <a:custGeom>
              <a:avLst/>
              <a:gdLst>
                <a:gd name="T0" fmla="*/ 0 w 533"/>
                <a:gd name="T1" fmla="*/ 172 h 390"/>
                <a:gd name="T2" fmla="*/ 10 w 533"/>
                <a:gd name="T3" fmla="*/ 137 h 390"/>
                <a:gd name="T4" fmla="*/ 46 w 533"/>
                <a:gd name="T5" fmla="*/ 81 h 390"/>
                <a:gd name="T6" fmla="*/ 76 w 533"/>
                <a:gd name="T7" fmla="*/ 55 h 390"/>
                <a:gd name="T8" fmla="*/ 162 w 533"/>
                <a:gd name="T9" fmla="*/ 15 h 390"/>
                <a:gd name="T10" fmla="*/ 239 w 533"/>
                <a:gd name="T11" fmla="*/ 0 h 390"/>
                <a:gd name="T12" fmla="*/ 320 w 533"/>
                <a:gd name="T13" fmla="*/ 0 h 390"/>
                <a:gd name="T14" fmla="*/ 411 w 533"/>
                <a:gd name="T15" fmla="*/ 30 h 390"/>
                <a:gd name="T16" fmla="*/ 452 w 533"/>
                <a:gd name="T17" fmla="*/ 55 h 390"/>
                <a:gd name="T18" fmla="*/ 498 w 533"/>
                <a:gd name="T19" fmla="*/ 101 h 390"/>
                <a:gd name="T20" fmla="*/ 518 w 533"/>
                <a:gd name="T21" fmla="*/ 137 h 390"/>
                <a:gd name="T22" fmla="*/ 528 w 533"/>
                <a:gd name="T23" fmla="*/ 172 h 390"/>
                <a:gd name="T24" fmla="*/ 528 w 533"/>
                <a:gd name="T25" fmla="*/ 213 h 390"/>
                <a:gd name="T26" fmla="*/ 508 w 533"/>
                <a:gd name="T27" fmla="*/ 269 h 390"/>
                <a:gd name="T28" fmla="*/ 472 w 533"/>
                <a:gd name="T29" fmla="*/ 319 h 390"/>
                <a:gd name="T30" fmla="*/ 411 w 533"/>
                <a:gd name="T31" fmla="*/ 355 h 390"/>
                <a:gd name="T32" fmla="*/ 366 w 533"/>
                <a:gd name="T33" fmla="*/ 375 h 390"/>
                <a:gd name="T34" fmla="*/ 264 w 533"/>
                <a:gd name="T35" fmla="*/ 390 h 390"/>
                <a:gd name="T36" fmla="*/ 162 w 533"/>
                <a:gd name="T37" fmla="*/ 375 h 390"/>
                <a:gd name="T38" fmla="*/ 117 w 533"/>
                <a:gd name="T39" fmla="*/ 355 h 390"/>
                <a:gd name="T40" fmla="*/ 46 w 533"/>
                <a:gd name="T41" fmla="*/ 304 h 390"/>
                <a:gd name="T42" fmla="*/ 10 w 533"/>
                <a:gd name="T43" fmla="*/ 253 h 390"/>
                <a:gd name="T44" fmla="*/ 0 w 533"/>
                <a:gd name="T45" fmla="*/ 213 h 390"/>
                <a:gd name="T46" fmla="*/ 5 w 533"/>
                <a:gd name="T47" fmla="*/ 213 h 390"/>
                <a:gd name="T48" fmla="*/ 25 w 533"/>
                <a:gd name="T49" fmla="*/ 269 h 390"/>
                <a:gd name="T50" fmla="*/ 61 w 533"/>
                <a:gd name="T51" fmla="*/ 314 h 390"/>
                <a:gd name="T52" fmla="*/ 117 w 533"/>
                <a:gd name="T53" fmla="*/ 350 h 390"/>
                <a:gd name="T54" fmla="*/ 213 w 533"/>
                <a:gd name="T55" fmla="*/ 380 h 390"/>
                <a:gd name="T56" fmla="*/ 289 w 533"/>
                <a:gd name="T57" fmla="*/ 380 h 390"/>
                <a:gd name="T58" fmla="*/ 366 w 533"/>
                <a:gd name="T59" fmla="*/ 370 h 390"/>
                <a:gd name="T60" fmla="*/ 452 w 533"/>
                <a:gd name="T61" fmla="*/ 330 h 390"/>
                <a:gd name="T62" fmla="*/ 482 w 533"/>
                <a:gd name="T63" fmla="*/ 299 h 390"/>
                <a:gd name="T64" fmla="*/ 513 w 533"/>
                <a:gd name="T65" fmla="*/ 248 h 390"/>
                <a:gd name="T66" fmla="*/ 523 w 533"/>
                <a:gd name="T67" fmla="*/ 213 h 390"/>
                <a:gd name="T68" fmla="*/ 523 w 533"/>
                <a:gd name="T69" fmla="*/ 172 h 390"/>
                <a:gd name="T70" fmla="*/ 513 w 533"/>
                <a:gd name="T71" fmla="*/ 137 h 390"/>
                <a:gd name="T72" fmla="*/ 482 w 533"/>
                <a:gd name="T73" fmla="*/ 86 h 390"/>
                <a:gd name="T74" fmla="*/ 452 w 533"/>
                <a:gd name="T75" fmla="*/ 61 h 390"/>
                <a:gd name="T76" fmla="*/ 366 w 533"/>
                <a:gd name="T77" fmla="*/ 20 h 390"/>
                <a:gd name="T78" fmla="*/ 289 w 533"/>
                <a:gd name="T79" fmla="*/ 5 h 390"/>
                <a:gd name="T80" fmla="*/ 213 w 533"/>
                <a:gd name="T81" fmla="*/ 5 h 390"/>
                <a:gd name="T82" fmla="*/ 117 w 533"/>
                <a:gd name="T83" fmla="*/ 35 h 390"/>
                <a:gd name="T84" fmla="*/ 81 w 533"/>
                <a:gd name="T85" fmla="*/ 61 h 390"/>
                <a:gd name="T86" fmla="*/ 36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3"/>
                  </a:moveTo>
                  <a:lnTo>
                    <a:pt x="0" y="172"/>
                  </a:lnTo>
                  <a:lnTo>
                    <a:pt x="5" y="152"/>
                  </a:lnTo>
                  <a:lnTo>
                    <a:pt x="10" y="137"/>
                  </a:lnTo>
                  <a:lnTo>
                    <a:pt x="20" y="116"/>
                  </a:lnTo>
                  <a:lnTo>
                    <a:pt x="31" y="101"/>
                  </a:lnTo>
                  <a:lnTo>
                    <a:pt x="46" y="81"/>
                  </a:lnTo>
                  <a:lnTo>
                    <a:pt x="61" y="71"/>
                  </a:lnTo>
                  <a:lnTo>
                    <a:pt x="76" y="55"/>
                  </a:lnTo>
                  <a:lnTo>
                    <a:pt x="117" y="30"/>
                  </a:lnTo>
                  <a:lnTo>
                    <a:pt x="162" y="15"/>
                  </a:lnTo>
                  <a:lnTo>
                    <a:pt x="208" y="0"/>
                  </a:lnTo>
                  <a:lnTo>
                    <a:pt x="239" y="0"/>
                  </a:lnTo>
                  <a:lnTo>
                    <a:pt x="264" y="0"/>
                  </a:lnTo>
                  <a:lnTo>
                    <a:pt x="289" y="0"/>
                  </a:lnTo>
                  <a:lnTo>
                    <a:pt x="320" y="0"/>
                  </a:lnTo>
                  <a:lnTo>
                    <a:pt x="366" y="15"/>
                  </a:lnTo>
                  <a:lnTo>
                    <a:pt x="411" y="30"/>
                  </a:lnTo>
                  <a:lnTo>
                    <a:pt x="452" y="55"/>
                  </a:lnTo>
                  <a:lnTo>
                    <a:pt x="472" y="71"/>
                  </a:lnTo>
                  <a:lnTo>
                    <a:pt x="487" y="81"/>
                  </a:lnTo>
                  <a:lnTo>
                    <a:pt x="498" y="101"/>
                  </a:lnTo>
                  <a:lnTo>
                    <a:pt x="508" y="116"/>
                  </a:lnTo>
                  <a:lnTo>
                    <a:pt x="518" y="137"/>
                  </a:lnTo>
                  <a:lnTo>
                    <a:pt x="523" y="152"/>
                  </a:lnTo>
                  <a:lnTo>
                    <a:pt x="528" y="172"/>
                  </a:lnTo>
                  <a:lnTo>
                    <a:pt x="533" y="193"/>
                  </a:lnTo>
                  <a:lnTo>
                    <a:pt x="528" y="213"/>
                  </a:lnTo>
                  <a:lnTo>
                    <a:pt x="523" y="233"/>
                  </a:lnTo>
                  <a:lnTo>
                    <a:pt x="518" y="253"/>
                  </a:lnTo>
                  <a:lnTo>
                    <a:pt x="508" y="269"/>
                  </a:lnTo>
                  <a:lnTo>
                    <a:pt x="498" y="284"/>
                  </a:lnTo>
                  <a:lnTo>
                    <a:pt x="487" y="304"/>
                  </a:lnTo>
                  <a:lnTo>
                    <a:pt x="472" y="319"/>
                  </a:lnTo>
                  <a:lnTo>
                    <a:pt x="452" y="330"/>
                  </a:lnTo>
                  <a:lnTo>
                    <a:pt x="411" y="355"/>
                  </a:lnTo>
                  <a:lnTo>
                    <a:pt x="366" y="375"/>
                  </a:lnTo>
                  <a:lnTo>
                    <a:pt x="320" y="385"/>
                  </a:lnTo>
                  <a:lnTo>
                    <a:pt x="289" y="385"/>
                  </a:lnTo>
                  <a:lnTo>
                    <a:pt x="264" y="390"/>
                  </a:lnTo>
                  <a:lnTo>
                    <a:pt x="239" y="385"/>
                  </a:lnTo>
                  <a:lnTo>
                    <a:pt x="213" y="385"/>
                  </a:lnTo>
                  <a:lnTo>
                    <a:pt x="162" y="375"/>
                  </a:lnTo>
                  <a:lnTo>
                    <a:pt x="117" y="355"/>
                  </a:lnTo>
                  <a:lnTo>
                    <a:pt x="76" y="330"/>
                  </a:lnTo>
                  <a:lnTo>
                    <a:pt x="61" y="319"/>
                  </a:lnTo>
                  <a:lnTo>
                    <a:pt x="46" y="304"/>
                  </a:lnTo>
                  <a:lnTo>
                    <a:pt x="31" y="289"/>
                  </a:lnTo>
                  <a:lnTo>
                    <a:pt x="20" y="269"/>
                  </a:lnTo>
                  <a:lnTo>
                    <a:pt x="10" y="253"/>
                  </a:lnTo>
                  <a:lnTo>
                    <a:pt x="5" y="233"/>
                  </a:lnTo>
                  <a:lnTo>
                    <a:pt x="0" y="213"/>
                  </a:lnTo>
                  <a:lnTo>
                    <a:pt x="0" y="193"/>
                  </a:lnTo>
                  <a:close/>
                  <a:moveTo>
                    <a:pt x="5" y="213"/>
                  </a:moveTo>
                  <a:lnTo>
                    <a:pt x="5" y="213"/>
                  </a:lnTo>
                  <a:lnTo>
                    <a:pt x="10" y="233"/>
                  </a:lnTo>
                  <a:lnTo>
                    <a:pt x="15" y="248"/>
                  </a:lnTo>
                  <a:lnTo>
                    <a:pt x="25" y="269"/>
                  </a:lnTo>
                  <a:lnTo>
                    <a:pt x="36" y="284"/>
                  </a:lnTo>
                  <a:lnTo>
                    <a:pt x="46" y="299"/>
                  </a:lnTo>
                  <a:lnTo>
                    <a:pt x="61" y="314"/>
                  </a:lnTo>
                  <a:lnTo>
                    <a:pt x="81" y="330"/>
                  </a:lnTo>
                  <a:lnTo>
                    <a:pt x="117" y="350"/>
                  </a:lnTo>
                  <a:lnTo>
                    <a:pt x="162" y="370"/>
                  </a:lnTo>
                  <a:lnTo>
                    <a:pt x="213" y="380"/>
                  </a:lnTo>
                  <a:lnTo>
                    <a:pt x="239" y="380"/>
                  </a:lnTo>
                  <a:lnTo>
                    <a:pt x="264" y="385"/>
                  </a:lnTo>
                  <a:lnTo>
                    <a:pt x="289" y="380"/>
                  </a:lnTo>
                  <a:lnTo>
                    <a:pt x="315" y="380"/>
                  </a:lnTo>
                  <a:lnTo>
                    <a:pt x="366" y="370"/>
                  </a:lnTo>
                  <a:lnTo>
                    <a:pt x="411" y="350"/>
                  </a:lnTo>
                  <a:lnTo>
                    <a:pt x="452" y="330"/>
                  </a:lnTo>
                  <a:lnTo>
                    <a:pt x="467" y="314"/>
                  </a:lnTo>
                  <a:lnTo>
                    <a:pt x="482" y="299"/>
                  </a:lnTo>
                  <a:lnTo>
                    <a:pt x="492" y="284"/>
                  </a:lnTo>
                  <a:lnTo>
                    <a:pt x="508" y="269"/>
                  </a:lnTo>
                  <a:lnTo>
                    <a:pt x="513" y="248"/>
                  </a:lnTo>
                  <a:lnTo>
                    <a:pt x="523" y="233"/>
                  </a:lnTo>
                  <a:lnTo>
                    <a:pt x="523" y="213"/>
                  </a:lnTo>
                  <a:lnTo>
                    <a:pt x="528" y="193"/>
                  </a:lnTo>
                  <a:lnTo>
                    <a:pt x="523" y="172"/>
                  </a:lnTo>
                  <a:lnTo>
                    <a:pt x="523" y="157"/>
                  </a:lnTo>
                  <a:lnTo>
                    <a:pt x="513" y="137"/>
                  </a:lnTo>
                  <a:lnTo>
                    <a:pt x="508" y="121"/>
                  </a:lnTo>
                  <a:lnTo>
                    <a:pt x="492" y="101"/>
                  </a:lnTo>
                  <a:lnTo>
                    <a:pt x="482" y="86"/>
                  </a:lnTo>
                  <a:lnTo>
                    <a:pt x="467" y="71"/>
                  </a:lnTo>
                  <a:lnTo>
                    <a:pt x="452" y="61"/>
                  </a:lnTo>
                  <a:lnTo>
                    <a:pt x="411" y="35"/>
                  </a:lnTo>
                  <a:lnTo>
                    <a:pt x="366" y="20"/>
                  </a:lnTo>
                  <a:lnTo>
                    <a:pt x="320" y="5"/>
                  </a:lnTo>
                  <a:lnTo>
                    <a:pt x="289" y="5"/>
                  </a:lnTo>
                  <a:lnTo>
                    <a:pt x="264" y="5"/>
                  </a:lnTo>
                  <a:lnTo>
                    <a:pt x="239" y="5"/>
                  </a:lnTo>
                  <a:lnTo>
                    <a:pt x="213" y="5"/>
                  </a:lnTo>
                  <a:lnTo>
                    <a:pt x="162" y="20"/>
                  </a:lnTo>
                  <a:lnTo>
                    <a:pt x="117" y="35"/>
                  </a:lnTo>
                  <a:lnTo>
                    <a:pt x="81" y="61"/>
                  </a:lnTo>
                  <a:lnTo>
                    <a:pt x="61" y="71"/>
                  </a:lnTo>
                  <a:lnTo>
                    <a:pt x="46" y="86"/>
                  </a:lnTo>
                  <a:lnTo>
                    <a:pt x="36" y="101"/>
                  </a:lnTo>
                  <a:lnTo>
                    <a:pt x="25"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2" name="Rectangle 53"/>
            <p:cNvSpPr>
              <a:spLocks noChangeArrowheads="1"/>
            </p:cNvSpPr>
            <p:nvPr/>
          </p:nvSpPr>
          <p:spPr bwMode="auto">
            <a:xfrm>
              <a:off x="1246" y="1125"/>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各府</a:t>
              </a:r>
              <a:endParaRPr lang="ja-JP" altLang="en-US">
                <a:latin typeface="Meiryo UI" panose="020B0604030504040204" pitchFamily="50" charset="-128"/>
                <a:ea typeface="Meiryo UI" panose="020B0604030504040204" pitchFamily="50" charset="-128"/>
              </a:endParaRPr>
            </a:p>
          </p:txBody>
        </p:sp>
        <p:sp>
          <p:nvSpPr>
            <p:cNvPr id="14393" name="Rectangle 54"/>
            <p:cNvSpPr>
              <a:spLocks noChangeArrowheads="1"/>
            </p:cNvSpPr>
            <p:nvPr/>
          </p:nvSpPr>
          <p:spPr bwMode="auto">
            <a:xfrm>
              <a:off x="1291" y="1232"/>
              <a:ext cx="97"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省</a:t>
              </a:r>
              <a:endParaRPr lang="ja-JP" altLang="en-US">
                <a:latin typeface="Meiryo UI" panose="020B0604030504040204" pitchFamily="50" charset="-128"/>
                <a:ea typeface="Meiryo UI" panose="020B0604030504040204" pitchFamily="50" charset="-128"/>
              </a:endParaRPr>
            </a:p>
          </p:txBody>
        </p:sp>
        <p:sp>
          <p:nvSpPr>
            <p:cNvPr id="14394" name="Freeform 55"/>
            <p:cNvSpPr>
              <a:spLocks/>
            </p:cNvSpPr>
            <p:nvPr/>
          </p:nvSpPr>
          <p:spPr bwMode="auto">
            <a:xfrm>
              <a:off x="2012" y="1069"/>
              <a:ext cx="528" cy="386"/>
            </a:xfrm>
            <a:custGeom>
              <a:avLst/>
              <a:gdLst>
                <a:gd name="T0" fmla="*/ 0 w 528"/>
                <a:gd name="T1" fmla="*/ 193 h 386"/>
                <a:gd name="T2" fmla="*/ 5 w 528"/>
                <a:gd name="T3" fmla="*/ 153 h 386"/>
                <a:gd name="T4" fmla="*/ 20 w 528"/>
                <a:gd name="T5" fmla="*/ 117 h 386"/>
                <a:gd name="T6" fmla="*/ 46 w 528"/>
                <a:gd name="T7" fmla="*/ 87 h 386"/>
                <a:gd name="T8" fmla="*/ 76 w 528"/>
                <a:gd name="T9" fmla="*/ 56 h 386"/>
                <a:gd name="T10" fmla="*/ 117 w 528"/>
                <a:gd name="T11" fmla="*/ 36 h 386"/>
                <a:gd name="T12" fmla="*/ 162 w 528"/>
                <a:gd name="T13" fmla="*/ 15 h 386"/>
                <a:gd name="T14" fmla="*/ 213 w 528"/>
                <a:gd name="T15" fmla="*/ 5 h 386"/>
                <a:gd name="T16" fmla="*/ 264 w 528"/>
                <a:gd name="T17" fmla="*/ 0 h 386"/>
                <a:gd name="T18" fmla="*/ 264 w 528"/>
                <a:gd name="T19" fmla="*/ 0 h 386"/>
                <a:gd name="T20" fmla="*/ 320 w 528"/>
                <a:gd name="T21" fmla="*/ 5 h 386"/>
                <a:gd name="T22" fmla="*/ 365 w 528"/>
                <a:gd name="T23" fmla="*/ 15 h 386"/>
                <a:gd name="T24" fmla="*/ 411 w 528"/>
                <a:gd name="T25" fmla="*/ 36 h 386"/>
                <a:gd name="T26" fmla="*/ 452 w 528"/>
                <a:gd name="T27" fmla="*/ 56 h 386"/>
                <a:gd name="T28" fmla="*/ 482 w 528"/>
                <a:gd name="T29" fmla="*/ 87 h 386"/>
                <a:gd name="T30" fmla="*/ 508 w 528"/>
                <a:gd name="T31" fmla="*/ 117 h 386"/>
                <a:gd name="T32" fmla="*/ 523 w 528"/>
                <a:gd name="T33" fmla="*/ 153 h 386"/>
                <a:gd name="T34" fmla="*/ 528 w 528"/>
                <a:gd name="T35" fmla="*/ 193 h 386"/>
                <a:gd name="T36" fmla="*/ 528 w 528"/>
                <a:gd name="T37" fmla="*/ 193 h 386"/>
                <a:gd name="T38" fmla="*/ 528 w 528"/>
                <a:gd name="T39" fmla="*/ 193 h 386"/>
                <a:gd name="T40" fmla="*/ 523 w 528"/>
                <a:gd name="T41" fmla="*/ 234 h 386"/>
                <a:gd name="T42" fmla="*/ 508 w 528"/>
                <a:gd name="T43" fmla="*/ 269 h 386"/>
                <a:gd name="T44" fmla="*/ 482 w 528"/>
                <a:gd name="T45" fmla="*/ 300 h 386"/>
                <a:gd name="T46" fmla="*/ 452 w 528"/>
                <a:gd name="T47" fmla="*/ 330 h 386"/>
                <a:gd name="T48" fmla="*/ 411 w 528"/>
                <a:gd name="T49" fmla="*/ 356 h 386"/>
                <a:gd name="T50" fmla="*/ 365 w 528"/>
                <a:gd name="T51" fmla="*/ 371 h 386"/>
                <a:gd name="T52" fmla="*/ 320 w 528"/>
                <a:gd name="T53" fmla="*/ 381 h 386"/>
                <a:gd name="T54" fmla="*/ 264 w 528"/>
                <a:gd name="T55" fmla="*/ 386 h 386"/>
                <a:gd name="T56" fmla="*/ 264 w 528"/>
                <a:gd name="T57" fmla="*/ 386 h 386"/>
                <a:gd name="T58" fmla="*/ 264 w 528"/>
                <a:gd name="T59" fmla="*/ 386 h 386"/>
                <a:gd name="T60" fmla="*/ 213 w 528"/>
                <a:gd name="T61" fmla="*/ 381 h 386"/>
                <a:gd name="T62" fmla="*/ 162 w 528"/>
                <a:gd name="T63" fmla="*/ 371 h 386"/>
                <a:gd name="T64" fmla="*/ 117 w 528"/>
                <a:gd name="T65" fmla="*/ 356 h 386"/>
                <a:gd name="T66" fmla="*/ 76 w 528"/>
                <a:gd name="T67" fmla="*/ 330 h 386"/>
                <a:gd name="T68" fmla="*/ 46 w 528"/>
                <a:gd name="T69" fmla="*/ 300 h 386"/>
                <a:gd name="T70" fmla="*/ 20 w 528"/>
                <a:gd name="T71" fmla="*/ 269 h 386"/>
                <a:gd name="T72" fmla="*/ 5 w 528"/>
                <a:gd name="T73" fmla="*/ 234 h 386"/>
                <a:gd name="T74" fmla="*/ 0 w 528"/>
                <a:gd name="T75" fmla="*/ 193 h 386"/>
                <a:gd name="T76" fmla="*/ 0 w 528"/>
                <a:gd name="T77" fmla="*/ 193 h 386"/>
                <a:gd name="T78" fmla="*/ 0 w 528"/>
                <a:gd name="T79" fmla="*/ 193 h 38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6"/>
                <a:gd name="T122" fmla="*/ 528 w 528"/>
                <a:gd name="T123" fmla="*/ 386 h 38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6">
                  <a:moveTo>
                    <a:pt x="0" y="193"/>
                  </a:moveTo>
                  <a:lnTo>
                    <a:pt x="5" y="153"/>
                  </a:lnTo>
                  <a:lnTo>
                    <a:pt x="20" y="117"/>
                  </a:lnTo>
                  <a:lnTo>
                    <a:pt x="46" y="87"/>
                  </a:lnTo>
                  <a:lnTo>
                    <a:pt x="76" y="56"/>
                  </a:lnTo>
                  <a:lnTo>
                    <a:pt x="117" y="36"/>
                  </a:lnTo>
                  <a:lnTo>
                    <a:pt x="162" y="15"/>
                  </a:lnTo>
                  <a:lnTo>
                    <a:pt x="213" y="5"/>
                  </a:lnTo>
                  <a:lnTo>
                    <a:pt x="264" y="0"/>
                  </a:lnTo>
                  <a:lnTo>
                    <a:pt x="320" y="5"/>
                  </a:lnTo>
                  <a:lnTo>
                    <a:pt x="365" y="15"/>
                  </a:lnTo>
                  <a:lnTo>
                    <a:pt x="411" y="36"/>
                  </a:lnTo>
                  <a:lnTo>
                    <a:pt x="452" y="56"/>
                  </a:lnTo>
                  <a:lnTo>
                    <a:pt x="482" y="87"/>
                  </a:lnTo>
                  <a:lnTo>
                    <a:pt x="508" y="117"/>
                  </a:lnTo>
                  <a:lnTo>
                    <a:pt x="523" y="153"/>
                  </a:lnTo>
                  <a:lnTo>
                    <a:pt x="528" y="193"/>
                  </a:lnTo>
                  <a:lnTo>
                    <a:pt x="523" y="234"/>
                  </a:lnTo>
                  <a:lnTo>
                    <a:pt x="508" y="269"/>
                  </a:lnTo>
                  <a:lnTo>
                    <a:pt x="482" y="300"/>
                  </a:lnTo>
                  <a:lnTo>
                    <a:pt x="452" y="330"/>
                  </a:lnTo>
                  <a:lnTo>
                    <a:pt x="411" y="356"/>
                  </a:lnTo>
                  <a:lnTo>
                    <a:pt x="365" y="371"/>
                  </a:lnTo>
                  <a:lnTo>
                    <a:pt x="320" y="381"/>
                  </a:lnTo>
                  <a:lnTo>
                    <a:pt x="264" y="386"/>
                  </a:lnTo>
                  <a:lnTo>
                    <a:pt x="213" y="381"/>
                  </a:lnTo>
                  <a:lnTo>
                    <a:pt x="162" y="371"/>
                  </a:lnTo>
                  <a:lnTo>
                    <a:pt x="117" y="356"/>
                  </a:lnTo>
                  <a:lnTo>
                    <a:pt x="76" y="330"/>
                  </a:lnTo>
                  <a:lnTo>
                    <a:pt x="46" y="300"/>
                  </a:lnTo>
                  <a:lnTo>
                    <a:pt x="20" y="269"/>
                  </a:lnTo>
                  <a:lnTo>
                    <a:pt x="5" y="234"/>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5" name="Freeform 56"/>
            <p:cNvSpPr>
              <a:spLocks noEditPoints="1"/>
            </p:cNvSpPr>
            <p:nvPr/>
          </p:nvSpPr>
          <p:spPr bwMode="auto">
            <a:xfrm>
              <a:off x="2012" y="1069"/>
              <a:ext cx="533" cy="391"/>
            </a:xfrm>
            <a:custGeom>
              <a:avLst/>
              <a:gdLst>
                <a:gd name="T0" fmla="*/ 0 w 533"/>
                <a:gd name="T1" fmla="*/ 173 h 391"/>
                <a:gd name="T2" fmla="*/ 10 w 533"/>
                <a:gd name="T3" fmla="*/ 137 h 391"/>
                <a:gd name="T4" fmla="*/ 46 w 533"/>
                <a:gd name="T5" fmla="*/ 81 h 391"/>
                <a:gd name="T6" fmla="*/ 76 w 533"/>
                <a:gd name="T7" fmla="*/ 56 h 391"/>
                <a:gd name="T8" fmla="*/ 162 w 533"/>
                <a:gd name="T9" fmla="*/ 15 h 391"/>
                <a:gd name="T10" fmla="*/ 239 w 533"/>
                <a:gd name="T11" fmla="*/ 0 h 391"/>
                <a:gd name="T12" fmla="*/ 320 w 533"/>
                <a:gd name="T13" fmla="*/ 0 h 391"/>
                <a:gd name="T14" fmla="*/ 411 w 533"/>
                <a:gd name="T15" fmla="*/ 31 h 391"/>
                <a:gd name="T16" fmla="*/ 452 w 533"/>
                <a:gd name="T17" fmla="*/ 56 h 391"/>
                <a:gd name="T18" fmla="*/ 497 w 533"/>
                <a:gd name="T19" fmla="*/ 102 h 391"/>
                <a:gd name="T20" fmla="*/ 518 w 533"/>
                <a:gd name="T21" fmla="*/ 137 h 391"/>
                <a:gd name="T22" fmla="*/ 528 w 533"/>
                <a:gd name="T23" fmla="*/ 173 h 391"/>
                <a:gd name="T24" fmla="*/ 528 w 533"/>
                <a:gd name="T25" fmla="*/ 213 h 391"/>
                <a:gd name="T26" fmla="*/ 508 w 533"/>
                <a:gd name="T27" fmla="*/ 269 h 391"/>
                <a:gd name="T28" fmla="*/ 472 w 533"/>
                <a:gd name="T29" fmla="*/ 320 h 391"/>
                <a:gd name="T30" fmla="*/ 411 w 533"/>
                <a:gd name="T31" fmla="*/ 356 h 391"/>
                <a:gd name="T32" fmla="*/ 365 w 533"/>
                <a:gd name="T33" fmla="*/ 376 h 391"/>
                <a:gd name="T34" fmla="*/ 264 w 533"/>
                <a:gd name="T35" fmla="*/ 391 h 391"/>
                <a:gd name="T36" fmla="*/ 162 w 533"/>
                <a:gd name="T37" fmla="*/ 376 h 391"/>
                <a:gd name="T38" fmla="*/ 117 w 533"/>
                <a:gd name="T39" fmla="*/ 356 h 391"/>
                <a:gd name="T40" fmla="*/ 46 w 533"/>
                <a:gd name="T41" fmla="*/ 305 h 391"/>
                <a:gd name="T42" fmla="*/ 10 w 533"/>
                <a:gd name="T43" fmla="*/ 254 h 391"/>
                <a:gd name="T44" fmla="*/ 0 w 533"/>
                <a:gd name="T45" fmla="*/ 213 h 391"/>
                <a:gd name="T46" fmla="*/ 5 w 533"/>
                <a:gd name="T47" fmla="*/ 213 h 391"/>
                <a:gd name="T48" fmla="*/ 25 w 533"/>
                <a:gd name="T49" fmla="*/ 269 h 391"/>
                <a:gd name="T50" fmla="*/ 61 w 533"/>
                <a:gd name="T51" fmla="*/ 315 h 391"/>
                <a:gd name="T52" fmla="*/ 117 w 533"/>
                <a:gd name="T53" fmla="*/ 350 h 391"/>
                <a:gd name="T54" fmla="*/ 213 w 533"/>
                <a:gd name="T55" fmla="*/ 381 h 391"/>
                <a:gd name="T56" fmla="*/ 289 w 533"/>
                <a:gd name="T57" fmla="*/ 381 h 391"/>
                <a:gd name="T58" fmla="*/ 365 w 533"/>
                <a:gd name="T59" fmla="*/ 371 h 391"/>
                <a:gd name="T60" fmla="*/ 452 w 533"/>
                <a:gd name="T61" fmla="*/ 330 h 391"/>
                <a:gd name="T62" fmla="*/ 482 w 533"/>
                <a:gd name="T63" fmla="*/ 300 h 391"/>
                <a:gd name="T64" fmla="*/ 513 w 533"/>
                <a:gd name="T65" fmla="*/ 249 h 391"/>
                <a:gd name="T66" fmla="*/ 523 w 533"/>
                <a:gd name="T67" fmla="*/ 213 h 391"/>
                <a:gd name="T68" fmla="*/ 523 w 533"/>
                <a:gd name="T69" fmla="*/ 173 h 391"/>
                <a:gd name="T70" fmla="*/ 513 w 533"/>
                <a:gd name="T71" fmla="*/ 137 h 391"/>
                <a:gd name="T72" fmla="*/ 482 w 533"/>
                <a:gd name="T73" fmla="*/ 87 h 391"/>
                <a:gd name="T74" fmla="*/ 452 w 533"/>
                <a:gd name="T75" fmla="*/ 61 h 391"/>
                <a:gd name="T76" fmla="*/ 365 w 533"/>
                <a:gd name="T77" fmla="*/ 21 h 391"/>
                <a:gd name="T78" fmla="*/ 289 w 533"/>
                <a:gd name="T79" fmla="*/ 5 h 391"/>
                <a:gd name="T80" fmla="*/ 213 w 533"/>
                <a:gd name="T81" fmla="*/ 5 h 391"/>
                <a:gd name="T82" fmla="*/ 117 w 533"/>
                <a:gd name="T83" fmla="*/ 36 h 391"/>
                <a:gd name="T84" fmla="*/ 81 w 533"/>
                <a:gd name="T85" fmla="*/ 61 h 391"/>
                <a:gd name="T86" fmla="*/ 36 w 533"/>
                <a:gd name="T87" fmla="*/ 102 h 391"/>
                <a:gd name="T88" fmla="*/ 15 w 533"/>
                <a:gd name="T89" fmla="*/ 137 h 391"/>
                <a:gd name="T90" fmla="*/ 5 w 533"/>
                <a:gd name="T91" fmla="*/ 173 h 3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1"/>
                <a:gd name="T140" fmla="*/ 533 w 533"/>
                <a:gd name="T141" fmla="*/ 391 h 3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1">
                  <a:moveTo>
                    <a:pt x="0" y="193"/>
                  </a:moveTo>
                  <a:lnTo>
                    <a:pt x="0" y="173"/>
                  </a:lnTo>
                  <a:lnTo>
                    <a:pt x="5" y="153"/>
                  </a:lnTo>
                  <a:lnTo>
                    <a:pt x="10" y="137"/>
                  </a:lnTo>
                  <a:lnTo>
                    <a:pt x="20" y="117"/>
                  </a:lnTo>
                  <a:lnTo>
                    <a:pt x="30" y="102"/>
                  </a:lnTo>
                  <a:lnTo>
                    <a:pt x="46" y="81"/>
                  </a:lnTo>
                  <a:lnTo>
                    <a:pt x="61" y="71"/>
                  </a:lnTo>
                  <a:lnTo>
                    <a:pt x="76" y="56"/>
                  </a:lnTo>
                  <a:lnTo>
                    <a:pt x="117" y="31"/>
                  </a:lnTo>
                  <a:lnTo>
                    <a:pt x="162" y="15"/>
                  </a:lnTo>
                  <a:lnTo>
                    <a:pt x="208" y="0"/>
                  </a:lnTo>
                  <a:lnTo>
                    <a:pt x="239" y="0"/>
                  </a:lnTo>
                  <a:lnTo>
                    <a:pt x="264" y="0"/>
                  </a:lnTo>
                  <a:lnTo>
                    <a:pt x="289" y="0"/>
                  </a:lnTo>
                  <a:lnTo>
                    <a:pt x="320" y="0"/>
                  </a:lnTo>
                  <a:lnTo>
                    <a:pt x="365" y="15"/>
                  </a:lnTo>
                  <a:lnTo>
                    <a:pt x="411" y="31"/>
                  </a:lnTo>
                  <a:lnTo>
                    <a:pt x="452" y="56"/>
                  </a:lnTo>
                  <a:lnTo>
                    <a:pt x="472" y="71"/>
                  </a:lnTo>
                  <a:lnTo>
                    <a:pt x="487" y="81"/>
                  </a:lnTo>
                  <a:lnTo>
                    <a:pt x="497" y="102"/>
                  </a:lnTo>
                  <a:lnTo>
                    <a:pt x="508" y="117"/>
                  </a:lnTo>
                  <a:lnTo>
                    <a:pt x="518" y="137"/>
                  </a:lnTo>
                  <a:lnTo>
                    <a:pt x="523" y="153"/>
                  </a:lnTo>
                  <a:lnTo>
                    <a:pt x="528" y="173"/>
                  </a:lnTo>
                  <a:lnTo>
                    <a:pt x="533" y="193"/>
                  </a:lnTo>
                  <a:lnTo>
                    <a:pt x="528" y="213"/>
                  </a:lnTo>
                  <a:lnTo>
                    <a:pt x="523" y="234"/>
                  </a:lnTo>
                  <a:lnTo>
                    <a:pt x="518" y="254"/>
                  </a:lnTo>
                  <a:lnTo>
                    <a:pt x="508" y="269"/>
                  </a:lnTo>
                  <a:lnTo>
                    <a:pt x="497" y="284"/>
                  </a:lnTo>
                  <a:lnTo>
                    <a:pt x="487" y="305"/>
                  </a:lnTo>
                  <a:lnTo>
                    <a:pt x="472" y="320"/>
                  </a:lnTo>
                  <a:lnTo>
                    <a:pt x="452" y="330"/>
                  </a:lnTo>
                  <a:lnTo>
                    <a:pt x="411" y="356"/>
                  </a:lnTo>
                  <a:lnTo>
                    <a:pt x="365" y="376"/>
                  </a:lnTo>
                  <a:lnTo>
                    <a:pt x="320" y="386"/>
                  </a:lnTo>
                  <a:lnTo>
                    <a:pt x="289" y="386"/>
                  </a:lnTo>
                  <a:lnTo>
                    <a:pt x="264" y="391"/>
                  </a:lnTo>
                  <a:lnTo>
                    <a:pt x="239" y="386"/>
                  </a:lnTo>
                  <a:lnTo>
                    <a:pt x="213" y="386"/>
                  </a:lnTo>
                  <a:lnTo>
                    <a:pt x="162" y="376"/>
                  </a:lnTo>
                  <a:lnTo>
                    <a:pt x="117" y="356"/>
                  </a:lnTo>
                  <a:lnTo>
                    <a:pt x="76" y="330"/>
                  </a:lnTo>
                  <a:lnTo>
                    <a:pt x="61" y="320"/>
                  </a:lnTo>
                  <a:lnTo>
                    <a:pt x="46" y="305"/>
                  </a:lnTo>
                  <a:lnTo>
                    <a:pt x="30" y="290"/>
                  </a:lnTo>
                  <a:lnTo>
                    <a:pt x="20" y="269"/>
                  </a:lnTo>
                  <a:lnTo>
                    <a:pt x="10" y="254"/>
                  </a:lnTo>
                  <a:lnTo>
                    <a:pt x="5" y="234"/>
                  </a:lnTo>
                  <a:lnTo>
                    <a:pt x="0" y="213"/>
                  </a:lnTo>
                  <a:lnTo>
                    <a:pt x="0" y="193"/>
                  </a:lnTo>
                  <a:close/>
                  <a:moveTo>
                    <a:pt x="5" y="213"/>
                  </a:moveTo>
                  <a:lnTo>
                    <a:pt x="5" y="213"/>
                  </a:lnTo>
                  <a:lnTo>
                    <a:pt x="10" y="234"/>
                  </a:lnTo>
                  <a:lnTo>
                    <a:pt x="15" y="249"/>
                  </a:lnTo>
                  <a:lnTo>
                    <a:pt x="25" y="269"/>
                  </a:lnTo>
                  <a:lnTo>
                    <a:pt x="36" y="284"/>
                  </a:lnTo>
                  <a:lnTo>
                    <a:pt x="46" y="300"/>
                  </a:lnTo>
                  <a:lnTo>
                    <a:pt x="61" y="315"/>
                  </a:lnTo>
                  <a:lnTo>
                    <a:pt x="81" y="330"/>
                  </a:lnTo>
                  <a:lnTo>
                    <a:pt x="117" y="350"/>
                  </a:lnTo>
                  <a:lnTo>
                    <a:pt x="162" y="371"/>
                  </a:lnTo>
                  <a:lnTo>
                    <a:pt x="213" y="381"/>
                  </a:lnTo>
                  <a:lnTo>
                    <a:pt x="239" y="381"/>
                  </a:lnTo>
                  <a:lnTo>
                    <a:pt x="264" y="386"/>
                  </a:lnTo>
                  <a:lnTo>
                    <a:pt x="289" y="381"/>
                  </a:lnTo>
                  <a:lnTo>
                    <a:pt x="315" y="381"/>
                  </a:lnTo>
                  <a:lnTo>
                    <a:pt x="365" y="371"/>
                  </a:lnTo>
                  <a:lnTo>
                    <a:pt x="411" y="350"/>
                  </a:lnTo>
                  <a:lnTo>
                    <a:pt x="452" y="330"/>
                  </a:lnTo>
                  <a:lnTo>
                    <a:pt x="467" y="315"/>
                  </a:lnTo>
                  <a:lnTo>
                    <a:pt x="482" y="300"/>
                  </a:lnTo>
                  <a:lnTo>
                    <a:pt x="492" y="284"/>
                  </a:lnTo>
                  <a:lnTo>
                    <a:pt x="508" y="269"/>
                  </a:lnTo>
                  <a:lnTo>
                    <a:pt x="513" y="249"/>
                  </a:lnTo>
                  <a:lnTo>
                    <a:pt x="523" y="234"/>
                  </a:lnTo>
                  <a:lnTo>
                    <a:pt x="523" y="213"/>
                  </a:lnTo>
                  <a:lnTo>
                    <a:pt x="528" y="193"/>
                  </a:lnTo>
                  <a:lnTo>
                    <a:pt x="523" y="173"/>
                  </a:lnTo>
                  <a:lnTo>
                    <a:pt x="523" y="158"/>
                  </a:lnTo>
                  <a:lnTo>
                    <a:pt x="513" y="137"/>
                  </a:lnTo>
                  <a:lnTo>
                    <a:pt x="508" y="122"/>
                  </a:lnTo>
                  <a:lnTo>
                    <a:pt x="492" y="102"/>
                  </a:lnTo>
                  <a:lnTo>
                    <a:pt x="482" y="87"/>
                  </a:lnTo>
                  <a:lnTo>
                    <a:pt x="467" y="71"/>
                  </a:lnTo>
                  <a:lnTo>
                    <a:pt x="452" y="61"/>
                  </a:lnTo>
                  <a:lnTo>
                    <a:pt x="411" y="36"/>
                  </a:lnTo>
                  <a:lnTo>
                    <a:pt x="365" y="21"/>
                  </a:lnTo>
                  <a:lnTo>
                    <a:pt x="320" y="5"/>
                  </a:lnTo>
                  <a:lnTo>
                    <a:pt x="289" y="5"/>
                  </a:lnTo>
                  <a:lnTo>
                    <a:pt x="264" y="5"/>
                  </a:lnTo>
                  <a:lnTo>
                    <a:pt x="239" y="5"/>
                  </a:lnTo>
                  <a:lnTo>
                    <a:pt x="213" y="5"/>
                  </a:lnTo>
                  <a:lnTo>
                    <a:pt x="162" y="21"/>
                  </a:lnTo>
                  <a:lnTo>
                    <a:pt x="117" y="36"/>
                  </a:lnTo>
                  <a:lnTo>
                    <a:pt x="81" y="61"/>
                  </a:lnTo>
                  <a:lnTo>
                    <a:pt x="61" y="71"/>
                  </a:lnTo>
                  <a:lnTo>
                    <a:pt x="46" y="87"/>
                  </a:lnTo>
                  <a:lnTo>
                    <a:pt x="36" y="102"/>
                  </a:lnTo>
                  <a:lnTo>
                    <a:pt x="25" y="122"/>
                  </a:lnTo>
                  <a:lnTo>
                    <a:pt x="15" y="137"/>
                  </a:lnTo>
                  <a:lnTo>
                    <a:pt x="10" y="158"/>
                  </a:lnTo>
                  <a:lnTo>
                    <a:pt x="5" y="173"/>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6" name="Rectangle 57"/>
            <p:cNvSpPr>
              <a:spLocks noChangeArrowheads="1"/>
            </p:cNvSpPr>
            <p:nvPr/>
          </p:nvSpPr>
          <p:spPr bwMode="auto">
            <a:xfrm>
              <a:off x="2180" y="1272"/>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学会</a:t>
              </a:r>
              <a:endParaRPr lang="ja-JP" altLang="en-US">
                <a:latin typeface="Meiryo UI" panose="020B0604030504040204" pitchFamily="50" charset="-128"/>
                <a:ea typeface="Meiryo UI" panose="020B0604030504040204" pitchFamily="50" charset="-128"/>
              </a:endParaRPr>
            </a:p>
          </p:txBody>
        </p:sp>
        <p:sp>
          <p:nvSpPr>
            <p:cNvPr id="14397" name="Freeform 58"/>
            <p:cNvSpPr>
              <a:spLocks/>
            </p:cNvSpPr>
            <p:nvPr/>
          </p:nvSpPr>
          <p:spPr bwMode="auto">
            <a:xfrm>
              <a:off x="1565" y="841"/>
              <a:ext cx="528" cy="381"/>
            </a:xfrm>
            <a:custGeom>
              <a:avLst/>
              <a:gdLst>
                <a:gd name="T0" fmla="*/ 0 w 528"/>
                <a:gd name="T1" fmla="*/ 193 h 381"/>
                <a:gd name="T2" fmla="*/ 5 w 528"/>
                <a:gd name="T3" fmla="*/ 152 h 381"/>
                <a:gd name="T4" fmla="*/ 21 w 528"/>
                <a:gd name="T5" fmla="*/ 117 h 381"/>
                <a:gd name="T6" fmla="*/ 46 w 528"/>
                <a:gd name="T7" fmla="*/ 86 h 381"/>
                <a:gd name="T8" fmla="*/ 76 w 528"/>
                <a:gd name="T9" fmla="*/ 56 h 381"/>
                <a:gd name="T10" fmla="*/ 117 w 528"/>
                <a:gd name="T11" fmla="*/ 30 h 381"/>
                <a:gd name="T12" fmla="*/ 163 w 528"/>
                <a:gd name="T13" fmla="*/ 15 h 381"/>
                <a:gd name="T14" fmla="*/ 214 w 528"/>
                <a:gd name="T15" fmla="*/ 5 h 381"/>
                <a:gd name="T16" fmla="*/ 264 w 528"/>
                <a:gd name="T17" fmla="*/ 0 h 381"/>
                <a:gd name="T18" fmla="*/ 264 w 528"/>
                <a:gd name="T19" fmla="*/ 0 h 381"/>
                <a:gd name="T20" fmla="*/ 320 w 528"/>
                <a:gd name="T21" fmla="*/ 5 h 381"/>
                <a:gd name="T22" fmla="*/ 366 w 528"/>
                <a:gd name="T23" fmla="*/ 15 h 381"/>
                <a:gd name="T24" fmla="*/ 411 w 528"/>
                <a:gd name="T25" fmla="*/ 30 h 381"/>
                <a:gd name="T26" fmla="*/ 452 w 528"/>
                <a:gd name="T27" fmla="*/ 56 h 381"/>
                <a:gd name="T28" fmla="*/ 483 w 528"/>
                <a:gd name="T29" fmla="*/ 86 h 381"/>
                <a:gd name="T30" fmla="*/ 508 w 528"/>
                <a:gd name="T31" fmla="*/ 117 h 381"/>
                <a:gd name="T32" fmla="*/ 523 w 528"/>
                <a:gd name="T33" fmla="*/ 152 h 381"/>
                <a:gd name="T34" fmla="*/ 528 w 528"/>
                <a:gd name="T35" fmla="*/ 193 h 381"/>
                <a:gd name="T36" fmla="*/ 528 w 528"/>
                <a:gd name="T37" fmla="*/ 193 h 381"/>
                <a:gd name="T38" fmla="*/ 528 w 528"/>
                <a:gd name="T39" fmla="*/ 193 h 381"/>
                <a:gd name="T40" fmla="*/ 523 w 528"/>
                <a:gd name="T41" fmla="*/ 228 h 381"/>
                <a:gd name="T42" fmla="*/ 508 w 528"/>
                <a:gd name="T43" fmla="*/ 264 h 381"/>
                <a:gd name="T44" fmla="*/ 483 w 528"/>
                <a:gd name="T45" fmla="*/ 299 h 381"/>
                <a:gd name="T46" fmla="*/ 452 w 528"/>
                <a:gd name="T47" fmla="*/ 325 h 381"/>
                <a:gd name="T48" fmla="*/ 411 w 528"/>
                <a:gd name="T49" fmla="*/ 350 h 381"/>
                <a:gd name="T50" fmla="*/ 366 w 528"/>
                <a:gd name="T51" fmla="*/ 365 h 381"/>
                <a:gd name="T52" fmla="*/ 320 w 528"/>
                <a:gd name="T53" fmla="*/ 375 h 381"/>
                <a:gd name="T54" fmla="*/ 264 w 528"/>
                <a:gd name="T55" fmla="*/ 381 h 381"/>
                <a:gd name="T56" fmla="*/ 264 w 528"/>
                <a:gd name="T57" fmla="*/ 381 h 381"/>
                <a:gd name="T58" fmla="*/ 264 w 528"/>
                <a:gd name="T59" fmla="*/ 381 h 381"/>
                <a:gd name="T60" fmla="*/ 214 w 528"/>
                <a:gd name="T61" fmla="*/ 375 h 381"/>
                <a:gd name="T62" fmla="*/ 163 w 528"/>
                <a:gd name="T63" fmla="*/ 365 h 381"/>
                <a:gd name="T64" fmla="*/ 117 w 528"/>
                <a:gd name="T65" fmla="*/ 350 h 381"/>
                <a:gd name="T66" fmla="*/ 76 w 528"/>
                <a:gd name="T67" fmla="*/ 325 h 381"/>
                <a:gd name="T68" fmla="*/ 46 w 528"/>
                <a:gd name="T69" fmla="*/ 299 h 381"/>
                <a:gd name="T70" fmla="*/ 21 w 528"/>
                <a:gd name="T71" fmla="*/ 264 h 381"/>
                <a:gd name="T72" fmla="*/ 5 w 528"/>
                <a:gd name="T73" fmla="*/ 228 h 381"/>
                <a:gd name="T74" fmla="*/ 0 w 528"/>
                <a:gd name="T75" fmla="*/ 193 h 381"/>
                <a:gd name="T76" fmla="*/ 0 w 528"/>
                <a:gd name="T77" fmla="*/ 193 h 381"/>
                <a:gd name="T78" fmla="*/ 0 w 528"/>
                <a:gd name="T79" fmla="*/ 193 h 3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1"/>
                <a:gd name="T122" fmla="*/ 528 w 528"/>
                <a:gd name="T123" fmla="*/ 381 h 38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1">
                  <a:moveTo>
                    <a:pt x="0" y="193"/>
                  </a:moveTo>
                  <a:lnTo>
                    <a:pt x="5" y="152"/>
                  </a:lnTo>
                  <a:lnTo>
                    <a:pt x="21" y="117"/>
                  </a:lnTo>
                  <a:lnTo>
                    <a:pt x="46" y="86"/>
                  </a:lnTo>
                  <a:lnTo>
                    <a:pt x="76" y="56"/>
                  </a:lnTo>
                  <a:lnTo>
                    <a:pt x="117" y="30"/>
                  </a:lnTo>
                  <a:lnTo>
                    <a:pt x="163" y="15"/>
                  </a:lnTo>
                  <a:lnTo>
                    <a:pt x="214" y="5"/>
                  </a:lnTo>
                  <a:lnTo>
                    <a:pt x="264" y="0"/>
                  </a:lnTo>
                  <a:lnTo>
                    <a:pt x="320" y="5"/>
                  </a:lnTo>
                  <a:lnTo>
                    <a:pt x="366" y="15"/>
                  </a:lnTo>
                  <a:lnTo>
                    <a:pt x="411" y="30"/>
                  </a:lnTo>
                  <a:lnTo>
                    <a:pt x="452" y="56"/>
                  </a:lnTo>
                  <a:lnTo>
                    <a:pt x="483" y="86"/>
                  </a:lnTo>
                  <a:lnTo>
                    <a:pt x="508" y="117"/>
                  </a:lnTo>
                  <a:lnTo>
                    <a:pt x="523" y="152"/>
                  </a:lnTo>
                  <a:lnTo>
                    <a:pt x="528" y="193"/>
                  </a:lnTo>
                  <a:lnTo>
                    <a:pt x="523" y="228"/>
                  </a:lnTo>
                  <a:lnTo>
                    <a:pt x="508" y="264"/>
                  </a:lnTo>
                  <a:lnTo>
                    <a:pt x="483" y="299"/>
                  </a:lnTo>
                  <a:lnTo>
                    <a:pt x="452" y="325"/>
                  </a:lnTo>
                  <a:lnTo>
                    <a:pt x="411" y="350"/>
                  </a:lnTo>
                  <a:lnTo>
                    <a:pt x="366" y="365"/>
                  </a:lnTo>
                  <a:lnTo>
                    <a:pt x="320" y="375"/>
                  </a:lnTo>
                  <a:lnTo>
                    <a:pt x="264" y="381"/>
                  </a:lnTo>
                  <a:lnTo>
                    <a:pt x="214" y="375"/>
                  </a:lnTo>
                  <a:lnTo>
                    <a:pt x="163" y="365"/>
                  </a:lnTo>
                  <a:lnTo>
                    <a:pt x="117" y="350"/>
                  </a:lnTo>
                  <a:lnTo>
                    <a:pt x="76" y="325"/>
                  </a:lnTo>
                  <a:lnTo>
                    <a:pt x="46" y="299"/>
                  </a:lnTo>
                  <a:lnTo>
                    <a:pt x="21" y="264"/>
                  </a:lnTo>
                  <a:lnTo>
                    <a:pt x="5" y="228"/>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8" name="Freeform 59"/>
            <p:cNvSpPr>
              <a:spLocks noEditPoints="1"/>
            </p:cNvSpPr>
            <p:nvPr/>
          </p:nvSpPr>
          <p:spPr bwMode="auto">
            <a:xfrm>
              <a:off x="1565" y="841"/>
              <a:ext cx="533" cy="386"/>
            </a:xfrm>
            <a:custGeom>
              <a:avLst/>
              <a:gdLst>
                <a:gd name="T0" fmla="*/ 0 w 533"/>
                <a:gd name="T1" fmla="*/ 172 h 386"/>
                <a:gd name="T2" fmla="*/ 21 w 533"/>
                <a:gd name="T3" fmla="*/ 117 h 386"/>
                <a:gd name="T4" fmla="*/ 61 w 533"/>
                <a:gd name="T5" fmla="*/ 66 h 386"/>
                <a:gd name="T6" fmla="*/ 117 w 533"/>
                <a:gd name="T7" fmla="*/ 30 h 386"/>
                <a:gd name="T8" fmla="*/ 208 w 533"/>
                <a:gd name="T9" fmla="*/ 0 h 386"/>
                <a:gd name="T10" fmla="*/ 290 w 533"/>
                <a:gd name="T11" fmla="*/ 0 h 386"/>
                <a:gd name="T12" fmla="*/ 366 w 533"/>
                <a:gd name="T13" fmla="*/ 15 h 386"/>
                <a:gd name="T14" fmla="*/ 452 w 533"/>
                <a:gd name="T15" fmla="*/ 56 h 386"/>
                <a:gd name="T16" fmla="*/ 498 w 533"/>
                <a:gd name="T17" fmla="*/ 96 h 386"/>
                <a:gd name="T18" fmla="*/ 523 w 533"/>
                <a:gd name="T19" fmla="*/ 152 h 386"/>
                <a:gd name="T20" fmla="*/ 533 w 533"/>
                <a:gd name="T21" fmla="*/ 193 h 386"/>
                <a:gd name="T22" fmla="*/ 523 w 533"/>
                <a:gd name="T23" fmla="*/ 228 h 386"/>
                <a:gd name="T24" fmla="*/ 498 w 533"/>
                <a:gd name="T25" fmla="*/ 284 h 386"/>
                <a:gd name="T26" fmla="*/ 452 w 533"/>
                <a:gd name="T27" fmla="*/ 330 h 386"/>
                <a:gd name="T28" fmla="*/ 411 w 533"/>
                <a:gd name="T29" fmla="*/ 350 h 386"/>
                <a:gd name="T30" fmla="*/ 320 w 533"/>
                <a:gd name="T31" fmla="*/ 381 h 386"/>
                <a:gd name="T32" fmla="*/ 239 w 533"/>
                <a:gd name="T33" fmla="*/ 381 h 386"/>
                <a:gd name="T34" fmla="*/ 163 w 533"/>
                <a:gd name="T35" fmla="*/ 370 h 386"/>
                <a:gd name="T36" fmla="*/ 76 w 533"/>
                <a:gd name="T37" fmla="*/ 330 h 386"/>
                <a:gd name="T38" fmla="*/ 31 w 533"/>
                <a:gd name="T39" fmla="*/ 284 h 386"/>
                <a:gd name="T40" fmla="*/ 5 w 533"/>
                <a:gd name="T41" fmla="*/ 228 h 386"/>
                <a:gd name="T42" fmla="*/ 0 w 533"/>
                <a:gd name="T43" fmla="*/ 193 h 386"/>
                <a:gd name="T44" fmla="*/ 11 w 533"/>
                <a:gd name="T45" fmla="*/ 228 h 386"/>
                <a:gd name="T46" fmla="*/ 36 w 533"/>
                <a:gd name="T47" fmla="*/ 279 h 386"/>
                <a:gd name="T48" fmla="*/ 82 w 533"/>
                <a:gd name="T49" fmla="*/ 325 h 386"/>
                <a:gd name="T50" fmla="*/ 163 w 533"/>
                <a:gd name="T51" fmla="*/ 365 h 386"/>
                <a:gd name="T52" fmla="*/ 239 w 533"/>
                <a:gd name="T53" fmla="*/ 375 h 386"/>
                <a:gd name="T54" fmla="*/ 315 w 533"/>
                <a:gd name="T55" fmla="*/ 375 h 386"/>
                <a:gd name="T56" fmla="*/ 411 w 533"/>
                <a:gd name="T57" fmla="*/ 345 h 386"/>
                <a:gd name="T58" fmla="*/ 452 w 533"/>
                <a:gd name="T59" fmla="*/ 325 h 386"/>
                <a:gd name="T60" fmla="*/ 493 w 533"/>
                <a:gd name="T61" fmla="*/ 279 h 386"/>
                <a:gd name="T62" fmla="*/ 523 w 533"/>
                <a:gd name="T63" fmla="*/ 228 h 386"/>
                <a:gd name="T64" fmla="*/ 528 w 533"/>
                <a:gd name="T65" fmla="*/ 193 h 386"/>
                <a:gd name="T66" fmla="*/ 523 w 533"/>
                <a:gd name="T67" fmla="*/ 152 h 386"/>
                <a:gd name="T68" fmla="*/ 493 w 533"/>
                <a:gd name="T69" fmla="*/ 101 h 386"/>
                <a:gd name="T70" fmla="*/ 452 w 533"/>
                <a:gd name="T71" fmla="*/ 56 h 386"/>
                <a:gd name="T72" fmla="*/ 366 w 533"/>
                <a:gd name="T73" fmla="*/ 15 h 386"/>
                <a:gd name="T74" fmla="*/ 290 w 533"/>
                <a:gd name="T75" fmla="*/ 5 h 386"/>
                <a:gd name="T76" fmla="*/ 214 w 533"/>
                <a:gd name="T77" fmla="*/ 5 h 386"/>
                <a:gd name="T78" fmla="*/ 117 w 533"/>
                <a:gd name="T79" fmla="*/ 35 h 386"/>
                <a:gd name="T80" fmla="*/ 61 w 533"/>
                <a:gd name="T81" fmla="*/ 71 h 386"/>
                <a:gd name="T82" fmla="*/ 26 w 533"/>
                <a:gd name="T83" fmla="*/ 117 h 386"/>
                <a:gd name="T84" fmla="*/ 5 w 533"/>
                <a:gd name="T85" fmla="*/ 172 h 386"/>
                <a:gd name="T86" fmla="*/ 5 w 533"/>
                <a:gd name="T87" fmla="*/ 208 h 3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3"/>
                <a:gd name="T133" fmla="*/ 0 h 386"/>
                <a:gd name="T134" fmla="*/ 533 w 533"/>
                <a:gd name="T135" fmla="*/ 386 h 3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3" h="386">
                  <a:moveTo>
                    <a:pt x="0" y="193"/>
                  </a:moveTo>
                  <a:lnTo>
                    <a:pt x="0" y="172"/>
                  </a:lnTo>
                  <a:lnTo>
                    <a:pt x="5" y="152"/>
                  </a:lnTo>
                  <a:lnTo>
                    <a:pt x="11" y="132"/>
                  </a:lnTo>
                  <a:lnTo>
                    <a:pt x="21" y="117"/>
                  </a:lnTo>
                  <a:lnTo>
                    <a:pt x="31" y="96"/>
                  </a:lnTo>
                  <a:lnTo>
                    <a:pt x="46" y="81"/>
                  </a:lnTo>
                  <a:lnTo>
                    <a:pt x="61" y="66"/>
                  </a:lnTo>
                  <a:lnTo>
                    <a:pt x="76" y="56"/>
                  </a:lnTo>
                  <a:lnTo>
                    <a:pt x="117" y="30"/>
                  </a:lnTo>
                  <a:lnTo>
                    <a:pt x="163" y="15"/>
                  </a:lnTo>
                  <a:lnTo>
                    <a:pt x="208" y="0"/>
                  </a:lnTo>
                  <a:lnTo>
                    <a:pt x="239" y="0"/>
                  </a:lnTo>
                  <a:lnTo>
                    <a:pt x="264" y="0"/>
                  </a:lnTo>
                  <a:lnTo>
                    <a:pt x="290" y="0"/>
                  </a:lnTo>
                  <a:lnTo>
                    <a:pt x="320" y="0"/>
                  </a:lnTo>
                  <a:lnTo>
                    <a:pt x="366" y="15"/>
                  </a:lnTo>
                  <a:lnTo>
                    <a:pt x="411" y="30"/>
                  </a:lnTo>
                  <a:lnTo>
                    <a:pt x="452" y="56"/>
                  </a:lnTo>
                  <a:lnTo>
                    <a:pt x="467" y="66"/>
                  </a:lnTo>
                  <a:lnTo>
                    <a:pt x="488" y="81"/>
                  </a:lnTo>
                  <a:lnTo>
                    <a:pt x="498" y="96"/>
                  </a:lnTo>
                  <a:lnTo>
                    <a:pt x="508" y="117"/>
                  </a:lnTo>
                  <a:lnTo>
                    <a:pt x="518" y="132"/>
                  </a:lnTo>
                  <a:lnTo>
                    <a:pt x="523" y="152"/>
                  </a:lnTo>
                  <a:lnTo>
                    <a:pt x="528" y="172"/>
                  </a:lnTo>
                  <a:lnTo>
                    <a:pt x="533" y="193"/>
                  </a:lnTo>
                  <a:lnTo>
                    <a:pt x="528" y="208"/>
                  </a:lnTo>
                  <a:lnTo>
                    <a:pt x="523" y="228"/>
                  </a:lnTo>
                  <a:lnTo>
                    <a:pt x="518" y="249"/>
                  </a:lnTo>
                  <a:lnTo>
                    <a:pt x="508" y="264"/>
                  </a:lnTo>
                  <a:lnTo>
                    <a:pt x="498" y="284"/>
                  </a:lnTo>
                  <a:lnTo>
                    <a:pt x="488" y="299"/>
                  </a:lnTo>
                  <a:lnTo>
                    <a:pt x="472" y="315"/>
                  </a:lnTo>
                  <a:lnTo>
                    <a:pt x="452" y="330"/>
                  </a:lnTo>
                  <a:lnTo>
                    <a:pt x="411" y="350"/>
                  </a:lnTo>
                  <a:lnTo>
                    <a:pt x="366" y="370"/>
                  </a:lnTo>
                  <a:lnTo>
                    <a:pt x="320" y="381"/>
                  </a:lnTo>
                  <a:lnTo>
                    <a:pt x="290" y="381"/>
                  </a:lnTo>
                  <a:lnTo>
                    <a:pt x="264" y="386"/>
                  </a:lnTo>
                  <a:lnTo>
                    <a:pt x="239" y="381"/>
                  </a:lnTo>
                  <a:lnTo>
                    <a:pt x="214" y="381"/>
                  </a:lnTo>
                  <a:lnTo>
                    <a:pt x="163" y="370"/>
                  </a:lnTo>
                  <a:lnTo>
                    <a:pt x="117" y="350"/>
                  </a:lnTo>
                  <a:lnTo>
                    <a:pt x="76" y="330"/>
                  </a:lnTo>
                  <a:lnTo>
                    <a:pt x="61" y="315"/>
                  </a:lnTo>
                  <a:lnTo>
                    <a:pt x="46" y="299"/>
                  </a:lnTo>
                  <a:lnTo>
                    <a:pt x="31" y="284"/>
                  </a:lnTo>
                  <a:lnTo>
                    <a:pt x="21" y="264"/>
                  </a:lnTo>
                  <a:lnTo>
                    <a:pt x="11" y="249"/>
                  </a:lnTo>
                  <a:lnTo>
                    <a:pt x="5" y="228"/>
                  </a:lnTo>
                  <a:lnTo>
                    <a:pt x="0" y="208"/>
                  </a:lnTo>
                  <a:lnTo>
                    <a:pt x="0" y="193"/>
                  </a:lnTo>
                  <a:close/>
                  <a:moveTo>
                    <a:pt x="5" y="208"/>
                  </a:moveTo>
                  <a:lnTo>
                    <a:pt x="5" y="208"/>
                  </a:lnTo>
                  <a:lnTo>
                    <a:pt x="11" y="228"/>
                  </a:lnTo>
                  <a:lnTo>
                    <a:pt x="16" y="249"/>
                  </a:lnTo>
                  <a:lnTo>
                    <a:pt x="26" y="264"/>
                  </a:lnTo>
                  <a:lnTo>
                    <a:pt x="36" y="279"/>
                  </a:lnTo>
                  <a:lnTo>
                    <a:pt x="46" y="294"/>
                  </a:lnTo>
                  <a:lnTo>
                    <a:pt x="61" y="309"/>
                  </a:lnTo>
                  <a:lnTo>
                    <a:pt x="82" y="325"/>
                  </a:lnTo>
                  <a:lnTo>
                    <a:pt x="117" y="345"/>
                  </a:lnTo>
                  <a:lnTo>
                    <a:pt x="163" y="365"/>
                  </a:lnTo>
                  <a:lnTo>
                    <a:pt x="214" y="375"/>
                  </a:lnTo>
                  <a:lnTo>
                    <a:pt x="239" y="375"/>
                  </a:lnTo>
                  <a:lnTo>
                    <a:pt x="264" y="381"/>
                  </a:lnTo>
                  <a:lnTo>
                    <a:pt x="290" y="375"/>
                  </a:lnTo>
                  <a:lnTo>
                    <a:pt x="315" y="375"/>
                  </a:lnTo>
                  <a:lnTo>
                    <a:pt x="366" y="365"/>
                  </a:lnTo>
                  <a:lnTo>
                    <a:pt x="411" y="345"/>
                  </a:lnTo>
                  <a:lnTo>
                    <a:pt x="452" y="325"/>
                  </a:lnTo>
                  <a:lnTo>
                    <a:pt x="467" y="309"/>
                  </a:lnTo>
                  <a:lnTo>
                    <a:pt x="483" y="294"/>
                  </a:lnTo>
                  <a:lnTo>
                    <a:pt x="493" y="279"/>
                  </a:lnTo>
                  <a:lnTo>
                    <a:pt x="508" y="264"/>
                  </a:lnTo>
                  <a:lnTo>
                    <a:pt x="513" y="249"/>
                  </a:lnTo>
                  <a:lnTo>
                    <a:pt x="523" y="228"/>
                  </a:lnTo>
                  <a:lnTo>
                    <a:pt x="523" y="208"/>
                  </a:lnTo>
                  <a:lnTo>
                    <a:pt x="528" y="193"/>
                  </a:lnTo>
                  <a:lnTo>
                    <a:pt x="523" y="172"/>
                  </a:lnTo>
                  <a:lnTo>
                    <a:pt x="523" y="152"/>
                  </a:lnTo>
                  <a:lnTo>
                    <a:pt x="513" y="137"/>
                  </a:lnTo>
                  <a:lnTo>
                    <a:pt x="508" y="117"/>
                  </a:lnTo>
                  <a:lnTo>
                    <a:pt x="493" y="101"/>
                  </a:lnTo>
                  <a:lnTo>
                    <a:pt x="483" y="86"/>
                  </a:lnTo>
                  <a:lnTo>
                    <a:pt x="467" y="71"/>
                  </a:lnTo>
                  <a:lnTo>
                    <a:pt x="452" y="56"/>
                  </a:lnTo>
                  <a:lnTo>
                    <a:pt x="411" y="35"/>
                  </a:lnTo>
                  <a:lnTo>
                    <a:pt x="366" y="15"/>
                  </a:lnTo>
                  <a:lnTo>
                    <a:pt x="320" y="5"/>
                  </a:lnTo>
                  <a:lnTo>
                    <a:pt x="290" y="5"/>
                  </a:lnTo>
                  <a:lnTo>
                    <a:pt x="264" y="5"/>
                  </a:lnTo>
                  <a:lnTo>
                    <a:pt x="239" y="5"/>
                  </a:lnTo>
                  <a:lnTo>
                    <a:pt x="214" y="5"/>
                  </a:lnTo>
                  <a:lnTo>
                    <a:pt x="163" y="15"/>
                  </a:lnTo>
                  <a:lnTo>
                    <a:pt x="117" y="35"/>
                  </a:lnTo>
                  <a:lnTo>
                    <a:pt x="82" y="56"/>
                  </a:lnTo>
                  <a:lnTo>
                    <a:pt x="61" y="71"/>
                  </a:lnTo>
                  <a:lnTo>
                    <a:pt x="46" y="86"/>
                  </a:lnTo>
                  <a:lnTo>
                    <a:pt x="36" y="101"/>
                  </a:lnTo>
                  <a:lnTo>
                    <a:pt x="26" y="117"/>
                  </a:lnTo>
                  <a:lnTo>
                    <a:pt x="16" y="137"/>
                  </a:lnTo>
                  <a:lnTo>
                    <a:pt x="11" y="152"/>
                  </a:lnTo>
                  <a:lnTo>
                    <a:pt x="5" y="172"/>
                  </a:lnTo>
                  <a:lnTo>
                    <a:pt x="5" y="193"/>
                  </a:lnTo>
                  <a:lnTo>
                    <a:pt x="5" y="208"/>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9" name="Rectangle 61"/>
            <p:cNvSpPr>
              <a:spLocks noChangeArrowheads="1"/>
            </p:cNvSpPr>
            <p:nvPr/>
          </p:nvSpPr>
          <p:spPr bwMode="auto">
            <a:xfrm>
              <a:off x="1655" y="955"/>
              <a:ext cx="363" cy="116"/>
            </a:xfrm>
            <a:prstGeom prst="rect">
              <a:avLst/>
            </a:prstGeom>
            <a:noFill/>
            <a:ln w="9525">
              <a:noFill/>
              <a:miter lim="800000"/>
              <a:headEnd/>
              <a:tailEnd/>
            </a:ln>
          </p:spPr>
          <p:txBody>
            <a:bodyPr lIns="0" tIns="0" rIns="0" bIns="0">
              <a:spAutoFit/>
            </a:bodyPr>
            <a:lstStyle/>
            <a:p>
              <a:pPr algn="ctr"/>
              <a:r>
                <a:rPr lang="ja-JP" altLang="en-US" sz="1200">
                  <a:solidFill>
                    <a:srgbClr val="FFFFFF"/>
                  </a:solidFill>
                  <a:latin typeface="Meiryo UI" panose="020B0604030504040204" pitchFamily="50" charset="-128"/>
                  <a:ea typeface="Meiryo UI" panose="020B0604030504040204" pitchFamily="50" charset="-128"/>
                </a:rPr>
                <a:t>自治体</a:t>
              </a:r>
              <a:endParaRPr lang="ja-JP" altLang="en-US">
                <a:latin typeface="Meiryo UI" panose="020B0604030504040204" pitchFamily="50" charset="-128"/>
                <a:ea typeface="Meiryo UI" panose="020B0604030504040204" pitchFamily="50" charset="-128"/>
              </a:endParaRPr>
            </a:p>
          </p:txBody>
        </p:sp>
        <p:sp>
          <p:nvSpPr>
            <p:cNvPr id="14400" name="Freeform 63"/>
            <p:cNvSpPr>
              <a:spLocks/>
            </p:cNvSpPr>
            <p:nvPr/>
          </p:nvSpPr>
          <p:spPr bwMode="auto">
            <a:xfrm>
              <a:off x="2657" y="760"/>
              <a:ext cx="528" cy="385"/>
            </a:xfrm>
            <a:custGeom>
              <a:avLst/>
              <a:gdLst>
                <a:gd name="T0" fmla="*/ 0 w 528"/>
                <a:gd name="T1" fmla="*/ 192 h 385"/>
                <a:gd name="T2" fmla="*/ 5 w 528"/>
                <a:gd name="T3" fmla="*/ 152 h 385"/>
                <a:gd name="T4" fmla="*/ 20 w 528"/>
                <a:gd name="T5" fmla="*/ 116 h 385"/>
                <a:gd name="T6" fmla="*/ 45 w 528"/>
                <a:gd name="T7" fmla="*/ 86 h 385"/>
                <a:gd name="T8" fmla="*/ 76 w 528"/>
                <a:gd name="T9" fmla="*/ 55 h 385"/>
                <a:gd name="T10" fmla="*/ 116 w 528"/>
                <a:gd name="T11" fmla="*/ 35 h 385"/>
                <a:gd name="T12" fmla="*/ 162 w 528"/>
                <a:gd name="T13" fmla="*/ 15 h 385"/>
                <a:gd name="T14" fmla="*/ 213 w 528"/>
                <a:gd name="T15" fmla="*/ 5 h 385"/>
                <a:gd name="T16" fmla="*/ 264 w 528"/>
                <a:gd name="T17" fmla="*/ 0 h 385"/>
                <a:gd name="T18" fmla="*/ 264 w 528"/>
                <a:gd name="T19" fmla="*/ 0 h 385"/>
                <a:gd name="T20" fmla="*/ 319 w 528"/>
                <a:gd name="T21" fmla="*/ 5 h 385"/>
                <a:gd name="T22" fmla="*/ 365 w 528"/>
                <a:gd name="T23" fmla="*/ 15 h 385"/>
                <a:gd name="T24" fmla="*/ 411 w 528"/>
                <a:gd name="T25" fmla="*/ 35 h 385"/>
                <a:gd name="T26" fmla="*/ 451 w 528"/>
                <a:gd name="T27" fmla="*/ 55 h 385"/>
                <a:gd name="T28" fmla="*/ 482 w 528"/>
                <a:gd name="T29" fmla="*/ 86 h 385"/>
                <a:gd name="T30" fmla="*/ 507 w 528"/>
                <a:gd name="T31" fmla="*/ 116 h 385"/>
                <a:gd name="T32" fmla="*/ 522 w 528"/>
                <a:gd name="T33" fmla="*/ 152 h 385"/>
                <a:gd name="T34" fmla="*/ 528 w 528"/>
                <a:gd name="T35" fmla="*/ 192 h 385"/>
                <a:gd name="T36" fmla="*/ 528 w 528"/>
                <a:gd name="T37" fmla="*/ 192 h 385"/>
                <a:gd name="T38" fmla="*/ 528 w 528"/>
                <a:gd name="T39" fmla="*/ 192 h 385"/>
                <a:gd name="T40" fmla="*/ 522 w 528"/>
                <a:gd name="T41" fmla="*/ 233 h 385"/>
                <a:gd name="T42" fmla="*/ 507 w 528"/>
                <a:gd name="T43" fmla="*/ 269 h 385"/>
                <a:gd name="T44" fmla="*/ 482 w 528"/>
                <a:gd name="T45" fmla="*/ 299 h 385"/>
                <a:gd name="T46" fmla="*/ 451 w 528"/>
                <a:gd name="T47" fmla="*/ 330 h 385"/>
                <a:gd name="T48" fmla="*/ 411 w 528"/>
                <a:gd name="T49" fmla="*/ 355 h 385"/>
                <a:gd name="T50" fmla="*/ 365 w 528"/>
                <a:gd name="T51" fmla="*/ 370 h 385"/>
                <a:gd name="T52" fmla="*/ 319 w 528"/>
                <a:gd name="T53" fmla="*/ 380 h 385"/>
                <a:gd name="T54" fmla="*/ 264 w 528"/>
                <a:gd name="T55" fmla="*/ 385 h 385"/>
                <a:gd name="T56" fmla="*/ 264 w 528"/>
                <a:gd name="T57" fmla="*/ 385 h 385"/>
                <a:gd name="T58" fmla="*/ 264 w 528"/>
                <a:gd name="T59" fmla="*/ 385 h 385"/>
                <a:gd name="T60" fmla="*/ 213 w 528"/>
                <a:gd name="T61" fmla="*/ 380 h 385"/>
                <a:gd name="T62" fmla="*/ 162 w 528"/>
                <a:gd name="T63" fmla="*/ 370 h 385"/>
                <a:gd name="T64" fmla="*/ 116 w 528"/>
                <a:gd name="T65" fmla="*/ 355 h 385"/>
                <a:gd name="T66" fmla="*/ 76 w 528"/>
                <a:gd name="T67" fmla="*/ 330 h 385"/>
                <a:gd name="T68" fmla="*/ 45 w 528"/>
                <a:gd name="T69" fmla="*/ 299 h 385"/>
                <a:gd name="T70" fmla="*/ 20 w 528"/>
                <a:gd name="T71" fmla="*/ 269 h 385"/>
                <a:gd name="T72" fmla="*/ 5 w 528"/>
                <a:gd name="T73" fmla="*/ 233 h 385"/>
                <a:gd name="T74" fmla="*/ 0 w 528"/>
                <a:gd name="T75" fmla="*/ 192 h 385"/>
                <a:gd name="T76" fmla="*/ 0 w 528"/>
                <a:gd name="T77" fmla="*/ 192 h 385"/>
                <a:gd name="T78" fmla="*/ 0 w 528"/>
                <a:gd name="T79" fmla="*/ 192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2"/>
                  </a:moveTo>
                  <a:lnTo>
                    <a:pt x="5" y="152"/>
                  </a:lnTo>
                  <a:lnTo>
                    <a:pt x="20" y="116"/>
                  </a:lnTo>
                  <a:lnTo>
                    <a:pt x="45" y="86"/>
                  </a:lnTo>
                  <a:lnTo>
                    <a:pt x="76" y="55"/>
                  </a:lnTo>
                  <a:lnTo>
                    <a:pt x="116" y="35"/>
                  </a:lnTo>
                  <a:lnTo>
                    <a:pt x="162" y="15"/>
                  </a:lnTo>
                  <a:lnTo>
                    <a:pt x="213" y="5"/>
                  </a:lnTo>
                  <a:lnTo>
                    <a:pt x="264" y="0"/>
                  </a:lnTo>
                  <a:lnTo>
                    <a:pt x="319" y="5"/>
                  </a:lnTo>
                  <a:lnTo>
                    <a:pt x="365" y="15"/>
                  </a:lnTo>
                  <a:lnTo>
                    <a:pt x="411" y="35"/>
                  </a:lnTo>
                  <a:lnTo>
                    <a:pt x="451" y="55"/>
                  </a:lnTo>
                  <a:lnTo>
                    <a:pt x="482" y="86"/>
                  </a:lnTo>
                  <a:lnTo>
                    <a:pt x="507" y="116"/>
                  </a:lnTo>
                  <a:lnTo>
                    <a:pt x="522" y="152"/>
                  </a:lnTo>
                  <a:lnTo>
                    <a:pt x="528" y="192"/>
                  </a:lnTo>
                  <a:lnTo>
                    <a:pt x="522" y="233"/>
                  </a:lnTo>
                  <a:lnTo>
                    <a:pt x="507" y="269"/>
                  </a:lnTo>
                  <a:lnTo>
                    <a:pt x="482" y="299"/>
                  </a:lnTo>
                  <a:lnTo>
                    <a:pt x="451" y="330"/>
                  </a:lnTo>
                  <a:lnTo>
                    <a:pt x="411" y="355"/>
                  </a:lnTo>
                  <a:lnTo>
                    <a:pt x="365" y="370"/>
                  </a:lnTo>
                  <a:lnTo>
                    <a:pt x="319" y="380"/>
                  </a:lnTo>
                  <a:lnTo>
                    <a:pt x="264" y="385"/>
                  </a:lnTo>
                  <a:lnTo>
                    <a:pt x="213" y="380"/>
                  </a:lnTo>
                  <a:lnTo>
                    <a:pt x="162" y="370"/>
                  </a:lnTo>
                  <a:lnTo>
                    <a:pt x="116" y="355"/>
                  </a:lnTo>
                  <a:lnTo>
                    <a:pt x="76" y="330"/>
                  </a:lnTo>
                  <a:lnTo>
                    <a:pt x="45" y="299"/>
                  </a:lnTo>
                  <a:lnTo>
                    <a:pt x="20" y="269"/>
                  </a:lnTo>
                  <a:lnTo>
                    <a:pt x="5" y="233"/>
                  </a:lnTo>
                  <a:lnTo>
                    <a:pt x="0" y="192"/>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1" name="Freeform 64"/>
            <p:cNvSpPr>
              <a:spLocks noEditPoints="1"/>
            </p:cNvSpPr>
            <p:nvPr/>
          </p:nvSpPr>
          <p:spPr bwMode="auto">
            <a:xfrm>
              <a:off x="2657" y="760"/>
              <a:ext cx="533" cy="390"/>
            </a:xfrm>
            <a:custGeom>
              <a:avLst/>
              <a:gdLst>
                <a:gd name="T0" fmla="*/ 0 w 533"/>
                <a:gd name="T1" fmla="*/ 172 h 390"/>
                <a:gd name="T2" fmla="*/ 10 w 533"/>
                <a:gd name="T3" fmla="*/ 137 h 390"/>
                <a:gd name="T4" fmla="*/ 45 w 533"/>
                <a:gd name="T5" fmla="*/ 81 h 390"/>
                <a:gd name="T6" fmla="*/ 76 w 533"/>
                <a:gd name="T7" fmla="*/ 55 h 390"/>
                <a:gd name="T8" fmla="*/ 162 w 533"/>
                <a:gd name="T9" fmla="*/ 15 h 390"/>
                <a:gd name="T10" fmla="*/ 238 w 533"/>
                <a:gd name="T11" fmla="*/ 0 h 390"/>
                <a:gd name="T12" fmla="*/ 319 w 533"/>
                <a:gd name="T13" fmla="*/ 0 h 390"/>
                <a:gd name="T14" fmla="*/ 411 w 533"/>
                <a:gd name="T15" fmla="*/ 30 h 390"/>
                <a:gd name="T16" fmla="*/ 451 w 533"/>
                <a:gd name="T17" fmla="*/ 55 h 390"/>
                <a:gd name="T18" fmla="*/ 497 w 533"/>
                <a:gd name="T19" fmla="*/ 101 h 390"/>
                <a:gd name="T20" fmla="*/ 517 w 533"/>
                <a:gd name="T21" fmla="*/ 137 h 390"/>
                <a:gd name="T22" fmla="*/ 528 w 533"/>
                <a:gd name="T23" fmla="*/ 172 h 390"/>
                <a:gd name="T24" fmla="*/ 528 w 533"/>
                <a:gd name="T25" fmla="*/ 213 h 390"/>
                <a:gd name="T26" fmla="*/ 507 w 533"/>
                <a:gd name="T27" fmla="*/ 269 h 390"/>
                <a:gd name="T28" fmla="*/ 472 w 533"/>
                <a:gd name="T29" fmla="*/ 319 h 390"/>
                <a:gd name="T30" fmla="*/ 411 w 533"/>
                <a:gd name="T31" fmla="*/ 355 h 390"/>
                <a:gd name="T32" fmla="*/ 365 w 533"/>
                <a:gd name="T33" fmla="*/ 375 h 390"/>
                <a:gd name="T34" fmla="*/ 264 w 533"/>
                <a:gd name="T35" fmla="*/ 390 h 390"/>
                <a:gd name="T36" fmla="*/ 162 w 533"/>
                <a:gd name="T37" fmla="*/ 375 h 390"/>
                <a:gd name="T38" fmla="*/ 116 w 533"/>
                <a:gd name="T39" fmla="*/ 355 h 390"/>
                <a:gd name="T40" fmla="*/ 45 w 533"/>
                <a:gd name="T41" fmla="*/ 304 h 390"/>
                <a:gd name="T42" fmla="*/ 10 w 533"/>
                <a:gd name="T43" fmla="*/ 253 h 390"/>
                <a:gd name="T44" fmla="*/ 0 w 533"/>
                <a:gd name="T45" fmla="*/ 213 h 390"/>
                <a:gd name="T46" fmla="*/ 5 w 533"/>
                <a:gd name="T47" fmla="*/ 213 h 390"/>
                <a:gd name="T48" fmla="*/ 25 w 533"/>
                <a:gd name="T49" fmla="*/ 269 h 390"/>
                <a:gd name="T50" fmla="*/ 61 w 533"/>
                <a:gd name="T51" fmla="*/ 314 h 390"/>
                <a:gd name="T52" fmla="*/ 116 w 533"/>
                <a:gd name="T53" fmla="*/ 350 h 390"/>
                <a:gd name="T54" fmla="*/ 213 w 533"/>
                <a:gd name="T55" fmla="*/ 380 h 390"/>
                <a:gd name="T56" fmla="*/ 289 w 533"/>
                <a:gd name="T57" fmla="*/ 380 h 390"/>
                <a:gd name="T58" fmla="*/ 365 w 533"/>
                <a:gd name="T59" fmla="*/ 370 h 390"/>
                <a:gd name="T60" fmla="*/ 451 w 533"/>
                <a:gd name="T61" fmla="*/ 330 h 390"/>
                <a:gd name="T62" fmla="*/ 482 w 533"/>
                <a:gd name="T63" fmla="*/ 299 h 390"/>
                <a:gd name="T64" fmla="*/ 512 w 533"/>
                <a:gd name="T65" fmla="*/ 248 h 390"/>
                <a:gd name="T66" fmla="*/ 522 w 533"/>
                <a:gd name="T67" fmla="*/ 213 h 390"/>
                <a:gd name="T68" fmla="*/ 522 w 533"/>
                <a:gd name="T69" fmla="*/ 172 h 390"/>
                <a:gd name="T70" fmla="*/ 512 w 533"/>
                <a:gd name="T71" fmla="*/ 137 h 390"/>
                <a:gd name="T72" fmla="*/ 482 w 533"/>
                <a:gd name="T73" fmla="*/ 86 h 390"/>
                <a:gd name="T74" fmla="*/ 451 w 533"/>
                <a:gd name="T75" fmla="*/ 61 h 390"/>
                <a:gd name="T76" fmla="*/ 365 w 533"/>
                <a:gd name="T77" fmla="*/ 20 h 390"/>
                <a:gd name="T78" fmla="*/ 289 w 533"/>
                <a:gd name="T79" fmla="*/ 5 h 390"/>
                <a:gd name="T80" fmla="*/ 213 w 533"/>
                <a:gd name="T81" fmla="*/ 5 h 390"/>
                <a:gd name="T82" fmla="*/ 116 w 533"/>
                <a:gd name="T83" fmla="*/ 35 h 390"/>
                <a:gd name="T84" fmla="*/ 81 w 533"/>
                <a:gd name="T85" fmla="*/ 61 h 390"/>
                <a:gd name="T86" fmla="*/ 35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2"/>
                  </a:moveTo>
                  <a:lnTo>
                    <a:pt x="0" y="172"/>
                  </a:lnTo>
                  <a:lnTo>
                    <a:pt x="5" y="152"/>
                  </a:lnTo>
                  <a:lnTo>
                    <a:pt x="10" y="137"/>
                  </a:lnTo>
                  <a:lnTo>
                    <a:pt x="20" y="116"/>
                  </a:lnTo>
                  <a:lnTo>
                    <a:pt x="30" y="101"/>
                  </a:lnTo>
                  <a:lnTo>
                    <a:pt x="45" y="81"/>
                  </a:lnTo>
                  <a:lnTo>
                    <a:pt x="61" y="71"/>
                  </a:lnTo>
                  <a:lnTo>
                    <a:pt x="76" y="55"/>
                  </a:lnTo>
                  <a:lnTo>
                    <a:pt x="116" y="30"/>
                  </a:lnTo>
                  <a:lnTo>
                    <a:pt x="162" y="15"/>
                  </a:lnTo>
                  <a:lnTo>
                    <a:pt x="208" y="0"/>
                  </a:lnTo>
                  <a:lnTo>
                    <a:pt x="238" y="0"/>
                  </a:lnTo>
                  <a:lnTo>
                    <a:pt x="264" y="0"/>
                  </a:lnTo>
                  <a:lnTo>
                    <a:pt x="289" y="0"/>
                  </a:lnTo>
                  <a:lnTo>
                    <a:pt x="319" y="0"/>
                  </a:lnTo>
                  <a:lnTo>
                    <a:pt x="365" y="15"/>
                  </a:lnTo>
                  <a:lnTo>
                    <a:pt x="411" y="30"/>
                  </a:lnTo>
                  <a:lnTo>
                    <a:pt x="451" y="55"/>
                  </a:lnTo>
                  <a:lnTo>
                    <a:pt x="472" y="71"/>
                  </a:lnTo>
                  <a:lnTo>
                    <a:pt x="487" y="81"/>
                  </a:lnTo>
                  <a:lnTo>
                    <a:pt x="497" y="101"/>
                  </a:lnTo>
                  <a:lnTo>
                    <a:pt x="507" y="116"/>
                  </a:lnTo>
                  <a:lnTo>
                    <a:pt x="517" y="137"/>
                  </a:lnTo>
                  <a:lnTo>
                    <a:pt x="522" y="152"/>
                  </a:lnTo>
                  <a:lnTo>
                    <a:pt x="528" y="172"/>
                  </a:lnTo>
                  <a:lnTo>
                    <a:pt x="533" y="192"/>
                  </a:lnTo>
                  <a:lnTo>
                    <a:pt x="528" y="213"/>
                  </a:lnTo>
                  <a:lnTo>
                    <a:pt x="522" y="233"/>
                  </a:lnTo>
                  <a:lnTo>
                    <a:pt x="517" y="253"/>
                  </a:lnTo>
                  <a:lnTo>
                    <a:pt x="507" y="269"/>
                  </a:lnTo>
                  <a:lnTo>
                    <a:pt x="497" y="284"/>
                  </a:lnTo>
                  <a:lnTo>
                    <a:pt x="487" y="304"/>
                  </a:lnTo>
                  <a:lnTo>
                    <a:pt x="472" y="319"/>
                  </a:lnTo>
                  <a:lnTo>
                    <a:pt x="451" y="330"/>
                  </a:lnTo>
                  <a:lnTo>
                    <a:pt x="411" y="355"/>
                  </a:lnTo>
                  <a:lnTo>
                    <a:pt x="365" y="375"/>
                  </a:lnTo>
                  <a:lnTo>
                    <a:pt x="319" y="385"/>
                  </a:lnTo>
                  <a:lnTo>
                    <a:pt x="289" y="385"/>
                  </a:lnTo>
                  <a:lnTo>
                    <a:pt x="264" y="390"/>
                  </a:lnTo>
                  <a:lnTo>
                    <a:pt x="238" y="385"/>
                  </a:lnTo>
                  <a:lnTo>
                    <a:pt x="213" y="385"/>
                  </a:lnTo>
                  <a:lnTo>
                    <a:pt x="162" y="375"/>
                  </a:lnTo>
                  <a:lnTo>
                    <a:pt x="116" y="355"/>
                  </a:lnTo>
                  <a:lnTo>
                    <a:pt x="76" y="330"/>
                  </a:lnTo>
                  <a:lnTo>
                    <a:pt x="61" y="319"/>
                  </a:lnTo>
                  <a:lnTo>
                    <a:pt x="45" y="304"/>
                  </a:lnTo>
                  <a:lnTo>
                    <a:pt x="30" y="289"/>
                  </a:lnTo>
                  <a:lnTo>
                    <a:pt x="20" y="269"/>
                  </a:lnTo>
                  <a:lnTo>
                    <a:pt x="10" y="253"/>
                  </a:lnTo>
                  <a:lnTo>
                    <a:pt x="5" y="233"/>
                  </a:lnTo>
                  <a:lnTo>
                    <a:pt x="0" y="213"/>
                  </a:lnTo>
                  <a:lnTo>
                    <a:pt x="0" y="192"/>
                  </a:lnTo>
                  <a:close/>
                  <a:moveTo>
                    <a:pt x="5" y="213"/>
                  </a:moveTo>
                  <a:lnTo>
                    <a:pt x="5" y="213"/>
                  </a:lnTo>
                  <a:lnTo>
                    <a:pt x="10" y="233"/>
                  </a:lnTo>
                  <a:lnTo>
                    <a:pt x="15" y="248"/>
                  </a:lnTo>
                  <a:lnTo>
                    <a:pt x="25" y="269"/>
                  </a:lnTo>
                  <a:lnTo>
                    <a:pt x="35" y="284"/>
                  </a:lnTo>
                  <a:lnTo>
                    <a:pt x="45" y="299"/>
                  </a:lnTo>
                  <a:lnTo>
                    <a:pt x="61" y="314"/>
                  </a:lnTo>
                  <a:lnTo>
                    <a:pt x="81" y="330"/>
                  </a:lnTo>
                  <a:lnTo>
                    <a:pt x="116" y="350"/>
                  </a:lnTo>
                  <a:lnTo>
                    <a:pt x="162" y="370"/>
                  </a:lnTo>
                  <a:lnTo>
                    <a:pt x="213" y="380"/>
                  </a:lnTo>
                  <a:lnTo>
                    <a:pt x="238" y="380"/>
                  </a:lnTo>
                  <a:lnTo>
                    <a:pt x="264" y="385"/>
                  </a:lnTo>
                  <a:lnTo>
                    <a:pt x="289" y="380"/>
                  </a:lnTo>
                  <a:lnTo>
                    <a:pt x="314" y="380"/>
                  </a:lnTo>
                  <a:lnTo>
                    <a:pt x="365" y="370"/>
                  </a:lnTo>
                  <a:lnTo>
                    <a:pt x="411" y="350"/>
                  </a:lnTo>
                  <a:lnTo>
                    <a:pt x="451" y="330"/>
                  </a:lnTo>
                  <a:lnTo>
                    <a:pt x="467" y="314"/>
                  </a:lnTo>
                  <a:lnTo>
                    <a:pt x="482" y="299"/>
                  </a:lnTo>
                  <a:lnTo>
                    <a:pt x="492" y="284"/>
                  </a:lnTo>
                  <a:lnTo>
                    <a:pt x="507" y="269"/>
                  </a:lnTo>
                  <a:lnTo>
                    <a:pt x="512" y="248"/>
                  </a:lnTo>
                  <a:lnTo>
                    <a:pt x="522" y="233"/>
                  </a:lnTo>
                  <a:lnTo>
                    <a:pt x="522" y="213"/>
                  </a:lnTo>
                  <a:lnTo>
                    <a:pt x="528" y="192"/>
                  </a:lnTo>
                  <a:lnTo>
                    <a:pt x="522" y="172"/>
                  </a:lnTo>
                  <a:lnTo>
                    <a:pt x="522" y="157"/>
                  </a:lnTo>
                  <a:lnTo>
                    <a:pt x="512" y="137"/>
                  </a:lnTo>
                  <a:lnTo>
                    <a:pt x="507" y="121"/>
                  </a:lnTo>
                  <a:lnTo>
                    <a:pt x="492" y="101"/>
                  </a:lnTo>
                  <a:lnTo>
                    <a:pt x="482" y="86"/>
                  </a:lnTo>
                  <a:lnTo>
                    <a:pt x="467" y="71"/>
                  </a:lnTo>
                  <a:lnTo>
                    <a:pt x="451" y="61"/>
                  </a:lnTo>
                  <a:lnTo>
                    <a:pt x="411" y="35"/>
                  </a:lnTo>
                  <a:lnTo>
                    <a:pt x="365" y="20"/>
                  </a:lnTo>
                  <a:lnTo>
                    <a:pt x="319" y="5"/>
                  </a:lnTo>
                  <a:lnTo>
                    <a:pt x="289" y="5"/>
                  </a:lnTo>
                  <a:lnTo>
                    <a:pt x="264" y="5"/>
                  </a:lnTo>
                  <a:lnTo>
                    <a:pt x="238" y="5"/>
                  </a:lnTo>
                  <a:lnTo>
                    <a:pt x="213" y="5"/>
                  </a:lnTo>
                  <a:lnTo>
                    <a:pt x="162" y="20"/>
                  </a:lnTo>
                  <a:lnTo>
                    <a:pt x="116" y="35"/>
                  </a:lnTo>
                  <a:lnTo>
                    <a:pt x="81" y="61"/>
                  </a:lnTo>
                  <a:lnTo>
                    <a:pt x="61" y="71"/>
                  </a:lnTo>
                  <a:lnTo>
                    <a:pt x="45" y="86"/>
                  </a:lnTo>
                  <a:lnTo>
                    <a:pt x="35" y="101"/>
                  </a:lnTo>
                  <a:lnTo>
                    <a:pt x="25" y="121"/>
                  </a:lnTo>
                  <a:lnTo>
                    <a:pt x="15" y="137"/>
                  </a:lnTo>
                  <a:lnTo>
                    <a:pt x="10" y="157"/>
                  </a:lnTo>
                  <a:lnTo>
                    <a:pt x="5" y="172"/>
                  </a:lnTo>
                  <a:lnTo>
                    <a:pt x="5" y="192"/>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2" name="Rectangle 65"/>
            <p:cNvSpPr>
              <a:spLocks noChangeArrowheads="1"/>
            </p:cNvSpPr>
            <p:nvPr/>
          </p:nvSpPr>
          <p:spPr bwMode="auto">
            <a:xfrm>
              <a:off x="2829" y="799"/>
              <a:ext cx="228" cy="116"/>
            </a:xfrm>
            <a:prstGeom prst="rect">
              <a:avLst/>
            </a:prstGeom>
            <a:noFill/>
            <a:ln w="9525">
              <a:noFill/>
              <a:miter lim="800000"/>
              <a:headEnd/>
              <a:tailEnd/>
            </a:ln>
          </p:spPr>
          <p:txBody>
            <a:bodyPr lIns="0" tIns="0" rIns="0" bIns="0">
              <a:spAutoFit/>
            </a:bodyPr>
            <a:lstStyle/>
            <a:p>
              <a:r>
                <a:rPr lang="ja-JP" altLang="ja-JP" sz="1200">
                  <a:solidFill>
                    <a:srgbClr val="FFFFFF"/>
                  </a:solidFill>
                  <a:latin typeface="Meiryo UI" panose="020B0604030504040204" pitchFamily="50" charset="-128"/>
                  <a:ea typeface="Meiryo UI" panose="020B0604030504040204" pitchFamily="50" charset="-128"/>
                </a:rPr>
                <a:t>NPO</a:t>
              </a:r>
              <a:endParaRPr lang="ja-JP" altLang="ja-JP">
                <a:latin typeface="Meiryo UI" panose="020B0604030504040204" pitchFamily="50" charset="-128"/>
                <a:ea typeface="Meiryo UI" panose="020B0604030504040204" pitchFamily="50" charset="-128"/>
              </a:endParaRPr>
            </a:p>
          </p:txBody>
        </p:sp>
        <p:sp>
          <p:nvSpPr>
            <p:cNvPr id="14403" name="Freeform 66"/>
            <p:cNvSpPr>
              <a:spLocks/>
            </p:cNvSpPr>
            <p:nvPr/>
          </p:nvSpPr>
          <p:spPr bwMode="auto">
            <a:xfrm>
              <a:off x="3022" y="1029"/>
              <a:ext cx="528" cy="385"/>
            </a:xfrm>
            <a:custGeom>
              <a:avLst/>
              <a:gdLst>
                <a:gd name="T0" fmla="*/ 0 w 528"/>
                <a:gd name="T1" fmla="*/ 193 h 385"/>
                <a:gd name="T2" fmla="*/ 5 w 528"/>
                <a:gd name="T3" fmla="*/ 152 h 385"/>
                <a:gd name="T4" fmla="*/ 20 w 528"/>
                <a:gd name="T5" fmla="*/ 116 h 385"/>
                <a:gd name="T6" fmla="*/ 46 w 528"/>
                <a:gd name="T7" fmla="*/ 86 h 385"/>
                <a:gd name="T8" fmla="*/ 76 w 528"/>
                <a:gd name="T9" fmla="*/ 55 h 385"/>
                <a:gd name="T10" fmla="*/ 117 w 528"/>
                <a:gd name="T11" fmla="*/ 35 h 385"/>
                <a:gd name="T12" fmla="*/ 163 w 528"/>
                <a:gd name="T13" fmla="*/ 15 h 385"/>
                <a:gd name="T14" fmla="*/ 213 w 528"/>
                <a:gd name="T15" fmla="*/ 5 h 385"/>
                <a:gd name="T16" fmla="*/ 264 w 528"/>
                <a:gd name="T17" fmla="*/ 0 h 385"/>
                <a:gd name="T18" fmla="*/ 264 w 528"/>
                <a:gd name="T19" fmla="*/ 0 h 385"/>
                <a:gd name="T20" fmla="*/ 320 w 528"/>
                <a:gd name="T21" fmla="*/ 5 h 385"/>
                <a:gd name="T22" fmla="*/ 366 w 528"/>
                <a:gd name="T23" fmla="*/ 15 h 385"/>
                <a:gd name="T24" fmla="*/ 411 w 528"/>
                <a:gd name="T25" fmla="*/ 35 h 385"/>
                <a:gd name="T26" fmla="*/ 452 w 528"/>
                <a:gd name="T27" fmla="*/ 55 h 385"/>
                <a:gd name="T28" fmla="*/ 482 w 528"/>
                <a:gd name="T29" fmla="*/ 86 h 385"/>
                <a:gd name="T30" fmla="*/ 508 w 528"/>
                <a:gd name="T31" fmla="*/ 116 h 385"/>
                <a:gd name="T32" fmla="*/ 523 w 528"/>
                <a:gd name="T33" fmla="*/ 152 h 385"/>
                <a:gd name="T34" fmla="*/ 528 w 528"/>
                <a:gd name="T35" fmla="*/ 193 h 385"/>
                <a:gd name="T36" fmla="*/ 528 w 528"/>
                <a:gd name="T37" fmla="*/ 193 h 385"/>
                <a:gd name="T38" fmla="*/ 528 w 528"/>
                <a:gd name="T39" fmla="*/ 193 h 385"/>
                <a:gd name="T40" fmla="*/ 523 w 528"/>
                <a:gd name="T41" fmla="*/ 233 h 385"/>
                <a:gd name="T42" fmla="*/ 508 w 528"/>
                <a:gd name="T43" fmla="*/ 269 h 385"/>
                <a:gd name="T44" fmla="*/ 482 w 528"/>
                <a:gd name="T45" fmla="*/ 299 h 385"/>
                <a:gd name="T46" fmla="*/ 452 w 528"/>
                <a:gd name="T47" fmla="*/ 330 h 385"/>
                <a:gd name="T48" fmla="*/ 411 w 528"/>
                <a:gd name="T49" fmla="*/ 355 h 385"/>
                <a:gd name="T50" fmla="*/ 366 w 528"/>
                <a:gd name="T51" fmla="*/ 370 h 385"/>
                <a:gd name="T52" fmla="*/ 320 w 528"/>
                <a:gd name="T53" fmla="*/ 380 h 385"/>
                <a:gd name="T54" fmla="*/ 264 w 528"/>
                <a:gd name="T55" fmla="*/ 385 h 385"/>
                <a:gd name="T56" fmla="*/ 264 w 528"/>
                <a:gd name="T57" fmla="*/ 385 h 385"/>
                <a:gd name="T58" fmla="*/ 264 w 528"/>
                <a:gd name="T59" fmla="*/ 385 h 385"/>
                <a:gd name="T60" fmla="*/ 213 w 528"/>
                <a:gd name="T61" fmla="*/ 380 h 385"/>
                <a:gd name="T62" fmla="*/ 163 w 528"/>
                <a:gd name="T63" fmla="*/ 370 h 385"/>
                <a:gd name="T64" fmla="*/ 117 w 528"/>
                <a:gd name="T65" fmla="*/ 355 h 385"/>
                <a:gd name="T66" fmla="*/ 76 w 528"/>
                <a:gd name="T67" fmla="*/ 330 h 385"/>
                <a:gd name="T68" fmla="*/ 46 w 528"/>
                <a:gd name="T69" fmla="*/ 299 h 385"/>
                <a:gd name="T70" fmla="*/ 20 w 528"/>
                <a:gd name="T71" fmla="*/ 269 h 385"/>
                <a:gd name="T72" fmla="*/ 5 w 528"/>
                <a:gd name="T73" fmla="*/ 233 h 385"/>
                <a:gd name="T74" fmla="*/ 0 w 528"/>
                <a:gd name="T75" fmla="*/ 193 h 385"/>
                <a:gd name="T76" fmla="*/ 0 w 528"/>
                <a:gd name="T77" fmla="*/ 193 h 385"/>
                <a:gd name="T78" fmla="*/ 0 w 528"/>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3"/>
                  </a:moveTo>
                  <a:lnTo>
                    <a:pt x="5" y="152"/>
                  </a:lnTo>
                  <a:lnTo>
                    <a:pt x="20" y="116"/>
                  </a:lnTo>
                  <a:lnTo>
                    <a:pt x="46" y="86"/>
                  </a:lnTo>
                  <a:lnTo>
                    <a:pt x="76" y="55"/>
                  </a:lnTo>
                  <a:lnTo>
                    <a:pt x="117" y="35"/>
                  </a:lnTo>
                  <a:lnTo>
                    <a:pt x="163" y="15"/>
                  </a:lnTo>
                  <a:lnTo>
                    <a:pt x="213" y="5"/>
                  </a:lnTo>
                  <a:lnTo>
                    <a:pt x="264" y="0"/>
                  </a:lnTo>
                  <a:lnTo>
                    <a:pt x="320" y="5"/>
                  </a:lnTo>
                  <a:lnTo>
                    <a:pt x="366" y="15"/>
                  </a:lnTo>
                  <a:lnTo>
                    <a:pt x="411" y="35"/>
                  </a:lnTo>
                  <a:lnTo>
                    <a:pt x="452" y="55"/>
                  </a:lnTo>
                  <a:lnTo>
                    <a:pt x="482" y="86"/>
                  </a:lnTo>
                  <a:lnTo>
                    <a:pt x="508" y="116"/>
                  </a:lnTo>
                  <a:lnTo>
                    <a:pt x="523" y="152"/>
                  </a:lnTo>
                  <a:lnTo>
                    <a:pt x="528" y="193"/>
                  </a:lnTo>
                  <a:lnTo>
                    <a:pt x="523" y="233"/>
                  </a:lnTo>
                  <a:lnTo>
                    <a:pt x="508" y="269"/>
                  </a:lnTo>
                  <a:lnTo>
                    <a:pt x="482" y="299"/>
                  </a:lnTo>
                  <a:lnTo>
                    <a:pt x="452" y="330"/>
                  </a:lnTo>
                  <a:lnTo>
                    <a:pt x="411" y="355"/>
                  </a:lnTo>
                  <a:lnTo>
                    <a:pt x="366" y="370"/>
                  </a:lnTo>
                  <a:lnTo>
                    <a:pt x="320" y="380"/>
                  </a:lnTo>
                  <a:lnTo>
                    <a:pt x="264" y="385"/>
                  </a:lnTo>
                  <a:lnTo>
                    <a:pt x="213" y="380"/>
                  </a:lnTo>
                  <a:lnTo>
                    <a:pt x="163" y="370"/>
                  </a:lnTo>
                  <a:lnTo>
                    <a:pt x="117" y="355"/>
                  </a:lnTo>
                  <a:lnTo>
                    <a:pt x="76" y="330"/>
                  </a:lnTo>
                  <a:lnTo>
                    <a:pt x="46"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4" name="Freeform 67"/>
            <p:cNvSpPr>
              <a:spLocks noEditPoints="1"/>
            </p:cNvSpPr>
            <p:nvPr/>
          </p:nvSpPr>
          <p:spPr bwMode="auto">
            <a:xfrm>
              <a:off x="3022" y="1029"/>
              <a:ext cx="533" cy="390"/>
            </a:xfrm>
            <a:custGeom>
              <a:avLst/>
              <a:gdLst>
                <a:gd name="T0" fmla="*/ 0 w 533"/>
                <a:gd name="T1" fmla="*/ 172 h 390"/>
                <a:gd name="T2" fmla="*/ 10 w 533"/>
                <a:gd name="T3" fmla="*/ 137 h 390"/>
                <a:gd name="T4" fmla="*/ 46 w 533"/>
                <a:gd name="T5" fmla="*/ 81 h 390"/>
                <a:gd name="T6" fmla="*/ 76 w 533"/>
                <a:gd name="T7" fmla="*/ 55 h 390"/>
                <a:gd name="T8" fmla="*/ 163 w 533"/>
                <a:gd name="T9" fmla="*/ 15 h 390"/>
                <a:gd name="T10" fmla="*/ 239 w 533"/>
                <a:gd name="T11" fmla="*/ 0 h 390"/>
                <a:gd name="T12" fmla="*/ 320 w 533"/>
                <a:gd name="T13" fmla="*/ 0 h 390"/>
                <a:gd name="T14" fmla="*/ 411 w 533"/>
                <a:gd name="T15" fmla="*/ 30 h 390"/>
                <a:gd name="T16" fmla="*/ 452 w 533"/>
                <a:gd name="T17" fmla="*/ 55 h 390"/>
                <a:gd name="T18" fmla="*/ 498 w 533"/>
                <a:gd name="T19" fmla="*/ 101 h 390"/>
                <a:gd name="T20" fmla="*/ 518 w 533"/>
                <a:gd name="T21" fmla="*/ 137 h 390"/>
                <a:gd name="T22" fmla="*/ 528 w 533"/>
                <a:gd name="T23" fmla="*/ 172 h 390"/>
                <a:gd name="T24" fmla="*/ 528 w 533"/>
                <a:gd name="T25" fmla="*/ 213 h 390"/>
                <a:gd name="T26" fmla="*/ 508 w 533"/>
                <a:gd name="T27" fmla="*/ 269 h 390"/>
                <a:gd name="T28" fmla="*/ 472 w 533"/>
                <a:gd name="T29" fmla="*/ 319 h 390"/>
                <a:gd name="T30" fmla="*/ 411 w 533"/>
                <a:gd name="T31" fmla="*/ 355 h 390"/>
                <a:gd name="T32" fmla="*/ 366 w 533"/>
                <a:gd name="T33" fmla="*/ 375 h 390"/>
                <a:gd name="T34" fmla="*/ 264 w 533"/>
                <a:gd name="T35" fmla="*/ 390 h 390"/>
                <a:gd name="T36" fmla="*/ 163 w 533"/>
                <a:gd name="T37" fmla="*/ 375 h 390"/>
                <a:gd name="T38" fmla="*/ 117 w 533"/>
                <a:gd name="T39" fmla="*/ 355 h 390"/>
                <a:gd name="T40" fmla="*/ 46 w 533"/>
                <a:gd name="T41" fmla="*/ 304 h 390"/>
                <a:gd name="T42" fmla="*/ 10 w 533"/>
                <a:gd name="T43" fmla="*/ 253 h 390"/>
                <a:gd name="T44" fmla="*/ 0 w 533"/>
                <a:gd name="T45" fmla="*/ 213 h 390"/>
                <a:gd name="T46" fmla="*/ 5 w 533"/>
                <a:gd name="T47" fmla="*/ 213 h 390"/>
                <a:gd name="T48" fmla="*/ 26 w 533"/>
                <a:gd name="T49" fmla="*/ 269 h 390"/>
                <a:gd name="T50" fmla="*/ 61 w 533"/>
                <a:gd name="T51" fmla="*/ 314 h 390"/>
                <a:gd name="T52" fmla="*/ 117 w 533"/>
                <a:gd name="T53" fmla="*/ 350 h 390"/>
                <a:gd name="T54" fmla="*/ 213 w 533"/>
                <a:gd name="T55" fmla="*/ 380 h 390"/>
                <a:gd name="T56" fmla="*/ 289 w 533"/>
                <a:gd name="T57" fmla="*/ 380 h 390"/>
                <a:gd name="T58" fmla="*/ 366 w 533"/>
                <a:gd name="T59" fmla="*/ 370 h 390"/>
                <a:gd name="T60" fmla="*/ 452 w 533"/>
                <a:gd name="T61" fmla="*/ 330 h 390"/>
                <a:gd name="T62" fmla="*/ 482 w 533"/>
                <a:gd name="T63" fmla="*/ 299 h 390"/>
                <a:gd name="T64" fmla="*/ 513 w 533"/>
                <a:gd name="T65" fmla="*/ 248 h 390"/>
                <a:gd name="T66" fmla="*/ 523 w 533"/>
                <a:gd name="T67" fmla="*/ 213 h 390"/>
                <a:gd name="T68" fmla="*/ 523 w 533"/>
                <a:gd name="T69" fmla="*/ 172 h 390"/>
                <a:gd name="T70" fmla="*/ 513 w 533"/>
                <a:gd name="T71" fmla="*/ 137 h 390"/>
                <a:gd name="T72" fmla="*/ 482 w 533"/>
                <a:gd name="T73" fmla="*/ 86 h 390"/>
                <a:gd name="T74" fmla="*/ 452 w 533"/>
                <a:gd name="T75" fmla="*/ 61 h 390"/>
                <a:gd name="T76" fmla="*/ 366 w 533"/>
                <a:gd name="T77" fmla="*/ 20 h 390"/>
                <a:gd name="T78" fmla="*/ 289 w 533"/>
                <a:gd name="T79" fmla="*/ 5 h 390"/>
                <a:gd name="T80" fmla="*/ 213 w 533"/>
                <a:gd name="T81" fmla="*/ 5 h 390"/>
                <a:gd name="T82" fmla="*/ 117 w 533"/>
                <a:gd name="T83" fmla="*/ 35 h 390"/>
                <a:gd name="T84" fmla="*/ 81 w 533"/>
                <a:gd name="T85" fmla="*/ 61 h 390"/>
                <a:gd name="T86" fmla="*/ 36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3"/>
                  </a:moveTo>
                  <a:lnTo>
                    <a:pt x="0" y="172"/>
                  </a:lnTo>
                  <a:lnTo>
                    <a:pt x="5" y="152"/>
                  </a:lnTo>
                  <a:lnTo>
                    <a:pt x="10" y="137"/>
                  </a:lnTo>
                  <a:lnTo>
                    <a:pt x="20" y="116"/>
                  </a:lnTo>
                  <a:lnTo>
                    <a:pt x="31" y="101"/>
                  </a:lnTo>
                  <a:lnTo>
                    <a:pt x="46" y="81"/>
                  </a:lnTo>
                  <a:lnTo>
                    <a:pt x="61" y="71"/>
                  </a:lnTo>
                  <a:lnTo>
                    <a:pt x="76" y="55"/>
                  </a:lnTo>
                  <a:lnTo>
                    <a:pt x="117" y="30"/>
                  </a:lnTo>
                  <a:lnTo>
                    <a:pt x="163" y="15"/>
                  </a:lnTo>
                  <a:lnTo>
                    <a:pt x="208" y="0"/>
                  </a:lnTo>
                  <a:lnTo>
                    <a:pt x="239" y="0"/>
                  </a:lnTo>
                  <a:lnTo>
                    <a:pt x="264" y="0"/>
                  </a:lnTo>
                  <a:lnTo>
                    <a:pt x="289" y="0"/>
                  </a:lnTo>
                  <a:lnTo>
                    <a:pt x="320" y="0"/>
                  </a:lnTo>
                  <a:lnTo>
                    <a:pt x="366" y="15"/>
                  </a:lnTo>
                  <a:lnTo>
                    <a:pt x="411" y="30"/>
                  </a:lnTo>
                  <a:lnTo>
                    <a:pt x="452" y="55"/>
                  </a:lnTo>
                  <a:lnTo>
                    <a:pt x="472" y="71"/>
                  </a:lnTo>
                  <a:lnTo>
                    <a:pt x="487" y="81"/>
                  </a:lnTo>
                  <a:lnTo>
                    <a:pt x="498" y="101"/>
                  </a:lnTo>
                  <a:lnTo>
                    <a:pt x="508" y="116"/>
                  </a:lnTo>
                  <a:lnTo>
                    <a:pt x="518" y="137"/>
                  </a:lnTo>
                  <a:lnTo>
                    <a:pt x="523" y="152"/>
                  </a:lnTo>
                  <a:lnTo>
                    <a:pt x="528" y="172"/>
                  </a:lnTo>
                  <a:lnTo>
                    <a:pt x="533" y="193"/>
                  </a:lnTo>
                  <a:lnTo>
                    <a:pt x="528" y="213"/>
                  </a:lnTo>
                  <a:lnTo>
                    <a:pt x="523" y="233"/>
                  </a:lnTo>
                  <a:lnTo>
                    <a:pt x="518" y="253"/>
                  </a:lnTo>
                  <a:lnTo>
                    <a:pt x="508" y="269"/>
                  </a:lnTo>
                  <a:lnTo>
                    <a:pt x="498" y="284"/>
                  </a:lnTo>
                  <a:lnTo>
                    <a:pt x="487" y="304"/>
                  </a:lnTo>
                  <a:lnTo>
                    <a:pt x="472" y="319"/>
                  </a:lnTo>
                  <a:lnTo>
                    <a:pt x="452" y="330"/>
                  </a:lnTo>
                  <a:lnTo>
                    <a:pt x="411" y="355"/>
                  </a:lnTo>
                  <a:lnTo>
                    <a:pt x="366" y="375"/>
                  </a:lnTo>
                  <a:lnTo>
                    <a:pt x="320" y="385"/>
                  </a:lnTo>
                  <a:lnTo>
                    <a:pt x="289" y="385"/>
                  </a:lnTo>
                  <a:lnTo>
                    <a:pt x="264" y="390"/>
                  </a:lnTo>
                  <a:lnTo>
                    <a:pt x="239" y="385"/>
                  </a:lnTo>
                  <a:lnTo>
                    <a:pt x="213" y="385"/>
                  </a:lnTo>
                  <a:lnTo>
                    <a:pt x="163" y="375"/>
                  </a:lnTo>
                  <a:lnTo>
                    <a:pt x="117" y="355"/>
                  </a:lnTo>
                  <a:lnTo>
                    <a:pt x="76" y="330"/>
                  </a:lnTo>
                  <a:lnTo>
                    <a:pt x="61" y="319"/>
                  </a:lnTo>
                  <a:lnTo>
                    <a:pt x="46" y="304"/>
                  </a:lnTo>
                  <a:lnTo>
                    <a:pt x="31" y="289"/>
                  </a:lnTo>
                  <a:lnTo>
                    <a:pt x="20" y="269"/>
                  </a:lnTo>
                  <a:lnTo>
                    <a:pt x="10" y="253"/>
                  </a:lnTo>
                  <a:lnTo>
                    <a:pt x="5" y="233"/>
                  </a:lnTo>
                  <a:lnTo>
                    <a:pt x="0" y="213"/>
                  </a:lnTo>
                  <a:lnTo>
                    <a:pt x="0" y="193"/>
                  </a:lnTo>
                  <a:close/>
                  <a:moveTo>
                    <a:pt x="5" y="213"/>
                  </a:moveTo>
                  <a:lnTo>
                    <a:pt x="5" y="213"/>
                  </a:lnTo>
                  <a:lnTo>
                    <a:pt x="10" y="233"/>
                  </a:lnTo>
                  <a:lnTo>
                    <a:pt x="15" y="248"/>
                  </a:lnTo>
                  <a:lnTo>
                    <a:pt x="26" y="269"/>
                  </a:lnTo>
                  <a:lnTo>
                    <a:pt x="36" y="284"/>
                  </a:lnTo>
                  <a:lnTo>
                    <a:pt x="46" y="299"/>
                  </a:lnTo>
                  <a:lnTo>
                    <a:pt x="61" y="314"/>
                  </a:lnTo>
                  <a:lnTo>
                    <a:pt x="81" y="330"/>
                  </a:lnTo>
                  <a:lnTo>
                    <a:pt x="117" y="350"/>
                  </a:lnTo>
                  <a:lnTo>
                    <a:pt x="163" y="370"/>
                  </a:lnTo>
                  <a:lnTo>
                    <a:pt x="213" y="380"/>
                  </a:lnTo>
                  <a:lnTo>
                    <a:pt x="239" y="380"/>
                  </a:lnTo>
                  <a:lnTo>
                    <a:pt x="264" y="385"/>
                  </a:lnTo>
                  <a:lnTo>
                    <a:pt x="289" y="380"/>
                  </a:lnTo>
                  <a:lnTo>
                    <a:pt x="315" y="380"/>
                  </a:lnTo>
                  <a:lnTo>
                    <a:pt x="366" y="370"/>
                  </a:lnTo>
                  <a:lnTo>
                    <a:pt x="411" y="350"/>
                  </a:lnTo>
                  <a:lnTo>
                    <a:pt x="452" y="330"/>
                  </a:lnTo>
                  <a:lnTo>
                    <a:pt x="467" y="314"/>
                  </a:lnTo>
                  <a:lnTo>
                    <a:pt x="482" y="299"/>
                  </a:lnTo>
                  <a:lnTo>
                    <a:pt x="492" y="284"/>
                  </a:lnTo>
                  <a:lnTo>
                    <a:pt x="508" y="269"/>
                  </a:lnTo>
                  <a:lnTo>
                    <a:pt x="513" y="248"/>
                  </a:lnTo>
                  <a:lnTo>
                    <a:pt x="523" y="233"/>
                  </a:lnTo>
                  <a:lnTo>
                    <a:pt x="523" y="213"/>
                  </a:lnTo>
                  <a:lnTo>
                    <a:pt x="528" y="193"/>
                  </a:lnTo>
                  <a:lnTo>
                    <a:pt x="523" y="172"/>
                  </a:lnTo>
                  <a:lnTo>
                    <a:pt x="523" y="157"/>
                  </a:lnTo>
                  <a:lnTo>
                    <a:pt x="513" y="137"/>
                  </a:lnTo>
                  <a:lnTo>
                    <a:pt x="508" y="121"/>
                  </a:lnTo>
                  <a:lnTo>
                    <a:pt x="492" y="101"/>
                  </a:lnTo>
                  <a:lnTo>
                    <a:pt x="482" y="86"/>
                  </a:lnTo>
                  <a:lnTo>
                    <a:pt x="467" y="71"/>
                  </a:lnTo>
                  <a:lnTo>
                    <a:pt x="452" y="61"/>
                  </a:lnTo>
                  <a:lnTo>
                    <a:pt x="411" y="35"/>
                  </a:lnTo>
                  <a:lnTo>
                    <a:pt x="366" y="20"/>
                  </a:lnTo>
                  <a:lnTo>
                    <a:pt x="320" y="5"/>
                  </a:lnTo>
                  <a:lnTo>
                    <a:pt x="289" y="5"/>
                  </a:lnTo>
                  <a:lnTo>
                    <a:pt x="264" y="5"/>
                  </a:lnTo>
                  <a:lnTo>
                    <a:pt x="239" y="5"/>
                  </a:lnTo>
                  <a:lnTo>
                    <a:pt x="213" y="5"/>
                  </a:lnTo>
                  <a:lnTo>
                    <a:pt x="163" y="20"/>
                  </a:lnTo>
                  <a:lnTo>
                    <a:pt x="117" y="35"/>
                  </a:lnTo>
                  <a:lnTo>
                    <a:pt x="81" y="61"/>
                  </a:lnTo>
                  <a:lnTo>
                    <a:pt x="61" y="71"/>
                  </a:lnTo>
                  <a:lnTo>
                    <a:pt x="46" y="86"/>
                  </a:lnTo>
                  <a:lnTo>
                    <a:pt x="36" y="101"/>
                  </a:lnTo>
                  <a:lnTo>
                    <a:pt x="26"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5" name="Rectangle 68"/>
            <p:cNvSpPr>
              <a:spLocks noChangeArrowheads="1"/>
            </p:cNvSpPr>
            <p:nvPr/>
          </p:nvSpPr>
          <p:spPr bwMode="auto">
            <a:xfrm>
              <a:off x="2699" y="935"/>
              <a:ext cx="420"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ボランティア</a:t>
              </a:r>
              <a:endParaRPr lang="ja-JP" altLang="en-US">
                <a:latin typeface="Meiryo UI" panose="020B0604030504040204" pitchFamily="50" charset="-128"/>
                <a:ea typeface="Meiryo UI" panose="020B0604030504040204" pitchFamily="50" charset="-128"/>
              </a:endParaRPr>
            </a:p>
          </p:txBody>
        </p:sp>
        <p:sp>
          <p:nvSpPr>
            <p:cNvPr id="14406" name="Rectangle 69"/>
            <p:cNvSpPr>
              <a:spLocks noChangeArrowheads="1"/>
            </p:cNvSpPr>
            <p:nvPr/>
          </p:nvSpPr>
          <p:spPr bwMode="auto">
            <a:xfrm>
              <a:off x="3152" y="1117"/>
              <a:ext cx="408" cy="233"/>
            </a:xfrm>
            <a:prstGeom prst="rect">
              <a:avLst/>
            </a:prstGeom>
            <a:noFill/>
            <a:ln w="9525">
              <a:noFill/>
              <a:miter lim="800000"/>
              <a:headEnd/>
              <a:tailEnd/>
            </a:ln>
          </p:spPr>
          <p:txBody>
            <a:bodyPr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博物館</a:t>
              </a:r>
            </a:p>
            <a:p>
              <a:r>
                <a:rPr lang="ja-JP" altLang="en-US" sz="1200">
                  <a:solidFill>
                    <a:srgbClr val="FFFFFF"/>
                  </a:solidFill>
                  <a:latin typeface="Meiryo UI" panose="020B0604030504040204" pitchFamily="50" charset="-128"/>
                  <a:ea typeface="Meiryo UI" panose="020B0604030504040204" pitchFamily="50" charset="-128"/>
                </a:rPr>
                <a:t>文書館</a:t>
              </a:r>
              <a:endParaRPr lang="ja-JP" altLang="en-US">
                <a:latin typeface="Meiryo UI" panose="020B0604030504040204" pitchFamily="50" charset="-128"/>
                <a:ea typeface="Meiryo UI" panose="020B0604030504040204" pitchFamily="50" charset="-128"/>
              </a:endParaRPr>
            </a:p>
          </p:txBody>
        </p:sp>
        <p:sp>
          <p:nvSpPr>
            <p:cNvPr id="14407" name="Freeform 70"/>
            <p:cNvSpPr>
              <a:spLocks/>
            </p:cNvSpPr>
            <p:nvPr/>
          </p:nvSpPr>
          <p:spPr bwMode="auto">
            <a:xfrm>
              <a:off x="3509" y="841"/>
              <a:ext cx="528" cy="381"/>
            </a:xfrm>
            <a:custGeom>
              <a:avLst/>
              <a:gdLst>
                <a:gd name="T0" fmla="*/ 0 w 528"/>
                <a:gd name="T1" fmla="*/ 193 h 381"/>
                <a:gd name="T2" fmla="*/ 5 w 528"/>
                <a:gd name="T3" fmla="*/ 152 h 381"/>
                <a:gd name="T4" fmla="*/ 21 w 528"/>
                <a:gd name="T5" fmla="*/ 117 h 381"/>
                <a:gd name="T6" fmla="*/ 46 w 528"/>
                <a:gd name="T7" fmla="*/ 86 h 381"/>
                <a:gd name="T8" fmla="*/ 77 w 528"/>
                <a:gd name="T9" fmla="*/ 56 h 381"/>
                <a:gd name="T10" fmla="*/ 117 w 528"/>
                <a:gd name="T11" fmla="*/ 30 h 381"/>
                <a:gd name="T12" fmla="*/ 163 w 528"/>
                <a:gd name="T13" fmla="*/ 15 h 381"/>
                <a:gd name="T14" fmla="*/ 214 w 528"/>
                <a:gd name="T15" fmla="*/ 5 h 381"/>
                <a:gd name="T16" fmla="*/ 264 w 528"/>
                <a:gd name="T17" fmla="*/ 0 h 381"/>
                <a:gd name="T18" fmla="*/ 264 w 528"/>
                <a:gd name="T19" fmla="*/ 0 h 381"/>
                <a:gd name="T20" fmla="*/ 320 w 528"/>
                <a:gd name="T21" fmla="*/ 5 h 381"/>
                <a:gd name="T22" fmla="*/ 366 w 528"/>
                <a:gd name="T23" fmla="*/ 15 h 381"/>
                <a:gd name="T24" fmla="*/ 412 w 528"/>
                <a:gd name="T25" fmla="*/ 30 h 381"/>
                <a:gd name="T26" fmla="*/ 452 w 528"/>
                <a:gd name="T27" fmla="*/ 56 h 381"/>
                <a:gd name="T28" fmla="*/ 483 w 528"/>
                <a:gd name="T29" fmla="*/ 86 h 381"/>
                <a:gd name="T30" fmla="*/ 508 w 528"/>
                <a:gd name="T31" fmla="*/ 117 h 381"/>
                <a:gd name="T32" fmla="*/ 523 w 528"/>
                <a:gd name="T33" fmla="*/ 152 h 381"/>
                <a:gd name="T34" fmla="*/ 528 w 528"/>
                <a:gd name="T35" fmla="*/ 193 h 381"/>
                <a:gd name="T36" fmla="*/ 528 w 528"/>
                <a:gd name="T37" fmla="*/ 193 h 381"/>
                <a:gd name="T38" fmla="*/ 528 w 528"/>
                <a:gd name="T39" fmla="*/ 193 h 381"/>
                <a:gd name="T40" fmla="*/ 523 w 528"/>
                <a:gd name="T41" fmla="*/ 228 h 381"/>
                <a:gd name="T42" fmla="*/ 508 w 528"/>
                <a:gd name="T43" fmla="*/ 264 h 381"/>
                <a:gd name="T44" fmla="*/ 483 w 528"/>
                <a:gd name="T45" fmla="*/ 299 h 381"/>
                <a:gd name="T46" fmla="*/ 452 w 528"/>
                <a:gd name="T47" fmla="*/ 325 h 381"/>
                <a:gd name="T48" fmla="*/ 412 w 528"/>
                <a:gd name="T49" fmla="*/ 350 h 381"/>
                <a:gd name="T50" fmla="*/ 366 w 528"/>
                <a:gd name="T51" fmla="*/ 365 h 381"/>
                <a:gd name="T52" fmla="*/ 320 w 528"/>
                <a:gd name="T53" fmla="*/ 375 h 381"/>
                <a:gd name="T54" fmla="*/ 264 w 528"/>
                <a:gd name="T55" fmla="*/ 381 h 381"/>
                <a:gd name="T56" fmla="*/ 264 w 528"/>
                <a:gd name="T57" fmla="*/ 381 h 381"/>
                <a:gd name="T58" fmla="*/ 264 w 528"/>
                <a:gd name="T59" fmla="*/ 381 h 381"/>
                <a:gd name="T60" fmla="*/ 214 w 528"/>
                <a:gd name="T61" fmla="*/ 375 h 381"/>
                <a:gd name="T62" fmla="*/ 163 w 528"/>
                <a:gd name="T63" fmla="*/ 365 h 381"/>
                <a:gd name="T64" fmla="*/ 117 w 528"/>
                <a:gd name="T65" fmla="*/ 350 h 381"/>
                <a:gd name="T66" fmla="*/ 77 w 528"/>
                <a:gd name="T67" fmla="*/ 325 h 381"/>
                <a:gd name="T68" fmla="*/ 46 w 528"/>
                <a:gd name="T69" fmla="*/ 299 h 381"/>
                <a:gd name="T70" fmla="*/ 21 w 528"/>
                <a:gd name="T71" fmla="*/ 264 h 381"/>
                <a:gd name="T72" fmla="*/ 5 w 528"/>
                <a:gd name="T73" fmla="*/ 228 h 381"/>
                <a:gd name="T74" fmla="*/ 0 w 528"/>
                <a:gd name="T75" fmla="*/ 193 h 381"/>
                <a:gd name="T76" fmla="*/ 0 w 528"/>
                <a:gd name="T77" fmla="*/ 193 h 381"/>
                <a:gd name="T78" fmla="*/ 0 w 528"/>
                <a:gd name="T79" fmla="*/ 193 h 3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1"/>
                <a:gd name="T122" fmla="*/ 528 w 528"/>
                <a:gd name="T123" fmla="*/ 381 h 38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1">
                  <a:moveTo>
                    <a:pt x="0" y="193"/>
                  </a:moveTo>
                  <a:lnTo>
                    <a:pt x="5" y="152"/>
                  </a:lnTo>
                  <a:lnTo>
                    <a:pt x="21" y="117"/>
                  </a:lnTo>
                  <a:lnTo>
                    <a:pt x="46" y="86"/>
                  </a:lnTo>
                  <a:lnTo>
                    <a:pt x="77" y="56"/>
                  </a:lnTo>
                  <a:lnTo>
                    <a:pt x="117" y="30"/>
                  </a:lnTo>
                  <a:lnTo>
                    <a:pt x="163" y="15"/>
                  </a:lnTo>
                  <a:lnTo>
                    <a:pt x="214" y="5"/>
                  </a:lnTo>
                  <a:lnTo>
                    <a:pt x="264" y="0"/>
                  </a:lnTo>
                  <a:lnTo>
                    <a:pt x="320" y="5"/>
                  </a:lnTo>
                  <a:lnTo>
                    <a:pt x="366" y="15"/>
                  </a:lnTo>
                  <a:lnTo>
                    <a:pt x="412" y="30"/>
                  </a:lnTo>
                  <a:lnTo>
                    <a:pt x="452" y="56"/>
                  </a:lnTo>
                  <a:lnTo>
                    <a:pt x="483" y="86"/>
                  </a:lnTo>
                  <a:lnTo>
                    <a:pt x="508" y="117"/>
                  </a:lnTo>
                  <a:lnTo>
                    <a:pt x="523" y="152"/>
                  </a:lnTo>
                  <a:lnTo>
                    <a:pt x="528" y="193"/>
                  </a:lnTo>
                  <a:lnTo>
                    <a:pt x="523" y="228"/>
                  </a:lnTo>
                  <a:lnTo>
                    <a:pt x="508" y="264"/>
                  </a:lnTo>
                  <a:lnTo>
                    <a:pt x="483" y="299"/>
                  </a:lnTo>
                  <a:lnTo>
                    <a:pt x="452" y="325"/>
                  </a:lnTo>
                  <a:lnTo>
                    <a:pt x="412" y="350"/>
                  </a:lnTo>
                  <a:lnTo>
                    <a:pt x="366" y="365"/>
                  </a:lnTo>
                  <a:lnTo>
                    <a:pt x="320" y="375"/>
                  </a:lnTo>
                  <a:lnTo>
                    <a:pt x="264" y="381"/>
                  </a:lnTo>
                  <a:lnTo>
                    <a:pt x="214" y="375"/>
                  </a:lnTo>
                  <a:lnTo>
                    <a:pt x="163" y="365"/>
                  </a:lnTo>
                  <a:lnTo>
                    <a:pt x="117" y="350"/>
                  </a:lnTo>
                  <a:lnTo>
                    <a:pt x="77" y="325"/>
                  </a:lnTo>
                  <a:lnTo>
                    <a:pt x="46" y="299"/>
                  </a:lnTo>
                  <a:lnTo>
                    <a:pt x="21" y="264"/>
                  </a:lnTo>
                  <a:lnTo>
                    <a:pt x="5" y="228"/>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8" name="Freeform 71"/>
            <p:cNvSpPr>
              <a:spLocks noEditPoints="1"/>
            </p:cNvSpPr>
            <p:nvPr/>
          </p:nvSpPr>
          <p:spPr bwMode="auto">
            <a:xfrm>
              <a:off x="3509" y="841"/>
              <a:ext cx="533" cy="386"/>
            </a:xfrm>
            <a:custGeom>
              <a:avLst/>
              <a:gdLst>
                <a:gd name="T0" fmla="*/ 0 w 533"/>
                <a:gd name="T1" fmla="*/ 172 h 386"/>
                <a:gd name="T2" fmla="*/ 21 w 533"/>
                <a:gd name="T3" fmla="*/ 117 h 386"/>
                <a:gd name="T4" fmla="*/ 61 w 533"/>
                <a:gd name="T5" fmla="*/ 66 h 386"/>
                <a:gd name="T6" fmla="*/ 117 w 533"/>
                <a:gd name="T7" fmla="*/ 30 h 386"/>
                <a:gd name="T8" fmla="*/ 209 w 533"/>
                <a:gd name="T9" fmla="*/ 0 h 386"/>
                <a:gd name="T10" fmla="*/ 290 w 533"/>
                <a:gd name="T11" fmla="*/ 0 h 386"/>
                <a:gd name="T12" fmla="*/ 366 w 533"/>
                <a:gd name="T13" fmla="*/ 15 h 386"/>
                <a:gd name="T14" fmla="*/ 452 w 533"/>
                <a:gd name="T15" fmla="*/ 56 h 386"/>
                <a:gd name="T16" fmla="*/ 498 w 533"/>
                <a:gd name="T17" fmla="*/ 96 h 386"/>
                <a:gd name="T18" fmla="*/ 523 w 533"/>
                <a:gd name="T19" fmla="*/ 152 h 386"/>
                <a:gd name="T20" fmla="*/ 533 w 533"/>
                <a:gd name="T21" fmla="*/ 193 h 386"/>
                <a:gd name="T22" fmla="*/ 523 w 533"/>
                <a:gd name="T23" fmla="*/ 228 h 386"/>
                <a:gd name="T24" fmla="*/ 498 w 533"/>
                <a:gd name="T25" fmla="*/ 284 h 386"/>
                <a:gd name="T26" fmla="*/ 452 w 533"/>
                <a:gd name="T27" fmla="*/ 330 h 386"/>
                <a:gd name="T28" fmla="*/ 412 w 533"/>
                <a:gd name="T29" fmla="*/ 350 h 386"/>
                <a:gd name="T30" fmla="*/ 320 w 533"/>
                <a:gd name="T31" fmla="*/ 381 h 386"/>
                <a:gd name="T32" fmla="*/ 239 w 533"/>
                <a:gd name="T33" fmla="*/ 381 h 386"/>
                <a:gd name="T34" fmla="*/ 163 w 533"/>
                <a:gd name="T35" fmla="*/ 370 h 386"/>
                <a:gd name="T36" fmla="*/ 77 w 533"/>
                <a:gd name="T37" fmla="*/ 330 h 386"/>
                <a:gd name="T38" fmla="*/ 31 w 533"/>
                <a:gd name="T39" fmla="*/ 284 h 386"/>
                <a:gd name="T40" fmla="*/ 5 w 533"/>
                <a:gd name="T41" fmla="*/ 228 h 386"/>
                <a:gd name="T42" fmla="*/ 0 w 533"/>
                <a:gd name="T43" fmla="*/ 193 h 386"/>
                <a:gd name="T44" fmla="*/ 11 w 533"/>
                <a:gd name="T45" fmla="*/ 228 h 386"/>
                <a:gd name="T46" fmla="*/ 36 w 533"/>
                <a:gd name="T47" fmla="*/ 279 h 386"/>
                <a:gd name="T48" fmla="*/ 82 w 533"/>
                <a:gd name="T49" fmla="*/ 325 h 386"/>
                <a:gd name="T50" fmla="*/ 163 w 533"/>
                <a:gd name="T51" fmla="*/ 365 h 386"/>
                <a:gd name="T52" fmla="*/ 239 w 533"/>
                <a:gd name="T53" fmla="*/ 375 h 386"/>
                <a:gd name="T54" fmla="*/ 315 w 533"/>
                <a:gd name="T55" fmla="*/ 375 h 386"/>
                <a:gd name="T56" fmla="*/ 412 w 533"/>
                <a:gd name="T57" fmla="*/ 345 h 386"/>
                <a:gd name="T58" fmla="*/ 452 w 533"/>
                <a:gd name="T59" fmla="*/ 325 h 386"/>
                <a:gd name="T60" fmla="*/ 493 w 533"/>
                <a:gd name="T61" fmla="*/ 279 h 386"/>
                <a:gd name="T62" fmla="*/ 523 w 533"/>
                <a:gd name="T63" fmla="*/ 228 h 386"/>
                <a:gd name="T64" fmla="*/ 528 w 533"/>
                <a:gd name="T65" fmla="*/ 193 h 386"/>
                <a:gd name="T66" fmla="*/ 523 w 533"/>
                <a:gd name="T67" fmla="*/ 152 h 386"/>
                <a:gd name="T68" fmla="*/ 493 w 533"/>
                <a:gd name="T69" fmla="*/ 101 h 386"/>
                <a:gd name="T70" fmla="*/ 452 w 533"/>
                <a:gd name="T71" fmla="*/ 56 h 386"/>
                <a:gd name="T72" fmla="*/ 366 w 533"/>
                <a:gd name="T73" fmla="*/ 15 h 386"/>
                <a:gd name="T74" fmla="*/ 290 w 533"/>
                <a:gd name="T75" fmla="*/ 5 h 386"/>
                <a:gd name="T76" fmla="*/ 214 w 533"/>
                <a:gd name="T77" fmla="*/ 5 h 386"/>
                <a:gd name="T78" fmla="*/ 117 w 533"/>
                <a:gd name="T79" fmla="*/ 35 h 386"/>
                <a:gd name="T80" fmla="*/ 61 w 533"/>
                <a:gd name="T81" fmla="*/ 71 h 386"/>
                <a:gd name="T82" fmla="*/ 26 w 533"/>
                <a:gd name="T83" fmla="*/ 117 h 386"/>
                <a:gd name="T84" fmla="*/ 5 w 533"/>
                <a:gd name="T85" fmla="*/ 172 h 386"/>
                <a:gd name="T86" fmla="*/ 5 w 533"/>
                <a:gd name="T87" fmla="*/ 208 h 3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3"/>
                <a:gd name="T133" fmla="*/ 0 h 386"/>
                <a:gd name="T134" fmla="*/ 533 w 533"/>
                <a:gd name="T135" fmla="*/ 386 h 3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3" h="386">
                  <a:moveTo>
                    <a:pt x="0" y="193"/>
                  </a:moveTo>
                  <a:lnTo>
                    <a:pt x="0" y="172"/>
                  </a:lnTo>
                  <a:lnTo>
                    <a:pt x="5" y="152"/>
                  </a:lnTo>
                  <a:lnTo>
                    <a:pt x="11" y="132"/>
                  </a:lnTo>
                  <a:lnTo>
                    <a:pt x="21" y="117"/>
                  </a:lnTo>
                  <a:lnTo>
                    <a:pt x="31" y="96"/>
                  </a:lnTo>
                  <a:lnTo>
                    <a:pt x="46" y="81"/>
                  </a:lnTo>
                  <a:lnTo>
                    <a:pt x="61" y="66"/>
                  </a:lnTo>
                  <a:lnTo>
                    <a:pt x="77" y="56"/>
                  </a:lnTo>
                  <a:lnTo>
                    <a:pt x="117" y="30"/>
                  </a:lnTo>
                  <a:lnTo>
                    <a:pt x="163" y="15"/>
                  </a:lnTo>
                  <a:lnTo>
                    <a:pt x="209" y="0"/>
                  </a:lnTo>
                  <a:lnTo>
                    <a:pt x="239" y="0"/>
                  </a:lnTo>
                  <a:lnTo>
                    <a:pt x="264" y="0"/>
                  </a:lnTo>
                  <a:lnTo>
                    <a:pt x="290" y="0"/>
                  </a:lnTo>
                  <a:lnTo>
                    <a:pt x="320" y="0"/>
                  </a:lnTo>
                  <a:lnTo>
                    <a:pt x="366" y="15"/>
                  </a:lnTo>
                  <a:lnTo>
                    <a:pt x="412" y="30"/>
                  </a:lnTo>
                  <a:lnTo>
                    <a:pt x="452" y="56"/>
                  </a:lnTo>
                  <a:lnTo>
                    <a:pt x="467" y="66"/>
                  </a:lnTo>
                  <a:lnTo>
                    <a:pt x="488" y="81"/>
                  </a:lnTo>
                  <a:lnTo>
                    <a:pt x="498" y="96"/>
                  </a:lnTo>
                  <a:lnTo>
                    <a:pt x="508" y="117"/>
                  </a:lnTo>
                  <a:lnTo>
                    <a:pt x="518" y="132"/>
                  </a:lnTo>
                  <a:lnTo>
                    <a:pt x="523" y="152"/>
                  </a:lnTo>
                  <a:lnTo>
                    <a:pt x="528" y="172"/>
                  </a:lnTo>
                  <a:lnTo>
                    <a:pt x="533" y="193"/>
                  </a:lnTo>
                  <a:lnTo>
                    <a:pt x="528" y="208"/>
                  </a:lnTo>
                  <a:lnTo>
                    <a:pt x="523" y="228"/>
                  </a:lnTo>
                  <a:lnTo>
                    <a:pt x="518" y="249"/>
                  </a:lnTo>
                  <a:lnTo>
                    <a:pt x="508" y="264"/>
                  </a:lnTo>
                  <a:lnTo>
                    <a:pt x="498" y="284"/>
                  </a:lnTo>
                  <a:lnTo>
                    <a:pt x="488" y="299"/>
                  </a:lnTo>
                  <a:lnTo>
                    <a:pt x="472" y="315"/>
                  </a:lnTo>
                  <a:lnTo>
                    <a:pt x="452" y="330"/>
                  </a:lnTo>
                  <a:lnTo>
                    <a:pt x="412" y="350"/>
                  </a:lnTo>
                  <a:lnTo>
                    <a:pt x="366" y="370"/>
                  </a:lnTo>
                  <a:lnTo>
                    <a:pt x="320" y="381"/>
                  </a:lnTo>
                  <a:lnTo>
                    <a:pt x="290" y="381"/>
                  </a:lnTo>
                  <a:lnTo>
                    <a:pt x="264" y="386"/>
                  </a:lnTo>
                  <a:lnTo>
                    <a:pt x="239" y="381"/>
                  </a:lnTo>
                  <a:lnTo>
                    <a:pt x="214" y="381"/>
                  </a:lnTo>
                  <a:lnTo>
                    <a:pt x="163" y="370"/>
                  </a:lnTo>
                  <a:lnTo>
                    <a:pt x="117" y="350"/>
                  </a:lnTo>
                  <a:lnTo>
                    <a:pt x="77" y="330"/>
                  </a:lnTo>
                  <a:lnTo>
                    <a:pt x="61" y="315"/>
                  </a:lnTo>
                  <a:lnTo>
                    <a:pt x="46" y="299"/>
                  </a:lnTo>
                  <a:lnTo>
                    <a:pt x="31" y="284"/>
                  </a:lnTo>
                  <a:lnTo>
                    <a:pt x="21" y="264"/>
                  </a:lnTo>
                  <a:lnTo>
                    <a:pt x="11" y="249"/>
                  </a:lnTo>
                  <a:lnTo>
                    <a:pt x="5" y="228"/>
                  </a:lnTo>
                  <a:lnTo>
                    <a:pt x="0" y="208"/>
                  </a:lnTo>
                  <a:lnTo>
                    <a:pt x="0" y="193"/>
                  </a:lnTo>
                  <a:close/>
                  <a:moveTo>
                    <a:pt x="5" y="208"/>
                  </a:moveTo>
                  <a:lnTo>
                    <a:pt x="5" y="208"/>
                  </a:lnTo>
                  <a:lnTo>
                    <a:pt x="11" y="228"/>
                  </a:lnTo>
                  <a:lnTo>
                    <a:pt x="16" y="249"/>
                  </a:lnTo>
                  <a:lnTo>
                    <a:pt x="26" y="264"/>
                  </a:lnTo>
                  <a:lnTo>
                    <a:pt x="36" y="279"/>
                  </a:lnTo>
                  <a:lnTo>
                    <a:pt x="46" y="294"/>
                  </a:lnTo>
                  <a:lnTo>
                    <a:pt x="61" y="309"/>
                  </a:lnTo>
                  <a:lnTo>
                    <a:pt x="82" y="325"/>
                  </a:lnTo>
                  <a:lnTo>
                    <a:pt x="117" y="345"/>
                  </a:lnTo>
                  <a:lnTo>
                    <a:pt x="163" y="365"/>
                  </a:lnTo>
                  <a:lnTo>
                    <a:pt x="214" y="375"/>
                  </a:lnTo>
                  <a:lnTo>
                    <a:pt x="239" y="375"/>
                  </a:lnTo>
                  <a:lnTo>
                    <a:pt x="264" y="381"/>
                  </a:lnTo>
                  <a:lnTo>
                    <a:pt x="290" y="375"/>
                  </a:lnTo>
                  <a:lnTo>
                    <a:pt x="315" y="375"/>
                  </a:lnTo>
                  <a:lnTo>
                    <a:pt x="366" y="365"/>
                  </a:lnTo>
                  <a:lnTo>
                    <a:pt x="412" y="345"/>
                  </a:lnTo>
                  <a:lnTo>
                    <a:pt x="452" y="325"/>
                  </a:lnTo>
                  <a:lnTo>
                    <a:pt x="467" y="309"/>
                  </a:lnTo>
                  <a:lnTo>
                    <a:pt x="483" y="294"/>
                  </a:lnTo>
                  <a:lnTo>
                    <a:pt x="493" y="279"/>
                  </a:lnTo>
                  <a:lnTo>
                    <a:pt x="508" y="264"/>
                  </a:lnTo>
                  <a:lnTo>
                    <a:pt x="513" y="249"/>
                  </a:lnTo>
                  <a:lnTo>
                    <a:pt x="523" y="228"/>
                  </a:lnTo>
                  <a:lnTo>
                    <a:pt x="523" y="208"/>
                  </a:lnTo>
                  <a:lnTo>
                    <a:pt x="528" y="193"/>
                  </a:lnTo>
                  <a:lnTo>
                    <a:pt x="523" y="172"/>
                  </a:lnTo>
                  <a:lnTo>
                    <a:pt x="523" y="152"/>
                  </a:lnTo>
                  <a:lnTo>
                    <a:pt x="513" y="137"/>
                  </a:lnTo>
                  <a:lnTo>
                    <a:pt x="508" y="117"/>
                  </a:lnTo>
                  <a:lnTo>
                    <a:pt x="493" y="101"/>
                  </a:lnTo>
                  <a:lnTo>
                    <a:pt x="483" y="86"/>
                  </a:lnTo>
                  <a:lnTo>
                    <a:pt x="467" y="71"/>
                  </a:lnTo>
                  <a:lnTo>
                    <a:pt x="452" y="56"/>
                  </a:lnTo>
                  <a:lnTo>
                    <a:pt x="412" y="35"/>
                  </a:lnTo>
                  <a:lnTo>
                    <a:pt x="366" y="15"/>
                  </a:lnTo>
                  <a:lnTo>
                    <a:pt x="320" y="5"/>
                  </a:lnTo>
                  <a:lnTo>
                    <a:pt x="290" y="5"/>
                  </a:lnTo>
                  <a:lnTo>
                    <a:pt x="264" y="5"/>
                  </a:lnTo>
                  <a:lnTo>
                    <a:pt x="239" y="5"/>
                  </a:lnTo>
                  <a:lnTo>
                    <a:pt x="214" y="5"/>
                  </a:lnTo>
                  <a:lnTo>
                    <a:pt x="163" y="15"/>
                  </a:lnTo>
                  <a:lnTo>
                    <a:pt x="117" y="35"/>
                  </a:lnTo>
                  <a:lnTo>
                    <a:pt x="82" y="56"/>
                  </a:lnTo>
                  <a:lnTo>
                    <a:pt x="61" y="71"/>
                  </a:lnTo>
                  <a:lnTo>
                    <a:pt x="46" y="86"/>
                  </a:lnTo>
                  <a:lnTo>
                    <a:pt x="36" y="101"/>
                  </a:lnTo>
                  <a:lnTo>
                    <a:pt x="26" y="117"/>
                  </a:lnTo>
                  <a:lnTo>
                    <a:pt x="16" y="137"/>
                  </a:lnTo>
                  <a:lnTo>
                    <a:pt x="11" y="152"/>
                  </a:lnTo>
                  <a:lnTo>
                    <a:pt x="5" y="172"/>
                  </a:lnTo>
                  <a:lnTo>
                    <a:pt x="5" y="193"/>
                  </a:lnTo>
                  <a:lnTo>
                    <a:pt x="5" y="208"/>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9" name="Rectangle 72"/>
            <p:cNvSpPr>
              <a:spLocks noChangeArrowheads="1"/>
            </p:cNvSpPr>
            <p:nvPr/>
          </p:nvSpPr>
          <p:spPr bwMode="auto">
            <a:xfrm>
              <a:off x="3677" y="932"/>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報道</a:t>
              </a:r>
              <a:endParaRPr lang="ja-JP" altLang="en-US">
                <a:latin typeface="Meiryo UI" panose="020B0604030504040204" pitchFamily="50" charset="-128"/>
                <a:ea typeface="Meiryo UI" panose="020B0604030504040204" pitchFamily="50" charset="-128"/>
              </a:endParaRPr>
            </a:p>
          </p:txBody>
        </p:sp>
        <p:sp>
          <p:nvSpPr>
            <p:cNvPr id="14410" name="Rectangle 73"/>
            <p:cNvSpPr>
              <a:spLocks noChangeArrowheads="1"/>
            </p:cNvSpPr>
            <p:nvPr/>
          </p:nvSpPr>
          <p:spPr bwMode="auto">
            <a:xfrm>
              <a:off x="3677" y="1039"/>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機関</a:t>
              </a:r>
              <a:endParaRPr lang="ja-JP" altLang="en-US">
                <a:latin typeface="Meiryo UI" panose="020B0604030504040204" pitchFamily="50" charset="-128"/>
                <a:ea typeface="Meiryo UI" panose="020B0604030504040204" pitchFamily="50" charset="-128"/>
              </a:endParaRPr>
            </a:p>
          </p:txBody>
        </p:sp>
        <p:sp>
          <p:nvSpPr>
            <p:cNvPr id="14411" name="Freeform 74"/>
            <p:cNvSpPr>
              <a:spLocks noEditPoints="1"/>
            </p:cNvSpPr>
            <p:nvPr/>
          </p:nvSpPr>
          <p:spPr bwMode="auto">
            <a:xfrm>
              <a:off x="2337" y="1222"/>
              <a:ext cx="888" cy="461"/>
            </a:xfrm>
            <a:custGeom>
              <a:avLst/>
              <a:gdLst>
                <a:gd name="T0" fmla="*/ 665 w 888"/>
                <a:gd name="T1" fmla="*/ 0 h 461"/>
                <a:gd name="T2" fmla="*/ 665 w 888"/>
                <a:gd name="T3" fmla="*/ 10 h 461"/>
                <a:gd name="T4" fmla="*/ 218 w 888"/>
                <a:gd name="T5" fmla="*/ 10 h 461"/>
                <a:gd name="T6" fmla="*/ 218 w 888"/>
                <a:gd name="T7" fmla="*/ 0 h 461"/>
                <a:gd name="T8" fmla="*/ 665 w 888"/>
                <a:gd name="T9" fmla="*/ 0 h 461"/>
                <a:gd name="T10" fmla="*/ 665 w 888"/>
                <a:gd name="T11" fmla="*/ 25 h 461"/>
                <a:gd name="T12" fmla="*/ 665 w 888"/>
                <a:gd name="T13" fmla="*/ 55 h 461"/>
                <a:gd name="T14" fmla="*/ 218 w 888"/>
                <a:gd name="T15" fmla="*/ 55 h 461"/>
                <a:gd name="T16" fmla="*/ 218 w 888"/>
                <a:gd name="T17" fmla="*/ 25 h 461"/>
                <a:gd name="T18" fmla="*/ 665 w 888"/>
                <a:gd name="T19" fmla="*/ 25 h 461"/>
                <a:gd name="T20" fmla="*/ 665 w 888"/>
                <a:gd name="T21" fmla="*/ 71 h 461"/>
                <a:gd name="T22" fmla="*/ 665 w 888"/>
                <a:gd name="T23" fmla="*/ 228 h 461"/>
                <a:gd name="T24" fmla="*/ 888 w 888"/>
                <a:gd name="T25" fmla="*/ 228 h 461"/>
                <a:gd name="T26" fmla="*/ 441 w 888"/>
                <a:gd name="T27" fmla="*/ 461 h 461"/>
                <a:gd name="T28" fmla="*/ 0 w 888"/>
                <a:gd name="T29" fmla="*/ 228 h 461"/>
                <a:gd name="T30" fmla="*/ 218 w 888"/>
                <a:gd name="T31" fmla="*/ 228 h 461"/>
                <a:gd name="T32" fmla="*/ 218 w 888"/>
                <a:gd name="T33" fmla="*/ 71 h 461"/>
                <a:gd name="T34" fmla="*/ 665 w 888"/>
                <a:gd name="T35" fmla="*/ 71 h 4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8"/>
                <a:gd name="T55" fmla="*/ 0 h 461"/>
                <a:gd name="T56" fmla="*/ 888 w 888"/>
                <a:gd name="T57" fmla="*/ 461 h 4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8" h="461">
                  <a:moveTo>
                    <a:pt x="665" y="0"/>
                  </a:moveTo>
                  <a:lnTo>
                    <a:pt x="665" y="10"/>
                  </a:lnTo>
                  <a:lnTo>
                    <a:pt x="218" y="10"/>
                  </a:lnTo>
                  <a:lnTo>
                    <a:pt x="218" y="0"/>
                  </a:lnTo>
                  <a:lnTo>
                    <a:pt x="665" y="0"/>
                  </a:lnTo>
                  <a:close/>
                  <a:moveTo>
                    <a:pt x="665" y="25"/>
                  </a:moveTo>
                  <a:lnTo>
                    <a:pt x="665" y="55"/>
                  </a:lnTo>
                  <a:lnTo>
                    <a:pt x="218" y="55"/>
                  </a:lnTo>
                  <a:lnTo>
                    <a:pt x="218" y="25"/>
                  </a:lnTo>
                  <a:lnTo>
                    <a:pt x="665" y="25"/>
                  </a:lnTo>
                  <a:close/>
                  <a:moveTo>
                    <a:pt x="665" y="71"/>
                  </a:moveTo>
                  <a:lnTo>
                    <a:pt x="665" y="228"/>
                  </a:lnTo>
                  <a:lnTo>
                    <a:pt x="888" y="228"/>
                  </a:lnTo>
                  <a:lnTo>
                    <a:pt x="441" y="461"/>
                  </a:lnTo>
                  <a:lnTo>
                    <a:pt x="0" y="228"/>
                  </a:lnTo>
                  <a:lnTo>
                    <a:pt x="218" y="228"/>
                  </a:lnTo>
                  <a:lnTo>
                    <a:pt x="218" y="71"/>
                  </a:lnTo>
                  <a:lnTo>
                    <a:pt x="665" y="71"/>
                  </a:lnTo>
                  <a:close/>
                </a:path>
              </a:pathLst>
            </a:custGeom>
            <a:solidFill>
              <a:srgbClr val="0070C0"/>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2" name="Rectangle 75"/>
            <p:cNvSpPr>
              <a:spLocks noChangeArrowheads="1"/>
            </p:cNvSpPr>
            <p:nvPr/>
          </p:nvSpPr>
          <p:spPr bwMode="auto">
            <a:xfrm>
              <a:off x="2545" y="1450"/>
              <a:ext cx="436"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収集・整理</a:t>
              </a:r>
              <a:endParaRPr lang="ja-JP" altLang="en-US">
                <a:latin typeface="Meiryo UI" panose="020B0604030504040204" pitchFamily="50" charset="-128"/>
                <a:ea typeface="Meiryo UI" panose="020B0604030504040204" pitchFamily="50" charset="-128"/>
              </a:endParaRPr>
            </a:p>
          </p:txBody>
        </p:sp>
        <p:sp>
          <p:nvSpPr>
            <p:cNvPr id="14413" name="Freeform 76"/>
            <p:cNvSpPr>
              <a:spLocks/>
            </p:cNvSpPr>
            <p:nvPr/>
          </p:nvSpPr>
          <p:spPr bwMode="auto">
            <a:xfrm>
              <a:off x="2398" y="3249"/>
              <a:ext cx="2101" cy="515"/>
            </a:xfrm>
            <a:custGeom>
              <a:avLst/>
              <a:gdLst>
                <a:gd name="T0" fmla="*/ 0 w 2101"/>
                <a:gd name="T1" fmla="*/ 2 h 639"/>
                <a:gd name="T2" fmla="*/ 10 w 2101"/>
                <a:gd name="T3" fmla="*/ 2 h 639"/>
                <a:gd name="T4" fmla="*/ 30 w 2101"/>
                <a:gd name="T5" fmla="*/ 2 h 639"/>
                <a:gd name="T6" fmla="*/ 66 w 2101"/>
                <a:gd name="T7" fmla="*/ 2 h 639"/>
                <a:gd name="T8" fmla="*/ 106 w 2101"/>
                <a:gd name="T9" fmla="*/ 0 h 639"/>
                <a:gd name="T10" fmla="*/ 106 w 2101"/>
                <a:gd name="T11" fmla="*/ 0 h 639"/>
                <a:gd name="T12" fmla="*/ 106 w 2101"/>
                <a:gd name="T13" fmla="*/ 0 h 639"/>
                <a:gd name="T14" fmla="*/ 1995 w 2101"/>
                <a:gd name="T15" fmla="*/ 0 h 639"/>
                <a:gd name="T16" fmla="*/ 1995 w 2101"/>
                <a:gd name="T17" fmla="*/ 0 h 639"/>
                <a:gd name="T18" fmla="*/ 2035 w 2101"/>
                <a:gd name="T19" fmla="*/ 2 h 639"/>
                <a:gd name="T20" fmla="*/ 2071 w 2101"/>
                <a:gd name="T21" fmla="*/ 2 h 639"/>
                <a:gd name="T22" fmla="*/ 2091 w 2101"/>
                <a:gd name="T23" fmla="*/ 2 h 639"/>
                <a:gd name="T24" fmla="*/ 2101 w 2101"/>
                <a:gd name="T25" fmla="*/ 2 h 639"/>
                <a:gd name="T26" fmla="*/ 2101 w 2101"/>
                <a:gd name="T27" fmla="*/ 2 h 639"/>
                <a:gd name="T28" fmla="*/ 2101 w 2101"/>
                <a:gd name="T29" fmla="*/ 2 h 639"/>
                <a:gd name="T30" fmla="*/ 2101 w 2101"/>
                <a:gd name="T31" fmla="*/ 2 h 639"/>
                <a:gd name="T32" fmla="*/ 2101 w 2101"/>
                <a:gd name="T33" fmla="*/ 2 h 639"/>
                <a:gd name="T34" fmla="*/ 2091 w 2101"/>
                <a:gd name="T35" fmla="*/ 2 h 639"/>
                <a:gd name="T36" fmla="*/ 2071 w 2101"/>
                <a:gd name="T37" fmla="*/ 2 h 639"/>
                <a:gd name="T38" fmla="*/ 2035 w 2101"/>
                <a:gd name="T39" fmla="*/ 2 h 639"/>
                <a:gd name="T40" fmla="*/ 1995 w 2101"/>
                <a:gd name="T41" fmla="*/ 2 h 639"/>
                <a:gd name="T42" fmla="*/ 1995 w 2101"/>
                <a:gd name="T43" fmla="*/ 2 h 639"/>
                <a:gd name="T44" fmla="*/ 1995 w 2101"/>
                <a:gd name="T45" fmla="*/ 2 h 639"/>
                <a:gd name="T46" fmla="*/ 106 w 2101"/>
                <a:gd name="T47" fmla="*/ 2 h 639"/>
                <a:gd name="T48" fmla="*/ 106 w 2101"/>
                <a:gd name="T49" fmla="*/ 2 h 639"/>
                <a:gd name="T50" fmla="*/ 66 w 2101"/>
                <a:gd name="T51" fmla="*/ 2 h 639"/>
                <a:gd name="T52" fmla="*/ 30 w 2101"/>
                <a:gd name="T53" fmla="*/ 2 h 639"/>
                <a:gd name="T54" fmla="*/ 10 w 2101"/>
                <a:gd name="T55" fmla="*/ 2 h 639"/>
                <a:gd name="T56" fmla="*/ 0 w 2101"/>
                <a:gd name="T57" fmla="*/ 2 h 639"/>
                <a:gd name="T58" fmla="*/ 0 w 2101"/>
                <a:gd name="T59" fmla="*/ 2 h 639"/>
                <a:gd name="T60" fmla="*/ 0 w 2101"/>
                <a:gd name="T61" fmla="*/ 2 h 6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01"/>
                <a:gd name="T94" fmla="*/ 0 h 639"/>
                <a:gd name="T95" fmla="*/ 2101 w 2101"/>
                <a:gd name="T96" fmla="*/ 639 h 63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01" h="639">
                  <a:moveTo>
                    <a:pt x="0" y="107"/>
                  </a:moveTo>
                  <a:lnTo>
                    <a:pt x="10" y="66"/>
                  </a:lnTo>
                  <a:lnTo>
                    <a:pt x="30" y="30"/>
                  </a:lnTo>
                  <a:lnTo>
                    <a:pt x="66" y="10"/>
                  </a:lnTo>
                  <a:lnTo>
                    <a:pt x="106" y="0"/>
                  </a:lnTo>
                  <a:lnTo>
                    <a:pt x="1995" y="0"/>
                  </a:lnTo>
                  <a:lnTo>
                    <a:pt x="2035" y="10"/>
                  </a:lnTo>
                  <a:lnTo>
                    <a:pt x="2071" y="30"/>
                  </a:lnTo>
                  <a:lnTo>
                    <a:pt x="2091" y="66"/>
                  </a:lnTo>
                  <a:lnTo>
                    <a:pt x="2101" y="107"/>
                  </a:lnTo>
                  <a:lnTo>
                    <a:pt x="2101" y="533"/>
                  </a:lnTo>
                  <a:lnTo>
                    <a:pt x="2091" y="573"/>
                  </a:lnTo>
                  <a:lnTo>
                    <a:pt x="2071" y="609"/>
                  </a:lnTo>
                  <a:lnTo>
                    <a:pt x="2035" y="629"/>
                  </a:lnTo>
                  <a:lnTo>
                    <a:pt x="1995" y="639"/>
                  </a:lnTo>
                  <a:lnTo>
                    <a:pt x="106" y="639"/>
                  </a:lnTo>
                  <a:lnTo>
                    <a:pt x="66" y="629"/>
                  </a:lnTo>
                  <a:lnTo>
                    <a:pt x="30" y="609"/>
                  </a:lnTo>
                  <a:lnTo>
                    <a:pt x="10" y="573"/>
                  </a:lnTo>
                  <a:lnTo>
                    <a:pt x="0" y="533"/>
                  </a:lnTo>
                  <a:lnTo>
                    <a:pt x="0" y="107"/>
                  </a:lnTo>
                  <a:close/>
                </a:path>
              </a:pathLst>
            </a:custGeom>
            <a:solidFill>
              <a:srgbClr val="E6B9B8"/>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4" name="Freeform 77"/>
            <p:cNvSpPr>
              <a:spLocks noEditPoints="1"/>
            </p:cNvSpPr>
            <p:nvPr/>
          </p:nvSpPr>
          <p:spPr bwMode="auto">
            <a:xfrm>
              <a:off x="2393" y="3249"/>
              <a:ext cx="2116" cy="526"/>
            </a:xfrm>
            <a:custGeom>
              <a:avLst/>
              <a:gdLst>
                <a:gd name="T0" fmla="*/ 0 w 2116"/>
                <a:gd name="T1" fmla="*/ 2 h 655"/>
                <a:gd name="T2" fmla="*/ 15 w 2116"/>
                <a:gd name="T3" fmla="*/ 2 h 655"/>
                <a:gd name="T4" fmla="*/ 30 w 2116"/>
                <a:gd name="T5" fmla="*/ 2 h 655"/>
                <a:gd name="T6" fmla="*/ 66 w 2116"/>
                <a:gd name="T7" fmla="*/ 2 h 655"/>
                <a:gd name="T8" fmla="*/ 91 w 2116"/>
                <a:gd name="T9" fmla="*/ 0 h 655"/>
                <a:gd name="T10" fmla="*/ 2020 w 2116"/>
                <a:gd name="T11" fmla="*/ 0 h 655"/>
                <a:gd name="T12" fmla="*/ 2045 w 2116"/>
                <a:gd name="T13" fmla="*/ 2 h 655"/>
                <a:gd name="T14" fmla="*/ 2081 w 2116"/>
                <a:gd name="T15" fmla="*/ 2 h 655"/>
                <a:gd name="T16" fmla="*/ 2096 w 2116"/>
                <a:gd name="T17" fmla="*/ 2 h 655"/>
                <a:gd name="T18" fmla="*/ 2111 w 2116"/>
                <a:gd name="T19" fmla="*/ 2 h 655"/>
                <a:gd name="T20" fmla="*/ 2116 w 2116"/>
                <a:gd name="T21" fmla="*/ 2 h 655"/>
                <a:gd name="T22" fmla="*/ 2106 w 2116"/>
                <a:gd name="T23" fmla="*/ 2 h 655"/>
                <a:gd name="T24" fmla="*/ 2096 w 2116"/>
                <a:gd name="T25" fmla="*/ 2 h 655"/>
                <a:gd name="T26" fmla="*/ 2066 w 2116"/>
                <a:gd name="T27" fmla="*/ 2 h 655"/>
                <a:gd name="T28" fmla="*/ 2045 w 2116"/>
                <a:gd name="T29" fmla="*/ 2 h 655"/>
                <a:gd name="T30" fmla="*/ 2000 w 2116"/>
                <a:gd name="T31" fmla="*/ 2 h 655"/>
                <a:gd name="T32" fmla="*/ 86 w 2116"/>
                <a:gd name="T33" fmla="*/ 2 h 655"/>
                <a:gd name="T34" fmla="*/ 50 w 2116"/>
                <a:gd name="T35" fmla="*/ 2 h 655"/>
                <a:gd name="T36" fmla="*/ 30 w 2116"/>
                <a:gd name="T37" fmla="*/ 2 h 655"/>
                <a:gd name="T38" fmla="*/ 5 w 2116"/>
                <a:gd name="T39" fmla="*/ 2 h 655"/>
                <a:gd name="T40" fmla="*/ 0 w 2116"/>
                <a:gd name="T41" fmla="*/ 2 h 655"/>
                <a:gd name="T42" fmla="*/ 15 w 2116"/>
                <a:gd name="T43" fmla="*/ 2 h 655"/>
                <a:gd name="T44" fmla="*/ 20 w 2116"/>
                <a:gd name="T45" fmla="*/ 2 h 655"/>
                <a:gd name="T46" fmla="*/ 30 w 2116"/>
                <a:gd name="T47" fmla="*/ 2 h 655"/>
                <a:gd name="T48" fmla="*/ 56 w 2116"/>
                <a:gd name="T49" fmla="*/ 2 h 655"/>
                <a:gd name="T50" fmla="*/ 71 w 2116"/>
                <a:gd name="T51" fmla="*/ 2 h 655"/>
                <a:gd name="T52" fmla="*/ 111 w 2116"/>
                <a:gd name="T53" fmla="*/ 2 h 655"/>
                <a:gd name="T54" fmla="*/ 2020 w 2116"/>
                <a:gd name="T55" fmla="*/ 2 h 655"/>
                <a:gd name="T56" fmla="*/ 2055 w 2116"/>
                <a:gd name="T57" fmla="*/ 2 h 655"/>
                <a:gd name="T58" fmla="*/ 2071 w 2116"/>
                <a:gd name="T59" fmla="*/ 2 h 655"/>
                <a:gd name="T60" fmla="*/ 2091 w 2116"/>
                <a:gd name="T61" fmla="*/ 2 h 655"/>
                <a:gd name="T62" fmla="*/ 2096 w 2116"/>
                <a:gd name="T63" fmla="*/ 2 h 655"/>
                <a:gd name="T64" fmla="*/ 2096 w 2116"/>
                <a:gd name="T65" fmla="*/ 2 h 655"/>
                <a:gd name="T66" fmla="*/ 2091 w 2116"/>
                <a:gd name="T67" fmla="*/ 2 h 655"/>
                <a:gd name="T68" fmla="*/ 2071 w 2116"/>
                <a:gd name="T69" fmla="*/ 2 h 655"/>
                <a:gd name="T70" fmla="*/ 2055 w 2116"/>
                <a:gd name="T71" fmla="*/ 2 h 655"/>
                <a:gd name="T72" fmla="*/ 2020 w 2116"/>
                <a:gd name="T73" fmla="*/ 2 h 655"/>
                <a:gd name="T74" fmla="*/ 111 w 2116"/>
                <a:gd name="T75" fmla="*/ 2 h 655"/>
                <a:gd name="T76" fmla="*/ 71 w 2116"/>
                <a:gd name="T77" fmla="*/ 2 h 655"/>
                <a:gd name="T78" fmla="*/ 56 w 2116"/>
                <a:gd name="T79" fmla="*/ 2 h 655"/>
                <a:gd name="T80" fmla="*/ 30 w 2116"/>
                <a:gd name="T81" fmla="*/ 2 h 655"/>
                <a:gd name="T82" fmla="*/ 20 w 2116"/>
                <a:gd name="T83" fmla="*/ 2 h 655"/>
                <a:gd name="T84" fmla="*/ 15 w 2116"/>
                <a:gd name="T85" fmla="*/ 2 h 6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16"/>
                <a:gd name="T130" fmla="*/ 0 h 655"/>
                <a:gd name="T131" fmla="*/ 2116 w 2116"/>
                <a:gd name="T132" fmla="*/ 655 h 6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16" h="655">
                  <a:moveTo>
                    <a:pt x="0" y="112"/>
                  </a:moveTo>
                  <a:lnTo>
                    <a:pt x="0" y="91"/>
                  </a:lnTo>
                  <a:lnTo>
                    <a:pt x="0" y="86"/>
                  </a:lnTo>
                  <a:lnTo>
                    <a:pt x="5" y="66"/>
                  </a:lnTo>
                  <a:lnTo>
                    <a:pt x="15" y="51"/>
                  </a:lnTo>
                  <a:lnTo>
                    <a:pt x="20" y="46"/>
                  </a:lnTo>
                  <a:lnTo>
                    <a:pt x="30" y="30"/>
                  </a:lnTo>
                  <a:lnTo>
                    <a:pt x="45" y="20"/>
                  </a:lnTo>
                  <a:lnTo>
                    <a:pt x="50" y="15"/>
                  </a:lnTo>
                  <a:lnTo>
                    <a:pt x="66" y="5"/>
                  </a:lnTo>
                  <a:lnTo>
                    <a:pt x="86" y="0"/>
                  </a:lnTo>
                  <a:lnTo>
                    <a:pt x="91" y="0"/>
                  </a:lnTo>
                  <a:lnTo>
                    <a:pt x="111" y="0"/>
                  </a:lnTo>
                  <a:lnTo>
                    <a:pt x="2000" y="0"/>
                  </a:lnTo>
                  <a:lnTo>
                    <a:pt x="2020" y="0"/>
                  </a:lnTo>
                  <a:lnTo>
                    <a:pt x="2025" y="0"/>
                  </a:lnTo>
                  <a:lnTo>
                    <a:pt x="2045" y="5"/>
                  </a:lnTo>
                  <a:lnTo>
                    <a:pt x="2066" y="15"/>
                  </a:lnTo>
                  <a:lnTo>
                    <a:pt x="2066" y="20"/>
                  </a:lnTo>
                  <a:lnTo>
                    <a:pt x="2081" y="30"/>
                  </a:lnTo>
                  <a:lnTo>
                    <a:pt x="2096" y="46"/>
                  </a:lnTo>
                  <a:lnTo>
                    <a:pt x="2096" y="51"/>
                  </a:lnTo>
                  <a:lnTo>
                    <a:pt x="2106" y="66"/>
                  </a:lnTo>
                  <a:lnTo>
                    <a:pt x="2111" y="86"/>
                  </a:lnTo>
                  <a:lnTo>
                    <a:pt x="2111" y="91"/>
                  </a:lnTo>
                  <a:lnTo>
                    <a:pt x="2116" y="112"/>
                  </a:lnTo>
                  <a:lnTo>
                    <a:pt x="2116" y="538"/>
                  </a:lnTo>
                  <a:lnTo>
                    <a:pt x="2111" y="558"/>
                  </a:lnTo>
                  <a:lnTo>
                    <a:pt x="2111" y="563"/>
                  </a:lnTo>
                  <a:lnTo>
                    <a:pt x="2106" y="584"/>
                  </a:lnTo>
                  <a:lnTo>
                    <a:pt x="2096" y="604"/>
                  </a:lnTo>
                  <a:lnTo>
                    <a:pt x="2081" y="619"/>
                  </a:lnTo>
                  <a:lnTo>
                    <a:pt x="2066" y="634"/>
                  </a:lnTo>
                  <a:lnTo>
                    <a:pt x="2045" y="644"/>
                  </a:lnTo>
                  <a:lnTo>
                    <a:pt x="2025" y="650"/>
                  </a:lnTo>
                  <a:lnTo>
                    <a:pt x="2020" y="650"/>
                  </a:lnTo>
                  <a:lnTo>
                    <a:pt x="2000" y="655"/>
                  </a:lnTo>
                  <a:lnTo>
                    <a:pt x="111" y="655"/>
                  </a:lnTo>
                  <a:lnTo>
                    <a:pt x="91" y="650"/>
                  </a:lnTo>
                  <a:lnTo>
                    <a:pt x="86" y="650"/>
                  </a:lnTo>
                  <a:lnTo>
                    <a:pt x="66" y="644"/>
                  </a:lnTo>
                  <a:lnTo>
                    <a:pt x="50" y="634"/>
                  </a:lnTo>
                  <a:lnTo>
                    <a:pt x="45" y="634"/>
                  </a:lnTo>
                  <a:lnTo>
                    <a:pt x="30" y="619"/>
                  </a:lnTo>
                  <a:lnTo>
                    <a:pt x="20" y="604"/>
                  </a:lnTo>
                  <a:lnTo>
                    <a:pt x="15" y="604"/>
                  </a:lnTo>
                  <a:lnTo>
                    <a:pt x="5" y="584"/>
                  </a:lnTo>
                  <a:lnTo>
                    <a:pt x="0" y="563"/>
                  </a:lnTo>
                  <a:lnTo>
                    <a:pt x="0" y="558"/>
                  </a:lnTo>
                  <a:lnTo>
                    <a:pt x="0" y="538"/>
                  </a:lnTo>
                  <a:lnTo>
                    <a:pt x="0" y="112"/>
                  </a:lnTo>
                  <a:close/>
                  <a:moveTo>
                    <a:pt x="15" y="538"/>
                  </a:moveTo>
                  <a:lnTo>
                    <a:pt x="15" y="558"/>
                  </a:lnTo>
                  <a:lnTo>
                    <a:pt x="20" y="578"/>
                  </a:lnTo>
                  <a:lnTo>
                    <a:pt x="30" y="594"/>
                  </a:lnTo>
                  <a:lnTo>
                    <a:pt x="40" y="609"/>
                  </a:lnTo>
                  <a:lnTo>
                    <a:pt x="56" y="619"/>
                  </a:lnTo>
                  <a:lnTo>
                    <a:pt x="76" y="629"/>
                  </a:lnTo>
                  <a:lnTo>
                    <a:pt x="71" y="629"/>
                  </a:lnTo>
                  <a:lnTo>
                    <a:pt x="91" y="634"/>
                  </a:lnTo>
                  <a:lnTo>
                    <a:pt x="111" y="639"/>
                  </a:lnTo>
                  <a:lnTo>
                    <a:pt x="2000" y="639"/>
                  </a:lnTo>
                  <a:lnTo>
                    <a:pt x="2020" y="634"/>
                  </a:lnTo>
                  <a:lnTo>
                    <a:pt x="2040" y="629"/>
                  </a:lnTo>
                  <a:lnTo>
                    <a:pt x="2055" y="619"/>
                  </a:lnTo>
                  <a:lnTo>
                    <a:pt x="2071" y="609"/>
                  </a:lnTo>
                  <a:lnTo>
                    <a:pt x="2081" y="594"/>
                  </a:lnTo>
                  <a:lnTo>
                    <a:pt x="2091" y="578"/>
                  </a:lnTo>
                  <a:lnTo>
                    <a:pt x="2096" y="558"/>
                  </a:lnTo>
                  <a:lnTo>
                    <a:pt x="2101" y="538"/>
                  </a:lnTo>
                  <a:lnTo>
                    <a:pt x="2101" y="112"/>
                  </a:lnTo>
                  <a:lnTo>
                    <a:pt x="2096" y="91"/>
                  </a:lnTo>
                  <a:lnTo>
                    <a:pt x="2091" y="71"/>
                  </a:lnTo>
                  <a:lnTo>
                    <a:pt x="2091" y="76"/>
                  </a:lnTo>
                  <a:lnTo>
                    <a:pt x="2081" y="56"/>
                  </a:lnTo>
                  <a:lnTo>
                    <a:pt x="2071" y="40"/>
                  </a:lnTo>
                  <a:lnTo>
                    <a:pt x="2055" y="30"/>
                  </a:lnTo>
                  <a:lnTo>
                    <a:pt x="2040" y="20"/>
                  </a:lnTo>
                  <a:lnTo>
                    <a:pt x="2020" y="15"/>
                  </a:lnTo>
                  <a:lnTo>
                    <a:pt x="2000" y="15"/>
                  </a:lnTo>
                  <a:lnTo>
                    <a:pt x="111" y="15"/>
                  </a:lnTo>
                  <a:lnTo>
                    <a:pt x="91" y="15"/>
                  </a:lnTo>
                  <a:lnTo>
                    <a:pt x="71" y="20"/>
                  </a:lnTo>
                  <a:lnTo>
                    <a:pt x="76" y="20"/>
                  </a:lnTo>
                  <a:lnTo>
                    <a:pt x="56" y="30"/>
                  </a:lnTo>
                  <a:lnTo>
                    <a:pt x="40" y="40"/>
                  </a:lnTo>
                  <a:lnTo>
                    <a:pt x="30" y="56"/>
                  </a:lnTo>
                  <a:lnTo>
                    <a:pt x="20" y="76"/>
                  </a:lnTo>
                  <a:lnTo>
                    <a:pt x="20" y="71"/>
                  </a:lnTo>
                  <a:lnTo>
                    <a:pt x="15" y="91"/>
                  </a:lnTo>
                  <a:lnTo>
                    <a:pt x="15" y="112"/>
                  </a:lnTo>
                  <a:lnTo>
                    <a:pt x="15" y="538"/>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5" name="Rectangle 78"/>
            <p:cNvSpPr>
              <a:spLocks noChangeArrowheads="1"/>
            </p:cNvSpPr>
            <p:nvPr/>
          </p:nvSpPr>
          <p:spPr bwMode="auto">
            <a:xfrm>
              <a:off x="2608" y="3339"/>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6" name="Rectangle 79"/>
            <p:cNvSpPr>
              <a:spLocks noChangeArrowheads="1"/>
            </p:cNvSpPr>
            <p:nvPr/>
          </p:nvSpPr>
          <p:spPr bwMode="auto">
            <a:xfrm>
              <a:off x="3470" y="3339"/>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7" name="Rectangle 80"/>
            <p:cNvSpPr>
              <a:spLocks noChangeArrowheads="1"/>
            </p:cNvSpPr>
            <p:nvPr/>
          </p:nvSpPr>
          <p:spPr bwMode="auto">
            <a:xfrm>
              <a:off x="3198" y="3521"/>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8" name="Freeform 81"/>
            <p:cNvSpPr>
              <a:spLocks/>
            </p:cNvSpPr>
            <p:nvPr/>
          </p:nvSpPr>
          <p:spPr bwMode="auto">
            <a:xfrm>
              <a:off x="1291" y="2947"/>
              <a:ext cx="919" cy="807"/>
            </a:xfrm>
            <a:custGeom>
              <a:avLst/>
              <a:gdLst>
                <a:gd name="T0" fmla="*/ 0 w 919"/>
                <a:gd name="T1" fmla="*/ 137 h 807"/>
                <a:gd name="T2" fmla="*/ 5 w 919"/>
                <a:gd name="T3" fmla="*/ 107 h 807"/>
                <a:gd name="T4" fmla="*/ 10 w 919"/>
                <a:gd name="T5" fmla="*/ 81 h 807"/>
                <a:gd name="T6" fmla="*/ 41 w 919"/>
                <a:gd name="T7" fmla="*/ 41 h 807"/>
                <a:gd name="T8" fmla="*/ 81 w 919"/>
                <a:gd name="T9" fmla="*/ 10 h 807"/>
                <a:gd name="T10" fmla="*/ 107 w 919"/>
                <a:gd name="T11" fmla="*/ 5 h 807"/>
                <a:gd name="T12" fmla="*/ 137 w 919"/>
                <a:gd name="T13" fmla="*/ 0 h 807"/>
                <a:gd name="T14" fmla="*/ 137 w 919"/>
                <a:gd name="T15" fmla="*/ 0 h 807"/>
                <a:gd name="T16" fmla="*/ 137 w 919"/>
                <a:gd name="T17" fmla="*/ 0 h 807"/>
                <a:gd name="T18" fmla="*/ 787 w 919"/>
                <a:gd name="T19" fmla="*/ 0 h 807"/>
                <a:gd name="T20" fmla="*/ 787 w 919"/>
                <a:gd name="T21" fmla="*/ 0 h 807"/>
                <a:gd name="T22" fmla="*/ 812 w 919"/>
                <a:gd name="T23" fmla="*/ 5 h 807"/>
                <a:gd name="T24" fmla="*/ 838 w 919"/>
                <a:gd name="T25" fmla="*/ 10 h 807"/>
                <a:gd name="T26" fmla="*/ 878 w 919"/>
                <a:gd name="T27" fmla="*/ 41 h 807"/>
                <a:gd name="T28" fmla="*/ 909 w 919"/>
                <a:gd name="T29" fmla="*/ 81 h 807"/>
                <a:gd name="T30" fmla="*/ 914 w 919"/>
                <a:gd name="T31" fmla="*/ 107 h 807"/>
                <a:gd name="T32" fmla="*/ 919 w 919"/>
                <a:gd name="T33" fmla="*/ 137 h 807"/>
                <a:gd name="T34" fmla="*/ 919 w 919"/>
                <a:gd name="T35" fmla="*/ 137 h 807"/>
                <a:gd name="T36" fmla="*/ 919 w 919"/>
                <a:gd name="T37" fmla="*/ 137 h 807"/>
                <a:gd name="T38" fmla="*/ 919 w 919"/>
                <a:gd name="T39" fmla="*/ 675 h 807"/>
                <a:gd name="T40" fmla="*/ 919 w 919"/>
                <a:gd name="T41" fmla="*/ 675 h 807"/>
                <a:gd name="T42" fmla="*/ 914 w 919"/>
                <a:gd name="T43" fmla="*/ 701 h 807"/>
                <a:gd name="T44" fmla="*/ 909 w 919"/>
                <a:gd name="T45" fmla="*/ 726 h 807"/>
                <a:gd name="T46" fmla="*/ 878 w 919"/>
                <a:gd name="T47" fmla="*/ 767 h 807"/>
                <a:gd name="T48" fmla="*/ 838 w 919"/>
                <a:gd name="T49" fmla="*/ 797 h 807"/>
                <a:gd name="T50" fmla="*/ 812 w 919"/>
                <a:gd name="T51" fmla="*/ 802 h 807"/>
                <a:gd name="T52" fmla="*/ 787 w 919"/>
                <a:gd name="T53" fmla="*/ 807 h 807"/>
                <a:gd name="T54" fmla="*/ 787 w 919"/>
                <a:gd name="T55" fmla="*/ 807 h 807"/>
                <a:gd name="T56" fmla="*/ 787 w 919"/>
                <a:gd name="T57" fmla="*/ 807 h 807"/>
                <a:gd name="T58" fmla="*/ 137 w 919"/>
                <a:gd name="T59" fmla="*/ 807 h 807"/>
                <a:gd name="T60" fmla="*/ 137 w 919"/>
                <a:gd name="T61" fmla="*/ 807 h 807"/>
                <a:gd name="T62" fmla="*/ 107 w 919"/>
                <a:gd name="T63" fmla="*/ 802 h 807"/>
                <a:gd name="T64" fmla="*/ 81 w 919"/>
                <a:gd name="T65" fmla="*/ 797 h 807"/>
                <a:gd name="T66" fmla="*/ 41 w 919"/>
                <a:gd name="T67" fmla="*/ 767 h 807"/>
                <a:gd name="T68" fmla="*/ 10 w 919"/>
                <a:gd name="T69" fmla="*/ 726 h 807"/>
                <a:gd name="T70" fmla="*/ 5 w 919"/>
                <a:gd name="T71" fmla="*/ 701 h 807"/>
                <a:gd name="T72" fmla="*/ 0 w 919"/>
                <a:gd name="T73" fmla="*/ 675 h 807"/>
                <a:gd name="T74" fmla="*/ 0 w 919"/>
                <a:gd name="T75" fmla="*/ 675 h 807"/>
                <a:gd name="T76" fmla="*/ 0 w 919"/>
                <a:gd name="T77" fmla="*/ 137 h 8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9"/>
                <a:gd name="T118" fmla="*/ 0 h 807"/>
                <a:gd name="T119" fmla="*/ 919 w 919"/>
                <a:gd name="T120" fmla="*/ 807 h 8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9" h="807">
                  <a:moveTo>
                    <a:pt x="0" y="137"/>
                  </a:moveTo>
                  <a:lnTo>
                    <a:pt x="5" y="107"/>
                  </a:lnTo>
                  <a:lnTo>
                    <a:pt x="10" y="81"/>
                  </a:lnTo>
                  <a:lnTo>
                    <a:pt x="41" y="41"/>
                  </a:lnTo>
                  <a:lnTo>
                    <a:pt x="81" y="10"/>
                  </a:lnTo>
                  <a:lnTo>
                    <a:pt x="107" y="5"/>
                  </a:lnTo>
                  <a:lnTo>
                    <a:pt x="137" y="0"/>
                  </a:lnTo>
                  <a:lnTo>
                    <a:pt x="787" y="0"/>
                  </a:lnTo>
                  <a:lnTo>
                    <a:pt x="812" y="5"/>
                  </a:lnTo>
                  <a:lnTo>
                    <a:pt x="838" y="10"/>
                  </a:lnTo>
                  <a:lnTo>
                    <a:pt x="878" y="41"/>
                  </a:lnTo>
                  <a:lnTo>
                    <a:pt x="909" y="81"/>
                  </a:lnTo>
                  <a:lnTo>
                    <a:pt x="914" y="107"/>
                  </a:lnTo>
                  <a:lnTo>
                    <a:pt x="919" y="137"/>
                  </a:lnTo>
                  <a:lnTo>
                    <a:pt x="919" y="675"/>
                  </a:lnTo>
                  <a:lnTo>
                    <a:pt x="914" y="701"/>
                  </a:lnTo>
                  <a:lnTo>
                    <a:pt x="909" y="726"/>
                  </a:lnTo>
                  <a:lnTo>
                    <a:pt x="878" y="767"/>
                  </a:lnTo>
                  <a:lnTo>
                    <a:pt x="838" y="797"/>
                  </a:lnTo>
                  <a:lnTo>
                    <a:pt x="812" y="802"/>
                  </a:lnTo>
                  <a:lnTo>
                    <a:pt x="787" y="807"/>
                  </a:lnTo>
                  <a:lnTo>
                    <a:pt x="137" y="807"/>
                  </a:lnTo>
                  <a:lnTo>
                    <a:pt x="107" y="802"/>
                  </a:lnTo>
                  <a:lnTo>
                    <a:pt x="81" y="797"/>
                  </a:lnTo>
                  <a:lnTo>
                    <a:pt x="41" y="767"/>
                  </a:lnTo>
                  <a:lnTo>
                    <a:pt x="10" y="726"/>
                  </a:lnTo>
                  <a:lnTo>
                    <a:pt x="5" y="701"/>
                  </a:lnTo>
                  <a:lnTo>
                    <a:pt x="0" y="675"/>
                  </a:lnTo>
                  <a:lnTo>
                    <a:pt x="0" y="137"/>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9" name="Freeform 82"/>
            <p:cNvSpPr>
              <a:spLocks noEditPoints="1"/>
            </p:cNvSpPr>
            <p:nvPr/>
          </p:nvSpPr>
          <p:spPr bwMode="auto">
            <a:xfrm>
              <a:off x="1286" y="2942"/>
              <a:ext cx="934" cy="822"/>
            </a:xfrm>
            <a:custGeom>
              <a:avLst/>
              <a:gdLst>
                <a:gd name="T0" fmla="*/ 0 w 934"/>
                <a:gd name="T1" fmla="*/ 112 h 822"/>
                <a:gd name="T2" fmla="*/ 20 w 934"/>
                <a:gd name="T3" fmla="*/ 61 h 822"/>
                <a:gd name="T4" fmla="*/ 41 w 934"/>
                <a:gd name="T5" fmla="*/ 41 h 822"/>
                <a:gd name="T6" fmla="*/ 86 w 934"/>
                <a:gd name="T7" fmla="*/ 10 h 822"/>
                <a:gd name="T8" fmla="*/ 112 w 934"/>
                <a:gd name="T9" fmla="*/ 0 h 822"/>
                <a:gd name="T10" fmla="*/ 817 w 934"/>
                <a:gd name="T11" fmla="*/ 0 h 822"/>
                <a:gd name="T12" fmla="*/ 848 w 934"/>
                <a:gd name="T13" fmla="*/ 10 h 822"/>
                <a:gd name="T14" fmla="*/ 888 w 934"/>
                <a:gd name="T15" fmla="*/ 41 h 822"/>
                <a:gd name="T16" fmla="*/ 909 w 934"/>
                <a:gd name="T17" fmla="*/ 61 h 822"/>
                <a:gd name="T18" fmla="*/ 929 w 934"/>
                <a:gd name="T19" fmla="*/ 112 h 822"/>
                <a:gd name="T20" fmla="*/ 934 w 934"/>
                <a:gd name="T21" fmla="*/ 680 h 822"/>
                <a:gd name="T22" fmla="*/ 919 w 934"/>
                <a:gd name="T23" fmla="*/ 731 h 822"/>
                <a:gd name="T24" fmla="*/ 909 w 934"/>
                <a:gd name="T25" fmla="*/ 756 h 822"/>
                <a:gd name="T26" fmla="*/ 868 w 934"/>
                <a:gd name="T27" fmla="*/ 797 h 822"/>
                <a:gd name="T28" fmla="*/ 843 w 934"/>
                <a:gd name="T29" fmla="*/ 807 h 822"/>
                <a:gd name="T30" fmla="*/ 792 w 934"/>
                <a:gd name="T31" fmla="*/ 822 h 822"/>
                <a:gd name="T32" fmla="*/ 112 w 934"/>
                <a:gd name="T33" fmla="*/ 817 h 822"/>
                <a:gd name="T34" fmla="*/ 61 w 934"/>
                <a:gd name="T35" fmla="*/ 797 h 822"/>
                <a:gd name="T36" fmla="*/ 41 w 934"/>
                <a:gd name="T37" fmla="*/ 777 h 822"/>
                <a:gd name="T38" fmla="*/ 10 w 934"/>
                <a:gd name="T39" fmla="*/ 736 h 822"/>
                <a:gd name="T40" fmla="*/ 0 w 934"/>
                <a:gd name="T41" fmla="*/ 706 h 822"/>
                <a:gd name="T42" fmla="*/ 15 w 934"/>
                <a:gd name="T43" fmla="*/ 675 h 822"/>
                <a:gd name="T44" fmla="*/ 26 w 934"/>
                <a:gd name="T45" fmla="*/ 726 h 822"/>
                <a:gd name="T46" fmla="*/ 36 w 934"/>
                <a:gd name="T47" fmla="*/ 746 h 822"/>
                <a:gd name="T48" fmla="*/ 71 w 934"/>
                <a:gd name="T49" fmla="*/ 782 h 822"/>
                <a:gd name="T50" fmla="*/ 92 w 934"/>
                <a:gd name="T51" fmla="*/ 797 h 822"/>
                <a:gd name="T52" fmla="*/ 142 w 934"/>
                <a:gd name="T53" fmla="*/ 807 h 822"/>
                <a:gd name="T54" fmla="*/ 812 w 934"/>
                <a:gd name="T55" fmla="*/ 802 h 822"/>
                <a:gd name="T56" fmla="*/ 863 w 934"/>
                <a:gd name="T57" fmla="*/ 782 h 822"/>
                <a:gd name="T58" fmla="*/ 878 w 934"/>
                <a:gd name="T59" fmla="*/ 767 h 822"/>
                <a:gd name="T60" fmla="*/ 909 w 934"/>
                <a:gd name="T61" fmla="*/ 726 h 822"/>
                <a:gd name="T62" fmla="*/ 914 w 934"/>
                <a:gd name="T63" fmla="*/ 706 h 822"/>
                <a:gd name="T64" fmla="*/ 914 w 934"/>
                <a:gd name="T65" fmla="*/ 112 h 822"/>
                <a:gd name="T66" fmla="*/ 909 w 934"/>
                <a:gd name="T67" fmla="*/ 92 h 822"/>
                <a:gd name="T68" fmla="*/ 878 w 934"/>
                <a:gd name="T69" fmla="*/ 51 h 822"/>
                <a:gd name="T70" fmla="*/ 863 w 934"/>
                <a:gd name="T71" fmla="*/ 36 h 822"/>
                <a:gd name="T72" fmla="*/ 812 w 934"/>
                <a:gd name="T73" fmla="*/ 15 h 822"/>
                <a:gd name="T74" fmla="*/ 142 w 934"/>
                <a:gd name="T75" fmla="*/ 15 h 822"/>
                <a:gd name="T76" fmla="*/ 92 w 934"/>
                <a:gd name="T77" fmla="*/ 26 h 822"/>
                <a:gd name="T78" fmla="*/ 71 w 934"/>
                <a:gd name="T79" fmla="*/ 36 h 822"/>
                <a:gd name="T80" fmla="*/ 36 w 934"/>
                <a:gd name="T81" fmla="*/ 71 h 822"/>
                <a:gd name="T82" fmla="*/ 26 w 934"/>
                <a:gd name="T83" fmla="*/ 92 h 822"/>
                <a:gd name="T84" fmla="*/ 15 w 934"/>
                <a:gd name="T85" fmla="*/ 142 h 8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4"/>
                <a:gd name="T130" fmla="*/ 0 h 822"/>
                <a:gd name="T131" fmla="*/ 934 w 934"/>
                <a:gd name="T132" fmla="*/ 822 h 8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4" h="822">
                  <a:moveTo>
                    <a:pt x="0" y="142"/>
                  </a:moveTo>
                  <a:lnTo>
                    <a:pt x="0" y="112"/>
                  </a:lnTo>
                  <a:lnTo>
                    <a:pt x="10" y="86"/>
                  </a:lnTo>
                  <a:lnTo>
                    <a:pt x="20" y="61"/>
                  </a:lnTo>
                  <a:lnTo>
                    <a:pt x="41" y="41"/>
                  </a:lnTo>
                  <a:lnTo>
                    <a:pt x="61" y="21"/>
                  </a:lnTo>
                  <a:lnTo>
                    <a:pt x="86" y="10"/>
                  </a:lnTo>
                  <a:lnTo>
                    <a:pt x="112" y="0"/>
                  </a:lnTo>
                  <a:lnTo>
                    <a:pt x="137" y="0"/>
                  </a:lnTo>
                  <a:lnTo>
                    <a:pt x="792" y="0"/>
                  </a:lnTo>
                  <a:lnTo>
                    <a:pt x="817" y="0"/>
                  </a:lnTo>
                  <a:lnTo>
                    <a:pt x="843" y="10"/>
                  </a:lnTo>
                  <a:lnTo>
                    <a:pt x="848" y="10"/>
                  </a:lnTo>
                  <a:lnTo>
                    <a:pt x="868" y="21"/>
                  </a:lnTo>
                  <a:lnTo>
                    <a:pt x="888" y="41"/>
                  </a:lnTo>
                  <a:lnTo>
                    <a:pt x="909" y="61"/>
                  </a:lnTo>
                  <a:lnTo>
                    <a:pt x="919" y="86"/>
                  </a:lnTo>
                  <a:lnTo>
                    <a:pt x="929" y="112"/>
                  </a:lnTo>
                  <a:lnTo>
                    <a:pt x="934" y="137"/>
                  </a:lnTo>
                  <a:lnTo>
                    <a:pt x="934" y="680"/>
                  </a:lnTo>
                  <a:lnTo>
                    <a:pt x="929" y="706"/>
                  </a:lnTo>
                  <a:lnTo>
                    <a:pt x="919" y="731"/>
                  </a:lnTo>
                  <a:lnTo>
                    <a:pt x="919" y="736"/>
                  </a:lnTo>
                  <a:lnTo>
                    <a:pt x="909" y="756"/>
                  </a:lnTo>
                  <a:lnTo>
                    <a:pt x="888" y="777"/>
                  </a:lnTo>
                  <a:lnTo>
                    <a:pt x="868" y="797"/>
                  </a:lnTo>
                  <a:lnTo>
                    <a:pt x="848" y="807"/>
                  </a:lnTo>
                  <a:lnTo>
                    <a:pt x="843" y="807"/>
                  </a:lnTo>
                  <a:lnTo>
                    <a:pt x="817" y="817"/>
                  </a:lnTo>
                  <a:lnTo>
                    <a:pt x="792" y="822"/>
                  </a:lnTo>
                  <a:lnTo>
                    <a:pt x="142" y="822"/>
                  </a:lnTo>
                  <a:lnTo>
                    <a:pt x="112" y="817"/>
                  </a:lnTo>
                  <a:lnTo>
                    <a:pt x="86" y="807"/>
                  </a:lnTo>
                  <a:lnTo>
                    <a:pt x="61" y="797"/>
                  </a:lnTo>
                  <a:lnTo>
                    <a:pt x="41" y="777"/>
                  </a:lnTo>
                  <a:lnTo>
                    <a:pt x="20" y="756"/>
                  </a:lnTo>
                  <a:lnTo>
                    <a:pt x="10" y="736"/>
                  </a:lnTo>
                  <a:lnTo>
                    <a:pt x="10" y="731"/>
                  </a:lnTo>
                  <a:lnTo>
                    <a:pt x="0" y="706"/>
                  </a:lnTo>
                  <a:lnTo>
                    <a:pt x="0" y="680"/>
                  </a:lnTo>
                  <a:lnTo>
                    <a:pt x="0" y="142"/>
                  </a:lnTo>
                  <a:close/>
                  <a:moveTo>
                    <a:pt x="15" y="675"/>
                  </a:moveTo>
                  <a:lnTo>
                    <a:pt x="15" y="706"/>
                  </a:lnTo>
                  <a:lnTo>
                    <a:pt x="15" y="701"/>
                  </a:lnTo>
                  <a:lnTo>
                    <a:pt x="26" y="726"/>
                  </a:lnTo>
                  <a:lnTo>
                    <a:pt x="20" y="726"/>
                  </a:lnTo>
                  <a:lnTo>
                    <a:pt x="36" y="751"/>
                  </a:lnTo>
                  <a:lnTo>
                    <a:pt x="36" y="746"/>
                  </a:lnTo>
                  <a:lnTo>
                    <a:pt x="51" y="767"/>
                  </a:lnTo>
                  <a:lnTo>
                    <a:pt x="71" y="782"/>
                  </a:lnTo>
                  <a:lnTo>
                    <a:pt x="66" y="782"/>
                  </a:lnTo>
                  <a:lnTo>
                    <a:pt x="92" y="797"/>
                  </a:lnTo>
                  <a:lnTo>
                    <a:pt x="117" y="802"/>
                  </a:lnTo>
                  <a:lnTo>
                    <a:pt x="112" y="802"/>
                  </a:lnTo>
                  <a:lnTo>
                    <a:pt x="142" y="807"/>
                  </a:lnTo>
                  <a:lnTo>
                    <a:pt x="787" y="807"/>
                  </a:lnTo>
                  <a:lnTo>
                    <a:pt x="817" y="802"/>
                  </a:lnTo>
                  <a:lnTo>
                    <a:pt x="812" y="802"/>
                  </a:lnTo>
                  <a:lnTo>
                    <a:pt x="838" y="797"/>
                  </a:lnTo>
                  <a:lnTo>
                    <a:pt x="863" y="782"/>
                  </a:lnTo>
                  <a:lnTo>
                    <a:pt x="858" y="782"/>
                  </a:lnTo>
                  <a:lnTo>
                    <a:pt x="878" y="767"/>
                  </a:lnTo>
                  <a:lnTo>
                    <a:pt x="894" y="746"/>
                  </a:lnTo>
                  <a:lnTo>
                    <a:pt x="894" y="751"/>
                  </a:lnTo>
                  <a:lnTo>
                    <a:pt x="909" y="726"/>
                  </a:lnTo>
                  <a:lnTo>
                    <a:pt x="914" y="701"/>
                  </a:lnTo>
                  <a:lnTo>
                    <a:pt x="914" y="706"/>
                  </a:lnTo>
                  <a:lnTo>
                    <a:pt x="919" y="680"/>
                  </a:lnTo>
                  <a:lnTo>
                    <a:pt x="919" y="142"/>
                  </a:lnTo>
                  <a:lnTo>
                    <a:pt x="914" y="112"/>
                  </a:lnTo>
                  <a:lnTo>
                    <a:pt x="914" y="117"/>
                  </a:lnTo>
                  <a:lnTo>
                    <a:pt x="909" y="92"/>
                  </a:lnTo>
                  <a:lnTo>
                    <a:pt x="894" y="66"/>
                  </a:lnTo>
                  <a:lnTo>
                    <a:pt x="894" y="71"/>
                  </a:lnTo>
                  <a:lnTo>
                    <a:pt x="878" y="51"/>
                  </a:lnTo>
                  <a:lnTo>
                    <a:pt x="858" y="36"/>
                  </a:lnTo>
                  <a:lnTo>
                    <a:pt x="863" y="36"/>
                  </a:lnTo>
                  <a:lnTo>
                    <a:pt x="838" y="21"/>
                  </a:lnTo>
                  <a:lnTo>
                    <a:pt x="838" y="26"/>
                  </a:lnTo>
                  <a:lnTo>
                    <a:pt x="812" y="15"/>
                  </a:lnTo>
                  <a:lnTo>
                    <a:pt x="817" y="15"/>
                  </a:lnTo>
                  <a:lnTo>
                    <a:pt x="792" y="15"/>
                  </a:lnTo>
                  <a:lnTo>
                    <a:pt x="142" y="15"/>
                  </a:lnTo>
                  <a:lnTo>
                    <a:pt x="112" y="15"/>
                  </a:lnTo>
                  <a:lnTo>
                    <a:pt x="117" y="15"/>
                  </a:lnTo>
                  <a:lnTo>
                    <a:pt x="92" y="26"/>
                  </a:lnTo>
                  <a:lnTo>
                    <a:pt x="92" y="21"/>
                  </a:lnTo>
                  <a:lnTo>
                    <a:pt x="66" y="36"/>
                  </a:lnTo>
                  <a:lnTo>
                    <a:pt x="71" y="36"/>
                  </a:lnTo>
                  <a:lnTo>
                    <a:pt x="51" y="51"/>
                  </a:lnTo>
                  <a:lnTo>
                    <a:pt x="36" y="71"/>
                  </a:lnTo>
                  <a:lnTo>
                    <a:pt x="36" y="66"/>
                  </a:lnTo>
                  <a:lnTo>
                    <a:pt x="20" y="92"/>
                  </a:lnTo>
                  <a:lnTo>
                    <a:pt x="26" y="92"/>
                  </a:lnTo>
                  <a:lnTo>
                    <a:pt x="15" y="117"/>
                  </a:lnTo>
                  <a:lnTo>
                    <a:pt x="15" y="112"/>
                  </a:lnTo>
                  <a:lnTo>
                    <a:pt x="15" y="142"/>
                  </a:lnTo>
                  <a:lnTo>
                    <a:pt x="15" y="67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20" name="Rectangle 83"/>
            <p:cNvSpPr>
              <a:spLocks noChangeArrowheads="1"/>
            </p:cNvSpPr>
            <p:nvPr/>
          </p:nvSpPr>
          <p:spPr bwMode="auto">
            <a:xfrm>
              <a:off x="1413" y="3024"/>
              <a:ext cx="67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原発関連の記録</a:t>
              </a:r>
              <a:endParaRPr lang="ja-JP" altLang="en-US">
                <a:latin typeface="Meiryo UI" panose="020B0604030504040204" pitchFamily="50" charset="-128"/>
                <a:ea typeface="Meiryo UI" panose="020B0604030504040204" pitchFamily="50" charset="-128"/>
              </a:endParaRPr>
            </a:p>
          </p:txBody>
        </p:sp>
      </p:grpSp>
      <p:sp>
        <p:nvSpPr>
          <p:cNvPr id="14340" name="Rectangle 32"/>
          <p:cNvSpPr>
            <a:spLocks noChangeArrowheads="1"/>
          </p:cNvSpPr>
          <p:nvPr/>
        </p:nvSpPr>
        <p:spPr bwMode="auto">
          <a:xfrm>
            <a:off x="5232401" y="5516563"/>
            <a:ext cx="2087563" cy="368300"/>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大震災後の国内政治・経済・社会等の動向に関する記録</a:t>
            </a:r>
            <a:endParaRPr lang="ja-JP" altLang="en-US" sz="1200">
              <a:latin typeface="Meiryo UI" panose="020B0604030504040204" pitchFamily="50" charset="-128"/>
              <a:ea typeface="Meiryo UI" panose="020B0604030504040204" pitchFamily="50" charset="-128"/>
            </a:endParaRPr>
          </a:p>
        </p:txBody>
      </p:sp>
      <p:sp>
        <p:nvSpPr>
          <p:cNvPr id="14342" name="Rectangle 57"/>
          <p:cNvSpPr>
            <a:spLocks noChangeArrowheads="1"/>
          </p:cNvSpPr>
          <p:nvPr/>
        </p:nvSpPr>
        <p:spPr bwMode="auto">
          <a:xfrm>
            <a:off x="4295776" y="1955800"/>
            <a:ext cx="307975" cy="184150"/>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大学</a:t>
            </a:r>
            <a:endParaRPr lang="ja-JP" altLang="en-US">
              <a:latin typeface="Meiryo UI" panose="020B0604030504040204" pitchFamily="50" charset="-128"/>
              <a:ea typeface="Meiryo UI" panose="020B0604030504040204" pitchFamily="50" charset="-128"/>
            </a:endParaRPr>
          </a:p>
        </p:txBody>
      </p:sp>
      <p:sp>
        <p:nvSpPr>
          <p:cNvPr id="94" name="角丸四角形 93"/>
          <p:cNvSpPr/>
          <p:nvPr/>
        </p:nvSpPr>
        <p:spPr>
          <a:xfrm>
            <a:off x="8328025" y="2060575"/>
            <a:ext cx="2160588" cy="2305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tx1"/>
                </a:solidFill>
                <a:latin typeface="Meiryo UI" panose="020B0604030504040204" pitchFamily="50" charset="-128"/>
                <a:ea typeface="Meiryo UI" panose="020B0604030504040204" pitchFamily="50" charset="-128"/>
              </a:rPr>
              <a:t>記録の形式～紙媒体、デジタルを問わない</a:t>
            </a:r>
          </a:p>
          <a:p>
            <a:pPr algn="ctr">
              <a:defRPr/>
            </a:pPr>
            <a:endParaRPr lang="ja-JP" altLang="en-US" sz="1400" dirty="0">
              <a:solidFill>
                <a:schemeClr val="tx1"/>
              </a:solidFill>
              <a:latin typeface="Meiryo UI" panose="020B0604030504040204" pitchFamily="50" charset="-128"/>
              <a:ea typeface="Meiryo UI" panose="020B0604030504040204" pitchFamily="50" charset="-128"/>
            </a:endParaRPr>
          </a:p>
          <a:p>
            <a:pPr marL="93663" indent="-93663">
              <a:defRPr/>
            </a:pPr>
            <a:r>
              <a:rPr lang="ja-JP" altLang="en-US" sz="1400" dirty="0">
                <a:solidFill>
                  <a:schemeClr val="tx1"/>
                </a:solidFill>
                <a:latin typeface="Meiryo UI" panose="020B0604030504040204" pitchFamily="50" charset="-128"/>
                <a:ea typeface="Meiryo UI" panose="020B0604030504040204" pitchFamily="50" charset="-128"/>
              </a:rPr>
              <a:t>・図書、雑誌、報告書、調査レポート</a:t>
            </a:r>
          </a:p>
          <a:p>
            <a:pPr>
              <a:defRPr/>
            </a:pPr>
            <a:r>
              <a:rPr lang="ja-JP" altLang="en-US" sz="1400" dirty="0">
                <a:solidFill>
                  <a:schemeClr val="tx1"/>
                </a:solidFill>
                <a:latin typeface="Meiryo UI" panose="020B0604030504040204" pitchFamily="50" charset="-128"/>
                <a:ea typeface="Meiryo UI" panose="020B0604030504040204" pitchFamily="50" charset="-128"/>
              </a:rPr>
              <a:t>・ウェブサイト</a:t>
            </a:r>
          </a:p>
          <a:p>
            <a:pPr>
              <a:defRPr/>
            </a:pPr>
            <a:r>
              <a:rPr lang="ja-JP" altLang="en-US" sz="1400" dirty="0">
                <a:solidFill>
                  <a:schemeClr val="tx1"/>
                </a:solidFill>
                <a:latin typeface="Meiryo UI" panose="020B0604030504040204" pitchFamily="50" charset="-128"/>
                <a:ea typeface="Meiryo UI" panose="020B0604030504040204" pitchFamily="50" charset="-128"/>
              </a:rPr>
              <a:t>・写真、映像・動画</a:t>
            </a:r>
          </a:p>
          <a:p>
            <a:pPr>
              <a:defRPr/>
            </a:pPr>
            <a:r>
              <a:rPr lang="ja-JP" altLang="en-US" sz="1400" dirty="0">
                <a:solidFill>
                  <a:schemeClr val="tx1"/>
                </a:solidFill>
                <a:latin typeface="Meiryo UI" panose="020B0604030504040204" pitchFamily="50" charset="-128"/>
                <a:ea typeface="Meiryo UI" panose="020B0604030504040204" pitchFamily="50" charset="-128"/>
              </a:rPr>
              <a:t>・音声</a:t>
            </a:r>
          </a:p>
          <a:p>
            <a:pPr>
              <a:defRPr/>
            </a:pPr>
            <a:r>
              <a:rPr lang="ja-JP" altLang="en-US" sz="1400" dirty="0">
                <a:solidFill>
                  <a:schemeClr val="tx1"/>
                </a:solidFill>
                <a:latin typeface="Meiryo UI" panose="020B0604030504040204" pitchFamily="50" charset="-128"/>
                <a:ea typeface="Meiryo UI" panose="020B0604030504040204" pitchFamily="50" charset="-128"/>
              </a:rPr>
              <a:t>・ファクトデータ</a:t>
            </a:r>
            <a:endParaRPr lang="ja-JP" altLang="en-US" dirty="0">
              <a:latin typeface="Meiryo UI" panose="020B0604030504040204" pitchFamily="50" charset="-128"/>
              <a:ea typeface="Meiryo UI" panose="020B0604030504040204" pitchFamily="50" charset="-128"/>
            </a:endParaRPr>
          </a:p>
        </p:txBody>
      </p:sp>
      <p:sp>
        <p:nvSpPr>
          <p:cNvPr id="85" name="タイトル 2"/>
          <p:cNvSpPr txBox="1">
            <a:spLocks/>
          </p:cNvSpPr>
          <p:nvPr/>
        </p:nvSpPr>
        <p:spPr>
          <a:xfrm>
            <a:off x="1524000" y="116632"/>
            <a:ext cx="9144000" cy="648072"/>
          </a:xfrm>
          <a:prstGeom prst="rect">
            <a:avLst/>
          </a:prstGeom>
        </p:spPr>
        <p:txBody>
          <a:bodyPr vert="horz" rtlCol="0" anchor="ctr">
            <a:noAutofit/>
            <a:scene3d>
              <a:camera prst="orthographicFront"/>
              <a:lightRig rig="soft" dir="t"/>
            </a:scene3d>
            <a:sp3d prstMaterial="softEdge">
              <a:bevelT w="25400" h="25400"/>
            </a:sp3d>
          </a:bodyPr>
          <a:lstStyle/>
          <a:p>
            <a:pPr lvl="0" eaLnBrk="0" fontAlgn="base" hangingPunct="0">
              <a:spcBef>
                <a:spcPct val="0"/>
              </a:spcBef>
              <a:spcAft>
                <a:spcPct val="0"/>
              </a:spcAft>
              <a:defRPr/>
            </a:pPr>
            <a:endParaRPr lang="ja-JP" altLang="en-US" sz="2800" dirty="0">
              <a:solidFill>
                <a:schemeClr val="bg1"/>
              </a:solidFill>
              <a:latin typeface="Meiryo UI" panose="020B0604030504040204" pitchFamily="50" charset="-128"/>
              <a:ea typeface="Meiryo UI" panose="020B0604030504040204" pitchFamily="50" charset="-128"/>
              <a:cs typeface="+mj-cs"/>
            </a:endParaRPr>
          </a:p>
        </p:txBody>
      </p:sp>
      <p:sp>
        <p:nvSpPr>
          <p:cNvPr id="86" name="タイトル 85"/>
          <p:cNvSpPr>
            <a:spLocks noGrp="1"/>
          </p:cNvSpPr>
          <p:nvPr>
            <p:ph type="title"/>
          </p:nvPr>
        </p:nvSpPr>
        <p:spPr>
          <a:xfrm>
            <a:off x="0" y="0"/>
            <a:ext cx="12192000" cy="928670"/>
          </a:xfrm>
        </p:spPr>
        <p:txBody>
          <a:bodyPr>
            <a:noAutofit/>
          </a:bodyPr>
          <a:lstStyle/>
          <a:p>
            <a:pPr lvl="0"/>
            <a:r>
              <a:rPr lang="ja-JP" altLang="en-US" sz="3600" dirty="0"/>
              <a:t>東日本大震災コンテンツ収集対象</a:t>
            </a:r>
          </a:p>
        </p:txBody>
      </p:sp>
      <p:sp>
        <p:nvSpPr>
          <p:cNvPr id="87" name="フッター プレースホルダ 86"/>
          <p:cNvSpPr>
            <a:spLocks noGrp="1"/>
          </p:cNvSpPr>
          <p:nvPr>
            <p:ph type="ftr" sz="quarter" idx="11"/>
          </p:nvPr>
        </p:nvSpPr>
        <p:spPr/>
        <p:txBody>
          <a:bodyPr/>
          <a:lstStyle/>
          <a:p>
            <a:endParaRPr kumimoji="0" lang="en-US" dirty="0"/>
          </a:p>
        </p:txBody>
      </p:sp>
    </p:spTree>
    <p:extLst>
      <p:ext uri="{BB962C8B-B14F-4D97-AF65-F5344CB8AC3E}">
        <p14:creationId xmlns:p14="http://schemas.microsoft.com/office/powerpoint/2010/main" val="2263327732"/>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0" y="0"/>
            <a:ext cx="12192000" cy="780836"/>
          </a:xfrm>
        </p:spPr>
        <p:txBody>
          <a:bodyPr/>
          <a:lstStyle/>
          <a:p>
            <a:r>
              <a:rPr lang="ja-JP" altLang="en-US" dirty="0" smtClean="0"/>
              <a:t>コンテンツ収集等の取組</a:t>
            </a:r>
          </a:p>
        </p:txBody>
      </p:sp>
      <p:graphicFrame>
        <p:nvGraphicFramePr>
          <p:cNvPr id="5" name="コンテンツ プレースホルダ 4"/>
          <p:cNvGraphicFramePr>
            <a:graphicFrameLocks noGrp="1"/>
          </p:cNvGraphicFramePr>
          <p:nvPr>
            <p:ph sz="quarter" idx="1"/>
          </p:nvPr>
        </p:nvGraphicFramePr>
        <p:xfrm>
          <a:off x="2207568" y="1268760"/>
          <a:ext cx="8208912" cy="3527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スライド番号プレースホルダ 3"/>
          <p:cNvSpPr>
            <a:spLocks noGrp="1"/>
          </p:cNvSpPr>
          <p:nvPr>
            <p:ph type="sldNum" sz="quarter" idx="12"/>
          </p:nvPr>
        </p:nvSpPr>
        <p:spPr/>
        <p:txBody>
          <a:bodyPr/>
          <a:lstStyle/>
          <a:p>
            <a:pPr>
              <a:defRPr/>
            </a:pPr>
            <a:fld id="{72A502DC-FD0C-46A2-8858-FCEC90D0DE7E}" type="slidenum">
              <a:rPr lang="ja-JP" altLang="en-US" smtClean="0"/>
              <a:pPr>
                <a:defRPr/>
              </a:pPr>
              <a:t>114</a:t>
            </a:fld>
            <a:endParaRPr lang="ja-JP" altLang="en-US" dirty="0"/>
          </a:p>
        </p:txBody>
      </p:sp>
      <p:graphicFrame>
        <p:nvGraphicFramePr>
          <p:cNvPr id="6" name="図表 5"/>
          <p:cNvGraphicFramePr/>
          <p:nvPr/>
        </p:nvGraphicFramePr>
        <p:xfrm>
          <a:off x="2207568" y="5085184"/>
          <a:ext cx="8280920" cy="16561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下矢印 6"/>
          <p:cNvSpPr/>
          <p:nvPr/>
        </p:nvSpPr>
        <p:spPr>
          <a:xfrm>
            <a:off x="4943872" y="4725144"/>
            <a:ext cx="2664296" cy="36004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54478542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角丸四角形 29"/>
          <p:cNvSpPr/>
          <p:nvPr/>
        </p:nvSpPr>
        <p:spPr>
          <a:xfrm>
            <a:off x="4727848" y="3068960"/>
            <a:ext cx="5760640" cy="3168352"/>
          </a:xfrm>
          <a:prstGeom prst="roundRect">
            <a:avLst>
              <a:gd name="adj" fmla="val 753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3" name="角丸四角形 152"/>
          <p:cNvSpPr/>
          <p:nvPr/>
        </p:nvSpPr>
        <p:spPr>
          <a:xfrm>
            <a:off x="7752184" y="3861048"/>
            <a:ext cx="2664296" cy="2304256"/>
          </a:xfrm>
          <a:prstGeom prst="roundRect">
            <a:avLst>
              <a:gd name="adj" fmla="val 4855"/>
            </a:avLst>
          </a:prstGeom>
          <a:solidFill>
            <a:schemeClr val="accent5">
              <a:lumMod val="20000"/>
              <a:lumOff val="80000"/>
            </a:schemeClr>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フッター プレースホルダ 3"/>
          <p:cNvSpPr>
            <a:spLocks noGrp="1"/>
          </p:cNvSpPr>
          <p:nvPr>
            <p:ph type="ftr" sz="quarter" idx="12"/>
          </p:nvPr>
        </p:nvSpPr>
        <p:spPr/>
        <p:txBody>
          <a:bodyPr/>
          <a:lstStyle/>
          <a:p>
            <a:r>
              <a:rPr kumimoji="1" lang="en-US" altLang="ja-JP" smtClean="0"/>
              <a:t>National Diet Library (NDL)</a:t>
            </a:r>
            <a:endParaRPr kumimoji="1" lang="ja-JP" altLang="en-US" dirty="0"/>
          </a:p>
        </p:txBody>
      </p:sp>
      <p:sp>
        <p:nvSpPr>
          <p:cNvPr id="18" name="正方形/長方形 17"/>
          <p:cNvSpPr/>
          <p:nvPr/>
        </p:nvSpPr>
        <p:spPr>
          <a:xfrm>
            <a:off x="1775520" y="3140968"/>
            <a:ext cx="2448272" cy="3024336"/>
          </a:xfrm>
          <a:prstGeom prst="rect">
            <a:avLst/>
          </a:prstGeom>
          <a:solidFill>
            <a:schemeClr val="accent6">
              <a:lumMod val="20000"/>
              <a:lumOff val="80000"/>
            </a:schemeClr>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 name="タイトル 6"/>
          <p:cNvSpPr>
            <a:spLocks noGrp="1"/>
          </p:cNvSpPr>
          <p:nvPr>
            <p:ph type="title"/>
          </p:nvPr>
        </p:nvSpPr>
        <p:spPr>
          <a:xfrm>
            <a:off x="0" y="0"/>
            <a:ext cx="12192000" cy="908720"/>
          </a:xfrm>
        </p:spPr>
        <p:txBody>
          <a:bodyPr>
            <a:noAutofit/>
          </a:bodyPr>
          <a:lstStyle/>
          <a:p>
            <a:pPr algn="ctr"/>
            <a:r>
              <a:rPr lang="ja-JP" altLang="en-US" sz="3200" dirty="0"/>
              <a:t>東日本大震災アーカイブの全体イメージ</a:t>
            </a:r>
          </a:p>
        </p:txBody>
      </p:sp>
      <p:grpSp>
        <p:nvGrpSpPr>
          <p:cNvPr id="2" name="グループ化 26"/>
          <p:cNvGrpSpPr/>
          <p:nvPr/>
        </p:nvGrpSpPr>
        <p:grpSpPr>
          <a:xfrm>
            <a:off x="1775520" y="1484784"/>
            <a:ext cx="8640960" cy="1224136"/>
            <a:chOff x="251520" y="1844824"/>
            <a:chExt cx="7776864" cy="864096"/>
          </a:xfrm>
        </p:grpSpPr>
        <p:sp>
          <p:nvSpPr>
            <p:cNvPr id="24" name="正方形/長方形 23"/>
            <p:cNvSpPr/>
            <p:nvPr/>
          </p:nvSpPr>
          <p:spPr>
            <a:xfrm>
              <a:off x="251520" y="1844824"/>
              <a:ext cx="7776864" cy="3600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 name="Rectangle 71"/>
            <p:cNvSpPr>
              <a:spLocks noChangeArrowheads="1"/>
            </p:cNvSpPr>
            <p:nvPr/>
          </p:nvSpPr>
          <p:spPr bwMode="auto">
            <a:xfrm>
              <a:off x="912691" y="1895653"/>
              <a:ext cx="3759683" cy="26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ja-JP" altLang="en-US" sz="2400" b="1" dirty="0">
                  <a:solidFill>
                    <a:srgbClr val="FFFFFF"/>
                  </a:solidFill>
                  <a:latin typeface="Meiryo UI" panose="020B0604030504040204" pitchFamily="50" charset="-128"/>
                  <a:ea typeface="Meiryo UI" panose="020B0604030504040204" pitchFamily="50" charset="-128"/>
                </a:rPr>
                <a:t>東日本大震災アーカイブポータル</a:t>
              </a:r>
              <a:endParaRPr lang="ja-JP" altLang="en-US"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251520" y="1844824"/>
              <a:ext cx="7776864" cy="86409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00" name="テキスト ボックス 99"/>
          <p:cNvSpPr txBox="1"/>
          <p:nvPr/>
        </p:nvSpPr>
        <p:spPr>
          <a:xfrm>
            <a:off x="5591944" y="3435033"/>
            <a:ext cx="4032448"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各機関が分散して保有するコンテンツ</a:t>
            </a:r>
          </a:p>
        </p:txBody>
      </p:sp>
      <p:sp>
        <p:nvSpPr>
          <p:cNvPr id="101" name="角丸四角形 100"/>
          <p:cNvSpPr/>
          <p:nvPr/>
        </p:nvSpPr>
        <p:spPr>
          <a:xfrm>
            <a:off x="4799856" y="3861048"/>
            <a:ext cx="2880320" cy="2304256"/>
          </a:xfrm>
          <a:prstGeom prst="roundRect">
            <a:avLst>
              <a:gd name="adj" fmla="val 5927"/>
            </a:avLst>
          </a:prstGeom>
          <a:solidFill>
            <a:schemeClr val="accent3">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nvGrpSpPr>
          <p:cNvPr id="3" name="グループ化 128"/>
          <p:cNvGrpSpPr/>
          <p:nvPr/>
        </p:nvGrpSpPr>
        <p:grpSpPr>
          <a:xfrm>
            <a:off x="3504293" y="3573016"/>
            <a:ext cx="503475" cy="2304256"/>
            <a:chOff x="-105615" y="5445224"/>
            <a:chExt cx="2517375" cy="504056"/>
          </a:xfrm>
        </p:grpSpPr>
        <p:sp>
          <p:nvSpPr>
            <p:cNvPr id="130" name="正方形/長方形 129"/>
            <p:cNvSpPr/>
            <p:nvPr/>
          </p:nvSpPr>
          <p:spPr>
            <a:xfrm>
              <a:off x="611560" y="5445224"/>
              <a:ext cx="1800200" cy="504056"/>
            </a:xfrm>
            <a:prstGeom prst="rect">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1" name="Rectangle 78"/>
            <p:cNvSpPr>
              <a:spLocks noChangeArrowheads="1"/>
            </p:cNvSpPr>
            <p:nvPr/>
          </p:nvSpPr>
          <p:spPr bwMode="auto">
            <a:xfrm>
              <a:off x="-105615" y="5508231"/>
              <a:ext cx="2154435" cy="409546"/>
            </a:xfrm>
            <a:prstGeom prst="rect">
              <a:avLst/>
            </a:prstGeom>
            <a:noFill/>
            <a:ln w="9525">
              <a:noFill/>
              <a:miter lim="800000"/>
              <a:headEnd/>
              <a:tailEnd/>
            </a:ln>
          </p:spPr>
          <p:txBody>
            <a:bodyPr vert="eaVert" wrap="square" lIns="0" tIns="0" rIns="0" bIns="0" numCol="1" anchor="t" anchorCtr="0" compatLnSpc="1">
              <a:prstTxWarp prst="textNoShape">
                <a:avLst/>
              </a:prstTxWarp>
              <a:spAutoFit/>
            </a:bodyPr>
            <a:lstStyle/>
            <a:p>
              <a:pPr fontAlgn="base">
                <a:spcBef>
                  <a:spcPct val="0"/>
                </a:spcBef>
                <a:spcAft>
                  <a:spcPct val="0"/>
                </a:spcAft>
              </a:pPr>
              <a:r>
                <a:rPr lang="ja-JP" altLang="en-US" sz="1400" b="1" dirty="0">
                  <a:solidFill>
                    <a:schemeClr val="bg1"/>
                  </a:solidFill>
                  <a:latin typeface="Meiryo UI" panose="020B0604030504040204" pitchFamily="50" charset="-128"/>
                  <a:ea typeface="Meiryo UI" panose="020B0604030504040204" pitchFamily="50" charset="-128"/>
                </a:rPr>
                <a:t>メタデータ・タグの付与</a:t>
              </a:r>
            </a:p>
          </p:txBody>
        </p:sp>
      </p:grpSp>
      <p:grpSp>
        <p:nvGrpSpPr>
          <p:cNvPr id="5" name="グループ化 131"/>
          <p:cNvGrpSpPr/>
          <p:nvPr/>
        </p:nvGrpSpPr>
        <p:grpSpPr>
          <a:xfrm>
            <a:off x="1919536" y="3645024"/>
            <a:ext cx="1224136" cy="1944216"/>
            <a:chOff x="5004048" y="2780928"/>
            <a:chExt cx="1944216" cy="2160240"/>
          </a:xfrm>
        </p:grpSpPr>
        <p:sp>
          <p:nvSpPr>
            <p:cNvPr id="133" name="フローチャート : 磁気ディスク 132"/>
            <p:cNvSpPr/>
            <p:nvPr/>
          </p:nvSpPr>
          <p:spPr>
            <a:xfrm>
              <a:off x="5004048" y="2780928"/>
              <a:ext cx="1944216" cy="2160240"/>
            </a:xfrm>
            <a:prstGeom prst="flowChartMagneticDisk">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4" name="円/楕円 133"/>
            <p:cNvSpPr/>
            <p:nvPr/>
          </p:nvSpPr>
          <p:spPr>
            <a:xfrm>
              <a:off x="5004048" y="2780928"/>
              <a:ext cx="1944216" cy="720080"/>
            </a:xfrm>
            <a:prstGeom prst="ellipse">
              <a:avLst/>
            </a:prstGeom>
            <a:solidFill>
              <a:srgbClr val="FFB48E"/>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5" name="Rectangle 78"/>
            <p:cNvSpPr>
              <a:spLocks noChangeArrowheads="1"/>
            </p:cNvSpPr>
            <p:nvPr/>
          </p:nvSpPr>
          <p:spPr bwMode="auto">
            <a:xfrm>
              <a:off x="5347145" y="3741035"/>
              <a:ext cx="1372388" cy="8207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国立国会図書館</a:t>
              </a:r>
              <a:endParaRPr lang="en-US" altLang="ja-JP" sz="1600" b="1" dirty="0">
                <a:solidFill>
                  <a:srgbClr val="FFFFFF"/>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電子書庫</a:t>
              </a:r>
              <a:endParaRPr lang="ja-JP" altLang="en-US" sz="1600" b="1" dirty="0">
                <a:latin typeface="Meiryo UI" panose="020B0604030504040204" pitchFamily="50" charset="-128"/>
                <a:ea typeface="Meiryo UI" panose="020B0604030504040204" pitchFamily="50" charset="-128"/>
              </a:endParaRPr>
            </a:p>
          </p:txBody>
        </p:sp>
      </p:grpSp>
      <p:grpSp>
        <p:nvGrpSpPr>
          <p:cNvPr id="6" name="グループ化 139"/>
          <p:cNvGrpSpPr/>
          <p:nvPr/>
        </p:nvGrpSpPr>
        <p:grpSpPr>
          <a:xfrm>
            <a:off x="4223793" y="3933056"/>
            <a:ext cx="533699" cy="1368152"/>
            <a:chOff x="3203848" y="3933056"/>
            <a:chExt cx="533699" cy="1368152"/>
          </a:xfrm>
        </p:grpSpPr>
        <p:sp>
          <p:nvSpPr>
            <p:cNvPr id="126" name="右矢印 125"/>
            <p:cNvSpPr/>
            <p:nvPr/>
          </p:nvSpPr>
          <p:spPr>
            <a:xfrm rot="10800000">
              <a:off x="3203848"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337437" y="4221088"/>
              <a:ext cx="400110" cy="864096"/>
            </a:xfrm>
            <a:prstGeom prst="rect">
              <a:avLst/>
            </a:prstGeom>
            <a:noFill/>
          </p:spPr>
          <p:txBody>
            <a:bodyPr vert="eaVert" wrap="square" rtlCol="0">
              <a:spAutoFit/>
            </a:bodyPr>
            <a:lstStyle/>
            <a:p>
              <a:r>
                <a:rPr lang="ja-JP" altLang="en-US" sz="1400" dirty="0">
                  <a:latin typeface="Meiryo UI" panose="020B0604030504040204" pitchFamily="50" charset="-128"/>
                  <a:ea typeface="Meiryo UI" panose="020B0604030504040204" pitchFamily="50" charset="-128"/>
                </a:rPr>
                <a:t>一部収集</a:t>
              </a:r>
            </a:p>
          </p:txBody>
        </p:sp>
      </p:grpSp>
      <p:grpSp>
        <p:nvGrpSpPr>
          <p:cNvPr id="7" name="グループ化 138"/>
          <p:cNvGrpSpPr/>
          <p:nvPr/>
        </p:nvGrpSpPr>
        <p:grpSpPr>
          <a:xfrm>
            <a:off x="3143673" y="3933056"/>
            <a:ext cx="533673" cy="1368152"/>
            <a:chOff x="1691680" y="3933056"/>
            <a:chExt cx="533673" cy="1368152"/>
          </a:xfrm>
        </p:grpSpPr>
        <p:sp>
          <p:nvSpPr>
            <p:cNvPr id="136" name="右矢印 135"/>
            <p:cNvSpPr/>
            <p:nvPr/>
          </p:nvSpPr>
          <p:spPr>
            <a:xfrm rot="10800000">
              <a:off x="1691680"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8" name="テキスト ボックス 137"/>
            <p:cNvSpPr txBox="1"/>
            <p:nvPr/>
          </p:nvSpPr>
          <p:spPr>
            <a:xfrm>
              <a:off x="1763688" y="4365104"/>
              <a:ext cx="461665" cy="648072"/>
            </a:xfrm>
            <a:prstGeom prst="rect">
              <a:avLst/>
            </a:prstGeom>
            <a:noFill/>
          </p:spPr>
          <p:txBody>
            <a:bodyPr vert="eaVert" wrap="square" rtlCol="0">
              <a:spAutoFit/>
            </a:bodyPr>
            <a:lstStyle/>
            <a:p>
              <a:r>
                <a:rPr lang="ja-JP" altLang="en-US" dirty="0">
                  <a:latin typeface="Meiryo UI" panose="020B0604030504040204" pitchFamily="50" charset="-128"/>
                  <a:ea typeface="Meiryo UI" panose="020B0604030504040204" pitchFamily="50" charset="-128"/>
                </a:rPr>
                <a:t>保存</a:t>
              </a:r>
            </a:p>
          </p:txBody>
        </p:sp>
      </p:grpSp>
      <p:grpSp>
        <p:nvGrpSpPr>
          <p:cNvPr id="8" name="グループ化 145"/>
          <p:cNvGrpSpPr/>
          <p:nvPr/>
        </p:nvGrpSpPr>
        <p:grpSpPr>
          <a:xfrm>
            <a:off x="2207568" y="2636912"/>
            <a:ext cx="1296144" cy="720080"/>
            <a:chOff x="683568" y="2708920"/>
            <a:chExt cx="1296144" cy="720080"/>
          </a:xfrm>
        </p:grpSpPr>
        <p:sp>
          <p:nvSpPr>
            <p:cNvPr id="144" name="上下矢印 143"/>
            <p:cNvSpPr/>
            <p:nvPr/>
          </p:nvSpPr>
          <p:spPr>
            <a:xfrm>
              <a:off x="683568" y="2708920"/>
              <a:ext cx="1296144" cy="720080"/>
            </a:xfrm>
            <a:prstGeom prst="upDownArrow">
              <a:avLst>
                <a:gd name="adj1" fmla="val 50000"/>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1043608" y="2780928"/>
              <a:ext cx="648072"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検索</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表示</a:t>
              </a:r>
            </a:p>
          </p:txBody>
        </p:sp>
      </p:grpSp>
      <p:sp>
        <p:nvSpPr>
          <p:cNvPr id="159" name="テキスト ボックス 158"/>
          <p:cNvSpPr txBox="1"/>
          <p:nvPr/>
        </p:nvSpPr>
        <p:spPr>
          <a:xfrm>
            <a:off x="5591944" y="3923764"/>
            <a:ext cx="144016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記録の種別</a:t>
            </a:r>
          </a:p>
        </p:txBody>
      </p:sp>
      <p:sp>
        <p:nvSpPr>
          <p:cNvPr id="160" name="テキスト ボックス 159"/>
          <p:cNvSpPr txBox="1"/>
          <p:nvPr/>
        </p:nvSpPr>
        <p:spPr>
          <a:xfrm>
            <a:off x="7968208" y="3923764"/>
            <a:ext cx="230425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記録を保有する機関</a:t>
            </a:r>
          </a:p>
        </p:txBody>
      </p:sp>
      <p:grpSp>
        <p:nvGrpSpPr>
          <p:cNvPr id="9" name="グループ化 160"/>
          <p:cNvGrpSpPr/>
          <p:nvPr/>
        </p:nvGrpSpPr>
        <p:grpSpPr>
          <a:xfrm>
            <a:off x="6240016" y="2636917"/>
            <a:ext cx="2808312" cy="798120"/>
            <a:chOff x="683568" y="2708920"/>
            <a:chExt cx="1296144" cy="491536"/>
          </a:xfrm>
        </p:grpSpPr>
        <p:sp>
          <p:nvSpPr>
            <p:cNvPr id="162" name="上下矢印 161"/>
            <p:cNvSpPr/>
            <p:nvPr/>
          </p:nvSpPr>
          <p:spPr>
            <a:xfrm>
              <a:off x="683568" y="2708920"/>
              <a:ext cx="1296144" cy="491536"/>
            </a:xfrm>
            <a:prstGeom prst="upDownArrow">
              <a:avLst>
                <a:gd name="adj1" fmla="val 69784"/>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882975" y="2753264"/>
              <a:ext cx="890683" cy="379099"/>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統合</a:t>
              </a:r>
              <a:r>
                <a:rPr lang="ja-JP" altLang="en-US" sz="1600" b="1" dirty="0">
                  <a:latin typeface="Meiryo UI" panose="020B0604030504040204" pitchFamily="50" charset="-128"/>
                  <a:ea typeface="Meiryo UI" panose="020B0604030504040204" pitchFamily="50" charset="-128"/>
                </a:rPr>
                <a:t>検索</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表示・相互利用</a:t>
              </a:r>
            </a:p>
          </p:txBody>
        </p:sp>
      </p:grpSp>
      <p:sp>
        <p:nvSpPr>
          <p:cNvPr id="164" name="テキスト ボックス 163"/>
          <p:cNvSpPr txBox="1"/>
          <p:nvPr/>
        </p:nvSpPr>
        <p:spPr>
          <a:xfrm>
            <a:off x="2279576" y="1988840"/>
            <a:ext cx="532859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■コンテンツの所在の把握、一元的なアクセス</a:t>
            </a:r>
            <a:endParaRPr lang="en-US" altLang="ja-JP" dirty="0">
              <a:latin typeface="Meiryo UI" panose="020B0604030504040204" pitchFamily="50" charset="-128"/>
              <a:ea typeface="Meiryo UI" panose="020B0604030504040204" pitchFamily="50" charset="-128"/>
            </a:endParaRPr>
          </a:p>
        </p:txBody>
      </p:sp>
      <p:sp>
        <p:nvSpPr>
          <p:cNvPr id="165" name="テキスト ボックス 164"/>
          <p:cNvSpPr txBox="1"/>
          <p:nvPr/>
        </p:nvSpPr>
        <p:spPr>
          <a:xfrm>
            <a:off x="2279576" y="2267580"/>
            <a:ext cx="748883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■文書・ウェブサイト・映像等を、日時・場所・主題等の切り口から検索・表示</a:t>
            </a:r>
            <a:endParaRPr lang="en-US" altLang="ja-JP" dirty="0">
              <a:latin typeface="Meiryo UI" panose="020B0604030504040204" pitchFamily="50" charset="-128"/>
              <a:ea typeface="Meiryo UI" panose="020B0604030504040204" pitchFamily="50" charset="-128"/>
            </a:endParaRPr>
          </a:p>
        </p:txBody>
      </p:sp>
      <p:grpSp>
        <p:nvGrpSpPr>
          <p:cNvPr id="10" name="グループ化 177"/>
          <p:cNvGrpSpPr/>
          <p:nvPr/>
        </p:nvGrpSpPr>
        <p:grpSpPr>
          <a:xfrm>
            <a:off x="1775521" y="5661249"/>
            <a:ext cx="1681709" cy="766763"/>
            <a:chOff x="2699792" y="2652713"/>
            <a:chExt cx="1681709" cy="766763"/>
          </a:xfrm>
        </p:grpSpPr>
        <p:grpSp>
          <p:nvGrpSpPr>
            <p:cNvPr id="11" name="グループ化 174"/>
            <p:cNvGrpSpPr/>
            <p:nvPr/>
          </p:nvGrpSpPr>
          <p:grpSpPr>
            <a:xfrm>
              <a:off x="2699792" y="2652713"/>
              <a:ext cx="1681709" cy="766763"/>
              <a:chOff x="2992438" y="2652713"/>
              <a:chExt cx="1389063" cy="766763"/>
            </a:xfrm>
          </p:grpSpPr>
          <p:sp>
            <p:nvSpPr>
              <p:cNvPr id="173" name="Freeform 292"/>
              <p:cNvSpPr>
                <a:spLocks/>
              </p:cNvSpPr>
              <p:nvPr/>
            </p:nvSpPr>
            <p:spPr bwMode="auto">
              <a:xfrm>
                <a:off x="3033713" y="2668588"/>
                <a:ext cx="1308100"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74" name="Freeform 293"/>
              <p:cNvSpPr>
                <a:spLocks noEditPoints="1"/>
              </p:cNvSpPr>
              <p:nvPr/>
            </p:nvSpPr>
            <p:spPr bwMode="auto">
              <a:xfrm>
                <a:off x="2992438" y="2652713"/>
                <a:ext cx="1389063"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5050"/>
              </a:solidFill>
              <a:ln w="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77" name="テキスト ボックス 176"/>
            <p:cNvSpPr txBox="1"/>
            <p:nvPr/>
          </p:nvSpPr>
          <p:spPr>
            <a:xfrm>
              <a:off x="2987824" y="2780928"/>
              <a:ext cx="1152128"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コンテンツの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長期保存</a:t>
              </a:r>
            </a:p>
          </p:txBody>
        </p:sp>
      </p:grpSp>
      <p:grpSp>
        <p:nvGrpSpPr>
          <p:cNvPr id="12" name="グループ化 184"/>
          <p:cNvGrpSpPr/>
          <p:nvPr/>
        </p:nvGrpSpPr>
        <p:grpSpPr>
          <a:xfrm>
            <a:off x="3791745" y="2852937"/>
            <a:ext cx="1681709" cy="766763"/>
            <a:chOff x="2267744" y="3140968"/>
            <a:chExt cx="1681709" cy="766763"/>
          </a:xfrm>
        </p:grpSpPr>
        <p:grpSp>
          <p:nvGrpSpPr>
            <p:cNvPr id="13" name="グループ化 183"/>
            <p:cNvGrpSpPr/>
            <p:nvPr/>
          </p:nvGrpSpPr>
          <p:grpSpPr>
            <a:xfrm>
              <a:off x="2267744" y="3140968"/>
              <a:ext cx="1681709" cy="766763"/>
              <a:chOff x="2267744" y="3140968"/>
              <a:chExt cx="1681709" cy="766763"/>
            </a:xfrm>
          </p:grpSpPr>
          <p:sp>
            <p:nvSpPr>
              <p:cNvPr id="182" name="Freeform 292"/>
              <p:cNvSpPr>
                <a:spLocks/>
              </p:cNvSpPr>
              <p:nvPr/>
            </p:nvSpPr>
            <p:spPr bwMode="auto">
              <a:xfrm>
                <a:off x="2317715" y="3156843"/>
                <a:ext cx="1583689"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83" name="Freeform 293"/>
              <p:cNvSpPr>
                <a:spLocks noEditPoints="1"/>
              </p:cNvSpPr>
              <p:nvPr/>
            </p:nvSpPr>
            <p:spPr bwMode="auto">
              <a:xfrm>
                <a:off x="2267744" y="3140968"/>
                <a:ext cx="1681709"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8243"/>
              </a:solidFill>
              <a:ln w="0">
                <a:solidFill>
                  <a:srgbClr val="FF8243"/>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81" name="テキスト ボックス 180"/>
            <p:cNvSpPr txBox="1"/>
            <p:nvPr/>
          </p:nvSpPr>
          <p:spPr>
            <a:xfrm>
              <a:off x="2555776" y="3269183"/>
              <a:ext cx="1152128" cy="523220"/>
            </a:xfrm>
            <a:prstGeom prst="rect">
              <a:avLst/>
            </a:prstGeom>
            <a:noFill/>
          </p:spPr>
          <p:txBody>
            <a:bodyPr wrap="square" rtlCol="0">
              <a:spAutoFit/>
            </a:bodyPr>
            <a:lstStyle/>
            <a:p>
              <a:pPr algn="ctr"/>
              <a:r>
                <a:rPr lang="ja-JP" altLang="en-US" sz="1400" b="1" dirty="0">
                  <a:latin typeface="Meiryo UI" panose="020B0604030504040204" pitchFamily="50" charset="-128"/>
                  <a:ea typeface="Meiryo UI" panose="020B0604030504040204" pitchFamily="50" charset="-128"/>
                </a:rPr>
                <a:t>分散</a:t>
              </a:r>
              <a:r>
                <a:rPr lang="ja-JP" altLang="en-US" sz="1400" dirty="0">
                  <a:latin typeface="Meiryo UI" panose="020B0604030504040204" pitchFamily="50" charset="-128"/>
                  <a:ea typeface="Meiryo UI" panose="020B0604030504040204" pitchFamily="50" charset="-128"/>
                </a:rPr>
                <a:t>収集・保存</a:t>
              </a:r>
            </a:p>
          </p:txBody>
        </p:sp>
      </p:grpSp>
      <p:grpSp>
        <p:nvGrpSpPr>
          <p:cNvPr id="14" name="グループ化 127"/>
          <p:cNvGrpSpPr/>
          <p:nvPr/>
        </p:nvGrpSpPr>
        <p:grpSpPr>
          <a:xfrm>
            <a:off x="7104112" y="1268760"/>
            <a:ext cx="3384376" cy="1008112"/>
            <a:chOff x="5580112" y="1268760"/>
            <a:chExt cx="3384376" cy="1008112"/>
          </a:xfrm>
        </p:grpSpPr>
        <p:sp>
          <p:nvSpPr>
            <p:cNvPr id="127" name="星 16 126"/>
            <p:cNvSpPr/>
            <p:nvPr/>
          </p:nvSpPr>
          <p:spPr>
            <a:xfrm>
              <a:off x="5580112" y="1268760"/>
              <a:ext cx="3384376" cy="1008112"/>
            </a:xfrm>
            <a:prstGeom prst="star16">
              <a:avLst>
                <a:gd name="adj" fmla="val 38632"/>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9" name="テキスト ボックス 188"/>
            <p:cNvSpPr txBox="1"/>
            <p:nvPr/>
          </p:nvSpPr>
          <p:spPr>
            <a:xfrm>
              <a:off x="5724129" y="1515304"/>
              <a:ext cx="3072006"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国内外への発信、復興支援</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防災対策・研究・教育への活用</a:t>
              </a:r>
            </a:p>
          </p:txBody>
        </p:sp>
      </p:grpSp>
      <p:grpSp>
        <p:nvGrpSpPr>
          <p:cNvPr id="15" name="グループ化 225"/>
          <p:cNvGrpSpPr/>
          <p:nvPr/>
        </p:nvGrpSpPr>
        <p:grpSpPr>
          <a:xfrm>
            <a:off x="7824192" y="4365104"/>
            <a:ext cx="2592288" cy="1728192"/>
            <a:chOff x="6300192" y="4365104"/>
            <a:chExt cx="2592288" cy="1728192"/>
          </a:xfrm>
        </p:grpSpPr>
        <p:grpSp>
          <p:nvGrpSpPr>
            <p:cNvPr id="16" name="グループ化 81"/>
            <p:cNvGrpSpPr/>
            <p:nvPr/>
          </p:nvGrpSpPr>
          <p:grpSpPr>
            <a:xfrm>
              <a:off x="6300192" y="4365104"/>
              <a:ext cx="864096" cy="360040"/>
              <a:chOff x="5796136" y="3645024"/>
              <a:chExt cx="720080" cy="360040"/>
            </a:xfrm>
            <a:noFill/>
          </p:grpSpPr>
          <p:sp>
            <p:nvSpPr>
              <p:cNvPr id="150" name="正方形/長方形 14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府省庁</a:t>
                </a:r>
              </a:p>
            </p:txBody>
          </p:sp>
        </p:grpSp>
        <p:grpSp>
          <p:nvGrpSpPr>
            <p:cNvPr id="17" name="グループ化 81"/>
            <p:cNvGrpSpPr/>
            <p:nvPr/>
          </p:nvGrpSpPr>
          <p:grpSpPr>
            <a:xfrm>
              <a:off x="7164288" y="4365104"/>
              <a:ext cx="864096" cy="360040"/>
              <a:chOff x="5796136" y="3645024"/>
              <a:chExt cx="720080" cy="360040"/>
            </a:xfrm>
            <a:noFill/>
          </p:grpSpPr>
          <p:sp>
            <p:nvSpPr>
              <p:cNvPr id="152" name="正方形/長方形 151"/>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自治体</a:t>
                </a:r>
              </a:p>
            </p:txBody>
          </p:sp>
        </p:grpSp>
        <p:grpSp>
          <p:nvGrpSpPr>
            <p:cNvPr id="19" name="グループ化 81"/>
            <p:cNvGrpSpPr/>
            <p:nvPr/>
          </p:nvGrpSpPr>
          <p:grpSpPr>
            <a:xfrm>
              <a:off x="8028384" y="4365104"/>
              <a:ext cx="864096" cy="360040"/>
              <a:chOff x="5796136" y="3645024"/>
              <a:chExt cx="720080" cy="360040"/>
            </a:xfrm>
            <a:noFill/>
          </p:grpSpPr>
          <p:sp>
            <p:nvSpPr>
              <p:cNvPr id="167" name="正方形/長方形 166"/>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8" name="テキスト ボックス 167"/>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大学</a:t>
                </a:r>
              </a:p>
            </p:txBody>
          </p:sp>
        </p:grpSp>
        <p:grpSp>
          <p:nvGrpSpPr>
            <p:cNvPr id="20" name="グループ化 81"/>
            <p:cNvGrpSpPr/>
            <p:nvPr/>
          </p:nvGrpSpPr>
          <p:grpSpPr>
            <a:xfrm>
              <a:off x="6300192" y="4797152"/>
              <a:ext cx="864096" cy="360040"/>
              <a:chOff x="5796136" y="3645024"/>
              <a:chExt cx="720080" cy="360040"/>
            </a:xfrm>
            <a:noFill/>
          </p:grpSpPr>
          <p:sp>
            <p:nvSpPr>
              <p:cNvPr id="170" name="正方形/長方形 16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1" name="テキスト ボックス 170"/>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学会</a:t>
                </a:r>
              </a:p>
            </p:txBody>
          </p:sp>
        </p:grpSp>
        <p:grpSp>
          <p:nvGrpSpPr>
            <p:cNvPr id="25" name="グループ化 81"/>
            <p:cNvGrpSpPr/>
            <p:nvPr/>
          </p:nvGrpSpPr>
          <p:grpSpPr>
            <a:xfrm>
              <a:off x="7164288" y="4797152"/>
              <a:ext cx="864096" cy="360040"/>
              <a:chOff x="5796136" y="3645024"/>
              <a:chExt cx="720080" cy="360040"/>
            </a:xfrm>
            <a:noFill/>
          </p:grpSpPr>
          <p:sp>
            <p:nvSpPr>
              <p:cNvPr id="176" name="正方形/長方形 17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9" name="テキスト ボックス 178"/>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公文書館</a:t>
                </a:r>
              </a:p>
            </p:txBody>
          </p:sp>
        </p:grpSp>
        <p:grpSp>
          <p:nvGrpSpPr>
            <p:cNvPr id="27" name="グループ化 81"/>
            <p:cNvGrpSpPr/>
            <p:nvPr/>
          </p:nvGrpSpPr>
          <p:grpSpPr>
            <a:xfrm>
              <a:off x="8028384" y="4797152"/>
              <a:ext cx="864096" cy="360040"/>
              <a:chOff x="5796136" y="3645024"/>
              <a:chExt cx="720080" cy="360040"/>
            </a:xfrm>
            <a:noFill/>
          </p:grpSpPr>
          <p:sp>
            <p:nvSpPr>
              <p:cNvPr id="186" name="正方形/長方形 18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美術館</a:t>
                </a:r>
              </a:p>
            </p:txBody>
          </p:sp>
        </p:grpSp>
        <p:grpSp>
          <p:nvGrpSpPr>
            <p:cNvPr id="28" name="グループ化 81"/>
            <p:cNvGrpSpPr/>
            <p:nvPr/>
          </p:nvGrpSpPr>
          <p:grpSpPr>
            <a:xfrm>
              <a:off x="6300192" y="5229200"/>
              <a:ext cx="864096" cy="360040"/>
              <a:chOff x="5796136" y="3645024"/>
              <a:chExt cx="720080" cy="360040"/>
            </a:xfrm>
            <a:noFill/>
          </p:grpSpPr>
          <p:sp>
            <p:nvSpPr>
              <p:cNvPr id="194" name="正方形/長方形 19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96" name="テキスト ボックス 195"/>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報道機関</a:t>
                </a:r>
              </a:p>
            </p:txBody>
          </p:sp>
        </p:grpSp>
        <p:grpSp>
          <p:nvGrpSpPr>
            <p:cNvPr id="29" name="グループ化 81"/>
            <p:cNvGrpSpPr/>
            <p:nvPr/>
          </p:nvGrpSpPr>
          <p:grpSpPr>
            <a:xfrm>
              <a:off x="7164288" y="5229200"/>
              <a:ext cx="864096" cy="360040"/>
              <a:chOff x="5796136" y="3645024"/>
              <a:chExt cx="720080" cy="360040"/>
            </a:xfrm>
            <a:noFill/>
          </p:grpSpPr>
          <p:sp>
            <p:nvSpPr>
              <p:cNvPr id="206" name="正方形/長方形 20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テキスト ボックス 206"/>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テレビ局</a:t>
                </a:r>
              </a:p>
            </p:txBody>
          </p:sp>
        </p:grpSp>
        <p:grpSp>
          <p:nvGrpSpPr>
            <p:cNvPr id="31" name="グループ化 81"/>
            <p:cNvGrpSpPr/>
            <p:nvPr/>
          </p:nvGrpSpPr>
          <p:grpSpPr>
            <a:xfrm>
              <a:off x="8028384" y="5229200"/>
              <a:ext cx="864096" cy="432048"/>
              <a:chOff x="5796136" y="3645024"/>
              <a:chExt cx="720080" cy="432048"/>
            </a:xfrm>
            <a:noFill/>
          </p:grpSpPr>
          <p:sp>
            <p:nvSpPr>
              <p:cNvPr id="215" name="正方形/長方形 214"/>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6" name="テキスト ボックス 215"/>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en-US" altLang="ja-JP" sz="1400" dirty="0">
                    <a:latin typeface="Meiryo UI" panose="020B0604030504040204" pitchFamily="50" charset="-128"/>
                    <a:ea typeface="Meiryo UI" panose="020B0604030504040204" pitchFamily="50" charset="-128"/>
                  </a:rPr>
                  <a:t>Web</a:t>
                </a:r>
                <a:r>
                  <a:rPr lang="ja-JP" altLang="en-US" sz="1400" dirty="0">
                    <a:latin typeface="Meiryo UI" panose="020B0604030504040204" pitchFamily="50" charset="-128"/>
                    <a:ea typeface="Meiryo UI" panose="020B0604030504040204" pitchFamily="50" charset="-128"/>
                  </a:rPr>
                  <a:t>上</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メディア</a:t>
                </a:r>
              </a:p>
            </p:txBody>
          </p:sp>
        </p:grpSp>
        <p:grpSp>
          <p:nvGrpSpPr>
            <p:cNvPr id="226" name="グループ化 81"/>
            <p:cNvGrpSpPr/>
            <p:nvPr/>
          </p:nvGrpSpPr>
          <p:grpSpPr>
            <a:xfrm>
              <a:off x="6300192" y="5661248"/>
              <a:ext cx="864096" cy="360040"/>
              <a:chOff x="5796136" y="3645024"/>
              <a:chExt cx="720080" cy="360040"/>
            </a:xfrm>
            <a:noFill/>
          </p:grpSpPr>
          <p:sp>
            <p:nvSpPr>
              <p:cNvPr id="218" name="正方形/長方形 217"/>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9" name="テキスト ボックス 218"/>
              <p:cNvSpPr txBox="1"/>
              <p:nvPr/>
            </p:nvSpPr>
            <p:spPr>
              <a:xfrm>
                <a:off x="5796136" y="3645024"/>
                <a:ext cx="720080" cy="338554"/>
              </a:xfrm>
              <a:prstGeom prst="rect">
                <a:avLst/>
              </a:prstGeom>
              <a:grpFill/>
              <a:ln w="19050">
                <a:noFill/>
              </a:ln>
            </p:spPr>
            <p:txBody>
              <a:bodyPr wrap="square" lIns="0" rtlCol="0">
                <a:spAutoFit/>
              </a:bodyPr>
              <a:lstStyle/>
              <a:p>
                <a:pPr algn="ctr"/>
                <a:r>
                  <a:rPr lang="en-US" altLang="ja-JP" sz="1600" dirty="0">
                    <a:latin typeface="Meiryo UI" panose="020B0604030504040204" pitchFamily="50" charset="-128"/>
                    <a:ea typeface="Meiryo UI" panose="020B0604030504040204" pitchFamily="50" charset="-128"/>
                  </a:rPr>
                  <a:t>NPO</a:t>
                </a:r>
                <a:endParaRPr lang="ja-JP" altLang="en-US" sz="1600" dirty="0">
                  <a:latin typeface="Meiryo UI" panose="020B0604030504040204" pitchFamily="50" charset="-128"/>
                  <a:ea typeface="Meiryo UI" panose="020B0604030504040204" pitchFamily="50" charset="-128"/>
                </a:endParaRPr>
              </a:p>
            </p:txBody>
          </p:sp>
        </p:grpSp>
        <p:grpSp>
          <p:nvGrpSpPr>
            <p:cNvPr id="227" name="グループ化 81"/>
            <p:cNvGrpSpPr/>
            <p:nvPr/>
          </p:nvGrpSpPr>
          <p:grpSpPr>
            <a:xfrm>
              <a:off x="7164288" y="5661248"/>
              <a:ext cx="864096" cy="360040"/>
              <a:chOff x="5796136" y="3645024"/>
              <a:chExt cx="720080" cy="360040"/>
            </a:xfrm>
            <a:noFill/>
          </p:grpSpPr>
          <p:sp>
            <p:nvSpPr>
              <p:cNvPr id="221" name="正方形/長方形 220"/>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テキスト ボックス 221"/>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個人</a:t>
                </a:r>
              </a:p>
            </p:txBody>
          </p:sp>
        </p:grpSp>
        <p:grpSp>
          <p:nvGrpSpPr>
            <p:cNvPr id="228" name="グループ化 81"/>
            <p:cNvGrpSpPr/>
            <p:nvPr/>
          </p:nvGrpSpPr>
          <p:grpSpPr>
            <a:xfrm>
              <a:off x="8028384" y="5661248"/>
              <a:ext cx="864096" cy="432048"/>
              <a:chOff x="5796136" y="3645024"/>
              <a:chExt cx="720080" cy="432048"/>
            </a:xfrm>
            <a:noFill/>
          </p:grpSpPr>
          <p:sp>
            <p:nvSpPr>
              <p:cNvPr id="224" name="正方形/長方形 22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テキスト ボックス 224"/>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ja-JP" altLang="en-US" sz="1400" dirty="0">
                    <a:latin typeface="Meiryo UI" panose="020B0604030504040204" pitchFamily="50" charset="-128"/>
                    <a:ea typeface="Meiryo UI" panose="020B0604030504040204" pitchFamily="50" charset="-128"/>
                  </a:rPr>
                  <a:t>その他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機関</a:t>
                </a:r>
              </a:p>
            </p:txBody>
          </p:sp>
        </p:grpSp>
      </p:grpSp>
      <p:grpSp>
        <p:nvGrpSpPr>
          <p:cNvPr id="231" name="グループ化 248"/>
          <p:cNvGrpSpPr/>
          <p:nvPr/>
        </p:nvGrpSpPr>
        <p:grpSpPr>
          <a:xfrm>
            <a:off x="4871864" y="4293096"/>
            <a:ext cx="2736304" cy="1944543"/>
            <a:chOff x="3347864" y="4365104"/>
            <a:chExt cx="2736304" cy="1944543"/>
          </a:xfrm>
        </p:grpSpPr>
        <p:grpSp>
          <p:nvGrpSpPr>
            <p:cNvPr id="234" name="グループ化 227"/>
            <p:cNvGrpSpPr/>
            <p:nvPr/>
          </p:nvGrpSpPr>
          <p:grpSpPr>
            <a:xfrm>
              <a:off x="4572000" y="4365104"/>
              <a:ext cx="1512168" cy="432048"/>
              <a:chOff x="3347864" y="4365104"/>
              <a:chExt cx="1512168" cy="432048"/>
            </a:xfrm>
          </p:grpSpPr>
          <p:sp>
            <p:nvSpPr>
              <p:cNvPr id="229" name="円/楕円 228"/>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0" name="テキスト ボックス 229"/>
              <p:cNvSpPr txBox="1"/>
              <p:nvPr/>
            </p:nvSpPr>
            <p:spPr>
              <a:xfrm>
                <a:off x="3635896" y="4437112"/>
                <a:ext cx="100811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記録文書</a:t>
                </a:r>
              </a:p>
            </p:txBody>
          </p:sp>
        </p:grpSp>
        <p:grpSp>
          <p:nvGrpSpPr>
            <p:cNvPr id="237" name="グループ化 226"/>
            <p:cNvGrpSpPr/>
            <p:nvPr/>
          </p:nvGrpSpPr>
          <p:grpSpPr>
            <a:xfrm>
              <a:off x="3347864" y="4365104"/>
              <a:ext cx="1512168" cy="432048"/>
              <a:chOff x="3347864" y="4365104"/>
              <a:chExt cx="1512168" cy="432048"/>
            </a:xfrm>
          </p:grpSpPr>
          <p:sp>
            <p:nvSpPr>
              <p:cNvPr id="124" name="円/楕円 123"/>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25" name="テキスト ボックス 124"/>
              <p:cNvSpPr txBox="1"/>
              <p:nvPr/>
            </p:nvSpPr>
            <p:spPr>
              <a:xfrm>
                <a:off x="3347864" y="4437112"/>
                <a:ext cx="15121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刊行物・出版物</a:t>
                </a:r>
              </a:p>
            </p:txBody>
          </p:sp>
        </p:grpSp>
        <p:grpSp>
          <p:nvGrpSpPr>
            <p:cNvPr id="240" name="グループ化 233"/>
            <p:cNvGrpSpPr/>
            <p:nvPr/>
          </p:nvGrpSpPr>
          <p:grpSpPr>
            <a:xfrm>
              <a:off x="4572000" y="4808765"/>
              <a:ext cx="1512168" cy="492443"/>
              <a:chOff x="3411488" y="4356720"/>
              <a:chExt cx="1512168" cy="492443"/>
            </a:xfrm>
          </p:grpSpPr>
          <p:sp>
            <p:nvSpPr>
              <p:cNvPr id="235" name="円/楕円 234"/>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原発事故</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関係の記録</a:t>
                </a:r>
              </a:p>
            </p:txBody>
          </p:sp>
        </p:grpSp>
        <p:grpSp>
          <p:nvGrpSpPr>
            <p:cNvPr id="243" name="グループ化 230"/>
            <p:cNvGrpSpPr/>
            <p:nvPr/>
          </p:nvGrpSpPr>
          <p:grpSpPr>
            <a:xfrm>
              <a:off x="3347864" y="4797152"/>
              <a:ext cx="1512168" cy="432048"/>
              <a:chOff x="3347864" y="4365104"/>
              <a:chExt cx="1512168" cy="432048"/>
            </a:xfrm>
          </p:grpSpPr>
          <p:sp>
            <p:nvSpPr>
              <p:cNvPr id="232" name="円/楕円 231"/>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テキスト ボックス 232"/>
              <p:cNvSpPr txBox="1"/>
              <p:nvPr/>
            </p:nvSpPr>
            <p:spPr>
              <a:xfrm>
                <a:off x="3483496" y="4428728"/>
                <a:ext cx="13597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写真・動画等</a:t>
                </a:r>
              </a:p>
            </p:txBody>
          </p:sp>
        </p:grpSp>
        <p:grpSp>
          <p:nvGrpSpPr>
            <p:cNvPr id="246" name="グループ化 242"/>
            <p:cNvGrpSpPr/>
            <p:nvPr/>
          </p:nvGrpSpPr>
          <p:grpSpPr>
            <a:xfrm>
              <a:off x="4572000" y="5240813"/>
              <a:ext cx="1512168" cy="492443"/>
              <a:chOff x="3411488" y="4356720"/>
              <a:chExt cx="1512168" cy="492443"/>
            </a:xfrm>
          </p:grpSpPr>
          <p:sp>
            <p:nvSpPr>
              <p:cNvPr id="244" name="円/楕円 243"/>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5" name="テキスト ボックス 244"/>
              <p:cNvSpPr txBox="1"/>
              <p:nvPr/>
            </p:nvSpPr>
            <p:spPr>
              <a:xfrm>
                <a:off x="3635896" y="4356720"/>
                <a:ext cx="1143744"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研究情報・ファクトデータ</a:t>
                </a:r>
              </a:p>
            </p:txBody>
          </p:sp>
        </p:grpSp>
        <p:grpSp>
          <p:nvGrpSpPr>
            <p:cNvPr id="249" name="グループ化 236"/>
            <p:cNvGrpSpPr/>
            <p:nvPr/>
          </p:nvGrpSpPr>
          <p:grpSpPr>
            <a:xfrm>
              <a:off x="3347864" y="5240813"/>
              <a:ext cx="1512168" cy="492443"/>
              <a:chOff x="3411488" y="4356720"/>
              <a:chExt cx="1512168" cy="492443"/>
            </a:xfrm>
          </p:grpSpPr>
          <p:sp>
            <p:nvSpPr>
              <p:cNvPr id="238" name="円/楕円 237"/>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9" name="テキスト ボックス 238"/>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省庁等の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nvGrpSpPr>
            <p:cNvPr id="250" name="グループ化 245"/>
            <p:cNvGrpSpPr/>
            <p:nvPr/>
          </p:nvGrpSpPr>
          <p:grpSpPr>
            <a:xfrm>
              <a:off x="4572000" y="5661248"/>
              <a:ext cx="1512168" cy="648399"/>
              <a:chOff x="3347864" y="4365104"/>
              <a:chExt cx="1512168" cy="648399"/>
            </a:xfrm>
          </p:grpSpPr>
          <p:sp>
            <p:nvSpPr>
              <p:cNvPr id="247" name="円/楕円 246"/>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8" name="テキスト ボックス 247"/>
              <p:cNvSpPr txBox="1"/>
              <p:nvPr/>
            </p:nvSpPr>
            <p:spPr>
              <a:xfrm>
                <a:off x="3771528" y="4428728"/>
                <a:ext cx="944488"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SNS</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etc.</a:t>
                </a:r>
                <a:endParaRPr lang="ja-JP" altLang="en-US" sz="1600" dirty="0">
                  <a:latin typeface="Meiryo UI" panose="020B0604030504040204" pitchFamily="50" charset="-128"/>
                  <a:ea typeface="Meiryo UI" panose="020B0604030504040204" pitchFamily="50" charset="-128"/>
                </a:endParaRPr>
              </a:p>
            </p:txBody>
          </p:sp>
        </p:grpSp>
        <p:grpSp>
          <p:nvGrpSpPr>
            <p:cNvPr id="251" name="グループ化 239"/>
            <p:cNvGrpSpPr/>
            <p:nvPr/>
          </p:nvGrpSpPr>
          <p:grpSpPr>
            <a:xfrm>
              <a:off x="3347864" y="5672861"/>
              <a:ext cx="1512168" cy="492443"/>
              <a:chOff x="3411488" y="4356720"/>
              <a:chExt cx="1512168" cy="492443"/>
            </a:xfrm>
          </p:grpSpPr>
          <p:sp>
            <p:nvSpPr>
              <p:cNvPr id="241" name="円/楕円 240"/>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民間の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sp>
        <p:nvSpPr>
          <p:cNvPr id="111" name="スライド番号プレースホルダ 110"/>
          <p:cNvSpPr>
            <a:spLocks noGrp="1"/>
          </p:cNvSpPr>
          <p:nvPr>
            <p:ph type="sldNum" sz="quarter" idx="12"/>
          </p:nvPr>
        </p:nvSpPr>
        <p:spPr/>
        <p:txBody>
          <a:bodyPr/>
          <a:lstStyle/>
          <a:p>
            <a:fld id="{042AED99-7FB4-404E-8A97-64753DCE42EC}" type="slidenum">
              <a:rPr kumimoji="0" lang="en-US" smtClean="0"/>
              <a:pPr/>
              <a:t>115</a:t>
            </a:fld>
            <a:endParaRPr kumimoji="0" lang="en-US"/>
          </a:p>
        </p:txBody>
      </p:sp>
    </p:spTree>
    <p:extLst>
      <p:ext uri="{BB962C8B-B14F-4D97-AF65-F5344CB8AC3E}">
        <p14:creationId xmlns:p14="http://schemas.microsoft.com/office/powerpoint/2010/main" val="379772694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4583832" y="908720"/>
            <a:ext cx="6480720" cy="6172350"/>
          </a:xfrm>
          <a:prstGeom prst="rect">
            <a:avLst/>
          </a:prstGeom>
          <a:noFill/>
          <a:ln w="9525">
            <a:noFill/>
            <a:miter lim="800000"/>
            <a:headEnd/>
            <a:tailEnd/>
          </a:ln>
        </p:spPr>
      </p:pic>
      <p:sp>
        <p:nvSpPr>
          <p:cNvPr id="9" name="テキスト ボックス 8"/>
          <p:cNvSpPr txBox="1"/>
          <p:nvPr/>
        </p:nvSpPr>
        <p:spPr>
          <a:xfrm>
            <a:off x="1524000" y="1196753"/>
            <a:ext cx="2555776" cy="307777"/>
          </a:xfrm>
          <a:prstGeom prst="rect">
            <a:avLst/>
          </a:prstGeom>
          <a:noFill/>
        </p:spPr>
        <p:txBody>
          <a:bodyPr wrap="square" rtlCol="0">
            <a:spAutoFit/>
          </a:bodyPr>
          <a:lstStyle/>
          <a:p>
            <a:r>
              <a:rPr lang="ja-JP" altLang="en-US" sz="1400" dirty="0"/>
              <a:t>（統合検索画面）</a:t>
            </a:r>
            <a:endParaRPr lang="en-US" altLang="ja-JP" sz="1400" dirty="0"/>
          </a:p>
        </p:txBody>
      </p:sp>
      <p:pic>
        <p:nvPicPr>
          <p:cNvPr id="7" name="Picture 4" descr="\\Strg\fs05a\電子情報部\電子情報サービス課\次世代システム開発研究室\(A01)知識インフラ\(A01)震災アーカイブ\(A27)開発\13_ロゴ・バナー\20130218_ロゴ・バナー・スマホ・ファビコン画像一式\ロゴ・バナー・スマホ・ファビコン\banner_jp_nom.png"/>
          <p:cNvPicPr>
            <a:picLocks noChangeAspect="1" noChangeArrowheads="1"/>
          </p:cNvPicPr>
          <p:nvPr/>
        </p:nvPicPr>
        <p:blipFill>
          <a:blip r:embed="rId4" cstate="print"/>
          <a:srcRect/>
          <a:stretch>
            <a:fillRect/>
          </a:stretch>
        </p:blipFill>
        <p:spPr bwMode="auto">
          <a:xfrm>
            <a:off x="1537184" y="872514"/>
            <a:ext cx="2987824" cy="519622"/>
          </a:xfrm>
          <a:prstGeom prst="rect">
            <a:avLst/>
          </a:prstGeom>
          <a:noFill/>
        </p:spPr>
      </p:pic>
      <p:pic>
        <p:nvPicPr>
          <p:cNvPr id="10" name="Picture 2">
            <a:hlinkClick r:id="rId5"/>
          </p:cNvPr>
          <p:cNvPicPr>
            <a:picLocks noChangeAspect="1" noChangeArrowheads="1"/>
          </p:cNvPicPr>
          <p:nvPr/>
        </p:nvPicPr>
        <p:blipFill>
          <a:blip r:embed="rId6" cstate="print"/>
          <a:srcRect t="3552" b="43984"/>
          <a:stretch>
            <a:fillRect/>
          </a:stretch>
        </p:blipFill>
        <p:spPr bwMode="auto">
          <a:xfrm>
            <a:off x="1703512" y="1556792"/>
            <a:ext cx="2736304" cy="1750206"/>
          </a:xfrm>
          <a:prstGeom prst="rect">
            <a:avLst/>
          </a:prstGeom>
          <a:noFill/>
          <a:ln w="9525">
            <a:solidFill>
              <a:schemeClr val="tx1"/>
            </a:solidFill>
            <a:miter lim="800000"/>
            <a:headEnd/>
            <a:tailEnd/>
          </a:ln>
        </p:spPr>
      </p:pic>
      <p:pic>
        <p:nvPicPr>
          <p:cNvPr id="11" name="Picture 3"/>
          <p:cNvPicPr>
            <a:picLocks noChangeAspect="1" noChangeArrowheads="1"/>
          </p:cNvPicPr>
          <p:nvPr/>
        </p:nvPicPr>
        <p:blipFill>
          <a:blip r:embed="rId7" cstate="print"/>
          <a:srcRect/>
          <a:stretch>
            <a:fillRect/>
          </a:stretch>
        </p:blipFill>
        <p:spPr bwMode="auto">
          <a:xfrm>
            <a:off x="2063553" y="3429000"/>
            <a:ext cx="2836717" cy="1656184"/>
          </a:xfrm>
          <a:prstGeom prst="rect">
            <a:avLst/>
          </a:prstGeom>
          <a:noFill/>
          <a:ln w="9525">
            <a:solidFill>
              <a:schemeClr val="tx1"/>
            </a:solidFill>
            <a:miter lim="800000"/>
            <a:headEnd/>
            <a:tailEnd/>
          </a:ln>
        </p:spPr>
      </p:pic>
      <p:pic>
        <p:nvPicPr>
          <p:cNvPr id="2" name="Picture 2"/>
          <p:cNvPicPr>
            <a:picLocks noChangeAspect="1" noChangeArrowheads="1"/>
          </p:cNvPicPr>
          <p:nvPr/>
        </p:nvPicPr>
        <p:blipFill>
          <a:blip r:embed="rId8" cstate="print"/>
          <a:srcRect/>
          <a:stretch>
            <a:fillRect/>
          </a:stretch>
        </p:blipFill>
        <p:spPr bwMode="auto">
          <a:xfrm>
            <a:off x="1703512" y="5229200"/>
            <a:ext cx="2915816" cy="1444560"/>
          </a:xfrm>
          <a:prstGeom prst="rect">
            <a:avLst/>
          </a:prstGeom>
          <a:noFill/>
          <a:ln w="9525">
            <a:solidFill>
              <a:schemeClr val="tx1"/>
            </a:solidFill>
            <a:miter lim="800000"/>
            <a:headEnd/>
            <a:tailEnd/>
          </a:ln>
        </p:spPr>
      </p:pic>
      <p:sp>
        <p:nvSpPr>
          <p:cNvPr id="13" name="タイトル 12"/>
          <p:cNvSpPr>
            <a:spLocks noGrp="1"/>
          </p:cNvSpPr>
          <p:nvPr>
            <p:ph type="title"/>
          </p:nvPr>
        </p:nvSpPr>
        <p:spPr>
          <a:xfrm>
            <a:off x="0" y="0"/>
            <a:ext cx="12192000" cy="928670"/>
          </a:xfrm>
        </p:spPr>
        <p:txBody>
          <a:bodyPr>
            <a:noAutofit/>
          </a:bodyPr>
          <a:lstStyle/>
          <a:p>
            <a:r>
              <a:rPr lang="en-US" altLang="ja-JP" sz="3200" dirty="0"/>
              <a:t>NDL</a:t>
            </a:r>
            <a:r>
              <a:rPr lang="ja-JP" altLang="en-US" sz="3200" dirty="0"/>
              <a:t>東日本大震災アーカイブ</a:t>
            </a:r>
            <a:r>
              <a:rPr lang="en-US" altLang="ja-JP" sz="3200" dirty="0"/>
              <a:t/>
            </a:r>
            <a:br>
              <a:rPr lang="en-US" altLang="ja-JP" sz="3200" dirty="0"/>
            </a:br>
            <a:r>
              <a:rPr lang="ja-JP" altLang="en-US" sz="2800" dirty="0"/>
              <a:t>（知識インフラの実現形の先行事例）</a:t>
            </a:r>
          </a:p>
        </p:txBody>
      </p:sp>
      <p:sp>
        <p:nvSpPr>
          <p:cNvPr id="12" name="スライド番号プレースホルダ 11"/>
          <p:cNvSpPr>
            <a:spLocks noGrp="1"/>
          </p:cNvSpPr>
          <p:nvPr>
            <p:ph type="sldNum" sz="quarter" idx="12"/>
          </p:nvPr>
        </p:nvSpPr>
        <p:spPr/>
        <p:txBody>
          <a:bodyPr/>
          <a:lstStyle/>
          <a:p>
            <a:fld id="{042AED99-7FB4-404E-8A97-64753DCE42EC}" type="slidenum">
              <a:rPr kumimoji="0" lang="en-US" smtClean="0"/>
              <a:pPr/>
              <a:t>116</a:t>
            </a:fld>
            <a:endParaRPr kumimoji="0" lang="en-US"/>
          </a:p>
        </p:txBody>
      </p:sp>
      <p:sp>
        <p:nvSpPr>
          <p:cNvPr id="14" name="フッター プレースホルダ 13"/>
          <p:cNvSpPr>
            <a:spLocks noGrp="1"/>
          </p:cNvSpPr>
          <p:nvPr>
            <p:ph type="ftr" sz="quarter" idx="11"/>
          </p:nvPr>
        </p:nvSpPr>
        <p:spPr/>
        <p:txBody>
          <a:bodyPr/>
          <a:lstStyle/>
          <a:p>
            <a:endParaRPr kumimoji="0" lang="en-US" dirty="0"/>
          </a:p>
        </p:txBody>
      </p:sp>
      <p:sp>
        <p:nvSpPr>
          <p:cNvPr id="3" name="正方形/長方形 2"/>
          <p:cNvSpPr/>
          <p:nvPr/>
        </p:nvSpPr>
        <p:spPr>
          <a:xfrm>
            <a:off x="7625916" y="2152602"/>
            <a:ext cx="432048" cy="196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横巻き 14"/>
          <p:cNvSpPr/>
          <p:nvPr/>
        </p:nvSpPr>
        <p:spPr>
          <a:xfrm>
            <a:off x="9552384" y="59613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Tree>
    <p:extLst>
      <p:ext uri="{BB962C8B-B14F-4D97-AF65-F5344CB8AC3E}">
        <p14:creationId xmlns:p14="http://schemas.microsoft.com/office/powerpoint/2010/main" val="33332048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大震災アーカイブの課題と</a:t>
            </a:r>
            <a:r>
              <a:rPr lang="ja-JP" altLang="en-US" dirty="0" smtClean="0"/>
              <a:t>対策</a:t>
            </a:r>
            <a:endParaRPr kumimoji="1" lang="ja-JP" altLang="en-US" dirty="0"/>
          </a:p>
        </p:txBody>
      </p:sp>
      <p:sp>
        <p:nvSpPr>
          <p:cNvPr id="3" name="コンテンツ プレースホルダ 2"/>
          <p:cNvSpPr>
            <a:spLocks noGrp="1"/>
          </p:cNvSpPr>
          <p:nvPr>
            <p:ph sz="half" idx="1"/>
          </p:nvPr>
        </p:nvSpPr>
        <p:spPr/>
        <p:txBody>
          <a:bodyPr>
            <a:normAutofit lnSpcReduction="10000"/>
          </a:bodyPr>
          <a:lstStyle/>
          <a:p>
            <a:r>
              <a:rPr lang="ja-JP" altLang="en-US" dirty="0" smtClean="0"/>
              <a:t>課題</a:t>
            </a:r>
            <a:endParaRPr lang="en-US" altLang="ja-JP" dirty="0" smtClean="0"/>
          </a:p>
          <a:p>
            <a:pPr lvl="1"/>
            <a:r>
              <a:rPr lang="ja-JP" altLang="en-US" dirty="0" smtClean="0"/>
              <a:t>未だ知られていない記録の把握</a:t>
            </a:r>
            <a:endParaRPr lang="en-US" altLang="ja-JP" dirty="0" smtClean="0"/>
          </a:p>
          <a:p>
            <a:pPr lvl="1"/>
            <a:r>
              <a:rPr lang="ja-JP" altLang="en-US" dirty="0" err="1" smtClean="0"/>
              <a:t>ひなぎくで</a:t>
            </a:r>
            <a:r>
              <a:rPr lang="ja-JP" altLang="en-US" dirty="0" smtClean="0"/>
              <a:t>検索可能な記録が増えない</a:t>
            </a:r>
            <a:endParaRPr lang="en-US" altLang="ja-JP" dirty="0" smtClean="0"/>
          </a:p>
          <a:p>
            <a:pPr lvl="2"/>
            <a:r>
              <a:rPr lang="en-US" altLang="ja-JP" dirty="0" smtClean="0"/>
              <a:t>WARP</a:t>
            </a:r>
            <a:r>
              <a:rPr lang="ja-JP" altLang="en-US" dirty="0" smtClean="0"/>
              <a:t>で収集した国、被災地のサイト内の大震災関連の情報が検索できない</a:t>
            </a:r>
            <a:endParaRPr lang="en-US" altLang="ja-JP" dirty="0" smtClean="0"/>
          </a:p>
          <a:p>
            <a:pPr lvl="2"/>
            <a:r>
              <a:rPr lang="ja-JP" altLang="en-US" dirty="0" smtClean="0"/>
              <a:t>各種団体への働きかけを進めているが、実収集へたどり着けない</a:t>
            </a:r>
            <a:endParaRPr lang="en-US" altLang="ja-JP" dirty="0" smtClean="0"/>
          </a:p>
          <a:p>
            <a:pPr lvl="1"/>
            <a:r>
              <a:rPr lang="ja-JP" altLang="en-US" dirty="0" smtClean="0"/>
              <a:t>復興支援としての利活用</a:t>
            </a:r>
            <a:endParaRPr lang="en-US" altLang="ja-JP" dirty="0" smtClean="0"/>
          </a:p>
          <a:p>
            <a:pPr lvl="2"/>
            <a:r>
              <a:rPr lang="ja-JP" altLang="en-US" dirty="0" smtClean="0"/>
              <a:t>復興状況のタイムリーな情報提供</a:t>
            </a:r>
            <a:endParaRPr lang="en-US" altLang="ja-JP" dirty="0" smtClean="0"/>
          </a:p>
          <a:p>
            <a:pPr lvl="1"/>
            <a:r>
              <a:rPr lang="ja-JP" altLang="en-US" dirty="0" smtClean="0"/>
              <a:t>近い将来での利活用（防災、減災）</a:t>
            </a:r>
            <a:endParaRPr lang="en-US" altLang="ja-JP" dirty="0" smtClean="0"/>
          </a:p>
          <a:p>
            <a:pPr lvl="2"/>
            <a:r>
              <a:rPr lang="ja-JP" altLang="en-US" dirty="0" smtClean="0"/>
              <a:t>関係機関の研究開発成果の技術移転</a:t>
            </a:r>
            <a:endParaRPr lang="en-US" altLang="ja-JP" dirty="0" smtClean="0"/>
          </a:p>
          <a:p>
            <a:pPr lvl="1"/>
            <a:r>
              <a:rPr lang="ja-JP" altLang="en-US" dirty="0" smtClean="0"/>
              <a:t>将来的な利活用（記録としての永久保存）</a:t>
            </a:r>
            <a:endParaRPr lang="en-US" altLang="ja-JP" dirty="0" smtClean="0"/>
          </a:p>
          <a:p>
            <a:pPr lvl="2"/>
            <a:r>
              <a:rPr lang="ja-JP" altLang="en-US" dirty="0" smtClean="0"/>
              <a:t>知識インフラとして利用</a:t>
            </a:r>
            <a:endParaRPr lang="en-US" altLang="ja-JP" dirty="0" smtClean="0"/>
          </a:p>
          <a:p>
            <a:pPr lvl="2"/>
            <a:endParaRPr lang="en-US" altLang="ja-JP" dirty="0" smtClean="0"/>
          </a:p>
          <a:p>
            <a:pPr lvl="2"/>
            <a:endParaRPr lang="en-US" altLang="ja-JP" dirty="0" smtClean="0"/>
          </a:p>
          <a:p>
            <a:endParaRPr lang="en-US" altLang="ja-JP" dirty="0" smtClean="0"/>
          </a:p>
          <a:p>
            <a:pPr lvl="1"/>
            <a:endParaRPr lang="en-US" altLang="ja-JP" dirty="0" smtClean="0"/>
          </a:p>
        </p:txBody>
      </p:sp>
      <p:sp>
        <p:nvSpPr>
          <p:cNvPr id="4" name="コンテンツ プレースホルダ 3"/>
          <p:cNvSpPr>
            <a:spLocks noGrp="1"/>
          </p:cNvSpPr>
          <p:nvPr>
            <p:ph sz="half" idx="2"/>
          </p:nvPr>
        </p:nvSpPr>
        <p:spPr/>
        <p:txBody>
          <a:bodyPr>
            <a:normAutofit lnSpcReduction="10000"/>
          </a:bodyPr>
          <a:lstStyle/>
          <a:p>
            <a:r>
              <a:rPr kumimoji="1" lang="ja-JP" altLang="en-US" dirty="0" smtClean="0"/>
              <a:t>対策</a:t>
            </a:r>
            <a:endParaRPr kumimoji="1" lang="en-US" altLang="ja-JP" dirty="0" smtClean="0"/>
          </a:p>
          <a:p>
            <a:pPr lvl="1"/>
            <a:r>
              <a:rPr lang="en-US" altLang="ja-JP" dirty="0" smtClean="0"/>
              <a:t>WARP</a:t>
            </a:r>
            <a:r>
              <a:rPr lang="ja-JP" altLang="en-US" dirty="0" smtClean="0"/>
              <a:t>のコンテンツの可視化</a:t>
            </a:r>
            <a:endParaRPr lang="en-US" altLang="ja-JP" dirty="0" smtClean="0"/>
          </a:p>
          <a:p>
            <a:pPr lvl="2"/>
            <a:r>
              <a:rPr lang="ja-JP" altLang="en-US" dirty="0" smtClean="0"/>
              <a:t>「ひなぎく」から横断検索もしくは</a:t>
            </a:r>
            <a:r>
              <a:rPr lang="en-US" altLang="ja-JP" dirty="0" smtClean="0"/>
              <a:t>WARP</a:t>
            </a:r>
            <a:r>
              <a:rPr lang="ja-JP" altLang="en-US" dirty="0" err="1" smtClean="0"/>
              <a:t>への</a:t>
            </a:r>
            <a:r>
              <a:rPr lang="ja-JP" altLang="en-US" dirty="0" smtClean="0"/>
              <a:t>ナビゲーション</a:t>
            </a:r>
            <a:endParaRPr lang="en-US" altLang="ja-JP" dirty="0" smtClean="0"/>
          </a:p>
          <a:p>
            <a:pPr lvl="1"/>
            <a:r>
              <a:rPr kumimoji="1" lang="ja-JP" altLang="en-US" dirty="0" smtClean="0"/>
              <a:t>インターネット上の大震災関連記録の発見</a:t>
            </a:r>
            <a:endParaRPr kumimoji="1" lang="en-US" altLang="ja-JP" dirty="0" smtClean="0"/>
          </a:p>
          <a:p>
            <a:pPr lvl="2"/>
            <a:r>
              <a:rPr kumimoji="1" lang="ja-JP" altLang="en-US" dirty="0" smtClean="0"/>
              <a:t>利用を促進することにより、不足している記録の発見</a:t>
            </a:r>
            <a:endParaRPr kumimoji="1" lang="en-US" altLang="ja-JP" dirty="0" smtClean="0"/>
          </a:p>
          <a:p>
            <a:pPr lvl="2"/>
            <a:r>
              <a:rPr lang="ja-JP" altLang="en-US" dirty="0" smtClean="0"/>
              <a:t>利用者がインターネット上で発見した記録をソーシャルブックマーク</a:t>
            </a:r>
            <a:endParaRPr lang="en-US" altLang="ja-JP" dirty="0" smtClean="0"/>
          </a:p>
          <a:p>
            <a:pPr lvl="2"/>
            <a:r>
              <a:rPr kumimoji="1" lang="ja-JP" altLang="en-US" dirty="0" smtClean="0"/>
              <a:t>ソーシャルブックマークされたページを「ひなぎく」</a:t>
            </a:r>
            <a:r>
              <a:rPr lang="ja-JP" altLang="en-US" dirty="0" smtClean="0"/>
              <a:t>に登録し検索対象にし、ナビゲート先の拡大</a:t>
            </a:r>
            <a:endParaRPr lang="en-US" altLang="ja-JP" dirty="0" smtClean="0"/>
          </a:p>
          <a:p>
            <a:pPr lvl="1"/>
            <a:r>
              <a:rPr lang="ja-JP" altLang="en-US" dirty="0" smtClean="0"/>
              <a:t>発見した記録へのナビゲーションの拡大により、更なる利用の促進</a:t>
            </a:r>
            <a:endParaRPr lang="en-US" altLang="ja-JP" dirty="0" smtClean="0"/>
          </a:p>
          <a:p>
            <a:pPr lvl="2"/>
            <a:r>
              <a:rPr lang="ja-JP" altLang="en-US" dirty="0" smtClean="0"/>
              <a:t>ウェブ上からページが消滅する前に、可能な限り許諾を得て収集</a:t>
            </a:r>
            <a:endParaRPr lang="en-US" altLang="ja-JP" dirty="0" smtClean="0"/>
          </a:p>
          <a:p>
            <a:pPr lvl="1"/>
            <a:endParaRPr lang="en-US" altLang="ja-JP" dirty="0" smtClean="0"/>
          </a:p>
          <a:p>
            <a:pPr lvl="2"/>
            <a:endParaRPr kumimoji="1" lang="en-US" altLang="ja-JP" dirty="0" smtClean="0"/>
          </a:p>
          <a:p>
            <a:pPr lvl="1"/>
            <a:endParaRPr kumimoji="1" lang="en-US" altLang="ja-JP" dirty="0" smtClean="0"/>
          </a:p>
          <a:p>
            <a:pPr lvl="1"/>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117</a:t>
            </a:fld>
            <a:endParaRPr kumimoji="0" lang="en-US"/>
          </a:p>
        </p:txBody>
      </p:sp>
    </p:spTree>
    <p:extLst>
      <p:ext uri="{BB962C8B-B14F-4D97-AF65-F5344CB8AC3E}">
        <p14:creationId xmlns:p14="http://schemas.microsoft.com/office/powerpoint/2010/main" val="162633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kumimoji="1" lang="ja-JP" altLang="en-US" dirty="0" smtClean="0"/>
              <a:t>大震災関連情報の保存の課題と</a:t>
            </a:r>
            <a:r>
              <a:rPr lang="ja-JP" altLang="en-US" dirty="0" smtClean="0"/>
              <a:t>対策</a:t>
            </a:r>
            <a:endParaRPr kumimoji="1" lang="ja-JP" altLang="en-US" dirty="0"/>
          </a:p>
        </p:txBody>
      </p:sp>
      <p:sp>
        <p:nvSpPr>
          <p:cNvPr id="3" name="コンテンツ プレースホルダ 2"/>
          <p:cNvSpPr>
            <a:spLocks noGrp="1"/>
          </p:cNvSpPr>
          <p:nvPr>
            <p:ph sz="half" idx="1"/>
          </p:nvPr>
        </p:nvSpPr>
        <p:spPr>
          <a:xfrm>
            <a:off x="226032" y="1098550"/>
            <a:ext cx="5762946" cy="5257800"/>
          </a:xfrm>
        </p:spPr>
        <p:txBody>
          <a:bodyPr>
            <a:normAutofit fontScale="70000" lnSpcReduction="20000"/>
          </a:bodyPr>
          <a:lstStyle/>
          <a:p>
            <a:r>
              <a:rPr lang="ja-JP" altLang="en-US" dirty="0" smtClean="0"/>
              <a:t>方針</a:t>
            </a:r>
            <a:endParaRPr lang="en-US" altLang="ja-JP" dirty="0" smtClean="0"/>
          </a:p>
          <a:p>
            <a:pPr lvl="1"/>
            <a:r>
              <a:rPr lang="ja-JP" altLang="en-US" dirty="0" smtClean="0"/>
              <a:t>散逸する前に「とにかく残す」</a:t>
            </a:r>
            <a:endParaRPr lang="en-US" altLang="ja-JP" dirty="0" smtClean="0"/>
          </a:p>
          <a:p>
            <a:pPr lvl="1"/>
            <a:r>
              <a:rPr lang="ja-JP" altLang="en-US" dirty="0" smtClean="0"/>
              <a:t>当館と関係機関での保存も併せて、国全体で網羅的に収集し保存する</a:t>
            </a:r>
            <a:endParaRPr lang="en-US" altLang="ja-JP" dirty="0" smtClean="0"/>
          </a:p>
          <a:p>
            <a:pPr lvl="1"/>
            <a:r>
              <a:rPr lang="ja-JP" altLang="en-US" dirty="0" smtClean="0"/>
              <a:t>ナビゲートできるコンテンツを増やすことにより利用を促進、利用が拡大されることにより更なる収集を促進させる</a:t>
            </a:r>
            <a:endParaRPr lang="en-US" altLang="ja-JP" dirty="0" smtClean="0"/>
          </a:p>
          <a:p>
            <a:pPr lvl="1"/>
            <a:r>
              <a:rPr lang="ja-JP" altLang="en-US" dirty="0" smtClean="0"/>
              <a:t>分類</a:t>
            </a:r>
            <a:endParaRPr lang="en-US" altLang="ja-JP" dirty="0" smtClean="0"/>
          </a:p>
          <a:p>
            <a:pPr lvl="2"/>
            <a:r>
              <a:rPr lang="ja-JP" altLang="en-US" dirty="0" smtClean="0"/>
              <a:t>有用と認識しつつも収集・保存できていない記録の保全</a:t>
            </a:r>
            <a:endParaRPr lang="en-US" altLang="ja-JP" dirty="0" smtClean="0"/>
          </a:p>
          <a:p>
            <a:pPr lvl="2"/>
            <a:r>
              <a:rPr lang="ja-JP" altLang="en-US" dirty="0" smtClean="0"/>
              <a:t>未だ知られていない記録の保全インターネット上の大震災関連記録の発見）</a:t>
            </a:r>
            <a:endParaRPr lang="en-US" altLang="ja-JP" dirty="0" smtClean="0"/>
          </a:p>
          <a:p>
            <a:pPr lvl="2"/>
            <a:r>
              <a:rPr lang="ja-JP" altLang="en-US" dirty="0" smtClean="0"/>
              <a:t>収集しているが「ひなぎく」から公開されていない情報の公開</a:t>
            </a:r>
            <a:endParaRPr lang="en-US" altLang="ja-JP" dirty="0" smtClean="0"/>
          </a:p>
          <a:p>
            <a:pPr lvl="1"/>
            <a:r>
              <a:rPr lang="ja-JP" altLang="en-US" dirty="0" smtClean="0"/>
              <a:t>課題</a:t>
            </a:r>
            <a:endParaRPr lang="en-US" altLang="ja-JP" dirty="0" smtClean="0"/>
          </a:p>
          <a:p>
            <a:pPr lvl="2"/>
            <a:r>
              <a:rPr lang="ja-JP" altLang="en-US" dirty="0" err="1" smtClean="0"/>
              <a:t>ひなぎくで</a:t>
            </a:r>
            <a:r>
              <a:rPr lang="ja-JP" altLang="en-US" dirty="0" smtClean="0"/>
              <a:t>検索可能な記録が増えない</a:t>
            </a:r>
            <a:endParaRPr lang="en-US" altLang="ja-JP" dirty="0" smtClean="0"/>
          </a:p>
          <a:p>
            <a:pPr lvl="3"/>
            <a:r>
              <a:rPr lang="en-US" altLang="ja-JP" dirty="0" smtClean="0"/>
              <a:t>WARP</a:t>
            </a:r>
            <a:r>
              <a:rPr lang="ja-JP" altLang="en-US" dirty="0" smtClean="0"/>
              <a:t>で収集した国、被災地のサイト内の大震災関連の情報が検索できない</a:t>
            </a:r>
            <a:endParaRPr lang="en-US" altLang="ja-JP" dirty="0" smtClean="0"/>
          </a:p>
          <a:p>
            <a:pPr lvl="3"/>
            <a:r>
              <a:rPr lang="ja-JP" altLang="en-US" dirty="0" smtClean="0"/>
              <a:t>各種団体への働きかけを進めているが、実収集へたどり着けない</a:t>
            </a:r>
            <a:endParaRPr lang="en-US" altLang="ja-JP" dirty="0" smtClean="0"/>
          </a:p>
          <a:p>
            <a:pPr lvl="2"/>
            <a:r>
              <a:rPr lang="ja-JP" altLang="en-US" dirty="0" smtClean="0"/>
              <a:t>復興支援としての利活用</a:t>
            </a:r>
            <a:endParaRPr lang="en-US" altLang="ja-JP" dirty="0" smtClean="0"/>
          </a:p>
          <a:p>
            <a:pPr lvl="3"/>
            <a:r>
              <a:rPr lang="ja-JP" altLang="en-US" dirty="0" smtClean="0"/>
              <a:t>復興状況のタイムリーな情報提供</a:t>
            </a:r>
            <a:endParaRPr lang="en-US" altLang="ja-JP" dirty="0" smtClean="0"/>
          </a:p>
          <a:p>
            <a:pPr lvl="2"/>
            <a:r>
              <a:rPr lang="ja-JP" altLang="en-US" dirty="0" smtClean="0"/>
              <a:t>近い将来での利活用（防災、減災）</a:t>
            </a:r>
            <a:endParaRPr lang="en-US" altLang="ja-JP" dirty="0" smtClean="0"/>
          </a:p>
          <a:p>
            <a:pPr lvl="3"/>
            <a:r>
              <a:rPr lang="ja-JP" altLang="en-US" dirty="0" smtClean="0"/>
              <a:t>関係機関の研究開発成果の技術移転</a:t>
            </a:r>
            <a:endParaRPr lang="en-US" altLang="ja-JP" dirty="0" smtClean="0"/>
          </a:p>
          <a:p>
            <a:pPr lvl="2"/>
            <a:r>
              <a:rPr lang="ja-JP" altLang="en-US" dirty="0" smtClean="0"/>
              <a:t>将来的な利活用（記録としての永久保存）</a:t>
            </a:r>
            <a:endParaRPr lang="en-US" altLang="ja-JP" dirty="0" smtClean="0"/>
          </a:p>
          <a:p>
            <a:pPr lvl="3"/>
            <a:r>
              <a:rPr lang="ja-JP" altLang="en-US" dirty="0" smtClean="0"/>
              <a:t>知識インフラとして利用</a:t>
            </a:r>
            <a:endParaRPr lang="en-US" altLang="ja-JP" dirty="0" smtClean="0"/>
          </a:p>
          <a:p>
            <a:pPr lvl="2"/>
            <a:endParaRPr lang="en-US" altLang="ja-JP" dirty="0" smtClean="0"/>
          </a:p>
          <a:p>
            <a:pPr lvl="2"/>
            <a:endParaRPr lang="en-US" altLang="ja-JP" dirty="0" smtClean="0"/>
          </a:p>
          <a:p>
            <a:endParaRPr lang="en-US" altLang="ja-JP" dirty="0" smtClean="0"/>
          </a:p>
          <a:p>
            <a:pPr lvl="1"/>
            <a:endParaRPr lang="en-US" altLang="ja-JP" dirty="0" smtClean="0"/>
          </a:p>
        </p:txBody>
      </p:sp>
      <p:sp>
        <p:nvSpPr>
          <p:cNvPr id="4" name="コンテンツ プレースホルダ 3"/>
          <p:cNvSpPr>
            <a:spLocks noGrp="1"/>
          </p:cNvSpPr>
          <p:nvPr>
            <p:ph sz="half" idx="2"/>
          </p:nvPr>
        </p:nvSpPr>
        <p:spPr>
          <a:xfrm>
            <a:off x="6117405" y="1098550"/>
            <a:ext cx="5858838" cy="5257800"/>
          </a:xfrm>
        </p:spPr>
        <p:txBody>
          <a:bodyPr>
            <a:normAutofit fontScale="70000" lnSpcReduction="20000"/>
          </a:bodyPr>
          <a:lstStyle/>
          <a:p>
            <a:r>
              <a:rPr kumimoji="1" lang="ja-JP" altLang="en-US" dirty="0" smtClean="0"/>
              <a:t>当面の対策</a:t>
            </a:r>
            <a:endParaRPr kumimoji="1" lang="en-US" altLang="ja-JP" dirty="0" smtClean="0"/>
          </a:p>
          <a:p>
            <a:pPr lvl="1"/>
            <a:r>
              <a:rPr lang="ja-JP" altLang="en-US" dirty="0" smtClean="0"/>
              <a:t>有用と認識しつつも収集・保存していない記録の保全</a:t>
            </a:r>
            <a:endParaRPr lang="en-US" altLang="ja-JP" dirty="0" smtClean="0"/>
          </a:p>
          <a:p>
            <a:pPr lvl="2"/>
            <a:r>
              <a:rPr lang="ja-JP" altLang="en-US" dirty="0" smtClean="0"/>
              <a:t>府省に関しては、オープンアクセス化の方針に従って大震災に関する記録を</a:t>
            </a:r>
            <a:r>
              <a:rPr lang="en-US" altLang="ja-JP" dirty="0" smtClean="0"/>
              <a:t>HP</a:t>
            </a:r>
            <a:r>
              <a:rPr lang="ja-JP" altLang="en-US" dirty="0" smtClean="0"/>
              <a:t>上で公開するとともに、管理簿に記載することを求める</a:t>
            </a:r>
            <a:endParaRPr lang="en-US" altLang="ja-JP" dirty="0" smtClean="0"/>
          </a:p>
          <a:p>
            <a:pPr lvl="2"/>
            <a:r>
              <a:rPr lang="ja-JP" altLang="en-US" dirty="0" smtClean="0"/>
              <a:t>民間に関しては、ウェブ上からページが消滅する前に、可能な限り許諾を得て収集（強化策を要検討）</a:t>
            </a:r>
            <a:endParaRPr lang="en-US" altLang="ja-JP" dirty="0" smtClean="0"/>
          </a:p>
          <a:p>
            <a:pPr lvl="2"/>
            <a:endParaRPr lang="en-US" altLang="ja-JP" dirty="0" smtClean="0"/>
          </a:p>
          <a:p>
            <a:pPr lvl="1"/>
            <a:r>
              <a:rPr lang="ja-JP" altLang="en-US" dirty="0" smtClean="0"/>
              <a:t>未だ知られていない記録の保全（インターネット上の大震災関連記録の発見）</a:t>
            </a:r>
            <a:endParaRPr lang="en-US" altLang="ja-JP" dirty="0" smtClean="0"/>
          </a:p>
          <a:p>
            <a:pPr lvl="2"/>
            <a:r>
              <a:rPr lang="ja-JP" altLang="en-US" dirty="0" smtClean="0"/>
              <a:t>利用を促進することにより、不足している記録の発見</a:t>
            </a:r>
            <a:endParaRPr lang="en-US" altLang="ja-JP" dirty="0" smtClean="0"/>
          </a:p>
          <a:p>
            <a:pPr lvl="2"/>
            <a:r>
              <a:rPr lang="ja-JP" altLang="en-US" dirty="0" smtClean="0"/>
              <a:t>利用者がインターネット上で発見した記録をソーシャルブックマーク</a:t>
            </a:r>
            <a:endParaRPr lang="en-US" altLang="ja-JP" dirty="0" smtClean="0"/>
          </a:p>
          <a:p>
            <a:pPr lvl="2"/>
            <a:r>
              <a:rPr lang="ja-JP" altLang="en-US" dirty="0" smtClean="0"/>
              <a:t>ソーシャルブックマークされたページを「ひなぎく」に登録し検索対象にし、</a:t>
            </a:r>
            <a:r>
              <a:rPr lang="en-US" altLang="ja-JP" dirty="0" smtClean="0"/>
              <a:t> IA</a:t>
            </a:r>
            <a:r>
              <a:rPr lang="ja-JP" altLang="en-US" dirty="0" smtClean="0"/>
              <a:t>社に対して、その</a:t>
            </a:r>
            <a:r>
              <a:rPr lang="en-US" altLang="ja-JP" dirty="0" smtClean="0"/>
              <a:t>URL</a:t>
            </a:r>
            <a:r>
              <a:rPr lang="ja-JP" altLang="en-US" dirty="0" smtClean="0"/>
              <a:t>を起点とした収集を要請する</a:t>
            </a:r>
            <a:endParaRPr lang="en-US" altLang="ja-JP" dirty="0" smtClean="0"/>
          </a:p>
          <a:p>
            <a:pPr lvl="2"/>
            <a:endParaRPr lang="en-US" altLang="ja-JP" dirty="0" smtClean="0"/>
          </a:p>
          <a:p>
            <a:pPr lvl="2"/>
            <a:endParaRPr lang="en-US" altLang="ja-JP" dirty="0" smtClean="0"/>
          </a:p>
          <a:p>
            <a:pPr lvl="1"/>
            <a:r>
              <a:rPr lang="ja-JP" altLang="en-US" dirty="0" smtClean="0"/>
              <a:t>収集しているが「ひなぎく」から公開されていない情報の公開</a:t>
            </a:r>
            <a:endParaRPr lang="en-US" altLang="ja-JP" dirty="0" smtClean="0"/>
          </a:p>
          <a:p>
            <a:pPr lvl="2"/>
            <a:r>
              <a:rPr lang="en-US" altLang="ja-JP" dirty="0" smtClean="0"/>
              <a:t>WARP</a:t>
            </a:r>
            <a:r>
              <a:rPr lang="ja-JP" altLang="en-US" dirty="0" smtClean="0"/>
              <a:t>のコンテンツの可視化</a:t>
            </a:r>
            <a:endParaRPr lang="en-US" altLang="ja-JP" dirty="0" smtClean="0"/>
          </a:p>
          <a:p>
            <a:pPr lvl="2"/>
            <a:r>
              <a:rPr lang="ja-JP" altLang="en-US" dirty="0" smtClean="0"/>
              <a:t>「ひなぎく」から横断検索もしくは</a:t>
            </a:r>
            <a:r>
              <a:rPr lang="en-US" altLang="ja-JP" dirty="0" smtClean="0"/>
              <a:t>WARP</a:t>
            </a:r>
            <a:r>
              <a:rPr lang="ja-JP" altLang="en-US" dirty="0" err="1" smtClean="0"/>
              <a:t>への</a:t>
            </a:r>
            <a:r>
              <a:rPr lang="ja-JP" altLang="en-US" dirty="0" smtClean="0"/>
              <a:t>ナビゲーション</a:t>
            </a:r>
            <a:endParaRPr lang="en-US" altLang="ja-JP" dirty="0" smtClean="0"/>
          </a:p>
          <a:p>
            <a:pPr lvl="1"/>
            <a:endParaRPr lang="en-US" altLang="ja-JP" dirty="0" smtClean="0"/>
          </a:p>
          <a:p>
            <a:pPr lvl="2"/>
            <a:endParaRPr kumimoji="1" lang="en-US" altLang="ja-JP" dirty="0" smtClean="0"/>
          </a:p>
          <a:p>
            <a:pPr lvl="1"/>
            <a:endParaRPr kumimoji="1" lang="en-US" altLang="ja-JP" dirty="0" smtClean="0"/>
          </a:p>
          <a:p>
            <a:pPr lvl="1"/>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118</a:t>
            </a:fld>
            <a:endParaRPr kumimoji="0" lang="en-US"/>
          </a:p>
        </p:txBody>
      </p:sp>
    </p:spTree>
    <p:extLst>
      <p:ext uri="{BB962C8B-B14F-4D97-AF65-F5344CB8AC3E}">
        <p14:creationId xmlns:p14="http://schemas.microsoft.com/office/powerpoint/2010/main" val="26923491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3200" dirty="0"/>
              <a:t>大震災アーカイブ</a:t>
            </a:r>
            <a:r>
              <a:rPr lang="ja-JP" altLang="en-US" sz="3200" dirty="0" smtClean="0"/>
              <a:t>の収集</a:t>
            </a:r>
            <a:r>
              <a:rPr lang="ja-JP" altLang="en-US" sz="3200" dirty="0"/>
              <a:t>拡大のための利活用の促進策</a:t>
            </a:r>
          </a:p>
        </p:txBody>
      </p:sp>
      <p:graphicFrame>
        <p:nvGraphicFramePr>
          <p:cNvPr id="6" name="コンテンツ プレースホルダ 5"/>
          <p:cNvGraphicFramePr>
            <a:graphicFrameLocks noGrp="1"/>
          </p:cNvGraphicFramePr>
          <p:nvPr>
            <p:ph idx="1"/>
          </p:nvPr>
        </p:nvGraphicFramePr>
        <p:xfrm>
          <a:off x="1703512" y="1628801"/>
          <a:ext cx="4978896"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119</a:t>
            </a:fld>
            <a:endParaRPr kumimoji="0" lang="en-US"/>
          </a:p>
        </p:txBody>
      </p:sp>
      <p:sp>
        <p:nvSpPr>
          <p:cNvPr id="7" name="コンテンツ プレースホルダ 2"/>
          <p:cNvSpPr txBox="1">
            <a:spLocks/>
          </p:cNvSpPr>
          <p:nvPr/>
        </p:nvSpPr>
        <p:spPr>
          <a:xfrm>
            <a:off x="6816079" y="1600200"/>
            <a:ext cx="4978653" cy="4781128"/>
          </a:xfrm>
          <a:prstGeom prst="rect">
            <a:avLst/>
          </a:prstGeom>
        </p:spPr>
        <p:txBody>
          <a:bodyPr vert="horz" lIns="91440" tIns="45720" rIns="91440" bIns="45720" rtlCol="0">
            <a:normAutofit fontScale="55000" lnSpcReduction="20000"/>
          </a:bodyPr>
          <a:lstStyle/>
          <a:p>
            <a:pPr marL="342900" indent="-342900">
              <a:spcBef>
                <a:spcPct val="20000"/>
              </a:spcBef>
              <a:defRPr/>
            </a:pPr>
            <a:r>
              <a:rPr lang="ja-JP" altLang="en-US" sz="3200" dirty="0">
                <a:latin typeface="HG丸ｺﾞｼｯｸM-PRO" pitchFamily="50" charset="-128"/>
                <a:ea typeface="HG丸ｺﾞｼｯｸM-PRO" pitchFamily="50" charset="-128"/>
              </a:rPr>
              <a:t>■問題点</a:t>
            </a:r>
            <a:endParaRPr lang="en-US" altLang="ja-JP" sz="3200" dirty="0">
              <a:latin typeface="HG丸ｺﾞｼｯｸM-PRO" pitchFamily="50" charset="-128"/>
              <a:ea typeface="HG丸ｺﾞｼｯｸM-PRO" pitchFamily="50" charset="-128"/>
            </a:endParaRPr>
          </a:p>
          <a:p>
            <a:pPr marL="342900"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収集量が少なすぎ、実利用では十分でない</a:t>
            </a:r>
            <a:endParaRPr lang="en-US" altLang="ja-JP" sz="3200" dirty="0">
              <a:latin typeface="HG丸ｺﾞｼｯｸM-PRO" pitchFamily="50" charset="-128"/>
              <a:ea typeface="HG丸ｺﾞｼｯｸM-PRO" pitchFamily="50" charset="-128"/>
            </a:endParaRPr>
          </a:p>
          <a:p>
            <a:pPr marL="342900" indent="-342900">
              <a:spcBef>
                <a:spcPct val="20000"/>
              </a:spcBef>
              <a:buFont typeface="Arial" pitchFamily="34" charset="0"/>
              <a:buChar char="•"/>
            </a:pPr>
            <a:endParaRPr lang="en-US" altLang="ja-JP" sz="3200" dirty="0">
              <a:latin typeface="HG丸ｺﾞｼｯｸM-PRO" pitchFamily="50" charset="-128"/>
              <a:ea typeface="HG丸ｺﾞｼｯｸM-PRO" pitchFamily="50" charset="-128"/>
            </a:endParaRPr>
          </a:p>
          <a:p>
            <a:pPr marL="342900" indent="-342900">
              <a:spcBef>
                <a:spcPct val="20000"/>
              </a:spcBef>
            </a:pPr>
            <a:r>
              <a:rPr lang="ja-JP" altLang="en-US" sz="3200" dirty="0">
                <a:latin typeface="HG丸ｺﾞｼｯｸM-PRO" pitchFamily="50" charset="-128"/>
                <a:ea typeface="HG丸ｺﾞｼｯｸM-PRO" pitchFamily="50" charset="-128"/>
              </a:rPr>
              <a:t>■対策</a:t>
            </a:r>
            <a:endParaRPr lang="en-US" altLang="ja-JP" sz="3200" dirty="0">
              <a:latin typeface="HG丸ｺﾞｼｯｸM-PRO" pitchFamily="50" charset="-128"/>
              <a:ea typeface="HG丸ｺﾞｼｯｸM-PRO" pitchFamily="50" charset="-128"/>
            </a:endParaRPr>
          </a:p>
          <a:p>
            <a:pPr marL="342900"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利用拡大策の実施</a:t>
            </a:r>
            <a:endParaRPr lang="en-US" altLang="ja-JP" sz="3200" dirty="0">
              <a:latin typeface="HG丸ｺﾞｼｯｸM-PRO" pitchFamily="50" charset="-128"/>
              <a:ea typeface="HG丸ｺﾞｼｯｸM-PRO" pitchFamily="50" charset="-128"/>
            </a:endParaRPr>
          </a:p>
          <a:p>
            <a:pPr marL="800100" lvl="1"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利用により、不足している情報を指摘していただく</a:t>
            </a:r>
            <a:endParaRPr lang="en-US" altLang="ja-JP" sz="3200" dirty="0">
              <a:latin typeface="HG丸ｺﾞｼｯｸM-PRO" pitchFamily="50" charset="-128"/>
              <a:ea typeface="HG丸ｺﾞｼｯｸM-PRO" pitchFamily="50" charset="-128"/>
            </a:endParaRPr>
          </a:p>
          <a:p>
            <a:pPr marL="1257300" lvl="2"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例：</a:t>
            </a:r>
            <a:r>
              <a:rPr lang="en-US" altLang="ja-JP" sz="3200" dirty="0">
                <a:latin typeface="HG丸ｺﾞｼｯｸM-PRO" pitchFamily="50" charset="-128"/>
                <a:ea typeface="HG丸ｺﾞｼｯｸM-PRO" pitchFamily="50" charset="-128"/>
              </a:rPr>
              <a:t>WARP</a:t>
            </a:r>
            <a:r>
              <a:rPr lang="ja-JP" altLang="en-US" sz="3200" dirty="0">
                <a:latin typeface="HG丸ｺﾞｼｯｸM-PRO" pitchFamily="50" charset="-128"/>
                <a:ea typeface="HG丸ｺﾞｼｯｸM-PRO" pitchFamily="50" charset="-128"/>
              </a:rPr>
              <a:t>コンテンツの内容検索ができていない</a:t>
            </a:r>
            <a:endParaRPr lang="en-US" altLang="ja-JP" sz="3200" dirty="0">
              <a:latin typeface="HG丸ｺﾞｼｯｸM-PRO" pitchFamily="50" charset="-128"/>
              <a:ea typeface="HG丸ｺﾞｼｯｸM-PRO" pitchFamily="50" charset="-128"/>
            </a:endParaRPr>
          </a:p>
          <a:p>
            <a:pPr marL="800100" lvl="1"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多くの人に利用していただき、想定した利用イメージ通り利用するためには、不足していると思われる情報の指摘を受ける</a:t>
            </a:r>
            <a:endParaRPr lang="en-US" altLang="ja-JP" sz="3200" dirty="0">
              <a:latin typeface="HG丸ｺﾞｼｯｸM-PRO" pitchFamily="50" charset="-128"/>
              <a:ea typeface="HG丸ｺﾞｼｯｸM-PRO" pitchFamily="50" charset="-128"/>
            </a:endParaRPr>
          </a:p>
          <a:p>
            <a:pPr marL="342900"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収集拡大策の実施</a:t>
            </a:r>
            <a:endParaRPr lang="en-US" altLang="ja-JP" sz="3200" dirty="0">
              <a:latin typeface="HG丸ｺﾞｼｯｸM-PRO" pitchFamily="50" charset="-128"/>
              <a:ea typeface="HG丸ｺﾞｼｯｸM-PRO" pitchFamily="50" charset="-128"/>
            </a:endParaRPr>
          </a:p>
          <a:p>
            <a:pPr marL="800100" lvl="1"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指摘に基づき、収集の拡大策を策定し、関係機関と調整して実施する</a:t>
            </a:r>
            <a:endParaRPr lang="en-US" altLang="ja-JP" sz="3200" dirty="0">
              <a:latin typeface="HG丸ｺﾞｼｯｸM-PRO" pitchFamily="50" charset="-128"/>
              <a:ea typeface="HG丸ｺﾞｼｯｸM-PRO" pitchFamily="50" charset="-128"/>
            </a:endParaRPr>
          </a:p>
          <a:p>
            <a:pPr marL="800100" lvl="1" indent="-342900">
              <a:spcBef>
                <a:spcPct val="20000"/>
              </a:spcBef>
              <a:buFont typeface="Arial" pitchFamily="34" charset="0"/>
              <a:buChar char="•"/>
            </a:pPr>
            <a:endParaRPr lang="ja-JP" altLang="en-US" sz="3200" dirty="0">
              <a:latin typeface="HG丸ｺﾞｼｯｸM-PRO" pitchFamily="50" charset="-128"/>
              <a:ea typeface="HG丸ｺﾞｼｯｸM-PRO" pitchFamily="50" charset="-128"/>
            </a:endParaRPr>
          </a:p>
        </p:txBody>
      </p:sp>
      <p:sp>
        <p:nvSpPr>
          <p:cNvPr id="8" name="四角形吹き出し 7"/>
          <p:cNvSpPr/>
          <p:nvPr/>
        </p:nvSpPr>
        <p:spPr>
          <a:xfrm>
            <a:off x="2495600" y="6237312"/>
            <a:ext cx="2088232" cy="432048"/>
          </a:xfrm>
          <a:prstGeom prst="wedgeRectCallout">
            <a:avLst>
              <a:gd name="adj1" fmla="val -7271"/>
              <a:gd name="adj2" fmla="val -134749"/>
            </a:avLst>
          </a:prstGeom>
        </p:spPr>
        <p:style>
          <a:lnRef idx="1">
            <a:schemeClr val="accent2"/>
          </a:lnRef>
          <a:fillRef idx="2">
            <a:schemeClr val="accent2"/>
          </a:fillRef>
          <a:effectRef idx="1">
            <a:schemeClr val="accent2"/>
          </a:effectRef>
          <a:fontRef idx="minor">
            <a:schemeClr val="dk1"/>
          </a:fontRef>
        </p:style>
        <p:txBody>
          <a:bodyPr rtlCol="0" anchor="ctr"/>
          <a:lstStyle/>
          <a:p>
            <a:r>
              <a:rPr lang="ja-JP" altLang="en-US" sz="1400" dirty="0">
                <a:latin typeface="HG丸ｺﾞｼｯｸM-PRO" pitchFamily="50" charset="-128"/>
                <a:ea typeface="HG丸ｺﾞｼｯｸM-PRO" pitchFamily="50" charset="-128"/>
              </a:rPr>
              <a:t>利活用が可能な量の情報が集約されていない</a:t>
            </a:r>
            <a:endParaRPr lang="en-US" altLang="ja-JP" sz="1400" dirty="0">
              <a:latin typeface="HG丸ｺﾞｼｯｸM-PRO" pitchFamily="50" charset="-128"/>
              <a:ea typeface="HG丸ｺﾞｼｯｸM-PRO" pitchFamily="50" charset="-128"/>
            </a:endParaRPr>
          </a:p>
        </p:txBody>
      </p:sp>
      <p:sp>
        <p:nvSpPr>
          <p:cNvPr id="9" name="四角形吹き出し 8"/>
          <p:cNvSpPr/>
          <p:nvPr/>
        </p:nvSpPr>
        <p:spPr>
          <a:xfrm>
            <a:off x="1524000" y="1844824"/>
            <a:ext cx="1619672" cy="648072"/>
          </a:xfrm>
          <a:prstGeom prst="wedgeRectCallout">
            <a:avLst>
              <a:gd name="adj1" fmla="val -2629"/>
              <a:gd name="adj2" fmla="val 174025"/>
            </a:avLst>
          </a:prstGeom>
        </p:spPr>
        <p:style>
          <a:lnRef idx="1">
            <a:schemeClr val="accent2"/>
          </a:lnRef>
          <a:fillRef idx="2">
            <a:schemeClr val="accent2"/>
          </a:fillRef>
          <a:effectRef idx="1">
            <a:schemeClr val="accent2"/>
          </a:effectRef>
          <a:fontRef idx="minor">
            <a:schemeClr val="dk1"/>
          </a:fontRef>
        </p:style>
        <p:txBody>
          <a:bodyPr rtlCol="0" anchor="ctr"/>
          <a:lstStyle/>
          <a:p>
            <a:r>
              <a:rPr lang="ja-JP" altLang="en-US" sz="1400" dirty="0">
                <a:latin typeface="HG丸ｺﾞｼｯｸM-PRO" pitchFamily="50" charset="-128"/>
                <a:ea typeface="HG丸ｺﾞｼｯｸM-PRO" pitchFamily="50" charset="-128"/>
              </a:rPr>
              <a:t>有効な利用のために必要な情報のリストアップ</a:t>
            </a:r>
            <a:endParaRPr lang="en-US" altLang="ja-JP" sz="1400"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209330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1100057285"/>
              </p:ext>
            </p:extLst>
          </p:nvPr>
        </p:nvGraphicFramePr>
        <p:xfrm>
          <a:off x="555257" y="731521"/>
          <a:ext cx="10760443" cy="6141368"/>
        </p:xfrm>
        <a:graphic>
          <a:graphicData uri="http://schemas.openxmlformats.org/presentationml/2006/ole">
            <mc:AlternateContent xmlns:mc="http://schemas.openxmlformats.org/markup-compatibility/2006">
              <mc:Choice xmlns:v="urn:schemas-microsoft-com:vml" Requires="v">
                <p:oleObj spid="_x0000_s3114" name="Visio" r:id="rId3" imgW="5848320" imgH="2241559" progId="Visio.Drawing.15">
                  <p:embed/>
                </p:oleObj>
              </mc:Choice>
              <mc:Fallback>
                <p:oleObj name="Visio" r:id="rId3" imgW="5848320" imgH="2241559" progId="Visio.Drawing.15">
                  <p:embed/>
                  <p:pic>
                    <p:nvPicPr>
                      <p:cNvPr id="0" name=""/>
                      <p:cNvPicPr/>
                      <p:nvPr/>
                    </p:nvPicPr>
                    <p:blipFill>
                      <a:blip r:embed="rId4"/>
                      <a:stretch>
                        <a:fillRect/>
                      </a:stretch>
                    </p:blipFill>
                    <p:spPr>
                      <a:xfrm>
                        <a:off x="555257" y="731521"/>
                        <a:ext cx="10760443" cy="6141368"/>
                      </a:xfrm>
                      <a:prstGeom prst="rect">
                        <a:avLst/>
                      </a:prstGeom>
                    </p:spPr>
                  </p:pic>
                </p:oleObj>
              </mc:Fallback>
            </mc:AlternateContent>
          </a:graphicData>
        </a:graphic>
      </p:graphicFrame>
    </p:spTree>
    <p:extLst>
      <p:ext uri="{BB962C8B-B14F-4D97-AF65-F5344CB8AC3E}">
        <p14:creationId xmlns:p14="http://schemas.microsoft.com/office/powerpoint/2010/main" val="54423582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39" name="タイトル 1"/>
          <p:cNvSpPr>
            <a:spLocks noGrp="1"/>
          </p:cNvSpPr>
          <p:nvPr>
            <p:ph type="title"/>
          </p:nvPr>
        </p:nvSpPr>
        <p:spPr>
          <a:xfrm>
            <a:off x="0" y="-28331"/>
            <a:ext cx="12192000" cy="779219"/>
          </a:xfrm>
        </p:spPr>
        <p:txBody>
          <a:bodyPr/>
          <a:lstStyle/>
          <a:p>
            <a:r>
              <a:rPr lang="ja-JP" altLang="en-US" dirty="0" smtClean="0"/>
              <a:t>システム機能イメージ</a:t>
            </a:r>
          </a:p>
        </p:txBody>
      </p:sp>
      <p:sp>
        <p:nvSpPr>
          <p:cNvPr id="6" name="スライド番号プレースホルダ 5"/>
          <p:cNvSpPr>
            <a:spLocks noGrp="1"/>
          </p:cNvSpPr>
          <p:nvPr>
            <p:ph type="sldNum" sz="quarter" idx="12"/>
          </p:nvPr>
        </p:nvSpPr>
        <p:spPr>
          <a:xfrm>
            <a:off x="8077200" y="6427789"/>
            <a:ext cx="2133600" cy="365125"/>
          </a:xfrm>
          <a:prstGeom prst="rect">
            <a:avLst/>
          </a:prstGeom>
        </p:spPr>
        <p:txBody>
          <a:bodyPr/>
          <a:lstStyle/>
          <a:p>
            <a:pPr>
              <a:defRPr/>
            </a:pPr>
            <a:fld id="{01D197A2-7E1E-4E26-B4A8-2DD3CAB1A7DC}" type="slidenum">
              <a:rPr lang="ja-JP" altLang="en-US" b="0" smtClean="0">
                <a:solidFill>
                  <a:srgbClr val="FFFFFF"/>
                </a:solidFill>
              </a:rPr>
              <a:pPr>
                <a:defRPr/>
              </a:pPr>
              <a:t>120</a:t>
            </a:fld>
            <a:endParaRPr lang="ja-JP" altLang="en-US" b="0">
              <a:solidFill>
                <a:srgbClr val="FFFFFF"/>
              </a:solidFill>
            </a:endParaRPr>
          </a:p>
        </p:txBody>
      </p:sp>
      <p:sp>
        <p:nvSpPr>
          <p:cNvPr id="64" name="正方形/長方形 63"/>
          <p:cNvSpPr/>
          <p:nvPr/>
        </p:nvSpPr>
        <p:spPr>
          <a:xfrm>
            <a:off x="1703512" y="1196752"/>
            <a:ext cx="4392488" cy="5616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base">
              <a:spcBef>
                <a:spcPct val="0"/>
              </a:spcBef>
              <a:spcAft>
                <a:spcPct val="0"/>
              </a:spcAft>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65" name="正方形/長方形 64"/>
          <p:cNvSpPr/>
          <p:nvPr/>
        </p:nvSpPr>
        <p:spPr>
          <a:xfrm>
            <a:off x="4655840" y="1196752"/>
            <a:ext cx="5832648" cy="5616624"/>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endParaRPr lang="ja-JP" altLang="en-US">
              <a:solidFill>
                <a:prstClr val="black"/>
              </a:solidFill>
              <a:latin typeface="Meiryo UI" panose="020B0604030504040204" pitchFamily="50" charset="-128"/>
              <a:ea typeface="Meiryo UI" panose="020B0604030504040204" pitchFamily="50" charset="-128"/>
            </a:endParaRPr>
          </a:p>
        </p:txBody>
      </p:sp>
      <p:grpSp>
        <p:nvGrpSpPr>
          <p:cNvPr id="25609" name="グループ化 65"/>
          <p:cNvGrpSpPr>
            <a:grpSpLocks/>
          </p:cNvGrpSpPr>
          <p:nvPr/>
        </p:nvGrpSpPr>
        <p:grpSpPr bwMode="auto">
          <a:xfrm>
            <a:off x="2208214" y="5084763"/>
            <a:ext cx="1800225" cy="1657350"/>
            <a:chOff x="323528" y="5013176"/>
            <a:chExt cx="1800200" cy="1656184"/>
          </a:xfrm>
        </p:grpSpPr>
        <p:sp>
          <p:nvSpPr>
            <p:cNvPr id="67" name="正方形/長方形 66"/>
            <p:cNvSpPr/>
            <p:nvPr/>
          </p:nvSpPr>
          <p:spPr>
            <a:xfrm>
              <a:off x="323528" y="5157536"/>
              <a:ext cx="1655739" cy="151182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68" name="正方形/長方形 67"/>
            <p:cNvSpPr/>
            <p:nvPr/>
          </p:nvSpPr>
          <p:spPr>
            <a:xfrm>
              <a:off x="394964" y="5084563"/>
              <a:ext cx="1657327" cy="151341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69" name="正方形/長方形 68"/>
            <p:cNvSpPr/>
            <p:nvPr/>
          </p:nvSpPr>
          <p:spPr>
            <a:xfrm>
              <a:off x="467988" y="5013176"/>
              <a:ext cx="1655740" cy="15118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記録保有機関</a:t>
              </a:r>
            </a:p>
          </p:txBody>
        </p:sp>
        <p:sp>
          <p:nvSpPr>
            <p:cNvPr id="70" name="フローチャート : 磁気ディスク 69"/>
            <p:cNvSpPr/>
            <p:nvPr/>
          </p:nvSpPr>
          <p:spPr>
            <a:xfrm>
              <a:off x="539552" y="5445224"/>
              <a:ext cx="1512168" cy="86409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300" dirty="0">
                  <a:solidFill>
                    <a:prstClr val="black"/>
                  </a:solidFill>
                  <a:latin typeface="Meiryo UI" panose="020B0604030504040204" pitchFamily="50" charset="-128"/>
                  <a:ea typeface="Meiryo UI" panose="020B0604030504040204" pitchFamily="50" charset="-128"/>
                </a:rPr>
                <a:t>（コンテンツ＋メタ保管）</a:t>
              </a:r>
            </a:p>
          </p:txBody>
        </p:sp>
      </p:grpSp>
      <p:grpSp>
        <p:nvGrpSpPr>
          <p:cNvPr id="25610" name="グループ化 70"/>
          <p:cNvGrpSpPr>
            <a:grpSpLocks/>
          </p:cNvGrpSpPr>
          <p:nvPr/>
        </p:nvGrpSpPr>
        <p:grpSpPr bwMode="auto">
          <a:xfrm>
            <a:off x="5375275" y="5157789"/>
            <a:ext cx="1657350" cy="1474787"/>
            <a:chOff x="4860032" y="5013176"/>
            <a:chExt cx="1656184" cy="1656184"/>
          </a:xfrm>
        </p:grpSpPr>
        <p:sp>
          <p:nvSpPr>
            <p:cNvPr id="72" name="角丸四角形 71"/>
            <p:cNvSpPr/>
            <p:nvPr/>
          </p:nvSpPr>
          <p:spPr>
            <a:xfrm>
              <a:off x="4860032" y="5013176"/>
              <a:ext cx="1656184" cy="1656184"/>
            </a:xfrm>
            <a:prstGeom prst="round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国立国会図書館サーチ</a:t>
              </a: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a:t>
              </a:r>
              <a:r>
                <a:rPr lang="en-US" altLang="ja-JP" sz="1400" dirty="0" err="1">
                  <a:solidFill>
                    <a:prstClr val="black"/>
                  </a:solidFill>
                  <a:latin typeface="Meiryo UI" panose="020B0604030504040204" pitchFamily="50" charset="-128"/>
                  <a:ea typeface="Meiryo UI" panose="020B0604030504040204" pitchFamily="50" charset="-128"/>
                </a:rPr>
                <a:t>NDLSearch</a:t>
              </a:r>
              <a:r>
                <a:rPr lang="ja-JP" altLang="en-US" sz="1400" dirty="0">
                  <a:solidFill>
                    <a:prstClr val="black"/>
                  </a:solidFill>
                  <a:latin typeface="Meiryo UI" panose="020B0604030504040204" pitchFamily="50" charset="-128"/>
                  <a:ea typeface="Meiryo UI" panose="020B0604030504040204" pitchFamily="50" charset="-128"/>
                </a:rPr>
                <a:t>）</a:t>
              </a:r>
            </a:p>
          </p:txBody>
        </p:sp>
        <p:sp>
          <p:nvSpPr>
            <p:cNvPr id="73" name="フローチャート : 磁気ディスク 72"/>
            <p:cNvSpPr/>
            <p:nvPr/>
          </p:nvSpPr>
          <p:spPr>
            <a:xfrm>
              <a:off x="4932040" y="6023045"/>
              <a:ext cx="1512168" cy="502300"/>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grpSp>
      <p:grpSp>
        <p:nvGrpSpPr>
          <p:cNvPr id="25611" name="グループ化 73"/>
          <p:cNvGrpSpPr>
            <a:grpSpLocks/>
          </p:cNvGrpSpPr>
          <p:nvPr/>
        </p:nvGrpSpPr>
        <p:grpSpPr bwMode="auto">
          <a:xfrm>
            <a:off x="8616950" y="2420939"/>
            <a:ext cx="1727200" cy="2016125"/>
            <a:chOff x="7092280" y="2564904"/>
            <a:chExt cx="1728192" cy="2016224"/>
          </a:xfrm>
        </p:grpSpPr>
        <p:sp>
          <p:nvSpPr>
            <p:cNvPr id="75" name="正方形/長方形 74"/>
            <p:cNvSpPr/>
            <p:nvPr/>
          </p:nvSpPr>
          <p:spPr>
            <a:xfrm>
              <a:off x="7236826" y="2709373"/>
              <a:ext cx="1583646" cy="187175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76" name="正方形/長方形 75"/>
            <p:cNvSpPr/>
            <p:nvPr/>
          </p:nvSpPr>
          <p:spPr>
            <a:xfrm>
              <a:off x="7163759" y="2636345"/>
              <a:ext cx="1585235" cy="18733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77" name="正方形/長方形 76"/>
            <p:cNvSpPr/>
            <p:nvPr/>
          </p:nvSpPr>
          <p:spPr>
            <a:xfrm>
              <a:off x="7092280" y="2564904"/>
              <a:ext cx="1583647" cy="187175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アーカイブ機関</a:t>
              </a:r>
            </a:p>
          </p:txBody>
        </p:sp>
        <p:sp>
          <p:nvSpPr>
            <p:cNvPr id="78" name="フローチャート : 磁気ディスク 77"/>
            <p:cNvSpPr/>
            <p:nvPr/>
          </p:nvSpPr>
          <p:spPr>
            <a:xfrm>
              <a:off x="7164288" y="3717032"/>
              <a:ext cx="1440160" cy="576064"/>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sp>
          <p:nvSpPr>
            <p:cNvPr id="79" name="フローチャート : 磁気ディスク 78"/>
            <p:cNvSpPr/>
            <p:nvPr/>
          </p:nvSpPr>
          <p:spPr>
            <a:xfrm>
              <a:off x="7164288" y="3140968"/>
              <a:ext cx="1440160"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（コンテンツ公開）</a:t>
              </a:r>
            </a:p>
          </p:txBody>
        </p:sp>
        <p:cxnSp>
          <p:nvCxnSpPr>
            <p:cNvPr id="80" name="直線コネクタ 79"/>
            <p:cNvCxnSpPr/>
            <p:nvPr/>
          </p:nvCxnSpPr>
          <p:spPr>
            <a:xfrm>
              <a:off x="7884898" y="3644457"/>
              <a:ext cx="0" cy="73029"/>
            </a:xfrm>
            <a:prstGeom prst="line">
              <a:avLst/>
            </a:prstGeom>
          </p:spPr>
          <p:style>
            <a:lnRef idx="2">
              <a:schemeClr val="accent1"/>
            </a:lnRef>
            <a:fillRef idx="0">
              <a:schemeClr val="accent1"/>
            </a:fillRef>
            <a:effectRef idx="1">
              <a:schemeClr val="accent1"/>
            </a:effectRef>
            <a:fontRef idx="minor">
              <a:schemeClr val="tx1"/>
            </a:fontRef>
          </p:style>
        </p:cxnSp>
      </p:grpSp>
      <p:sp>
        <p:nvSpPr>
          <p:cNvPr id="81" name="正方形/長方形 80"/>
          <p:cNvSpPr/>
          <p:nvPr/>
        </p:nvSpPr>
        <p:spPr>
          <a:xfrm>
            <a:off x="1703513" y="836712"/>
            <a:ext cx="2952328" cy="36004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base">
              <a:spcBef>
                <a:spcPct val="0"/>
              </a:spcBef>
              <a:spcAft>
                <a:spcPct val="0"/>
              </a:spcAft>
              <a:defRPr/>
            </a:pPr>
            <a:r>
              <a:rPr lang="ja-JP" altLang="en-US" dirty="0">
                <a:solidFill>
                  <a:prstClr val="white"/>
                </a:solidFill>
                <a:latin typeface="Meiryo UI" panose="020B0604030504040204" pitchFamily="50" charset="-128"/>
                <a:ea typeface="Meiryo UI" panose="020B0604030504040204" pitchFamily="50" charset="-128"/>
              </a:rPr>
              <a:t>コンテンツ収集・保管</a:t>
            </a:r>
          </a:p>
        </p:txBody>
      </p:sp>
      <p:sp>
        <p:nvSpPr>
          <p:cNvPr id="82" name="正方形/長方形 81"/>
          <p:cNvSpPr/>
          <p:nvPr/>
        </p:nvSpPr>
        <p:spPr>
          <a:xfrm>
            <a:off x="4655840" y="836712"/>
            <a:ext cx="5832648" cy="36004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r>
              <a:rPr lang="ja-JP" altLang="en-US" dirty="0">
                <a:solidFill>
                  <a:prstClr val="white"/>
                </a:solidFill>
                <a:latin typeface="Meiryo UI" panose="020B0604030504040204" pitchFamily="50" charset="-128"/>
                <a:ea typeface="Meiryo UI" panose="020B0604030504040204" pitchFamily="50" charset="-128"/>
              </a:rPr>
              <a:t>メタデータ収集・検索</a:t>
            </a:r>
          </a:p>
        </p:txBody>
      </p:sp>
      <p:sp>
        <p:nvSpPr>
          <p:cNvPr id="25618" name="テキスト ボックス 82"/>
          <p:cNvSpPr txBox="1">
            <a:spLocks noChangeArrowheads="1"/>
          </p:cNvSpPr>
          <p:nvPr/>
        </p:nvSpPr>
        <p:spPr bwMode="auto">
          <a:xfrm>
            <a:off x="8688388" y="1412876"/>
            <a:ext cx="576262"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検索</a:t>
            </a:r>
            <a:endParaRPr lang="en-US" altLang="ja-JP" sz="1400" b="1">
              <a:solidFill>
                <a:prstClr val="black"/>
              </a:solidFill>
              <a:latin typeface="Meiryo UI" panose="020B0604030504040204" pitchFamily="50" charset="-128"/>
              <a:ea typeface="Meiryo UI" panose="020B0604030504040204" pitchFamily="50" charset="-128"/>
            </a:endParaRPr>
          </a:p>
        </p:txBody>
      </p:sp>
      <p:pic>
        <p:nvPicPr>
          <p:cNvPr id="25619" name="Picture 2" descr="http://www.printout.jp/clipart/clipart_d/03_person/04_daily_life/gif/person_0385.gif"/>
          <p:cNvPicPr>
            <a:picLocks noChangeAspect="1" noChangeArrowheads="1"/>
          </p:cNvPicPr>
          <p:nvPr/>
        </p:nvPicPr>
        <p:blipFill>
          <a:blip r:embed="rId3" cstate="print"/>
          <a:srcRect/>
          <a:stretch>
            <a:fillRect/>
          </a:stretch>
        </p:blipFill>
        <p:spPr bwMode="auto">
          <a:xfrm>
            <a:off x="9336088" y="1327151"/>
            <a:ext cx="952500" cy="733425"/>
          </a:xfrm>
          <a:prstGeom prst="rect">
            <a:avLst/>
          </a:prstGeom>
          <a:noFill/>
          <a:ln w="9525">
            <a:noFill/>
            <a:miter lim="800000"/>
            <a:headEnd/>
            <a:tailEnd/>
          </a:ln>
        </p:spPr>
      </p:pic>
      <p:sp>
        <p:nvSpPr>
          <p:cNvPr id="25620" name="正方形/長方形 84"/>
          <p:cNvSpPr>
            <a:spLocks noChangeArrowheads="1"/>
          </p:cNvSpPr>
          <p:nvPr/>
        </p:nvSpPr>
        <p:spPr bwMode="auto">
          <a:xfrm>
            <a:off x="6743701" y="1916114"/>
            <a:ext cx="2778709" cy="307777"/>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1400" b="1">
                <a:solidFill>
                  <a:srgbClr val="000000"/>
                </a:solidFill>
                <a:latin typeface="Meiryo UI" panose="020B0604030504040204" pitchFamily="50" charset="-128"/>
                <a:ea typeface="Meiryo UI" panose="020B0604030504040204" pitchFamily="50" charset="-128"/>
              </a:rPr>
              <a:t>メタデータ・コンテンツ提供（</a:t>
            </a:r>
            <a:r>
              <a:rPr lang="en-US" altLang="ja-JP" sz="1400" b="1">
                <a:solidFill>
                  <a:srgbClr val="000000"/>
                </a:solidFill>
                <a:latin typeface="Meiryo UI" panose="020B0604030504040204" pitchFamily="50" charset="-128"/>
                <a:ea typeface="Meiryo UI" panose="020B0604030504040204" pitchFamily="50" charset="-128"/>
              </a:rPr>
              <a:t>API</a:t>
            </a:r>
            <a:r>
              <a:rPr lang="ja-JP" altLang="en-US" sz="1400" b="1">
                <a:solidFill>
                  <a:srgbClr val="000000"/>
                </a:solidFill>
                <a:latin typeface="Meiryo UI" panose="020B0604030504040204" pitchFamily="50" charset="-128"/>
                <a:ea typeface="Meiryo UI" panose="020B0604030504040204" pitchFamily="50" charset="-128"/>
              </a:rPr>
              <a:t>）</a:t>
            </a:r>
          </a:p>
        </p:txBody>
      </p:sp>
      <p:sp>
        <p:nvSpPr>
          <p:cNvPr id="86" name="スライド番号プレースホルダ 76"/>
          <p:cNvSpPr txBox="1">
            <a:spLocks/>
          </p:cNvSpPr>
          <p:nvPr/>
        </p:nvSpPr>
        <p:spPr>
          <a:xfrm>
            <a:off x="8077200" y="6427789"/>
            <a:ext cx="2133600" cy="365125"/>
          </a:xfrm>
          <a:prstGeom prst="rect">
            <a:avLst/>
          </a:prstGeom>
        </p:spPr>
        <p:txBody>
          <a:bodyPr anchor="ctr"/>
          <a:lstStyle/>
          <a:p>
            <a:pPr algn="r">
              <a:defRPr/>
            </a:pPr>
            <a:fld id="{3EFCFAA9-ADE2-450F-A8F3-2CC93855CD4B}" type="slidenum">
              <a:rPr lang="en-US" sz="1200">
                <a:solidFill>
                  <a:prstClr val="black">
                    <a:tint val="75000"/>
                  </a:prstClr>
                </a:solidFill>
                <a:latin typeface="Meiryo UI" panose="020B0604030504040204" pitchFamily="50" charset="-128"/>
                <a:ea typeface="Meiryo UI" panose="020B0604030504040204" pitchFamily="50" charset="-128"/>
              </a:rPr>
              <a:pPr algn="r">
                <a:defRPr/>
              </a:pPr>
              <a:t>120</a:t>
            </a:fld>
            <a:endParaRPr lang="en-US" sz="1200">
              <a:solidFill>
                <a:prstClr val="black">
                  <a:tint val="75000"/>
                </a:prstClr>
              </a:solidFill>
              <a:latin typeface="Meiryo UI" panose="020B0604030504040204" pitchFamily="50" charset="-128"/>
              <a:ea typeface="Meiryo UI" panose="020B0604030504040204" pitchFamily="50" charset="-128"/>
            </a:endParaRPr>
          </a:p>
        </p:txBody>
      </p:sp>
      <p:sp>
        <p:nvSpPr>
          <p:cNvPr id="88" name="横巻き 87"/>
          <p:cNvSpPr/>
          <p:nvPr/>
        </p:nvSpPr>
        <p:spPr>
          <a:xfrm>
            <a:off x="1919288" y="1196975"/>
            <a:ext cx="3816350" cy="719138"/>
          </a:xfrm>
          <a:prstGeom prst="horizontalScroll">
            <a:avLst/>
          </a:prstGeom>
          <a:noFill/>
        </p:spPr>
        <p:style>
          <a:lnRef idx="1">
            <a:schemeClr val="accent6"/>
          </a:lnRef>
          <a:fillRef idx="3">
            <a:schemeClr val="accent6"/>
          </a:fillRef>
          <a:effectRef idx="2">
            <a:schemeClr val="accent6"/>
          </a:effectRef>
          <a:fontRef idx="minor">
            <a:schemeClr val="lt1"/>
          </a:fontRef>
        </p:style>
        <p:txBody>
          <a:bodyPr anchor="ctr"/>
          <a:lstStyle/>
          <a:p>
            <a:pP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・当館の既存の</a:t>
            </a:r>
            <a:r>
              <a:rPr lang="en-US" altLang="ja-JP" sz="1200" dirty="0">
                <a:solidFill>
                  <a:prstClr val="black"/>
                </a:solidFill>
                <a:latin typeface="Meiryo UI" panose="020B0604030504040204" pitchFamily="50" charset="-128"/>
                <a:ea typeface="Meiryo UI" panose="020B0604030504040204" pitchFamily="50" charset="-128"/>
              </a:rPr>
              <a:t>NDL</a:t>
            </a:r>
            <a:r>
              <a:rPr lang="ja-JP" altLang="en-US" sz="1200" dirty="0">
                <a:solidFill>
                  <a:prstClr val="black"/>
                </a:solidFill>
                <a:latin typeface="Meiryo UI" panose="020B0604030504040204" pitchFamily="50" charset="-128"/>
                <a:ea typeface="Meiryo UI" panose="020B0604030504040204" pitchFamily="50" charset="-128"/>
              </a:rPr>
              <a:t>サーチ、デジタルデポジットシステムの資源流用により効率的に開発</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・総務省と分担して開発</a:t>
            </a:r>
          </a:p>
        </p:txBody>
      </p:sp>
      <p:grpSp>
        <p:nvGrpSpPr>
          <p:cNvPr id="25623" name="グループ化 88"/>
          <p:cNvGrpSpPr>
            <a:grpSpLocks/>
          </p:cNvGrpSpPr>
          <p:nvPr/>
        </p:nvGrpSpPr>
        <p:grpSpPr bwMode="auto">
          <a:xfrm>
            <a:off x="8688388" y="4581526"/>
            <a:ext cx="1655762" cy="2016125"/>
            <a:chOff x="6876256" y="4653136"/>
            <a:chExt cx="1656184" cy="2016224"/>
          </a:xfrm>
        </p:grpSpPr>
        <p:grpSp>
          <p:nvGrpSpPr>
            <p:cNvPr id="25659" name="グループ化 71"/>
            <p:cNvGrpSpPr>
              <a:grpSpLocks/>
            </p:cNvGrpSpPr>
            <p:nvPr/>
          </p:nvGrpSpPr>
          <p:grpSpPr bwMode="auto">
            <a:xfrm>
              <a:off x="6876256" y="4653136"/>
              <a:ext cx="1656184" cy="2016224"/>
              <a:chOff x="5004048" y="4464496"/>
              <a:chExt cx="1656184" cy="2016224"/>
            </a:xfrm>
          </p:grpSpPr>
          <p:sp>
            <p:nvSpPr>
              <p:cNvPr id="93" name="角丸四角形 92"/>
              <p:cNvSpPr/>
              <p:nvPr/>
            </p:nvSpPr>
            <p:spPr>
              <a:xfrm>
                <a:off x="5004048" y="4464496"/>
                <a:ext cx="1656184" cy="2016224"/>
              </a:xfrm>
              <a:prstGeom prst="round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国立国会図書館デジタルアーカイブシステム</a:t>
                </a:r>
              </a:p>
            </p:txBody>
          </p:sp>
          <p:sp>
            <p:nvSpPr>
              <p:cNvPr id="94" name="フローチャート : 磁気ディスク 93"/>
              <p:cNvSpPr/>
              <p:nvPr/>
            </p:nvSpPr>
            <p:spPr>
              <a:xfrm>
                <a:off x="5076056" y="5832648"/>
                <a:ext cx="1512168"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grpSp>
        <p:sp>
          <p:nvSpPr>
            <p:cNvPr id="91" name="フローチャート : 磁気ディスク 90"/>
            <p:cNvSpPr/>
            <p:nvPr/>
          </p:nvSpPr>
          <p:spPr>
            <a:xfrm>
              <a:off x="6948264" y="5445224"/>
              <a:ext cx="1512168"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（コンテンツ公開）</a:t>
              </a:r>
            </a:p>
          </p:txBody>
        </p:sp>
        <p:cxnSp>
          <p:nvCxnSpPr>
            <p:cNvPr id="92" name="直線コネクタ 91"/>
            <p:cNvCxnSpPr/>
            <p:nvPr/>
          </p:nvCxnSpPr>
          <p:spPr>
            <a:xfrm flipV="1">
              <a:off x="7705142" y="5948600"/>
              <a:ext cx="0" cy="73029"/>
            </a:xfrm>
            <a:prstGeom prst="line">
              <a:avLst/>
            </a:prstGeom>
          </p:spPr>
          <p:style>
            <a:lnRef idx="2">
              <a:schemeClr val="accent1"/>
            </a:lnRef>
            <a:fillRef idx="0">
              <a:schemeClr val="accent1"/>
            </a:fillRef>
            <a:effectRef idx="1">
              <a:schemeClr val="accent1"/>
            </a:effectRef>
            <a:fontRef idx="minor">
              <a:schemeClr val="tx1"/>
            </a:fontRef>
          </p:style>
        </p:cxnSp>
      </p:grpSp>
      <p:sp>
        <p:nvSpPr>
          <p:cNvPr id="25624" name="テキスト ボックス 94"/>
          <p:cNvSpPr txBox="1">
            <a:spLocks noChangeArrowheads="1"/>
          </p:cNvSpPr>
          <p:nvPr/>
        </p:nvSpPr>
        <p:spPr bwMode="auto">
          <a:xfrm>
            <a:off x="7464426" y="2781301"/>
            <a:ext cx="936625"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横断検索</a:t>
            </a:r>
          </a:p>
        </p:txBody>
      </p:sp>
      <p:grpSp>
        <p:nvGrpSpPr>
          <p:cNvPr id="25625" name="グループ化 95"/>
          <p:cNvGrpSpPr>
            <a:grpSpLocks/>
          </p:cNvGrpSpPr>
          <p:nvPr/>
        </p:nvGrpSpPr>
        <p:grpSpPr bwMode="auto">
          <a:xfrm>
            <a:off x="2640013" y="1916113"/>
            <a:ext cx="4032250" cy="2881312"/>
            <a:chOff x="2627784" y="1844824"/>
            <a:chExt cx="4032448" cy="2880320"/>
          </a:xfrm>
        </p:grpSpPr>
        <p:sp>
          <p:nvSpPr>
            <p:cNvPr id="97" name="角丸四角形 96"/>
            <p:cNvSpPr/>
            <p:nvPr/>
          </p:nvSpPr>
          <p:spPr>
            <a:xfrm>
              <a:off x="2627784" y="1844824"/>
              <a:ext cx="4032448" cy="2880320"/>
            </a:xfrm>
            <a:prstGeom prst="roundRect">
              <a:avLst>
                <a:gd name="adj" fmla="val 8397"/>
              </a:avLst>
            </a:prstGeom>
          </p:spPr>
          <p:style>
            <a:lnRef idx="1">
              <a:schemeClr val="accent6"/>
            </a:lnRef>
            <a:fillRef idx="2">
              <a:schemeClr val="accent6"/>
            </a:fillRef>
            <a:effectRef idx="1">
              <a:schemeClr val="accent6"/>
            </a:effectRef>
            <a:fontRef idx="minor">
              <a:schemeClr val="dk1"/>
            </a:fontRef>
          </p:style>
          <p:txBody>
            <a:bodyPr/>
            <a:lstStyle/>
            <a:p>
              <a:pPr algn="ctr" fontAlgn="base">
                <a:spcBef>
                  <a:spcPct val="0"/>
                </a:spcBef>
                <a:spcAft>
                  <a:spcPct val="0"/>
                </a:spcAft>
                <a:defRPr/>
              </a:pPr>
              <a:r>
                <a:rPr lang="ja-JP" altLang="en-US" sz="2000" b="1" dirty="0">
                  <a:solidFill>
                    <a:prstClr val="black"/>
                  </a:solidFill>
                  <a:latin typeface="Meiryo UI" panose="020B0604030504040204" pitchFamily="50" charset="-128"/>
                  <a:ea typeface="Meiryo UI" panose="020B0604030504040204" pitchFamily="50" charset="-128"/>
                </a:rPr>
                <a:t>大震災アーカイブ</a:t>
              </a:r>
            </a:p>
          </p:txBody>
        </p:sp>
        <p:sp>
          <p:nvSpPr>
            <p:cNvPr id="98" name="フローチャート : 磁気ディスク 97"/>
            <p:cNvSpPr/>
            <p:nvPr/>
          </p:nvSpPr>
          <p:spPr>
            <a:xfrm>
              <a:off x="2771800" y="3356992"/>
              <a:ext cx="1512168" cy="1080120"/>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大震災電子書庫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（コンテンツ＋メタ保管）</a:t>
              </a:r>
            </a:p>
          </p:txBody>
        </p:sp>
        <p:sp>
          <p:nvSpPr>
            <p:cNvPr id="99" name="角丸四角形 98"/>
            <p:cNvSpPr/>
            <p:nvPr/>
          </p:nvSpPr>
          <p:spPr>
            <a:xfrm>
              <a:off x="4644008" y="2276873"/>
              <a:ext cx="1944216" cy="64807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大震災ポータル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（検索）</a:t>
              </a:r>
            </a:p>
          </p:txBody>
        </p:sp>
        <p:sp>
          <p:nvSpPr>
            <p:cNvPr id="100" name="フローチャート : 磁気ディスク 99"/>
            <p:cNvSpPr/>
            <p:nvPr/>
          </p:nvSpPr>
          <p:spPr>
            <a:xfrm>
              <a:off x="4860032" y="3356992"/>
              <a:ext cx="1440160" cy="1080120"/>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大震災ポータル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（インデックス）</a:t>
              </a:r>
            </a:p>
          </p:txBody>
        </p:sp>
        <p:sp>
          <p:nvSpPr>
            <p:cNvPr id="101" name="角丸四角形 100"/>
            <p:cNvSpPr/>
            <p:nvPr/>
          </p:nvSpPr>
          <p:spPr>
            <a:xfrm>
              <a:off x="2699792" y="2276872"/>
              <a:ext cx="1800200" cy="64807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200" b="1" dirty="0">
                  <a:solidFill>
                    <a:prstClr val="black"/>
                  </a:solidFill>
                  <a:latin typeface="Meiryo UI" panose="020B0604030504040204" pitchFamily="50" charset="-128"/>
                  <a:ea typeface="Meiryo UI" panose="020B0604030504040204" pitchFamily="50" charset="-128"/>
                </a:rPr>
                <a:t>大震災デジタルデポジット（コンテンツ収集・組織化</a:t>
              </a:r>
              <a:r>
                <a:rPr lang="ja-JP" altLang="en-US" sz="1400" b="1" dirty="0">
                  <a:solidFill>
                    <a:prstClr val="black"/>
                  </a:solidFill>
                  <a:latin typeface="Meiryo UI" panose="020B0604030504040204" pitchFamily="50" charset="-128"/>
                  <a:ea typeface="Meiryo UI" panose="020B0604030504040204" pitchFamily="50" charset="-128"/>
                </a:rPr>
                <a:t>）</a:t>
              </a:r>
            </a:p>
          </p:txBody>
        </p:sp>
        <p:cxnSp>
          <p:nvCxnSpPr>
            <p:cNvPr id="102" name="直線矢印コネクタ 101"/>
            <p:cNvCxnSpPr/>
            <p:nvPr/>
          </p:nvCxnSpPr>
          <p:spPr>
            <a:xfrm>
              <a:off x="4283627" y="4147493"/>
              <a:ext cx="576291"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 name="直線矢印コネクタ 102"/>
            <p:cNvCxnSpPr/>
            <p:nvPr/>
          </p:nvCxnSpPr>
          <p:spPr>
            <a:xfrm flipV="1">
              <a:off x="5580679" y="2925539"/>
              <a:ext cx="34927" cy="431651"/>
            </a:xfrm>
            <a:prstGeom prst="straightConnector1">
              <a:avLst/>
            </a:prstGeom>
            <a:ln>
              <a:solidFill>
                <a:srgbClr val="FF0000"/>
              </a:solidFill>
              <a:prstDash val="dash"/>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5657" name="テキスト ボックス 103"/>
            <p:cNvSpPr txBox="1">
              <a:spLocks noChangeArrowheads="1"/>
            </p:cNvSpPr>
            <p:nvPr/>
          </p:nvSpPr>
          <p:spPr bwMode="auto">
            <a:xfrm>
              <a:off x="2987824" y="2977207"/>
              <a:ext cx="543739" cy="307777"/>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保管</a:t>
              </a:r>
            </a:p>
          </p:txBody>
        </p:sp>
        <p:sp>
          <p:nvSpPr>
            <p:cNvPr id="25658" name="テキスト ボックス 104"/>
            <p:cNvSpPr txBox="1">
              <a:spLocks noChangeArrowheads="1"/>
            </p:cNvSpPr>
            <p:nvPr/>
          </p:nvSpPr>
          <p:spPr bwMode="auto">
            <a:xfrm>
              <a:off x="5004048" y="2978917"/>
              <a:ext cx="563524" cy="307777"/>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検索</a:t>
              </a:r>
            </a:p>
          </p:txBody>
        </p:sp>
      </p:grpSp>
      <p:cxnSp>
        <p:nvCxnSpPr>
          <p:cNvPr id="106" name="直線矢印コネクタ 105"/>
          <p:cNvCxnSpPr/>
          <p:nvPr/>
        </p:nvCxnSpPr>
        <p:spPr>
          <a:xfrm flipH="1">
            <a:off x="3575051" y="2997200"/>
            <a:ext cx="73025"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図形 48"/>
          <p:cNvCxnSpPr/>
          <p:nvPr/>
        </p:nvCxnSpPr>
        <p:spPr>
          <a:xfrm rot="10800000" flipV="1">
            <a:off x="5627688" y="1773238"/>
            <a:ext cx="3636962" cy="576262"/>
          </a:xfrm>
          <a:prstGeom prst="curvedConnector2">
            <a:avLst/>
          </a:prstGeom>
          <a:ln>
            <a:solidFill>
              <a:srgbClr val="FF0000"/>
            </a:solidFill>
            <a:prstDash val="solid"/>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08" name="図形 48"/>
          <p:cNvCxnSpPr/>
          <p:nvPr/>
        </p:nvCxnSpPr>
        <p:spPr>
          <a:xfrm rot="5400000" flipH="1" flipV="1">
            <a:off x="6977857" y="62707"/>
            <a:ext cx="936625" cy="3636962"/>
          </a:xfrm>
          <a:prstGeom prst="curvedConnector2">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09" name="カギ線コネクタ 108"/>
          <p:cNvCxnSpPr/>
          <p:nvPr/>
        </p:nvCxnSpPr>
        <p:spPr>
          <a:xfrm rot="10800000" flipH="1">
            <a:off x="2424114" y="2673350"/>
            <a:ext cx="287337" cy="3276600"/>
          </a:xfrm>
          <a:prstGeom prst="bentConnector3">
            <a:avLst>
              <a:gd name="adj1" fmla="val -123458"/>
            </a:avLst>
          </a:prstGeom>
          <a:ln>
            <a:tailEnd type="arrow"/>
          </a:ln>
        </p:spPr>
        <p:style>
          <a:lnRef idx="2">
            <a:schemeClr val="accent1"/>
          </a:lnRef>
          <a:fillRef idx="0">
            <a:schemeClr val="accent1"/>
          </a:fillRef>
          <a:effectRef idx="1">
            <a:schemeClr val="accent1"/>
          </a:effectRef>
          <a:fontRef idx="minor">
            <a:schemeClr val="tx1"/>
          </a:fontRef>
        </p:style>
      </p:cxnSp>
      <p:sp>
        <p:nvSpPr>
          <p:cNvPr id="25630" name="テキスト ボックス 109"/>
          <p:cNvSpPr txBox="1">
            <a:spLocks noChangeArrowheads="1"/>
          </p:cNvSpPr>
          <p:nvPr/>
        </p:nvSpPr>
        <p:spPr bwMode="auto">
          <a:xfrm>
            <a:off x="1703328" y="3255963"/>
            <a:ext cx="400110" cy="1349087"/>
          </a:xfrm>
          <a:prstGeom prst="rect">
            <a:avLst/>
          </a:prstGeom>
          <a:noFill/>
          <a:ln w="9525">
            <a:noFill/>
            <a:miter lim="800000"/>
            <a:headEnd/>
            <a:tailEnd/>
          </a:ln>
        </p:spPr>
        <p:txBody>
          <a:bodyPr vert="eaVert" wrap="none">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コンテンツ収集</a:t>
            </a:r>
          </a:p>
        </p:txBody>
      </p:sp>
      <p:cxnSp>
        <p:nvCxnSpPr>
          <p:cNvPr id="111" name="図形 48"/>
          <p:cNvCxnSpPr/>
          <p:nvPr/>
        </p:nvCxnSpPr>
        <p:spPr>
          <a:xfrm rot="16200000" flipV="1">
            <a:off x="4998244" y="4275931"/>
            <a:ext cx="3492500" cy="287338"/>
          </a:xfrm>
          <a:prstGeom prst="curvedConnector2">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2" name="図形 48"/>
          <p:cNvCxnSpPr/>
          <p:nvPr/>
        </p:nvCxnSpPr>
        <p:spPr>
          <a:xfrm rot="10800000">
            <a:off x="6600825" y="2673351"/>
            <a:ext cx="2159000" cy="3527425"/>
          </a:xfrm>
          <a:prstGeom prst="curvedConnector3">
            <a:avLst>
              <a:gd name="adj1" fmla="val 50000"/>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3" name="図形 48"/>
          <p:cNvCxnSpPr/>
          <p:nvPr/>
        </p:nvCxnSpPr>
        <p:spPr>
          <a:xfrm rot="10800000">
            <a:off x="6600826" y="2673350"/>
            <a:ext cx="2087563" cy="1187450"/>
          </a:xfrm>
          <a:prstGeom prst="curvedConnector3">
            <a:avLst>
              <a:gd name="adj1" fmla="val 50000"/>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4" name="カギ線コネクタ 113"/>
          <p:cNvCxnSpPr>
            <a:stCxn id="73" idx="4"/>
            <a:endCxn id="100" idx="4"/>
          </p:cNvCxnSpPr>
          <p:nvPr/>
        </p:nvCxnSpPr>
        <p:spPr>
          <a:xfrm flipH="1" flipV="1">
            <a:off x="6311900" y="3968750"/>
            <a:ext cx="647700" cy="2312988"/>
          </a:xfrm>
          <a:prstGeom prst="bentConnector3">
            <a:avLst>
              <a:gd name="adj1" fmla="val -6075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カギ線コネクタ 114"/>
          <p:cNvCxnSpPr>
            <a:endCxn id="100" idx="4"/>
          </p:cNvCxnSpPr>
          <p:nvPr/>
        </p:nvCxnSpPr>
        <p:spPr>
          <a:xfrm rot="10800000">
            <a:off x="6311901" y="3968751"/>
            <a:ext cx="2447925" cy="2339975"/>
          </a:xfrm>
          <a:prstGeom prst="bentConnector3">
            <a:avLst>
              <a:gd name="adj1" fmla="val 5726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カギ線コネクタ 115"/>
          <p:cNvCxnSpPr>
            <a:endCxn id="100" idx="4"/>
          </p:cNvCxnSpPr>
          <p:nvPr/>
        </p:nvCxnSpPr>
        <p:spPr>
          <a:xfrm rot="10800000">
            <a:off x="6311900" y="3968751"/>
            <a:ext cx="2376488" cy="36513"/>
          </a:xfrm>
          <a:prstGeom prst="bentConnector3">
            <a:avLst>
              <a:gd name="adj1" fmla="val -239"/>
            </a:avLst>
          </a:prstGeom>
          <a:ln>
            <a:tailEnd type="arrow"/>
          </a:ln>
        </p:spPr>
        <p:style>
          <a:lnRef idx="2">
            <a:schemeClr val="accent1"/>
          </a:lnRef>
          <a:fillRef idx="0">
            <a:schemeClr val="accent1"/>
          </a:fillRef>
          <a:effectRef idx="1">
            <a:schemeClr val="accent1"/>
          </a:effectRef>
          <a:fontRef idx="minor">
            <a:schemeClr val="tx1"/>
          </a:fontRef>
        </p:style>
      </p:cxnSp>
      <p:sp>
        <p:nvSpPr>
          <p:cNvPr id="25637" name="テキスト ボックス 116"/>
          <p:cNvSpPr txBox="1">
            <a:spLocks noChangeArrowheads="1"/>
          </p:cNvSpPr>
          <p:nvPr/>
        </p:nvSpPr>
        <p:spPr bwMode="auto">
          <a:xfrm>
            <a:off x="7104063" y="6381751"/>
            <a:ext cx="1439862"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メタデータ収集</a:t>
            </a:r>
          </a:p>
        </p:txBody>
      </p:sp>
      <p:sp>
        <p:nvSpPr>
          <p:cNvPr id="25638" name="テキスト ボックス 117"/>
          <p:cNvSpPr txBox="1">
            <a:spLocks noChangeArrowheads="1"/>
          </p:cNvSpPr>
          <p:nvPr/>
        </p:nvSpPr>
        <p:spPr bwMode="auto">
          <a:xfrm>
            <a:off x="3863975" y="4437064"/>
            <a:ext cx="1511300"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メタデータ抽出</a:t>
            </a:r>
          </a:p>
        </p:txBody>
      </p:sp>
    </p:spTree>
    <p:extLst>
      <p:ext uri="{BB962C8B-B14F-4D97-AF65-F5344CB8AC3E}">
        <p14:creationId xmlns:p14="http://schemas.microsoft.com/office/powerpoint/2010/main" val="155340725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4"/>
          <p:cNvPicPr>
            <a:picLocks noChangeAspect="1" noChangeArrowheads="1"/>
          </p:cNvPicPr>
          <p:nvPr/>
        </p:nvPicPr>
        <p:blipFill>
          <a:blip r:embed="rId2" cstate="print"/>
          <a:srcRect/>
          <a:stretch>
            <a:fillRect/>
          </a:stretch>
        </p:blipFill>
        <p:spPr bwMode="auto">
          <a:xfrm>
            <a:off x="4511675" y="1844676"/>
            <a:ext cx="2592388" cy="2784475"/>
          </a:xfrm>
          <a:prstGeom prst="rect">
            <a:avLst/>
          </a:prstGeom>
          <a:noFill/>
          <a:ln w="9525">
            <a:noFill/>
            <a:miter lim="800000"/>
            <a:headEnd/>
            <a:tailEnd/>
          </a:ln>
        </p:spPr>
      </p:pic>
      <p:grpSp>
        <p:nvGrpSpPr>
          <p:cNvPr id="27656" name="グループ化 9"/>
          <p:cNvGrpSpPr>
            <a:grpSpLocks/>
          </p:cNvGrpSpPr>
          <p:nvPr/>
        </p:nvGrpSpPr>
        <p:grpSpPr bwMode="auto">
          <a:xfrm>
            <a:off x="7104063" y="1773238"/>
            <a:ext cx="792162" cy="2952750"/>
            <a:chOff x="6948264" y="620688"/>
            <a:chExt cx="1944216" cy="5544616"/>
          </a:xfrm>
        </p:grpSpPr>
        <p:sp>
          <p:nvSpPr>
            <p:cNvPr id="11" name="角丸四角形 10"/>
            <p:cNvSpPr/>
            <p:nvPr/>
          </p:nvSpPr>
          <p:spPr>
            <a:xfrm>
              <a:off x="6948264" y="620688"/>
              <a:ext cx="214291" cy="136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5" name="角丸四角形 14"/>
            <p:cNvSpPr/>
            <p:nvPr/>
          </p:nvSpPr>
          <p:spPr>
            <a:xfrm>
              <a:off x="6948264" y="1988955"/>
              <a:ext cx="214291" cy="417634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6" name="角丸四角形吹き出し 15"/>
            <p:cNvSpPr/>
            <p:nvPr/>
          </p:nvSpPr>
          <p:spPr>
            <a:xfrm>
              <a:off x="7306717" y="1267559"/>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現在</a:t>
              </a:r>
            </a:p>
          </p:txBody>
        </p:sp>
        <p:sp>
          <p:nvSpPr>
            <p:cNvPr id="17" name="角丸四角形吹き出し 16"/>
            <p:cNvSpPr/>
            <p:nvPr/>
          </p:nvSpPr>
          <p:spPr>
            <a:xfrm>
              <a:off x="7306717" y="4797035"/>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地震</a:t>
              </a:r>
            </a:p>
          </p:txBody>
        </p:sp>
        <p:sp>
          <p:nvSpPr>
            <p:cNvPr id="18" name="角丸四角形吹き出し 17"/>
            <p:cNvSpPr/>
            <p:nvPr/>
          </p:nvSpPr>
          <p:spPr>
            <a:xfrm>
              <a:off x="7306717" y="4075639"/>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津波</a:t>
              </a:r>
            </a:p>
          </p:txBody>
        </p:sp>
        <p:sp>
          <p:nvSpPr>
            <p:cNvPr id="19" name="角丸四角形吹き出し 18"/>
            <p:cNvSpPr/>
            <p:nvPr/>
          </p:nvSpPr>
          <p:spPr>
            <a:xfrm>
              <a:off x="7302819" y="3595702"/>
              <a:ext cx="1581868" cy="468012"/>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事故発生</a:t>
              </a:r>
            </a:p>
          </p:txBody>
        </p:sp>
        <p:sp>
          <p:nvSpPr>
            <p:cNvPr id="20" name="角丸四角形 19"/>
            <p:cNvSpPr/>
            <p:nvPr/>
          </p:nvSpPr>
          <p:spPr>
            <a:xfrm>
              <a:off x="7236585" y="5733061"/>
              <a:ext cx="1655895" cy="3606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1" name="角丸四角形吹き出し 20"/>
            <p:cNvSpPr/>
            <p:nvPr/>
          </p:nvSpPr>
          <p:spPr>
            <a:xfrm>
              <a:off x="7306717" y="2456969"/>
              <a:ext cx="1585763" cy="596195"/>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法律成立</a:t>
              </a:r>
            </a:p>
          </p:txBody>
        </p:sp>
      </p:grpSp>
      <p:pic>
        <p:nvPicPr>
          <p:cNvPr id="27650" name="Picture 2"/>
          <p:cNvPicPr>
            <a:picLocks noChangeAspect="1" noChangeArrowheads="1"/>
          </p:cNvPicPr>
          <p:nvPr/>
        </p:nvPicPr>
        <p:blipFill>
          <a:blip r:embed="rId3" cstate="print"/>
          <a:srcRect/>
          <a:stretch>
            <a:fillRect/>
          </a:stretch>
        </p:blipFill>
        <p:spPr bwMode="auto">
          <a:xfrm>
            <a:off x="5808664" y="3933826"/>
            <a:ext cx="3419475" cy="2562225"/>
          </a:xfrm>
          <a:prstGeom prst="rect">
            <a:avLst/>
          </a:prstGeom>
          <a:noFill/>
          <a:ln w="9525">
            <a:noFill/>
            <a:miter lim="800000"/>
            <a:headEnd/>
            <a:tailEnd/>
          </a:ln>
        </p:spPr>
      </p:pic>
      <p:sp>
        <p:nvSpPr>
          <p:cNvPr id="13" name="角丸四角形 12"/>
          <p:cNvSpPr/>
          <p:nvPr/>
        </p:nvSpPr>
        <p:spPr>
          <a:xfrm>
            <a:off x="8417992" y="1320176"/>
            <a:ext cx="3672408" cy="4558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⑤検索結果表示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　サムネイル画像やス</a:t>
            </a: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　ニペットの表示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（地図・時系列表示）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⑥画面遷移を行わない連携機関コンテンツの閲覧</a:t>
            </a:r>
            <a:endParaRPr lang="en-US" altLang="ja-JP" sz="2400" dirty="0">
              <a:solidFill>
                <a:srgbClr val="000000"/>
              </a:solidFill>
              <a:latin typeface="Meiryo UI" panose="020B0604030504040204" pitchFamily="50" charset="-128"/>
              <a:ea typeface="Meiryo UI" panose="020B0604030504040204" pitchFamily="50" charset="-128"/>
            </a:endParaRPr>
          </a:p>
          <a:p>
            <a:pPr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（コンテンツ提供</a:t>
            </a:r>
            <a:r>
              <a:rPr lang="en-US" altLang="ja-JP" sz="2400" dirty="0">
                <a:solidFill>
                  <a:srgbClr val="000000"/>
                </a:solidFill>
                <a:latin typeface="Meiryo UI" panose="020B0604030504040204" pitchFamily="50" charset="-128"/>
                <a:ea typeface="Meiryo UI" panose="020B0604030504040204" pitchFamily="50" charset="-128"/>
              </a:rPr>
              <a:t>API</a:t>
            </a:r>
            <a:r>
              <a:rPr lang="ja-JP" altLang="en-US" sz="2400" dirty="0">
                <a:solidFill>
                  <a:srgbClr val="000000"/>
                </a:solidFill>
                <a:latin typeface="Meiryo UI" panose="020B0604030504040204" pitchFamily="50" charset="-128"/>
                <a:ea typeface="Meiryo UI" panose="020B0604030504040204" pitchFamily="50" charset="-128"/>
              </a:rPr>
              <a:t>を持っている場合、大震災ポータル上で閲覧）</a:t>
            </a:r>
            <a:endParaRPr lang="en-US" altLang="ja-JP" sz="2400" dirty="0">
              <a:solidFill>
                <a:srgbClr val="000000"/>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pPr eaLnBrk="1" hangingPunct="1">
              <a:defRPr/>
            </a:pPr>
            <a:r>
              <a:rPr lang="ja-JP" altLang="en-US" dirty="0" smtClean="0">
                <a:solidFill>
                  <a:schemeClr val="tx1">
                    <a:lumMod val="75000"/>
                    <a:lumOff val="25000"/>
                  </a:schemeClr>
                </a:solidFill>
              </a:rPr>
              <a:t>検索・閲覧機能イメージ</a:t>
            </a:r>
            <a:endParaRPr lang="ja-JP" altLang="en-US" dirty="0">
              <a:solidFill>
                <a:schemeClr val="tx1">
                  <a:lumMod val="75000"/>
                  <a:lumOff val="25000"/>
                </a:schemeClr>
              </a:solidFill>
            </a:endParaRPr>
          </a:p>
        </p:txBody>
      </p:sp>
      <p:sp>
        <p:nvSpPr>
          <p:cNvPr id="22" name="スライド番号プレースホルダ 21"/>
          <p:cNvSpPr>
            <a:spLocks noGrp="1"/>
          </p:cNvSpPr>
          <p:nvPr>
            <p:ph type="sldNum" sz="quarter" idx="12"/>
          </p:nvPr>
        </p:nvSpPr>
        <p:spPr/>
        <p:txBody>
          <a:bodyPr/>
          <a:lstStyle/>
          <a:p>
            <a:pPr>
              <a:defRPr/>
            </a:pPr>
            <a:fld id="{925082BB-8785-4489-9F9E-ECE83FDDC1BF}" type="slidenum">
              <a:rPr lang="ja-JP" altLang="en-US" smtClean="0">
                <a:solidFill>
                  <a:prstClr val="black"/>
                </a:solidFill>
              </a:rPr>
              <a:pPr>
                <a:defRPr/>
              </a:pPr>
              <a:t>121</a:t>
            </a:fld>
            <a:endParaRPr lang="ja-JP" altLang="en-US" dirty="0">
              <a:solidFill>
                <a:prstClr val="black"/>
              </a:solidFill>
            </a:endParaRPr>
          </a:p>
        </p:txBody>
      </p:sp>
      <p:pic>
        <p:nvPicPr>
          <p:cNvPr id="27653" name="Picture 2"/>
          <p:cNvPicPr>
            <a:picLocks noChangeAspect="1" noChangeArrowheads="1"/>
          </p:cNvPicPr>
          <p:nvPr/>
        </p:nvPicPr>
        <p:blipFill>
          <a:blip r:embed="rId4" cstate="print"/>
          <a:srcRect/>
          <a:stretch>
            <a:fillRect/>
          </a:stretch>
        </p:blipFill>
        <p:spPr bwMode="auto">
          <a:xfrm>
            <a:off x="2063750" y="1082676"/>
            <a:ext cx="3024188" cy="2290763"/>
          </a:xfrm>
          <a:prstGeom prst="rect">
            <a:avLst/>
          </a:prstGeom>
          <a:noFill/>
          <a:ln w="9525">
            <a:noFill/>
            <a:miter lim="800000"/>
            <a:headEnd/>
            <a:tailEnd/>
          </a:ln>
        </p:spPr>
      </p:pic>
      <p:sp>
        <p:nvSpPr>
          <p:cNvPr id="14" name="角丸四角形 13"/>
          <p:cNvSpPr/>
          <p:nvPr/>
        </p:nvSpPr>
        <p:spPr>
          <a:xfrm>
            <a:off x="152525" y="2110654"/>
            <a:ext cx="4212084" cy="46699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①地図検索・結果表示、時系列別検索・結果表示及びその組み合わせ</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②関連キーワード、連想キーワードによる検索や推奨される関連コンテンツの表示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③全文テキスト検索</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④英語・中国語・韓国語への翻訳機能の提供</a:t>
            </a:r>
            <a:endParaRPr lang="en-US" altLang="ja-JP" sz="2400" dirty="0">
              <a:solidFill>
                <a:srgbClr val="0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103532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四角形吹き出し 19"/>
          <p:cNvSpPr/>
          <p:nvPr/>
        </p:nvSpPr>
        <p:spPr bwMode="auto">
          <a:xfrm>
            <a:off x="7243831" y="2175201"/>
            <a:ext cx="923219" cy="4193393"/>
          </a:xfrm>
          <a:prstGeom prst="wedgeRectCallout">
            <a:avLst>
              <a:gd name="adj1" fmla="val 75452"/>
              <a:gd name="adj2" fmla="val -37885"/>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p:txBody>
          <a:bodyPr>
            <a:normAutofit fontScale="90000"/>
          </a:bodyPr>
          <a:lstStyle/>
          <a:p>
            <a:r>
              <a:rPr lang="ja-JP" altLang="en-US" dirty="0" smtClean="0"/>
              <a:t>各画面のイメージ　③一覧検索結果画面（一覧表示）</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811707" y="1458437"/>
            <a:ext cx="4167703" cy="50471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四角形吹き出し 18"/>
          <p:cNvSpPr/>
          <p:nvPr/>
        </p:nvSpPr>
        <p:spPr bwMode="auto">
          <a:xfrm>
            <a:off x="3860093" y="2187707"/>
            <a:ext cx="738705" cy="3396240"/>
          </a:xfrm>
          <a:prstGeom prst="wedgeRectCallout">
            <a:avLst>
              <a:gd name="adj1" fmla="val -98529"/>
              <a:gd name="adj2" fmla="val -30165"/>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1524000" y="5517232"/>
            <a:ext cx="2051720" cy="923330"/>
          </a:xfrm>
          <a:prstGeom prst="rect">
            <a:avLst/>
          </a:prstGeom>
          <a:noFill/>
        </p:spPr>
        <p:txBody>
          <a:bodyPr wrap="square" rtlCol="0">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一覧検索結果</a:t>
            </a:r>
            <a:r>
              <a:rPr lang="en-US" altLang="ja-JP"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一覧形式で検索</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結果を表示</a:t>
            </a:r>
          </a:p>
        </p:txBody>
      </p:sp>
      <p:sp>
        <p:nvSpPr>
          <p:cNvPr id="25" name="正方形/長方形 24"/>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6" name="正方形/長方形 25"/>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7" name="正方形/長方形 26"/>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8" name="正方形/長方形 27"/>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pic>
        <p:nvPicPr>
          <p:cNvPr id="39"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0093" y="6179869"/>
            <a:ext cx="4011594" cy="28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四角形吹き出し 22"/>
          <p:cNvSpPr/>
          <p:nvPr/>
        </p:nvSpPr>
        <p:spPr bwMode="auto">
          <a:xfrm>
            <a:off x="4643860" y="2187707"/>
            <a:ext cx="2564637" cy="4141788"/>
          </a:xfrm>
          <a:prstGeom prst="wedgeRectCallout">
            <a:avLst>
              <a:gd name="adj1" fmla="val -92919"/>
              <a:gd name="adj2" fmla="val 43006"/>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 name="正方形/長方形 1"/>
          <p:cNvSpPr/>
          <p:nvPr/>
        </p:nvSpPr>
        <p:spPr>
          <a:xfrm>
            <a:off x="8040216" y="1340768"/>
            <a:ext cx="2627784" cy="4339650"/>
          </a:xfrm>
          <a:prstGeom prst="rect">
            <a:avLst/>
          </a:prstGeom>
        </p:spPr>
        <p:txBody>
          <a:bodyPr wrap="square">
            <a:spAutoFit/>
          </a:bodyPr>
          <a:lstStyle/>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典拠情報検索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・関連キーワード</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Web NDL Authorities</a:t>
            </a:r>
            <a:r>
              <a:rPr lang="ja-JP" altLang="en-US" sz="1200" dirty="0">
                <a:solidFill>
                  <a:prstClr val="black"/>
                </a:solidFill>
                <a:latin typeface="Meiryo UI" panose="020B0604030504040204" pitchFamily="50" charset="-128"/>
                <a:ea typeface="Meiryo UI" panose="020B0604030504040204" pitchFamily="50" charset="-128"/>
              </a:rPr>
              <a:t>を利用した</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典拠情報検索が可能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・著者名キーワード</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インデックスに格納された典拠</a:t>
            </a:r>
            <a:r>
              <a:rPr lang="en-US" altLang="ja-JP" sz="1200" dirty="0">
                <a:solidFill>
                  <a:prstClr val="black"/>
                </a:solidFill>
                <a:latin typeface="Meiryo UI" panose="020B0604030504040204" pitchFamily="50" charset="-128"/>
                <a:ea typeface="Meiryo UI" panose="020B0604030504040204" pitchFamily="50" charset="-128"/>
              </a:rPr>
              <a:t>ID</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をもとにした典拠情報検索が可能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連想検索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 </a:t>
            </a:r>
            <a:r>
              <a:rPr lang="en-US" altLang="ja-JP" sz="1200" dirty="0" err="1">
                <a:solidFill>
                  <a:prstClr val="black"/>
                </a:solidFill>
                <a:latin typeface="Meiryo UI" panose="020B0604030504040204" pitchFamily="50" charset="-128"/>
                <a:ea typeface="Meiryo UI" panose="020B0604030504040204" pitchFamily="50" charset="-128"/>
              </a:rPr>
              <a:t>GETAssoc</a:t>
            </a:r>
            <a:r>
              <a:rPr lang="ja-JP" altLang="en-US" sz="1200" dirty="0">
                <a:solidFill>
                  <a:prstClr val="black"/>
                </a:solidFill>
                <a:latin typeface="Meiryo UI" panose="020B0604030504040204" pitchFamily="50" charset="-128"/>
                <a:ea typeface="Meiryo UI" panose="020B0604030504040204" pitchFamily="50" charset="-128"/>
              </a:rPr>
              <a:t>を利用した連想検索が可能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関連リサーチ・ナビ</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リサーチ・ナビを利用した関連ページの検索が可能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外部サービス検索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外部サービスを利用したさらなる検索が可能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検索結果出力</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RSS</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err="1">
                <a:solidFill>
                  <a:prstClr val="black"/>
                </a:solidFill>
                <a:latin typeface="Meiryo UI" panose="020B0604030504040204" pitchFamily="50" charset="-128"/>
                <a:ea typeface="Meiryo UI" panose="020B0604030504040204" pitchFamily="50" charset="-128"/>
              </a:rPr>
              <a:t>RefWorks</a:t>
            </a:r>
            <a:r>
              <a:rPr lang="ja-JP" altLang="en-US" sz="1200" dirty="0">
                <a:solidFill>
                  <a:prstClr val="black"/>
                </a:solidFill>
                <a:latin typeface="Meiryo UI" panose="020B0604030504040204" pitchFamily="50" charset="-128"/>
                <a:ea typeface="Meiryo UI" panose="020B0604030504040204" pitchFamily="50" charset="-128"/>
              </a:rPr>
              <a:t>の出力が可能</a:t>
            </a:r>
          </a:p>
        </p:txBody>
      </p:sp>
      <p:sp>
        <p:nvSpPr>
          <p:cNvPr id="3" name="正方形/長方形 2"/>
          <p:cNvSpPr/>
          <p:nvPr/>
        </p:nvSpPr>
        <p:spPr>
          <a:xfrm>
            <a:off x="1524000" y="1628801"/>
            <a:ext cx="2153154" cy="4524315"/>
          </a:xfrm>
          <a:prstGeom prst="rect">
            <a:avLst/>
          </a:prstGeom>
        </p:spPr>
        <p:txBody>
          <a:bodyPr wrap="none">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ファセット</a:t>
            </a:r>
            <a:r>
              <a:rPr lang="en-US" altLang="ja-JP"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検索結果の絞込みが</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可能（</a:t>
            </a:r>
            <a:r>
              <a:rPr lang="en-US" altLang="ja-JP" dirty="0">
                <a:solidFill>
                  <a:prstClr val="black"/>
                </a:solidFill>
                <a:latin typeface="Meiryo UI" panose="020B0604030504040204" pitchFamily="50" charset="-128"/>
                <a:ea typeface="Meiryo UI" panose="020B0604030504040204" pitchFamily="50" charset="-128"/>
              </a:rPr>
              <a:t>11/5</a:t>
            </a:r>
            <a:r>
              <a:rPr lang="ja-JP" altLang="en-US" dirty="0">
                <a:solidFill>
                  <a:prstClr val="black"/>
                </a:solidFill>
                <a:latin typeface="Meiryo UI" panose="020B0604030504040204" pitchFamily="50" charset="-128"/>
                <a:ea typeface="Meiryo UI" panose="020B0604030504040204" pitchFamily="50" charset="-128"/>
              </a:rPr>
              <a:t>時点）</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①タイトル</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②作成者</a:t>
            </a: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出版者</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③地点情報</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④作成日</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⑤出版年月日</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⑥種類</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⑦データプロバイダ</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⑧</a:t>
            </a:r>
            <a:r>
              <a:rPr lang="en-US" altLang="ja-JP" dirty="0">
                <a:solidFill>
                  <a:prstClr val="black"/>
                </a:solidFill>
                <a:latin typeface="Meiryo UI" panose="020B0604030504040204" pitchFamily="50" charset="-128"/>
                <a:ea typeface="Meiryo UI" panose="020B0604030504040204" pitchFamily="50" charset="-128"/>
              </a:rPr>
              <a:t>Web</a:t>
            </a:r>
            <a:r>
              <a:rPr lang="ja-JP" altLang="en-US" dirty="0">
                <a:solidFill>
                  <a:prstClr val="black"/>
                </a:solidFill>
                <a:latin typeface="Meiryo UI" panose="020B0604030504040204" pitchFamily="50" charset="-128"/>
                <a:ea typeface="Meiryo UI" panose="020B0604030504040204" pitchFamily="50" charset="-128"/>
              </a:rPr>
              <a:t>閲覧可否</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8451738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t>各画面のイメージ　</a:t>
            </a:r>
            <a:r>
              <a:rPr lang="ja-JP" altLang="en-US" dirty="0"/>
              <a:t>④</a:t>
            </a:r>
            <a:r>
              <a:rPr lang="zh-CN" altLang="en-US" dirty="0"/>
              <a:t>画像</a:t>
            </a:r>
            <a:r>
              <a:rPr lang="ja-JP" altLang="en-US" dirty="0"/>
              <a:t>検索結果</a:t>
            </a:r>
            <a:r>
              <a:rPr lang="ja-JP" altLang="en-US" dirty="0" smtClean="0"/>
              <a:t>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804768" y="1439339"/>
            <a:ext cx="4196112" cy="5066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テキスト ボックス 21"/>
          <p:cNvSpPr txBox="1"/>
          <p:nvPr/>
        </p:nvSpPr>
        <p:spPr>
          <a:xfrm>
            <a:off x="8184232" y="4149081"/>
            <a:ext cx="2430474" cy="1200329"/>
          </a:xfrm>
          <a:prstGeom prst="rect">
            <a:avLst/>
          </a:prstGeom>
          <a:noFill/>
        </p:spPr>
        <p:txBody>
          <a:bodyPr wrap="non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画像検索結果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画像に特化した</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検索結果を表示</a:t>
            </a:r>
          </a:p>
        </p:txBody>
      </p:sp>
      <p:sp>
        <p:nvSpPr>
          <p:cNvPr id="27" name="正方形/長方形 26"/>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8" name="正方形/長方形 27"/>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9" name="正方形/長方形 28"/>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30" name="正方形/長方形 29"/>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31" name="四角形吹き出し 30"/>
          <p:cNvSpPr/>
          <p:nvPr/>
        </p:nvSpPr>
        <p:spPr bwMode="auto">
          <a:xfrm>
            <a:off x="4658206" y="2315616"/>
            <a:ext cx="3371015" cy="3601143"/>
          </a:xfrm>
          <a:prstGeom prst="wedgeRectCallout">
            <a:avLst>
              <a:gd name="adj1" fmla="val 61965"/>
              <a:gd name="adj2" fmla="val -682"/>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32" name="四角形吹き出し 31"/>
          <p:cNvSpPr/>
          <p:nvPr/>
        </p:nvSpPr>
        <p:spPr bwMode="auto">
          <a:xfrm>
            <a:off x="3860093" y="2315615"/>
            <a:ext cx="768963" cy="2792095"/>
          </a:xfrm>
          <a:prstGeom prst="wedgeRectCallout">
            <a:avLst>
              <a:gd name="adj1" fmla="val -84343"/>
              <a:gd name="adj2" fmla="val -33841"/>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3"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4167" y="6170897"/>
            <a:ext cx="4110516" cy="27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0092" y="6170897"/>
            <a:ext cx="4110516" cy="27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564905"/>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4694515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t>各画面のイメージ　⑥</a:t>
            </a:r>
            <a:r>
              <a:rPr lang="ja-JP" altLang="en-US" dirty="0"/>
              <a:t>地図検索結果画面</a:t>
            </a:r>
            <a:endParaRPr kumimoji="1" lang="ja-JP" altLang="en-US" dirty="0"/>
          </a:p>
        </p:txBody>
      </p:sp>
      <p:pic>
        <p:nvPicPr>
          <p:cNvPr id="5" name="Picture 3"/>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453648" y="1573631"/>
            <a:ext cx="4461104" cy="46736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テキスト ボックス 10"/>
          <p:cNvSpPr txBox="1"/>
          <p:nvPr/>
        </p:nvSpPr>
        <p:spPr>
          <a:xfrm>
            <a:off x="8328248" y="1988840"/>
            <a:ext cx="2339752" cy="2677656"/>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地図検索結果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地域に特化した検索結果を表示。</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データをクリックした際、ポップアップにてサムネイル及びメタ情報を表示。</a:t>
            </a:r>
          </a:p>
        </p:txBody>
      </p:sp>
      <p:sp>
        <p:nvSpPr>
          <p:cNvPr id="12" name="正方形/長方形 11"/>
          <p:cNvSpPr/>
          <p:nvPr/>
        </p:nvSpPr>
        <p:spPr bwMode="auto">
          <a:xfrm>
            <a:off x="7059514" y="5349892"/>
            <a:ext cx="1010286" cy="80205"/>
          </a:xfrm>
          <a:prstGeom prst="rect">
            <a:avLst/>
          </a:prstGeom>
          <a:solidFill>
            <a:schemeClr val="bg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7" name="四角形吹き出し 16"/>
          <p:cNvSpPr/>
          <p:nvPr/>
        </p:nvSpPr>
        <p:spPr bwMode="auto">
          <a:xfrm>
            <a:off x="4419794" y="2341986"/>
            <a:ext cx="3357153" cy="3209073"/>
          </a:xfrm>
          <a:prstGeom prst="wedgeRectCallout">
            <a:avLst>
              <a:gd name="adj1" fmla="val 65787"/>
              <a:gd name="adj2" fmla="val -17878"/>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0" name="正方形/長方形 19"/>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1" name="正方形/長方形 20"/>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27" name="四角形吹き出し 26"/>
          <p:cNvSpPr/>
          <p:nvPr/>
        </p:nvSpPr>
        <p:spPr bwMode="auto">
          <a:xfrm>
            <a:off x="3519059" y="2341986"/>
            <a:ext cx="844061" cy="3209073"/>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1950" y="5873427"/>
            <a:ext cx="4401126" cy="33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564905"/>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3907224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fontAlgn="ctr"/>
            <a:r>
              <a:rPr lang="ja-JP" altLang="en-US" dirty="0" smtClean="0"/>
              <a:t>各画面のイメージ　⑦</a:t>
            </a:r>
            <a:r>
              <a:rPr lang="ja-JP" altLang="en-US" dirty="0"/>
              <a:t>時系列</a:t>
            </a:r>
            <a:r>
              <a:rPr lang="ja-JP" altLang="en-US" dirty="0" smtClean="0"/>
              <a:t>検索結果</a:t>
            </a:r>
            <a:r>
              <a:rPr lang="ja-JP" altLang="en-US" dirty="0"/>
              <a:t>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430186" y="1573940"/>
            <a:ext cx="4803242" cy="47643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四角形吹き出し 9"/>
          <p:cNvSpPr/>
          <p:nvPr/>
        </p:nvSpPr>
        <p:spPr bwMode="auto">
          <a:xfrm>
            <a:off x="4363120" y="2386521"/>
            <a:ext cx="3967541" cy="3109211"/>
          </a:xfrm>
          <a:prstGeom prst="wedgeRectCallout">
            <a:avLst>
              <a:gd name="adj1" fmla="val 59601"/>
              <a:gd name="adj2" fmla="val -13250"/>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8400256" y="2276872"/>
            <a:ext cx="2267744" cy="3416320"/>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時系列検索結果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日時に特化した検索結果を表示。データをクリックした際、ポップアップにてサムネイル及びメタ情報を表示。</a:t>
            </a:r>
          </a:p>
        </p:txBody>
      </p:sp>
      <p:sp>
        <p:nvSpPr>
          <p:cNvPr id="16" name="正方形/長方形 15"/>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17" name="正方形/長方形 16"/>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12" name="四角形吹き出し 11"/>
          <p:cNvSpPr/>
          <p:nvPr/>
        </p:nvSpPr>
        <p:spPr bwMode="auto">
          <a:xfrm>
            <a:off x="3493800" y="2386521"/>
            <a:ext cx="844061" cy="3109211"/>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6575" y="5937370"/>
            <a:ext cx="4687953" cy="348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492897"/>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44177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fontAlgn="ctr"/>
            <a:r>
              <a:rPr lang="ja-JP" altLang="en-US" dirty="0" smtClean="0"/>
              <a:t>各画面のイメージ　⑧</a:t>
            </a:r>
            <a:r>
              <a:rPr lang="ja-JP" altLang="en-US" dirty="0"/>
              <a:t>地図</a:t>
            </a:r>
            <a:r>
              <a:rPr lang="ja-JP" altLang="en-US" dirty="0" smtClean="0"/>
              <a:t>時系列検索</a:t>
            </a:r>
            <a:r>
              <a:rPr lang="ja-JP" altLang="en-US" dirty="0"/>
              <a:t>結果画面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365041" y="1563267"/>
            <a:ext cx="4575551" cy="46386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四角形吹き出し 17"/>
          <p:cNvSpPr/>
          <p:nvPr/>
        </p:nvSpPr>
        <p:spPr bwMode="auto">
          <a:xfrm>
            <a:off x="4213253" y="2389684"/>
            <a:ext cx="3727338" cy="3199353"/>
          </a:xfrm>
          <a:prstGeom prst="wedgeRectCallout">
            <a:avLst>
              <a:gd name="adj1" fmla="val 59784"/>
              <a:gd name="adj2" fmla="val -8300"/>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8184232" y="1772816"/>
            <a:ext cx="2483768" cy="3046988"/>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地図時系列検索結果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地域と日時の両面から検索が可能。データをクリックした際、ポップアップにてサムネイル及びメタ情報を表示。</a:t>
            </a:r>
          </a:p>
        </p:txBody>
      </p:sp>
      <p:sp>
        <p:nvSpPr>
          <p:cNvPr id="20" name="正方形/長方形 19"/>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1" name="正方形/長方形 20"/>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2" name="正方形/長方形 21"/>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12" name="四角形吹き出し 11"/>
          <p:cNvSpPr/>
          <p:nvPr/>
        </p:nvSpPr>
        <p:spPr bwMode="auto">
          <a:xfrm>
            <a:off x="3466306" y="2390739"/>
            <a:ext cx="658783" cy="3198251"/>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515" y="5832668"/>
            <a:ext cx="4552077" cy="33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492897"/>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5565212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タイトル 206"/>
          <p:cNvSpPr>
            <a:spLocks noGrp="1"/>
          </p:cNvSpPr>
          <p:nvPr>
            <p:ph type="title"/>
          </p:nvPr>
        </p:nvSpPr>
        <p:spPr>
          <a:xfrm>
            <a:off x="1" y="-12396"/>
            <a:ext cx="12191999" cy="574444"/>
          </a:xfrm>
        </p:spPr>
        <p:txBody>
          <a:bodyPr>
            <a:normAutofit/>
          </a:bodyPr>
          <a:lstStyle/>
          <a:p>
            <a:r>
              <a:rPr lang="ja-JP" altLang="en-US" sz="1800" dirty="0"/>
              <a:t>機能全体図（</a:t>
            </a:r>
            <a:r>
              <a:rPr lang="en-US" altLang="ja-JP" sz="1800" dirty="0"/>
              <a:t>Sprint1</a:t>
            </a:r>
            <a:r>
              <a:rPr lang="ja-JP" altLang="en-US" sz="1800" dirty="0"/>
              <a:t>リリース時点）</a:t>
            </a:r>
          </a:p>
        </p:txBody>
      </p:sp>
      <p:sp>
        <p:nvSpPr>
          <p:cNvPr id="262" name="タイトル 206"/>
          <p:cNvSpPr txBox="1">
            <a:spLocks/>
          </p:cNvSpPr>
          <p:nvPr/>
        </p:nvSpPr>
        <p:spPr>
          <a:xfrm>
            <a:off x="12064067" y="1089358"/>
            <a:ext cx="758859" cy="196710"/>
          </a:xfrm>
          <a:prstGeom prst="rect">
            <a:avLst/>
          </a:prstGeom>
        </p:spPr>
        <p:txBody>
          <a:bodyPr vert="horz" lIns="90141" tIns="45070" rIns="90141" bIns="45070" rtlCol="0" anchor="ctr">
            <a:normAutofit fontScale="92500" lnSpcReduction="10000"/>
          </a:bodyPr>
          <a:lstStyle>
            <a:lvl1pPr algn="ctr" defTabSz="1440180" rtl="0" eaLnBrk="1" latinLnBrk="0" hangingPunct="1">
              <a:spcBef>
                <a:spcPct val="0"/>
              </a:spcBef>
              <a:buNone/>
              <a:defRPr kumimoji="1" sz="7000" kern="1200">
                <a:solidFill>
                  <a:schemeClr val="tx1"/>
                </a:solidFill>
                <a:latin typeface="+mj-lt"/>
                <a:ea typeface="+mj-ea"/>
                <a:cs typeface="+mj-cs"/>
              </a:defRPr>
            </a:lvl1pPr>
          </a:lstStyle>
          <a:p>
            <a:pPr algn="r" fontAlgn="base">
              <a:spcAft>
                <a:spcPct val="0"/>
              </a:spcAft>
            </a:pPr>
            <a:r>
              <a:rPr lang="ja-JP" altLang="en-US" sz="800" dirty="0">
                <a:solidFill>
                  <a:prstClr val="black"/>
                </a:solidFill>
                <a:latin typeface="Meiryo UI" panose="020B0604030504040204" pitchFamily="50" charset="-128"/>
                <a:ea typeface="Meiryo UI" panose="020B0604030504040204" pitchFamily="50" charset="-128"/>
              </a:rPr>
              <a:t>（</a:t>
            </a:r>
            <a:r>
              <a:rPr lang="en-US" altLang="ja-JP" sz="800" dirty="0">
                <a:solidFill>
                  <a:prstClr val="black"/>
                </a:solidFill>
                <a:latin typeface="Meiryo UI" panose="020B0604030504040204" pitchFamily="50" charset="-128"/>
                <a:ea typeface="Meiryo UI" panose="020B0604030504040204" pitchFamily="50" charset="-128"/>
              </a:rPr>
              <a:t>1/3</a:t>
            </a:r>
            <a:r>
              <a:rPr lang="ja-JP" altLang="en-US" sz="800" dirty="0">
                <a:solidFill>
                  <a:prstClr val="black"/>
                </a:solidFill>
                <a:latin typeface="Meiryo UI" panose="020B0604030504040204" pitchFamily="50" charset="-128"/>
                <a:ea typeface="Meiryo UI" panose="020B0604030504040204" pitchFamily="50" charset="-128"/>
              </a:rPr>
              <a:t>）</a:t>
            </a:r>
          </a:p>
        </p:txBody>
      </p:sp>
      <p:grpSp>
        <p:nvGrpSpPr>
          <p:cNvPr id="8" name="グループ化 7"/>
          <p:cNvGrpSpPr/>
          <p:nvPr/>
        </p:nvGrpSpPr>
        <p:grpSpPr>
          <a:xfrm>
            <a:off x="1584213" y="529855"/>
            <a:ext cx="9026921" cy="6139505"/>
            <a:chOff x="97313" y="1232201"/>
            <a:chExt cx="6874357" cy="4848522"/>
          </a:xfrm>
        </p:grpSpPr>
        <p:sp>
          <p:nvSpPr>
            <p:cNvPr id="741" name="Rectangle 112"/>
            <p:cNvSpPr>
              <a:spLocks noChangeArrowheads="1"/>
            </p:cNvSpPr>
            <p:nvPr/>
          </p:nvSpPr>
          <p:spPr bwMode="auto">
            <a:xfrm>
              <a:off x="687808" y="1664025"/>
              <a:ext cx="5587158" cy="84488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外部機関連携</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2" name="Rectangle 112"/>
            <p:cNvSpPr>
              <a:spLocks noChangeArrowheads="1"/>
            </p:cNvSpPr>
            <p:nvPr/>
          </p:nvSpPr>
          <p:spPr bwMode="auto">
            <a:xfrm>
              <a:off x="2492660" y="3212985"/>
              <a:ext cx="716886" cy="1692819"/>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震災電子書庫</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3" name="Rectangle 112"/>
            <p:cNvSpPr>
              <a:spLocks noChangeArrowheads="1"/>
            </p:cNvSpPr>
            <p:nvPr/>
          </p:nvSpPr>
          <p:spPr bwMode="auto">
            <a:xfrm>
              <a:off x="3347617" y="2343568"/>
              <a:ext cx="3186928" cy="318852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震災ポータル</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5" name="Rectangle 110"/>
            <p:cNvSpPr>
              <a:spLocks noChangeArrowheads="1"/>
            </p:cNvSpPr>
            <p:nvPr/>
          </p:nvSpPr>
          <p:spPr bwMode="auto">
            <a:xfrm>
              <a:off x="2552551" y="1860679"/>
              <a:ext cx="1452712" cy="572714"/>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（ア）外部機関連携サブシステム共通要件</a:t>
              </a:r>
            </a:p>
          </p:txBody>
        </p:sp>
        <p:sp>
          <p:nvSpPr>
            <p:cNvPr id="746" name="Rectangle 110"/>
            <p:cNvSpPr>
              <a:spLocks noChangeArrowheads="1"/>
            </p:cNvSpPr>
            <p:nvPr/>
          </p:nvSpPr>
          <p:spPr bwMode="auto">
            <a:xfrm>
              <a:off x="826959" y="1860679"/>
              <a:ext cx="1667146" cy="57271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a:t>
              </a:r>
              <a:r>
                <a:rPr lang="en-US" altLang="ja-JP" sz="500" dirty="0">
                  <a:solidFill>
                    <a:srgbClr val="002060"/>
                  </a:solidFill>
                  <a:latin typeface="Meiryo UI" panose="020B0604030504040204" pitchFamily="50" charset="-128"/>
                  <a:ea typeface="Meiryo UI" panose="020B0604030504040204" pitchFamily="50" charset="-128"/>
                </a:rPr>
                <a:t>ASP</a:t>
              </a:r>
              <a:r>
                <a:rPr lang="ja-JP" altLang="ja-JP" sz="500" dirty="0">
                  <a:solidFill>
                    <a:srgbClr val="002060"/>
                  </a:solidFill>
                  <a:latin typeface="Meiryo UI" panose="020B0604030504040204" pitchFamily="50" charset="-128"/>
                  <a:ea typeface="Meiryo UI" panose="020B0604030504040204" pitchFamily="50" charset="-128"/>
                </a:rPr>
                <a:t>ツール（外部機関用ポータル）要件</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①コンテンツ登録・管理機能</a:t>
              </a:r>
            </a:p>
          </p:txBody>
        </p:sp>
        <p:sp>
          <p:nvSpPr>
            <p:cNvPr id="747" name="Rectangle 110"/>
            <p:cNvSpPr>
              <a:spLocks noChangeArrowheads="1"/>
            </p:cNvSpPr>
            <p:nvPr/>
          </p:nvSpPr>
          <p:spPr bwMode="auto">
            <a:xfrm>
              <a:off x="4042267" y="1860679"/>
              <a:ext cx="2172336" cy="572714"/>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a:t>
              </a:r>
              <a:r>
                <a:rPr lang="en-US" altLang="ja-JP" sz="500" dirty="0">
                  <a:solidFill>
                    <a:srgbClr val="002060"/>
                  </a:solidFill>
                  <a:latin typeface="Meiryo UI" panose="020B0604030504040204" pitchFamily="50" charset="-128"/>
                  <a:ea typeface="Meiryo UI" panose="020B0604030504040204" pitchFamily="50" charset="-128"/>
                </a:rPr>
                <a:t>ASP</a:t>
              </a:r>
              <a:r>
                <a:rPr lang="ja-JP" altLang="ja-JP" sz="500" dirty="0">
                  <a:solidFill>
                    <a:srgbClr val="002060"/>
                  </a:solidFill>
                  <a:latin typeface="Meiryo UI" panose="020B0604030504040204" pitchFamily="50" charset="-128"/>
                  <a:ea typeface="Meiryo UI" panose="020B0604030504040204" pitchFamily="50" charset="-128"/>
                </a:rPr>
                <a:t>ツール（外部機関用ポータル）要件</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②コンテンツ検索・閲覧機能</a:t>
              </a:r>
            </a:p>
          </p:txBody>
        </p:sp>
        <p:sp>
          <p:nvSpPr>
            <p:cNvPr id="748" name="Rectangle 112"/>
            <p:cNvSpPr>
              <a:spLocks noChangeArrowheads="1"/>
            </p:cNvSpPr>
            <p:nvPr/>
          </p:nvSpPr>
          <p:spPr bwMode="auto">
            <a:xfrm>
              <a:off x="2612332" y="2078464"/>
              <a:ext cx="577633" cy="260818"/>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（ア）共通要件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49" name="Rectangle 112"/>
            <p:cNvSpPr>
              <a:spLocks noChangeArrowheads="1"/>
            </p:cNvSpPr>
            <p:nvPr/>
          </p:nvSpPr>
          <p:spPr bwMode="auto">
            <a:xfrm>
              <a:off x="4126326" y="2078463"/>
              <a:ext cx="609939" cy="260819"/>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ｃ）ポータル管理</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（ＡＳＰツール独自要件）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0" name="Rectangle 112"/>
            <p:cNvSpPr>
              <a:spLocks noChangeArrowheads="1"/>
            </p:cNvSpPr>
            <p:nvPr/>
          </p:nvSpPr>
          <p:spPr bwMode="auto">
            <a:xfrm>
              <a:off x="915052" y="2078464"/>
              <a:ext cx="1508927" cy="257240"/>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numCol="3" anchor="ctr"/>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ａ）コンテンツ登録</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ｂ）組織化</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ｃ）著作権・許諾情報付与</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ｄ）提供制限</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ｅ）タグ・コメント管理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1" name="Rectangle 112"/>
            <p:cNvSpPr>
              <a:spLocks noChangeArrowheads="1"/>
            </p:cNvSpPr>
            <p:nvPr/>
          </p:nvSpPr>
          <p:spPr bwMode="auto">
            <a:xfrm>
              <a:off x="4800685" y="2081431"/>
              <a:ext cx="1357908" cy="254274"/>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numCol="2" anchor="ctr"/>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ａ）ユーザビリティ</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ｂ）パーソナライズ</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ｄ）タグ・コメント受付</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ｅ）検索</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ｆ）コンテンツ閲覧</a:t>
              </a:r>
              <a:r>
                <a:rPr lang="en-US" altLang="ja-JP" sz="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　ダウンロード</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2" name="Rectangle 112"/>
            <p:cNvSpPr>
              <a:spLocks noChangeArrowheads="1"/>
            </p:cNvSpPr>
            <p:nvPr/>
          </p:nvSpPr>
          <p:spPr bwMode="auto">
            <a:xfrm>
              <a:off x="3333450" y="2074886"/>
              <a:ext cx="577633" cy="260818"/>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（ア）ユーザ管理要件</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（ＡＳＰツール独自要件）</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753"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7297" y="1291622"/>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4" name="テキスト ボックス 131"/>
            <p:cNvSpPr txBox="1">
              <a:spLocks noChangeArrowheads="1"/>
            </p:cNvSpPr>
            <p:nvPr/>
          </p:nvSpPr>
          <p:spPr bwMode="auto">
            <a:xfrm>
              <a:off x="1488574" y="1474791"/>
              <a:ext cx="576299"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コンテンツ登録者等</a:t>
              </a:r>
            </a:p>
          </p:txBody>
        </p:sp>
        <p:pic>
          <p:nvPicPr>
            <p:cNvPr id="755"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841" y="1300183"/>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6" name="テキスト ボックス 131"/>
            <p:cNvSpPr txBox="1">
              <a:spLocks noChangeArrowheads="1"/>
            </p:cNvSpPr>
            <p:nvPr/>
          </p:nvSpPr>
          <p:spPr bwMode="auto">
            <a:xfrm>
              <a:off x="5450832" y="1483352"/>
              <a:ext cx="322389"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7" name="Rectangle 112"/>
            <p:cNvSpPr>
              <a:spLocks noChangeArrowheads="1"/>
            </p:cNvSpPr>
            <p:nvPr/>
          </p:nvSpPr>
          <p:spPr bwMode="auto">
            <a:xfrm>
              <a:off x="574518" y="2321476"/>
              <a:ext cx="1850235" cy="321061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震災デジデポ</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58" name="Rectangle 110"/>
            <p:cNvSpPr>
              <a:spLocks noChangeArrowheads="1"/>
            </p:cNvSpPr>
            <p:nvPr/>
          </p:nvSpPr>
          <p:spPr bwMode="auto">
            <a:xfrm>
              <a:off x="611961" y="2845285"/>
              <a:ext cx="1702658" cy="1587281"/>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（ア）コンテンツ収集・受付・組織化機能</a:t>
              </a:r>
            </a:p>
          </p:txBody>
        </p:sp>
        <p:sp>
          <p:nvSpPr>
            <p:cNvPr id="759" name="フローチャート : 磁気ディスク 758"/>
            <p:cNvSpPr/>
            <p:nvPr/>
          </p:nvSpPr>
          <p:spPr>
            <a:xfrm>
              <a:off x="2593320" y="3399423"/>
              <a:ext cx="575635" cy="511730"/>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メタデータ</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a:t>
              </a:r>
              <a:r>
                <a:rPr lang="en-US" altLang="ja-JP" sz="500" dirty="0">
                  <a:solidFill>
                    <a:prstClr val="white"/>
                  </a:solidFill>
                  <a:latin typeface="Meiryo UI" panose="020B0604030504040204" pitchFamily="50" charset="-128"/>
                  <a:ea typeface="Meiryo UI" panose="020B0604030504040204" pitchFamily="50" charset="-128"/>
                </a:rPr>
                <a:t>DB</a:t>
              </a:r>
              <a:r>
                <a:rPr lang="ja-JP" altLang="en-US" sz="500" dirty="0">
                  <a:solidFill>
                    <a:prstClr val="white"/>
                  </a:solidFill>
                  <a:latin typeface="Meiryo UI" panose="020B0604030504040204" pitchFamily="50" charset="-128"/>
                  <a:ea typeface="Meiryo UI" panose="020B0604030504040204" pitchFamily="50" charset="-128"/>
                </a:rPr>
                <a:t>）</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760" name="フローチャート : 磁気ディスク 759"/>
            <p:cNvSpPr/>
            <p:nvPr/>
          </p:nvSpPr>
          <p:spPr>
            <a:xfrm>
              <a:off x="2590434" y="4089295"/>
              <a:ext cx="580208" cy="522648"/>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コンテンツ</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（分散ファイル</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システム）</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761" name="Rectangle 110"/>
            <p:cNvSpPr>
              <a:spLocks noChangeArrowheads="1"/>
            </p:cNvSpPr>
            <p:nvPr/>
          </p:nvSpPr>
          <p:spPr bwMode="auto">
            <a:xfrm>
              <a:off x="608299" y="4514194"/>
              <a:ext cx="1038518" cy="900196"/>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（イ）権利情報保護の実証実験</a:t>
              </a:r>
            </a:p>
          </p:txBody>
        </p:sp>
        <p:sp>
          <p:nvSpPr>
            <p:cNvPr id="762" name="Rectangle 110"/>
            <p:cNvSpPr>
              <a:spLocks noChangeArrowheads="1"/>
            </p:cNvSpPr>
            <p:nvPr/>
          </p:nvSpPr>
          <p:spPr bwMode="auto">
            <a:xfrm>
              <a:off x="1722120" y="4514194"/>
              <a:ext cx="592499" cy="904366"/>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（ウ）不適切</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コンテンツ管理機能</a:t>
              </a:r>
            </a:p>
          </p:txBody>
        </p:sp>
        <p:sp>
          <p:nvSpPr>
            <p:cNvPr id="763" name="Rectangle 110"/>
            <p:cNvSpPr>
              <a:spLocks noChangeArrowheads="1"/>
            </p:cNvSpPr>
            <p:nvPr/>
          </p:nvSpPr>
          <p:spPr bwMode="auto">
            <a:xfrm>
              <a:off x="5009533" y="2456467"/>
              <a:ext cx="1381804" cy="408380"/>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（ア）ポータル共通機能</a:t>
              </a:r>
            </a:p>
          </p:txBody>
        </p:sp>
        <p:sp>
          <p:nvSpPr>
            <p:cNvPr id="764" name="Rectangle 112"/>
            <p:cNvSpPr>
              <a:spLocks noChangeArrowheads="1"/>
            </p:cNvSpPr>
            <p:nvPr/>
          </p:nvSpPr>
          <p:spPr bwMode="auto">
            <a:xfrm>
              <a:off x="5148862" y="262196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①ユーザビリティ</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5" name="Rectangle 112"/>
            <p:cNvSpPr>
              <a:spLocks noChangeArrowheads="1"/>
            </p:cNvSpPr>
            <p:nvPr/>
          </p:nvSpPr>
          <p:spPr bwMode="auto">
            <a:xfrm>
              <a:off x="1287671" y="301633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②自動収集・登録</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6" name="Rectangle 112"/>
            <p:cNvSpPr>
              <a:spLocks noChangeArrowheads="1"/>
            </p:cNvSpPr>
            <p:nvPr/>
          </p:nvSpPr>
          <p:spPr bwMode="auto">
            <a:xfrm>
              <a:off x="1311172" y="420435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③震災コンテンツ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抽出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7" name="Rectangle 112"/>
            <p:cNvSpPr>
              <a:spLocks noChangeArrowheads="1"/>
            </p:cNvSpPr>
            <p:nvPr/>
          </p:nvSpPr>
          <p:spPr bwMode="auto">
            <a:xfrm>
              <a:off x="1809182" y="420464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④メタデータ</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自動付与</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8" name="Rectangle 112"/>
            <p:cNvSpPr>
              <a:spLocks noChangeArrowheads="1"/>
            </p:cNvSpPr>
            <p:nvPr/>
          </p:nvSpPr>
          <p:spPr bwMode="auto">
            <a:xfrm>
              <a:off x="1547819" y="3669581"/>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⑥コンテンツ編集</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69" name="Rectangle 112"/>
            <p:cNvSpPr>
              <a:spLocks noChangeArrowheads="1"/>
            </p:cNvSpPr>
            <p:nvPr/>
          </p:nvSpPr>
          <p:spPr bwMode="auto">
            <a:xfrm>
              <a:off x="1816499" y="5029193"/>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②不適切コンテンツ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0" name="Rectangle 112"/>
            <p:cNvSpPr>
              <a:spLocks noChangeArrowheads="1"/>
            </p:cNvSpPr>
            <p:nvPr/>
          </p:nvSpPr>
          <p:spPr bwMode="auto">
            <a:xfrm>
              <a:off x="1816499" y="478949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①不適切コンテンツ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自動抽出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1" name="Rectangle 112"/>
            <p:cNvSpPr>
              <a:spLocks noChangeArrowheads="1"/>
            </p:cNvSpPr>
            <p:nvPr/>
          </p:nvSpPr>
          <p:spPr bwMode="auto">
            <a:xfrm>
              <a:off x="5828983" y="250890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②パーソナライズ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2" name="Rectangle 112"/>
            <p:cNvSpPr>
              <a:spLocks noChangeArrowheads="1"/>
            </p:cNvSpPr>
            <p:nvPr/>
          </p:nvSpPr>
          <p:spPr bwMode="auto">
            <a:xfrm>
              <a:off x="5831927" y="2689929"/>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③利用制限</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73" name="Rectangle 110"/>
            <p:cNvSpPr>
              <a:spLocks noChangeArrowheads="1"/>
            </p:cNvSpPr>
            <p:nvPr/>
          </p:nvSpPr>
          <p:spPr bwMode="auto">
            <a:xfrm>
              <a:off x="5728906" y="2899401"/>
              <a:ext cx="657936" cy="56628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（イ）ポータル管理機能</a:t>
              </a:r>
            </a:p>
          </p:txBody>
        </p:sp>
        <p:sp>
          <p:nvSpPr>
            <p:cNvPr id="774" name="Rectangle 112"/>
            <p:cNvSpPr>
              <a:spLocks noChangeArrowheads="1"/>
            </p:cNvSpPr>
            <p:nvPr/>
          </p:nvSpPr>
          <p:spPr bwMode="auto">
            <a:xfrm>
              <a:off x="5842051" y="307370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①トップページ</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表示・編集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5" name="Rectangle 112"/>
            <p:cNvSpPr>
              <a:spLocks noChangeArrowheads="1"/>
            </p:cNvSpPr>
            <p:nvPr/>
          </p:nvSpPr>
          <p:spPr bwMode="auto">
            <a:xfrm>
              <a:off x="5842051" y="328113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②情報提供</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6" name="Rectangle 110"/>
            <p:cNvSpPr>
              <a:spLocks noChangeArrowheads="1"/>
            </p:cNvSpPr>
            <p:nvPr/>
          </p:nvSpPr>
          <p:spPr bwMode="auto">
            <a:xfrm>
              <a:off x="4300537" y="3514958"/>
              <a:ext cx="1213462" cy="919629"/>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（ウ）検索機能　　</a:t>
              </a:r>
            </a:p>
          </p:txBody>
        </p:sp>
        <p:sp>
          <p:nvSpPr>
            <p:cNvPr id="777" name="Rectangle 112"/>
            <p:cNvSpPr>
              <a:spLocks noChangeArrowheads="1"/>
            </p:cNvSpPr>
            <p:nvPr/>
          </p:nvSpPr>
          <p:spPr bwMode="auto">
            <a:xfrm>
              <a:off x="5018577" y="356889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（ウ）①キーワード</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検索</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78" name="Rectangle 112"/>
            <p:cNvSpPr>
              <a:spLocks noChangeArrowheads="1"/>
            </p:cNvSpPr>
            <p:nvPr/>
          </p:nvSpPr>
          <p:spPr bwMode="auto">
            <a:xfrm>
              <a:off x="5018577" y="373398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②ディレクトリ</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型検索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9" name="Rectangle 112"/>
            <p:cNvSpPr>
              <a:spLocks noChangeArrowheads="1"/>
            </p:cNvSpPr>
            <p:nvPr/>
          </p:nvSpPr>
          <p:spPr bwMode="auto">
            <a:xfrm>
              <a:off x="5024192" y="408231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③全文</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テキスト検索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0" name="Rectangle 112"/>
            <p:cNvSpPr>
              <a:spLocks noChangeArrowheads="1"/>
            </p:cNvSpPr>
            <p:nvPr/>
          </p:nvSpPr>
          <p:spPr bwMode="auto">
            <a:xfrm>
              <a:off x="5024083" y="425679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④連想検索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1" name="Rectangle 110"/>
            <p:cNvSpPr>
              <a:spLocks noChangeArrowheads="1"/>
            </p:cNvSpPr>
            <p:nvPr/>
          </p:nvSpPr>
          <p:spPr bwMode="auto">
            <a:xfrm>
              <a:off x="5570077" y="3507854"/>
              <a:ext cx="824363" cy="121807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（エ）検索結果一覧表示機能</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782" name="Rectangle 112"/>
            <p:cNvSpPr>
              <a:spLocks noChangeArrowheads="1"/>
            </p:cNvSpPr>
            <p:nvPr/>
          </p:nvSpPr>
          <p:spPr bwMode="auto">
            <a:xfrm>
              <a:off x="5842051" y="433394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（エ）①地図・</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時系列表示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3" name="Rectangle 112"/>
            <p:cNvSpPr>
              <a:spLocks noChangeArrowheads="1"/>
            </p:cNvSpPr>
            <p:nvPr/>
          </p:nvSpPr>
          <p:spPr bwMode="auto">
            <a:xfrm>
              <a:off x="5842051" y="4512813"/>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 ②詳細情報</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84" name="Rectangle 110"/>
            <p:cNvSpPr>
              <a:spLocks noChangeArrowheads="1"/>
            </p:cNvSpPr>
            <p:nvPr/>
          </p:nvSpPr>
          <p:spPr bwMode="auto">
            <a:xfrm>
              <a:off x="3418384" y="5000880"/>
              <a:ext cx="2972953" cy="319091"/>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（オ）コンテンツ閲覧／　　ダウンロード機能　　（サ）音声・動画再生　（ストリーミング）機能</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785" name="Rectangle 110"/>
            <p:cNvSpPr>
              <a:spLocks noChangeArrowheads="1"/>
            </p:cNvSpPr>
            <p:nvPr/>
          </p:nvSpPr>
          <p:spPr bwMode="auto">
            <a:xfrm>
              <a:off x="4295567" y="2458044"/>
              <a:ext cx="655949" cy="29594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（カ）申請・問合せ機能</a:t>
              </a:r>
            </a:p>
          </p:txBody>
        </p:sp>
        <p:sp>
          <p:nvSpPr>
            <p:cNvPr id="786" name="Rectangle 110"/>
            <p:cNvSpPr>
              <a:spLocks noChangeArrowheads="1"/>
            </p:cNvSpPr>
            <p:nvPr/>
          </p:nvSpPr>
          <p:spPr bwMode="auto">
            <a:xfrm>
              <a:off x="5009533" y="2899401"/>
              <a:ext cx="697163" cy="569717"/>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（キ）タグ・コメント受付</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・管理機能</a:t>
              </a:r>
            </a:p>
          </p:txBody>
        </p:sp>
        <p:sp>
          <p:nvSpPr>
            <p:cNvPr id="787" name="Rectangle 110"/>
            <p:cNvSpPr>
              <a:spLocks noChangeArrowheads="1"/>
            </p:cNvSpPr>
            <p:nvPr/>
          </p:nvSpPr>
          <p:spPr bwMode="auto">
            <a:xfrm>
              <a:off x="4300536" y="2800359"/>
              <a:ext cx="652495" cy="306208"/>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（ク）翻訳機能</a:t>
              </a:r>
            </a:p>
          </p:txBody>
        </p:sp>
        <p:sp>
          <p:nvSpPr>
            <p:cNvPr id="788" name="Rectangle 110"/>
            <p:cNvSpPr>
              <a:spLocks noChangeArrowheads="1"/>
            </p:cNvSpPr>
            <p:nvPr/>
          </p:nvSpPr>
          <p:spPr bwMode="auto">
            <a:xfrm>
              <a:off x="3418383" y="2871642"/>
              <a:ext cx="820342" cy="207902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（シ）インデックス作成機能</a:t>
              </a:r>
            </a:p>
          </p:txBody>
        </p:sp>
        <p:sp>
          <p:nvSpPr>
            <p:cNvPr id="789" name="Rectangle 112"/>
            <p:cNvSpPr>
              <a:spLocks noChangeArrowheads="1"/>
            </p:cNvSpPr>
            <p:nvPr/>
          </p:nvSpPr>
          <p:spPr bwMode="auto">
            <a:xfrm>
              <a:off x="3590675" y="3428011"/>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①メタデータ</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インデックス作成</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0" name="Rectangle 112"/>
            <p:cNvSpPr>
              <a:spLocks noChangeArrowheads="1"/>
            </p:cNvSpPr>
            <p:nvPr/>
          </p:nvSpPr>
          <p:spPr bwMode="auto">
            <a:xfrm>
              <a:off x="3590675" y="357412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②集合知・</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クラスタリング</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1" name="Rectangle 112"/>
            <p:cNvSpPr>
              <a:spLocks noChangeArrowheads="1"/>
            </p:cNvSpPr>
            <p:nvPr/>
          </p:nvSpPr>
          <p:spPr bwMode="auto">
            <a:xfrm>
              <a:off x="3540669" y="4158273"/>
              <a:ext cx="545997" cy="142289"/>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a:t>
              </a:r>
              <a:r>
                <a:rPr lang="ja-JP" altLang="ja-JP" sz="400" dirty="0">
                  <a:solidFill>
                    <a:prstClr val="black"/>
                  </a:solidFill>
                  <a:latin typeface="Meiryo UI" panose="020B0604030504040204" pitchFamily="50" charset="-128"/>
                  <a:ea typeface="Meiryo UI" panose="020B0604030504040204" pitchFamily="50" charset="-128"/>
                </a:rPr>
                <a:t>全文テキスト検索用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ja-JP" sz="400" dirty="0">
                  <a:solidFill>
                    <a:prstClr val="black"/>
                  </a:solidFill>
                  <a:latin typeface="Meiryo UI" panose="020B0604030504040204" pitchFamily="50" charset="-128"/>
                  <a:ea typeface="Meiryo UI" panose="020B0604030504040204" pitchFamily="50" charset="-128"/>
                </a:rPr>
                <a:t>インデックス作成</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2" name="Rectangle 112"/>
            <p:cNvSpPr>
              <a:spLocks noChangeArrowheads="1"/>
            </p:cNvSpPr>
            <p:nvPr/>
          </p:nvSpPr>
          <p:spPr bwMode="auto">
            <a:xfrm>
              <a:off x="3590675" y="472592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④連想検索用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インデックス作成</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3" name="Rectangle 112"/>
            <p:cNvSpPr>
              <a:spLocks noChangeArrowheads="1"/>
            </p:cNvSpPr>
            <p:nvPr/>
          </p:nvSpPr>
          <p:spPr bwMode="auto">
            <a:xfrm>
              <a:off x="786892" y="301863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手動収集業務</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4" name="Rectangle 112"/>
            <p:cNvSpPr>
              <a:spLocks noChangeArrowheads="1"/>
            </p:cNvSpPr>
            <p:nvPr/>
          </p:nvSpPr>
          <p:spPr bwMode="auto">
            <a:xfrm>
              <a:off x="786892" y="3694295"/>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識別子付与</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5" name="Rectangle 112"/>
            <p:cNvSpPr>
              <a:spLocks noChangeArrowheads="1"/>
            </p:cNvSpPr>
            <p:nvPr/>
          </p:nvSpPr>
          <p:spPr bwMode="auto">
            <a:xfrm>
              <a:off x="4105828"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コンテンツ</a:t>
              </a: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796" name="Rectangle 112"/>
            <p:cNvSpPr>
              <a:spLocks noChangeArrowheads="1"/>
            </p:cNvSpPr>
            <p:nvPr/>
          </p:nvSpPr>
          <p:spPr bwMode="auto">
            <a:xfrm>
              <a:off x="5129243" y="309395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タグ・コメント付与</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7" name="Rectangle 112"/>
            <p:cNvSpPr>
              <a:spLocks noChangeArrowheads="1"/>
            </p:cNvSpPr>
            <p:nvPr/>
          </p:nvSpPr>
          <p:spPr bwMode="auto">
            <a:xfrm>
              <a:off x="786892" y="3559418"/>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仮登録バッチ</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8" name="Rectangle 112"/>
            <p:cNvSpPr>
              <a:spLocks noChangeArrowheads="1"/>
            </p:cNvSpPr>
            <p:nvPr/>
          </p:nvSpPr>
          <p:spPr bwMode="auto">
            <a:xfrm>
              <a:off x="1391659" y="395485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著作権管理業務</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9" name="Rectangle 112"/>
            <p:cNvSpPr>
              <a:spLocks noChangeArrowheads="1"/>
            </p:cNvSpPr>
            <p:nvPr/>
          </p:nvSpPr>
          <p:spPr bwMode="auto">
            <a:xfrm>
              <a:off x="946089" y="2481841"/>
              <a:ext cx="1162424" cy="281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numCol="2" anchor="t" anchorCtr="0"/>
            <a:lstStyle/>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・アカウント管理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・グループ情報管理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・バッチ管理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・ユーザ認証</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・処理結果確認</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・統計情報出力</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00" name="Rectangle 112"/>
            <p:cNvSpPr>
              <a:spLocks noChangeArrowheads="1"/>
            </p:cNvSpPr>
            <p:nvPr/>
          </p:nvSpPr>
          <p:spPr bwMode="auto">
            <a:xfrm>
              <a:off x="3479629"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提供制限</a:t>
              </a: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801" name="Rectangle 112"/>
            <p:cNvSpPr>
              <a:spLocks noChangeArrowheads="1"/>
            </p:cNvSpPr>
            <p:nvPr/>
          </p:nvSpPr>
          <p:spPr bwMode="auto">
            <a:xfrm>
              <a:off x="789515" y="395485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組織化業務</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02" name="Rectangle 112"/>
            <p:cNvSpPr>
              <a:spLocks noChangeArrowheads="1"/>
            </p:cNvSpPr>
            <p:nvPr/>
          </p:nvSpPr>
          <p:spPr bwMode="auto">
            <a:xfrm>
              <a:off x="786892" y="420171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03" name="Rectangle 112"/>
            <p:cNvSpPr>
              <a:spLocks noChangeArrowheads="1"/>
            </p:cNvSpPr>
            <p:nvPr/>
          </p:nvSpPr>
          <p:spPr bwMode="auto">
            <a:xfrm>
              <a:off x="5126084" y="32918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04" name="フローチャート : 磁気ディスク 803"/>
            <p:cNvSpPr/>
            <p:nvPr/>
          </p:nvSpPr>
          <p:spPr>
            <a:xfrm>
              <a:off x="3521506" y="4363541"/>
              <a:ext cx="584321" cy="265990"/>
            </a:xfrm>
            <a:prstGeom prst="flowChartMagneticDisk">
              <a:avLst/>
            </a:prstGeom>
            <a:solidFill>
              <a:schemeClr val="bg1"/>
            </a:solidFill>
            <a:ln/>
          </p:spPr>
          <p:style>
            <a:lnRef idx="1">
              <a:schemeClr val="dk1"/>
            </a:lnRef>
            <a:fillRef idx="2">
              <a:schemeClr val="dk1"/>
            </a:fillRef>
            <a:effectRef idx="1">
              <a:schemeClr val="dk1"/>
            </a:effectRef>
            <a:fontRef idx="minor">
              <a:schemeClr val="dk1"/>
            </a:fontRef>
          </p:style>
          <p:txBody>
            <a:bodyPr lIns="57232" tIns="28616" rIns="57232" bIns="28616" rtlCol="0" anchor="ctr"/>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連想検索用</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インデックス</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a:t>
              </a:r>
              <a:r>
                <a:rPr lang="en-US" altLang="ja-JP" sz="500" dirty="0" err="1">
                  <a:solidFill>
                    <a:prstClr val="black"/>
                  </a:solidFill>
                  <a:latin typeface="Meiryo UI" panose="020B0604030504040204" pitchFamily="50" charset="-128"/>
                  <a:ea typeface="Meiryo UI" panose="020B0604030504040204" pitchFamily="50" charset="-128"/>
                </a:rPr>
                <a:t>GETAssoc</a:t>
              </a:r>
              <a:r>
                <a:rPr lang="ja-JP" altLang="en-US" sz="500" dirty="0">
                  <a:solidFill>
                    <a:prstClr val="black"/>
                  </a:solidFill>
                  <a:latin typeface="Meiryo UI" panose="020B0604030504040204" pitchFamily="50" charset="-128"/>
                  <a:ea typeface="Meiryo UI" panose="020B0604030504040204" pitchFamily="50" charset="-128"/>
                </a:rPr>
                <a:t>）</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805" name="フローチャート : 磁気ディスク 804"/>
            <p:cNvSpPr/>
            <p:nvPr/>
          </p:nvSpPr>
          <p:spPr>
            <a:xfrm>
              <a:off x="3521506" y="3034182"/>
              <a:ext cx="584321" cy="265990"/>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メタデータ検索用</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インデックス</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a:t>
              </a:r>
              <a:r>
                <a:rPr lang="en-US" altLang="ja-JP" sz="500" dirty="0" err="1">
                  <a:solidFill>
                    <a:prstClr val="white"/>
                  </a:solidFill>
                  <a:latin typeface="Meiryo UI" panose="020B0604030504040204" pitchFamily="50" charset="-128"/>
                  <a:ea typeface="Meiryo UI" panose="020B0604030504040204" pitchFamily="50" charset="-128"/>
                </a:rPr>
                <a:t>Solr</a:t>
              </a:r>
              <a:r>
                <a:rPr lang="ja-JP" altLang="en-US" sz="500" dirty="0">
                  <a:solidFill>
                    <a:prstClr val="white"/>
                  </a:solidFill>
                  <a:latin typeface="Meiryo UI" panose="020B0604030504040204" pitchFamily="50" charset="-128"/>
                  <a:ea typeface="Meiryo UI" panose="020B0604030504040204" pitchFamily="50" charset="-128"/>
                </a:rPr>
                <a:t>）</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806" name="フローチャート : 磁気ディスク 805"/>
            <p:cNvSpPr/>
            <p:nvPr/>
          </p:nvSpPr>
          <p:spPr>
            <a:xfrm>
              <a:off x="3521506" y="3810151"/>
              <a:ext cx="584321" cy="265990"/>
            </a:xfrm>
            <a:prstGeom prst="flowChartMagneticDisk">
              <a:avLst/>
            </a:prstGeom>
            <a:solidFill>
              <a:schemeClr val="bg1"/>
            </a:solidFill>
            <a:ln/>
          </p:spPr>
          <p:style>
            <a:lnRef idx="1">
              <a:schemeClr val="dk1"/>
            </a:lnRef>
            <a:fillRef idx="2">
              <a:schemeClr val="dk1"/>
            </a:fillRef>
            <a:effectRef idx="1">
              <a:schemeClr val="dk1"/>
            </a:effectRef>
            <a:fontRef idx="minor">
              <a:schemeClr val="dk1"/>
            </a:fontRef>
          </p:style>
          <p:txBody>
            <a:bodyPr lIns="57232" tIns="28616" rIns="57232" bIns="28616" rtlCol="0" anchor="ctr"/>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全文テキスト検索用インデックス</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a:t>
              </a:r>
              <a:r>
                <a:rPr lang="en-US" altLang="ja-JP" sz="500" dirty="0" err="1">
                  <a:solidFill>
                    <a:prstClr val="black"/>
                  </a:solidFill>
                  <a:latin typeface="Meiryo UI" panose="020B0604030504040204" pitchFamily="50" charset="-128"/>
                  <a:ea typeface="Meiryo UI" panose="020B0604030504040204" pitchFamily="50" charset="-128"/>
                </a:rPr>
                <a:t>Solr</a:t>
              </a:r>
              <a:r>
                <a:rPr lang="ja-JP" altLang="en-US" sz="500" dirty="0">
                  <a:solidFill>
                    <a:prstClr val="black"/>
                  </a:solidFill>
                  <a:latin typeface="Meiryo UI" panose="020B0604030504040204" pitchFamily="50" charset="-128"/>
                  <a:ea typeface="Meiryo UI" panose="020B0604030504040204" pitchFamily="50" charset="-128"/>
                </a:rPr>
                <a:t>）</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807" name="Rectangle 110"/>
            <p:cNvSpPr>
              <a:spLocks noChangeArrowheads="1"/>
            </p:cNvSpPr>
            <p:nvPr/>
          </p:nvSpPr>
          <p:spPr bwMode="auto">
            <a:xfrm>
              <a:off x="3418383" y="2451837"/>
              <a:ext cx="820341" cy="38199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（イ）ユーザ認証（システム</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共通要件）</a:t>
              </a:r>
            </a:p>
          </p:txBody>
        </p:sp>
        <p:sp>
          <p:nvSpPr>
            <p:cNvPr id="808" name="Rectangle 110"/>
            <p:cNvSpPr>
              <a:spLocks noChangeArrowheads="1"/>
            </p:cNvSpPr>
            <p:nvPr/>
          </p:nvSpPr>
          <p:spPr bwMode="auto">
            <a:xfrm>
              <a:off x="611961" y="2436125"/>
              <a:ext cx="1702658" cy="381577"/>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共通</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809" name="Rectangle 112"/>
            <p:cNvSpPr>
              <a:spLocks noChangeArrowheads="1"/>
            </p:cNvSpPr>
            <p:nvPr/>
          </p:nvSpPr>
          <p:spPr bwMode="auto">
            <a:xfrm>
              <a:off x="3596284" y="264791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ユーザ認証</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0" name="Rectangle 112"/>
            <p:cNvSpPr>
              <a:spLocks noChangeArrowheads="1"/>
            </p:cNvSpPr>
            <p:nvPr/>
          </p:nvSpPr>
          <p:spPr bwMode="auto">
            <a:xfrm>
              <a:off x="4392167" y="257188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申請・問合せ</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1" name="Rectangle 112"/>
            <p:cNvSpPr>
              <a:spLocks noChangeArrowheads="1"/>
            </p:cNvSpPr>
            <p:nvPr/>
          </p:nvSpPr>
          <p:spPr bwMode="auto">
            <a:xfrm>
              <a:off x="4392167" y="293597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翻訳</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2" name="Rectangle 112"/>
            <p:cNvSpPr>
              <a:spLocks noChangeArrowheads="1"/>
            </p:cNvSpPr>
            <p:nvPr/>
          </p:nvSpPr>
          <p:spPr bwMode="auto">
            <a:xfrm>
              <a:off x="4413879" y="328113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（ケ）横断検索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3" name="Rectangle 112"/>
            <p:cNvSpPr>
              <a:spLocks noChangeArrowheads="1"/>
            </p:cNvSpPr>
            <p:nvPr/>
          </p:nvSpPr>
          <p:spPr bwMode="auto">
            <a:xfrm>
              <a:off x="5843278"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（オ）音声・動画再生</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（ストリーミング）</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14" name="Rectangle 112"/>
            <p:cNvSpPr>
              <a:spLocks noChangeArrowheads="1"/>
            </p:cNvSpPr>
            <p:nvPr/>
          </p:nvSpPr>
          <p:spPr bwMode="auto">
            <a:xfrm>
              <a:off x="5230652"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（オ）静止画</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ビュアー</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15" name="Rectangle 112"/>
            <p:cNvSpPr>
              <a:spLocks noChangeArrowheads="1"/>
            </p:cNvSpPr>
            <p:nvPr/>
          </p:nvSpPr>
          <p:spPr bwMode="auto">
            <a:xfrm>
              <a:off x="1795378" y="301863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⑦初期データ投入</a:t>
              </a:r>
              <a:endParaRPr lang="en-US" altLang="ja-JP" sz="400" dirty="0">
                <a:solidFill>
                  <a:prstClr val="white"/>
                </a:solidFill>
                <a:latin typeface="Meiryo UI" panose="020B0604030504040204" pitchFamily="50" charset="-128"/>
                <a:ea typeface="Meiryo UI" panose="020B0604030504040204" pitchFamily="50" charset="-128"/>
              </a:endParaRPr>
            </a:p>
          </p:txBody>
        </p:sp>
        <p:cxnSp>
          <p:nvCxnSpPr>
            <p:cNvPr id="816" name="直線矢印コネクタ 815"/>
            <p:cNvCxnSpPr>
              <a:stCxn id="794" idx="2"/>
              <a:endCxn id="801" idx="0"/>
            </p:cNvCxnSpPr>
            <p:nvPr/>
          </p:nvCxnSpPr>
          <p:spPr>
            <a:xfrm>
              <a:off x="1009883" y="3831437"/>
              <a:ext cx="2623" cy="12341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17" name="直線矢印コネクタ 816"/>
            <p:cNvCxnSpPr>
              <a:stCxn id="801" idx="3"/>
              <a:endCxn id="798" idx="1"/>
            </p:cNvCxnSpPr>
            <p:nvPr/>
          </p:nvCxnSpPr>
          <p:spPr>
            <a:xfrm>
              <a:off x="1235499" y="4023423"/>
              <a:ext cx="15616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818"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2536870"/>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 name="テキスト ボックス 326"/>
            <p:cNvSpPr txBox="1">
              <a:spLocks noChangeArrowheads="1"/>
            </p:cNvSpPr>
            <p:nvPr/>
          </p:nvSpPr>
          <p:spPr bwMode="auto">
            <a:xfrm>
              <a:off x="6687292" y="2723841"/>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pic>
          <p:nvPicPr>
            <p:cNvPr id="820"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08" y="2941420"/>
              <a:ext cx="285429" cy="21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 name="テキスト ボックス 131"/>
            <p:cNvSpPr txBox="1">
              <a:spLocks noChangeArrowheads="1"/>
            </p:cNvSpPr>
            <p:nvPr/>
          </p:nvSpPr>
          <p:spPr bwMode="auto">
            <a:xfrm>
              <a:off x="173478" y="3162322"/>
              <a:ext cx="35046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a:t>
              </a:r>
            </a:p>
          </p:txBody>
        </p:sp>
        <p:cxnSp>
          <p:nvCxnSpPr>
            <p:cNvPr id="822" name="直線矢印コネクタ 821"/>
            <p:cNvCxnSpPr>
              <a:stCxn id="793" idx="2"/>
              <a:endCxn id="797" idx="0"/>
            </p:cNvCxnSpPr>
            <p:nvPr/>
          </p:nvCxnSpPr>
          <p:spPr>
            <a:xfrm>
              <a:off x="1009884" y="3155774"/>
              <a:ext cx="0" cy="4036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23" name="Rectangle 112"/>
            <p:cNvSpPr>
              <a:spLocks noChangeArrowheads="1"/>
            </p:cNvSpPr>
            <p:nvPr/>
          </p:nvSpPr>
          <p:spPr bwMode="auto">
            <a:xfrm>
              <a:off x="1547819" y="346652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⑤フォーマット変換</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24" name="直線矢印コネクタ 161"/>
            <p:cNvCxnSpPr>
              <a:stCxn id="765" idx="2"/>
              <a:endCxn id="797" idx="0"/>
            </p:cNvCxnSpPr>
            <p:nvPr/>
          </p:nvCxnSpPr>
          <p:spPr>
            <a:xfrm rot="5400000">
              <a:off x="1057303" y="3106059"/>
              <a:ext cx="405939" cy="500779"/>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5" name="直線矢印コネクタ 164"/>
            <p:cNvCxnSpPr>
              <a:stCxn id="815" idx="2"/>
              <a:endCxn id="797" idx="0"/>
            </p:cNvCxnSpPr>
            <p:nvPr/>
          </p:nvCxnSpPr>
          <p:spPr>
            <a:xfrm rot="5400000">
              <a:off x="1312305" y="2853353"/>
              <a:ext cx="403644" cy="1008486"/>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826" name="Rectangle 112"/>
            <p:cNvSpPr>
              <a:spLocks noChangeArrowheads="1"/>
            </p:cNvSpPr>
            <p:nvPr/>
          </p:nvSpPr>
          <p:spPr bwMode="auto">
            <a:xfrm>
              <a:off x="1287671" y="315347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①データチェック</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27" name="直線矢印コネクタ 164"/>
            <p:cNvCxnSpPr>
              <a:stCxn id="823" idx="1"/>
              <a:endCxn id="797" idx="3"/>
            </p:cNvCxnSpPr>
            <p:nvPr/>
          </p:nvCxnSpPr>
          <p:spPr>
            <a:xfrm rot="10800000" flipV="1">
              <a:off x="1232875" y="3535098"/>
              <a:ext cx="314944" cy="9289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8" name="直線矢印コネクタ 164"/>
            <p:cNvCxnSpPr>
              <a:stCxn id="768" idx="1"/>
              <a:endCxn id="797" idx="3"/>
            </p:cNvCxnSpPr>
            <p:nvPr/>
          </p:nvCxnSpPr>
          <p:spPr>
            <a:xfrm rot="10800000">
              <a:off x="1232875" y="3627990"/>
              <a:ext cx="314944" cy="110163"/>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9" name="直線矢印コネクタ 828"/>
            <p:cNvCxnSpPr>
              <a:stCxn id="801" idx="2"/>
              <a:endCxn id="802" idx="0"/>
            </p:cNvCxnSpPr>
            <p:nvPr/>
          </p:nvCxnSpPr>
          <p:spPr>
            <a:xfrm flipH="1">
              <a:off x="1009883" y="4091995"/>
              <a:ext cx="2623" cy="10972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30" name="Rectangle 112"/>
            <p:cNvSpPr>
              <a:spLocks noChangeArrowheads="1"/>
            </p:cNvSpPr>
            <p:nvPr/>
          </p:nvSpPr>
          <p:spPr bwMode="auto">
            <a:xfrm>
              <a:off x="654177" y="47091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①基本要件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1" name="Rectangle 112"/>
            <p:cNvSpPr>
              <a:spLocks noChangeArrowheads="1"/>
            </p:cNvSpPr>
            <p:nvPr/>
          </p:nvSpPr>
          <p:spPr bwMode="auto">
            <a:xfrm>
              <a:off x="654177" y="496228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②暗号化</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2" name="Rectangle 112"/>
            <p:cNvSpPr>
              <a:spLocks noChangeArrowheads="1"/>
            </p:cNvSpPr>
            <p:nvPr/>
          </p:nvSpPr>
          <p:spPr bwMode="auto">
            <a:xfrm>
              <a:off x="654177" y="5212070"/>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③認証</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3" name="Rectangle 112"/>
            <p:cNvSpPr>
              <a:spLocks noChangeArrowheads="1"/>
            </p:cNvSpPr>
            <p:nvPr/>
          </p:nvSpPr>
          <p:spPr bwMode="auto">
            <a:xfrm>
              <a:off x="1146039" y="47091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④アクセス制御</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4" name="Rectangle 112"/>
            <p:cNvSpPr>
              <a:spLocks noChangeArrowheads="1"/>
            </p:cNvSpPr>
            <p:nvPr/>
          </p:nvSpPr>
          <p:spPr bwMode="auto">
            <a:xfrm>
              <a:off x="1146039" y="496228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⑤専用ビューワ</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5" name="Rectangle 112"/>
            <p:cNvSpPr>
              <a:spLocks noChangeArrowheads="1"/>
            </p:cNvSpPr>
            <p:nvPr/>
          </p:nvSpPr>
          <p:spPr bwMode="auto">
            <a:xfrm>
              <a:off x="1146039" y="5212070"/>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⑥補足要件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6" name="Rectangle 112"/>
            <p:cNvSpPr>
              <a:spLocks noChangeArrowheads="1"/>
            </p:cNvSpPr>
            <p:nvPr/>
          </p:nvSpPr>
          <p:spPr bwMode="auto">
            <a:xfrm>
              <a:off x="5856352" y="479771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（ス）外部提供用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37" name="Rectangle 112"/>
            <p:cNvSpPr>
              <a:spLocks noChangeArrowheads="1"/>
            </p:cNvSpPr>
            <p:nvPr/>
          </p:nvSpPr>
          <p:spPr bwMode="auto">
            <a:xfrm>
              <a:off x="4385687" y="378083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メタデータ検索</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838" name="Rectangle 112"/>
            <p:cNvSpPr>
              <a:spLocks noChangeArrowheads="1"/>
            </p:cNvSpPr>
            <p:nvPr/>
          </p:nvSpPr>
          <p:spPr bwMode="auto">
            <a:xfrm>
              <a:off x="4392167" y="397530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全文テキスト</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検索</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39" name="Rectangle 112"/>
            <p:cNvSpPr>
              <a:spLocks noChangeArrowheads="1"/>
            </p:cNvSpPr>
            <p:nvPr/>
          </p:nvSpPr>
          <p:spPr bwMode="auto">
            <a:xfrm>
              <a:off x="4392167" y="4148234"/>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連想検索</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40" name="Rectangle 112"/>
            <p:cNvSpPr>
              <a:spLocks noChangeArrowheads="1"/>
            </p:cNvSpPr>
            <p:nvPr/>
          </p:nvSpPr>
          <p:spPr bwMode="auto">
            <a:xfrm>
              <a:off x="5838118" y="363566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（エ）テキスト</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一覧表示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1" name="Rectangle 112"/>
            <p:cNvSpPr>
              <a:spLocks noChangeArrowheads="1"/>
            </p:cNvSpPr>
            <p:nvPr/>
          </p:nvSpPr>
          <p:spPr bwMode="auto">
            <a:xfrm>
              <a:off x="5838118" y="380996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（エ）サムネイル</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一覧表示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2" name="Rectangle 112"/>
            <p:cNvSpPr>
              <a:spLocks noChangeArrowheads="1"/>
            </p:cNvSpPr>
            <p:nvPr/>
          </p:nvSpPr>
          <p:spPr bwMode="auto">
            <a:xfrm>
              <a:off x="5838118" y="397623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（エ）画像一覧表示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43" name="Rectangle 112"/>
            <p:cNvSpPr>
              <a:spLocks noChangeArrowheads="1"/>
            </p:cNvSpPr>
            <p:nvPr/>
          </p:nvSpPr>
          <p:spPr bwMode="auto">
            <a:xfrm>
              <a:off x="5838118" y="416084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（エ）動画一覧表示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44" name="Rectangle 112"/>
            <p:cNvSpPr>
              <a:spLocks noChangeArrowheads="1"/>
            </p:cNvSpPr>
            <p:nvPr/>
          </p:nvSpPr>
          <p:spPr bwMode="auto">
            <a:xfrm>
              <a:off x="4636871"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a:t>
              </a:r>
              <a:r>
                <a:rPr lang="en-US" altLang="ja-JP" sz="400" dirty="0">
                  <a:solidFill>
                    <a:prstClr val="white"/>
                  </a:solidFill>
                  <a:latin typeface="Meiryo UI" panose="020B0604030504040204" pitchFamily="50" charset="-128"/>
                  <a:ea typeface="Meiryo UI" panose="020B0604030504040204" pitchFamily="50" charset="-128"/>
                </a:rPr>
                <a:t>WayBack</a:t>
              </a: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コンテンツ再生</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5" name="上矢印 844"/>
            <p:cNvSpPr/>
            <p:nvPr/>
          </p:nvSpPr>
          <p:spPr bwMode="auto">
            <a:xfrm rot="5400000">
              <a:off x="2321689" y="3319602"/>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black"/>
                </a:solidFill>
                <a:latin typeface="Meiryo UI" panose="020B0604030504040204" pitchFamily="50" charset="-128"/>
                <a:ea typeface="Meiryo UI" panose="020B0604030504040204" pitchFamily="50" charset="-128"/>
              </a:endParaRPr>
            </a:p>
          </p:txBody>
        </p:sp>
        <p:sp>
          <p:nvSpPr>
            <p:cNvPr id="846" name="上矢印 845"/>
            <p:cNvSpPr/>
            <p:nvPr/>
          </p:nvSpPr>
          <p:spPr bwMode="auto">
            <a:xfrm rot="5400000">
              <a:off x="2321689" y="3732536"/>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7" name="上矢印 846"/>
            <p:cNvSpPr/>
            <p:nvPr/>
          </p:nvSpPr>
          <p:spPr bwMode="auto">
            <a:xfrm rot="5400000">
              <a:off x="2321689" y="4109493"/>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8" name="上矢印 847"/>
            <p:cNvSpPr/>
            <p:nvPr/>
          </p:nvSpPr>
          <p:spPr bwMode="auto">
            <a:xfrm rot="5400000">
              <a:off x="2321689" y="4508381"/>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9" name="テキスト ボックス 131"/>
            <p:cNvSpPr txBox="1">
              <a:spLocks noChangeArrowheads="1"/>
            </p:cNvSpPr>
            <p:nvPr/>
          </p:nvSpPr>
          <p:spPr bwMode="auto">
            <a:xfrm>
              <a:off x="2395319" y="3405614"/>
              <a:ext cx="166133"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収集</a:t>
              </a:r>
            </a:p>
          </p:txBody>
        </p:sp>
        <p:sp>
          <p:nvSpPr>
            <p:cNvPr id="850" name="テキスト ボックス 131"/>
            <p:cNvSpPr txBox="1">
              <a:spLocks noChangeArrowheads="1"/>
            </p:cNvSpPr>
            <p:nvPr/>
          </p:nvSpPr>
          <p:spPr bwMode="auto">
            <a:xfrm>
              <a:off x="2375788" y="3818464"/>
              <a:ext cx="205197" cy="94243"/>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組織化</a:t>
              </a:r>
            </a:p>
          </p:txBody>
        </p:sp>
        <p:sp>
          <p:nvSpPr>
            <p:cNvPr id="851" name="テキスト ボックス 131"/>
            <p:cNvSpPr txBox="1">
              <a:spLocks noChangeArrowheads="1"/>
            </p:cNvSpPr>
            <p:nvPr/>
          </p:nvSpPr>
          <p:spPr bwMode="auto">
            <a:xfrm>
              <a:off x="2375789" y="4156872"/>
              <a:ext cx="205197"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著作権</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p>
          </p:txBody>
        </p:sp>
        <p:sp>
          <p:nvSpPr>
            <p:cNvPr id="852" name="テキスト ボックス 131"/>
            <p:cNvSpPr txBox="1">
              <a:spLocks noChangeArrowheads="1"/>
            </p:cNvSpPr>
            <p:nvPr/>
          </p:nvSpPr>
          <p:spPr bwMode="auto">
            <a:xfrm>
              <a:off x="2349080" y="4565439"/>
              <a:ext cx="244261"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各種業務</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処理等</a:t>
              </a:r>
            </a:p>
          </p:txBody>
        </p:sp>
        <p:sp>
          <p:nvSpPr>
            <p:cNvPr id="853" name="上矢印 852"/>
            <p:cNvSpPr/>
            <p:nvPr/>
          </p:nvSpPr>
          <p:spPr bwMode="auto">
            <a:xfrm rot="5400000">
              <a:off x="3108345" y="3319601"/>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4" name="上矢印 853"/>
            <p:cNvSpPr/>
            <p:nvPr/>
          </p:nvSpPr>
          <p:spPr bwMode="auto">
            <a:xfrm rot="5400000">
              <a:off x="3108345" y="3732536"/>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5" name="上矢印 854"/>
            <p:cNvSpPr/>
            <p:nvPr/>
          </p:nvSpPr>
          <p:spPr bwMode="auto">
            <a:xfrm rot="5400000">
              <a:off x="3108345" y="4109493"/>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6" name="上矢印 855"/>
            <p:cNvSpPr/>
            <p:nvPr/>
          </p:nvSpPr>
          <p:spPr bwMode="auto">
            <a:xfrm rot="5400000">
              <a:off x="3108345" y="4508380"/>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7" name="テキスト ボックス 131"/>
            <p:cNvSpPr txBox="1">
              <a:spLocks noChangeArrowheads="1"/>
            </p:cNvSpPr>
            <p:nvPr/>
          </p:nvSpPr>
          <p:spPr bwMode="auto">
            <a:xfrm>
              <a:off x="3149014" y="3367982"/>
              <a:ext cx="232053"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メタデータ</a:t>
              </a: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提供</a:t>
              </a:r>
            </a:p>
          </p:txBody>
        </p:sp>
        <p:sp>
          <p:nvSpPr>
            <p:cNvPr id="858" name="テキスト ボックス 131"/>
            <p:cNvSpPr txBox="1">
              <a:spLocks noChangeArrowheads="1"/>
            </p:cNvSpPr>
            <p:nvPr/>
          </p:nvSpPr>
          <p:spPr bwMode="auto">
            <a:xfrm>
              <a:off x="3148405" y="3780832"/>
              <a:ext cx="233274"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a:t>
              </a: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提供</a:t>
              </a:r>
            </a:p>
          </p:txBody>
        </p:sp>
        <p:sp>
          <p:nvSpPr>
            <p:cNvPr id="859" name="テキスト ボックス 131"/>
            <p:cNvSpPr txBox="1">
              <a:spLocks noChangeArrowheads="1"/>
            </p:cNvSpPr>
            <p:nvPr/>
          </p:nvSpPr>
          <p:spPr bwMode="auto">
            <a:xfrm>
              <a:off x="3136198" y="4156872"/>
              <a:ext cx="257689"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インデックス</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生成</a:t>
              </a:r>
            </a:p>
          </p:txBody>
        </p:sp>
        <p:sp>
          <p:nvSpPr>
            <p:cNvPr id="860" name="テキスト ボックス 131"/>
            <p:cNvSpPr txBox="1">
              <a:spLocks noChangeArrowheads="1"/>
            </p:cNvSpPr>
            <p:nvPr/>
          </p:nvSpPr>
          <p:spPr bwMode="auto">
            <a:xfrm>
              <a:off x="3142916" y="4565439"/>
              <a:ext cx="244261"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各種検索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処理等</a:t>
              </a:r>
            </a:p>
          </p:txBody>
        </p:sp>
        <p:cxnSp>
          <p:nvCxnSpPr>
            <p:cNvPr id="861" name="直線矢印コネクタ 860"/>
            <p:cNvCxnSpPr>
              <a:stCxn id="789" idx="0"/>
              <a:endCxn id="805" idx="3"/>
            </p:cNvCxnSpPr>
            <p:nvPr/>
          </p:nvCxnSpPr>
          <p:spPr>
            <a:xfrm flipV="1">
              <a:off x="3813667" y="3300172"/>
              <a:ext cx="0" cy="1278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2" name="直線矢印コネクタ 861"/>
            <p:cNvCxnSpPr>
              <a:stCxn id="791" idx="0"/>
              <a:endCxn id="806" idx="3"/>
            </p:cNvCxnSpPr>
            <p:nvPr/>
          </p:nvCxnSpPr>
          <p:spPr>
            <a:xfrm flipH="1" flipV="1">
              <a:off x="3813667" y="4076141"/>
              <a:ext cx="1" cy="8213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3" name="直線矢印コネクタ 862"/>
            <p:cNvCxnSpPr>
              <a:stCxn id="792" idx="0"/>
              <a:endCxn id="804" idx="3"/>
            </p:cNvCxnSpPr>
            <p:nvPr/>
          </p:nvCxnSpPr>
          <p:spPr>
            <a:xfrm flipV="1">
              <a:off x="3813667" y="4629531"/>
              <a:ext cx="0" cy="963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4" name="直線矢印コネクタ 863"/>
            <p:cNvCxnSpPr>
              <a:stCxn id="805" idx="4"/>
              <a:endCxn id="837" idx="1"/>
            </p:cNvCxnSpPr>
            <p:nvPr/>
          </p:nvCxnSpPr>
          <p:spPr>
            <a:xfrm>
              <a:off x="4105828" y="3167177"/>
              <a:ext cx="279859" cy="6822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5" name="直線矢印コネクタ 864"/>
            <p:cNvCxnSpPr>
              <a:stCxn id="804" idx="4"/>
              <a:endCxn id="839" idx="1"/>
            </p:cNvCxnSpPr>
            <p:nvPr/>
          </p:nvCxnSpPr>
          <p:spPr>
            <a:xfrm flipV="1">
              <a:off x="4105828" y="4216806"/>
              <a:ext cx="286339" cy="2797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6" name="直線矢印コネクタ 181"/>
            <p:cNvCxnSpPr>
              <a:stCxn id="795" idx="2"/>
              <a:endCxn id="844" idx="2"/>
            </p:cNvCxnSpPr>
            <p:nvPr/>
          </p:nvCxnSpPr>
          <p:spPr>
            <a:xfrm rot="16200000" flipH="1">
              <a:off x="4594242" y="5002813"/>
              <a:ext cx="8063" cy="531043"/>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7" name="直線矢印コネクタ 181"/>
            <p:cNvCxnSpPr>
              <a:stCxn id="795" idx="2"/>
              <a:endCxn id="814" idx="2"/>
            </p:cNvCxnSpPr>
            <p:nvPr/>
          </p:nvCxnSpPr>
          <p:spPr>
            <a:xfrm rot="16200000" flipH="1">
              <a:off x="4891133" y="4705923"/>
              <a:ext cx="8063" cy="1124824"/>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8" name="直線矢印コネクタ 181"/>
            <p:cNvCxnSpPr>
              <a:stCxn id="795" idx="2"/>
              <a:endCxn id="813" idx="2"/>
            </p:cNvCxnSpPr>
            <p:nvPr/>
          </p:nvCxnSpPr>
          <p:spPr>
            <a:xfrm rot="16200000" flipH="1">
              <a:off x="5197446" y="4399610"/>
              <a:ext cx="8063" cy="1737450"/>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9" name="直線矢印コネクタ 181"/>
            <p:cNvCxnSpPr/>
            <p:nvPr/>
          </p:nvCxnSpPr>
          <p:spPr>
            <a:xfrm flipH="1">
              <a:off x="3925613" y="5199763"/>
              <a:ext cx="180215"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870" name="直線矢印コネクタ 869"/>
            <p:cNvCxnSpPr>
              <a:stCxn id="806" idx="4"/>
              <a:endCxn id="838" idx="1"/>
            </p:cNvCxnSpPr>
            <p:nvPr/>
          </p:nvCxnSpPr>
          <p:spPr>
            <a:xfrm>
              <a:off x="4105828" y="3943146"/>
              <a:ext cx="286339" cy="1007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1" name="直線矢印コネクタ 870"/>
            <p:cNvCxnSpPr>
              <a:stCxn id="837" idx="3"/>
              <a:endCxn id="874" idx="1"/>
            </p:cNvCxnSpPr>
            <p:nvPr/>
          </p:nvCxnSpPr>
          <p:spPr>
            <a:xfrm>
              <a:off x="4831670" y="3849404"/>
              <a:ext cx="186907" cy="1314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2" name="直線矢印コネクタ 871"/>
            <p:cNvCxnSpPr>
              <a:stCxn id="837" idx="3"/>
              <a:endCxn id="777" idx="1"/>
            </p:cNvCxnSpPr>
            <p:nvPr/>
          </p:nvCxnSpPr>
          <p:spPr>
            <a:xfrm flipV="1">
              <a:off x="4831670" y="3637464"/>
              <a:ext cx="186907" cy="2119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3" name="直線矢印コネクタ 872"/>
            <p:cNvCxnSpPr>
              <a:stCxn id="837" idx="3"/>
              <a:endCxn id="778" idx="1"/>
            </p:cNvCxnSpPr>
            <p:nvPr/>
          </p:nvCxnSpPr>
          <p:spPr>
            <a:xfrm flipV="1">
              <a:off x="4831670" y="3802558"/>
              <a:ext cx="186907" cy="468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4" name="Rectangle 112"/>
            <p:cNvSpPr>
              <a:spLocks noChangeArrowheads="1"/>
            </p:cNvSpPr>
            <p:nvPr/>
          </p:nvSpPr>
          <p:spPr bwMode="auto">
            <a:xfrm>
              <a:off x="5018577" y="3912294"/>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⑤静止画・</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動画検索</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75" name="直線矢印コネクタ 874"/>
            <p:cNvCxnSpPr>
              <a:stCxn id="838" idx="3"/>
              <a:endCxn id="779" idx="1"/>
            </p:cNvCxnSpPr>
            <p:nvPr/>
          </p:nvCxnSpPr>
          <p:spPr>
            <a:xfrm>
              <a:off x="4838151" y="4043873"/>
              <a:ext cx="186041" cy="1070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6" name="直線矢印コネクタ 875"/>
            <p:cNvCxnSpPr>
              <a:stCxn id="839" idx="3"/>
              <a:endCxn id="780" idx="1"/>
            </p:cNvCxnSpPr>
            <p:nvPr/>
          </p:nvCxnSpPr>
          <p:spPr>
            <a:xfrm>
              <a:off x="4838150" y="4216806"/>
              <a:ext cx="185933" cy="1085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7" name="Rectangle 110"/>
            <p:cNvSpPr>
              <a:spLocks noChangeArrowheads="1"/>
            </p:cNvSpPr>
            <p:nvPr/>
          </p:nvSpPr>
          <p:spPr bwMode="auto">
            <a:xfrm>
              <a:off x="4297082" y="3148438"/>
              <a:ext cx="655949" cy="29594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（ケ）横断検索機能</a:t>
              </a:r>
              <a:endParaRPr lang="en-US" altLang="ja-JP" sz="500" dirty="0">
                <a:solidFill>
                  <a:srgbClr val="002060"/>
                </a:solidFill>
                <a:latin typeface="Meiryo UI" panose="020B0604030504040204" pitchFamily="50" charset="-128"/>
                <a:ea typeface="Meiryo UI" panose="020B0604030504040204" pitchFamily="50" charset="-128"/>
              </a:endParaRPr>
            </a:p>
          </p:txBody>
        </p:sp>
        <p:cxnSp>
          <p:nvCxnSpPr>
            <p:cNvPr id="878" name="直線矢印コネクタ 877"/>
            <p:cNvCxnSpPr>
              <a:stCxn id="879" idx="3"/>
              <a:endCxn id="836" idx="1"/>
            </p:cNvCxnSpPr>
            <p:nvPr/>
          </p:nvCxnSpPr>
          <p:spPr>
            <a:xfrm>
              <a:off x="5672986" y="4849449"/>
              <a:ext cx="183366" cy="168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9" name="テキスト ボックス 131"/>
            <p:cNvSpPr txBox="1">
              <a:spLocks noChangeArrowheads="1"/>
            </p:cNvSpPr>
            <p:nvPr/>
          </p:nvSpPr>
          <p:spPr bwMode="auto">
            <a:xfrm>
              <a:off x="5401869" y="4802328"/>
              <a:ext cx="27111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各検索</a:t>
              </a:r>
              <a:r>
                <a:rPr lang="en-US" altLang="ja-JP" sz="400" dirty="0">
                  <a:solidFill>
                    <a:prstClr val="black"/>
                  </a:solidFill>
                  <a:latin typeface="Meiryo UI" panose="020B0604030504040204" pitchFamily="50" charset="-128"/>
                  <a:ea typeface="Meiryo UI" panose="020B0604030504040204" pitchFamily="50" charset="-128"/>
                </a:rPr>
                <a:t>API</a:t>
              </a:r>
              <a:endParaRPr lang="ja-JP" altLang="en-US" sz="400" dirty="0">
                <a:solidFill>
                  <a:prstClr val="black"/>
                </a:solidFill>
                <a:latin typeface="Meiryo UI" panose="020B0604030504040204" pitchFamily="50" charset="-128"/>
                <a:ea typeface="Meiryo UI" panose="020B0604030504040204" pitchFamily="50" charset="-128"/>
              </a:endParaRPr>
            </a:p>
          </p:txBody>
        </p:sp>
        <p:sp>
          <p:nvSpPr>
            <p:cNvPr id="880" name="Rectangle 110"/>
            <p:cNvSpPr>
              <a:spLocks noChangeArrowheads="1"/>
            </p:cNvSpPr>
            <p:nvPr/>
          </p:nvSpPr>
          <p:spPr bwMode="auto">
            <a:xfrm>
              <a:off x="4298904" y="4760842"/>
              <a:ext cx="2087938" cy="20998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（ス）外部提供用</a:t>
              </a:r>
              <a:r>
                <a:rPr lang="en-US" altLang="ja-JP" sz="500" dirty="0">
                  <a:solidFill>
                    <a:srgbClr val="002060"/>
                  </a:solidFill>
                  <a:latin typeface="Meiryo UI" panose="020B0604030504040204" pitchFamily="50" charset="-128"/>
                  <a:ea typeface="Meiryo UI" panose="020B0604030504040204" pitchFamily="50" charset="-128"/>
                </a:rPr>
                <a:t>API</a:t>
              </a:r>
              <a:endParaRPr lang="ja-JP" altLang="en-US" sz="500" dirty="0">
                <a:solidFill>
                  <a:srgbClr val="002060"/>
                </a:solidFill>
                <a:latin typeface="Meiryo UI" panose="020B0604030504040204" pitchFamily="50" charset="-128"/>
                <a:ea typeface="Meiryo UI" panose="020B0604030504040204" pitchFamily="50" charset="-128"/>
              </a:endParaRPr>
            </a:p>
          </p:txBody>
        </p:sp>
        <p:sp>
          <p:nvSpPr>
            <p:cNvPr id="881" name="Rectangle 110"/>
            <p:cNvSpPr>
              <a:spLocks noChangeArrowheads="1"/>
            </p:cNvSpPr>
            <p:nvPr/>
          </p:nvSpPr>
          <p:spPr bwMode="auto">
            <a:xfrm>
              <a:off x="4297082" y="4486390"/>
              <a:ext cx="1216917" cy="20998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（コ）地図提供機能</a:t>
              </a:r>
            </a:p>
          </p:txBody>
        </p:sp>
        <p:sp>
          <p:nvSpPr>
            <p:cNvPr id="882" name="Rectangle 112"/>
            <p:cNvSpPr>
              <a:spLocks noChangeArrowheads="1"/>
            </p:cNvSpPr>
            <p:nvPr/>
          </p:nvSpPr>
          <p:spPr bwMode="auto">
            <a:xfrm>
              <a:off x="5020617" y="452280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（コ）地図提供機能</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83" name="テキスト ボックス 131"/>
            <p:cNvSpPr txBox="1">
              <a:spLocks noChangeArrowheads="1"/>
            </p:cNvSpPr>
            <p:nvPr/>
          </p:nvSpPr>
          <p:spPr bwMode="auto">
            <a:xfrm>
              <a:off x="5499397" y="3861732"/>
              <a:ext cx="244261"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検索結果</a:t>
              </a:r>
            </a:p>
          </p:txBody>
        </p:sp>
        <p:sp>
          <p:nvSpPr>
            <p:cNvPr id="884" name="テキスト ボックス 131"/>
            <p:cNvSpPr txBox="1">
              <a:spLocks noChangeArrowheads="1"/>
            </p:cNvSpPr>
            <p:nvPr/>
          </p:nvSpPr>
          <p:spPr bwMode="auto">
            <a:xfrm>
              <a:off x="5512226" y="4471089"/>
              <a:ext cx="244261"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地図情報</a:t>
              </a:r>
            </a:p>
          </p:txBody>
        </p:sp>
        <p:cxnSp>
          <p:nvCxnSpPr>
            <p:cNvPr id="885" name="直線矢印コネクタ 884"/>
            <p:cNvCxnSpPr/>
            <p:nvPr/>
          </p:nvCxnSpPr>
          <p:spPr>
            <a:xfrm>
              <a:off x="5458756" y="3980865"/>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6" name="直線矢印コネクタ 885"/>
            <p:cNvCxnSpPr/>
            <p:nvPr/>
          </p:nvCxnSpPr>
          <p:spPr>
            <a:xfrm>
              <a:off x="5458756" y="3637329"/>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7" name="直線矢印コネクタ 886"/>
            <p:cNvCxnSpPr/>
            <p:nvPr/>
          </p:nvCxnSpPr>
          <p:spPr>
            <a:xfrm>
              <a:off x="5458756" y="3796473"/>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8" name="直線矢印コネクタ 887"/>
            <p:cNvCxnSpPr/>
            <p:nvPr/>
          </p:nvCxnSpPr>
          <p:spPr>
            <a:xfrm>
              <a:off x="5458756" y="4150891"/>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9" name="直線矢印コネクタ 888"/>
            <p:cNvCxnSpPr/>
            <p:nvPr/>
          </p:nvCxnSpPr>
          <p:spPr>
            <a:xfrm>
              <a:off x="5458756" y="4325363"/>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90" name="直線矢印コネクタ 889"/>
            <p:cNvCxnSpPr/>
            <p:nvPr/>
          </p:nvCxnSpPr>
          <p:spPr>
            <a:xfrm>
              <a:off x="5458756" y="4591380"/>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91" name="上矢印 890"/>
            <p:cNvSpPr/>
            <p:nvPr/>
          </p:nvSpPr>
          <p:spPr bwMode="auto">
            <a:xfrm rot="5400000" flipV="1">
              <a:off x="6353189" y="2525009"/>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2" name="テキスト ボックス 131"/>
            <p:cNvSpPr txBox="1">
              <a:spLocks noChangeArrowheads="1"/>
            </p:cNvSpPr>
            <p:nvPr/>
          </p:nvSpPr>
          <p:spPr bwMode="auto">
            <a:xfrm>
              <a:off x="6435034" y="2560016"/>
              <a:ext cx="213742"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パーソナ</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ライズ等</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893"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3002119"/>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4" name="テキスト ボックス 326"/>
            <p:cNvSpPr txBox="1">
              <a:spLocks noChangeArrowheads="1"/>
            </p:cNvSpPr>
            <p:nvPr/>
          </p:nvSpPr>
          <p:spPr bwMode="auto">
            <a:xfrm>
              <a:off x="6687292" y="3189090"/>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895" name="上矢印 894"/>
            <p:cNvSpPr/>
            <p:nvPr/>
          </p:nvSpPr>
          <p:spPr bwMode="auto">
            <a:xfrm rot="5400000" flipV="1">
              <a:off x="6353189" y="2990259"/>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6" name="テキスト ボックス 131"/>
            <p:cNvSpPr txBox="1">
              <a:spLocks noChangeArrowheads="1"/>
            </p:cNvSpPr>
            <p:nvPr/>
          </p:nvSpPr>
          <p:spPr bwMode="auto">
            <a:xfrm>
              <a:off x="6458841" y="3049456"/>
              <a:ext cx="166133"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897"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3957906"/>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8" name="上矢印 897"/>
            <p:cNvSpPr/>
            <p:nvPr/>
          </p:nvSpPr>
          <p:spPr bwMode="auto">
            <a:xfrm rot="5400000" flipV="1">
              <a:off x="6353189" y="3946045"/>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9" name="テキスト ボックス 131"/>
            <p:cNvSpPr txBox="1">
              <a:spLocks noChangeArrowheads="1"/>
            </p:cNvSpPr>
            <p:nvPr/>
          </p:nvSpPr>
          <p:spPr bwMode="auto">
            <a:xfrm>
              <a:off x="6419778" y="3981052"/>
              <a:ext cx="244261"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検索結果</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00"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5094166"/>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 name="上矢印 900"/>
            <p:cNvSpPr/>
            <p:nvPr/>
          </p:nvSpPr>
          <p:spPr bwMode="auto">
            <a:xfrm rot="5400000" flipV="1">
              <a:off x="6353189" y="5082306"/>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2" name="テキスト ボックス 131"/>
            <p:cNvSpPr txBox="1">
              <a:spLocks noChangeArrowheads="1"/>
            </p:cNvSpPr>
            <p:nvPr/>
          </p:nvSpPr>
          <p:spPr bwMode="auto">
            <a:xfrm>
              <a:off x="6425273" y="5117312"/>
              <a:ext cx="233274"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03" name="テキスト ボックス 326"/>
            <p:cNvSpPr txBox="1">
              <a:spLocks noChangeArrowheads="1"/>
            </p:cNvSpPr>
            <p:nvPr/>
          </p:nvSpPr>
          <p:spPr bwMode="auto">
            <a:xfrm>
              <a:off x="6687292" y="4156872"/>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904" name="テキスト ボックス 326"/>
            <p:cNvSpPr txBox="1">
              <a:spLocks noChangeArrowheads="1"/>
            </p:cNvSpPr>
            <p:nvPr/>
          </p:nvSpPr>
          <p:spPr bwMode="auto">
            <a:xfrm>
              <a:off x="6687292" y="5291551"/>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905" name="上矢印 904"/>
            <p:cNvSpPr/>
            <p:nvPr/>
          </p:nvSpPr>
          <p:spPr bwMode="auto">
            <a:xfrm rot="5400000">
              <a:off x="440984" y="2969294"/>
              <a:ext cx="353397" cy="235339"/>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6" name="テキスト ボックス 131"/>
            <p:cNvSpPr txBox="1">
              <a:spLocks noChangeArrowheads="1"/>
            </p:cNvSpPr>
            <p:nvPr/>
          </p:nvSpPr>
          <p:spPr bwMode="auto">
            <a:xfrm>
              <a:off x="523497" y="2995295"/>
              <a:ext cx="166133"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収集</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07"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08" y="3909998"/>
              <a:ext cx="285429" cy="21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8" name="上矢印 907"/>
            <p:cNvSpPr/>
            <p:nvPr/>
          </p:nvSpPr>
          <p:spPr bwMode="auto">
            <a:xfrm rot="5400000">
              <a:off x="440984" y="3907583"/>
              <a:ext cx="353397" cy="235339"/>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9" name="テキスト ボックス 131"/>
            <p:cNvSpPr txBox="1">
              <a:spLocks noChangeArrowheads="1"/>
            </p:cNvSpPr>
            <p:nvPr/>
          </p:nvSpPr>
          <p:spPr bwMode="auto">
            <a:xfrm>
              <a:off x="503965" y="3933584"/>
              <a:ext cx="205197"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組織化</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業務等</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0" name="テキスト ボックス 131"/>
            <p:cNvSpPr txBox="1">
              <a:spLocks noChangeArrowheads="1"/>
            </p:cNvSpPr>
            <p:nvPr/>
          </p:nvSpPr>
          <p:spPr bwMode="auto">
            <a:xfrm>
              <a:off x="173478" y="4123409"/>
              <a:ext cx="35046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a:t>
              </a:r>
            </a:p>
          </p:txBody>
        </p:sp>
        <p:sp>
          <p:nvSpPr>
            <p:cNvPr id="911" name="上矢印 910"/>
            <p:cNvSpPr/>
            <p:nvPr/>
          </p:nvSpPr>
          <p:spPr bwMode="auto">
            <a:xfrm rot="10800000">
              <a:off x="1606172"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2" name="テキスト ボックス 131"/>
            <p:cNvSpPr txBox="1">
              <a:spLocks noChangeArrowheads="1"/>
            </p:cNvSpPr>
            <p:nvPr/>
          </p:nvSpPr>
          <p:spPr bwMode="auto">
            <a:xfrm>
              <a:off x="1695490" y="1670815"/>
              <a:ext cx="166133"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3" name="上矢印 912"/>
            <p:cNvSpPr/>
            <p:nvPr/>
          </p:nvSpPr>
          <p:spPr bwMode="auto">
            <a:xfrm rot="10800000">
              <a:off x="5436681"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4" name="テキスト ボックス 131"/>
            <p:cNvSpPr txBox="1">
              <a:spLocks noChangeArrowheads="1"/>
            </p:cNvSpPr>
            <p:nvPr/>
          </p:nvSpPr>
          <p:spPr bwMode="auto">
            <a:xfrm>
              <a:off x="5516235" y="1670815"/>
              <a:ext cx="185665"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15"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8263" y="1291622"/>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6" name="テキスト ボックス 131"/>
            <p:cNvSpPr txBox="1">
              <a:spLocks noChangeArrowheads="1"/>
            </p:cNvSpPr>
            <p:nvPr/>
          </p:nvSpPr>
          <p:spPr bwMode="auto">
            <a:xfrm>
              <a:off x="4078980" y="1474791"/>
              <a:ext cx="575942"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コンテンツ登録者等</a:t>
              </a:r>
            </a:p>
          </p:txBody>
        </p:sp>
        <p:sp>
          <p:nvSpPr>
            <p:cNvPr id="917" name="上矢印 916"/>
            <p:cNvSpPr/>
            <p:nvPr/>
          </p:nvSpPr>
          <p:spPr bwMode="auto">
            <a:xfrm rot="10800000">
              <a:off x="4187138"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8" name="テキスト ボックス 131"/>
            <p:cNvSpPr txBox="1">
              <a:spLocks noChangeArrowheads="1"/>
            </p:cNvSpPr>
            <p:nvPr/>
          </p:nvSpPr>
          <p:spPr bwMode="auto">
            <a:xfrm>
              <a:off x="4254484" y="1670815"/>
              <a:ext cx="210080"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ポータル</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9" name="Rectangle 112"/>
            <p:cNvSpPr>
              <a:spLocks noChangeArrowheads="1"/>
            </p:cNvSpPr>
            <p:nvPr/>
          </p:nvSpPr>
          <p:spPr bwMode="auto">
            <a:xfrm>
              <a:off x="1183867" y="5830979"/>
              <a:ext cx="429858" cy="169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後続</a:t>
              </a:r>
              <a:r>
                <a:rPr lang="en-US" altLang="ja-JP" sz="400" dirty="0">
                  <a:solidFill>
                    <a:prstClr val="white"/>
                  </a:solidFill>
                  <a:latin typeface="Meiryo UI" panose="020B0604030504040204" pitchFamily="50" charset="-128"/>
                  <a:ea typeface="Meiryo UI" panose="020B0604030504040204" pitchFamily="50" charset="-128"/>
                </a:rPr>
                <a:t>Sprint</a:t>
              </a: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改修予定機能</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920" name="Rectangle 112"/>
            <p:cNvSpPr>
              <a:spLocks noChangeArrowheads="1"/>
            </p:cNvSpPr>
            <p:nvPr/>
          </p:nvSpPr>
          <p:spPr bwMode="auto">
            <a:xfrm>
              <a:off x="1804377" y="5830979"/>
              <a:ext cx="429858" cy="169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開発完了</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機能</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921" name="Rectangle 112"/>
            <p:cNvSpPr>
              <a:spLocks noChangeArrowheads="1"/>
            </p:cNvSpPr>
            <p:nvPr/>
          </p:nvSpPr>
          <p:spPr bwMode="auto">
            <a:xfrm>
              <a:off x="582649" y="5826484"/>
              <a:ext cx="429858" cy="169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後続</a:t>
              </a:r>
              <a:r>
                <a:rPr lang="en-US" altLang="ja-JP" sz="400" dirty="0">
                  <a:solidFill>
                    <a:prstClr val="black"/>
                  </a:solidFill>
                  <a:latin typeface="Meiryo UI" panose="020B0604030504040204" pitchFamily="50" charset="-128"/>
                  <a:ea typeface="Meiryo UI" panose="020B0604030504040204" pitchFamily="50" charset="-128"/>
                </a:rPr>
                <a:t>Sprint</a:t>
              </a: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提供機能</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22" name="正方形/長方形 921"/>
            <p:cNvSpPr/>
            <p:nvPr/>
          </p:nvSpPr>
          <p:spPr>
            <a:xfrm>
              <a:off x="225903" y="5806245"/>
              <a:ext cx="205212" cy="94251"/>
            </a:xfrm>
            <a:prstGeom prst="rect">
              <a:avLst/>
            </a:prstGeom>
          </p:spPr>
          <p:txBody>
            <a:bodyPr wrap="none" lIns="57232" tIns="28616" rIns="57232" bIns="28616">
              <a:spAutoFit/>
            </a:bodyPr>
            <a:lstStyle/>
            <a:p>
              <a:pPr fontAlgn="base">
                <a:spcBef>
                  <a:spcPct val="0"/>
                </a:spcBef>
                <a:spcAft>
                  <a:spcPct val="0"/>
                </a:spcAft>
              </a:pPr>
              <a:r>
                <a:rPr lang="en-US" altLang="ja-JP" sz="400" dirty="0">
                  <a:solidFill>
                    <a:prstClr val="black"/>
                  </a:solidFill>
                  <a:latin typeface="Meiryo UI" panose="020B0604030504040204" pitchFamily="50" charset="-128"/>
                  <a:ea typeface="Meiryo UI" panose="020B0604030504040204" pitchFamily="50" charset="-128"/>
                </a:rPr>
                <a:t>【</a:t>
              </a:r>
              <a:r>
                <a:rPr lang="ja-JP" altLang="en-US" sz="400" dirty="0">
                  <a:solidFill>
                    <a:prstClr val="black"/>
                  </a:solidFill>
                  <a:latin typeface="Meiryo UI" panose="020B0604030504040204" pitchFamily="50" charset="-128"/>
                  <a:ea typeface="Meiryo UI" panose="020B0604030504040204" pitchFamily="50" charset="-128"/>
                </a:rPr>
                <a:t>凡例</a:t>
              </a:r>
              <a:r>
                <a:rPr lang="en-US" altLang="ja-JP" sz="400" dirty="0">
                  <a:solidFill>
                    <a:prstClr val="black"/>
                  </a:solidFill>
                  <a:latin typeface="Meiryo UI" panose="020B0604030504040204" pitchFamily="50" charset="-128"/>
                  <a:ea typeface="Meiryo UI" panose="020B0604030504040204" pitchFamily="50" charset="-128"/>
                </a:rPr>
                <a:t>】</a:t>
              </a:r>
              <a:endParaRPr lang="ja-JP" altLang="en-US" sz="400" dirty="0">
                <a:solidFill>
                  <a:prstClr val="black"/>
                </a:solidFill>
                <a:latin typeface="Meiryo UI" panose="020B0604030504040204" pitchFamily="50" charset="-128"/>
                <a:ea typeface="Meiryo UI" panose="020B0604030504040204" pitchFamily="50" charset="-128"/>
              </a:endParaRPr>
            </a:p>
          </p:txBody>
        </p:sp>
        <p:sp>
          <p:nvSpPr>
            <p:cNvPr id="923" name="正方形/長方形 922"/>
            <p:cNvSpPr/>
            <p:nvPr/>
          </p:nvSpPr>
          <p:spPr bwMode="auto">
            <a:xfrm>
              <a:off x="225904" y="5741387"/>
              <a:ext cx="2326647" cy="339336"/>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400" dirty="0">
                <a:solidFill>
                  <a:prstClr val="white"/>
                </a:solidFill>
                <a:latin typeface="Meiryo UI" panose="020B0604030504040204" pitchFamily="50" charset="-128"/>
                <a:ea typeface="Meiryo UI" panose="020B0604030504040204" pitchFamily="50" charset="-128"/>
              </a:endParaRPr>
            </a:p>
          </p:txBody>
        </p:sp>
        <p:sp>
          <p:nvSpPr>
            <p:cNvPr id="926" name="角丸四角形 925"/>
            <p:cNvSpPr/>
            <p:nvPr/>
          </p:nvSpPr>
          <p:spPr>
            <a:xfrm>
              <a:off x="3736591" y="5714969"/>
              <a:ext cx="865655"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横断検索</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（各連携システム）</a:t>
              </a:r>
            </a:p>
          </p:txBody>
        </p:sp>
        <p:sp>
          <p:nvSpPr>
            <p:cNvPr id="927" name="角丸四角形 926"/>
            <p:cNvSpPr/>
            <p:nvPr/>
          </p:nvSpPr>
          <p:spPr>
            <a:xfrm>
              <a:off x="97313" y="1232201"/>
              <a:ext cx="865655"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定期収集</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（各連携システム）</a:t>
              </a:r>
            </a:p>
          </p:txBody>
        </p:sp>
        <p:cxnSp>
          <p:nvCxnSpPr>
            <p:cNvPr id="928" name="カギ線コネクタ 927"/>
            <p:cNvCxnSpPr>
              <a:endCxn id="765" idx="0"/>
            </p:cNvCxnSpPr>
            <p:nvPr/>
          </p:nvCxnSpPr>
          <p:spPr>
            <a:xfrm rot="16200000" flipH="1">
              <a:off x="158915" y="1664588"/>
              <a:ext cx="1541545" cy="1161950"/>
            </a:xfrm>
            <a:prstGeom prst="bentConnector3">
              <a:avLst>
                <a:gd name="adj1" fmla="val 86092"/>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29" name="カギ線コネクタ 928"/>
            <p:cNvCxnSpPr>
              <a:stCxn id="926" idx="0"/>
              <a:endCxn id="812" idx="2"/>
            </p:cNvCxnSpPr>
            <p:nvPr/>
          </p:nvCxnSpPr>
          <p:spPr>
            <a:xfrm rot="5400000" flipH="1" flipV="1">
              <a:off x="3254798" y="4332896"/>
              <a:ext cx="2296693" cy="467452"/>
            </a:xfrm>
            <a:prstGeom prst="bentConnector3">
              <a:avLst>
                <a:gd name="adj1" fmla="val 96976"/>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30" name="カギ線コネクタ 929"/>
            <p:cNvCxnSpPr/>
            <p:nvPr/>
          </p:nvCxnSpPr>
          <p:spPr>
            <a:xfrm rot="5400000">
              <a:off x="5623236" y="5397858"/>
              <a:ext cx="442601" cy="191619"/>
            </a:xfrm>
            <a:prstGeom prst="bentConnector3">
              <a:avLst>
                <a:gd name="adj1" fmla="val 50000"/>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31" name="カギ線コネクタ 930"/>
            <p:cNvCxnSpPr/>
            <p:nvPr/>
          </p:nvCxnSpPr>
          <p:spPr>
            <a:xfrm rot="16200000" flipH="1">
              <a:off x="5440678" y="5406918"/>
              <a:ext cx="442600" cy="173499"/>
            </a:xfrm>
            <a:prstGeom prst="bentConnector3">
              <a:avLst>
                <a:gd name="adj1" fmla="val 50000"/>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36" name="円/楕円 935"/>
            <p:cNvSpPr/>
            <p:nvPr/>
          </p:nvSpPr>
          <p:spPr>
            <a:xfrm>
              <a:off x="1246850" y="295411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A-3</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7" name="円/楕円 936"/>
            <p:cNvSpPr/>
            <p:nvPr/>
          </p:nvSpPr>
          <p:spPr>
            <a:xfrm>
              <a:off x="848904" y="245183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8" name="円/楕円 937"/>
            <p:cNvSpPr/>
            <p:nvPr/>
          </p:nvSpPr>
          <p:spPr>
            <a:xfrm>
              <a:off x="1761992" y="295277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A-5</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9" name="円/楕円 938"/>
            <p:cNvSpPr/>
            <p:nvPr/>
          </p:nvSpPr>
          <p:spPr>
            <a:xfrm>
              <a:off x="1252839" y="325259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A-4</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0" name="円/楕円 939"/>
            <p:cNvSpPr/>
            <p:nvPr/>
          </p:nvSpPr>
          <p:spPr>
            <a:xfrm>
              <a:off x="735351" y="296745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1" name="円/楕円 940"/>
            <p:cNvSpPr/>
            <p:nvPr/>
          </p:nvSpPr>
          <p:spPr>
            <a:xfrm>
              <a:off x="1494372" y="341231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A-6</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2" name="円/楕円 941"/>
            <p:cNvSpPr/>
            <p:nvPr/>
          </p:nvSpPr>
          <p:spPr>
            <a:xfrm>
              <a:off x="1495651" y="362275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A-7</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3" name="円/楕円 942"/>
            <p:cNvSpPr/>
            <p:nvPr/>
          </p:nvSpPr>
          <p:spPr>
            <a:xfrm>
              <a:off x="717599" y="351191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A-8</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4" name="円/楕円 943"/>
            <p:cNvSpPr/>
            <p:nvPr/>
          </p:nvSpPr>
          <p:spPr>
            <a:xfrm>
              <a:off x="717599" y="3789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A-9</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5" name="円/楕円 944"/>
            <p:cNvSpPr/>
            <p:nvPr/>
          </p:nvSpPr>
          <p:spPr>
            <a:xfrm>
              <a:off x="717599" y="3911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A-10</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6" name="円/楕円 945"/>
            <p:cNvSpPr/>
            <p:nvPr/>
          </p:nvSpPr>
          <p:spPr>
            <a:xfrm>
              <a:off x="1325218" y="3911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7" name="円/楕円 946"/>
            <p:cNvSpPr/>
            <p:nvPr/>
          </p:nvSpPr>
          <p:spPr>
            <a:xfrm>
              <a:off x="708516" y="41482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8" name="円/楕円 947"/>
            <p:cNvSpPr/>
            <p:nvPr/>
          </p:nvSpPr>
          <p:spPr>
            <a:xfrm>
              <a:off x="1252839" y="413486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A-13</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9" name="円/楕円 948"/>
            <p:cNvSpPr/>
            <p:nvPr/>
          </p:nvSpPr>
          <p:spPr>
            <a:xfrm>
              <a:off x="1744013" y="413486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A-14</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0" name="円/楕円 949"/>
            <p:cNvSpPr/>
            <p:nvPr/>
          </p:nvSpPr>
          <p:spPr>
            <a:xfrm>
              <a:off x="631552" y="463863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A-15</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1" name="円/楕円 950"/>
            <p:cNvSpPr/>
            <p:nvPr/>
          </p:nvSpPr>
          <p:spPr>
            <a:xfrm>
              <a:off x="630986" y="489500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A-16</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2" name="円/楕円 951"/>
            <p:cNvSpPr/>
            <p:nvPr/>
          </p:nvSpPr>
          <p:spPr>
            <a:xfrm>
              <a:off x="626521" y="514984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A-17</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3" name="円/楕円 952"/>
            <p:cNvSpPr/>
            <p:nvPr/>
          </p:nvSpPr>
          <p:spPr>
            <a:xfrm>
              <a:off x="1122189" y="463863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A-18</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4" name="円/楕円 953"/>
            <p:cNvSpPr/>
            <p:nvPr/>
          </p:nvSpPr>
          <p:spPr>
            <a:xfrm>
              <a:off x="1119986" y="489202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A-19</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5" name="円/楕円 954"/>
            <p:cNvSpPr/>
            <p:nvPr/>
          </p:nvSpPr>
          <p:spPr>
            <a:xfrm>
              <a:off x="1121070" y="515401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A-20</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8" name="円/楕円 957"/>
            <p:cNvSpPr/>
            <p:nvPr/>
          </p:nvSpPr>
          <p:spPr>
            <a:xfrm>
              <a:off x="1743475" y="470914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9" name="円/楕円 958"/>
            <p:cNvSpPr/>
            <p:nvPr/>
          </p:nvSpPr>
          <p:spPr>
            <a:xfrm>
              <a:off x="1743475" y="49430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216" name="円/楕円 215"/>
            <p:cNvSpPr/>
            <p:nvPr/>
          </p:nvSpPr>
          <p:spPr>
            <a:xfrm>
              <a:off x="2639829" y="336916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B-1</a:t>
              </a:r>
            </a:p>
          </p:txBody>
        </p:sp>
        <p:sp>
          <p:nvSpPr>
            <p:cNvPr id="217" name="円/楕円 216"/>
            <p:cNvSpPr/>
            <p:nvPr/>
          </p:nvSpPr>
          <p:spPr>
            <a:xfrm>
              <a:off x="2618977" y="405486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B-2</a:t>
              </a:r>
            </a:p>
          </p:txBody>
        </p:sp>
        <p:sp>
          <p:nvSpPr>
            <p:cNvPr id="218" name="円/楕円 217"/>
            <p:cNvSpPr/>
            <p:nvPr/>
          </p:nvSpPr>
          <p:spPr>
            <a:xfrm>
              <a:off x="3479629" y="262802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a:t>
              </a:r>
            </a:p>
          </p:txBody>
        </p:sp>
        <p:sp>
          <p:nvSpPr>
            <p:cNvPr id="219" name="円/楕円 218"/>
            <p:cNvSpPr/>
            <p:nvPr/>
          </p:nvSpPr>
          <p:spPr>
            <a:xfrm>
              <a:off x="4287221" y="255542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a:t>
              </a:r>
            </a:p>
          </p:txBody>
        </p:sp>
        <p:sp>
          <p:nvSpPr>
            <p:cNvPr id="220" name="円/楕円 219"/>
            <p:cNvSpPr/>
            <p:nvPr/>
          </p:nvSpPr>
          <p:spPr>
            <a:xfrm>
              <a:off x="5050397" y="256473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a:t>
              </a:r>
            </a:p>
          </p:txBody>
        </p:sp>
        <p:sp>
          <p:nvSpPr>
            <p:cNvPr id="221" name="円/楕円 220"/>
            <p:cNvSpPr/>
            <p:nvPr/>
          </p:nvSpPr>
          <p:spPr>
            <a:xfrm>
              <a:off x="5687082" y="246173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C-4</a:t>
              </a:r>
            </a:p>
          </p:txBody>
        </p:sp>
        <p:sp>
          <p:nvSpPr>
            <p:cNvPr id="222" name="円/楕円 221"/>
            <p:cNvSpPr/>
            <p:nvPr/>
          </p:nvSpPr>
          <p:spPr>
            <a:xfrm>
              <a:off x="5700435" y="266065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C-5</a:t>
              </a:r>
            </a:p>
          </p:txBody>
        </p:sp>
        <p:sp>
          <p:nvSpPr>
            <p:cNvPr id="223" name="円/楕円 222"/>
            <p:cNvSpPr/>
            <p:nvPr/>
          </p:nvSpPr>
          <p:spPr>
            <a:xfrm>
              <a:off x="4315414" y="325259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C-7</a:t>
              </a:r>
            </a:p>
          </p:txBody>
        </p:sp>
        <p:sp>
          <p:nvSpPr>
            <p:cNvPr id="224" name="円/楕円 223"/>
            <p:cNvSpPr/>
            <p:nvPr/>
          </p:nvSpPr>
          <p:spPr>
            <a:xfrm>
              <a:off x="4319184" y="290316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C-6</a:t>
              </a:r>
            </a:p>
          </p:txBody>
        </p:sp>
        <p:sp>
          <p:nvSpPr>
            <p:cNvPr id="225" name="円/楕円 224"/>
            <p:cNvSpPr/>
            <p:nvPr/>
          </p:nvSpPr>
          <p:spPr>
            <a:xfrm>
              <a:off x="5030778" y="304236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C-8</a:t>
              </a:r>
            </a:p>
          </p:txBody>
        </p:sp>
        <p:sp>
          <p:nvSpPr>
            <p:cNvPr id="226" name="円/楕円 225"/>
            <p:cNvSpPr/>
            <p:nvPr/>
          </p:nvSpPr>
          <p:spPr>
            <a:xfrm>
              <a:off x="5044119" y="325252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C-9</a:t>
              </a:r>
            </a:p>
          </p:txBody>
        </p:sp>
        <p:sp>
          <p:nvSpPr>
            <p:cNvPr id="227" name="円/楕円 226"/>
            <p:cNvSpPr/>
            <p:nvPr/>
          </p:nvSpPr>
          <p:spPr>
            <a:xfrm>
              <a:off x="5737429" y="301697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C-10</a:t>
              </a:r>
            </a:p>
          </p:txBody>
        </p:sp>
        <p:sp>
          <p:nvSpPr>
            <p:cNvPr id="228" name="円/楕円 227"/>
            <p:cNvSpPr/>
            <p:nvPr/>
          </p:nvSpPr>
          <p:spPr>
            <a:xfrm>
              <a:off x="5733741" y="322582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C-11</a:t>
              </a:r>
            </a:p>
          </p:txBody>
        </p:sp>
        <p:sp>
          <p:nvSpPr>
            <p:cNvPr id="229" name="円/楕円 228"/>
            <p:cNvSpPr/>
            <p:nvPr/>
          </p:nvSpPr>
          <p:spPr>
            <a:xfrm>
              <a:off x="3467201" y="46681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C-12</a:t>
              </a:r>
            </a:p>
          </p:txBody>
        </p:sp>
        <p:sp>
          <p:nvSpPr>
            <p:cNvPr id="230" name="円/楕円 229"/>
            <p:cNvSpPr/>
            <p:nvPr/>
          </p:nvSpPr>
          <p:spPr>
            <a:xfrm>
              <a:off x="3430866" y="434753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C-13</a:t>
              </a:r>
            </a:p>
          </p:txBody>
        </p:sp>
        <p:sp>
          <p:nvSpPr>
            <p:cNvPr id="231" name="円/楕円 230"/>
            <p:cNvSpPr/>
            <p:nvPr/>
          </p:nvSpPr>
          <p:spPr>
            <a:xfrm>
              <a:off x="3436909" y="408670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C-14</a:t>
              </a:r>
            </a:p>
          </p:txBody>
        </p:sp>
        <p:sp>
          <p:nvSpPr>
            <p:cNvPr id="232" name="円/楕円 231"/>
            <p:cNvSpPr/>
            <p:nvPr/>
          </p:nvSpPr>
          <p:spPr>
            <a:xfrm>
              <a:off x="3438400" y="377280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C-15</a:t>
              </a:r>
            </a:p>
          </p:txBody>
        </p:sp>
        <p:sp>
          <p:nvSpPr>
            <p:cNvPr id="233" name="円/楕円 232"/>
            <p:cNvSpPr/>
            <p:nvPr/>
          </p:nvSpPr>
          <p:spPr>
            <a:xfrm>
              <a:off x="3436909" y="364469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C-16</a:t>
              </a:r>
            </a:p>
          </p:txBody>
        </p:sp>
        <p:sp>
          <p:nvSpPr>
            <p:cNvPr id="234" name="円/楕円 233"/>
            <p:cNvSpPr/>
            <p:nvPr/>
          </p:nvSpPr>
          <p:spPr>
            <a:xfrm>
              <a:off x="3463136" y="337575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C-17</a:t>
              </a:r>
            </a:p>
          </p:txBody>
        </p:sp>
        <p:sp>
          <p:nvSpPr>
            <p:cNvPr id="235" name="円/楕円 234"/>
            <p:cNvSpPr/>
            <p:nvPr/>
          </p:nvSpPr>
          <p:spPr>
            <a:xfrm>
              <a:off x="3456917" y="297821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C-18</a:t>
              </a:r>
            </a:p>
          </p:txBody>
        </p:sp>
        <p:sp>
          <p:nvSpPr>
            <p:cNvPr id="236" name="円/楕円 235"/>
            <p:cNvSpPr/>
            <p:nvPr/>
          </p:nvSpPr>
          <p:spPr>
            <a:xfrm>
              <a:off x="4333877" y="426141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C-21</a:t>
              </a:r>
            </a:p>
          </p:txBody>
        </p:sp>
        <p:sp>
          <p:nvSpPr>
            <p:cNvPr id="237" name="円/楕円 236"/>
            <p:cNvSpPr/>
            <p:nvPr/>
          </p:nvSpPr>
          <p:spPr>
            <a:xfrm>
              <a:off x="4322313" y="392274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C-20</a:t>
              </a:r>
            </a:p>
          </p:txBody>
        </p:sp>
        <p:sp>
          <p:nvSpPr>
            <p:cNvPr id="238" name="円/楕円 237"/>
            <p:cNvSpPr/>
            <p:nvPr/>
          </p:nvSpPr>
          <p:spPr>
            <a:xfrm>
              <a:off x="4364108" y="369580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C-19</a:t>
              </a:r>
            </a:p>
          </p:txBody>
        </p:sp>
        <p:sp>
          <p:nvSpPr>
            <p:cNvPr id="239" name="円/楕円 238"/>
            <p:cNvSpPr/>
            <p:nvPr/>
          </p:nvSpPr>
          <p:spPr>
            <a:xfrm>
              <a:off x="4850895" y="43328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C-26</a:t>
              </a:r>
            </a:p>
          </p:txBody>
        </p:sp>
        <p:sp>
          <p:nvSpPr>
            <p:cNvPr id="240" name="円/楕円 239"/>
            <p:cNvSpPr/>
            <p:nvPr/>
          </p:nvSpPr>
          <p:spPr>
            <a:xfrm>
              <a:off x="4863796" y="41471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C-25</a:t>
              </a:r>
            </a:p>
          </p:txBody>
        </p:sp>
        <p:sp>
          <p:nvSpPr>
            <p:cNvPr id="241" name="円/楕円 240"/>
            <p:cNvSpPr/>
            <p:nvPr/>
          </p:nvSpPr>
          <p:spPr>
            <a:xfrm>
              <a:off x="4854566" y="39862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C-24</a:t>
              </a:r>
            </a:p>
          </p:txBody>
        </p:sp>
        <p:sp>
          <p:nvSpPr>
            <p:cNvPr id="242" name="円/楕円 241"/>
            <p:cNvSpPr/>
            <p:nvPr/>
          </p:nvSpPr>
          <p:spPr>
            <a:xfrm>
              <a:off x="4885924" y="381921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C-23</a:t>
              </a:r>
            </a:p>
          </p:txBody>
        </p:sp>
        <p:sp>
          <p:nvSpPr>
            <p:cNvPr id="243" name="円/楕円 242"/>
            <p:cNvSpPr/>
            <p:nvPr/>
          </p:nvSpPr>
          <p:spPr>
            <a:xfrm>
              <a:off x="4885924" y="350749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C-22</a:t>
              </a:r>
            </a:p>
          </p:txBody>
        </p:sp>
        <p:sp>
          <p:nvSpPr>
            <p:cNvPr id="244" name="円/楕円 243"/>
            <p:cNvSpPr/>
            <p:nvPr/>
          </p:nvSpPr>
          <p:spPr>
            <a:xfrm>
              <a:off x="5676635" y="36702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C-28</a:t>
              </a:r>
            </a:p>
          </p:txBody>
        </p:sp>
        <p:sp>
          <p:nvSpPr>
            <p:cNvPr id="245" name="円/楕円 244"/>
            <p:cNvSpPr/>
            <p:nvPr/>
          </p:nvSpPr>
          <p:spPr>
            <a:xfrm>
              <a:off x="5671601" y="383294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C-29</a:t>
              </a:r>
            </a:p>
          </p:txBody>
        </p:sp>
        <p:sp>
          <p:nvSpPr>
            <p:cNvPr id="246" name="円/楕円 245"/>
            <p:cNvSpPr/>
            <p:nvPr/>
          </p:nvSpPr>
          <p:spPr>
            <a:xfrm>
              <a:off x="5661977" y="401511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C-30</a:t>
              </a:r>
            </a:p>
          </p:txBody>
        </p:sp>
        <p:sp>
          <p:nvSpPr>
            <p:cNvPr id="247" name="円/楕円 246"/>
            <p:cNvSpPr/>
            <p:nvPr/>
          </p:nvSpPr>
          <p:spPr>
            <a:xfrm>
              <a:off x="5659422" y="419860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C-31</a:t>
              </a:r>
            </a:p>
          </p:txBody>
        </p:sp>
        <p:sp>
          <p:nvSpPr>
            <p:cNvPr id="248" name="円/楕円 247"/>
            <p:cNvSpPr/>
            <p:nvPr/>
          </p:nvSpPr>
          <p:spPr>
            <a:xfrm>
              <a:off x="5665095" y="437537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C-32</a:t>
              </a:r>
            </a:p>
          </p:txBody>
        </p:sp>
        <p:sp>
          <p:nvSpPr>
            <p:cNvPr id="249" name="円/楕円 248"/>
            <p:cNvSpPr/>
            <p:nvPr/>
          </p:nvSpPr>
          <p:spPr>
            <a:xfrm>
              <a:off x="5691453" y="460744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C-33</a:t>
              </a:r>
            </a:p>
          </p:txBody>
        </p:sp>
        <p:sp>
          <p:nvSpPr>
            <p:cNvPr id="250" name="円/楕円 249"/>
            <p:cNvSpPr/>
            <p:nvPr/>
          </p:nvSpPr>
          <p:spPr>
            <a:xfrm>
              <a:off x="4873023" y="449653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C-27</a:t>
              </a:r>
            </a:p>
          </p:txBody>
        </p:sp>
        <p:sp>
          <p:nvSpPr>
            <p:cNvPr id="251" name="円/楕円 250"/>
            <p:cNvSpPr/>
            <p:nvPr/>
          </p:nvSpPr>
          <p:spPr>
            <a:xfrm>
              <a:off x="5691453" y="47548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C-34</a:t>
              </a:r>
            </a:p>
          </p:txBody>
        </p:sp>
        <p:sp>
          <p:nvSpPr>
            <p:cNvPr id="252" name="円/楕円 251"/>
            <p:cNvSpPr/>
            <p:nvPr/>
          </p:nvSpPr>
          <p:spPr>
            <a:xfrm>
              <a:off x="3381164" y="52490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C-35</a:t>
              </a:r>
            </a:p>
          </p:txBody>
        </p:sp>
        <p:sp>
          <p:nvSpPr>
            <p:cNvPr id="253" name="円/楕円 252"/>
            <p:cNvSpPr/>
            <p:nvPr/>
          </p:nvSpPr>
          <p:spPr>
            <a:xfrm>
              <a:off x="4011333" y="525047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C-36</a:t>
              </a:r>
            </a:p>
          </p:txBody>
        </p:sp>
        <p:sp>
          <p:nvSpPr>
            <p:cNvPr id="254" name="円/楕円 253"/>
            <p:cNvSpPr/>
            <p:nvPr/>
          </p:nvSpPr>
          <p:spPr>
            <a:xfrm>
              <a:off x="5156280" y="524754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C-38</a:t>
              </a:r>
            </a:p>
          </p:txBody>
        </p:sp>
        <p:sp>
          <p:nvSpPr>
            <p:cNvPr id="255" name="円/楕円 254"/>
            <p:cNvSpPr/>
            <p:nvPr/>
          </p:nvSpPr>
          <p:spPr>
            <a:xfrm>
              <a:off x="4572017" y="52490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C-37</a:t>
              </a:r>
            </a:p>
          </p:txBody>
        </p:sp>
        <p:sp>
          <p:nvSpPr>
            <p:cNvPr id="256" name="円/楕円 255"/>
            <p:cNvSpPr/>
            <p:nvPr/>
          </p:nvSpPr>
          <p:spPr>
            <a:xfrm>
              <a:off x="5726652" y="524739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C-39</a:t>
              </a:r>
            </a:p>
          </p:txBody>
        </p:sp>
        <p:sp>
          <p:nvSpPr>
            <p:cNvPr id="257" name="円/楕円 256"/>
            <p:cNvSpPr/>
            <p:nvPr/>
          </p:nvSpPr>
          <p:spPr>
            <a:xfrm>
              <a:off x="847624" y="203891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D-1</a:t>
              </a:r>
            </a:p>
          </p:txBody>
        </p:sp>
        <p:sp>
          <p:nvSpPr>
            <p:cNvPr id="258" name="円/楕円 257"/>
            <p:cNvSpPr/>
            <p:nvPr/>
          </p:nvSpPr>
          <p:spPr>
            <a:xfrm>
              <a:off x="2585329"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D-2</a:t>
              </a:r>
            </a:p>
          </p:txBody>
        </p:sp>
        <p:sp>
          <p:nvSpPr>
            <p:cNvPr id="259" name="円/楕円 258"/>
            <p:cNvSpPr/>
            <p:nvPr/>
          </p:nvSpPr>
          <p:spPr>
            <a:xfrm>
              <a:off x="3256884"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D-3</a:t>
              </a:r>
            </a:p>
          </p:txBody>
        </p:sp>
        <p:sp>
          <p:nvSpPr>
            <p:cNvPr id="260" name="円/楕円 259"/>
            <p:cNvSpPr/>
            <p:nvPr/>
          </p:nvSpPr>
          <p:spPr>
            <a:xfrm>
              <a:off x="4075877"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D-4</a:t>
              </a:r>
            </a:p>
          </p:txBody>
        </p:sp>
        <p:sp>
          <p:nvSpPr>
            <p:cNvPr id="261" name="円/楕円 260"/>
            <p:cNvSpPr/>
            <p:nvPr/>
          </p:nvSpPr>
          <p:spPr>
            <a:xfrm>
              <a:off x="4752430" y="201881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D-5</a:t>
              </a:r>
            </a:p>
          </p:txBody>
        </p:sp>
        <p:sp>
          <p:nvSpPr>
            <p:cNvPr id="266" name="角丸四角形 265"/>
            <p:cNvSpPr/>
            <p:nvPr/>
          </p:nvSpPr>
          <p:spPr>
            <a:xfrm>
              <a:off x="5248959" y="5714969"/>
              <a:ext cx="973363"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静止画</a:t>
              </a:r>
              <a:r>
                <a:rPr lang="en-US" altLang="ja-JP" sz="600" dirty="0">
                  <a:solidFill>
                    <a:prstClr val="black"/>
                  </a:solidFill>
                  <a:latin typeface="Meiryo UI" panose="020B0604030504040204" pitchFamily="50" charset="-128"/>
                  <a:ea typeface="Meiryo UI" panose="020B0604030504040204" pitchFamily="50" charset="-128"/>
                </a:rPr>
                <a:t>/</a:t>
              </a:r>
              <a:r>
                <a:rPr lang="ja-JP" altLang="en-US" sz="600" dirty="0">
                  <a:solidFill>
                    <a:prstClr val="black"/>
                  </a:solidFill>
                  <a:latin typeface="Meiryo UI" panose="020B0604030504040204" pitchFamily="50" charset="-128"/>
                  <a:ea typeface="Meiryo UI" panose="020B0604030504040204" pitchFamily="50" charset="-128"/>
                </a:rPr>
                <a:t>音声・動画再生</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（デジデポ）</a:t>
              </a:r>
            </a:p>
          </p:txBody>
        </p:sp>
      </p:grpSp>
      <p:sp>
        <p:nvSpPr>
          <p:cNvPr id="263" name="角丸四角形 262"/>
          <p:cNvSpPr/>
          <p:nvPr/>
        </p:nvSpPr>
        <p:spPr>
          <a:xfrm>
            <a:off x="2063552" y="1268760"/>
            <a:ext cx="8280920" cy="576064"/>
          </a:xfrm>
          <a:prstGeom prst="roundRect">
            <a:avLst/>
          </a:prstGeom>
          <a:solidFill>
            <a:schemeClr val="bg1"/>
          </a:solid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コンテンツ登録→メタデータ編集→電子書庫蓄積→インデキシング→キーワード検索（簡易検索・詳細検索）→コンテンツ閲覧</a:t>
            </a:r>
          </a:p>
        </p:txBody>
      </p:sp>
    </p:spTree>
    <p:extLst>
      <p:ext uri="{BB962C8B-B14F-4D97-AF65-F5344CB8AC3E}">
        <p14:creationId xmlns:p14="http://schemas.microsoft.com/office/powerpoint/2010/main" val="19344545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大震災アーカイブと</a:t>
            </a:r>
            <a:r>
              <a:rPr kumimoji="1" lang="en-US" altLang="ja-JP" dirty="0" smtClean="0"/>
              <a:t>MLA</a:t>
            </a:r>
            <a:endParaRPr kumimoji="1" lang="ja-JP" altLang="en-US" dirty="0"/>
          </a:p>
        </p:txBody>
      </p:sp>
      <p:sp>
        <p:nvSpPr>
          <p:cNvPr id="3" name="コンテンツ プレースホルダ 2"/>
          <p:cNvSpPr>
            <a:spLocks noGrp="1"/>
          </p:cNvSpPr>
          <p:nvPr>
            <p:ph sz="half" idx="1"/>
          </p:nvPr>
        </p:nvSpPr>
        <p:spPr>
          <a:xfrm>
            <a:off x="314325" y="1600200"/>
            <a:ext cx="5705475" cy="5257800"/>
          </a:xfrm>
        </p:spPr>
        <p:txBody>
          <a:bodyPr>
            <a:normAutofit/>
          </a:bodyPr>
          <a:lstStyle/>
          <a:p>
            <a:r>
              <a:rPr lang="ja-JP" altLang="en-US" dirty="0" smtClean="0"/>
              <a:t>大震災と</a:t>
            </a:r>
            <a:r>
              <a:rPr lang="en-US" altLang="ja-JP" dirty="0" smtClean="0"/>
              <a:t>MLA</a:t>
            </a:r>
          </a:p>
          <a:p>
            <a:pPr lvl="1"/>
            <a:r>
              <a:rPr lang="ja-JP" altLang="en-US" dirty="0" smtClean="0"/>
              <a:t>地域の歴史的記録・記憶の保存と共有</a:t>
            </a:r>
            <a:endParaRPr lang="en-US" altLang="ja-JP" dirty="0" smtClean="0"/>
          </a:p>
          <a:p>
            <a:pPr lvl="1"/>
            <a:r>
              <a:rPr lang="ja-JP" altLang="en-US" dirty="0" smtClean="0"/>
              <a:t>蓄積した記録・記憶を教訓とした復旧・復興・減災対策等の知識の創出</a:t>
            </a:r>
            <a:endParaRPr lang="en-US" altLang="ja-JP" dirty="0" smtClean="0"/>
          </a:p>
          <a:p>
            <a:pPr lvl="2"/>
            <a:r>
              <a:rPr lang="ja-JP" altLang="en-US" dirty="0" smtClean="0"/>
              <a:t>研究成果、ファクトデータを研究者が活用</a:t>
            </a:r>
            <a:endParaRPr lang="en-US" altLang="ja-JP" dirty="0" smtClean="0"/>
          </a:p>
          <a:p>
            <a:pPr lvl="1"/>
            <a:r>
              <a:rPr lang="en-US" altLang="ja-JP" dirty="0" smtClean="0"/>
              <a:t>MLA</a:t>
            </a:r>
            <a:r>
              <a:rPr lang="ja-JP" altLang="en-US" dirty="0" smtClean="0"/>
              <a:t>機関の連携</a:t>
            </a:r>
          </a:p>
          <a:p>
            <a:pPr lvl="2"/>
            <a:r>
              <a:rPr lang="ja-JP" altLang="en-US" dirty="0" smtClean="0"/>
              <a:t>刊行物に限らず、あらゆる記録を網羅的に収集・保存することは、</a:t>
            </a:r>
            <a:r>
              <a:rPr lang="en-US" dirty="0" smtClean="0"/>
              <a:t>1</a:t>
            </a:r>
            <a:r>
              <a:rPr lang="ja-JP" altLang="en-US" dirty="0" err="1" smtClean="0"/>
              <a:t>つの</a:t>
            </a:r>
            <a:r>
              <a:rPr lang="ja-JP" altLang="en-US" dirty="0" smtClean="0"/>
              <a:t>機関で行うことは不可能</a:t>
            </a:r>
            <a:endParaRPr lang="ja-JP" altLang="en-US" sz="1600" dirty="0"/>
          </a:p>
          <a:p>
            <a:pPr lvl="2"/>
            <a:r>
              <a:rPr lang="ja-JP" altLang="en-US" dirty="0" smtClean="0"/>
              <a:t>網羅的な収集・保存及び利活用のためには、様々な機関での分担と、連携が必要</a:t>
            </a:r>
            <a:endParaRPr lang="ja-JP" altLang="en-US" sz="1600" dirty="0"/>
          </a:p>
          <a:p>
            <a:endParaRPr lang="en-US" altLang="ja-JP" dirty="0" smtClean="0"/>
          </a:p>
          <a:p>
            <a:pPr lvl="1"/>
            <a:endParaRPr lang="ja-JP" altLang="en-US" dirty="0" smtClean="0"/>
          </a:p>
          <a:p>
            <a:pPr lvl="1"/>
            <a:endParaRPr lang="en-US" altLang="ja-JP" dirty="0" smtClean="0"/>
          </a:p>
          <a:p>
            <a:endParaRPr kumimoji="1" lang="ja-JP" altLang="en-US" dirty="0"/>
          </a:p>
        </p:txBody>
      </p:sp>
      <p:sp>
        <p:nvSpPr>
          <p:cNvPr id="4" name="コンテンツ プレースホルダ 3"/>
          <p:cNvSpPr>
            <a:spLocks noGrp="1"/>
          </p:cNvSpPr>
          <p:nvPr>
            <p:ph sz="half" idx="2"/>
          </p:nvPr>
        </p:nvSpPr>
        <p:spPr>
          <a:xfrm>
            <a:off x="6172199" y="1600200"/>
            <a:ext cx="5705475" cy="5257800"/>
          </a:xfrm>
        </p:spPr>
        <p:txBody>
          <a:bodyPr>
            <a:normAutofit/>
          </a:bodyPr>
          <a:lstStyle/>
          <a:p>
            <a:r>
              <a:rPr lang="en-US" altLang="ja-JP" dirty="0" smtClean="0"/>
              <a:t>NDL</a:t>
            </a:r>
          </a:p>
          <a:p>
            <a:pPr lvl="1"/>
            <a:r>
              <a:rPr lang="ja-JP" altLang="en-US" dirty="0" smtClean="0"/>
              <a:t>各地域・機関が保有</a:t>
            </a:r>
            <a:r>
              <a:rPr lang="ja-JP" altLang="en-US" dirty="0" err="1" smtClean="0"/>
              <a:t>するの</a:t>
            </a:r>
            <a:r>
              <a:rPr lang="ja-JP" altLang="en-US" dirty="0" smtClean="0"/>
              <a:t>記録・記憶、復旧・復興に関する情報の集約と、連携の結節点（ハブ）としての役割</a:t>
            </a:r>
            <a:endParaRPr lang="en-US" altLang="ja-JP" dirty="0" smtClean="0"/>
          </a:p>
          <a:p>
            <a:pPr lvl="1"/>
            <a:r>
              <a:rPr lang="ja-JP" altLang="en-US" dirty="0" smtClean="0"/>
              <a:t>まずは、</a:t>
            </a:r>
            <a:endParaRPr lang="en-US" altLang="ja-JP" dirty="0" smtClean="0"/>
          </a:p>
          <a:p>
            <a:pPr lvl="2"/>
            <a:r>
              <a:rPr lang="ja-JP" altLang="en-US" dirty="0" smtClean="0"/>
              <a:t>被災した資料の救済</a:t>
            </a:r>
            <a:endParaRPr lang="en-US" altLang="ja-JP" dirty="0" smtClean="0"/>
          </a:p>
          <a:p>
            <a:pPr lvl="2"/>
            <a:r>
              <a:rPr lang="ja-JP" altLang="en-US" dirty="0" smtClean="0"/>
              <a:t>被災地の図書館支援</a:t>
            </a:r>
            <a:endParaRPr lang="en-US" altLang="ja-JP" dirty="0" smtClean="0"/>
          </a:p>
          <a:p>
            <a:pPr lvl="1"/>
            <a:r>
              <a:rPr kumimoji="1" lang="ja-JP" altLang="en-US" dirty="0" smtClean="0"/>
              <a:t>次に</a:t>
            </a:r>
            <a:endParaRPr kumimoji="1" lang="en-US" altLang="ja-JP" dirty="0" smtClean="0"/>
          </a:p>
          <a:p>
            <a:pPr lvl="2"/>
            <a:r>
              <a:rPr lang="ja-JP" altLang="en-US" dirty="0" smtClean="0"/>
              <a:t>記憶を記録に</a:t>
            </a:r>
            <a:endParaRPr lang="en-US" altLang="ja-JP" dirty="0" smtClean="0"/>
          </a:p>
          <a:p>
            <a:pPr lvl="3"/>
            <a:r>
              <a:rPr lang="ja-JP" altLang="en-US" dirty="0" smtClean="0"/>
              <a:t>震災発生時、復旧・復興過程での記憶を記録とするための整理方法</a:t>
            </a:r>
            <a:endParaRPr lang="en-US" altLang="ja-JP" dirty="0" smtClean="0"/>
          </a:p>
          <a:p>
            <a:pPr lvl="2"/>
            <a:r>
              <a:rPr lang="ja-JP" altLang="en-US" dirty="0" smtClean="0"/>
              <a:t>記録をアーカイブ</a:t>
            </a:r>
            <a:endParaRPr lang="en-US" altLang="ja-JP" dirty="0" smtClean="0"/>
          </a:p>
          <a:p>
            <a:pPr lvl="3"/>
            <a:r>
              <a:rPr lang="ja-JP" altLang="en-US" dirty="0" smtClean="0"/>
              <a:t>アーカイブ機関への記録の提供方法の周知</a:t>
            </a:r>
            <a:endParaRPr lang="en-US" altLang="ja-JP" dirty="0" smtClean="0"/>
          </a:p>
          <a:p>
            <a:pPr lvl="2"/>
            <a:endParaRPr kumimoji="1" lang="en-US" altLang="ja-JP" dirty="0" smtClean="0"/>
          </a:p>
          <a:p>
            <a:pPr lvl="2"/>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128</a:t>
            </a:fld>
            <a:endParaRPr kumimoji="0" lang="en-US" dirty="0"/>
          </a:p>
        </p:txBody>
      </p:sp>
    </p:spTree>
    <p:extLst>
      <p:ext uri="{BB962C8B-B14F-4D97-AF65-F5344CB8AC3E}">
        <p14:creationId xmlns:p14="http://schemas.microsoft.com/office/powerpoint/2010/main" val="1355776850"/>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知識インフラ</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129</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1443206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第</a:t>
            </a:r>
            <a:r>
              <a:rPr lang="en-US" altLang="ja-JP" dirty="0"/>
              <a:t>1</a:t>
            </a:r>
            <a:r>
              <a:rPr lang="ja-JP" altLang="en-US" dirty="0"/>
              <a:t>ステージ</a:t>
            </a:r>
            <a:r>
              <a:rPr lang="en-US" altLang="ja-JP" dirty="0"/>
              <a:t>【1994</a:t>
            </a:r>
            <a:r>
              <a:rPr lang="ja-JP" altLang="en-US" dirty="0"/>
              <a:t>～</a:t>
            </a:r>
            <a:r>
              <a:rPr lang="en-US" altLang="ja-JP" dirty="0"/>
              <a:t>2002</a:t>
            </a:r>
            <a:r>
              <a:rPr lang="en-US" altLang="ja-JP" dirty="0" smtClean="0"/>
              <a:t>】</a:t>
            </a:r>
            <a:r>
              <a:rPr lang="ja-JP" altLang="en-US" dirty="0" smtClean="0"/>
              <a:t>揺籃期</a:t>
            </a:r>
            <a:r>
              <a:rPr lang="ja-JP" altLang="en-US" dirty="0"/>
              <a:t>・</a:t>
            </a:r>
            <a:r>
              <a:rPr lang="ja-JP" altLang="en-US" dirty="0" smtClean="0"/>
              <a:t>始動期</a:t>
            </a:r>
            <a:endParaRPr kumimoji="1" lang="ja-JP" altLang="en-US" dirty="0"/>
          </a:p>
        </p:txBody>
      </p:sp>
      <p:sp>
        <p:nvSpPr>
          <p:cNvPr id="3" name="コンテンツ プレースホルダー 2"/>
          <p:cNvSpPr>
            <a:spLocks noGrp="1"/>
          </p:cNvSpPr>
          <p:nvPr>
            <p:ph idx="1"/>
          </p:nvPr>
        </p:nvSpPr>
        <p:spPr>
          <a:xfrm>
            <a:off x="857250" y="1114425"/>
            <a:ext cx="10496550" cy="5062538"/>
          </a:xfrm>
        </p:spPr>
        <p:txBody>
          <a:bodyPr>
            <a:normAutofit/>
          </a:bodyPr>
          <a:lstStyle/>
          <a:p>
            <a:r>
              <a:rPr lang="en-US" altLang="ja-JP" dirty="0" smtClean="0"/>
              <a:t>1994</a:t>
            </a:r>
            <a:r>
              <a:rPr lang="en-US" altLang="ja-JP" dirty="0"/>
              <a:t>: </a:t>
            </a:r>
            <a:r>
              <a:rPr lang="ja-JP" altLang="en-US" dirty="0"/>
              <a:t>パイロット電子図書館実証実験プロジェクト開始</a:t>
            </a:r>
          </a:p>
          <a:p>
            <a:pPr lvl="1"/>
            <a:r>
              <a:rPr lang="ja-JP" altLang="en-US" dirty="0" smtClean="0"/>
              <a:t>インターネット上</a:t>
            </a:r>
            <a:r>
              <a:rPr lang="ja-JP" altLang="en-US" dirty="0"/>
              <a:t>のサイバー空間において、図書館における情報の蓄積と提供についてその可能性を検証する実験で、我が国で最初の、また最大規模の電子図書館の実証実験を行うところとなり、その後の国立国会図書館の電子図書館事業に多大な影響。</a:t>
            </a:r>
          </a:p>
          <a:p>
            <a:r>
              <a:rPr lang="en-US" altLang="ja-JP" dirty="0" smtClean="0"/>
              <a:t>1995/10 </a:t>
            </a:r>
            <a:r>
              <a:rPr lang="ja-JP" altLang="en-US" dirty="0"/>
              <a:t>パイロット電子図書館、総合目録ネットワーク実証実験開始</a:t>
            </a:r>
          </a:p>
          <a:p>
            <a:r>
              <a:rPr lang="en-US" altLang="ja-JP" dirty="0" smtClean="0"/>
              <a:t>1998</a:t>
            </a:r>
            <a:r>
              <a:rPr lang="en-US" altLang="ja-JP" dirty="0"/>
              <a:t>: </a:t>
            </a:r>
            <a:r>
              <a:rPr lang="ja-JP" altLang="en-US" dirty="0"/>
              <a:t>国立国会図書館電子図書館構想</a:t>
            </a:r>
          </a:p>
          <a:p>
            <a:r>
              <a:rPr lang="en-US" altLang="ja-JP" dirty="0" smtClean="0"/>
              <a:t>2000</a:t>
            </a:r>
            <a:r>
              <a:rPr lang="en-US" altLang="ja-JP" dirty="0"/>
              <a:t>: </a:t>
            </a:r>
            <a:r>
              <a:rPr lang="ja-JP" altLang="en-US" dirty="0"/>
              <a:t>国立国会図書館蔵書目録、国会会議録、貴重書画像データベースを</a:t>
            </a:r>
            <a:r>
              <a:rPr lang="ja-JP" altLang="en-US" dirty="0" smtClean="0"/>
              <a:t>公開</a:t>
            </a:r>
            <a:endParaRPr lang="ja-JP" altLang="en-US" dirty="0"/>
          </a:p>
          <a:p>
            <a:r>
              <a:rPr lang="ja-JP" altLang="en-US" dirty="0" smtClean="0"/>
              <a:t>その</a:t>
            </a:r>
            <a:r>
              <a:rPr lang="ja-JP" altLang="en-US" dirty="0"/>
              <a:t>上で利用を予測して大規模ストレージに格納し、大容量のマルチメディア通信回線を用いて試行</a:t>
            </a:r>
            <a:r>
              <a:rPr lang="ja-JP" altLang="en-US" dirty="0" smtClean="0"/>
              <a:t>提供。</a:t>
            </a:r>
            <a:endParaRPr lang="ja-JP" altLang="en-US" dirty="0"/>
          </a:p>
          <a:p>
            <a:endParaRPr lang="ja-JP" altLang="en-US" dirty="0"/>
          </a:p>
          <a:p>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13</a:t>
            </a:fld>
            <a:endParaRPr kumimoji="0" lang="en-US"/>
          </a:p>
        </p:txBody>
      </p:sp>
    </p:spTree>
    <p:extLst>
      <p:ext uri="{BB962C8B-B14F-4D97-AF65-F5344CB8AC3E}">
        <p14:creationId xmlns:p14="http://schemas.microsoft.com/office/powerpoint/2010/main" val="25152009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0" y="2"/>
            <a:ext cx="12192000" cy="704425"/>
          </a:xfrm>
        </p:spPr>
        <p:txBody>
          <a:bodyPr>
            <a:normAutofit/>
          </a:bodyPr>
          <a:lstStyle/>
          <a:p>
            <a:pPr eaLnBrk="1" hangingPunct="1"/>
            <a:r>
              <a:rPr lang="ja-JP" altLang="en-US" sz="3600" dirty="0"/>
              <a:t>知の提供に</a:t>
            </a:r>
            <a:r>
              <a:rPr lang="ja-JP" altLang="en-US" sz="3600" dirty="0" smtClean="0"/>
              <a:t>向けた</a:t>
            </a:r>
            <a:r>
              <a:rPr lang="en-US" altLang="ja-JP" sz="3600" dirty="0" smtClean="0">
                <a:solidFill>
                  <a:srgbClr val="FF0000"/>
                </a:solidFill>
              </a:rPr>
              <a:t>NDL</a:t>
            </a:r>
            <a:r>
              <a:rPr lang="ja-JP" altLang="en-US" sz="3600" dirty="0" smtClean="0">
                <a:solidFill>
                  <a:srgbClr val="FF0000"/>
                </a:solidFill>
              </a:rPr>
              <a:t>サーチ</a:t>
            </a:r>
            <a:r>
              <a:rPr lang="ja-JP" altLang="en-US" sz="3600" dirty="0" smtClean="0"/>
              <a:t>の</a:t>
            </a:r>
            <a:r>
              <a:rPr lang="ja-JP" altLang="en-US" sz="3600" dirty="0"/>
              <a:t>イメージ</a:t>
            </a:r>
          </a:p>
        </p:txBody>
      </p:sp>
      <p:sp>
        <p:nvSpPr>
          <p:cNvPr id="6" name="スライド番号プレースホルダ 5"/>
          <p:cNvSpPr>
            <a:spLocks noGrp="1"/>
          </p:cNvSpPr>
          <p:nvPr>
            <p:ph type="sldNum" sz="quarter" idx="4294967295"/>
          </p:nvPr>
        </p:nvSpPr>
        <p:spPr>
          <a:xfrm>
            <a:off x="8882064" y="6356351"/>
            <a:ext cx="1328737" cy="365125"/>
          </a:xfrm>
          <a:prstGeom prst="rect">
            <a:avLst/>
          </a:prstGeom>
        </p:spPr>
        <p:txBody>
          <a:bodyPr/>
          <a:lstStyle/>
          <a:p>
            <a:pPr>
              <a:defRPr/>
            </a:pPr>
            <a:fld id="{BE15A605-07C9-40F0-9E04-17195E3A886A}" type="slidenum">
              <a:rPr lang="ja-JP" altLang="en-US"/>
              <a:pPr>
                <a:defRPr/>
              </a:pPr>
              <a:t>130</a:t>
            </a:fld>
            <a:endParaRPr lang="ja-JP" altLang="en-US" dirty="0"/>
          </a:p>
        </p:txBody>
      </p:sp>
      <p:sp>
        <p:nvSpPr>
          <p:cNvPr id="99" name="テキスト ボックス 161"/>
          <p:cNvSpPr txBox="1">
            <a:spLocks noChangeArrowheads="1"/>
          </p:cNvSpPr>
          <p:nvPr/>
        </p:nvSpPr>
        <p:spPr bwMode="auto">
          <a:xfrm>
            <a:off x="1847529" y="1628801"/>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Meiryo UI" panose="020B0604030504040204" pitchFamily="50" charset="-128"/>
                <a:ea typeface="Meiryo UI" panose="020B0604030504040204" pitchFamily="50" charset="-128"/>
              </a:rPr>
              <a:t>他のネットワークと相互補完して</a:t>
            </a:r>
            <a:endParaRPr lang="en-US" altLang="ja-JP" sz="1600" dirty="0">
              <a:solidFill>
                <a:srgbClr val="FF0000"/>
              </a:solidFill>
              <a:latin typeface="Meiryo UI" panose="020B0604030504040204" pitchFamily="50" charset="-128"/>
              <a:ea typeface="Meiryo UI" panose="020B0604030504040204" pitchFamily="50" charset="-128"/>
            </a:endParaRPr>
          </a:p>
        </p:txBody>
      </p:sp>
      <p:grpSp>
        <p:nvGrpSpPr>
          <p:cNvPr id="2" name="グループ化 156"/>
          <p:cNvGrpSpPr>
            <a:grpSpLocks/>
          </p:cNvGrpSpPr>
          <p:nvPr/>
        </p:nvGrpSpPr>
        <p:grpSpPr bwMode="auto">
          <a:xfrm>
            <a:off x="8400256" y="1311946"/>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7772546" y="1484784"/>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Meiryo UI" panose="020B0604030504040204" pitchFamily="50" charset="-128"/>
                <a:ea typeface="Meiryo UI" panose="020B0604030504040204" pitchFamily="50" charset="-128"/>
              </a:rPr>
              <a:t>Google, Yahoo! </a:t>
            </a:r>
            <a:r>
              <a:rPr lang="ja-JP" altLang="en-US" sz="1600" dirty="0">
                <a:solidFill>
                  <a:schemeClr val="bg1"/>
                </a:solidFill>
                <a:latin typeface="Meiryo UI" panose="020B0604030504040204" pitchFamily="50" charset="-128"/>
                <a:ea typeface="Meiryo UI" panose="020B0604030504040204" pitchFamily="50" charset="-128"/>
              </a:rPr>
              <a:t>等</a:t>
            </a:r>
            <a:endParaRPr lang="en-US" altLang="ja-JP" sz="1600" dirty="0">
              <a:solidFill>
                <a:schemeClr val="bg1"/>
              </a:solidFill>
              <a:latin typeface="Meiryo UI" panose="020B0604030504040204" pitchFamily="50" charset="-128"/>
              <a:ea typeface="Meiryo UI" panose="020B0604030504040204" pitchFamily="50" charset="-128"/>
            </a:endParaRPr>
          </a:p>
        </p:txBody>
      </p:sp>
      <p:cxnSp>
        <p:nvCxnSpPr>
          <p:cNvPr id="107" name="直線矢印コネクタ 106"/>
          <p:cNvCxnSpPr>
            <a:stCxn id="120" idx="4"/>
            <a:endCxn id="45" idx="2"/>
          </p:cNvCxnSpPr>
          <p:nvPr/>
        </p:nvCxnSpPr>
        <p:spPr bwMode="auto">
          <a:xfrm rot="5400000" flipH="1">
            <a:off x="6102083" y="1948337"/>
            <a:ext cx="1698378" cy="483241"/>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5141516" y="2896270"/>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Meiryo UI" panose="020B0604030504040204" pitchFamily="50" charset="-128"/>
                <a:ea typeface="Meiryo UI" panose="020B0604030504040204" pitchFamily="50" charset="-128"/>
              </a:rPr>
              <a:t>国立国会図書館サーチ</a:t>
            </a:r>
            <a:endParaRPr lang="en-US" altLang="ja-JP" sz="2400" b="1" dirty="0">
              <a:solidFill>
                <a:schemeClr val="bg1"/>
              </a:solidFill>
              <a:latin typeface="Meiryo UI" panose="020B0604030504040204" pitchFamily="50" charset="-128"/>
              <a:ea typeface="Meiryo UI" panose="020B0604030504040204" pitchFamily="50" charset="-128"/>
            </a:endParaRPr>
          </a:p>
          <a:p>
            <a:pPr algn="ctr"/>
            <a:r>
              <a:rPr lang="en-US" altLang="ja-JP" b="1" dirty="0">
                <a:solidFill>
                  <a:schemeClr val="bg1"/>
                </a:solidFill>
                <a:latin typeface="Meiryo UI" panose="020B0604030504040204" pitchFamily="50" charset="-128"/>
                <a:ea typeface="Meiryo UI" panose="020B0604030504040204" pitchFamily="50" charset="-128"/>
              </a:rPr>
              <a:t>NDL Search</a:t>
            </a:r>
            <a:endParaRPr lang="ja-JP" altLang="en-US" b="1" dirty="0">
              <a:solidFill>
                <a:schemeClr val="bg1"/>
              </a:solidFill>
              <a:latin typeface="Meiryo UI" panose="020B0604030504040204" pitchFamily="50" charset="-128"/>
              <a:ea typeface="Meiryo UI" panose="020B0604030504040204" pitchFamily="50" charset="-128"/>
            </a:endParaRPr>
          </a:p>
        </p:txBody>
      </p:sp>
      <p:cxnSp>
        <p:nvCxnSpPr>
          <p:cNvPr id="109" name="直線矢印コネクタ 108"/>
          <p:cNvCxnSpPr>
            <a:stCxn id="118" idx="0"/>
            <a:endCxn id="131" idx="4"/>
          </p:cNvCxnSpPr>
          <p:nvPr/>
        </p:nvCxnSpPr>
        <p:spPr bwMode="auto">
          <a:xfrm rot="5400000" flipH="1" flipV="1">
            <a:off x="5363256" y="4689125"/>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4543623" y="4333250"/>
            <a:ext cx="734958" cy="1056945"/>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7246840" y="5028623"/>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6707109" y="4488892"/>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9441072" y="4900004"/>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8700195" y="4660611"/>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9364089" y="5317207"/>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Meiryo UI" panose="020B0604030504040204" pitchFamily="50" charset="-128"/>
                <a:ea typeface="Meiryo UI" panose="020B0604030504040204" pitchFamily="50" charset="-128"/>
              </a:rPr>
              <a:t>各図書館</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レファレンス</a:t>
            </a:r>
          </a:p>
        </p:txBody>
      </p:sp>
      <p:sp>
        <p:nvSpPr>
          <p:cNvPr id="116" name="AutoShape 8"/>
          <p:cNvSpPr>
            <a:spLocks noChangeArrowheads="1"/>
          </p:cNvSpPr>
          <p:nvPr/>
        </p:nvSpPr>
        <p:spPr bwMode="auto">
          <a:xfrm>
            <a:off x="6023993" y="5373216"/>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蔵書目録</a:t>
            </a:r>
          </a:p>
        </p:txBody>
      </p:sp>
      <p:sp>
        <p:nvSpPr>
          <p:cNvPr id="117" name="AutoShape 8"/>
          <p:cNvSpPr>
            <a:spLocks noChangeArrowheads="1"/>
          </p:cNvSpPr>
          <p:nvPr/>
        </p:nvSpPr>
        <p:spPr bwMode="auto">
          <a:xfrm>
            <a:off x="3935760" y="5229201"/>
            <a:ext cx="893740" cy="792163"/>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デジタル</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アーカイブ</a:t>
            </a:r>
          </a:p>
        </p:txBody>
      </p:sp>
      <p:sp>
        <p:nvSpPr>
          <p:cNvPr id="118" name="AutoShape 8"/>
          <p:cNvSpPr>
            <a:spLocks noChangeArrowheads="1"/>
          </p:cNvSpPr>
          <p:nvPr/>
        </p:nvSpPr>
        <p:spPr bwMode="auto">
          <a:xfrm>
            <a:off x="4943873" y="5229201"/>
            <a:ext cx="954199" cy="792163"/>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Meiryo UI" panose="020B0604030504040204" pitchFamily="50" charset="-128"/>
                <a:ea typeface="Meiryo UI" panose="020B0604030504040204" pitchFamily="50" charset="-128"/>
              </a:rPr>
              <a:t>各機関</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デジタル</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アーカイブ</a:t>
            </a:r>
          </a:p>
        </p:txBody>
      </p:sp>
      <p:sp>
        <p:nvSpPr>
          <p:cNvPr id="119" name="AutoShape 8"/>
          <p:cNvSpPr>
            <a:spLocks noChangeArrowheads="1"/>
          </p:cNvSpPr>
          <p:nvPr/>
        </p:nvSpPr>
        <p:spPr bwMode="auto">
          <a:xfrm>
            <a:off x="8256241" y="5301208"/>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レファレンス</a:t>
            </a:r>
          </a:p>
        </p:txBody>
      </p:sp>
      <p:sp>
        <p:nvSpPr>
          <p:cNvPr id="120" name="Oval 15"/>
          <p:cNvSpPr>
            <a:spLocks noChangeArrowheads="1"/>
          </p:cNvSpPr>
          <p:nvPr/>
        </p:nvSpPr>
        <p:spPr bwMode="auto">
          <a:xfrm>
            <a:off x="5625562" y="2462883"/>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Meiryo UI" panose="020B0604030504040204" pitchFamily="50" charset="-128"/>
                <a:ea typeface="Meiryo UI" panose="020B0604030504040204" pitchFamily="50" charset="-128"/>
              </a:rPr>
              <a:t>統合検索サービスを提供</a:t>
            </a:r>
          </a:p>
        </p:txBody>
      </p:sp>
      <p:sp>
        <p:nvSpPr>
          <p:cNvPr id="121" name="Oval 15"/>
          <p:cNvSpPr>
            <a:spLocks noChangeArrowheads="1"/>
          </p:cNvSpPr>
          <p:nvPr/>
        </p:nvSpPr>
        <p:spPr bwMode="auto">
          <a:xfrm>
            <a:off x="4183886" y="4809207"/>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Meiryo UI" panose="020B0604030504040204" pitchFamily="50" charset="-128"/>
                <a:ea typeface="Meiryo UI" panose="020B0604030504040204" pitchFamily="50" charset="-128"/>
              </a:rPr>
              <a:t>メタデータを集約</a:t>
            </a:r>
          </a:p>
        </p:txBody>
      </p:sp>
      <p:sp>
        <p:nvSpPr>
          <p:cNvPr id="122" name="テキスト ボックス 159"/>
          <p:cNvSpPr txBox="1">
            <a:spLocks noChangeArrowheads="1"/>
          </p:cNvSpPr>
          <p:nvPr/>
        </p:nvSpPr>
        <p:spPr bwMode="auto">
          <a:xfrm>
            <a:off x="5447929" y="1844824"/>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Meiryo UI" panose="020B0604030504040204" pitchFamily="50" charset="-128"/>
                <a:ea typeface="Meiryo UI" panose="020B0604030504040204" pitchFamily="50" charset="-128"/>
              </a:rPr>
              <a:t>NDL</a:t>
            </a:r>
            <a:r>
              <a:rPr lang="ja-JP" altLang="en-US" sz="1600" dirty="0">
                <a:solidFill>
                  <a:srgbClr val="FF0000"/>
                </a:solidFill>
                <a:latin typeface="Meiryo UI" panose="020B0604030504040204" pitchFamily="50" charset="-128"/>
                <a:ea typeface="Meiryo UI" panose="020B0604030504040204" pitchFamily="50" charset="-128"/>
              </a:rPr>
              <a:t>から直接</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127" name="Oval 55"/>
          <p:cNvSpPr>
            <a:spLocks noChangeArrowheads="1"/>
          </p:cNvSpPr>
          <p:nvPr/>
        </p:nvSpPr>
        <p:spPr bwMode="auto">
          <a:xfrm>
            <a:off x="8625142" y="3694783"/>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Meiryo UI" panose="020B0604030504040204" pitchFamily="50" charset="-128"/>
                <a:ea typeface="Meiryo UI" panose="020B0604030504040204" pitchFamily="50" charset="-128"/>
              </a:rPr>
              <a:t>レファレンス情報</a:t>
            </a:r>
            <a:endParaRPr lang="en-US" altLang="ja-JP" sz="1600" dirty="0">
              <a:latin typeface="Meiryo UI" panose="020B0604030504040204" pitchFamily="50" charset="-128"/>
              <a:ea typeface="Meiryo UI" panose="020B0604030504040204" pitchFamily="50" charset="-128"/>
            </a:endParaRPr>
          </a:p>
          <a:p>
            <a:pPr algn="ctr">
              <a:defRPr/>
            </a:pPr>
            <a:r>
              <a:rPr lang="ja-JP" altLang="en-US" sz="1600" dirty="0">
                <a:latin typeface="Meiryo UI" panose="020B0604030504040204" pitchFamily="50" charset="-128"/>
                <a:ea typeface="Meiryo UI" panose="020B0604030504040204" pitchFamily="50" charset="-128"/>
              </a:rPr>
              <a:t>の総合目録</a:t>
            </a:r>
            <a:endParaRPr lang="en-US" altLang="ja-JP" sz="1600" dirty="0">
              <a:latin typeface="Meiryo UI" panose="020B0604030504040204" pitchFamily="50" charset="-128"/>
              <a:ea typeface="Meiryo UI" panose="020B0604030504040204" pitchFamily="50" charset="-128"/>
            </a:endParaRPr>
          </a:p>
        </p:txBody>
      </p:sp>
      <p:sp>
        <p:nvSpPr>
          <p:cNvPr id="129" name="Oval 10"/>
          <p:cNvSpPr>
            <a:spLocks noChangeArrowheads="1"/>
          </p:cNvSpPr>
          <p:nvPr/>
        </p:nvSpPr>
        <p:spPr bwMode="auto">
          <a:xfrm>
            <a:off x="6906013" y="3759871"/>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Meiryo UI" panose="020B0604030504040204" pitchFamily="50" charset="-128"/>
                <a:ea typeface="Meiryo UI" panose="020B0604030504040204" pitchFamily="50" charset="-128"/>
              </a:rPr>
              <a:t>紙資料の</a:t>
            </a:r>
            <a:endParaRPr lang="en-US" altLang="ja-JP" dirty="0">
              <a:latin typeface="Meiryo UI" panose="020B0604030504040204" pitchFamily="50" charset="-128"/>
              <a:ea typeface="Meiryo UI" panose="020B0604030504040204" pitchFamily="50" charset="-128"/>
            </a:endParaRPr>
          </a:p>
          <a:p>
            <a:pPr algn="ctr">
              <a:defRPr/>
            </a:pPr>
            <a:r>
              <a:rPr lang="ja-JP" altLang="en-US" dirty="0">
                <a:latin typeface="Meiryo UI" panose="020B0604030504040204" pitchFamily="50" charset="-128"/>
                <a:ea typeface="Meiryo UI" panose="020B0604030504040204" pitchFamily="50" charset="-128"/>
              </a:rPr>
              <a:t>総合目録</a:t>
            </a:r>
            <a:endParaRPr lang="en-US" altLang="ja-JP" dirty="0">
              <a:latin typeface="Meiryo UI" panose="020B0604030504040204" pitchFamily="50" charset="-128"/>
              <a:ea typeface="Meiryo UI" panose="020B0604030504040204" pitchFamily="50" charset="-128"/>
            </a:endParaRPr>
          </a:p>
        </p:txBody>
      </p:sp>
      <p:sp>
        <p:nvSpPr>
          <p:cNvPr id="131" name="Oval 19"/>
          <p:cNvSpPr>
            <a:spLocks noChangeArrowheads="1"/>
          </p:cNvSpPr>
          <p:nvPr/>
        </p:nvSpPr>
        <p:spPr bwMode="auto">
          <a:xfrm>
            <a:off x="5247483" y="3694783"/>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Meiryo UI" panose="020B0604030504040204" pitchFamily="50" charset="-128"/>
                <a:ea typeface="Meiryo UI" panose="020B0604030504040204" pitchFamily="50" charset="-128"/>
              </a:rPr>
              <a:t>デジタルの</a:t>
            </a:r>
            <a:endParaRPr lang="en-US" altLang="ja-JP" dirty="0">
              <a:latin typeface="Meiryo UI" panose="020B0604030504040204" pitchFamily="50" charset="-128"/>
              <a:ea typeface="Meiryo UI" panose="020B0604030504040204" pitchFamily="50" charset="-128"/>
            </a:endParaRPr>
          </a:p>
          <a:p>
            <a:pPr algn="ctr">
              <a:defRPr/>
            </a:pPr>
            <a:r>
              <a:rPr lang="ja-JP" altLang="en-US" dirty="0">
                <a:latin typeface="Meiryo UI" panose="020B0604030504040204" pitchFamily="50" charset="-128"/>
                <a:ea typeface="Meiryo UI" panose="020B0604030504040204" pitchFamily="50" charset="-128"/>
              </a:rPr>
              <a:t>総合目録</a:t>
            </a:r>
          </a:p>
        </p:txBody>
      </p:sp>
      <p:sp>
        <p:nvSpPr>
          <p:cNvPr id="133" name="AutoShape 8"/>
          <p:cNvSpPr>
            <a:spLocks noChangeArrowheads="1"/>
          </p:cNvSpPr>
          <p:nvPr/>
        </p:nvSpPr>
        <p:spPr bwMode="auto">
          <a:xfrm>
            <a:off x="7104112" y="5373216"/>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Meiryo UI" panose="020B0604030504040204" pitchFamily="50" charset="-128"/>
                <a:ea typeface="Meiryo UI" panose="020B0604030504040204" pitchFamily="50" charset="-128"/>
              </a:rPr>
              <a:t>各図書館</a:t>
            </a:r>
            <a:endParaRPr lang="en-US" altLang="ja-JP" sz="1600" dirty="0">
              <a:latin typeface="Meiryo UI" panose="020B0604030504040204" pitchFamily="50" charset="-128"/>
              <a:ea typeface="Meiryo UI" panose="020B0604030504040204" pitchFamily="50" charset="-128"/>
            </a:endParaRPr>
          </a:p>
          <a:p>
            <a:pPr marL="342900" indent="-342900">
              <a:defRPr/>
            </a:pPr>
            <a:r>
              <a:rPr lang="ja-JP" altLang="en-US" sz="1600" dirty="0">
                <a:latin typeface="Meiryo UI" panose="020B0604030504040204" pitchFamily="50" charset="-128"/>
                <a:ea typeface="Meiryo UI" panose="020B0604030504040204" pitchFamily="50" charset="-128"/>
              </a:rPr>
              <a:t>蔵書目録</a:t>
            </a:r>
          </a:p>
        </p:txBody>
      </p:sp>
      <p:sp>
        <p:nvSpPr>
          <p:cNvPr id="45" name="AutoShape 18"/>
          <p:cNvSpPr>
            <a:spLocks noChangeArrowheads="1"/>
          </p:cNvSpPr>
          <p:nvPr/>
        </p:nvSpPr>
        <p:spPr bwMode="auto">
          <a:xfrm>
            <a:off x="3722852" y="908721"/>
            <a:ext cx="5973599"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Meiryo UI" panose="020B0604030504040204" pitchFamily="50" charset="-128"/>
              <a:ea typeface="Meiryo UI" panose="020B0604030504040204" pitchFamily="50" charset="-128"/>
            </a:endParaRPr>
          </a:p>
        </p:txBody>
      </p:sp>
      <p:sp>
        <p:nvSpPr>
          <p:cNvPr id="10274" name="テキスト ボックス 45"/>
          <p:cNvSpPr txBox="1">
            <a:spLocks noChangeArrowheads="1"/>
          </p:cNvSpPr>
          <p:nvPr/>
        </p:nvSpPr>
        <p:spPr bwMode="auto">
          <a:xfrm>
            <a:off x="4295800" y="908721"/>
            <a:ext cx="4824536" cy="461665"/>
          </a:xfrm>
          <a:prstGeom prst="rect">
            <a:avLst/>
          </a:prstGeom>
          <a:noFill/>
          <a:ln w="9525">
            <a:noFill/>
            <a:miter lim="800000"/>
            <a:headEnd/>
            <a:tailEnd/>
          </a:ln>
        </p:spPr>
        <p:txBody>
          <a:bodyPr wrap="square">
            <a:spAutoFit/>
          </a:bodyPr>
          <a:lstStyle/>
          <a:p>
            <a:r>
              <a:rPr lang="ja-JP" altLang="en-US" sz="2400" b="1" dirty="0">
                <a:latin typeface="Meiryo UI" panose="020B0604030504040204" pitchFamily="50" charset="-128"/>
                <a:ea typeface="Meiryo UI" panose="020B0604030504040204" pitchFamily="50" charset="-128"/>
              </a:rPr>
              <a:t>知識の集約と利用者への提供</a:t>
            </a:r>
          </a:p>
        </p:txBody>
      </p:sp>
      <p:grpSp>
        <p:nvGrpSpPr>
          <p:cNvPr id="3" name="グループ化 158"/>
          <p:cNvGrpSpPr>
            <a:grpSpLocks/>
          </p:cNvGrpSpPr>
          <p:nvPr/>
        </p:nvGrpSpPr>
        <p:grpSpPr bwMode="auto">
          <a:xfrm flipH="1">
            <a:off x="2999656" y="1268760"/>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1596008" y="2636912"/>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Meiryo UI" panose="020B0604030504040204" pitchFamily="50" charset="-128"/>
                <a:ea typeface="Meiryo UI" panose="020B0604030504040204" pitchFamily="50" charset="-128"/>
                <a:cs typeface="Arial Unicode MS" pitchFamily="50" charset="-128"/>
              </a:rPr>
              <a:t>連携機関のサービス</a:t>
            </a:r>
            <a:endParaRPr lang="en-US" altLang="ja-JP" b="1"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・公文書館・美術館</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・博物館ネットワーク</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・大学図書館ネットワーク</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・商用</a:t>
            </a:r>
            <a:r>
              <a:rPr lang="en-US" altLang="ja-JP" dirty="0">
                <a:solidFill>
                  <a:schemeClr val="bg1"/>
                </a:solidFill>
                <a:latin typeface="Meiryo UI" panose="020B0604030504040204" pitchFamily="50" charset="-128"/>
                <a:ea typeface="Meiryo UI" panose="020B0604030504040204" pitchFamily="50" charset="-128"/>
                <a:cs typeface="Arial Unicode MS" pitchFamily="50" charset="-128"/>
              </a:rPr>
              <a:t>DB</a:t>
            </a: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サービス</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・海外のデータベース</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endParaRPr lang="ja-JP" altLang="en-US" dirty="0">
              <a:solidFill>
                <a:schemeClr val="bg1"/>
              </a:solidFill>
              <a:latin typeface="Meiryo UI" panose="020B0604030504040204" pitchFamily="50" charset="-128"/>
              <a:ea typeface="Meiryo UI" panose="020B0604030504040204" pitchFamily="50" charset="-128"/>
              <a:cs typeface="Arial Unicode MS" pitchFamily="50" charset="-128"/>
            </a:endParaRPr>
          </a:p>
        </p:txBody>
      </p:sp>
      <p:cxnSp>
        <p:nvCxnSpPr>
          <p:cNvPr id="62" name="直線矢印コネクタ 61"/>
          <p:cNvCxnSpPr/>
          <p:nvPr/>
        </p:nvCxnSpPr>
        <p:spPr bwMode="auto">
          <a:xfrm rot="10800000">
            <a:off x="4367808" y="3573016"/>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1775520" y="5013176"/>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Meiryo UI" panose="020B0604030504040204" pitchFamily="50" charset="-128"/>
                <a:ea typeface="Meiryo UI" panose="020B0604030504040204" pitchFamily="50" charset="-128"/>
                <a:cs typeface="Arial Unicode MS" pitchFamily="50" charset="-128"/>
              </a:rPr>
              <a:t>研究開発機関</a:t>
            </a:r>
          </a:p>
        </p:txBody>
      </p:sp>
      <p:cxnSp>
        <p:nvCxnSpPr>
          <p:cNvPr id="79" name="直線矢印コネクタ 78"/>
          <p:cNvCxnSpPr/>
          <p:nvPr/>
        </p:nvCxnSpPr>
        <p:spPr bwMode="auto">
          <a:xfrm rot="10800000" flipV="1">
            <a:off x="3503712" y="4437112"/>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1775520" y="5921896"/>
            <a:ext cx="2556792" cy="936104"/>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600" b="1" dirty="0">
                <a:solidFill>
                  <a:srgbClr val="FF0000"/>
                </a:solidFill>
                <a:latin typeface="Meiryo UI" panose="020B0604030504040204" pitchFamily="50" charset="-128"/>
                <a:ea typeface="Meiryo UI" panose="020B0604030504040204" pitchFamily="50" charset="-128"/>
              </a:rPr>
              <a:t>情報を集約し多様なルートで利用者に届ける</a:t>
            </a:r>
          </a:p>
        </p:txBody>
      </p:sp>
      <p:sp>
        <p:nvSpPr>
          <p:cNvPr id="44" name="テキスト ボックス 159"/>
          <p:cNvSpPr txBox="1">
            <a:spLocks noChangeArrowheads="1"/>
          </p:cNvSpPr>
          <p:nvPr/>
        </p:nvSpPr>
        <p:spPr bwMode="auto">
          <a:xfrm>
            <a:off x="7464153" y="1844825"/>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Meiryo UI" panose="020B0604030504040204" pitchFamily="50" charset="-128"/>
                <a:ea typeface="Meiryo UI" panose="020B0604030504040204" pitchFamily="50" charset="-128"/>
              </a:rPr>
              <a:t>検索エンジン、他サービスから</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50" name="フッター プレースホルダ 49"/>
          <p:cNvSpPr>
            <a:spLocks noGrp="1"/>
          </p:cNvSpPr>
          <p:nvPr>
            <p:ph type="ftr" sz="quarter" idx="11"/>
          </p:nvPr>
        </p:nvSpPr>
        <p:spPr/>
        <p:txBody>
          <a:bodyPr/>
          <a:lstStyle/>
          <a:p>
            <a:endParaRPr kumimoji="0" lang="en-US" dirty="0"/>
          </a:p>
        </p:txBody>
      </p:sp>
    </p:spTree>
    <p:extLst>
      <p:ext uri="{BB962C8B-B14F-4D97-AF65-F5344CB8AC3E}">
        <p14:creationId xmlns:p14="http://schemas.microsoft.com/office/powerpoint/2010/main" val="352039449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角丸四角形 39"/>
          <p:cNvSpPr/>
          <p:nvPr/>
        </p:nvSpPr>
        <p:spPr>
          <a:xfrm>
            <a:off x="7175500" y="1844477"/>
            <a:ext cx="3168650" cy="1439862"/>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2" name="正方形/長方形 1"/>
          <p:cNvSpPr/>
          <p:nvPr/>
        </p:nvSpPr>
        <p:spPr>
          <a:xfrm>
            <a:off x="0" y="0"/>
            <a:ext cx="12192000" cy="789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3600" dirty="0">
                <a:solidFill>
                  <a:schemeClr val="tx1"/>
                </a:solidFill>
                <a:latin typeface="Meiryo UI" panose="020B0604030504040204" pitchFamily="50" charset="-128"/>
                <a:ea typeface="Meiryo UI" panose="020B0604030504040204" pitchFamily="50" charset="-128"/>
              </a:rPr>
              <a:t>知識インフラの必要性</a:t>
            </a:r>
          </a:p>
        </p:txBody>
      </p:sp>
      <p:sp>
        <p:nvSpPr>
          <p:cNvPr id="3" name="正方形/長方形 2"/>
          <p:cNvSpPr/>
          <p:nvPr/>
        </p:nvSpPr>
        <p:spPr>
          <a:xfrm>
            <a:off x="1847531" y="1412776"/>
            <a:ext cx="8496944" cy="360040"/>
          </a:xfrm>
          <a:prstGeom prst="rect">
            <a:avLst/>
          </a:prstGeom>
          <a:solidFill>
            <a:schemeClr val="accent1">
              <a:alpha val="30000"/>
            </a:schemeClr>
          </a:solid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chemeClr val="tx1"/>
                </a:solidFill>
                <a:latin typeface="Meiryo UI" panose="020B0604030504040204" pitchFamily="50" charset="-128"/>
                <a:ea typeface="Meiryo UI" panose="020B0604030504040204" pitchFamily="50" charset="-128"/>
              </a:rPr>
              <a:t>■　科学技術情報流通の「壁」　～現状～</a:t>
            </a:r>
          </a:p>
        </p:txBody>
      </p:sp>
      <p:sp>
        <p:nvSpPr>
          <p:cNvPr id="4" name="角丸四角形 3"/>
          <p:cNvSpPr/>
          <p:nvPr/>
        </p:nvSpPr>
        <p:spPr>
          <a:xfrm>
            <a:off x="1847851" y="1844478"/>
            <a:ext cx="2879725"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2056" name="直方体 4"/>
          <p:cNvSpPr>
            <a:spLocks noChangeArrowheads="1"/>
          </p:cNvSpPr>
          <p:nvPr/>
        </p:nvSpPr>
        <p:spPr bwMode="auto">
          <a:xfrm>
            <a:off x="2135192"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a:latin typeface="Meiryo UI" panose="020B0604030504040204" pitchFamily="50" charset="-128"/>
                <a:ea typeface="Meiryo UI" panose="020B0604030504040204" pitchFamily="50" charset="-128"/>
              </a:rPr>
              <a:t>組織間の壁</a:t>
            </a:r>
          </a:p>
        </p:txBody>
      </p:sp>
      <p:sp>
        <p:nvSpPr>
          <p:cNvPr id="6" name="円/楕円 5"/>
          <p:cNvSpPr/>
          <p:nvPr/>
        </p:nvSpPr>
        <p:spPr bwMode="auto">
          <a:xfrm rot="10800000" flipV="1">
            <a:off x="1919289" y="1917509"/>
            <a:ext cx="1368425" cy="688975"/>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研究者、</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研究機関</a:t>
            </a:r>
          </a:p>
        </p:txBody>
      </p:sp>
      <p:sp>
        <p:nvSpPr>
          <p:cNvPr id="7" name="円/楕円 6"/>
          <p:cNvSpPr/>
          <p:nvPr/>
        </p:nvSpPr>
        <p:spPr bwMode="auto">
          <a:xfrm rot="10800000" flipV="1">
            <a:off x="3287715" y="1988946"/>
            <a:ext cx="1439862"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大学、学会</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 name="円/楕円 7"/>
          <p:cNvSpPr/>
          <p:nvPr/>
        </p:nvSpPr>
        <p:spPr bwMode="auto">
          <a:xfrm rot="10800000" flipV="1">
            <a:off x="1919289" y="2636640"/>
            <a:ext cx="1584325"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データベース</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作成機関</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9" name="円/楕円 8"/>
          <p:cNvSpPr/>
          <p:nvPr/>
        </p:nvSpPr>
        <p:spPr bwMode="auto">
          <a:xfrm rot="10800000" flipV="1">
            <a:off x="3287717" y="2492180"/>
            <a:ext cx="1368425" cy="649287"/>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図書館等</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10" name="角丸四角形 9"/>
          <p:cNvSpPr/>
          <p:nvPr/>
        </p:nvSpPr>
        <p:spPr>
          <a:xfrm>
            <a:off x="4800604" y="1844478"/>
            <a:ext cx="2303463"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grpSp>
        <p:nvGrpSpPr>
          <p:cNvPr id="5" name="グループ化 14"/>
          <p:cNvGrpSpPr>
            <a:grpSpLocks/>
          </p:cNvGrpSpPr>
          <p:nvPr/>
        </p:nvGrpSpPr>
        <p:grpSpPr bwMode="auto">
          <a:xfrm>
            <a:off x="4872042" y="1844481"/>
            <a:ext cx="2160587" cy="1081087"/>
            <a:chOff x="5392688" y="1632248"/>
            <a:chExt cx="2160240" cy="1002969"/>
          </a:xfrm>
        </p:grpSpPr>
        <p:sp>
          <p:nvSpPr>
            <p:cNvPr id="11" name="角丸四角形 53"/>
            <p:cNvSpPr>
              <a:spLocks noChangeArrowheads="1"/>
            </p:cNvSpPr>
            <p:nvPr/>
          </p:nvSpPr>
          <p:spPr bwMode="auto">
            <a:xfrm>
              <a:off x="5392688" y="1632248"/>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人文科学</a:t>
              </a:r>
            </a:p>
          </p:txBody>
        </p:sp>
        <p:sp>
          <p:nvSpPr>
            <p:cNvPr id="12" name="角丸四角形 53"/>
            <p:cNvSpPr>
              <a:spLocks noChangeArrowheads="1"/>
            </p:cNvSpPr>
            <p:nvPr/>
          </p:nvSpPr>
          <p:spPr bwMode="auto">
            <a:xfrm>
              <a:off x="5837117" y="1920915"/>
              <a:ext cx="1284081"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社会科学</a:t>
              </a:r>
            </a:p>
          </p:txBody>
        </p:sp>
        <p:sp>
          <p:nvSpPr>
            <p:cNvPr id="13" name="角丸四角形 53"/>
            <p:cNvSpPr>
              <a:spLocks noChangeArrowheads="1"/>
            </p:cNvSpPr>
            <p:nvPr/>
          </p:nvSpPr>
          <p:spPr bwMode="auto">
            <a:xfrm>
              <a:off x="6270434" y="2275856"/>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科学・技術</a:t>
              </a:r>
            </a:p>
          </p:txBody>
        </p:sp>
      </p:grpSp>
      <p:sp>
        <p:nvSpPr>
          <p:cNvPr id="20" name="フローチャート : 磁気ディスク 19"/>
          <p:cNvSpPr/>
          <p:nvPr/>
        </p:nvSpPr>
        <p:spPr bwMode="auto">
          <a:xfrm>
            <a:off x="9266240" y="1844484"/>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1" name="フローチャート : 磁気ディスク 20"/>
          <p:cNvSpPr/>
          <p:nvPr/>
        </p:nvSpPr>
        <p:spPr bwMode="auto">
          <a:xfrm>
            <a:off x="7248526" y="1917509"/>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2" name="フローチャート : 磁気ディスク 21"/>
          <p:cNvSpPr/>
          <p:nvPr/>
        </p:nvSpPr>
        <p:spPr bwMode="auto">
          <a:xfrm>
            <a:off x="8904289" y="2492180"/>
            <a:ext cx="1223962" cy="6492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r>
              <a:rPr lang="ja-JP" altLang="en-US" sz="1200" b="1" dirty="0">
                <a:solidFill>
                  <a:schemeClr val="bg1"/>
                </a:solidFill>
                <a:latin typeface="Meiryo UI" panose="020B0604030504040204" pitchFamily="50" charset="-128"/>
                <a:ea typeface="Meiryo UI" panose="020B0604030504040204" pitchFamily="50" charset="-128"/>
              </a:rPr>
              <a:t>研究データ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3" name="フローチャート : 磁気ディスク 22"/>
          <p:cNvSpPr/>
          <p:nvPr/>
        </p:nvSpPr>
        <p:spPr bwMode="auto">
          <a:xfrm>
            <a:off x="7478717" y="2533452"/>
            <a:ext cx="1138237"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文献情報</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bwMode="auto">
          <a:xfrm>
            <a:off x="7535863" y="1917509"/>
            <a:ext cx="1162050" cy="663575"/>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数値データ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5" name="フローチャート : 磁気ディスク 24"/>
          <p:cNvSpPr/>
          <p:nvPr/>
        </p:nvSpPr>
        <p:spPr bwMode="auto">
          <a:xfrm>
            <a:off x="8847138" y="1917502"/>
            <a:ext cx="1136650"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統計データ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bwMode="auto">
          <a:xfrm>
            <a:off x="6383338" y="18444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29" name="フローチャート : 磁気ディスク 28"/>
          <p:cNvSpPr/>
          <p:nvPr/>
        </p:nvSpPr>
        <p:spPr bwMode="auto">
          <a:xfrm>
            <a:off x="4872038" y="24921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30" name="フローチャート : 磁気ディスク 29"/>
          <p:cNvSpPr/>
          <p:nvPr/>
        </p:nvSpPr>
        <p:spPr bwMode="auto">
          <a:xfrm>
            <a:off x="5159379" y="2492177"/>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教育</a:t>
            </a:r>
          </a:p>
        </p:txBody>
      </p:sp>
      <p:sp>
        <p:nvSpPr>
          <p:cNvPr id="34" name="フローチャート : 磁気ディスク 33"/>
          <p:cNvSpPr/>
          <p:nvPr/>
        </p:nvSpPr>
        <p:spPr bwMode="auto">
          <a:xfrm>
            <a:off x="4872038" y="2781102"/>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環境</a:t>
            </a:r>
          </a:p>
        </p:txBody>
      </p:sp>
      <p:sp>
        <p:nvSpPr>
          <p:cNvPr id="35" name="フローチャート : 磁気ディスク 34"/>
          <p:cNvSpPr/>
          <p:nvPr/>
        </p:nvSpPr>
        <p:spPr bwMode="auto">
          <a:xfrm>
            <a:off x="6456363"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宇宙</a:t>
            </a:r>
          </a:p>
        </p:txBody>
      </p:sp>
      <p:sp>
        <p:nvSpPr>
          <p:cNvPr id="36" name="フローチャート : 磁気ディスク 35"/>
          <p:cNvSpPr/>
          <p:nvPr/>
        </p:nvSpPr>
        <p:spPr bwMode="auto">
          <a:xfrm>
            <a:off x="5591179"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医学</a:t>
            </a:r>
          </a:p>
        </p:txBody>
      </p:sp>
      <p:sp>
        <p:nvSpPr>
          <p:cNvPr id="37" name="フローチャート : 磁気ディスク 36"/>
          <p:cNvSpPr/>
          <p:nvPr/>
        </p:nvSpPr>
        <p:spPr bwMode="auto">
          <a:xfrm>
            <a:off x="4872038"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法学</a:t>
            </a:r>
          </a:p>
        </p:txBody>
      </p:sp>
      <p:sp>
        <p:nvSpPr>
          <p:cNvPr id="38" name="フローチャート : 磁気ディスク 37"/>
          <p:cNvSpPr/>
          <p:nvPr/>
        </p:nvSpPr>
        <p:spPr bwMode="auto">
          <a:xfrm>
            <a:off x="6311904" y="1988946"/>
            <a:ext cx="576263"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通信</a:t>
            </a:r>
          </a:p>
        </p:txBody>
      </p:sp>
      <p:sp>
        <p:nvSpPr>
          <p:cNvPr id="39" name="フローチャート : 磁気ディスク 38"/>
          <p:cNvSpPr/>
          <p:nvPr/>
        </p:nvSpPr>
        <p:spPr bwMode="auto">
          <a:xfrm>
            <a:off x="6311904"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100" dirty="0">
                <a:solidFill>
                  <a:schemeClr val="bg1"/>
                </a:solidFill>
                <a:latin typeface="Meiryo UI" panose="020B0604030504040204" pitchFamily="50" charset="-128"/>
                <a:ea typeface="Meiryo UI" panose="020B0604030504040204" pitchFamily="50" charset="-128"/>
              </a:rPr>
              <a:t>バイオ</a:t>
            </a:r>
          </a:p>
        </p:txBody>
      </p:sp>
      <p:sp>
        <p:nvSpPr>
          <p:cNvPr id="2078" name="直方体 40"/>
          <p:cNvSpPr>
            <a:spLocks noChangeArrowheads="1"/>
          </p:cNvSpPr>
          <p:nvPr/>
        </p:nvSpPr>
        <p:spPr bwMode="auto">
          <a:xfrm>
            <a:off x="472757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a:latin typeface="Meiryo UI" panose="020B0604030504040204" pitchFamily="50" charset="-128"/>
                <a:ea typeface="Meiryo UI" panose="020B0604030504040204" pitchFamily="50" charset="-128"/>
              </a:rPr>
              <a:t>学問領域間の壁</a:t>
            </a:r>
          </a:p>
        </p:txBody>
      </p:sp>
      <p:sp>
        <p:nvSpPr>
          <p:cNvPr id="2079" name="直方体 41"/>
          <p:cNvSpPr>
            <a:spLocks noChangeArrowheads="1"/>
          </p:cNvSpPr>
          <p:nvPr/>
        </p:nvSpPr>
        <p:spPr bwMode="auto">
          <a:xfrm>
            <a:off x="7608892"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a:latin typeface="Meiryo UI" panose="020B0604030504040204" pitchFamily="50" charset="-128"/>
                <a:ea typeface="Meiryo UI" panose="020B0604030504040204" pitchFamily="50" charset="-128"/>
              </a:rPr>
              <a:t>情報種別間の壁</a:t>
            </a:r>
          </a:p>
        </p:txBody>
      </p:sp>
      <p:sp>
        <p:nvSpPr>
          <p:cNvPr id="43" name="正方形/長方形 42"/>
          <p:cNvSpPr/>
          <p:nvPr/>
        </p:nvSpPr>
        <p:spPr>
          <a:xfrm>
            <a:off x="1847531" y="3861048"/>
            <a:ext cx="8496944" cy="64807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1279525">
              <a:lnSpc>
                <a:spcPct val="90000"/>
              </a:lnSpc>
              <a:spcBef>
                <a:spcPct val="20000"/>
              </a:spcBef>
              <a:defRPr/>
            </a:pPr>
            <a:r>
              <a:rPr lang="ja-JP" altLang="en-US" sz="1600" dirty="0">
                <a:solidFill>
                  <a:schemeClr val="tx1"/>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「科学技術基本政策策定の基本方針」</a:t>
            </a:r>
            <a:r>
              <a:rPr lang="ja-JP" altLang="en-US" sz="10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（デジタル時代の科学技術情報の流通）</a:t>
            </a:r>
            <a:endParaRPr lang="en-US" altLang="ja-JP" sz="1600" b="1" dirty="0">
              <a:solidFill>
                <a:schemeClr val="tx1"/>
              </a:solidFill>
              <a:latin typeface="Meiryo UI" panose="020B0604030504040204" pitchFamily="50" charset="-128"/>
              <a:ea typeface="Meiryo UI" panose="020B0604030504040204" pitchFamily="50" charset="-128"/>
            </a:endParaRPr>
          </a:p>
          <a:p>
            <a:pPr algn="r" defTabSz="1279525">
              <a:lnSpc>
                <a:spcPct val="90000"/>
              </a:lnSpc>
              <a:spcBef>
                <a:spcPct val="20000"/>
              </a:spcBef>
              <a:defRPr/>
            </a:pPr>
            <a:r>
              <a:rPr lang="en-US" altLang="ja-JP" sz="1600" b="1" dirty="0">
                <a:solidFill>
                  <a:schemeClr val="tx1"/>
                </a:solidFill>
                <a:latin typeface="Meiryo UI" panose="020B0604030504040204" pitchFamily="50" charset="-128"/>
                <a:ea typeface="Meiryo UI" panose="020B0604030504040204" pitchFamily="50" charset="-128"/>
              </a:rPr>
              <a:t>【</a:t>
            </a:r>
            <a:r>
              <a:rPr lang="zh-TW" altLang="en-US" sz="1600" b="1" dirty="0">
                <a:solidFill>
                  <a:schemeClr val="tx1"/>
                </a:solidFill>
                <a:latin typeface="Meiryo UI" panose="020B0604030504040204" pitchFamily="50" charset="-128"/>
                <a:ea typeface="Meiryo UI" panose="020B0604030504040204" pitchFamily="50" charset="-128"/>
              </a:rPr>
              <a:t>総合科学技術会議基本政策専門調査会</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a:t>
            </a:r>
            <a:r>
              <a:rPr lang="zh-TW" altLang="en-US" sz="1600" b="1" dirty="0">
                <a:solidFill>
                  <a:schemeClr val="tx1"/>
                </a:solidFill>
                <a:latin typeface="Meiryo UI" panose="020B0604030504040204" pitchFamily="50" charset="-128"/>
                <a:ea typeface="Meiryo UI" panose="020B0604030504040204" pitchFamily="50" charset="-128"/>
              </a:rPr>
              <a:t>平成</a:t>
            </a:r>
            <a:r>
              <a:rPr lang="en-US" altLang="zh-TW" sz="1600" b="1" dirty="0">
                <a:solidFill>
                  <a:schemeClr val="tx1"/>
                </a:solidFill>
                <a:latin typeface="Meiryo UI" panose="020B0604030504040204" pitchFamily="50" charset="-128"/>
                <a:ea typeface="Meiryo UI" panose="020B0604030504040204" pitchFamily="50" charset="-128"/>
              </a:rPr>
              <a:t>22</a:t>
            </a:r>
            <a:r>
              <a:rPr lang="zh-TW" altLang="en-US" sz="1600" b="1" dirty="0">
                <a:solidFill>
                  <a:schemeClr val="tx1"/>
                </a:solidFill>
                <a:latin typeface="Meiryo UI" panose="020B0604030504040204" pitchFamily="50" charset="-128"/>
                <a:ea typeface="Meiryo UI" panose="020B0604030504040204" pitchFamily="50" charset="-128"/>
              </a:rPr>
              <a:t>年</a:t>
            </a:r>
            <a:r>
              <a:rPr lang="en-US" altLang="zh-TW" sz="1600" b="1" dirty="0">
                <a:solidFill>
                  <a:schemeClr val="tx1"/>
                </a:solidFill>
                <a:latin typeface="Meiryo UI" panose="020B0604030504040204" pitchFamily="50" charset="-128"/>
                <a:ea typeface="Meiryo UI" panose="020B0604030504040204" pitchFamily="50" charset="-128"/>
              </a:rPr>
              <a:t>6</a:t>
            </a:r>
            <a:r>
              <a:rPr lang="zh-TW" altLang="en-US" sz="1600" b="1" dirty="0">
                <a:solidFill>
                  <a:schemeClr val="tx1"/>
                </a:solidFill>
                <a:latin typeface="Meiryo UI" panose="020B0604030504040204" pitchFamily="50" charset="-128"/>
                <a:ea typeface="Meiryo UI" panose="020B0604030504040204" pitchFamily="50" charset="-128"/>
              </a:rPr>
              <a:t>月 </a:t>
            </a:r>
            <a:r>
              <a:rPr lang="ja-JP" altLang="en-US" sz="1600" b="1" dirty="0">
                <a:solidFill>
                  <a:schemeClr val="tx1"/>
                </a:solidFill>
                <a:latin typeface="Meiryo UI" panose="020B0604030504040204" pitchFamily="50" charset="-128"/>
                <a:ea typeface="Meiryo UI" panose="020B0604030504040204" pitchFamily="50" charset="-128"/>
              </a:rPr>
              <a:t>）</a:t>
            </a:r>
          </a:p>
        </p:txBody>
      </p:sp>
      <p:sp>
        <p:nvSpPr>
          <p:cNvPr id="44" name="角丸四角形 43"/>
          <p:cNvSpPr/>
          <p:nvPr/>
        </p:nvSpPr>
        <p:spPr>
          <a:xfrm>
            <a:off x="1847850" y="5301980"/>
            <a:ext cx="2592388" cy="1008063"/>
          </a:xfrm>
          <a:prstGeom prst="roundRect">
            <a:avLst>
              <a:gd name="adj" fmla="val 7190"/>
            </a:avLst>
          </a:prstGeom>
        </p:spPr>
        <p:style>
          <a:lnRef idx="1">
            <a:schemeClr val="accent5"/>
          </a:lnRef>
          <a:fillRef idx="2">
            <a:schemeClr val="accent5"/>
          </a:fillRef>
          <a:effectRef idx="1">
            <a:schemeClr val="accent5"/>
          </a:effectRef>
          <a:fontRef idx="minor">
            <a:schemeClr val="dk1"/>
          </a:fontRef>
        </p:style>
        <p:txBody>
          <a:bodyPr/>
          <a:lstStyle/>
          <a:p>
            <a:pPr defTabSz="1279525">
              <a:defRPr/>
            </a:pPr>
            <a:r>
              <a:rPr lang="ja-JP" altLang="en-US" sz="1400" dirty="0">
                <a:solidFill>
                  <a:schemeClr val="tx1"/>
                </a:solidFill>
                <a:latin typeface="Meiryo UI" panose="020B0604030504040204" pitchFamily="50" charset="-128"/>
                <a:ea typeface="Meiryo UI" panose="020B0604030504040204" pitchFamily="50" charset="-128"/>
              </a:rPr>
              <a:t>●デジタル情報資源のネットワーク化、データの標準化を進める。</a:t>
            </a:r>
            <a:endParaRPr lang="en-US" altLang="ja-JP" sz="14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4800600" y="5301980"/>
            <a:ext cx="2590800" cy="1008063"/>
          </a:xfrm>
          <a:prstGeom prst="roundRect">
            <a:avLst>
              <a:gd name="adj" fmla="val 7190"/>
            </a:avLst>
          </a:prstGeom>
        </p:spPr>
        <p:style>
          <a:lnRef idx="1">
            <a:schemeClr val="accent5"/>
          </a:lnRef>
          <a:fillRef idx="2">
            <a:schemeClr val="accent5"/>
          </a:fillRef>
          <a:effectRef idx="1">
            <a:schemeClr val="accent5"/>
          </a:effectRef>
          <a:fontRef idx="minor">
            <a:schemeClr val="dk1"/>
          </a:fontRef>
        </p:style>
        <p:txBody>
          <a:bodyPr/>
          <a:lstStyle/>
          <a:p>
            <a:pPr defTabSz="1279525">
              <a:defRPr/>
            </a:pPr>
            <a:r>
              <a:rPr lang="ja-JP" altLang="en-US" sz="1400" dirty="0">
                <a:solidFill>
                  <a:schemeClr val="tx1"/>
                </a:solidFill>
                <a:latin typeface="Meiryo UI" panose="020B0604030504040204" pitchFamily="50" charset="-128"/>
                <a:ea typeface="Meiryo UI" panose="020B0604030504040204" pitchFamily="50" charset="-128"/>
              </a:rPr>
              <a:t>●学問領域横断的な統合検索、構造化、知識抽出の自動化に向けた研究開発を国全体として推進する。</a:t>
            </a: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7752185" y="5301209"/>
            <a:ext cx="2592387" cy="1223365"/>
          </a:xfrm>
          <a:prstGeom prst="roundRect">
            <a:avLst>
              <a:gd name="adj" fmla="val 7190"/>
            </a:avLst>
          </a:prstGeom>
        </p:spPr>
        <p:style>
          <a:lnRef idx="1">
            <a:schemeClr val="accent5"/>
          </a:lnRef>
          <a:fillRef idx="2">
            <a:schemeClr val="accent5"/>
          </a:fillRef>
          <a:effectRef idx="1">
            <a:schemeClr val="accent5"/>
          </a:effectRef>
          <a:fontRef idx="minor">
            <a:schemeClr val="dk1"/>
          </a:fontRef>
        </p:style>
        <p:txBody>
          <a:bodyPr/>
          <a:lstStyle/>
          <a:p>
            <a:pPr defTabSz="1279525">
              <a:defRPr/>
            </a:pPr>
            <a:r>
              <a:rPr lang="ja-JP" altLang="en-US" sz="1400" dirty="0">
                <a:solidFill>
                  <a:schemeClr val="tx1"/>
                </a:solidFill>
                <a:latin typeface="Meiryo UI" panose="020B0604030504040204" pitchFamily="50" charset="-128"/>
                <a:ea typeface="Meiryo UI" panose="020B0604030504040204" pitchFamily="50" charset="-128"/>
              </a:rPr>
              <a:t>●文献から研究データまでの学術情報全体を統合して検索･抽出が可能なシステム（「知識インフラ」）の展開を図る。</a:t>
            </a: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41" name="フッター プレースホルダ 40"/>
          <p:cNvSpPr>
            <a:spLocks noGrp="1"/>
          </p:cNvSpPr>
          <p:nvPr>
            <p:ph type="ftr" sz="quarter" idx="11"/>
          </p:nvPr>
        </p:nvSpPr>
        <p:spPr/>
        <p:txBody>
          <a:bodyPr/>
          <a:lstStyle/>
          <a:p>
            <a:endParaRPr kumimoji="0" lang="en-US" dirty="0"/>
          </a:p>
        </p:txBody>
      </p:sp>
      <p:sp>
        <p:nvSpPr>
          <p:cNvPr id="42" name="スライド番号プレースホルダ 41"/>
          <p:cNvSpPr>
            <a:spLocks noGrp="1"/>
          </p:cNvSpPr>
          <p:nvPr>
            <p:ph type="sldNum" sz="quarter" idx="12"/>
          </p:nvPr>
        </p:nvSpPr>
        <p:spPr/>
        <p:txBody>
          <a:bodyPr/>
          <a:lstStyle/>
          <a:p>
            <a:fld id="{042AED99-7FB4-404E-8A97-64753DCE42EC}" type="slidenum">
              <a:rPr kumimoji="0" lang="en-US" smtClean="0"/>
              <a:pPr/>
              <a:t>131</a:t>
            </a:fld>
            <a:endParaRPr kumimoji="0" lang="en-US"/>
          </a:p>
        </p:txBody>
      </p:sp>
      <p:sp>
        <p:nvSpPr>
          <p:cNvPr id="45" name="日付プレースホルダ 44"/>
          <p:cNvSpPr>
            <a:spLocks noGrp="1"/>
          </p:cNvSpPr>
          <p:nvPr>
            <p:ph type="dt" sz="half" idx="10"/>
          </p:nvPr>
        </p:nvSpPr>
        <p:spPr/>
        <p:txBody>
          <a:bodyPr/>
          <a:lstStyle/>
          <a:p>
            <a:r>
              <a:rPr lang="en-US" altLang="ja-JP" smtClean="0"/>
              <a:t>2010/12/11</a:t>
            </a:r>
            <a:endParaRPr lang="en-US"/>
          </a:p>
        </p:txBody>
      </p:sp>
      <p:sp>
        <p:nvSpPr>
          <p:cNvPr id="48" name="正方形/長方形 47"/>
          <p:cNvSpPr/>
          <p:nvPr/>
        </p:nvSpPr>
        <p:spPr>
          <a:xfrm>
            <a:off x="1847528" y="4653136"/>
            <a:ext cx="8496944" cy="504056"/>
          </a:xfrm>
          <a:prstGeom prst="rect">
            <a:avLst/>
          </a:prstGeom>
          <a:ln/>
        </p:spPr>
        <p:style>
          <a:lnRef idx="1">
            <a:schemeClr val="accent2"/>
          </a:lnRef>
          <a:fillRef idx="2">
            <a:schemeClr val="accent2"/>
          </a:fillRef>
          <a:effectRef idx="1">
            <a:schemeClr val="accent2"/>
          </a:effectRef>
          <a:fontRef idx="minor">
            <a:schemeClr val="dk1"/>
          </a:fontRef>
        </p:style>
        <p:txBody>
          <a:bodyPr/>
          <a:lstStyle/>
          <a:p>
            <a:r>
              <a:rPr lang="ja-JP" altLang="en-US" sz="1600" b="1" dirty="0">
                <a:solidFill>
                  <a:schemeClr val="tx1"/>
                </a:solidFill>
                <a:latin typeface="Meiryo UI" panose="020B0604030504040204" pitchFamily="50" charset="-128"/>
                <a:ea typeface="Meiryo UI" panose="020B0604030504040204" pitchFamily="50" charset="-128"/>
              </a:rPr>
              <a:t>■　第４期科学技術基本計画「科学技術に関する基本政策について」</a:t>
            </a:r>
            <a:endParaRPr lang="en-US" altLang="ja-JP" sz="1600" b="1" dirty="0">
              <a:solidFill>
                <a:schemeClr val="tx1"/>
              </a:solidFill>
              <a:latin typeface="Meiryo UI" panose="020B0604030504040204" pitchFamily="50" charset="-128"/>
              <a:ea typeface="Meiryo UI" panose="020B0604030504040204" pitchFamily="50" charset="-128"/>
            </a:endParaRPr>
          </a:p>
          <a:p>
            <a:pPr algn="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内閣府　総合科学技術会議</a:t>
            </a:r>
            <a:r>
              <a:rPr lang="en-US" altLang="ja-JP" sz="1600" b="1" dirty="0">
                <a:solidFill>
                  <a:schemeClr val="tx1"/>
                </a:solidFill>
                <a:latin typeface="Meiryo UI" panose="020B0604030504040204" pitchFamily="50" charset="-128"/>
                <a:ea typeface="Meiryo UI" panose="020B0604030504040204" pitchFamily="50" charset="-128"/>
              </a:rPr>
              <a:t>(</a:t>
            </a:r>
            <a:r>
              <a:rPr lang="en-GB" sz="1600" b="1" dirty="0">
                <a:solidFill>
                  <a:schemeClr val="tx1"/>
                </a:solidFill>
                <a:latin typeface="Meiryo UI" panose="020B0604030504040204" pitchFamily="50" charset="-128"/>
                <a:ea typeface="Meiryo UI" panose="020B0604030504040204" pitchFamily="50" charset="-128"/>
              </a:rPr>
              <a:t>CSTP</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答申</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（平成</a:t>
            </a:r>
            <a:r>
              <a:rPr lang="en-US" altLang="ja-JP" sz="1600" b="1" dirty="0">
                <a:solidFill>
                  <a:schemeClr val="tx1"/>
                </a:solidFill>
                <a:latin typeface="Meiryo UI" panose="020B0604030504040204" pitchFamily="50" charset="-128"/>
                <a:ea typeface="Meiryo UI" panose="020B0604030504040204" pitchFamily="50" charset="-128"/>
              </a:rPr>
              <a:t>22</a:t>
            </a:r>
            <a:r>
              <a:rPr lang="ja-JP" altLang="en-US" sz="1600" b="1" dirty="0">
                <a:solidFill>
                  <a:schemeClr val="tx1"/>
                </a:solidFill>
                <a:latin typeface="Meiryo UI" panose="020B0604030504040204" pitchFamily="50" charset="-128"/>
                <a:ea typeface="Meiryo UI" panose="020B0604030504040204" pitchFamily="50" charset="-128"/>
              </a:rPr>
              <a:t>年</a:t>
            </a:r>
            <a:r>
              <a:rPr lang="en-US" altLang="ja-JP" sz="1600" b="1" dirty="0">
                <a:solidFill>
                  <a:schemeClr val="tx1"/>
                </a:solidFill>
                <a:latin typeface="Meiryo UI" panose="020B0604030504040204" pitchFamily="50" charset="-128"/>
                <a:ea typeface="Meiryo UI" panose="020B0604030504040204" pitchFamily="50" charset="-128"/>
              </a:rPr>
              <a:t>12</a:t>
            </a:r>
            <a:r>
              <a:rPr lang="ja-JP" altLang="en-US" sz="1600" b="1" dirty="0">
                <a:solidFill>
                  <a:schemeClr val="tx1"/>
                </a:solidFill>
                <a:latin typeface="Meiryo UI" panose="020B0604030504040204" pitchFamily="50" charset="-128"/>
                <a:ea typeface="Meiryo UI" panose="020B0604030504040204" pitchFamily="50" charset="-128"/>
              </a:rPr>
              <a:t>月</a:t>
            </a:r>
            <a:r>
              <a:rPr lang="en-US" altLang="ja-JP" sz="1600" b="1" dirty="0">
                <a:solidFill>
                  <a:schemeClr val="tx1"/>
                </a:solidFill>
                <a:latin typeface="Meiryo UI" panose="020B0604030504040204" pitchFamily="50" charset="-128"/>
                <a:ea typeface="Meiryo UI" panose="020B0604030504040204" pitchFamily="50" charset="-128"/>
              </a:rPr>
              <a:t>24</a:t>
            </a:r>
            <a:r>
              <a:rPr lang="ja-JP" altLang="en-US" sz="1600" b="1" dirty="0">
                <a:solidFill>
                  <a:schemeClr val="tx1"/>
                </a:solidFill>
                <a:latin typeface="Meiryo UI" panose="020B0604030504040204" pitchFamily="50" charset="-128"/>
                <a:ea typeface="Meiryo UI" panose="020B0604030504040204" pitchFamily="50" charset="-128"/>
              </a:rPr>
              <a:t>日）</a:t>
            </a:r>
          </a:p>
        </p:txBody>
      </p:sp>
    </p:spTree>
    <p:extLst>
      <p:ext uri="{BB962C8B-B14F-4D97-AF65-F5344CB8AC3E}">
        <p14:creationId xmlns:p14="http://schemas.microsoft.com/office/powerpoint/2010/main" val="128912961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角丸四角形 112"/>
          <p:cNvSpPr/>
          <p:nvPr/>
        </p:nvSpPr>
        <p:spPr>
          <a:xfrm>
            <a:off x="1703512" y="3429001"/>
            <a:ext cx="8784976" cy="1942933"/>
          </a:xfrm>
          <a:prstGeom prst="roundRect">
            <a:avLst/>
          </a:prstGeom>
          <a:ln/>
        </p:spPr>
        <p:style>
          <a:lnRef idx="1">
            <a:schemeClr val="accent1"/>
          </a:lnRef>
          <a:fillRef idx="2">
            <a:schemeClr val="accent1"/>
          </a:fillRef>
          <a:effectRef idx="1">
            <a:schemeClr val="accent1"/>
          </a:effectRef>
          <a:fontRef idx="minor">
            <a:schemeClr val="dk1"/>
          </a:fontRef>
        </p:style>
        <p:txBody>
          <a:bodyPr vert="eaVert" anchor="ctr"/>
          <a:lstStyle/>
          <a:p>
            <a:pPr algn="ctr">
              <a:defRPr/>
            </a:pPr>
            <a:endParaRPr lang="ja-JP" altLang="en-US">
              <a:latin typeface="HG丸ｺﾞｼｯｸM-PRO" pitchFamily="50" charset="-128"/>
              <a:ea typeface="HG丸ｺﾞｼｯｸM-PRO" pitchFamily="50" charset="-128"/>
            </a:endParaRPr>
          </a:p>
        </p:txBody>
      </p:sp>
      <p:sp>
        <p:nvSpPr>
          <p:cNvPr id="4" name="正方形/長方形 3"/>
          <p:cNvSpPr/>
          <p:nvPr/>
        </p:nvSpPr>
        <p:spPr>
          <a:xfrm>
            <a:off x="0" y="44618"/>
            <a:ext cx="12192000" cy="758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3200" dirty="0">
                <a:solidFill>
                  <a:schemeClr val="tx1"/>
                </a:solidFill>
                <a:latin typeface="HG丸ｺﾞｼｯｸM-PRO" pitchFamily="50" charset="-128"/>
                <a:ea typeface="HG丸ｺﾞｼｯｸM-PRO" pitchFamily="50" charset="-128"/>
              </a:rPr>
              <a:t>次世代技術の研究開発成果の活用</a:t>
            </a:r>
          </a:p>
        </p:txBody>
      </p:sp>
      <p:sp>
        <p:nvSpPr>
          <p:cNvPr id="7" name="正方形/長方形 6"/>
          <p:cNvSpPr/>
          <p:nvPr/>
        </p:nvSpPr>
        <p:spPr>
          <a:xfrm>
            <a:off x="1919536" y="1556792"/>
            <a:ext cx="8424936" cy="576064"/>
          </a:xfrm>
          <a:prstGeom prst="rect">
            <a:avLst/>
          </a:prstGeom>
          <a:no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chemeClr val="tx1"/>
                </a:solidFill>
                <a:latin typeface="HG丸ｺﾞｼｯｸM-PRO" pitchFamily="50" charset="-128"/>
                <a:ea typeface="HG丸ｺﾞｼｯｸM-PRO" pitchFamily="50" charset="-128"/>
              </a:rPr>
              <a:t>これまでの単なる「情報検索」から、事実としての「知識検索」へ進化させ、知識の再利用による新たな知識の創造に寄与することを目指す。</a:t>
            </a:r>
            <a:endParaRPr lang="en-US" altLang="ja-JP" sz="1600" dirty="0">
              <a:solidFill>
                <a:schemeClr val="tx1"/>
              </a:solidFill>
              <a:latin typeface="HG丸ｺﾞｼｯｸM-PRO" pitchFamily="50" charset="-128"/>
              <a:ea typeface="HG丸ｺﾞｼｯｸM-PRO" pitchFamily="50" charset="-128"/>
            </a:endParaRPr>
          </a:p>
        </p:txBody>
      </p:sp>
      <p:sp>
        <p:nvSpPr>
          <p:cNvPr id="9" name="ホームベース 8"/>
          <p:cNvSpPr/>
          <p:nvPr/>
        </p:nvSpPr>
        <p:spPr>
          <a:xfrm>
            <a:off x="2063750" y="2204864"/>
            <a:ext cx="2808288" cy="1150938"/>
          </a:xfrm>
          <a:prstGeom prst="homePlate">
            <a:avLst/>
          </a:prstGeom>
        </p:spPr>
        <p:style>
          <a:lnRef idx="1">
            <a:schemeClr val="dk1"/>
          </a:lnRef>
          <a:fillRef idx="2">
            <a:schemeClr val="dk1"/>
          </a:fillRef>
          <a:effectRef idx="1">
            <a:schemeClr val="dk1"/>
          </a:effectRef>
          <a:fontRef idx="minor">
            <a:schemeClr val="dk1"/>
          </a:fontRef>
        </p:style>
        <p:txBody>
          <a:bodyPr anchor="ctr"/>
          <a:lstStyle/>
          <a:p>
            <a:pPr>
              <a:defRPr/>
            </a:pPr>
            <a:r>
              <a:rPr lang="ja-JP" altLang="en-US" sz="1200" dirty="0">
                <a:solidFill>
                  <a:schemeClr val="tx1"/>
                </a:solidFill>
                <a:latin typeface="HG丸ｺﾞｼｯｸM-PRO" pitchFamily="50" charset="-128"/>
                <a:ea typeface="HG丸ｺﾞｼｯｸM-PRO" pitchFamily="50" charset="-128"/>
              </a:rPr>
              <a:t>増え続けるテキスト、データ、コンテンツ（国の諸機関の各種資料、統計データ、大学・研究機関の研究成果・研究データ、全国の電子図書館、デジタルアーカイブのコンテンツなど）</a:t>
            </a:r>
          </a:p>
        </p:txBody>
      </p:sp>
      <p:sp>
        <p:nvSpPr>
          <p:cNvPr id="10" name="ホームベース 9"/>
          <p:cNvSpPr/>
          <p:nvPr/>
        </p:nvSpPr>
        <p:spPr>
          <a:xfrm>
            <a:off x="5087939" y="2204864"/>
            <a:ext cx="2520950" cy="1150938"/>
          </a:xfrm>
          <a:prstGeom prst="homePlate">
            <a:avLst/>
          </a:prstGeom>
        </p:spPr>
        <p:style>
          <a:lnRef idx="1">
            <a:schemeClr val="dk1"/>
          </a:lnRef>
          <a:fillRef idx="2">
            <a:schemeClr val="dk1"/>
          </a:fillRef>
          <a:effectRef idx="1">
            <a:schemeClr val="dk1"/>
          </a:effectRef>
          <a:fontRef idx="minor">
            <a:schemeClr val="dk1"/>
          </a:fontRef>
        </p:style>
        <p:txBody>
          <a:bodyPr anchor="ctr"/>
          <a:lstStyle/>
          <a:p>
            <a:pPr>
              <a:defRPr/>
            </a:pPr>
            <a:r>
              <a:rPr lang="ja-JP" altLang="en-US" sz="1200" dirty="0">
                <a:solidFill>
                  <a:schemeClr val="tx1"/>
                </a:solidFill>
                <a:latin typeface="HG丸ｺﾞｼｯｸM-PRO" pitchFamily="50" charset="-128"/>
                <a:ea typeface="HG丸ｺﾞｼｯｸM-PRO" pitchFamily="50" charset="-128"/>
              </a:rPr>
              <a:t>様々な形態の知識・情報を組織化し、関連する知識・情報がうまくつながって取り出せる仕組み</a:t>
            </a:r>
            <a:r>
              <a:rPr lang="en-US" altLang="ja-JP" sz="1200" dirty="0">
                <a:solidFill>
                  <a:schemeClr val="tx1"/>
                </a:solidFill>
                <a:latin typeface="HG丸ｺﾞｼｯｸM-PRO" pitchFamily="50" charset="-128"/>
                <a:ea typeface="HG丸ｺﾞｼｯｸM-PRO" pitchFamily="50" charset="-128"/>
              </a:rPr>
              <a:t>(</a:t>
            </a:r>
            <a:r>
              <a:rPr lang="ja-JP" altLang="en-US" sz="1200" dirty="0">
                <a:solidFill>
                  <a:schemeClr val="tx1"/>
                </a:solidFill>
                <a:latin typeface="HG丸ｺﾞｼｯｸM-PRO" pitchFamily="50" charset="-128"/>
                <a:ea typeface="HG丸ｺﾞｼｯｸM-PRO" pitchFamily="50" charset="-128"/>
              </a:rPr>
              <a:t>知識インフラ）の整備</a:t>
            </a:r>
            <a:endParaRPr lang="en-US" altLang="ja-JP" sz="1200" dirty="0">
              <a:solidFill>
                <a:schemeClr val="tx1"/>
              </a:solidFill>
              <a:latin typeface="HG丸ｺﾞｼｯｸM-PRO" pitchFamily="50" charset="-128"/>
              <a:ea typeface="HG丸ｺﾞｼｯｸM-PRO" pitchFamily="50" charset="-128"/>
            </a:endParaRPr>
          </a:p>
        </p:txBody>
      </p:sp>
      <p:sp>
        <p:nvSpPr>
          <p:cNvPr id="11" name="ホームベース 10"/>
          <p:cNvSpPr/>
          <p:nvPr/>
        </p:nvSpPr>
        <p:spPr>
          <a:xfrm>
            <a:off x="7824792" y="2204864"/>
            <a:ext cx="2232025" cy="1150938"/>
          </a:xfrm>
          <a:prstGeom prst="homePlate">
            <a:avLst/>
          </a:prstGeom>
        </p:spPr>
        <p:style>
          <a:lnRef idx="1">
            <a:schemeClr val="dk1"/>
          </a:lnRef>
          <a:fillRef idx="2">
            <a:schemeClr val="dk1"/>
          </a:fillRef>
          <a:effectRef idx="1">
            <a:schemeClr val="dk1"/>
          </a:effectRef>
          <a:fontRef idx="minor">
            <a:schemeClr val="dk1"/>
          </a:fontRef>
        </p:style>
        <p:txBody>
          <a:bodyPr anchor="ctr"/>
          <a:lstStyle/>
          <a:p>
            <a:pPr>
              <a:defRPr/>
            </a:pPr>
            <a:r>
              <a:rPr lang="ja-JP" altLang="en-US" sz="1400" dirty="0">
                <a:solidFill>
                  <a:schemeClr val="tx1"/>
                </a:solidFill>
                <a:latin typeface="HG丸ｺﾞｼｯｸM-PRO" pitchFamily="50" charset="-128"/>
                <a:ea typeface="HG丸ｺﾞｼｯｸM-PRO" pitchFamily="50" charset="-128"/>
              </a:rPr>
              <a:t>新しい知識の創造への寄与</a:t>
            </a:r>
            <a:endParaRPr lang="en-US" altLang="ja-JP" sz="1400" dirty="0">
              <a:solidFill>
                <a:schemeClr val="tx1"/>
              </a:solidFill>
              <a:latin typeface="HG丸ｺﾞｼｯｸM-PRO" pitchFamily="50" charset="-128"/>
              <a:ea typeface="HG丸ｺﾞｼｯｸM-PRO" pitchFamily="50" charset="-128"/>
            </a:endParaRPr>
          </a:p>
        </p:txBody>
      </p:sp>
      <p:sp>
        <p:nvSpPr>
          <p:cNvPr id="12" name="正方形/長方形 11"/>
          <p:cNvSpPr/>
          <p:nvPr/>
        </p:nvSpPr>
        <p:spPr>
          <a:xfrm>
            <a:off x="1919536" y="1124744"/>
            <a:ext cx="8424936" cy="432048"/>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ja-JP" altLang="en-US" sz="1600" dirty="0">
                <a:solidFill>
                  <a:schemeClr val="tx1"/>
                </a:solidFill>
                <a:latin typeface="HG丸ｺﾞｼｯｸM-PRO" pitchFamily="50" charset="-128"/>
                <a:ea typeface="HG丸ｺﾞｼｯｸM-PRO" pitchFamily="50" charset="-128"/>
              </a:rPr>
              <a:t>次世代サービスが目指す方向性</a:t>
            </a:r>
            <a:endParaRPr lang="en-US" altLang="ja-JP" sz="1600" dirty="0">
              <a:solidFill>
                <a:schemeClr val="tx1"/>
              </a:solidFill>
              <a:latin typeface="HG丸ｺﾞｼｯｸM-PRO" pitchFamily="50" charset="-128"/>
              <a:ea typeface="HG丸ｺﾞｼｯｸM-PRO" pitchFamily="50" charset="-128"/>
            </a:endParaRPr>
          </a:p>
        </p:txBody>
      </p:sp>
      <p:sp>
        <p:nvSpPr>
          <p:cNvPr id="13" name="角丸四角形 12"/>
          <p:cNvSpPr/>
          <p:nvPr/>
        </p:nvSpPr>
        <p:spPr>
          <a:xfrm>
            <a:off x="2350588"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HG丸ｺﾞｼｯｸM-PRO" pitchFamily="50" charset="-128"/>
                <a:ea typeface="HG丸ｺﾞｼｯｸM-PRO" pitchFamily="50" charset="-128"/>
              </a:rPr>
              <a:t>情報の可視化技術</a:t>
            </a:r>
          </a:p>
        </p:txBody>
      </p:sp>
      <p:sp>
        <p:nvSpPr>
          <p:cNvPr id="19" name="角丸四角形 18"/>
          <p:cNvSpPr/>
          <p:nvPr/>
        </p:nvSpPr>
        <p:spPr>
          <a:xfrm>
            <a:off x="3719016"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HG丸ｺﾞｼｯｸM-PRO" pitchFamily="50" charset="-128"/>
                <a:ea typeface="HG丸ｺﾞｼｯｸM-PRO" pitchFamily="50" charset="-128"/>
              </a:rPr>
              <a:t>情報の収集の効率化技術</a:t>
            </a:r>
          </a:p>
        </p:txBody>
      </p:sp>
      <p:sp>
        <p:nvSpPr>
          <p:cNvPr id="20" name="角丸四角形 19"/>
          <p:cNvSpPr/>
          <p:nvPr/>
        </p:nvSpPr>
        <p:spPr>
          <a:xfrm>
            <a:off x="5087438"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HG丸ｺﾞｼｯｸM-PRO" pitchFamily="50" charset="-128"/>
                <a:ea typeface="HG丸ｺﾞｼｯｸM-PRO" pitchFamily="50" charset="-128"/>
              </a:rPr>
              <a:t>情報の組織化技術</a:t>
            </a:r>
          </a:p>
        </p:txBody>
      </p:sp>
      <p:sp>
        <p:nvSpPr>
          <p:cNvPr id="21" name="角丸四角形 20"/>
          <p:cNvSpPr/>
          <p:nvPr/>
        </p:nvSpPr>
        <p:spPr>
          <a:xfrm>
            <a:off x="6455866"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HG丸ｺﾞｼｯｸM-PRO" pitchFamily="50" charset="-128"/>
                <a:ea typeface="HG丸ｺﾞｼｯｸM-PRO" pitchFamily="50" charset="-128"/>
              </a:rPr>
              <a:t>情報の集合知化技術</a:t>
            </a:r>
          </a:p>
        </p:txBody>
      </p:sp>
      <p:sp>
        <p:nvSpPr>
          <p:cNvPr id="22" name="角丸四角形 21"/>
          <p:cNvSpPr/>
          <p:nvPr/>
        </p:nvSpPr>
        <p:spPr>
          <a:xfrm>
            <a:off x="7824289"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HG丸ｺﾞｼｯｸM-PRO" pitchFamily="50" charset="-128"/>
                <a:ea typeface="HG丸ｺﾞｼｯｸM-PRO" pitchFamily="50" charset="-128"/>
              </a:rPr>
              <a:t>情報検索技術</a:t>
            </a:r>
          </a:p>
        </p:txBody>
      </p:sp>
      <p:sp>
        <p:nvSpPr>
          <p:cNvPr id="23" name="角丸四角形 22"/>
          <p:cNvSpPr/>
          <p:nvPr/>
        </p:nvSpPr>
        <p:spPr>
          <a:xfrm>
            <a:off x="9191129" y="3573382"/>
            <a:ext cx="1223963"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HG丸ｺﾞｼｯｸM-PRO" pitchFamily="50" charset="-128"/>
                <a:ea typeface="HG丸ｺﾞｼｯｸM-PRO" pitchFamily="50" charset="-128"/>
              </a:rPr>
              <a:t>閲覧・表示技術</a:t>
            </a:r>
          </a:p>
        </p:txBody>
      </p:sp>
      <p:sp>
        <p:nvSpPr>
          <p:cNvPr id="28" name="正方形/長方形 27"/>
          <p:cNvSpPr/>
          <p:nvPr/>
        </p:nvSpPr>
        <p:spPr>
          <a:xfrm>
            <a:off x="23505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全文テキスト化技術</a:t>
            </a:r>
          </a:p>
        </p:txBody>
      </p:sp>
      <p:sp>
        <p:nvSpPr>
          <p:cNvPr id="29" name="正方形/長方形 28"/>
          <p:cNvSpPr/>
          <p:nvPr/>
        </p:nvSpPr>
        <p:spPr>
          <a:xfrm>
            <a:off x="29982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テキストの構造化技術</a:t>
            </a:r>
          </a:p>
        </p:txBody>
      </p:sp>
      <p:sp>
        <p:nvSpPr>
          <p:cNvPr id="30" name="正方形/長方形 29"/>
          <p:cNvSpPr/>
          <p:nvPr/>
        </p:nvSpPr>
        <p:spPr>
          <a:xfrm>
            <a:off x="371901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分散収集技術</a:t>
            </a:r>
          </a:p>
        </p:txBody>
      </p:sp>
      <p:sp>
        <p:nvSpPr>
          <p:cNvPr id="31" name="正方形/長方形 30"/>
          <p:cNvSpPr/>
          <p:nvPr/>
        </p:nvSpPr>
        <p:spPr>
          <a:xfrm>
            <a:off x="436671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分散横断検索技術</a:t>
            </a:r>
          </a:p>
        </p:txBody>
      </p:sp>
      <p:sp>
        <p:nvSpPr>
          <p:cNvPr id="32" name="正方形/長方形 31"/>
          <p:cNvSpPr/>
          <p:nvPr/>
        </p:nvSpPr>
        <p:spPr>
          <a:xfrm>
            <a:off x="508743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データマイニング技術</a:t>
            </a:r>
          </a:p>
        </p:txBody>
      </p:sp>
      <p:sp>
        <p:nvSpPr>
          <p:cNvPr id="33" name="正方形/長方形 32"/>
          <p:cNvSpPr/>
          <p:nvPr/>
        </p:nvSpPr>
        <p:spPr>
          <a:xfrm>
            <a:off x="573513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メタデータ自動付与技術</a:t>
            </a:r>
          </a:p>
        </p:txBody>
      </p:sp>
      <p:sp>
        <p:nvSpPr>
          <p:cNvPr id="34" name="正方形/長方形 33"/>
          <p:cNvSpPr/>
          <p:nvPr/>
        </p:nvSpPr>
        <p:spPr>
          <a:xfrm>
            <a:off x="645586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情報と情報の関連付け</a:t>
            </a:r>
          </a:p>
        </p:txBody>
      </p:sp>
      <p:sp>
        <p:nvSpPr>
          <p:cNvPr id="35" name="正方形/長方形 34"/>
          <p:cNvSpPr/>
          <p:nvPr/>
        </p:nvSpPr>
        <p:spPr>
          <a:xfrm>
            <a:off x="710356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意味情報によるクラスタリング</a:t>
            </a:r>
          </a:p>
        </p:txBody>
      </p:sp>
      <p:sp>
        <p:nvSpPr>
          <p:cNvPr id="36" name="正方形/長方形 35"/>
          <p:cNvSpPr/>
          <p:nvPr/>
        </p:nvSpPr>
        <p:spPr>
          <a:xfrm>
            <a:off x="7824292" y="4221089"/>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事実・知識検索</a:t>
            </a:r>
          </a:p>
        </p:txBody>
      </p:sp>
      <p:sp>
        <p:nvSpPr>
          <p:cNvPr id="37" name="正方形/長方形 36"/>
          <p:cNvSpPr/>
          <p:nvPr/>
        </p:nvSpPr>
        <p:spPr>
          <a:xfrm>
            <a:off x="84719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感性検索</a:t>
            </a:r>
          </a:p>
        </p:txBody>
      </p:sp>
      <p:sp>
        <p:nvSpPr>
          <p:cNvPr id="38" name="正方形/長方形 37"/>
          <p:cNvSpPr/>
          <p:nvPr/>
        </p:nvSpPr>
        <p:spPr>
          <a:xfrm>
            <a:off x="9191129" y="4221089"/>
            <a:ext cx="576263"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位置情報技術</a:t>
            </a:r>
          </a:p>
        </p:txBody>
      </p:sp>
      <p:sp>
        <p:nvSpPr>
          <p:cNvPr id="39" name="正方形/長方形 38"/>
          <p:cNvSpPr/>
          <p:nvPr/>
        </p:nvSpPr>
        <p:spPr>
          <a:xfrm>
            <a:off x="9840417" y="4221089"/>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HG丸ｺﾞｼｯｸM-PRO" pitchFamily="50" charset="-128"/>
                <a:ea typeface="HG丸ｺﾞｼｯｸM-PRO" pitchFamily="50" charset="-128"/>
              </a:rPr>
              <a:t>デバイスに合わせた最適出力</a:t>
            </a:r>
          </a:p>
        </p:txBody>
      </p:sp>
      <p:cxnSp>
        <p:nvCxnSpPr>
          <p:cNvPr id="41" name="直線コネクタ 40"/>
          <p:cNvCxnSpPr>
            <a:stCxn id="28" idx="0"/>
            <a:endCxn id="13" idx="2"/>
          </p:cNvCxnSpPr>
          <p:nvPr/>
        </p:nvCxnSpPr>
        <p:spPr>
          <a:xfrm rot="5400000" flipH="1" flipV="1">
            <a:off x="2729207"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3" name="直線コネクタ 42"/>
          <p:cNvCxnSpPr>
            <a:stCxn id="29" idx="0"/>
            <a:endCxn id="13" idx="2"/>
          </p:cNvCxnSpPr>
          <p:nvPr/>
        </p:nvCxnSpPr>
        <p:spPr>
          <a:xfrm rot="16200000" flipV="1">
            <a:off x="3053057"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5" name="直線コネクタ 44"/>
          <p:cNvCxnSpPr>
            <a:stCxn id="30" idx="0"/>
            <a:endCxn id="19" idx="2"/>
          </p:cNvCxnSpPr>
          <p:nvPr/>
        </p:nvCxnSpPr>
        <p:spPr>
          <a:xfrm rot="5400000" flipH="1" flipV="1">
            <a:off x="4097632"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7" name="直線コネクタ 46"/>
          <p:cNvCxnSpPr>
            <a:stCxn id="31" idx="0"/>
            <a:endCxn id="19" idx="2"/>
          </p:cNvCxnSpPr>
          <p:nvPr/>
        </p:nvCxnSpPr>
        <p:spPr>
          <a:xfrm rot="16200000" flipV="1">
            <a:off x="4421482"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9" name="直線コネクタ 48"/>
          <p:cNvCxnSpPr>
            <a:stCxn id="32" idx="0"/>
            <a:endCxn id="20" idx="2"/>
          </p:cNvCxnSpPr>
          <p:nvPr/>
        </p:nvCxnSpPr>
        <p:spPr>
          <a:xfrm rot="5400000" flipH="1" flipV="1">
            <a:off x="546446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1" name="直線コネクタ 50"/>
          <p:cNvCxnSpPr>
            <a:stCxn id="33" idx="0"/>
            <a:endCxn id="20" idx="2"/>
          </p:cNvCxnSpPr>
          <p:nvPr/>
        </p:nvCxnSpPr>
        <p:spPr>
          <a:xfrm rot="16200000" flipV="1">
            <a:off x="5789113" y="3986132"/>
            <a:ext cx="144462" cy="325438"/>
          </a:xfrm>
          <a:prstGeom prst="line">
            <a:avLst/>
          </a:prstGeom>
        </p:spPr>
        <p:style>
          <a:lnRef idx="1">
            <a:schemeClr val="accent5"/>
          </a:lnRef>
          <a:fillRef idx="2">
            <a:schemeClr val="accent5"/>
          </a:fillRef>
          <a:effectRef idx="1">
            <a:schemeClr val="accent5"/>
          </a:effectRef>
          <a:fontRef idx="minor">
            <a:schemeClr val="dk1"/>
          </a:fontRef>
        </p:style>
      </p:cxnSp>
      <p:cxnSp>
        <p:nvCxnSpPr>
          <p:cNvPr id="53" name="直線コネクタ 52"/>
          <p:cNvCxnSpPr>
            <a:stCxn id="34" idx="0"/>
            <a:endCxn id="21" idx="2"/>
          </p:cNvCxnSpPr>
          <p:nvPr/>
        </p:nvCxnSpPr>
        <p:spPr>
          <a:xfrm rot="5400000" flipH="1" flipV="1">
            <a:off x="683289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5" name="直線コネクタ 54"/>
          <p:cNvCxnSpPr>
            <a:stCxn id="35" idx="0"/>
            <a:endCxn id="21" idx="2"/>
          </p:cNvCxnSpPr>
          <p:nvPr/>
        </p:nvCxnSpPr>
        <p:spPr>
          <a:xfrm rot="16200000" flipV="1">
            <a:off x="715674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7" name="直線コネクタ 56"/>
          <p:cNvCxnSpPr>
            <a:stCxn id="36" idx="0"/>
            <a:endCxn id="22" idx="2"/>
          </p:cNvCxnSpPr>
          <p:nvPr/>
        </p:nvCxnSpPr>
        <p:spPr>
          <a:xfrm rot="5400000" flipH="1" flipV="1">
            <a:off x="820131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9" name="直線コネクタ 58"/>
          <p:cNvCxnSpPr>
            <a:stCxn id="37" idx="0"/>
            <a:endCxn id="22" idx="2"/>
          </p:cNvCxnSpPr>
          <p:nvPr/>
        </p:nvCxnSpPr>
        <p:spPr>
          <a:xfrm rot="16200000" flipV="1">
            <a:off x="852516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1" name="直線コネクタ 60"/>
          <p:cNvCxnSpPr>
            <a:stCxn id="38" idx="0"/>
            <a:endCxn id="23" idx="2"/>
          </p:cNvCxnSpPr>
          <p:nvPr/>
        </p:nvCxnSpPr>
        <p:spPr>
          <a:xfrm rot="5400000" flipH="1" flipV="1">
            <a:off x="956974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3" name="直線コネクタ 62"/>
          <p:cNvCxnSpPr>
            <a:stCxn id="39" idx="0"/>
            <a:endCxn id="23" idx="2"/>
          </p:cNvCxnSpPr>
          <p:nvPr/>
        </p:nvCxnSpPr>
        <p:spPr>
          <a:xfrm rot="16200000" flipV="1">
            <a:off x="989359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94" name="直線コネクタ 93"/>
          <p:cNvCxnSpPr>
            <a:endCxn id="13" idx="0"/>
          </p:cNvCxnSpPr>
          <p:nvPr/>
        </p:nvCxnSpPr>
        <p:spPr>
          <a:xfrm rot="5400000">
            <a:off x="4510386" y="1808883"/>
            <a:ext cx="217487" cy="3311525"/>
          </a:xfrm>
          <a:prstGeom prst="line">
            <a:avLst/>
          </a:prstGeom>
          <a:ln/>
        </p:spPr>
        <p:style>
          <a:lnRef idx="1">
            <a:schemeClr val="dk1"/>
          </a:lnRef>
          <a:fillRef idx="2">
            <a:schemeClr val="dk1"/>
          </a:fillRef>
          <a:effectRef idx="1">
            <a:schemeClr val="dk1"/>
          </a:effectRef>
          <a:fontRef idx="minor">
            <a:schemeClr val="dk1"/>
          </a:fontRef>
        </p:style>
      </p:cxnSp>
      <p:cxnSp>
        <p:nvCxnSpPr>
          <p:cNvPr id="95" name="直線コネクタ 94"/>
          <p:cNvCxnSpPr>
            <a:endCxn id="19" idx="0"/>
          </p:cNvCxnSpPr>
          <p:nvPr/>
        </p:nvCxnSpPr>
        <p:spPr>
          <a:xfrm rot="5400000">
            <a:off x="5194598" y="2493092"/>
            <a:ext cx="217487" cy="1943100"/>
          </a:xfrm>
          <a:prstGeom prst="line">
            <a:avLst/>
          </a:prstGeom>
          <a:ln/>
        </p:spPr>
        <p:style>
          <a:lnRef idx="1">
            <a:schemeClr val="dk1"/>
          </a:lnRef>
          <a:fillRef idx="2">
            <a:schemeClr val="dk1"/>
          </a:fillRef>
          <a:effectRef idx="1">
            <a:schemeClr val="dk1"/>
          </a:effectRef>
          <a:fontRef idx="minor">
            <a:schemeClr val="dk1"/>
          </a:fontRef>
        </p:style>
      </p:cxnSp>
      <p:cxnSp>
        <p:nvCxnSpPr>
          <p:cNvPr id="98" name="直線コネクタ 97"/>
          <p:cNvCxnSpPr>
            <a:endCxn id="20" idx="0"/>
          </p:cNvCxnSpPr>
          <p:nvPr/>
        </p:nvCxnSpPr>
        <p:spPr>
          <a:xfrm rot="5400000">
            <a:off x="5878017" y="3176514"/>
            <a:ext cx="217487" cy="576263"/>
          </a:xfrm>
          <a:prstGeom prst="line">
            <a:avLst/>
          </a:prstGeom>
          <a:ln/>
        </p:spPr>
        <p:style>
          <a:lnRef idx="1">
            <a:schemeClr val="dk1"/>
          </a:lnRef>
          <a:fillRef idx="2">
            <a:schemeClr val="dk1"/>
          </a:fillRef>
          <a:effectRef idx="1">
            <a:schemeClr val="dk1"/>
          </a:effectRef>
          <a:fontRef idx="minor">
            <a:schemeClr val="dk1"/>
          </a:fontRef>
        </p:style>
      </p:cxnSp>
      <p:cxnSp>
        <p:nvCxnSpPr>
          <p:cNvPr id="104" name="直線コネクタ 103"/>
          <p:cNvCxnSpPr>
            <a:endCxn id="21" idx="0"/>
          </p:cNvCxnSpPr>
          <p:nvPr/>
        </p:nvCxnSpPr>
        <p:spPr>
          <a:xfrm rot="16200000" flipH="1">
            <a:off x="6562229" y="3068558"/>
            <a:ext cx="217487" cy="792162"/>
          </a:xfrm>
          <a:prstGeom prst="line">
            <a:avLst/>
          </a:prstGeom>
          <a:ln/>
        </p:spPr>
        <p:style>
          <a:lnRef idx="1">
            <a:schemeClr val="dk1"/>
          </a:lnRef>
          <a:fillRef idx="2">
            <a:schemeClr val="dk1"/>
          </a:fillRef>
          <a:effectRef idx="1">
            <a:schemeClr val="dk1"/>
          </a:effectRef>
          <a:fontRef idx="minor">
            <a:schemeClr val="dk1"/>
          </a:fontRef>
        </p:style>
      </p:cxnSp>
      <p:cxnSp>
        <p:nvCxnSpPr>
          <p:cNvPr id="107" name="直線コネクタ 106"/>
          <p:cNvCxnSpPr>
            <a:endCxn id="22" idx="0"/>
          </p:cNvCxnSpPr>
          <p:nvPr/>
        </p:nvCxnSpPr>
        <p:spPr>
          <a:xfrm rot="16200000" flipH="1">
            <a:off x="7246442" y="2384349"/>
            <a:ext cx="217487" cy="2160587"/>
          </a:xfrm>
          <a:prstGeom prst="line">
            <a:avLst/>
          </a:prstGeom>
          <a:ln/>
        </p:spPr>
        <p:style>
          <a:lnRef idx="1">
            <a:schemeClr val="dk1"/>
          </a:lnRef>
          <a:fillRef idx="2">
            <a:schemeClr val="dk1"/>
          </a:fillRef>
          <a:effectRef idx="1">
            <a:schemeClr val="dk1"/>
          </a:effectRef>
          <a:fontRef idx="minor">
            <a:schemeClr val="dk1"/>
          </a:fontRef>
        </p:style>
      </p:cxnSp>
      <p:cxnSp>
        <p:nvCxnSpPr>
          <p:cNvPr id="110" name="直線コネクタ 109"/>
          <p:cNvCxnSpPr>
            <a:endCxn id="23" idx="0"/>
          </p:cNvCxnSpPr>
          <p:nvPr/>
        </p:nvCxnSpPr>
        <p:spPr>
          <a:xfrm rot="16200000" flipH="1">
            <a:off x="7930654" y="1700133"/>
            <a:ext cx="217487" cy="3529012"/>
          </a:xfrm>
          <a:prstGeom prst="line">
            <a:avLst/>
          </a:prstGeom>
          <a:ln/>
        </p:spPr>
        <p:style>
          <a:lnRef idx="1">
            <a:schemeClr val="dk1"/>
          </a:lnRef>
          <a:fillRef idx="2">
            <a:schemeClr val="dk1"/>
          </a:fillRef>
          <a:effectRef idx="1">
            <a:schemeClr val="dk1"/>
          </a:effectRef>
          <a:fontRef idx="minor">
            <a:schemeClr val="dk1"/>
          </a:fontRef>
        </p:style>
      </p:cxnSp>
      <p:sp>
        <p:nvSpPr>
          <p:cNvPr id="50" name="フッター プレースホルダ 49"/>
          <p:cNvSpPr>
            <a:spLocks noGrp="1"/>
          </p:cNvSpPr>
          <p:nvPr>
            <p:ph type="ftr" sz="quarter" idx="11"/>
          </p:nvPr>
        </p:nvSpPr>
        <p:spPr/>
        <p:txBody>
          <a:bodyPr/>
          <a:lstStyle/>
          <a:p>
            <a:endParaRPr kumimoji="0" lang="en-US" dirty="0"/>
          </a:p>
        </p:txBody>
      </p:sp>
      <p:sp>
        <p:nvSpPr>
          <p:cNvPr id="52" name="スライド番号プレースホルダ 51"/>
          <p:cNvSpPr>
            <a:spLocks noGrp="1"/>
          </p:cNvSpPr>
          <p:nvPr>
            <p:ph type="sldNum" sz="quarter" idx="12"/>
          </p:nvPr>
        </p:nvSpPr>
        <p:spPr/>
        <p:txBody>
          <a:bodyPr/>
          <a:lstStyle/>
          <a:p>
            <a:fld id="{042AED99-7FB4-404E-8A97-64753DCE42EC}" type="slidenum">
              <a:rPr kumimoji="0" lang="en-US" smtClean="0"/>
              <a:pPr/>
              <a:t>132</a:t>
            </a:fld>
            <a:endParaRPr kumimoji="0" lang="en-US"/>
          </a:p>
        </p:txBody>
      </p:sp>
      <p:sp>
        <p:nvSpPr>
          <p:cNvPr id="62" name="角丸四角形 61"/>
          <p:cNvSpPr/>
          <p:nvPr/>
        </p:nvSpPr>
        <p:spPr>
          <a:xfrm>
            <a:off x="1703512" y="5634038"/>
            <a:ext cx="8784976" cy="891307"/>
          </a:xfrm>
          <a:prstGeom prst="roundRect">
            <a:avLst/>
          </a:prstGeom>
          <a:ln/>
        </p:spPr>
        <p:style>
          <a:lnRef idx="1">
            <a:schemeClr val="accent6"/>
          </a:lnRef>
          <a:fillRef idx="2">
            <a:schemeClr val="accent6"/>
          </a:fillRef>
          <a:effectRef idx="1">
            <a:schemeClr val="accent6"/>
          </a:effectRef>
          <a:fontRef idx="minor">
            <a:schemeClr val="dk1"/>
          </a:fontRef>
        </p:style>
        <p:txBody>
          <a:bodyPr vert="eaVert" anchor="ctr"/>
          <a:lstStyle/>
          <a:p>
            <a:pPr algn="ctr">
              <a:defRPr/>
            </a:pPr>
            <a:endParaRPr lang="ja-JP" altLang="en-US">
              <a:latin typeface="HG丸ｺﾞｼｯｸM-PRO" pitchFamily="50" charset="-128"/>
              <a:ea typeface="HG丸ｺﾞｼｯｸM-PRO" pitchFamily="50" charset="-128"/>
            </a:endParaRPr>
          </a:p>
        </p:txBody>
      </p:sp>
      <p:sp>
        <p:nvSpPr>
          <p:cNvPr id="64" name="角丸四角形 63"/>
          <p:cNvSpPr/>
          <p:nvPr/>
        </p:nvSpPr>
        <p:spPr>
          <a:xfrm>
            <a:off x="2927648" y="5805264"/>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200" dirty="0">
                <a:latin typeface="HG丸ｺﾞｼｯｸM-PRO" pitchFamily="50" charset="-128"/>
                <a:ea typeface="HG丸ｺﾞｼｯｸM-PRO" pitchFamily="50" charset="-128"/>
              </a:rPr>
              <a:t>テストベッド（</a:t>
            </a:r>
            <a:r>
              <a:rPr lang="en-US" altLang="ja-JP" sz="1200" dirty="0">
                <a:latin typeface="HG丸ｺﾞｼｯｸM-PRO" pitchFamily="50" charset="-128"/>
                <a:ea typeface="HG丸ｺﾞｼｯｸM-PRO" pitchFamily="50" charset="-128"/>
              </a:rPr>
              <a:t>NDL</a:t>
            </a:r>
            <a:r>
              <a:rPr lang="ja-JP" altLang="en-US" sz="1200" dirty="0">
                <a:latin typeface="HG丸ｺﾞｼｯｸM-PRO" pitchFamily="50" charset="-128"/>
                <a:ea typeface="HG丸ｺﾞｼｯｸM-PRO" pitchFamily="50" charset="-128"/>
              </a:rPr>
              <a:t>ラボ）</a:t>
            </a:r>
            <a:endParaRPr lang="en-US" altLang="ja-JP" sz="1200" dirty="0">
              <a:latin typeface="HG丸ｺﾞｼｯｸM-PRO" pitchFamily="50" charset="-128"/>
              <a:ea typeface="HG丸ｺﾞｼｯｸM-PRO" pitchFamily="50" charset="-128"/>
            </a:endParaRPr>
          </a:p>
          <a:p>
            <a:pPr algn="ctr">
              <a:defRPr/>
            </a:pPr>
            <a:r>
              <a:rPr lang="ja-JP" altLang="en-US" sz="1200" dirty="0">
                <a:latin typeface="HG丸ｺﾞｼｯｸM-PRO" pitchFamily="50" charset="-128"/>
                <a:ea typeface="HG丸ｺﾞｼｯｸM-PRO" pitchFamily="50" charset="-128"/>
              </a:rPr>
              <a:t>実験環境・コンテンツの提供</a:t>
            </a:r>
          </a:p>
        </p:txBody>
      </p:sp>
      <p:sp>
        <p:nvSpPr>
          <p:cNvPr id="65" name="正方形/長方形 64"/>
          <p:cNvSpPr/>
          <p:nvPr/>
        </p:nvSpPr>
        <p:spPr>
          <a:xfrm>
            <a:off x="1332386" y="5661248"/>
            <a:ext cx="955583" cy="1008112"/>
          </a:xfrm>
          <a:prstGeom prst="rect">
            <a:avLst/>
          </a:prstGeom>
        </p:spPr>
        <p:txBody>
          <a:bodyPr vert="wordArtVertRtl" wrap="square">
            <a:spAutoFit/>
          </a:bodyPr>
          <a:lstStyle/>
          <a:p>
            <a:r>
              <a:rPr lang="ja-JP" altLang="en-US" sz="1400" dirty="0"/>
              <a:t>国立国会図書館</a:t>
            </a:r>
          </a:p>
        </p:txBody>
      </p:sp>
      <p:sp>
        <p:nvSpPr>
          <p:cNvPr id="66" name="上矢印 65"/>
          <p:cNvSpPr/>
          <p:nvPr/>
        </p:nvSpPr>
        <p:spPr>
          <a:xfrm>
            <a:off x="3575720" y="5373216"/>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正方形/長方形 66"/>
          <p:cNvSpPr/>
          <p:nvPr/>
        </p:nvSpPr>
        <p:spPr>
          <a:xfrm>
            <a:off x="1775554" y="3573016"/>
            <a:ext cx="461665" cy="1477328"/>
          </a:xfrm>
          <a:prstGeom prst="rect">
            <a:avLst/>
          </a:prstGeom>
        </p:spPr>
        <p:txBody>
          <a:bodyPr vert="eaVert" wrap="none">
            <a:spAutoFit/>
          </a:bodyPr>
          <a:lstStyle/>
          <a:p>
            <a:r>
              <a:rPr lang="ja-JP" altLang="en-US" dirty="0"/>
              <a:t>研究開発機関</a:t>
            </a:r>
          </a:p>
        </p:txBody>
      </p:sp>
      <p:sp>
        <p:nvSpPr>
          <p:cNvPr id="68" name="角丸四角形 67"/>
          <p:cNvSpPr/>
          <p:nvPr/>
        </p:nvSpPr>
        <p:spPr>
          <a:xfrm>
            <a:off x="5591944" y="5805264"/>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400" dirty="0">
                <a:latin typeface="HG丸ｺﾞｼｯｸM-PRO" pitchFamily="50" charset="-128"/>
                <a:ea typeface="HG丸ｺﾞｼｯｸM-PRO" pitchFamily="50" charset="-128"/>
              </a:rPr>
              <a:t>研究開発成果の適用</a:t>
            </a:r>
          </a:p>
        </p:txBody>
      </p:sp>
      <p:sp>
        <p:nvSpPr>
          <p:cNvPr id="69" name="上矢印 68"/>
          <p:cNvSpPr/>
          <p:nvPr/>
        </p:nvSpPr>
        <p:spPr>
          <a:xfrm rot="10800000">
            <a:off x="6816080" y="5373216"/>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横巻き 59"/>
          <p:cNvSpPr/>
          <p:nvPr/>
        </p:nvSpPr>
        <p:spPr>
          <a:xfrm>
            <a:off x="8112224" y="5301208"/>
            <a:ext cx="2376264" cy="1368152"/>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600" dirty="0">
                <a:solidFill>
                  <a:schemeClr val="tx1"/>
                </a:solidFill>
              </a:rPr>
              <a:t>国としての知識の利活用の促進を目指した「知識インフラ」の構築と提供の一翼を担う</a:t>
            </a:r>
          </a:p>
        </p:txBody>
      </p:sp>
      <p:sp>
        <p:nvSpPr>
          <p:cNvPr id="56" name="角丸四角形吹き出し 55"/>
          <p:cNvSpPr/>
          <p:nvPr/>
        </p:nvSpPr>
        <p:spPr>
          <a:xfrm>
            <a:off x="4223792" y="5373216"/>
            <a:ext cx="2267744" cy="360040"/>
          </a:xfrm>
          <a:prstGeom prst="wedgeRoundRectCallout">
            <a:avLst>
              <a:gd name="adj1" fmla="val 61671"/>
              <a:gd name="adj2" fmla="val 279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sz="1400" dirty="0"/>
              <a:t>③研究開発における連携</a:t>
            </a:r>
          </a:p>
        </p:txBody>
      </p:sp>
    </p:spTree>
    <p:extLst>
      <p:ext uri="{BB962C8B-B14F-4D97-AF65-F5344CB8AC3E}">
        <p14:creationId xmlns:p14="http://schemas.microsoft.com/office/powerpoint/2010/main" val="352500626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pPr eaLnBrk="1" hangingPunct="1"/>
            <a:r>
              <a:rPr lang="ja-JP" altLang="en-US" sz="3600" dirty="0"/>
              <a:t>知識情報基盤の構築</a:t>
            </a:r>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latin typeface="Meiryo UI" panose="020B0604030504040204" pitchFamily="50" charset="-128"/>
                <a:ea typeface="Meiryo UI" panose="020B0604030504040204" pitchFamily="50" charset="-128"/>
              </a:rPr>
              <a:t>新たな知識の創造と還流</a:t>
            </a:r>
            <a:endParaRPr lang="en-US" altLang="ja-JP" sz="1400" dirty="0">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133</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552384" y="59613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2011</a:t>
            </a:r>
            <a:r>
              <a:rPr lang="ja-JP" altLang="en-US" sz="1100" b="1" dirty="0">
                <a:solidFill>
                  <a:srgbClr val="FF0000"/>
                </a:solidFill>
                <a:latin typeface="Meiryo UI" panose="020B0604030504040204" pitchFamily="50" charset="-128"/>
                <a:ea typeface="Meiryo UI" panose="020B0604030504040204" pitchFamily="50" charset="-128"/>
              </a:rPr>
              <a:t>年</a:t>
            </a:r>
          </a:p>
        </p:txBody>
      </p:sp>
    </p:spTree>
    <p:extLst>
      <p:ext uri="{BB962C8B-B14F-4D97-AF65-F5344CB8AC3E}">
        <p14:creationId xmlns:p14="http://schemas.microsoft.com/office/powerpoint/2010/main" val="1904096246"/>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3600" dirty="0"/>
              <a:t>知識情報基盤の構築に向けた今後の展開</a:t>
            </a:r>
          </a:p>
        </p:txBody>
      </p:sp>
      <p:graphicFrame>
        <p:nvGraphicFramePr>
          <p:cNvPr id="12" name="図表 11"/>
          <p:cNvGraphicFramePr/>
          <p:nvPr/>
        </p:nvGraphicFramePr>
        <p:xfrm>
          <a:off x="1524000" y="1196752"/>
          <a:ext cx="8858280" cy="542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コンテンツ プレースホルダ 4"/>
          <p:cNvGraphicFramePr>
            <a:graphicFrameLocks/>
          </p:cNvGraphicFramePr>
          <p:nvPr/>
        </p:nvGraphicFramePr>
        <p:xfrm>
          <a:off x="1524000" y="1052736"/>
          <a:ext cx="3643306" cy="3143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134</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Tree>
    <p:extLst>
      <p:ext uri="{BB962C8B-B14F-4D97-AF65-F5344CB8AC3E}">
        <p14:creationId xmlns:p14="http://schemas.microsoft.com/office/powerpoint/2010/main" val="429482259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図書館サービスの中での情報システムの関わり</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135</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415535869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1000621"/>
          </a:xfrm>
        </p:spPr>
        <p:txBody>
          <a:bodyPr>
            <a:noAutofit/>
          </a:bodyPr>
          <a:lstStyle/>
          <a:p>
            <a:r>
              <a:rPr lang="ja-JP" altLang="ja-JP" sz="3600" dirty="0"/>
              <a:t>図書館システム，情報システムの意義</a:t>
            </a:r>
            <a:endParaRPr lang="ja-JP" altLang="en-US" sz="3600" dirty="0"/>
          </a:p>
        </p:txBody>
      </p:sp>
      <p:sp>
        <p:nvSpPr>
          <p:cNvPr id="3" name="コンテンツ プレースホルダー 2"/>
          <p:cNvSpPr>
            <a:spLocks noGrp="1"/>
          </p:cNvSpPr>
          <p:nvPr>
            <p:ph sz="half" idx="1"/>
          </p:nvPr>
        </p:nvSpPr>
        <p:spPr>
          <a:xfrm>
            <a:off x="0" y="1052736"/>
            <a:ext cx="6019800" cy="5904656"/>
          </a:xfrm>
        </p:spPr>
        <p:txBody>
          <a:bodyPr>
            <a:normAutofit fontScale="62500" lnSpcReduction="20000"/>
          </a:bodyPr>
          <a:lstStyle/>
          <a:p>
            <a:r>
              <a:rPr lang="ja-JP" altLang="en-US" dirty="0" smtClean="0"/>
              <a:t>目的地</a:t>
            </a:r>
            <a:r>
              <a:rPr lang="ja-JP" altLang="en-US" dirty="0"/>
              <a:t>へ行く </a:t>
            </a:r>
          </a:p>
          <a:p>
            <a:pPr lvl="1"/>
            <a:r>
              <a:rPr lang="ja-JP" altLang="en-US" dirty="0"/>
              <a:t>カーナビとナビゲータ</a:t>
            </a:r>
            <a:r>
              <a:rPr lang="ja-JP" altLang="en-US" dirty="0" smtClean="0"/>
              <a:t>と運転手</a:t>
            </a:r>
            <a:r>
              <a:rPr lang="ja-JP" altLang="en-US" dirty="0"/>
              <a:t>の判断のコラボ </a:t>
            </a:r>
          </a:p>
          <a:p>
            <a:pPr lvl="2"/>
            <a:r>
              <a:rPr lang="ja-JP" altLang="en-US" dirty="0"/>
              <a:t>情報探索システムと利用者と司書のコラボ </a:t>
            </a:r>
          </a:p>
          <a:p>
            <a:r>
              <a:rPr lang="ja-JP" altLang="en-US" dirty="0"/>
              <a:t>カーナビで目的地へ到達へ行く </a:t>
            </a:r>
          </a:p>
          <a:p>
            <a:pPr lvl="1"/>
            <a:r>
              <a:rPr lang="ja-JP" altLang="en-US" dirty="0"/>
              <a:t>条件 </a:t>
            </a:r>
          </a:p>
          <a:p>
            <a:pPr lvl="2"/>
            <a:r>
              <a:rPr lang="ja-JP" altLang="en-US" dirty="0" smtClean="0"/>
              <a:t>最速／エコ</a:t>
            </a:r>
            <a:r>
              <a:rPr lang="ja-JP" altLang="en-US" dirty="0"/>
              <a:t>（省エネ・低コスト</a:t>
            </a:r>
            <a:r>
              <a:rPr lang="ja-JP" altLang="en-US" dirty="0" smtClean="0"/>
              <a:t>）／最短／バランス</a:t>
            </a:r>
            <a:endParaRPr lang="en-US" altLang="ja-JP" dirty="0" smtClean="0"/>
          </a:p>
          <a:p>
            <a:pPr lvl="1"/>
            <a:r>
              <a:rPr lang="ja-JP" altLang="en-US" dirty="0" smtClean="0"/>
              <a:t>ルート</a:t>
            </a:r>
            <a:r>
              <a:rPr lang="ja-JP" altLang="en-US" dirty="0"/>
              <a:t>は無数 </a:t>
            </a:r>
          </a:p>
          <a:p>
            <a:pPr lvl="2"/>
            <a:r>
              <a:rPr lang="ja-JP" altLang="en-US" dirty="0"/>
              <a:t>主要</a:t>
            </a:r>
            <a:r>
              <a:rPr lang="ja-JP" altLang="en-US" dirty="0" smtClean="0"/>
              <a:t>道／一般</a:t>
            </a:r>
            <a:r>
              <a:rPr lang="ja-JP" altLang="en-US" dirty="0"/>
              <a:t>道も </a:t>
            </a:r>
            <a:r>
              <a:rPr lang="ja-JP" altLang="en-US" dirty="0" smtClean="0"/>
              <a:t>／抜け道</a:t>
            </a:r>
            <a:r>
              <a:rPr lang="ja-JP" altLang="en-US" dirty="0"/>
              <a:t>も ⇒</a:t>
            </a:r>
          </a:p>
          <a:p>
            <a:pPr lvl="1"/>
            <a:r>
              <a:rPr lang="ja-JP" altLang="en-US" dirty="0" smtClean="0"/>
              <a:t>込み具合</a:t>
            </a:r>
            <a:r>
              <a:rPr lang="ja-JP" altLang="en-US" dirty="0"/>
              <a:t>も重要 </a:t>
            </a:r>
          </a:p>
          <a:p>
            <a:pPr lvl="2"/>
            <a:r>
              <a:rPr lang="en-US" altLang="ja-JP" dirty="0"/>
              <a:t>VICS</a:t>
            </a:r>
            <a:r>
              <a:rPr lang="ja-JP" altLang="en-US" dirty="0"/>
              <a:t>情報 </a:t>
            </a:r>
            <a:r>
              <a:rPr lang="ja-JP" altLang="en-US" dirty="0" smtClean="0"/>
              <a:t>／走行車</a:t>
            </a:r>
            <a:r>
              <a:rPr lang="ja-JP" altLang="en-US" dirty="0"/>
              <a:t>からのリアルタイム情報 </a:t>
            </a:r>
          </a:p>
          <a:p>
            <a:pPr lvl="3"/>
            <a:r>
              <a:rPr lang="ja-JP" altLang="en-US" dirty="0"/>
              <a:t>クラウドソーシング情報 </a:t>
            </a:r>
          </a:p>
          <a:p>
            <a:pPr lvl="1"/>
            <a:r>
              <a:rPr lang="ja-JP" altLang="en-US" dirty="0"/>
              <a:t>ルート案内はアルゴリズムがある </a:t>
            </a:r>
          </a:p>
          <a:p>
            <a:pPr lvl="2"/>
            <a:r>
              <a:rPr lang="ja-JP" altLang="en-US" dirty="0"/>
              <a:t>調べ方も一定の手順がある </a:t>
            </a:r>
          </a:p>
          <a:p>
            <a:pPr lvl="1"/>
            <a:r>
              <a:rPr lang="ja-JP" altLang="en-US" dirty="0" smtClean="0"/>
              <a:t>どの</a:t>
            </a:r>
            <a:r>
              <a:rPr lang="ja-JP" altLang="en-US" dirty="0"/>
              <a:t>ルートを選ぶかは、提示された</a:t>
            </a:r>
            <a:r>
              <a:rPr lang="ja-JP" altLang="en-US" dirty="0" smtClean="0"/>
              <a:t>内容を人間が経験的に判断する</a:t>
            </a:r>
            <a:endParaRPr lang="ja-JP" altLang="en-US" dirty="0"/>
          </a:p>
          <a:p>
            <a:pPr lvl="2"/>
            <a:r>
              <a:rPr lang="ja-JP" altLang="en-US" dirty="0"/>
              <a:t>本人の</a:t>
            </a:r>
            <a:r>
              <a:rPr lang="ja-JP" altLang="en-US" dirty="0" smtClean="0"/>
              <a:t>判断／ナビゲータの</a:t>
            </a:r>
            <a:r>
              <a:rPr lang="ja-JP" altLang="en-US" dirty="0"/>
              <a:t>助言 </a:t>
            </a:r>
            <a:endParaRPr lang="en-US" altLang="ja-JP" dirty="0" smtClean="0"/>
          </a:p>
          <a:p>
            <a:r>
              <a:rPr lang="ja-JP" altLang="en-US" dirty="0" smtClean="0"/>
              <a:t>カーナビシステム </a:t>
            </a:r>
            <a:endParaRPr lang="ja-JP" altLang="en-US" dirty="0"/>
          </a:p>
          <a:p>
            <a:pPr lvl="1"/>
            <a:r>
              <a:rPr lang="ja-JP" altLang="en-US" dirty="0"/>
              <a:t>機器・ソフトウェア </a:t>
            </a:r>
          </a:p>
          <a:p>
            <a:pPr lvl="2"/>
            <a:r>
              <a:rPr lang="ja-JP" altLang="en-US" dirty="0"/>
              <a:t>情報処理システムが必要 </a:t>
            </a:r>
          </a:p>
          <a:p>
            <a:pPr lvl="1"/>
            <a:r>
              <a:rPr lang="ja-JP" altLang="en-US" dirty="0"/>
              <a:t>地図（地点・道路幅） </a:t>
            </a:r>
          </a:p>
          <a:p>
            <a:pPr lvl="2"/>
            <a:r>
              <a:rPr lang="ja-JP" altLang="en-US" dirty="0"/>
              <a:t>経路情報は多いほどいい </a:t>
            </a:r>
          </a:p>
          <a:p>
            <a:pPr lvl="3"/>
            <a:r>
              <a:rPr lang="ja-JP" altLang="en-US" dirty="0" smtClean="0"/>
              <a:t>共通仕様のデータ、国土地理院のデータだけでなく、ベンダー、公的機関、カーセンサー情報、個人の投稿情報等を網羅的に利用できるようにアーカイブ</a:t>
            </a:r>
            <a:endParaRPr lang="en-US" altLang="ja-JP" dirty="0" smtClean="0"/>
          </a:p>
          <a:p>
            <a:pPr lvl="2"/>
            <a:r>
              <a:rPr lang="ja-JP" altLang="en-US" dirty="0" smtClean="0"/>
              <a:t>観光</a:t>
            </a:r>
            <a:r>
              <a:rPr lang="ja-JP" altLang="en-US" dirty="0"/>
              <a:t>スポット、休憩ポイント、ガソリンスタンド </a:t>
            </a:r>
          </a:p>
          <a:p>
            <a:pPr lvl="3"/>
            <a:r>
              <a:rPr lang="ja-JP" altLang="en-US" dirty="0" smtClean="0"/>
              <a:t>文献名だけでなく、ご当地ナビ（内容に出てくるスポット、今咲いている花、イベント、歳時記、観光情報、防災情報、医療機関、バリアフリー</a:t>
            </a:r>
            <a:r>
              <a:rPr lang="ja-JP" altLang="en-US" dirty="0" err="1" smtClean="0"/>
              <a:t>、、</a:t>
            </a:r>
            <a:r>
              <a:rPr lang="ja-JP" altLang="en-US" dirty="0" smtClean="0"/>
              <a:t>）</a:t>
            </a:r>
            <a:r>
              <a:rPr lang="ja-JP" altLang="en-US" dirty="0" err="1" smtClean="0"/>
              <a:t>、、、</a:t>
            </a:r>
            <a:endParaRPr lang="ja-JP" altLang="en-US" dirty="0"/>
          </a:p>
          <a:p>
            <a:pPr lvl="2"/>
            <a:endParaRPr lang="ja-JP" altLang="en-US" dirty="0"/>
          </a:p>
        </p:txBody>
      </p:sp>
      <p:sp>
        <p:nvSpPr>
          <p:cNvPr id="4" name="コンテンツ プレースホルダー 3"/>
          <p:cNvSpPr>
            <a:spLocks noGrp="1"/>
          </p:cNvSpPr>
          <p:nvPr>
            <p:ph sz="half" idx="2"/>
          </p:nvPr>
        </p:nvSpPr>
        <p:spPr>
          <a:xfrm>
            <a:off x="6172200" y="1052736"/>
            <a:ext cx="6019800" cy="5616624"/>
          </a:xfrm>
        </p:spPr>
        <p:txBody>
          <a:bodyPr>
            <a:normAutofit fontScale="62500" lnSpcReduction="20000"/>
          </a:bodyPr>
          <a:lstStyle/>
          <a:p>
            <a:pPr lvl="1"/>
            <a:r>
              <a:rPr lang="ja-JP" altLang="en-US" dirty="0" smtClean="0"/>
              <a:t>収集 </a:t>
            </a:r>
            <a:endParaRPr lang="ja-JP" altLang="en-US" dirty="0"/>
          </a:p>
          <a:p>
            <a:pPr lvl="2"/>
            <a:r>
              <a:rPr lang="ja-JP" altLang="en-US" dirty="0"/>
              <a:t>地図情報 </a:t>
            </a:r>
          </a:p>
          <a:p>
            <a:pPr lvl="2"/>
            <a:r>
              <a:rPr lang="ja-JP" altLang="en-US" dirty="0"/>
              <a:t>地点</a:t>
            </a:r>
            <a:r>
              <a:rPr lang="ja-JP" altLang="en-US" dirty="0" smtClean="0"/>
              <a:t>情報（観測点</a:t>
            </a:r>
            <a:r>
              <a:rPr lang="ja-JP" altLang="en-US" dirty="0"/>
              <a:t>からの</a:t>
            </a:r>
            <a:r>
              <a:rPr lang="ja-JP" altLang="en-US" dirty="0" smtClean="0"/>
              <a:t>情報／主要</a:t>
            </a:r>
            <a:r>
              <a:rPr lang="ja-JP" altLang="en-US" dirty="0"/>
              <a:t>な</a:t>
            </a:r>
            <a:r>
              <a:rPr lang="ja-JP" altLang="en-US" dirty="0" smtClean="0"/>
              <a:t>ファクトデータ） </a:t>
            </a:r>
            <a:endParaRPr lang="ja-JP" altLang="en-US" dirty="0"/>
          </a:p>
          <a:p>
            <a:pPr lvl="2"/>
            <a:r>
              <a:rPr lang="ja-JP" altLang="en-US" dirty="0" smtClean="0"/>
              <a:t>走行車</a:t>
            </a:r>
            <a:r>
              <a:rPr lang="ja-JP" altLang="en-US" dirty="0"/>
              <a:t>からのリアルタイム</a:t>
            </a:r>
            <a:r>
              <a:rPr lang="ja-JP" altLang="en-US" dirty="0" smtClean="0"/>
              <a:t>情報（個々</a:t>
            </a:r>
            <a:r>
              <a:rPr lang="ja-JP" altLang="en-US" dirty="0"/>
              <a:t>の</a:t>
            </a:r>
            <a:r>
              <a:rPr lang="ja-JP" altLang="en-US" dirty="0" smtClean="0"/>
              <a:t>ファクトデータ）</a:t>
            </a:r>
            <a:endParaRPr lang="ja-JP" altLang="en-US" dirty="0"/>
          </a:p>
          <a:p>
            <a:pPr lvl="1"/>
            <a:r>
              <a:rPr lang="ja-JP" altLang="en-US" dirty="0" smtClean="0"/>
              <a:t>組織化 </a:t>
            </a:r>
            <a:endParaRPr lang="ja-JP" altLang="en-US" dirty="0"/>
          </a:p>
          <a:p>
            <a:pPr lvl="2"/>
            <a:r>
              <a:rPr lang="ja-JP" altLang="en-US" dirty="0"/>
              <a:t>スポット情報に地理</a:t>
            </a:r>
            <a:r>
              <a:rPr lang="ja-JP" altLang="en-US" dirty="0" smtClean="0"/>
              <a:t>情報付け（人手</a:t>
            </a:r>
            <a:r>
              <a:rPr lang="ja-JP" altLang="en-US" dirty="0"/>
              <a:t>に</a:t>
            </a:r>
            <a:r>
              <a:rPr lang="ja-JP" altLang="en-US" dirty="0" smtClean="0"/>
              <a:t>よる</a:t>
            </a:r>
            <a:r>
              <a:rPr lang="ja-JP" altLang="en-US" dirty="0"/>
              <a:t>／</a:t>
            </a:r>
            <a:r>
              <a:rPr lang="ja-JP" altLang="en-US" dirty="0" smtClean="0"/>
              <a:t>システム</a:t>
            </a:r>
            <a:r>
              <a:rPr lang="ja-JP" altLang="en-US" dirty="0"/>
              <a:t>に</a:t>
            </a:r>
            <a:r>
              <a:rPr lang="ja-JP" altLang="en-US" dirty="0" smtClean="0"/>
              <a:t>よる）</a:t>
            </a:r>
            <a:endParaRPr lang="ja-JP" altLang="en-US" dirty="0"/>
          </a:p>
          <a:p>
            <a:pPr lvl="2"/>
            <a:r>
              <a:rPr lang="ja-JP" altLang="en-US" dirty="0"/>
              <a:t>刻々と変化する道路</a:t>
            </a:r>
            <a:r>
              <a:rPr lang="ja-JP" altLang="en-US" dirty="0" smtClean="0"/>
              <a:t>情報の分析 </a:t>
            </a:r>
            <a:endParaRPr lang="ja-JP" altLang="en-US" dirty="0"/>
          </a:p>
          <a:p>
            <a:pPr lvl="3"/>
            <a:r>
              <a:rPr lang="ja-JP" altLang="en-US" dirty="0" smtClean="0"/>
              <a:t>観測</a:t>
            </a:r>
            <a:r>
              <a:rPr lang="ja-JP" altLang="en-US" dirty="0"/>
              <a:t>データからシミュレーション（予測） </a:t>
            </a:r>
          </a:p>
          <a:p>
            <a:pPr lvl="1"/>
            <a:r>
              <a:rPr lang="ja-JP" altLang="en-US" dirty="0" smtClean="0"/>
              <a:t>付加</a:t>
            </a:r>
            <a:r>
              <a:rPr lang="ja-JP" altLang="en-US" dirty="0"/>
              <a:t>情報 </a:t>
            </a:r>
          </a:p>
          <a:p>
            <a:pPr lvl="2"/>
            <a:r>
              <a:rPr lang="ja-JP" altLang="en-US" dirty="0"/>
              <a:t>ガソリン価格</a:t>
            </a:r>
            <a:r>
              <a:rPr lang="ja-JP" altLang="en-US" dirty="0" smtClean="0"/>
              <a:t>等（人手</a:t>
            </a:r>
            <a:r>
              <a:rPr lang="ja-JP" altLang="en-US" dirty="0"/>
              <a:t>に</a:t>
            </a:r>
            <a:r>
              <a:rPr lang="ja-JP" altLang="en-US" dirty="0" smtClean="0"/>
              <a:t>よる／システム</a:t>
            </a:r>
            <a:r>
              <a:rPr lang="ja-JP" altLang="en-US" dirty="0"/>
              <a:t>による</a:t>
            </a:r>
            <a:r>
              <a:rPr lang="ja-JP" altLang="en-US" dirty="0" smtClean="0"/>
              <a:t>関連付け）</a:t>
            </a:r>
            <a:endParaRPr lang="en-US" altLang="ja-JP" dirty="0" smtClean="0"/>
          </a:p>
          <a:p>
            <a:pPr lvl="2"/>
            <a:r>
              <a:rPr lang="ja-JP" altLang="en-US" dirty="0" smtClean="0"/>
              <a:t>地域情報（専門家による／クラウドソーシング）</a:t>
            </a:r>
            <a:endParaRPr lang="ja-JP" altLang="en-US" dirty="0"/>
          </a:p>
          <a:p>
            <a:pPr lvl="1"/>
            <a:r>
              <a:rPr lang="ja-JP" altLang="en-US" dirty="0"/>
              <a:t>保存 </a:t>
            </a:r>
          </a:p>
          <a:p>
            <a:pPr lvl="2"/>
            <a:r>
              <a:rPr lang="ja-JP" altLang="en-US" dirty="0"/>
              <a:t>データベース化 </a:t>
            </a:r>
            <a:r>
              <a:rPr lang="ja-JP" altLang="en-US" dirty="0" smtClean="0"/>
              <a:t>（組織化データ／ビッグデータ、定型データ／非定型データ） </a:t>
            </a:r>
            <a:endParaRPr lang="ja-JP" altLang="en-US" dirty="0"/>
          </a:p>
          <a:p>
            <a:pPr lvl="1"/>
            <a:r>
              <a:rPr lang="ja-JP" altLang="en-US" dirty="0" smtClean="0"/>
              <a:t>提供</a:t>
            </a:r>
            <a:endParaRPr lang="en-US" altLang="ja-JP" dirty="0" smtClean="0"/>
          </a:p>
          <a:p>
            <a:pPr lvl="2"/>
            <a:r>
              <a:rPr lang="ja-JP" altLang="en-US" dirty="0" smtClean="0"/>
              <a:t>所定</a:t>
            </a:r>
            <a:r>
              <a:rPr lang="ja-JP" altLang="en-US" dirty="0"/>
              <a:t>のアルゴリズムでルート提示</a:t>
            </a:r>
            <a:br>
              <a:rPr lang="ja-JP" altLang="en-US" dirty="0"/>
            </a:br>
            <a:r>
              <a:rPr lang="ja-JP" altLang="en-US" dirty="0"/>
              <a:t>（時々刻々と変わる情報を判断して</a:t>
            </a:r>
            <a:r>
              <a:rPr lang="ja-JP" altLang="en-US" dirty="0" smtClean="0"/>
              <a:t>） </a:t>
            </a:r>
            <a:endParaRPr lang="ja-JP" altLang="en-US" dirty="0"/>
          </a:p>
          <a:p>
            <a:pPr lvl="3"/>
            <a:r>
              <a:rPr lang="ja-JP" altLang="en-US" dirty="0"/>
              <a:t>いくつなの調べ方を提示 </a:t>
            </a:r>
          </a:p>
          <a:p>
            <a:pPr lvl="3"/>
            <a:r>
              <a:rPr lang="ja-JP" altLang="en-US" dirty="0"/>
              <a:t>人の判断による再検索機能 </a:t>
            </a:r>
          </a:p>
          <a:p>
            <a:pPr lvl="3"/>
            <a:r>
              <a:rPr lang="ja-JP" altLang="en-US" dirty="0"/>
              <a:t>最良解を提示する情報検索機能 </a:t>
            </a:r>
          </a:p>
          <a:p>
            <a:r>
              <a:rPr lang="ja-JP" altLang="en-US" dirty="0"/>
              <a:t>情報収集・分析・</a:t>
            </a:r>
            <a:r>
              <a:rPr lang="ja-JP" altLang="en-US" dirty="0" smtClean="0"/>
              <a:t>提供サービスの</a:t>
            </a:r>
            <a:r>
              <a:rPr lang="ja-JP" altLang="en-US" dirty="0"/>
              <a:t>進化 </a:t>
            </a:r>
          </a:p>
          <a:p>
            <a:pPr lvl="1"/>
            <a:r>
              <a:rPr lang="ja-JP" altLang="en-US" dirty="0" smtClean="0"/>
              <a:t>カーナビは、日々進化</a:t>
            </a:r>
            <a:endParaRPr lang="ja-JP" altLang="en-US" dirty="0"/>
          </a:p>
          <a:p>
            <a:endParaRPr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136</a:t>
            </a:fld>
            <a:endParaRPr kumimoji="0" lang="en-US"/>
          </a:p>
        </p:txBody>
      </p:sp>
      <p:sp>
        <p:nvSpPr>
          <p:cNvPr id="7" name="横巻き 6"/>
          <p:cNvSpPr/>
          <p:nvPr/>
        </p:nvSpPr>
        <p:spPr>
          <a:xfrm>
            <a:off x="8153400" y="5328593"/>
            <a:ext cx="3583033" cy="1628799"/>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・カーナビは、情報システムの一つ</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・カーナビは、効率的に、的確に目的に案内すること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・図書館システムも同じ</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・図書館システムも、カーナビと同様の進化が可能な時代</a:t>
            </a:r>
            <a:endParaRPr lang="ja-JP"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556241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3996"/>
            <a:ext cx="12092940" cy="934510"/>
          </a:xfrm>
        </p:spPr>
        <p:txBody>
          <a:bodyPr>
            <a:noAutofit/>
          </a:bodyPr>
          <a:lstStyle/>
          <a:p>
            <a:r>
              <a:rPr lang="ja-JP" altLang="ja-JP" sz="3600" dirty="0"/>
              <a:t>図書館システム，情報システムの意義</a:t>
            </a:r>
            <a:endParaRPr lang="ja-JP" altLang="en-US" sz="3600" dirty="0"/>
          </a:p>
        </p:txBody>
      </p:sp>
      <p:sp>
        <p:nvSpPr>
          <p:cNvPr id="3" name="コンテンツ プレースホルダー 2"/>
          <p:cNvSpPr>
            <a:spLocks noGrp="1"/>
          </p:cNvSpPr>
          <p:nvPr>
            <p:ph sz="half" idx="1"/>
          </p:nvPr>
        </p:nvSpPr>
        <p:spPr>
          <a:xfrm>
            <a:off x="582930" y="1052736"/>
            <a:ext cx="5436870" cy="5904656"/>
          </a:xfrm>
        </p:spPr>
        <p:txBody>
          <a:bodyPr>
            <a:normAutofit fontScale="62500" lnSpcReduction="20000"/>
          </a:bodyPr>
          <a:lstStyle/>
          <a:p>
            <a:r>
              <a:rPr lang="ja-JP" altLang="en-US" dirty="0" smtClean="0"/>
              <a:t>目的地</a:t>
            </a:r>
            <a:r>
              <a:rPr lang="ja-JP" altLang="en-US" dirty="0"/>
              <a:t>へ行く </a:t>
            </a:r>
          </a:p>
          <a:p>
            <a:pPr lvl="1"/>
            <a:r>
              <a:rPr lang="ja-JP" altLang="en-US" dirty="0"/>
              <a:t>カーナビとナビゲータ</a:t>
            </a:r>
            <a:r>
              <a:rPr lang="ja-JP" altLang="en-US" dirty="0" smtClean="0"/>
              <a:t>と運転手</a:t>
            </a:r>
            <a:r>
              <a:rPr lang="ja-JP" altLang="en-US" dirty="0"/>
              <a:t>の判断のコラボ </a:t>
            </a:r>
          </a:p>
          <a:p>
            <a:pPr lvl="2"/>
            <a:r>
              <a:rPr lang="ja-JP" altLang="en-US" dirty="0"/>
              <a:t>情報探索システムと利用者と司書のコラボ </a:t>
            </a:r>
          </a:p>
          <a:p>
            <a:r>
              <a:rPr lang="ja-JP" altLang="en-US" dirty="0"/>
              <a:t>カーナビで目的地へ到達へ行く </a:t>
            </a:r>
          </a:p>
          <a:p>
            <a:pPr lvl="1"/>
            <a:r>
              <a:rPr lang="ja-JP" altLang="en-US" dirty="0"/>
              <a:t>条件 </a:t>
            </a:r>
          </a:p>
          <a:p>
            <a:pPr lvl="2"/>
            <a:r>
              <a:rPr lang="ja-JP" altLang="en-US" dirty="0" smtClean="0"/>
              <a:t>最速／エコ</a:t>
            </a:r>
            <a:r>
              <a:rPr lang="ja-JP" altLang="en-US" dirty="0"/>
              <a:t>（省エネ・低コスト</a:t>
            </a:r>
            <a:r>
              <a:rPr lang="ja-JP" altLang="en-US" dirty="0" smtClean="0"/>
              <a:t>）／最短／バランス</a:t>
            </a:r>
            <a:endParaRPr lang="en-US" altLang="ja-JP" dirty="0" smtClean="0"/>
          </a:p>
          <a:p>
            <a:pPr lvl="1"/>
            <a:r>
              <a:rPr lang="ja-JP" altLang="en-US" dirty="0" smtClean="0"/>
              <a:t>ルート</a:t>
            </a:r>
            <a:r>
              <a:rPr lang="ja-JP" altLang="en-US" dirty="0"/>
              <a:t>は無数 </a:t>
            </a:r>
          </a:p>
          <a:p>
            <a:pPr lvl="2"/>
            <a:r>
              <a:rPr lang="ja-JP" altLang="en-US" dirty="0"/>
              <a:t>主要</a:t>
            </a:r>
            <a:r>
              <a:rPr lang="ja-JP" altLang="en-US" dirty="0" smtClean="0"/>
              <a:t>道／一般</a:t>
            </a:r>
            <a:r>
              <a:rPr lang="ja-JP" altLang="en-US" dirty="0"/>
              <a:t>道も </a:t>
            </a:r>
            <a:r>
              <a:rPr lang="ja-JP" altLang="en-US" dirty="0" smtClean="0"/>
              <a:t>／抜け道</a:t>
            </a:r>
            <a:r>
              <a:rPr lang="ja-JP" altLang="en-US" dirty="0"/>
              <a:t>も ⇒</a:t>
            </a:r>
          </a:p>
          <a:p>
            <a:pPr lvl="1"/>
            <a:r>
              <a:rPr lang="ja-JP" altLang="en-US" dirty="0" smtClean="0"/>
              <a:t>込み具合</a:t>
            </a:r>
            <a:r>
              <a:rPr lang="ja-JP" altLang="en-US" dirty="0"/>
              <a:t>も重要 </a:t>
            </a:r>
          </a:p>
          <a:p>
            <a:pPr lvl="2"/>
            <a:r>
              <a:rPr lang="en-US" altLang="ja-JP" dirty="0"/>
              <a:t>VICS</a:t>
            </a:r>
            <a:r>
              <a:rPr lang="ja-JP" altLang="en-US" dirty="0"/>
              <a:t>情報 </a:t>
            </a:r>
            <a:r>
              <a:rPr lang="ja-JP" altLang="en-US" dirty="0" smtClean="0"/>
              <a:t>／走行車</a:t>
            </a:r>
            <a:r>
              <a:rPr lang="ja-JP" altLang="en-US" dirty="0"/>
              <a:t>からのリアルタイム情報 </a:t>
            </a:r>
          </a:p>
          <a:p>
            <a:pPr lvl="3"/>
            <a:r>
              <a:rPr lang="ja-JP" altLang="en-US" dirty="0"/>
              <a:t>クラウドソーシング情報 </a:t>
            </a:r>
          </a:p>
          <a:p>
            <a:pPr lvl="1"/>
            <a:r>
              <a:rPr lang="ja-JP" altLang="en-US" dirty="0"/>
              <a:t>ルート案内はアルゴリズムがある </a:t>
            </a:r>
          </a:p>
          <a:p>
            <a:pPr lvl="2"/>
            <a:r>
              <a:rPr lang="ja-JP" altLang="en-US" dirty="0"/>
              <a:t>調べ方も一定の手順がある </a:t>
            </a:r>
          </a:p>
          <a:p>
            <a:pPr lvl="1"/>
            <a:r>
              <a:rPr lang="ja-JP" altLang="en-US" dirty="0" smtClean="0"/>
              <a:t>どの</a:t>
            </a:r>
            <a:r>
              <a:rPr lang="ja-JP" altLang="en-US" dirty="0"/>
              <a:t>ルートを選ぶかは、提示された</a:t>
            </a:r>
            <a:r>
              <a:rPr lang="ja-JP" altLang="en-US" dirty="0" smtClean="0"/>
              <a:t>内容を人間が経験的に判断する</a:t>
            </a:r>
            <a:endParaRPr lang="ja-JP" altLang="en-US" dirty="0"/>
          </a:p>
          <a:p>
            <a:pPr lvl="2"/>
            <a:r>
              <a:rPr lang="ja-JP" altLang="en-US" dirty="0"/>
              <a:t>本人の</a:t>
            </a:r>
            <a:r>
              <a:rPr lang="ja-JP" altLang="en-US" dirty="0" smtClean="0"/>
              <a:t>判断／ナビゲータの</a:t>
            </a:r>
            <a:r>
              <a:rPr lang="ja-JP" altLang="en-US" dirty="0"/>
              <a:t>助言 </a:t>
            </a:r>
            <a:endParaRPr lang="en-US" altLang="ja-JP" dirty="0" smtClean="0"/>
          </a:p>
          <a:p>
            <a:r>
              <a:rPr lang="ja-JP" altLang="en-US" dirty="0" smtClean="0"/>
              <a:t>カーナビシステム </a:t>
            </a:r>
            <a:endParaRPr lang="ja-JP" altLang="en-US" dirty="0"/>
          </a:p>
          <a:p>
            <a:pPr lvl="1"/>
            <a:r>
              <a:rPr lang="ja-JP" altLang="en-US" dirty="0"/>
              <a:t>機器・ソフトウェア </a:t>
            </a:r>
          </a:p>
          <a:p>
            <a:pPr lvl="2"/>
            <a:r>
              <a:rPr lang="ja-JP" altLang="en-US" dirty="0"/>
              <a:t>情報処理システムが必要 </a:t>
            </a:r>
          </a:p>
          <a:p>
            <a:pPr lvl="1"/>
            <a:r>
              <a:rPr lang="ja-JP" altLang="en-US" dirty="0"/>
              <a:t>地図（地点・道路幅） </a:t>
            </a:r>
          </a:p>
          <a:p>
            <a:pPr lvl="2"/>
            <a:r>
              <a:rPr lang="ja-JP" altLang="en-US" dirty="0"/>
              <a:t>経路情報は多いほどいい </a:t>
            </a:r>
          </a:p>
          <a:p>
            <a:pPr lvl="3"/>
            <a:r>
              <a:rPr lang="ja-JP" altLang="en-US" dirty="0" smtClean="0"/>
              <a:t>共通仕様のデータ、国土地理院のデータだけでなく、ベンダー、公的機関、カーセンサー情報、個人の投稿情報等を網羅的に利用できるようにアーカイブ</a:t>
            </a:r>
            <a:endParaRPr lang="en-US" altLang="ja-JP" dirty="0" smtClean="0"/>
          </a:p>
          <a:p>
            <a:pPr lvl="2"/>
            <a:r>
              <a:rPr lang="ja-JP" altLang="en-US" dirty="0" smtClean="0"/>
              <a:t>観光</a:t>
            </a:r>
            <a:r>
              <a:rPr lang="ja-JP" altLang="en-US" dirty="0"/>
              <a:t>スポット、休憩ポイント、ガソリンスタンド </a:t>
            </a:r>
          </a:p>
          <a:p>
            <a:pPr lvl="3"/>
            <a:r>
              <a:rPr lang="ja-JP" altLang="en-US" dirty="0" smtClean="0"/>
              <a:t>文献名だけでなく、ご当地ナビ（内容に出てくるスポット、今咲いている花、イベント、歳時記、観光情報、防災情報、医療機関、バリアフリー</a:t>
            </a:r>
            <a:r>
              <a:rPr lang="ja-JP" altLang="en-US" dirty="0" err="1" smtClean="0"/>
              <a:t>、、</a:t>
            </a:r>
            <a:r>
              <a:rPr lang="ja-JP" altLang="en-US" dirty="0" smtClean="0"/>
              <a:t>）</a:t>
            </a:r>
            <a:r>
              <a:rPr lang="ja-JP" altLang="en-US" dirty="0" err="1" smtClean="0"/>
              <a:t>、、、</a:t>
            </a:r>
            <a:endParaRPr lang="ja-JP" altLang="en-US" dirty="0"/>
          </a:p>
          <a:p>
            <a:pPr lvl="2"/>
            <a:endParaRPr lang="ja-JP" altLang="en-US" dirty="0"/>
          </a:p>
        </p:txBody>
      </p:sp>
      <p:sp>
        <p:nvSpPr>
          <p:cNvPr id="4" name="コンテンツ プレースホルダー 3"/>
          <p:cNvSpPr>
            <a:spLocks noGrp="1"/>
          </p:cNvSpPr>
          <p:nvPr>
            <p:ph sz="half" idx="2"/>
          </p:nvPr>
        </p:nvSpPr>
        <p:spPr>
          <a:xfrm>
            <a:off x="6172199" y="1052736"/>
            <a:ext cx="5738685" cy="5616624"/>
          </a:xfrm>
        </p:spPr>
        <p:txBody>
          <a:bodyPr>
            <a:normAutofit fontScale="62500" lnSpcReduction="20000"/>
          </a:bodyPr>
          <a:lstStyle/>
          <a:p>
            <a:pPr lvl="1"/>
            <a:r>
              <a:rPr lang="ja-JP" altLang="en-US" dirty="0" smtClean="0"/>
              <a:t>収集 </a:t>
            </a:r>
            <a:endParaRPr lang="ja-JP" altLang="en-US" dirty="0"/>
          </a:p>
          <a:p>
            <a:pPr lvl="2"/>
            <a:r>
              <a:rPr lang="ja-JP" altLang="en-US" dirty="0"/>
              <a:t>地図情報 </a:t>
            </a:r>
          </a:p>
          <a:p>
            <a:pPr lvl="2"/>
            <a:r>
              <a:rPr lang="ja-JP" altLang="en-US" dirty="0"/>
              <a:t>地点</a:t>
            </a:r>
            <a:r>
              <a:rPr lang="ja-JP" altLang="en-US" dirty="0" smtClean="0"/>
              <a:t>情報（観測点</a:t>
            </a:r>
            <a:r>
              <a:rPr lang="ja-JP" altLang="en-US" dirty="0"/>
              <a:t>からの</a:t>
            </a:r>
            <a:r>
              <a:rPr lang="ja-JP" altLang="en-US" dirty="0" smtClean="0"/>
              <a:t>情報／主要</a:t>
            </a:r>
            <a:r>
              <a:rPr lang="ja-JP" altLang="en-US" dirty="0"/>
              <a:t>な</a:t>
            </a:r>
            <a:r>
              <a:rPr lang="ja-JP" altLang="en-US" dirty="0" smtClean="0"/>
              <a:t>ファクトデータ） </a:t>
            </a:r>
            <a:endParaRPr lang="ja-JP" altLang="en-US" dirty="0"/>
          </a:p>
          <a:p>
            <a:pPr lvl="2"/>
            <a:r>
              <a:rPr lang="ja-JP" altLang="en-US" dirty="0" smtClean="0"/>
              <a:t>走行車</a:t>
            </a:r>
            <a:r>
              <a:rPr lang="ja-JP" altLang="en-US" dirty="0"/>
              <a:t>からのリアルタイム</a:t>
            </a:r>
            <a:r>
              <a:rPr lang="ja-JP" altLang="en-US" dirty="0" smtClean="0"/>
              <a:t>情報（個々</a:t>
            </a:r>
            <a:r>
              <a:rPr lang="ja-JP" altLang="en-US" dirty="0"/>
              <a:t>の</a:t>
            </a:r>
            <a:r>
              <a:rPr lang="ja-JP" altLang="en-US" dirty="0" smtClean="0"/>
              <a:t>ファクトデータ）</a:t>
            </a:r>
            <a:endParaRPr lang="ja-JP" altLang="en-US" dirty="0"/>
          </a:p>
          <a:p>
            <a:pPr lvl="1"/>
            <a:r>
              <a:rPr lang="ja-JP" altLang="en-US" dirty="0" smtClean="0"/>
              <a:t>組織化 </a:t>
            </a:r>
            <a:endParaRPr lang="ja-JP" altLang="en-US" dirty="0"/>
          </a:p>
          <a:p>
            <a:pPr lvl="2"/>
            <a:r>
              <a:rPr lang="ja-JP" altLang="en-US" dirty="0"/>
              <a:t>スポット情報に地理</a:t>
            </a:r>
            <a:r>
              <a:rPr lang="ja-JP" altLang="en-US" dirty="0" smtClean="0"/>
              <a:t>情報付け（人手</a:t>
            </a:r>
            <a:r>
              <a:rPr lang="ja-JP" altLang="en-US" dirty="0"/>
              <a:t>に</a:t>
            </a:r>
            <a:r>
              <a:rPr lang="ja-JP" altLang="en-US" dirty="0" smtClean="0"/>
              <a:t>よる</a:t>
            </a:r>
            <a:r>
              <a:rPr lang="ja-JP" altLang="en-US" dirty="0"/>
              <a:t>／</a:t>
            </a:r>
            <a:r>
              <a:rPr lang="ja-JP" altLang="en-US" dirty="0" smtClean="0"/>
              <a:t>システム</a:t>
            </a:r>
            <a:r>
              <a:rPr lang="ja-JP" altLang="en-US" dirty="0"/>
              <a:t>に</a:t>
            </a:r>
            <a:r>
              <a:rPr lang="ja-JP" altLang="en-US" dirty="0" smtClean="0"/>
              <a:t>よる）</a:t>
            </a:r>
            <a:endParaRPr lang="ja-JP" altLang="en-US" dirty="0"/>
          </a:p>
          <a:p>
            <a:pPr lvl="2"/>
            <a:r>
              <a:rPr lang="ja-JP" altLang="en-US" dirty="0"/>
              <a:t>刻々と変化する道路</a:t>
            </a:r>
            <a:r>
              <a:rPr lang="ja-JP" altLang="en-US" dirty="0" smtClean="0"/>
              <a:t>情報の分析 </a:t>
            </a:r>
            <a:endParaRPr lang="ja-JP" altLang="en-US" dirty="0"/>
          </a:p>
          <a:p>
            <a:pPr lvl="3"/>
            <a:r>
              <a:rPr lang="ja-JP" altLang="en-US" dirty="0" smtClean="0"/>
              <a:t>観測</a:t>
            </a:r>
            <a:r>
              <a:rPr lang="ja-JP" altLang="en-US" dirty="0"/>
              <a:t>データからシミュレーション（予測） </a:t>
            </a:r>
          </a:p>
          <a:p>
            <a:pPr lvl="1"/>
            <a:r>
              <a:rPr lang="ja-JP" altLang="en-US" dirty="0" smtClean="0"/>
              <a:t>付加</a:t>
            </a:r>
            <a:r>
              <a:rPr lang="ja-JP" altLang="en-US" dirty="0"/>
              <a:t>情報 </a:t>
            </a:r>
          </a:p>
          <a:p>
            <a:pPr lvl="2"/>
            <a:r>
              <a:rPr lang="ja-JP" altLang="en-US" dirty="0"/>
              <a:t>ガソリン価格</a:t>
            </a:r>
            <a:r>
              <a:rPr lang="ja-JP" altLang="en-US" dirty="0" smtClean="0"/>
              <a:t>等（人手</a:t>
            </a:r>
            <a:r>
              <a:rPr lang="ja-JP" altLang="en-US" dirty="0"/>
              <a:t>に</a:t>
            </a:r>
            <a:r>
              <a:rPr lang="ja-JP" altLang="en-US" dirty="0" smtClean="0"/>
              <a:t>よる／システム</a:t>
            </a:r>
            <a:r>
              <a:rPr lang="ja-JP" altLang="en-US" dirty="0"/>
              <a:t>による</a:t>
            </a:r>
            <a:r>
              <a:rPr lang="ja-JP" altLang="en-US" dirty="0" smtClean="0"/>
              <a:t>関連付け）</a:t>
            </a:r>
            <a:endParaRPr lang="en-US" altLang="ja-JP" dirty="0" smtClean="0"/>
          </a:p>
          <a:p>
            <a:pPr lvl="2"/>
            <a:r>
              <a:rPr lang="ja-JP" altLang="en-US" dirty="0" smtClean="0"/>
              <a:t>地域情報（専門家による／クラウドソーシング）</a:t>
            </a:r>
            <a:endParaRPr lang="ja-JP" altLang="en-US" dirty="0"/>
          </a:p>
          <a:p>
            <a:pPr lvl="1"/>
            <a:r>
              <a:rPr lang="ja-JP" altLang="en-US" dirty="0"/>
              <a:t>保存 </a:t>
            </a:r>
          </a:p>
          <a:p>
            <a:pPr lvl="2"/>
            <a:r>
              <a:rPr lang="ja-JP" altLang="en-US" dirty="0"/>
              <a:t>データベース化 </a:t>
            </a:r>
            <a:r>
              <a:rPr lang="ja-JP" altLang="en-US" dirty="0" smtClean="0"/>
              <a:t>（組織化データ／ビッグデータ、定型データ／非定型データ） </a:t>
            </a:r>
            <a:endParaRPr lang="ja-JP" altLang="en-US" dirty="0"/>
          </a:p>
          <a:p>
            <a:pPr lvl="1"/>
            <a:r>
              <a:rPr lang="ja-JP" altLang="en-US" dirty="0" smtClean="0"/>
              <a:t>提供</a:t>
            </a:r>
            <a:endParaRPr lang="en-US" altLang="ja-JP" dirty="0" smtClean="0"/>
          </a:p>
          <a:p>
            <a:pPr lvl="2"/>
            <a:r>
              <a:rPr lang="ja-JP" altLang="en-US" dirty="0" smtClean="0"/>
              <a:t>所定</a:t>
            </a:r>
            <a:r>
              <a:rPr lang="ja-JP" altLang="en-US" dirty="0"/>
              <a:t>のアルゴリズムでルート提示</a:t>
            </a:r>
            <a:br>
              <a:rPr lang="ja-JP" altLang="en-US" dirty="0"/>
            </a:br>
            <a:r>
              <a:rPr lang="ja-JP" altLang="en-US" dirty="0"/>
              <a:t>（時々刻々と変わる情報を判断して</a:t>
            </a:r>
            <a:r>
              <a:rPr lang="ja-JP" altLang="en-US" dirty="0" smtClean="0"/>
              <a:t>） </a:t>
            </a:r>
            <a:endParaRPr lang="ja-JP" altLang="en-US" dirty="0"/>
          </a:p>
          <a:p>
            <a:pPr lvl="3"/>
            <a:r>
              <a:rPr lang="ja-JP" altLang="en-US" dirty="0"/>
              <a:t>いくつなの調べ方を提示 </a:t>
            </a:r>
          </a:p>
          <a:p>
            <a:pPr lvl="3"/>
            <a:r>
              <a:rPr lang="ja-JP" altLang="en-US" dirty="0"/>
              <a:t>人の判断による再検索機能 </a:t>
            </a:r>
          </a:p>
          <a:p>
            <a:pPr lvl="3"/>
            <a:r>
              <a:rPr lang="ja-JP" altLang="en-US" dirty="0"/>
              <a:t>最良解を提示する情報検索機能 </a:t>
            </a:r>
          </a:p>
          <a:p>
            <a:r>
              <a:rPr lang="ja-JP" altLang="en-US" dirty="0"/>
              <a:t>情報収集・分析・</a:t>
            </a:r>
            <a:r>
              <a:rPr lang="ja-JP" altLang="en-US" dirty="0" smtClean="0"/>
              <a:t>提供サービスの</a:t>
            </a:r>
            <a:r>
              <a:rPr lang="ja-JP" altLang="en-US" dirty="0"/>
              <a:t>進化 </a:t>
            </a:r>
          </a:p>
          <a:p>
            <a:pPr lvl="1"/>
            <a:r>
              <a:rPr lang="ja-JP" altLang="en-US" dirty="0" smtClean="0"/>
              <a:t>カーナビは、日々進化</a:t>
            </a:r>
            <a:endParaRPr lang="ja-JP" altLang="en-US" dirty="0"/>
          </a:p>
          <a:p>
            <a:endParaRPr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137</a:t>
            </a:fld>
            <a:endParaRPr kumimoji="0" lang="en-US"/>
          </a:p>
        </p:txBody>
      </p:sp>
      <p:sp>
        <p:nvSpPr>
          <p:cNvPr id="7" name="横巻き 6"/>
          <p:cNvSpPr/>
          <p:nvPr/>
        </p:nvSpPr>
        <p:spPr>
          <a:xfrm>
            <a:off x="7184965" y="614581"/>
            <a:ext cx="3150662" cy="432048"/>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図書館システムにマッピングすると</a:t>
            </a:r>
            <a:endParaRPr lang="ja-JP" altLang="ja-JP" sz="1400" dirty="0">
              <a:latin typeface="Meiryo UI" panose="020B0604030504040204" pitchFamily="50" charset="-128"/>
              <a:ea typeface="Meiryo UI" panose="020B0604030504040204" pitchFamily="50" charset="-128"/>
            </a:endParaRPr>
          </a:p>
        </p:txBody>
      </p:sp>
      <p:sp>
        <p:nvSpPr>
          <p:cNvPr id="9" name="横巻き 8"/>
          <p:cNvSpPr/>
          <p:nvPr/>
        </p:nvSpPr>
        <p:spPr>
          <a:xfrm>
            <a:off x="6916018" y="5659218"/>
            <a:ext cx="3392048" cy="1031592"/>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可能な限り網羅的な情報を収集し、その情報を活用して、目的を達成することを支援</a:t>
            </a:r>
            <a:endParaRPr lang="ja-JP" altLang="ja-JP" sz="1400" dirty="0">
              <a:latin typeface="Meiryo UI" panose="020B0604030504040204" pitchFamily="50" charset="-128"/>
              <a:ea typeface="Meiryo UI" panose="020B0604030504040204" pitchFamily="50" charset="-128"/>
            </a:endParaRPr>
          </a:p>
        </p:txBody>
      </p:sp>
      <p:sp>
        <p:nvSpPr>
          <p:cNvPr id="8" name="四角形吹き出し 7"/>
          <p:cNvSpPr/>
          <p:nvPr/>
        </p:nvSpPr>
        <p:spPr>
          <a:xfrm>
            <a:off x="4891782" y="1007114"/>
            <a:ext cx="1640458" cy="206267"/>
          </a:xfrm>
          <a:prstGeom prst="wedgeRectCallout">
            <a:avLst>
              <a:gd name="adj1" fmla="val -48433"/>
              <a:gd name="adj2" fmla="val 92146"/>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利用者と司書のコラボ</a:t>
            </a:r>
          </a:p>
        </p:txBody>
      </p:sp>
      <p:sp>
        <p:nvSpPr>
          <p:cNvPr id="10" name="四角形吹き出し 9"/>
          <p:cNvSpPr/>
          <p:nvPr/>
        </p:nvSpPr>
        <p:spPr>
          <a:xfrm>
            <a:off x="5035798" y="2492896"/>
            <a:ext cx="1640458" cy="648072"/>
          </a:xfrm>
          <a:prstGeom prst="wedgeRectCallout">
            <a:avLst>
              <a:gd name="adj1" fmla="val -82814"/>
              <a:gd name="adj2" fmla="val -2338"/>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dirty="0">
                <a:solidFill>
                  <a:srgbClr val="FF0000"/>
                </a:solidFill>
                <a:latin typeface="Meiryo UI" panose="020B0604030504040204" pitchFamily="50" charset="-128"/>
                <a:ea typeface="Meiryo UI" panose="020B0604030504040204" pitchFamily="50" charset="-128"/>
              </a:rPr>
              <a:t>NDL</a:t>
            </a:r>
            <a:r>
              <a:rPr lang="ja-JP" altLang="en-US" sz="1100" dirty="0" err="1">
                <a:solidFill>
                  <a:srgbClr val="FF0000"/>
                </a:solidFill>
                <a:latin typeface="Meiryo UI" panose="020B0604030504040204" pitchFamily="50" charset="-128"/>
                <a:ea typeface="Meiryo UI" panose="020B0604030504040204" pitchFamily="50" charset="-128"/>
              </a:rPr>
              <a:t>だけ</a:t>
            </a:r>
            <a:r>
              <a:rPr lang="ja-JP" altLang="en-US" sz="1100" dirty="0">
                <a:solidFill>
                  <a:srgbClr val="FF0000"/>
                </a:solidFill>
                <a:latin typeface="Meiryo UI" panose="020B0604030504040204" pitchFamily="50" charset="-128"/>
                <a:ea typeface="Meiryo UI" panose="020B0604030504040204" pitchFamily="50" charset="-128"/>
              </a:rPr>
              <a:t>ではだめ、政府情報、郷土資料、論文、民間情報、個人サイト情報、、、</a:t>
            </a:r>
          </a:p>
        </p:txBody>
      </p:sp>
      <p:sp>
        <p:nvSpPr>
          <p:cNvPr id="11" name="四角形吹き出し 10"/>
          <p:cNvSpPr/>
          <p:nvPr/>
        </p:nvSpPr>
        <p:spPr>
          <a:xfrm>
            <a:off x="5048622" y="1953468"/>
            <a:ext cx="1640458" cy="168161"/>
          </a:xfrm>
          <a:prstGeom prst="wedgeRectCallout">
            <a:avLst>
              <a:gd name="adj1" fmla="val -46885"/>
              <a:gd name="adj2" fmla="val 13746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利用者の目的に応じて</a:t>
            </a:r>
          </a:p>
        </p:txBody>
      </p:sp>
      <p:sp>
        <p:nvSpPr>
          <p:cNvPr id="12" name="四角形吹き出し 11"/>
          <p:cNvSpPr/>
          <p:nvPr/>
        </p:nvSpPr>
        <p:spPr>
          <a:xfrm>
            <a:off x="5137858" y="3302931"/>
            <a:ext cx="1750231" cy="217587"/>
          </a:xfrm>
          <a:prstGeom prst="wedgeRectCallout">
            <a:avLst>
              <a:gd name="adj1" fmla="val -62297"/>
              <a:gd name="adj2" fmla="val -44226"/>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参考図書、</a:t>
            </a:r>
            <a:r>
              <a:rPr lang="en-US" altLang="ja-JP" sz="1100" dirty="0">
                <a:solidFill>
                  <a:srgbClr val="FF0000"/>
                </a:solidFill>
                <a:latin typeface="Meiryo UI" panose="020B0604030504040204" pitchFamily="50" charset="-128"/>
                <a:ea typeface="Meiryo UI" panose="020B0604030504040204" pitchFamily="50" charset="-128"/>
              </a:rPr>
              <a:t>SNS</a:t>
            </a:r>
            <a:r>
              <a:rPr lang="ja-JP" altLang="en-US" sz="1100" dirty="0">
                <a:solidFill>
                  <a:srgbClr val="FF0000"/>
                </a:solidFill>
                <a:latin typeface="Meiryo UI" panose="020B0604030504040204" pitchFamily="50" charset="-128"/>
                <a:ea typeface="Meiryo UI" panose="020B0604030504040204" pitchFamily="50" charset="-128"/>
              </a:rPr>
              <a:t>情報</a:t>
            </a:r>
            <a:r>
              <a:rPr lang="ja-JP" altLang="en-US" sz="1100" dirty="0" err="1">
                <a:solidFill>
                  <a:srgbClr val="FF0000"/>
                </a:solidFill>
                <a:latin typeface="Meiryo UI" panose="020B0604030504040204" pitchFamily="50" charset="-128"/>
                <a:ea typeface="Meiryo UI" panose="020B0604030504040204" pitchFamily="50" charset="-128"/>
              </a:rPr>
              <a:t>、、</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3" name="四角形吹き出し 12"/>
          <p:cNvSpPr/>
          <p:nvPr/>
        </p:nvSpPr>
        <p:spPr>
          <a:xfrm>
            <a:off x="5165788" y="3861048"/>
            <a:ext cx="1750231" cy="199487"/>
          </a:xfrm>
          <a:prstGeom prst="wedgeRectCallout">
            <a:avLst>
              <a:gd name="adj1" fmla="val -73913"/>
              <a:gd name="adj2" fmla="val -89019"/>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調べ方案内情報</a:t>
            </a:r>
          </a:p>
        </p:txBody>
      </p:sp>
      <p:sp>
        <p:nvSpPr>
          <p:cNvPr id="14" name="四角形吹き出し 13"/>
          <p:cNvSpPr/>
          <p:nvPr/>
        </p:nvSpPr>
        <p:spPr>
          <a:xfrm>
            <a:off x="5137858" y="4246587"/>
            <a:ext cx="1750231" cy="204367"/>
          </a:xfrm>
          <a:prstGeom prst="wedgeRectCallout">
            <a:avLst>
              <a:gd name="adj1" fmla="val -90025"/>
              <a:gd name="adj2" fmla="val -50156"/>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司書の助言</a:t>
            </a:r>
          </a:p>
        </p:txBody>
      </p:sp>
      <p:sp>
        <p:nvSpPr>
          <p:cNvPr id="15" name="四角形吹き出し 14"/>
          <p:cNvSpPr/>
          <p:nvPr/>
        </p:nvSpPr>
        <p:spPr>
          <a:xfrm>
            <a:off x="4943872" y="4637005"/>
            <a:ext cx="1694656" cy="215583"/>
          </a:xfrm>
          <a:prstGeom prst="wedgeRectCallout">
            <a:avLst>
              <a:gd name="adj1" fmla="val -90774"/>
              <a:gd name="adj2" fmla="val 3207"/>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図書館情報システム</a:t>
            </a:r>
          </a:p>
        </p:txBody>
      </p:sp>
      <p:sp>
        <p:nvSpPr>
          <p:cNvPr id="16" name="四角形吹き出し 15"/>
          <p:cNvSpPr/>
          <p:nvPr/>
        </p:nvSpPr>
        <p:spPr>
          <a:xfrm>
            <a:off x="9873267" y="890455"/>
            <a:ext cx="2267744" cy="332713"/>
          </a:xfrm>
          <a:prstGeom prst="wedgeRectCallout">
            <a:avLst>
              <a:gd name="adj1" fmla="val -48433"/>
              <a:gd name="adj2" fmla="val 92146"/>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図書・雑誌、電子書籍・電子雑誌、デジタル化文化財</a:t>
            </a:r>
            <a:r>
              <a:rPr lang="ja-JP" altLang="en-US" sz="1100" dirty="0" err="1">
                <a:solidFill>
                  <a:srgbClr val="FF0000"/>
                </a:solidFill>
                <a:latin typeface="Meiryo UI" panose="020B0604030504040204" pitchFamily="50" charset="-128"/>
                <a:ea typeface="Meiryo UI" panose="020B0604030504040204" pitchFamily="50" charset="-128"/>
              </a:rPr>
              <a:t>、、、</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7" name="四角形吹き出し 16"/>
          <p:cNvSpPr/>
          <p:nvPr/>
        </p:nvSpPr>
        <p:spPr>
          <a:xfrm>
            <a:off x="9777285" y="1843303"/>
            <a:ext cx="2267744" cy="168161"/>
          </a:xfrm>
          <a:prstGeom prst="wedgeRectCallout">
            <a:avLst>
              <a:gd name="adj1" fmla="val -69544"/>
              <a:gd name="adj2" fmla="val -44852"/>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ウェブ情報、観測データ</a:t>
            </a:r>
          </a:p>
        </p:txBody>
      </p:sp>
      <p:sp>
        <p:nvSpPr>
          <p:cNvPr id="18" name="四角形吹き出し 17"/>
          <p:cNvSpPr/>
          <p:nvPr/>
        </p:nvSpPr>
        <p:spPr>
          <a:xfrm>
            <a:off x="9657243" y="2260203"/>
            <a:ext cx="2483768" cy="163525"/>
          </a:xfrm>
          <a:prstGeom prst="wedgeRectCallout">
            <a:avLst>
              <a:gd name="adj1" fmla="val 5620"/>
              <a:gd name="adj2" fmla="val 123297"/>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著作物単位書誌、全文インデックス</a:t>
            </a:r>
          </a:p>
        </p:txBody>
      </p:sp>
      <p:sp>
        <p:nvSpPr>
          <p:cNvPr id="19" name="四角形吹き出し 18"/>
          <p:cNvSpPr/>
          <p:nvPr/>
        </p:nvSpPr>
        <p:spPr>
          <a:xfrm>
            <a:off x="9777285" y="2744035"/>
            <a:ext cx="2267744" cy="168161"/>
          </a:xfrm>
          <a:prstGeom prst="wedgeRectCallout">
            <a:avLst>
              <a:gd name="adj1" fmla="val -78784"/>
              <a:gd name="adj2" fmla="val 72208"/>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本文構造化、情報間の関連付け</a:t>
            </a:r>
          </a:p>
        </p:txBody>
      </p:sp>
      <p:sp>
        <p:nvSpPr>
          <p:cNvPr id="20" name="四角形吹き出し 19"/>
          <p:cNvSpPr/>
          <p:nvPr/>
        </p:nvSpPr>
        <p:spPr>
          <a:xfrm>
            <a:off x="9851389" y="3410352"/>
            <a:ext cx="2267744" cy="270635"/>
          </a:xfrm>
          <a:prstGeom prst="wedgeRectCallout">
            <a:avLst>
              <a:gd name="adj1" fmla="val -68703"/>
              <a:gd name="adj2" fmla="val 49073"/>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書誌</a:t>
            </a:r>
            <a:r>
              <a:rPr lang="en-US" altLang="ja-JP" sz="1100" dirty="0">
                <a:solidFill>
                  <a:srgbClr val="FF0000"/>
                </a:solidFill>
                <a:latin typeface="Meiryo UI" panose="020B0604030504040204" pitchFamily="50" charset="-128"/>
                <a:ea typeface="Meiryo UI" panose="020B0604030504040204" pitchFamily="50" charset="-128"/>
              </a:rPr>
              <a:t>DB</a:t>
            </a:r>
            <a:r>
              <a:rPr lang="ja-JP" altLang="en-US" sz="1100" dirty="0" err="1">
                <a:solidFill>
                  <a:srgbClr val="FF0000"/>
                </a:solidFill>
                <a:latin typeface="Meiryo UI" panose="020B0604030504040204" pitchFamily="50" charset="-128"/>
                <a:ea typeface="Meiryo UI" panose="020B0604030504040204" pitchFamily="50" charset="-128"/>
              </a:rPr>
              <a:t>、</a:t>
            </a:r>
            <a:r>
              <a:rPr lang="ja-JP" altLang="en-US" sz="1100" dirty="0">
                <a:solidFill>
                  <a:srgbClr val="FF0000"/>
                </a:solidFill>
                <a:latin typeface="Meiryo UI" panose="020B0604030504040204" pitchFamily="50" charset="-128"/>
                <a:ea typeface="Meiryo UI" panose="020B0604030504040204" pitchFamily="50" charset="-128"/>
              </a:rPr>
              <a:t>デジタルアーカイブ、</a:t>
            </a:r>
            <a:endParaRPr lang="en-US" altLang="ja-JP" sz="11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ナレッジ</a:t>
            </a:r>
            <a:r>
              <a:rPr lang="en-US" altLang="ja-JP" sz="1100" dirty="0">
                <a:solidFill>
                  <a:srgbClr val="FF0000"/>
                </a:solidFill>
                <a:latin typeface="Meiryo UI" panose="020B0604030504040204" pitchFamily="50" charset="-128"/>
                <a:ea typeface="Meiryo UI" panose="020B0604030504040204" pitchFamily="50" charset="-128"/>
              </a:rPr>
              <a:t>DB</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21" name="四角形吹き出し 20"/>
          <p:cNvSpPr/>
          <p:nvPr/>
        </p:nvSpPr>
        <p:spPr>
          <a:xfrm>
            <a:off x="9713501" y="3836242"/>
            <a:ext cx="2427510" cy="448586"/>
          </a:xfrm>
          <a:prstGeom prst="wedgeRectCallout">
            <a:avLst>
              <a:gd name="adj1" fmla="val -72160"/>
              <a:gd name="adj2" fmla="val -97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最適解を提示する情報探索システム</a:t>
            </a:r>
            <a:endParaRPr lang="en-US" altLang="ja-JP" sz="11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人の判断により再検索するシステム</a:t>
            </a:r>
          </a:p>
        </p:txBody>
      </p:sp>
    </p:spTree>
    <p:extLst>
      <p:ext uri="{BB962C8B-B14F-4D97-AF65-F5344CB8AC3E}">
        <p14:creationId xmlns:p14="http://schemas.microsoft.com/office/powerpoint/2010/main" val="400619334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dirty="0" smtClean="0"/>
              <a:t>図書館員の業務も変革が必要</a:t>
            </a:r>
            <a:endParaRPr kumimoji="1" lang="ja-JP" altLang="en-US" dirty="0"/>
          </a:p>
        </p:txBody>
      </p:sp>
      <p:sp>
        <p:nvSpPr>
          <p:cNvPr id="3" name="コンテンツ プレースホルダー 2"/>
          <p:cNvSpPr>
            <a:spLocks noGrp="1"/>
          </p:cNvSpPr>
          <p:nvPr>
            <p:ph sz="half" idx="1"/>
          </p:nvPr>
        </p:nvSpPr>
        <p:spPr>
          <a:xfrm>
            <a:off x="114300" y="928670"/>
            <a:ext cx="5905500" cy="5668682"/>
          </a:xfrm>
        </p:spPr>
        <p:txBody>
          <a:bodyPr>
            <a:normAutofit fontScale="85000" lnSpcReduction="10000"/>
          </a:bodyPr>
          <a:lstStyle/>
          <a:p>
            <a:r>
              <a:rPr lang="ja-JP" altLang="en-US" dirty="0" smtClean="0"/>
              <a:t>情報の選別前</a:t>
            </a:r>
            <a:r>
              <a:rPr lang="ja-JP" altLang="en-US" dirty="0"/>
              <a:t>の母集合は？</a:t>
            </a:r>
            <a:endParaRPr lang="en-US" altLang="ja-JP" dirty="0"/>
          </a:p>
          <a:p>
            <a:pPr lvl="1"/>
            <a:r>
              <a:rPr lang="ja-JP" altLang="en-US" dirty="0"/>
              <a:t>⇒</a:t>
            </a:r>
            <a:r>
              <a:rPr lang="en-US" altLang="ja-JP" dirty="0"/>
              <a:t>NDL</a:t>
            </a:r>
            <a:r>
              <a:rPr lang="ja-JP" altLang="en-US" dirty="0" err="1"/>
              <a:t>、</a:t>
            </a:r>
            <a:r>
              <a:rPr lang="ja-JP" altLang="en-US" dirty="0"/>
              <a:t>公共図書館、大学図書館が持っていない情報は</a:t>
            </a:r>
            <a:r>
              <a:rPr lang="ja-JP" altLang="en-US" dirty="0" smtClean="0"/>
              <a:t>？</a:t>
            </a:r>
            <a:endParaRPr lang="en-US" altLang="ja-JP" dirty="0" smtClean="0"/>
          </a:p>
          <a:p>
            <a:pPr lvl="1"/>
            <a:r>
              <a:rPr lang="ja-JP" altLang="en-US" dirty="0" smtClean="0"/>
              <a:t>信頼性が高いと言われている</a:t>
            </a:r>
            <a:r>
              <a:rPr lang="en-US" altLang="ja-JP" dirty="0" smtClean="0"/>
              <a:t>DB</a:t>
            </a:r>
            <a:r>
              <a:rPr lang="ja-JP" altLang="en-US" dirty="0" err="1" smtClean="0"/>
              <a:t>、</a:t>
            </a:r>
            <a:r>
              <a:rPr lang="ja-JP" altLang="en-US" dirty="0" smtClean="0"/>
              <a:t>出版社だけでいい？</a:t>
            </a:r>
            <a:endParaRPr lang="en-US" altLang="ja-JP" dirty="0" smtClean="0"/>
          </a:p>
          <a:p>
            <a:pPr lvl="1"/>
            <a:r>
              <a:rPr lang="ja-JP" altLang="en-US" dirty="0"/>
              <a:t>個別</a:t>
            </a:r>
            <a:r>
              <a:rPr lang="ja-JP" altLang="en-US" dirty="0" smtClean="0"/>
              <a:t>の</a:t>
            </a:r>
            <a:r>
              <a:rPr lang="en-US" altLang="ja-JP" dirty="0" smtClean="0"/>
              <a:t>DB</a:t>
            </a:r>
            <a:r>
              <a:rPr lang="ja-JP" altLang="en-US" dirty="0" smtClean="0"/>
              <a:t>を当たっていても、隠れた有用な情報を活用できない</a:t>
            </a:r>
            <a:endParaRPr lang="en-US" altLang="ja-JP" dirty="0"/>
          </a:p>
          <a:p>
            <a:r>
              <a:rPr lang="ja-JP" altLang="en-US" dirty="0"/>
              <a:t>信頼性の</a:t>
            </a:r>
            <a:r>
              <a:rPr lang="ja-JP" altLang="en-US" dirty="0" smtClean="0"/>
              <a:t>高い情報</a:t>
            </a:r>
            <a:r>
              <a:rPr lang="ja-JP" altLang="en-US" dirty="0"/>
              <a:t>を</a:t>
            </a:r>
            <a:endParaRPr lang="en-US" altLang="ja-JP" dirty="0"/>
          </a:p>
          <a:p>
            <a:pPr lvl="1"/>
            <a:r>
              <a:rPr lang="ja-JP" altLang="en-US" dirty="0"/>
              <a:t>⇒何を持って信頼性が高いと言えるのか？</a:t>
            </a:r>
            <a:endParaRPr lang="en-US" altLang="ja-JP" dirty="0"/>
          </a:p>
          <a:p>
            <a:pPr lvl="1"/>
            <a:r>
              <a:rPr lang="ja-JP" altLang="en-US" dirty="0" smtClean="0"/>
              <a:t>書籍</a:t>
            </a:r>
            <a:r>
              <a:rPr lang="ja-JP" altLang="en-US" dirty="0"/>
              <a:t>、雑誌、新聞、論文？政府関係資料？</a:t>
            </a:r>
            <a:endParaRPr lang="en-US" altLang="ja-JP" dirty="0"/>
          </a:p>
          <a:p>
            <a:pPr lvl="1"/>
            <a:r>
              <a:rPr lang="ja-JP" altLang="en-US" dirty="0"/>
              <a:t>裏付けのある情報は信頼できると言えるか</a:t>
            </a:r>
            <a:r>
              <a:rPr lang="ja-JP" altLang="en-US" dirty="0" smtClean="0"/>
              <a:t>？⇒責任回避？</a:t>
            </a:r>
            <a:endParaRPr lang="en-US" altLang="ja-JP" dirty="0"/>
          </a:p>
          <a:p>
            <a:pPr lvl="1"/>
            <a:r>
              <a:rPr lang="ja-JP" altLang="en-US" dirty="0"/>
              <a:t>無償の情報は信頼性が低いか？</a:t>
            </a:r>
            <a:endParaRPr lang="en-US" altLang="ja-JP" dirty="0"/>
          </a:p>
          <a:p>
            <a:pPr lvl="1"/>
            <a:r>
              <a:rPr lang="ja-JP" altLang="en-US" dirty="0"/>
              <a:t>信頼性の高い</a:t>
            </a:r>
            <a:r>
              <a:rPr lang="en-US" altLang="ja-JP" dirty="0"/>
              <a:t>DB</a:t>
            </a:r>
            <a:r>
              <a:rPr lang="ja-JP" altLang="en-US" dirty="0"/>
              <a:t>？</a:t>
            </a:r>
            <a:endParaRPr lang="en-US" altLang="ja-JP" dirty="0"/>
          </a:p>
          <a:p>
            <a:pPr lvl="1"/>
            <a:r>
              <a:rPr lang="en-US" altLang="ja-JP" dirty="0" smtClean="0"/>
              <a:t>Wikipedia</a:t>
            </a:r>
            <a:r>
              <a:rPr lang="ja-JP" altLang="en-US" dirty="0"/>
              <a:t>は？個人ブログは</a:t>
            </a:r>
            <a:r>
              <a:rPr lang="ja-JP" altLang="en-US" dirty="0" smtClean="0"/>
              <a:t>？</a:t>
            </a:r>
            <a:endParaRPr lang="en-US" altLang="ja-JP" dirty="0" smtClean="0"/>
          </a:p>
          <a:p>
            <a:r>
              <a:rPr lang="ja-JP" altLang="en-US" dirty="0"/>
              <a:t>件名、</a:t>
            </a:r>
            <a:r>
              <a:rPr lang="en-US" altLang="ja-JP" dirty="0"/>
              <a:t>NDC</a:t>
            </a:r>
            <a:r>
              <a:rPr lang="ja-JP" altLang="en-US" dirty="0"/>
              <a:t>分類等を使って絞り込めばいい？</a:t>
            </a:r>
            <a:endParaRPr lang="en-US" altLang="ja-JP" dirty="0"/>
          </a:p>
          <a:p>
            <a:pPr lvl="1"/>
            <a:r>
              <a:rPr lang="ja-JP" altLang="en-US" dirty="0"/>
              <a:t>書籍以外に付与されているか？</a:t>
            </a:r>
            <a:endParaRPr lang="en-US" altLang="ja-JP" dirty="0"/>
          </a:p>
          <a:p>
            <a:pPr lvl="1"/>
            <a:r>
              <a:rPr lang="ja-JP" altLang="en-US" dirty="0" smtClean="0"/>
              <a:t>電子書籍、記事は？</a:t>
            </a:r>
            <a:endParaRPr lang="en-US" altLang="ja-JP" dirty="0" smtClean="0"/>
          </a:p>
          <a:p>
            <a:pPr lvl="1"/>
            <a:endParaRPr lang="en-US" altLang="ja-JP" dirty="0"/>
          </a:p>
          <a:p>
            <a:pPr lvl="1"/>
            <a:endParaRPr kumimoji="1" lang="ja-JP" altLang="en-US" dirty="0"/>
          </a:p>
        </p:txBody>
      </p:sp>
      <p:sp>
        <p:nvSpPr>
          <p:cNvPr id="4" name="コンテンツ プレースホルダー 3"/>
          <p:cNvSpPr>
            <a:spLocks noGrp="1"/>
          </p:cNvSpPr>
          <p:nvPr>
            <p:ph sz="half" idx="2"/>
          </p:nvPr>
        </p:nvSpPr>
        <p:spPr>
          <a:xfrm>
            <a:off x="6172200" y="928671"/>
            <a:ext cx="6019800" cy="4100749"/>
          </a:xfrm>
        </p:spPr>
        <p:txBody>
          <a:bodyPr>
            <a:normAutofit fontScale="85000" lnSpcReduction="10000"/>
          </a:bodyPr>
          <a:lstStyle/>
          <a:p>
            <a:r>
              <a:rPr lang="ja-JP" altLang="en-US" dirty="0" smtClean="0"/>
              <a:t>図書館と有料</a:t>
            </a:r>
            <a:r>
              <a:rPr lang="en-US" altLang="ja-JP" dirty="0" smtClean="0"/>
              <a:t>DB</a:t>
            </a:r>
            <a:r>
              <a:rPr lang="ja-JP" altLang="en-US" dirty="0" smtClean="0"/>
              <a:t>の活用法を身に付ける？</a:t>
            </a:r>
            <a:endParaRPr lang="en-US" altLang="ja-JP" dirty="0" smtClean="0"/>
          </a:p>
          <a:p>
            <a:pPr lvl="1"/>
            <a:r>
              <a:rPr lang="ja-JP" altLang="en-US" dirty="0" smtClean="0"/>
              <a:t>スキル</a:t>
            </a:r>
            <a:r>
              <a:rPr lang="ja-JP" altLang="en-US" dirty="0" err="1" smtClean="0"/>
              <a:t>？</a:t>
            </a:r>
            <a:r>
              <a:rPr lang="ja-JP" altLang="en-US" dirty="0" err="1"/>
              <a:t>、</a:t>
            </a:r>
            <a:r>
              <a:rPr lang="ja-JP" altLang="en-US" dirty="0" smtClean="0"/>
              <a:t>裏ワザ的な</a:t>
            </a:r>
            <a:r>
              <a:rPr lang="ja-JP" altLang="en-US" dirty="0"/>
              <a:t>ノウハウ</a:t>
            </a:r>
            <a:r>
              <a:rPr lang="ja-JP" altLang="en-US" dirty="0" smtClean="0"/>
              <a:t>？</a:t>
            </a:r>
            <a:endParaRPr lang="en-US" altLang="ja-JP" dirty="0" smtClean="0"/>
          </a:p>
          <a:p>
            <a:r>
              <a:rPr lang="ja-JP" altLang="en-US" dirty="0"/>
              <a:t>情報</a:t>
            </a:r>
            <a:r>
              <a:rPr lang="ja-JP" altLang="en-US" dirty="0" smtClean="0"/>
              <a:t>の信頼性・正確性・客観性を判断</a:t>
            </a:r>
            <a:endParaRPr lang="en-US" altLang="ja-JP" dirty="0" smtClean="0"/>
          </a:p>
          <a:p>
            <a:pPr lvl="1"/>
            <a:r>
              <a:rPr lang="ja-JP" altLang="en-US" dirty="0"/>
              <a:t>政府</a:t>
            </a:r>
            <a:r>
              <a:rPr lang="ja-JP" altLang="en-US" dirty="0" smtClean="0"/>
              <a:t>の政策実施のための報告書の客観性は？</a:t>
            </a:r>
            <a:endParaRPr lang="en-US" altLang="ja-JP" dirty="0" smtClean="0"/>
          </a:p>
          <a:p>
            <a:pPr lvl="1"/>
            <a:r>
              <a:rPr lang="en-US" altLang="ja-JP" dirty="0" smtClean="0"/>
              <a:t>NDL</a:t>
            </a:r>
            <a:r>
              <a:rPr lang="ja-JP" altLang="en-US" dirty="0" smtClean="0"/>
              <a:t>調査局の調査レポートは、私見はないが、客観的？</a:t>
            </a:r>
            <a:endParaRPr lang="en-US" altLang="ja-JP" dirty="0" smtClean="0"/>
          </a:p>
          <a:p>
            <a:r>
              <a:rPr lang="ja-JP" altLang="en-US" dirty="0"/>
              <a:t>鮮度</a:t>
            </a:r>
            <a:r>
              <a:rPr lang="ja-JP" altLang="en-US" dirty="0" smtClean="0"/>
              <a:t>の高い情報は？</a:t>
            </a:r>
            <a:endParaRPr lang="en-US" altLang="ja-JP" dirty="0" smtClean="0"/>
          </a:p>
          <a:p>
            <a:pPr lvl="1"/>
            <a:r>
              <a:rPr lang="ja-JP" altLang="en-US" dirty="0" smtClean="0"/>
              <a:t>書籍、雑誌記事は遅い</a:t>
            </a:r>
            <a:endParaRPr lang="en-US" altLang="ja-JP" dirty="0" smtClean="0"/>
          </a:p>
          <a:p>
            <a:pPr lvl="1"/>
            <a:endParaRPr lang="en-US" altLang="ja-JP" dirty="0" smtClean="0"/>
          </a:p>
          <a:p>
            <a:pPr lvl="1"/>
            <a:endParaRPr lang="en-US" altLang="ja-JP" dirty="0" smtClean="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138</a:t>
            </a:fld>
            <a:endParaRPr kumimoji="0" lang="en-US"/>
          </a:p>
        </p:txBody>
      </p:sp>
      <p:sp>
        <p:nvSpPr>
          <p:cNvPr id="7" name="横巻き 6"/>
          <p:cNvSpPr/>
          <p:nvPr/>
        </p:nvSpPr>
        <p:spPr>
          <a:xfrm>
            <a:off x="6019800" y="4221089"/>
            <a:ext cx="4648200" cy="2608531"/>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dirty="0">
                <a:latin typeface="Meiryo UI" panose="020B0604030504040204" pitchFamily="50" charset="-128"/>
                <a:ea typeface="Meiryo UI" panose="020B0604030504040204" pitchFamily="50" charset="-128"/>
              </a:rPr>
              <a:t>必要なのは、調べ方のノウハウは蓄積して共有し、想像力や思考力を身に付け、新たな知識の創造を支援するスキルを持つこと</a:t>
            </a:r>
            <a:endParaRPr lang="ja-JP" altLang="ja-JP"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468034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28668"/>
          </a:xfrm>
        </p:spPr>
        <p:txBody>
          <a:bodyPr>
            <a:normAutofit/>
          </a:bodyPr>
          <a:lstStyle/>
          <a:p>
            <a:r>
              <a:rPr kumimoji="1" lang="ja-JP" altLang="en-US" dirty="0" smtClean="0"/>
              <a:t>人とシステムの役割分担</a:t>
            </a:r>
            <a:endParaRPr kumimoji="1" lang="ja-JP" altLang="en-US" dirty="0"/>
          </a:p>
        </p:txBody>
      </p:sp>
      <p:sp>
        <p:nvSpPr>
          <p:cNvPr id="3" name="コンテンツ プレースホルダー 2"/>
          <p:cNvSpPr>
            <a:spLocks noGrp="1"/>
          </p:cNvSpPr>
          <p:nvPr>
            <p:ph sz="half" idx="1"/>
          </p:nvPr>
        </p:nvSpPr>
        <p:spPr>
          <a:xfrm>
            <a:off x="0" y="928671"/>
            <a:ext cx="6019800" cy="3652459"/>
          </a:xfrm>
        </p:spPr>
        <p:txBody>
          <a:bodyPr>
            <a:normAutofit lnSpcReduction="10000"/>
          </a:bodyPr>
          <a:lstStyle/>
          <a:p>
            <a:r>
              <a:rPr kumimoji="1" lang="ja-JP" altLang="en-US" dirty="0" smtClean="0"/>
              <a:t>システム化</a:t>
            </a:r>
            <a:endParaRPr kumimoji="1" lang="en-US" altLang="ja-JP" dirty="0" smtClean="0"/>
          </a:p>
          <a:p>
            <a:pPr lvl="1"/>
            <a:r>
              <a:rPr lang="ja-JP" altLang="en-US" dirty="0" smtClean="0"/>
              <a:t>定型的</a:t>
            </a:r>
            <a:r>
              <a:rPr kumimoji="1" lang="ja-JP" altLang="en-US" dirty="0" smtClean="0"/>
              <a:t>な業務</a:t>
            </a:r>
            <a:endParaRPr kumimoji="1" lang="en-US" altLang="ja-JP" dirty="0" smtClean="0"/>
          </a:p>
          <a:p>
            <a:pPr lvl="1"/>
            <a:r>
              <a:rPr lang="ja-JP" altLang="en-US" dirty="0"/>
              <a:t>大量</a:t>
            </a:r>
            <a:r>
              <a:rPr lang="ja-JP" altLang="en-US" dirty="0" smtClean="0"/>
              <a:t>のデータ収集・分析・蓄積</a:t>
            </a:r>
            <a:endParaRPr lang="en-US" altLang="ja-JP" dirty="0" smtClean="0"/>
          </a:p>
          <a:p>
            <a:pPr lvl="1"/>
            <a:r>
              <a:rPr lang="ja-JP" altLang="en-US" dirty="0" smtClean="0"/>
              <a:t>最適な解を提供する</a:t>
            </a:r>
            <a:r>
              <a:rPr lang="ja-JP" altLang="en-US" dirty="0"/>
              <a:t>業務</a:t>
            </a:r>
            <a:endParaRPr kumimoji="1" lang="en-US" altLang="ja-JP" dirty="0" smtClean="0"/>
          </a:p>
          <a:p>
            <a:pPr lvl="1"/>
            <a:r>
              <a:rPr lang="ja-JP" altLang="en-US" dirty="0" smtClean="0"/>
              <a:t>経営判断の分析情報を提示する業務</a:t>
            </a:r>
            <a:endParaRPr kumimoji="1" lang="ja-JP" altLang="en-US" dirty="0"/>
          </a:p>
        </p:txBody>
      </p:sp>
      <p:sp>
        <p:nvSpPr>
          <p:cNvPr id="4" name="コンテンツ プレースホルダー 3"/>
          <p:cNvSpPr>
            <a:spLocks noGrp="1"/>
          </p:cNvSpPr>
          <p:nvPr>
            <p:ph sz="half" idx="2"/>
          </p:nvPr>
        </p:nvSpPr>
        <p:spPr>
          <a:xfrm>
            <a:off x="5735960" y="928670"/>
            <a:ext cx="6456040" cy="4948602"/>
          </a:xfrm>
        </p:spPr>
        <p:txBody>
          <a:bodyPr>
            <a:normAutofit lnSpcReduction="10000"/>
          </a:bodyPr>
          <a:lstStyle/>
          <a:p>
            <a:r>
              <a:rPr lang="ja-JP" altLang="en-US" dirty="0"/>
              <a:t>人</a:t>
            </a:r>
            <a:endParaRPr lang="en-US" altLang="ja-JP" dirty="0"/>
          </a:p>
          <a:p>
            <a:pPr lvl="1"/>
            <a:r>
              <a:rPr kumimoji="1" lang="ja-JP" altLang="en-US" dirty="0" smtClean="0"/>
              <a:t>システムを使って業務運用</a:t>
            </a:r>
            <a:endParaRPr kumimoji="1" lang="en-US" altLang="ja-JP" dirty="0" smtClean="0"/>
          </a:p>
          <a:p>
            <a:pPr lvl="1"/>
            <a:r>
              <a:rPr lang="ja-JP" altLang="en-US" dirty="0" smtClean="0"/>
              <a:t>利用者</a:t>
            </a:r>
            <a:r>
              <a:rPr lang="ja-JP" altLang="en-US" dirty="0"/>
              <a:t>と一緒に課題解決</a:t>
            </a:r>
            <a:endParaRPr lang="en-US" altLang="ja-JP" dirty="0"/>
          </a:p>
          <a:p>
            <a:pPr lvl="2"/>
            <a:r>
              <a:rPr lang="ja-JP" altLang="en-US" dirty="0"/>
              <a:t>システムで予測できない事象への判断（アルゴリズムが明確でない勘によるもの）</a:t>
            </a:r>
            <a:endParaRPr lang="en-US" altLang="ja-JP" dirty="0"/>
          </a:p>
          <a:p>
            <a:pPr lvl="2"/>
            <a:r>
              <a:rPr lang="ja-JP" altLang="en-US" dirty="0"/>
              <a:t>自分のスキルでなく、足りない部分は、積極的に他サービス、他者と協働で</a:t>
            </a:r>
            <a:endParaRPr lang="en-US" altLang="ja-JP" dirty="0"/>
          </a:p>
          <a:p>
            <a:pPr lvl="1"/>
            <a:r>
              <a:rPr lang="ja-JP" altLang="en-US" dirty="0" smtClean="0"/>
              <a:t>創造力</a:t>
            </a:r>
            <a:r>
              <a:rPr lang="ja-JP" altLang="en-US" dirty="0"/>
              <a:t>を駆使した創作</a:t>
            </a:r>
            <a:r>
              <a:rPr lang="ja-JP" altLang="en-US" dirty="0" smtClean="0"/>
              <a:t>活動</a:t>
            </a:r>
            <a:endParaRPr lang="en-US" altLang="ja-JP" dirty="0" smtClean="0"/>
          </a:p>
          <a:p>
            <a:pPr lvl="2"/>
            <a:r>
              <a:rPr lang="ja-JP" altLang="en-US" dirty="0"/>
              <a:t>他者と協働し、新しい価値を創造</a:t>
            </a:r>
            <a:endParaRPr lang="en-US" altLang="ja-JP" dirty="0"/>
          </a:p>
          <a:p>
            <a:pPr lvl="1"/>
            <a:r>
              <a:rPr lang="ja-JP" altLang="en-US" dirty="0" smtClean="0"/>
              <a:t>ナレッジデータベース化</a:t>
            </a:r>
            <a:endParaRPr lang="en-US" altLang="ja-JP" dirty="0" smtClean="0"/>
          </a:p>
          <a:p>
            <a:pPr lvl="2"/>
            <a:r>
              <a:rPr lang="ja-JP" altLang="en-US" dirty="0" smtClean="0"/>
              <a:t>知識、ノウハウ等の暗黙知を形式知化</a:t>
            </a:r>
            <a:endParaRPr lang="en-US" altLang="ja-JP" dirty="0" smtClean="0"/>
          </a:p>
          <a:p>
            <a:pPr lvl="1"/>
            <a:r>
              <a:rPr lang="ja-JP" altLang="en-US" dirty="0" smtClean="0"/>
              <a:t>システム構築・運用</a:t>
            </a:r>
            <a:endParaRPr lang="en-US" altLang="ja-JP" dirty="0" smtClean="0"/>
          </a:p>
          <a:p>
            <a:pPr lvl="2"/>
            <a:r>
              <a:rPr kumimoji="1" lang="ja-JP" altLang="en-US" dirty="0" smtClean="0"/>
              <a:t>業務・サービスを実現するシステム開発（業務知識が必要）</a:t>
            </a:r>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139</a:t>
            </a:fld>
            <a:endParaRPr kumimoji="0" lang="en-US"/>
          </a:p>
        </p:txBody>
      </p:sp>
      <p:sp>
        <p:nvSpPr>
          <p:cNvPr id="7" name="横巻き 6"/>
          <p:cNvSpPr/>
          <p:nvPr/>
        </p:nvSpPr>
        <p:spPr>
          <a:xfrm>
            <a:off x="6744072" y="5805264"/>
            <a:ext cx="3798734" cy="1040979"/>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rPr>
              <a:t>コンピュータには決して代替できない創造力とコミュニケーション力</a:t>
            </a:r>
            <a:endParaRPr lang="ja-JP" altLang="ja-JP" sz="1600" dirty="0">
              <a:latin typeface="Meiryo UI" panose="020B0604030504040204" pitchFamily="50" charset="-128"/>
              <a:ea typeface="Meiryo UI" panose="020B0604030504040204" pitchFamily="50" charset="-128"/>
            </a:endParaRPr>
          </a:p>
        </p:txBody>
      </p:sp>
      <p:sp>
        <p:nvSpPr>
          <p:cNvPr id="9" name="四角形吹き出し 8"/>
          <p:cNvSpPr/>
          <p:nvPr/>
        </p:nvSpPr>
        <p:spPr>
          <a:xfrm>
            <a:off x="2208555" y="4377243"/>
            <a:ext cx="3128570" cy="2265113"/>
          </a:xfrm>
          <a:prstGeom prst="wedgeRectCallout">
            <a:avLst>
              <a:gd name="adj1" fmla="val 97504"/>
              <a:gd name="adj2" fmla="val 26242"/>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アルゴリズムが明確で、知識に基づいて判断される左脳型作業からシステム化は進む</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そのシステムは、その業務を遂行していた人による明確な要件定義に沿って開発されたシステムで実現が可能</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そのシステムを利用して、右脳型の活動に専念する</a:t>
            </a:r>
          </a:p>
        </p:txBody>
      </p:sp>
    </p:spTree>
    <p:extLst>
      <p:ext uri="{BB962C8B-B14F-4D97-AF65-F5344CB8AC3E}">
        <p14:creationId xmlns:p14="http://schemas.microsoft.com/office/powerpoint/2010/main" val="1676524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192000" cy="701675"/>
          </a:xfrm>
        </p:spPr>
        <p:txBody>
          <a:bodyPr>
            <a:normAutofit fontScale="90000"/>
          </a:bodyPr>
          <a:lstStyle/>
          <a:p>
            <a:r>
              <a:rPr lang="ja-JP" altLang="en-US" dirty="0"/>
              <a:t>第</a:t>
            </a:r>
            <a:r>
              <a:rPr lang="en-US" altLang="ja-JP" dirty="0" smtClean="0"/>
              <a:t>2</a:t>
            </a:r>
            <a:r>
              <a:rPr lang="ja-JP" altLang="en-US" dirty="0" smtClean="0"/>
              <a:t>・</a:t>
            </a:r>
            <a:r>
              <a:rPr lang="en-US" altLang="ja-JP" dirty="0" smtClean="0"/>
              <a:t>3</a:t>
            </a:r>
            <a:r>
              <a:rPr lang="ja-JP" altLang="en-US" dirty="0" smtClean="0"/>
              <a:t>ステージ</a:t>
            </a:r>
            <a:r>
              <a:rPr lang="en-US" altLang="ja-JP" dirty="0"/>
              <a:t>【2002</a:t>
            </a:r>
            <a:r>
              <a:rPr lang="ja-JP" altLang="en-US" dirty="0"/>
              <a:t>～</a:t>
            </a:r>
            <a:r>
              <a:rPr lang="en-US" altLang="ja-JP" dirty="0"/>
              <a:t>2012</a:t>
            </a:r>
            <a:r>
              <a:rPr lang="en-US" altLang="ja-JP" dirty="0" smtClean="0"/>
              <a:t>】</a:t>
            </a:r>
            <a:r>
              <a:rPr lang="ja-JP" altLang="en-US" dirty="0" smtClean="0"/>
              <a:t>サービス離陸期</a:t>
            </a:r>
            <a:r>
              <a:rPr lang="ja-JP" altLang="en-US" dirty="0" smtClean="0"/>
              <a:t>・発展期</a:t>
            </a:r>
            <a:endParaRPr kumimoji="1" lang="ja-JP" altLang="en-US" dirty="0"/>
          </a:p>
        </p:txBody>
      </p:sp>
      <p:sp>
        <p:nvSpPr>
          <p:cNvPr id="3" name="コンテンツ プレースホルダー 2"/>
          <p:cNvSpPr>
            <a:spLocks noGrp="1"/>
          </p:cNvSpPr>
          <p:nvPr>
            <p:ph sz="half" idx="1"/>
          </p:nvPr>
        </p:nvSpPr>
        <p:spPr>
          <a:xfrm>
            <a:off x="162560" y="971867"/>
            <a:ext cx="5552440" cy="5571808"/>
          </a:xfrm>
        </p:spPr>
        <p:txBody>
          <a:bodyPr>
            <a:noAutofit/>
          </a:bodyPr>
          <a:lstStyle/>
          <a:p>
            <a:r>
              <a:rPr lang="en-US" altLang="ja-JP" sz="2000" dirty="0" smtClean="0"/>
              <a:t>2002/10</a:t>
            </a:r>
            <a:r>
              <a:rPr lang="en-US" altLang="ja-JP" sz="2000" dirty="0"/>
              <a:t>: </a:t>
            </a:r>
            <a:r>
              <a:rPr lang="ja-JP" altLang="en-US" sz="2000" dirty="0"/>
              <a:t>関西館開館、近代デジタルライブラリー、インターネット資源選択的蓄積実験事業（</a:t>
            </a:r>
            <a:r>
              <a:rPr lang="en-US" altLang="ja-JP" sz="2000" dirty="0"/>
              <a:t>WARP</a:t>
            </a:r>
            <a:r>
              <a:rPr lang="ja-JP" altLang="en-US" sz="2000" dirty="0"/>
              <a:t>）、データベース・ナビゲーション・サービス（</a:t>
            </a:r>
            <a:r>
              <a:rPr lang="en-US" altLang="ja-JP" sz="2000" dirty="0" err="1"/>
              <a:t>Dnavi</a:t>
            </a:r>
            <a:r>
              <a:rPr lang="ja-JP" altLang="en-US" sz="2000" dirty="0"/>
              <a:t>）を公開</a:t>
            </a:r>
          </a:p>
          <a:p>
            <a:r>
              <a:rPr lang="en-US" altLang="ja-JP" sz="2000" dirty="0" smtClean="0"/>
              <a:t>2003/6: </a:t>
            </a:r>
            <a:r>
              <a:rPr lang="en-US" altLang="ja-JP" sz="2000" dirty="0"/>
              <a:t>e-Japan</a:t>
            </a:r>
            <a:r>
              <a:rPr lang="ja-JP" altLang="en-US" sz="2000" dirty="0"/>
              <a:t>重点計画－</a:t>
            </a:r>
            <a:r>
              <a:rPr lang="en-US" altLang="ja-JP" sz="2000" dirty="0"/>
              <a:t>2003(IT</a:t>
            </a:r>
            <a:r>
              <a:rPr lang="ja-JP" altLang="en-US" sz="2000" dirty="0"/>
              <a:t>戦略本部</a:t>
            </a:r>
            <a:r>
              <a:rPr lang="en-US" altLang="ja-JP" sz="2000" dirty="0"/>
              <a:t>)</a:t>
            </a:r>
          </a:p>
          <a:p>
            <a:r>
              <a:rPr lang="en-US" altLang="ja-JP" sz="2000" dirty="0" smtClean="0"/>
              <a:t>2004/2</a:t>
            </a:r>
            <a:r>
              <a:rPr lang="en-US" altLang="ja-JP" sz="2000" dirty="0"/>
              <a:t>: </a:t>
            </a:r>
            <a:r>
              <a:rPr lang="ja-JP" altLang="en-US" sz="2000" dirty="0"/>
              <a:t>電子図書館中期計画</a:t>
            </a:r>
            <a:r>
              <a:rPr lang="en-US" altLang="ja-JP" sz="2000" dirty="0"/>
              <a:t>2004</a:t>
            </a:r>
            <a:r>
              <a:rPr lang="ja-JP" altLang="en-US" sz="2000" dirty="0"/>
              <a:t>策定</a:t>
            </a:r>
          </a:p>
          <a:p>
            <a:r>
              <a:rPr lang="en-US" altLang="ja-JP" sz="2000" dirty="0" smtClean="0"/>
              <a:t>2004/10</a:t>
            </a:r>
            <a:r>
              <a:rPr lang="en-US" altLang="ja-JP" sz="2000" dirty="0"/>
              <a:t>:</a:t>
            </a:r>
            <a:r>
              <a:rPr lang="ja-JP" altLang="en-US" sz="2000" dirty="0"/>
              <a:t>デジタルアーカイブポータルプロトタイプの開発に着手</a:t>
            </a:r>
          </a:p>
          <a:p>
            <a:r>
              <a:rPr lang="en-US" altLang="ja-JP" sz="2000" dirty="0" smtClean="0"/>
              <a:t>2005/4</a:t>
            </a:r>
            <a:r>
              <a:rPr lang="en-US" altLang="ja-JP" sz="2000" dirty="0"/>
              <a:t>: NDL</a:t>
            </a:r>
            <a:r>
              <a:rPr lang="ja-JP" altLang="en-US" sz="2000" dirty="0"/>
              <a:t>デジタルアーカイブシステムの開発に着手</a:t>
            </a:r>
          </a:p>
          <a:p>
            <a:r>
              <a:rPr lang="en-US" altLang="ja-JP" sz="2000" dirty="0" smtClean="0"/>
              <a:t>2005/7</a:t>
            </a:r>
            <a:r>
              <a:rPr lang="en-US" altLang="ja-JP" sz="2000" dirty="0"/>
              <a:t>: </a:t>
            </a:r>
            <a:r>
              <a:rPr lang="ja-JP" altLang="en-US" sz="2000" dirty="0"/>
              <a:t>デジタルアーカイブポータルプロトタイプ試験公開</a:t>
            </a:r>
          </a:p>
          <a:p>
            <a:r>
              <a:rPr lang="en-US" altLang="ja-JP" sz="2000" dirty="0" smtClean="0"/>
              <a:t>2007/10</a:t>
            </a:r>
            <a:r>
              <a:rPr lang="en-US" altLang="ja-JP" sz="2000" dirty="0"/>
              <a:t>: PORTA</a:t>
            </a:r>
            <a:r>
              <a:rPr lang="ja-JP" altLang="en-US" sz="2000" dirty="0"/>
              <a:t>正式公開</a:t>
            </a:r>
          </a:p>
          <a:p>
            <a:pPr lvl="1"/>
            <a:r>
              <a:rPr lang="ja-JP" altLang="en-US" sz="1600" dirty="0" smtClean="0"/>
              <a:t>以降</a:t>
            </a:r>
            <a:r>
              <a:rPr lang="ja-JP" altLang="en-US" sz="1600" dirty="0"/>
              <a:t>、国内においては館種を問わない全国の図書館との連携の強化と、博物館や文書館などの文化機関との連携の強化。</a:t>
            </a:r>
          </a:p>
          <a:p>
            <a:endParaRPr kumimoji="1" lang="ja-JP" altLang="en-US" sz="2000" dirty="0"/>
          </a:p>
        </p:txBody>
      </p:sp>
      <p:sp>
        <p:nvSpPr>
          <p:cNvPr id="6" name="コンテンツ プレースホルダー 5"/>
          <p:cNvSpPr>
            <a:spLocks noGrp="1"/>
          </p:cNvSpPr>
          <p:nvPr>
            <p:ph sz="half" idx="2"/>
          </p:nvPr>
        </p:nvSpPr>
        <p:spPr>
          <a:xfrm>
            <a:off x="5915025" y="971867"/>
            <a:ext cx="6104255" cy="5205096"/>
          </a:xfrm>
        </p:spPr>
        <p:txBody>
          <a:bodyPr>
            <a:noAutofit/>
          </a:bodyPr>
          <a:lstStyle/>
          <a:p>
            <a:r>
              <a:rPr lang="en-US" altLang="ja-JP" sz="2400" dirty="0"/>
              <a:t>2008/6: </a:t>
            </a:r>
            <a:r>
              <a:rPr lang="ja-JP" altLang="en-US" sz="2400" dirty="0"/>
              <a:t>知財計画</a:t>
            </a:r>
            <a:r>
              <a:rPr lang="en-US" altLang="ja-JP" sz="2400" dirty="0"/>
              <a:t>2008(</a:t>
            </a:r>
            <a:r>
              <a:rPr lang="ja-JP" altLang="en-US" sz="2400" dirty="0"/>
              <a:t>知的財産戦略本部</a:t>
            </a:r>
            <a:r>
              <a:rPr lang="en-US" altLang="ja-JP" sz="2400" dirty="0"/>
              <a:t>)</a:t>
            </a:r>
          </a:p>
          <a:p>
            <a:r>
              <a:rPr lang="en-US" altLang="ja-JP" sz="2400" dirty="0"/>
              <a:t>2009/5: </a:t>
            </a:r>
            <a:r>
              <a:rPr lang="ja-JP" altLang="en-US" sz="2400" dirty="0"/>
              <a:t>大規模デジタル化の実施開始（補正予算）</a:t>
            </a:r>
          </a:p>
          <a:p>
            <a:r>
              <a:rPr lang="en-US" altLang="ja-JP" sz="2400" dirty="0"/>
              <a:t>2009/10: </a:t>
            </a:r>
            <a:r>
              <a:rPr lang="ja-JP" altLang="en-US" sz="2400" dirty="0"/>
              <a:t>日中韓電子図書館イニシアティブ協定締結</a:t>
            </a:r>
          </a:p>
          <a:p>
            <a:pPr lvl="1"/>
            <a:r>
              <a:rPr lang="ja-JP" altLang="en-US" sz="1800" dirty="0"/>
              <a:t>海外に対しては東アジアの日中韓</a:t>
            </a:r>
            <a:r>
              <a:rPr lang="en-US" altLang="ja-JP" sz="1800" dirty="0"/>
              <a:t>3</a:t>
            </a:r>
            <a:r>
              <a:rPr lang="ja-JP" altLang="en-US" sz="1800" dirty="0"/>
              <a:t>カ国を初めとするアジア諸国との連携の強化や、世界各国とのグローバルな協力の推進</a:t>
            </a:r>
          </a:p>
          <a:p>
            <a:r>
              <a:rPr lang="en-US" altLang="ja-JP" sz="2400" dirty="0"/>
              <a:t>2010/8: </a:t>
            </a:r>
            <a:r>
              <a:rPr lang="en-US" altLang="ja-JP" sz="2400" dirty="0" err="1"/>
              <a:t>NDLSearch</a:t>
            </a:r>
            <a:r>
              <a:rPr lang="ja-JP" altLang="en-US" sz="2400" dirty="0"/>
              <a:t>試験公開</a:t>
            </a:r>
          </a:p>
          <a:p>
            <a:r>
              <a:rPr lang="en-US" altLang="ja-JP" sz="2400" dirty="0"/>
              <a:t>2010/4: </a:t>
            </a:r>
            <a:r>
              <a:rPr lang="ja-JP" altLang="en-US" sz="2400" dirty="0"/>
              <a:t>国等のインターネット資料の制度収集開始</a:t>
            </a:r>
          </a:p>
          <a:p>
            <a:r>
              <a:rPr lang="en-US" altLang="ja-JP" sz="2400" dirty="0"/>
              <a:t>2012/1: </a:t>
            </a:r>
            <a:r>
              <a:rPr lang="en-US" altLang="ja-JP" sz="2400" dirty="0" err="1"/>
              <a:t>NDLSearch</a:t>
            </a:r>
            <a:r>
              <a:rPr lang="ja-JP" altLang="en-US" sz="2400" dirty="0" err="1"/>
              <a:t>、</a:t>
            </a:r>
            <a:r>
              <a:rPr lang="ja-JP" altLang="en-US" sz="2400" dirty="0"/>
              <a:t>新</a:t>
            </a:r>
            <a:r>
              <a:rPr lang="en-US" altLang="ja-JP" sz="2400" dirty="0"/>
              <a:t>NDL-OPAC</a:t>
            </a:r>
            <a:r>
              <a:rPr lang="ja-JP" altLang="en-US" sz="2400" dirty="0" err="1"/>
              <a:t>、</a:t>
            </a:r>
            <a:r>
              <a:rPr lang="ja-JP" altLang="en-US" sz="2400" dirty="0"/>
              <a:t>来館者管理システム等、全面リニューアル</a:t>
            </a:r>
            <a:r>
              <a:rPr lang="ja-JP" altLang="en-US" sz="2400" dirty="0" smtClean="0"/>
              <a:t>公開</a:t>
            </a:r>
            <a:endParaRPr lang="en-US" altLang="ja-JP" sz="2400" dirty="0" smtClean="0"/>
          </a:p>
          <a:p>
            <a:pPr lvl="0"/>
            <a:r>
              <a:rPr lang="en-US" altLang="ja-JP" sz="2400" dirty="0"/>
              <a:t>2012/4: </a:t>
            </a:r>
            <a:r>
              <a:rPr lang="ja-JP" altLang="en-US" sz="2400" dirty="0" smtClean="0"/>
              <a:t>東日本大震災アーカイブ</a:t>
            </a:r>
            <a:r>
              <a:rPr lang="ja-JP" altLang="ja-JP" sz="2400" dirty="0" smtClean="0"/>
              <a:t>開発</a:t>
            </a:r>
            <a:r>
              <a:rPr lang="ja-JP" altLang="ja-JP" sz="2400" dirty="0"/>
              <a:t>開始</a:t>
            </a:r>
          </a:p>
          <a:p>
            <a:pPr marL="0" indent="0">
              <a:buNone/>
            </a:pPr>
            <a:endParaRPr lang="en-US" altLang="ja-JP" sz="2400" dirty="0" smtClean="0"/>
          </a:p>
          <a:p>
            <a:endParaRPr lang="ja-JP" altLang="en-US" sz="2400"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14</a:t>
            </a:fld>
            <a:endParaRPr kumimoji="0" lang="en-US"/>
          </a:p>
        </p:txBody>
      </p:sp>
    </p:spTree>
    <p:extLst>
      <p:ext uri="{BB962C8B-B14F-4D97-AF65-F5344CB8AC3E}">
        <p14:creationId xmlns:p14="http://schemas.microsoft.com/office/powerpoint/2010/main" val="1338561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40130"/>
          </a:xfrm>
        </p:spPr>
        <p:txBody>
          <a:bodyPr>
            <a:noAutofit/>
          </a:bodyPr>
          <a:lstStyle/>
          <a:p>
            <a:r>
              <a:rPr lang="ja-JP" altLang="ja-JP" sz="3200" dirty="0"/>
              <a:t>図書館のさまざまなデータを標準化する意義，</a:t>
            </a:r>
            <a:r>
              <a:rPr lang="en-US" altLang="ja-JP" sz="3200" dirty="0"/>
              <a:t/>
            </a:r>
            <a:br>
              <a:rPr lang="en-US" altLang="ja-JP" sz="3200" dirty="0"/>
            </a:br>
            <a:r>
              <a:rPr lang="ja-JP" altLang="ja-JP" sz="3200" dirty="0"/>
              <a:t>規格の重要性等</a:t>
            </a:r>
            <a:endParaRPr lang="ja-JP" altLang="en-US" sz="3200" dirty="0"/>
          </a:p>
        </p:txBody>
      </p:sp>
      <p:sp>
        <p:nvSpPr>
          <p:cNvPr id="3" name="コンテンツ プレースホルダー 2"/>
          <p:cNvSpPr>
            <a:spLocks noGrp="1"/>
          </p:cNvSpPr>
          <p:nvPr>
            <p:ph sz="half" idx="1"/>
          </p:nvPr>
        </p:nvSpPr>
        <p:spPr>
          <a:xfrm>
            <a:off x="148590" y="1600201"/>
            <a:ext cx="5269230" cy="4525963"/>
          </a:xfrm>
        </p:spPr>
        <p:style>
          <a:lnRef idx="1">
            <a:schemeClr val="accent3"/>
          </a:lnRef>
          <a:fillRef idx="2">
            <a:schemeClr val="accent3"/>
          </a:fillRef>
          <a:effectRef idx="1">
            <a:schemeClr val="accent3"/>
          </a:effectRef>
          <a:fontRef idx="minor">
            <a:schemeClr val="dk1"/>
          </a:fontRef>
        </p:style>
        <p:txBody>
          <a:bodyPr>
            <a:normAutofit fontScale="92500" lnSpcReduction="10000"/>
          </a:bodyPr>
          <a:lstStyle/>
          <a:p>
            <a:r>
              <a:rPr lang="ja-JP" altLang="en-US" dirty="0"/>
              <a:t>的確</a:t>
            </a:r>
            <a:r>
              <a:rPr lang="ja-JP" altLang="en-US" dirty="0" smtClean="0"/>
              <a:t>な情報を</a:t>
            </a:r>
            <a:r>
              <a:rPr lang="ja-JP" altLang="en-US" dirty="0"/>
              <a:t>提供</a:t>
            </a:r>
            <a:r>
              <a:rPr lang="ja-JP" altLang="en-US" dirty="0" smtClean="0"/>
              <a:t>したい</a:t>
            </a:r>
            <a:endParaRPr lang="en-US" altLang="ja-JP" dirty="0" smtClean="0"/>
          </a:p>
          <a:p>
            <a:r>
              <a:rPr kumimoji="1" lang="ja-JP" altLang="en-US" dirty="0" smtClean="0"/>
              <a:t>情報の網羅性の確保が必要</a:t>
            </a:r>
            <a:endParaRPr kumimoji="1" lang="en-US" altLang="ja-JP" dirty="0" smtClean="0"/>
          </a:p>
          <a:p>
            <a:pPr lvl="1"/>
            <a:r>
              <a:rPr kumimoji="1" lang="en-US" altLang="ja-JP" dirty="0" smtClean="0"/>
              <a:t>1</a:t>
            </a:r>
            <a:r>
              <a:rPr kumimoji="1" lang="ja-JP" altLang="en-US" dirty="0" err="1" smtClean="0"/>
              <a:t>つの</a:t>
            </a:r>
            <a:r>
              <a:rPr kumimoji="1" lang="ja-JP" altLang="en-US" dirty="0" smtClean="0"/>
              <a:t>機関が全てを保有していない</a:t>
            </a:r>
            <a:endParaRPr kumimoji="1" lang="en-US" altLang="ja-JP" dirty="0" smtClean="0"/>
          </a:p>
          <a:p>
            <a:pPr lvl="1"/>
            <a:r>
              <a:rPr lang="ja-JP" altLang="en-US" dirty="0" smtClean="0"/>
              <a:t>様々な機関が保有している情報を一元的に活用したい</a:t>
            </a:r>
            <a:endParaRPr lang="en-US" altLang="ja-JP" dirty="0" smtClean="0"/>
          </a:p>
          <a:p>
            <a:r>
              <a:rPr kumimoji="1" lang="ja-JP" altLang="en-US" dirty="0" smtClean="0"/>
              <a:t>個々の情報の共通化が必要</a:t>
            </a:r>
            <a:endParaRPr kumimoji="1" lang="en-US" altLang="ja-JP" dirty="0" smtClean="0"/>
          </a:p>
          <a:p>
            <a:pPr lvl="1"/>
            <a:r>
              <a:rPr kumimoji="1" lang="ja-JP" altLang="en-US" dirty="0" smtClean="0"/>
              <a:t>一元的に利用できるようにするには、仕様が統一されていることが効率的</a:t>
            </a:r>
            <a:endParaRPr kumimoji="1" lang="en-US" altLang="ja-JP" dirty="0" smtClean="0"/>
          </a:p>
          <a:p>
            <a:r>
              <a:rPr lang="ja-JP" altLang="en-US" dirty="0" smtClean="0"/>
              <a:t>共通仕様の普及活動</a:t>
            </a:r>
            <a:endParaRPr lang="en-US" altLang="ja-JP" dirty="0" smtClean="0"/>
          </a:p>
          <a:p>
            <a:pPr lvl="1"/>
            <a:r>
              <a:rPr lang="ja-JP" altLang="en-US" dirty="0" smtClean="0"/>
              <a:t>共通</a:t>
            </a:r>
            <a:r>
              <a:rPr lang="ja-JP" altLang="en-US" dirty="0"/>
              <a:t>仕様</a:t>
            </a:r>
            <a:r>
              <a:rPr lang="ja-JP" altLang="en-US" dirty="0" smtClean="0"/>
              <a:t>を提示して、関係機関に適用を働きかける</a:t>
            </a:r>
            <a:endParaRPr kumimoji="1" lang="en-US" altLang="ja-JP" dirty="0" smtClean="0"/>
          </a:p>
        </p:txBody>
      </p:sp>
      <p:sp>
        <p:nvSpPr>
          <p:cNvPr id="4" name="コンテンツ プレースホルダー 3"/>
          <p:cNvSpPr>
            <a:spLocks noGrp="1"/>
          </p:cNvSpPr>
          <p:nvPr>
            <p:ph sz="half" idx="2"/>
          </p:nvPr>
        </p:nvSpPr>
        <p:spPr>
          <a:xfrm>
            <a:off x="6606540" y="1600201"/>
            <a:ext cx="5417820" cy="4525963"/>
          </a:xfrm>
        </p:spPr>
        <p:style>
          <a:lnRef idx="1">
            <a:schemeClr val="accent3"/>
          </a:lnRef>
          <a:fillRef idx="2">
            <a:schemeClr val="accent3"/>
          </a:fillRef>
          <a:effectRef idx="1">
            <a:schemeClr val="accent3"/>
          </a:effectRef>
          <a:fontRef idx="minor">
            <a:schemeClr val="dk1"/>
          </a:fontRef>
        </p:style>
        <p:txBody>
          <a:bodyPr>
            <a:normAutofit fontScale="92500" lnSpcReduction="10000"/>
          </a:bodyPr>
          <a:lstStyle/>
          <a:p>
            <a:r>
              <a:rPr lang="ja-JP" altLang="en-US" dirty="0"/>
              <a:t>メタデータ記述要素・記述</a:t>
            </a:r>
            <a:r>
              <a:rPr lang="ja-JP" altLang="en-US" dirty="0" smtClean="0"/>
              <a:t>規則</a:t>
            </a:r>
            <a:endParaRPr lang="en-US" altLang="ja-JP" dirty="0" smtClean="0"/>
          </a:p>
          <a:p>
            <a:pPr lvl="1"/>
            <a:r>
              <a:rPr lang="ja-JP" altLang="en-US" dirty="0"/>
              <a:t>個々</a:t>
            </a:r>
            <a:r>
              <a:rPr lang="ja-JP" altLang="en-US" dirty="0" smtClean="0"/>
              <a:t>の書誌情報</a:t>
            </a:r>
            <a:endParaRPr lang="en-US" altLang="ja-JP" dirty="0" smtClean="0"/>
          </a:p>
          <a:p>
            <a:pPr lvl="1"/>
            <a:r>
              <a:rPr lang="ja-JP" altLang="en-US" dirty="0"/>
              <a:t>個々</a:t>
            </a:r>
            <a:r>
              <a:rPr lang="ja-JP" altLang="en-US" dirty="0" smtClean="0"/>
              <a:t>の情報の永続的識別子</a:t>
            </a:r>
            <a:endParaRPr lang="en-US" altLang="ja-JP" dirty="0"/>
          </a:p>
          <a:p>
            <a:pPr lvl="1"/>
            <a:r>
              <a:rPr lang="ja-JP" altLang="en-US" dirty="0" smtClean="0"/>
              <a:t>同義語辞書、シソーラス</a:t>
            </a:r>
            <a:endParaRPr lang="en-US" altLang="ja-JP" dirty="0"/>
          </a:p>
          <a:p>
            <a:r>
              <a:rPr lang="ja-JP" altLang="en-US" dirty="0"/>
              <a:t>メタデータ交換通信規約</a:t>
            </a:r>
            <a:endParaRPr lang="en-US" altLang="ja-JP" dirty="0"/>
          </a:p>
          <a:p>
            <a:pPr lvl="1"/>
            <a:r>
              <a:rPr lang="ja-JP" altLang="en-US" dirty="0" smtClean="0"/>
              <a:t>収集（ハーベスト）</a:t>
            </a:r>
            <a:endParaRPr lang="en-US" altLang="ja-JP" dirty="0"/>
          </a:p>
          <a:p>
            <a:pPr lvl="1"/>
            <a:r>
              <a:rPr lang="ja-JP" altLang="en-US" dirty="0"/>
              <a:t>横断検索</a:t>
            </a:r>
            <a:endParaRPr lang="en-US" altLang="ja-JP" dirty="0"/>
          </a:p>
          <a:p>
            <a:pPr lvl="1"/>
            <a:r>
              <a:rPr lang="ja-JP" altLang="en-US" dirty="0" smtClean="0"/>
              <a:t>格納・保存</a:t>
            </a:r>
            <a:endParaRPr lang="en-US" altLang="ja-JP" dirty="0"/>
          </a:p>
          <a:p>
            <a:pPr lvl="1"/>
            <a:r>
              <a:rPr lang="ja-JP" altLang="en-US" dirty="0"/>
              <a:t>提供</a:t>
            </a:r>
            <a:endParaRPr lang="en-US" altLang="ja-JP" dirty="0"/>
          </a:p>
          <a:p>
            <a:r>
              <a:rPr kumimoji="1" lang="ja-JP" altLang="en-US" dirty="0" smtClean="0"/>
              <a:t>デジタルコンテンツ仕様</a:t>
            </a:r>
            <a:endParaRPr kumimoji="1" lang="en-US" altLang="ja-JP" dirty="0" smtClean="0"/>
          </a:p>
          <a:p>
            <a:pPr lvl="1"/>
            <a:r>
              <a:rPr lang="ja-JP" altLang="en-US" dirty="0" smtClean="0"/>
              <a:t>画像、音声、動画、電子書籍</a:t>
            </a:r>
            <a:endParaRPr kumimoji="1" lang="en-US" altLang="ja-JP" dirty="0" smtClean="0"/>
          </a:p>
          <a:p>
            <a:r>
              <a:rPr lang="ja-JP" altLang="en-US" dirty="0" smtClean="0"/>
              <a:t>デジタルコンテンツ交換仕様</a:t>
            </a:r>
            <a:endParaRPr kumimoji="1" lang="en-US" altLang="ja-JP" dirty="0" smtClean="0"/>
          </a:p>
          <a:p>
            <a:pPr lvl="1"/>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140</a:t>
            </a:fld>
            <a:endParaRPr kumimoji="0" lang="en-US"/>
          </a:p>
        </p:txBody>
      </p:sp>
      <p:sp>
        <p:nvSpPr>
          <p:cNvPr id="7" name="横巻き 6"/>
          <p:cNvSpPr/>
          <p:nvPr/>
        </p:nvSpPr>
        <p:spPr>
          <a:xfrm>
            <a:off x="1865784" y="952444"/>
            <a:ext cx="8460432" cy="621742"/>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様々な機関が提供するデータベースを効率的に利活用するために</a:t>
            </a:r>
          </a:p>
        </p:txBody>
      </p:sp>
      <p:sp>
        <p:nvSpPr>
          <p:cNvPr id="8" name="右矢印 7"/>
          <p:cNvSpPr/>
          <p:nvPr/>
        </p:nvSpPr>
        <p:spPr>
          <a:xfrm>
            <a:off x="5417820" y="2948940"/>
            <a:ext cx="1188720" cy="8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05589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en-US" altLang="ja-JP" dirty="0"/>
              <a:t>NDL</a:t>
            </a:r>
            <a:r>
              <a:rPr lang="ja-JP" altLang="ja-JP" dirty="0" err="1"/>
              <a:t>が提</a:t>
            </a:r>
            <a:r>
              <a:rPr lang="ja-JP" altLang="ja-JP" dirty="0"/>
              <a:t>供する各種サービス</a:t>
            </a:r>
            <a:r>
              <a:rPr lang="ja-JP" altLang="ja-JP" dirty="0" smtClean="0"/>
              <a:t>と</a:t>
            </a:r>
            <a:r>
              <a:rPr lang="en-US" altLang="ja-JP" dirty="0" smtClean="0"/>
              <a:t/>
            </a:r>
            <a:br>
              <a:rPr lang="en-US" altLang="ja-JP" dirty="0" smtClean="0"/>
            </a:br>
            <a:r>
              <a:rPr lang="ja-JP" altLang="ja-JP" dirty="0" smtClean="0"/>
              <a:t>それ</a:t>
            </a:r>
            <a:r>
              <a:rPr lang="ja-JP" altLang="ja-JP" dirty="0"/>
              <a:t>を支えるシステム</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141</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195567547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24000" y="0"/>
            <a:ext cx="9144000" cy="928670"/>
          </a:xfrm>
        </p:spPr>
        <p:txBody>
          <a:bodyPr>
            <a:noAutofit/>
          </a:bodyPr>
          <a:lstStyle/>
          <a:p>
            <a:r>
              <a:rPr lang="en-US" altLang="ja-JP" sz="3200" dirty="0" smtClean="0"/>
              <a:t>NDL</a:t>
            </a:r>
            <a:r>
              <a:rPr lang="ja-JP" altLang="ja-JP" sz="3200" dirty="0" err="1" smtClean="0"/>
              <a:t>が</a:t>
            </a:r>
            <a:r>
              <a:rPr lang="ja-JP" altLang="ja-JP" sz="3200" dirty="0" err="1"/>
              <a:t>提</a:t>
            </a:r>
            <a:r>
              <a:rPr lang="ja-JP" altLang="ja-JP" sz="3200" dirty="0"/>
              <a:t>供する各種サービスと，それを支えるシステム</a:t>
            </a:r>
            <a:endParaRPr lang="ja-JP" altLang="en-US" sz="3200" dirty="0"/>
          </a:p>
        </p:txBody>
      </p:sp>
      <p:sp>
        <p:nvSpPr>
          <p:cNvPr id="3" name="コンテンツ プレースホルダー 2"/>
          <p:cNvSpPr>
            <a:spLocks noGrp="1"/>
          </p:cNvSpPr>
          <p:nvPr>
            <p:ph idx="1"/>
          </p:nvPr>
        </p:nvSpPr>
        <p:spPr>
          <a:xfrm>
            <a:off x="222422" y="965200"/>
            <a:ext cx="11763632" cy="5211763"/>
          </a:xfrm>
        </p:spPr>
        <p:txBody>
          <a:bodyPr>
            <a:normAutofit/>
          </a:bodyPr>
          <a:lstStyle/>
          <a:p>
            <a:r>
              <a:rPr lang="en-US" altLang="ja-JP" sz="4000" dirty="0" smtClean="0"/>
              <a:t>DA</a:t>
            </a:r>
            <a:r>
              <a:rPr lang="ja-JP" altLang="en-US" sz="4000" dirty="0"/>
              <a:t>とポータルの将来像（</a:t>
            </a:r>
            <a:r>
              <a:rPr lang="en-US" altLang="ja-JP" sz="4000" dirty="0"/>
              <a:t>2008</a:t>
            </a:r>
            <a:r>
              <a:rPr lang="ja-JP" altLang="en-US" sz="4000" dirty="0"/>
              <a:t>年） </a:t>
            </a:r>
            <a:r>
              <a:rPr lang="ja-JP" altLang="en-US" sz="4000" dirty="0" smtClean="0"/>
              <a:t> </a:t>
            </a:r>
            <a:r>
              <a:rPr lang="ja-JP" altLang="en-US" sz="4000" dirty="0"/>
              <a:t>
 「トータルな図書館システムの</a:t>
            </a:r>
            <a:r>
              <a:rPr lang="ja-JP" altLang="en-US" sz="4000" dirty="0" smtClean="0"/>
              <a:t>実現 （</a:t>
            </a:r>
            <a:r>
              <a:rPr lang="en-US" altLang="ja-JP" sz="4000" dirty="0"/>
              <a:t>2009</a:t>
            </a:r>
            <a:r>
              <a:rPr lang="ja-JP" altLang="en-US" sz="4000" dirty="0"/>
              <a:t>年</a:t>
            </a:r>
            <a:r>
              <a:rPr lang="ja-JP" altLang="en-US" sz="4000" dirty="0" smtClean="0"/>
              <a:t>）</a:t>
            </a:r>
            <a:r>
              <a:rPr lang="ja-JP" altLang="en-US" sz="4000" dirty="0"/>
              <a:t>
</a:t>
            </a:r>
            <a:r>
              <a:rPr lang="ja-JP" altLang="en-US" sz="4000" dirty="0" smtClean="0"/>
              <a:t>次期</a:t>
            </a:r>
            <a:r>
              <a:rPr lang="ja-JP" altLang="en-US" sz="4000" dirty="0"/>
              <a:t>基盤システムの開発方針に</a:t>
            </a:r>
            <a:r>
              <a:rPr lang="ja-JP" altLang="en-US" sz="4000" dirty="0" smtClean="0"/>
              <a:t>ついて（</a:t>
            </a:r>
            <a:r>
              <a:rPr lang="en-US" altLang="ja-JP" sz="4000" dirty="0"/>
              <a:t>2009</a:t>
            </a:r>
            <a:r>
              <a:rPr lang="ja-JP" altLang="en-US" sz="4000" dirty="0"/>
              <a:t>年</a:t>
            </a:r>
            <a:r>
              <a:rPr lang="ja-JP" altLang="en-US" sz="4000" dirty="0" smtClean="0"/>
              <a:t>）</a:t>
            </a:r>
            <a:endParaRPr lang="en-US" altLang="ja-JP" sz="4000" dirty="0" smtClean="0"/>
          </a:p>
          <a:p>
            <a:r>
              <a:rPr lang="ja-JP" altLang="en-US" sz="4000" dirty="0"/>
              <a:t>現在</a:t>
            </a:r>
            <a:r>
              <a:rPr lang="ja-JP" altLang="en-US" sz="4000" dirty="0" smtClean="0"/>
              <a:t>のサービスとシステム</a:t>
            </a:r>
            <a:r>
              <a:rPr lang="ja-JP" altLang="en-US" sz="4000" dirty="0"/>
              <a:t>
 </a:t>
            </a:r>
            <a:r>
              <a:rPr lang="en-US" altLang="ja-JP" sz="4000" dirty="0" smtClean="0"/>
              <a:t>【</a:t>
            </a:r>
            <a:r>
              <a:rPr lang="en-US" altLang="ja-JP" sz="4000" dirty="0"/>
              <a:t>2014〜5</a:t>
            </a:r>
            <a:r>
              <a:rPr lang="ja-JP" altLang="en-US" sz="4000" dirty="0" smtClean="0"/>
              <a:t>年</a:t>
            </a:r>
            <a:r>
              <a:rPr lang="en-US" altLang="ja-JP" sz="4000" dirty="0" smtClean="0"/>
              <a:t>】</a:t>
            </a:r>
            <a:r>
              <a:rPr lang="ja-JP" altLang="en-US" sz="4000" dirty="0"/>
              <a:t>現状と課題と解決策で検討されていること </a:t>
            </a:r>
            <a:endParaRPr lang="ja-JP" altLang="en-US" sz="4000" dirty="0">
              <a:effectLst/>
            </a:endParaRPr>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142</a:t>
            </a:fld>
            <a:endParaRPr kumimoji="0" lang="en-US"/>
          </a:p>
        </p:txBody>
      </p:sp>
      <p:sp>
        <p:nvSpPr>
          <p:cNvPr id="8" name="右矢印 7"/>
          <p:cNvSpPr/>
          <p:nvPr/>
        </p:nvSpPr>
        <p:spPr>
          <a:xfrm>
            <a:off x="9132136" y="991326"/>
            <a:ext cx="1368152" cy="55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MindMap</a:t>
            </a:r>
            <a:endParaRPr lang="ja-JP" altLang="en-US" dirty="0"/>
          </a:p>
        </p:txBody>
      </p:sp>
    </p:spTree>
    <p:extLst>
      <p:ext uri="{BB962C8B-B14F-4D97-AF65-F5344CB8AC3E}">
        <p14:creationId xmlns:p14="http://schemas.microsoft.com/office/powerpoint/2010/main" val="202042872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en-US" altLang="ja-JP" sz="3600" dirty="0"/>
              <a:t>2012</a:t>
            </a:r>
            <a:r>
              <a:rPr lang="ja-JP" altLang="en-US" sz="3600" dirty="0"/>
              <a:t>年稼働システム開発方針</a:t>
            </a:r>
            <a:r>
              <a:rPr lang="en-US" altLang="ja-JP" sz="3600" dirty="0"/>
              <a:t>【2009</a:t>
            </a:r>
            <a:r>
              <a:rPr lang="ja-JP" altLang="en-US" sz="3600" dirty="0"/>
              <a:t>年</a:t>
            </a:r>
            <a:r>
              <a:rPr lang="en-US" altLang="ja-JP" sz="3600" dirty="0"/>
              <a:t>】</a:t>
            </a:r>
            <a:endParaRPr lang="ja-JP" altLang="en-US" sz="3600" dirty="0"/>
          </a:p>
        </p:txBody>
      </p:sp>
      <p:sp>
        <p:nvSpPr>
          <p:cNvPr id="3" name="コンテンツ プレースホルダ 2"/>
          <p:cNvSpPr>
            <a:spLocks noGrp="1"/>
          </p:cNvSpPr>
          <p:nvPr>
            <p:ph sz="half" idx="1"/>
          </p:nvPr>
        </p:nvSpPr>
        <p:spPr>
          <a:xfrm>
            <a:off x="1703512" y="1052736"/>
            <a:ext cx="4468688" cy="5805264"/>
          </a:xfrm>
        </p:spPr>
        <p:txBody>
          <a:bodyPr>
            <a:normAutofit lnSpcReduction="10000"/>
          </a:bodyPr>
          <a:lstStyle/>
          <a:p>
            <a:r>
              <a:rPr lang="ja-JP" altLang="en-US" dirty="0" smtClean="0"/>
              <a:t>現行</a:t>
            </a:r>
            <a:r>
              <a:rPr lang="ja-JP" altLang="en-US" dirty="0"/>
              <a:t>システム</a:t>
            </a:r>
            <a:r>
              <a:rPr lang="ja-JP" altLang="en-US" dirty="0" smtClean="0"/>
              <a:t>の問題</a:t>
            </a:r>
            <a:endParaRPr lang="en-US" altLang="ja-JP" dirty="0" smtClean="0"/>
          </a:p>
          <a:p>
            <a:pPr lvl="1"/>
            <a:r>
              <a:rPr lang="ja-JP" altLang="en-US" dirty="0"/>
              <a:t>運用・保守作業や機能拡張に係る</a:t>
            </a:r>
            <a:r>
              <a:rPr lang="ja-JP" altLang="en-US" dirty="0">
                <a:solidFill>
                  <a:srgbClr val="FF0000"/>
                </a:solidFill>
              </a:rPr>
              <a:t>経費</a:t>
            </a:r>
            <a:r>
              <a:rPr lang="ja-JP" altLang="en-US" dirty="0"/>
              <a:t>が大きい</a:t>
            </a:r>
          </a:p>
          <a:p>
            <a:pPr lvl="1"/>
            <a:r>
              <a:rPr lang="ja-JP" altLang="en-US" dirty="0">
                <a:solidFill>
                  <a:srgbClr val="FF0000"/>
                </a:solidFill>
              </a:rPr>
              <a:t>機能拡張</a:t>
            </a:r>
            <a:r>
              <a:rPr lang="ja-JP" altLang="en-US" dirty="0"/>
              <a:t>への対応力が低い</a:t>
            </a:r>
          </a:p>
          <a:p>
            <a:r>
              <a:rPr lang="ja-JP" altLang="en-US" dirty="0">
                <a:solidFill>
                  <a:srgbClr val="FF0000"/>
                </a:solidFill>
              </a:rPr>
              <a:t>トータルな次期図書館システム</a:t>
            </a:r>
            <a:r>
              <a:rPr lang="ja-JP" altLang="en-US" dirty="0"/>
              <a:t>の構築と提供の実現を</a:t>
            </a:r>
            <a:r>
              <a:rPr lang="ja-JP" altLang="en-US" dirty="0" smtClean="0"/>
              <a:t>目指す</a:t>
            </a:r>
            <a:endParaRPr lang="en-US" altLang="ja-JP" dirty="0" smtClean="0"/>
          </a:p>
          <a:p>
            <a:r>
              <a:rPr lang="en-US" altLang="ja-JP" dirty="0" smtClean="0"/>
              <a:t>NDL</a:t>
            </a:r>
            <a:r>
              <a:rPr lang="ja-JP" altLang="en-US" dirty="0" smtClean="0"/>
              <a:t>サーチは、</a:t>
            </a:r>
            <a:endParaRPr lang="en-US" altLang="ja-JP" dirty="0" smtClean="0"/>
          </a:p>
          <a:p>
            <a:pPr lvl="1"/>
            <a:r>
              <a:rPr lang="ja-JP" altLang="en-US" dirty="0" smtClean="0"/>
              <a:t>図書館</a:t>
            </a:r>
            <a:r>
              <a:rPr lang="ja-JP" altLang="en-US" dirty="0"/>
              <a:t>ポータル、次世代</a:t>
            </a:r>
            <a:r>
              <a:rPr lang="en-US" altLang="ja-JP" dirty="0" smtClean="0"/>
              <a:t>OPAC</a:t>
            </a:r>
            <a:r>
              <a:rPr lang="ja-JP" altLang="en-US" dirty="0" err="1" smtClean="0"/>
              <a:t>、</a:t>
            </a:r>
            <a:r>
              <a:rPr lang="en-US" altLang="ja-JP" dirty="0" smtClean="0"/>
              <a:t>PORTA</a:t>
            </a:r>
            <a:r>
              <a:rPr lang="ja-JP" altLang="en-US" dirty="0" err="1" smtClean="0"/>
              <a:t>、ゆにか</a:t>
            </a:r>
            <a:r>
              <a:rPr lang="ja-JP" altLang="en-US" dirty="0" smtClean="0"/>
              <a:t>ねっとを統合した入口機能とする</a:t>
            </a:r>
            <a:endParaRPr lang="en-US" altLang="ja-JP" dirty="0" smtClean="0"/>
          </a:p>
          <a:p>
            <a:pPr lvl="2"/>
            <a:endParaRPr lang="ja-JP" altLang="en-US" dirty="0"/>
          </a:p>
        </p:txBody>
      </p:sp>
      <p:sp>
        <p:nvSpPr>
          <p:cNvPr id="4" name="コンテンツ プレースホルダ 3"/>
          <p:cNvSpPr>
            <a:spLocks noGrp="1"/>
          </p:cNvSpPr>
          <p:nvPr>
            <p:ph sz="half" idx="2"/>
          </p:nvPr>
        </p:nvSpPr>
        <p:spPr>
          <a:xfrm>
            <a:off x="6172200" y="1158858"/>
            <a:ext cx="4316288" cy="5562617"/>
          </a:xfrm>
        </p:spPr>
        <p:txBody>
          <a:bodyPr>
            <a:normAutofit lnSpcReduction="10000"/>
          </a:bodyPr>
          <a:lstStyle/>
          <a:p>
            <a:r>
              <a:rPr lang="ja-JP" altLang="en-US" dirty="0" smtClean="0"/>
              <a:t>開発方針</a:t>
            </a:r>
            <a:endParaRPr lang="en-US" altLang="ja-JP" dirty="0" smtClean="0"/>
          </a:p>
          <a:p>
            <a:pPr lvl="1"/>
            <a:r>
              <a:rPr lang="ja-JP" altLang="en-US" dirty="0" smtClean="0"/>
              <a:t>現行</a:t>
            </a:r>
            <a:r>
              <a:rPr lang="ja-JP" altLang="en-US" dirty="0"/>
              <a:t>システムの運用経費の削減</a:t>
            </a:r>
          </a:p>
          <a:p>
            <a:pPr lvl="1"/>
            <a:r>
              <a:rPr lang="ja-JP" altLang="en-US" dirty="0" smtClean="0"/>
              <a:t>次期</a:t>
            </a:r>
            <a:r>
              <a:rPr lang="ja-JP" altLang="en-US" dirty="0"/>
              <a:t>基盤システムの導入経費の削減</a:t>
            </a:r>
          </a:p>
          <a:p>
            <a:pPr lvl="2"/>
            <a:r>
              <a:rPr lang="ja-JP" altLang="en-US" dirty="0" smtClean="0">
                <a:solidFill>
                  <a:srgbClr val="FF0000"/>
                </a:solidFill>
              </a:rPr>
              <a:t>システム化</a:t>
            </a:r>
            <a:r>
              <a:rPr lang="ja-JP" altLang="en-US" dirty="0">
                <a:solidFill>
                  <a:srgbClr val="FF0000"/>
                </a:solidFill>
              </a:rPr>
              <a:t>要件を明確に</a:t>
            </a:r>
            <a:r>
              <a:rPr lang="ja-JP" altLang="en-US" dirty="0"/>
              <a:t>し、業者見積もりの</a:t>
            </a:r>
            <a:r>
              <a:rPr lang="ja-JP" altLang="en-US" dirty="0">
                <a:solidFill>
                  <a:srgbClr val="FF0000"/>
                </a:solidFill>
              </a:rPr>
              <a:t>妥当性を的確に判断</a:t>
            </a:r>
            <a:r>
              <a:rPr lang="ja-JP" altLang="en-US" dirty="0"/>
              <a:t>する。</a:t>
            </a:r>
          </a:p>
          <a:p>
            <a:pPr lvl="2"/>
            <a:r>
              <a:rPr lang="ja-JP" altLang="en-US" dirty="0" smtClean="0">
                <a:solidFill>
                  <a:srgbClr val="FF0000"/>
                </a:solidFill>
              </a:rPr>
              <a:t>競争</a:t>
            </a:r>
            <a:r>
              <a:rPr lang="ja-JP" altLang="en-US" dirty="0">
                <a:solidFill>
                  <a:srgbClr val="FF0000"/>
                </a:solidFill>
              </a:rPr>
              <a:t>原理</a:t>
            </a:r>
            <a:r>
              <a:rPr lang="ja-JP" altLang="en-US" dirty="0"/>
              <a:t>が働く調達を行う。</a:t>
            </a:r>
          </a:p>
          <a:p>
            <a:pPr lvl="3"/>
            <a:r>
              <a:rPr lang="ja-JP" altLang="en-US" dirty="0" smtClean="0"/>
              <a:t>特定</a:t>
            </a:r>
            <a:r>
              <a:rPr lang="ja-JP" altLang="en-US" dirty="0"/>
              <a:t>ベンダーしか提案できない</a:t>
            </a:r>
            <a:r>
              <a:rPr lang="en-US" altLang="ja-JP" dirty="0"/>
              <a:t>RFP</a:t>
            </a:r>
            <a:r>
              <a:rPr lang="ja-JP" altLang="en-US" dirty="0"/>
              <a:t>にはしない。</a:t>
            </a:r>
          </a:p>
          <a:p>
            <a:pPr lvl="1"/>
            <a:r>
              <a:rPr lang="ja-JP" altLang="en-US" dirty="0" smtClean="0"/>
              <a:t>新規</a:t>
            </a:r>
            <a:r>
              <a:rPr lang="ja-JP" altLang="en-US" dirty="0"/>
              <a:t>開発を極力なくす。</a:t>
            </a:r>
          </a:p>
          <a:p>
            <a:pPr lvl="2"/>
            <a:r>
              <a:rPr lang="ja-JP" altLang="en-US" dirty="0" smtClean="0"/>
              <a:t>必須</a:t>
            </a:r>
            <a:r>
              <a:rPr lang="ja-JP" altLang="en-US" dirty="0"/>
              <a:t>な機能ではなくて、パッケージで実現できない業務は、業務の内容や流れを見直す</a:t>
            </a:r>
            <a:r>
              <a:rPr lang="ja-JP" altLang="en-US" dirty="0" smtClean="0"/>
              <a:t>。</a:t>
            </a:r>
            <a:r>
              <a:rPr lang="ja-JP" altLang="en-US" dirty="0" smtClean="0">
                <a:solidFill>
                  <a:srgbClr val="FF0000"/>
                </a:solidFill>
              </a:rPr>
              <a:t>（</a:t>
            </a:r>
            <a:r>
              <a:rPr lang="en-US" altLang="ja-JP" dirty="0" smtClean="0">
                <a:solidFill>
                  <a:srgbClr val="FF0000"/>
                </a:solidFill>
              </a:rPr>
              <a:t>BPR</a:t>
            </a:r>
            <a:r>
              <a:rPr lang="ja-JP" altLang="en-US" dirty="0" smtClean="0">
                <a:solidFill>
                  <a:srgbClr val="FF0000"/>
                </a:solidFill>
              </a:rPr>
              <a:t>）</a:t>
            </a:r>
            <a:endParaRPr lang="en-US" altLang="ja-JP" dirty="0" smtClean="0">
              <a:solidFill>
                <a:srgbClr val="FF0000"/>
              </a:solidFill>
            </a:endParaRPr>
          </a:p>
          <a:p>
            <a:pPr lvl="2"/>
            <a:r>
              <a:rPr lang="ja-JP" altLang="en-US" dirty="0" smtClean="0"/>
              <a:t>ただ</a:t>
            </a:r>
            <a:r>
              <a:rPr lang="ja-JP" altLang="en-US" dirty="0"/>
              <a:t>、高いからといって</a:t>
            </a:r>
            <a:r>
              <a:rPr lang="ja-JP" altLang="en-US" dirty="0">
                <a:solidFill>
                  <a:srgbClr val="FF0000"/>
                </a:solidFill>
              </a:rPr>
              <a:t>機能を削るのではなく</a:t>
            </a:r>
            <a:r>
              <a:rPr lang="ja-JP" altLang="en-US" dirty="0"/>
              <a:t>、安くできる方法を考える</a:t>
            </a:r>
          </a:p>
          <a:p>
            <a:pPr lvl="1"/>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143</a:t>
            </a:fld>
            <a:endParaRPr kumimoji="0" lang="en-US"/>
          </a:p>
        </p:txBody>
      </p:sp>
      <p:sp>
        <p:nvSpPr>
          <p:cNvPr id="7" name="正方形/長方形 6"/>
          <p:cNvSpPr/>
          <p:nvPr/>
        </p:nvSpPr>
        <p:spPr>
          <a:xfrm>
            <a:off x="5888251" y="3244334"/>
            <a:ext cx="255198" cy="369332"/>
          </a:xfrm>
          <a:prstGeom prst="rect">
            <a:avLst/>
          </a:prstGeom>
        </p:spPr>
        <p:txBody>
          <a:bodyPr wrap="none">
            <a:spAutoFit/>
          </a:bodyPr>
          <a:lstStyle/>
          <a:p>
            <a:r>
              <a:rPr lang="en-US" altLang="ja-JP" dirty="0"/>
              <a:t>‐</a:t>
            </a:r>
            <a:endParaRPr lang="ja-JP" altLang="en-US" dirty="0"/>
          </a:p>
        </p:txBody>
      </p:sp>
    </p:spTree>
    <p:extLst>
      <p:ext uri="{BB962C8B-B14F-4D97-AF65-F5344CB8AC3E}">
        <p14:creationId xmlns:p14="http://schemas.microsoft.com/office/powerpoint/2010/main" val="131280276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148"/>
          <p:cNvSpPr>
            <a:spLocks noChangeArrowheads="1"/>
          </p:cNvSpPr>
          <p:nvPr/>
        </p:nvSpPr>
        <p:spPr bwMode="auto">
          <a:xfrm>
            <a:off x="4310063" y="1214440"/>
            <a:ext cx="3744912" cy="571487"/>
          </a:xfrm>
          <a:prstGeom prst="roundRect">
            <a:avLst>
              <a:gd name="adj" fmla="val 16667"/>
            </a:avLst>
          </a:prstGeom>
          <a:solidFill>
            <a:srgbClr val="CCECFF"/>
          </a:solidFill>
          <a:ln w="12700">
            <a:solidFill>
              <a:schemeClr val="accent2"/>
            </a:solidFill>
            <a:round/>
            <a:headEnd/>
            <a:tailEnd/>
          </a:ln>
          <a:effectLst>
            <a:glow rad="228600">
              <a:schemeClr val="accent6">
                <a:satMod val="175000"/>
                <a:alpha val="40000"/>
              </a:schemeClr>
            </a:glow>
          </a:effectLst>
        </p:spPr>
        <p:txBody>
          <a:bodyPr/>
          <a:lstStyle/>
          <a:p>
            <a:pPr fontAlgn="base">
              <a:spcBef>
                <a:spcPct val="0"/>
              </a:spcBef>
              <a:spcAft>
                <a:spcPct val="0"/>
              </a:spcAft>
            </a:pPr>
            <a:r>
              <a:rPr lang="en-US" altLang="ja-JP" sz="700" dirty="0">
                <a:solidFill>
                  <a:srgbClr val="000000"/>
                </a:solidFill>
                <a:latin typeface="HG丸ｺﾞｼｯｸM-PRO" pitchFamily="50" charset="-128"/>
                <a:ea typeface="HG丸ｺﾞｼｯｸM-PRO" pitchFamily="50" charset="-128"/>
              </a:rPr>
              <a:t>NDL</a:t>
            </a:r>
            <a:r>
              <a:rPr lang="ja-JP" altLang="en-US" sz="700" dirty="0">
                <a:solidFill>
                  <a:srgbClr val="000000"/>
                </a:solidFill>
                <a:latin typeface="HG丸ｺﾞｼｯｸM-PRO" pitchFamily="50" charset="-128"/>
                <a:ea typeface="HG丸ｺﾞｼｯｸM-PRO" pitchFamily="50" charset="-128"/>
              </a:rPr>
              <a:t>統合検索サービス</a:t>
            </a:r>
            <a:r>
              <a:rPr lang="ja-JP" altLang="en-US" sz="700" b="1" dirty="0">
                <a:solidFill>
                  <a:srgbClr val="000000"/>
                </a:solidFill>
                <a:latin typeface="HG丸ｺﾞｼｯｸM-PRO" pitchFamily="50" charset="-128"/>
                <a:ea typeface="HG丸ｺﾞｼｯｸM-PRO" pitchFamily="50" charset="-128"/>
              </a:rPr>
              <a:t>画面の提供</a:t>
            </a:r>
            <a:r>
              <a:rPr lang="ja-JP" altLang="en-US" sz="700" dirty="0">
                <a:solidFill>
                  <a:srgbClr val="000000"/>
                </a:solidFill>
                <a:latin typeface="HG丸ｺﾞｼｯｸM-PRO" pitchFamily="50" charset="-128"/>
                <a:ea typeface="HG丸ｺﾞｼｯｸM-PRO" pitchFamily="50" charset="-128"/>
              </a:rPr>
              <a:t>　（利用者ニーズに応じて提供）</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endParaRPr lang="ja-JP" altLang="en-US" sz="700" dirty="0">
              <a:solidFill>
                <a:srgbClr val="000000"/>
              </a:solidFill>
              <a:latin typeface="HG丸ｺﾞｼｯｸM-PRO" pitchFamily="50" charset="-128"/>
              <a:ea typeface="HG丸ｺﾞｼｯｸM-PRO" pitchFamily="50" charset="-128"/>
            </a:endParaRPr>
          </a:p>
        </p:txBody>
      </p:sp>
      <p:sp>
        <p:nvSpPr>
          <p:cNvPr id="150" name="スライド番号プレースホルダ 5"/>
          <p:cNvSpPr>
            <a:spLocks noGrp="1"/>
          </p:cNvSpPr>
          <p:nvPr>
            <p:ph type="sldNum" sz="quarter" idx="12"/>
          </p:nvPr>
        </p:nvSpPr>
        <p:spPr/>
        <p:txBody>
          <a:bodyPr/>
          <a:lstStyle/>
          <a:p>
            <a:pPr>
              <a:defRPr/>
            </a:pPr>
            <a:fld id="{AD95736E-E3F1-43D1-B99D-41265C91EF52}" type="slidenum">
              <a:rPr lang="en-US" altLang="ja-JP">
                <a:solidFill>
                  <a:srgbClr val="000000"/>
                </a:solidFill>
              </a:rPr>
              <a:pPr>
                <a:defRPr/>
              </a:pPr>
              <a:t>144</a:t>
            </a:fld>
            <a:endParaRPr lang="en-US" altLang="ja-JP">
              <a:solidFill>
                <a:srgbClr val="000000"/>
              </a:solidFill>
            </a:endParaRPr>
          </a:p>
        </p:txBody>
      </p:sp>
      <p:sp>
        <p:nvSpPr>
          <p:cNvPr id="9220" name="AutoShape 187"/>
          <p:cNvSpPr>
            <a:spLocks noChangeArrowheads="1"/>
          </p:cNvSpPr>
          <p:nvPr/>
        </p:nvSpPr>
        <p:spPr bwMode="auto">
          <a:xfrm>
            <a:off x="7319964" y="2714621"/>
            <a:ext cx="2484437" cy="1938343"/>
          </a:xfrm>
          <a:prstGeom prst="roundRect">
            <a:avLst>
              <a:gd name="adj" fmla="val 16667"/>
            </a:avLst>
          </a:prstGeom>
          <a:solidFill>
            <a:srgbClr val="FFFFCC"/>
          </a:solidFill>
          <a:ln w="12700">
            <a:solidFill>
              <a:schemeClr val="accent2"/>
            </a:solidFill>
            <a:round/>
            <a:headEnd/>
            <a:tailEnd/>
          </a:ln>
          <a:effectLst>
            <a:glow rad="228600">
              <a:schemeClr val="accent6">
                <a:satMod val="175000"/>
                <a:alpha val="40000"/>
              </a:schemeClr>
            </a:glow>
          </a:effectLst>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ALEPH</a:t>
            </a:r>
            <a:r>
              <a:rPr lang="ja-JP" altLang="en-US" sz="700">
                <a:solidFill>
                  <a:srgbClr val="CC6600"/>
                </a:solidFill>
                <a:latin typeface="HG丸ｺﾞｼｯｸM-PRO" pitchFamily="50" charset="-128"/>
                <a:ea typeface="HG丸ｺﾞｼｯｸM-PRO" pitchFamily="50" charset="-128"/>
              </a:rPr>
              <a:t>？</a:t>
            </a:r>
          </a:p>
        </p:txBody>
      </p:sp>
      <p:sp>
        <p:nvSpPr>
          <p:cNvPr id="9221" name="AutoShape 178"/>
          <p:cNvSpPr>
            <a:spLocks noChangeArrowheads="1"/>
          </p:cNvSpPr>
          <p:nvPr/>
        </p:nvSpPr>
        <p:spPr bwMode="auto">
          <a:xfrm>
            <a:off x="5519739" y="4797426"/>
            <a:ext cx="2339975" cy="2060575"/>
          </a:xfrm>
          <a:prstGeom prst="roundRect">
            <a:avLst>
              <a:gd name="adj" fmla="val 16667"/>
            </a:avLst>
          </a:prstGeom>
          <a:solidFill>
            <a:srgbClr val="FFFFCC"/>
          </a:solidFill>
          <a:ln w="12700">
            <a:solidFill>
              <a:schemeClr val="accent2"/>
            </a:solidFill>
            <a:round/>
            <a:headEnd/>
            <a:tailEnd/>
          </a:ln>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DSpace</a:t>
            </a:r>
          </a:p>
        </p:txBody>
      </p:sp>
      <p:sp>
        <p:nvSpPr>
          <p:cNvPr id="9222" name="AutoShape 177"/>
          <p:cNvSpPr>
            <a:spLocks noChangeArrowheads="1"/>
          </p:cNvSpPr>
          <p:nvPr/>
        </p:nvSpPr>
        <p:spPr bwMode="auto">
          <a:xfrm>
            <a:off x="8328026" y="4724400"/>
            <a:ext cx="2339975" cy="2133600"/>
          </a:xfrm>
          <a:prstGeom prst="roundRect">
            <a:avLst>
              <a:gd name="adj" fmla="val 16667"/>
            </a:avLst>
          </a:prstGeom>
          <a:solidFill>
            <a:srgbClr val="FFFFCC"/>
          </a:solidFill>
          <a:ln w="12700">
            <a:solidFill>
              <a:schemeClr val="accent2"/>
            </a:solidFill>
            <a:round/>
            <a:headEnd/>
            <a:tailEnd/>
          </a:ln>
          <a:effectLst>
            <a:glow rad="228600">
              <a:schemeClr val="accent6">
                <a:satMod val="175000"/>
                <a:alpha val="40000"/>
              </a:schemeClr>
            </a:glow>
          </a:effectLst>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ALEPH</a:t>
            </a:r>
          </a:p>
        </p:txBody>
      </p:sp>
      <p:sp>
        <p:nvSpPr>
          <p:cNvPr id="9223" name="Rectangle 2"/>
          <p:cNvSpPr>
            <a:spLocks noGrp="1" noChangeArrowheads="1"/>
          </p:cNvSpPr>
          <p:nvPr>
            <p:ph type="title"/>
          </p:nvPr>
        </p:nvSpPr>
        <p:spPr>
          <a:xfrm>
            <a:off x="0" y="1"/>
            <a:ext cx="12191999" cy="655868"/>
          </a:xfrm>
        </p:spPr>
        <p:txBody>
          <a:bodyPr>
            <a:normAutofit/>
          </a:bodyPr>
          <a:lstStyle/>
          <a:p>
            <a:pPr eaLnBrk="1" hangingPunct="1"/>
            <a:r>
              <a:rPr lang="ja-JP" altLang="en-US" sz="3200" dirty="0"/>
              <a:t>次期図書館システム</a:t>
            </a:r>
            <a:r>
              <a:rPr lang="ja-JP" altLang="en-US" sz="3200" dirty="0" smtClean="0"/>
              <a:t>の見直し想定</a:t>
            </a:r>
            <a:r>
              <a:rPr lang="ja-JP" altLang="en-US" sz="2400" dirty="0" smtClean="0"/>
              <a:t>（</a:t>
            </a:r>
            <a:r>
              <a:rPr lang="en-US" altLang="ja-JP" sz="2400" dirty="0" smtClean="0"/>
              <a:t>2012</a:t>
            </a:r>
            <a:r>
              <a:rPr lang="ja-JP" altLang="en-US" sz="2400" dirty="0" smtClean="0"/>
              <a:t>年</a:t>
            </a:r>
            <a:r>
              <a:rPr lang="en-US" altLang="ja-JP" sz="2400" dirty="0"/>
              <a:t>1</a:t>
            </a:r>
            <a:r>
              <a:rPr lang="ja-JP" altLang="en-US" sz="2400" dirty="0"/>
              <a:t>月</a:t>
            </a:r>
            <a:r>
              <a:rPr lang="ja-JP" altLang="en-US" sz="2400" dirty="0" smtClean="0"/>
              <a:t>～</a:t>
            </a:r>
            <a:r>
              <a:rPr lang="en-US" altLang="ja-JP" sz="2400" dirty="0" smtClean="0"/>
              <a:t>2016</a:t>
            </a:r>
            <a:r>
              <a:rPr lang="ja-JP" altLang="en-US" sz="2400" dirty="0" smtClean="0"/>
              <a:t>年頃</a:t>
            </a:r>
            <a:r>
              <a:rPr lang="ja-JP" altLang="en-US" sz="2400" dirty="0"/>
              <a:t>まで）</a:t>
            </a:r>
            <a:endParaRPr lang="ja-JP" altLang="en-US" sz="2800" dirty="0"/>
          </a:p>
        </p:txBody>
      </p:sp>
      <p:sp>
        <p:nvSpPr>
          <p:cNvPr id="1132549" name="AutoShape 5"/>
          <p:cNvSpPr>
            <a:spLocks noChangeArrowheads="1"/>
          </p:cNvSpPr>
          <p:nvPr/>
        </p:nvSpPr>
        <p:spPr bwMode="auto">
          <a:xfrm>
            <a:off x="5585929" y="3405695"/>
            <a:ext cx="55976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メタデータ</a:t>
            </a:r>
          </a:p>
        </p:txBody>
      </p:sp>
      <p:sp>
        <p:nvSpPr>
          <p:cNvPr id="9225" name="AutoShape 6"/>
          <p:cNvSpPr>
            <a:spLocks noChangeArrowheads="1"/>
          </p:cNvSpPr>
          <p:nvPr/>
        </p:nvSpPr>
        <p:spPr bwMode="auto">
          <a:xfrm>
            <a:off x="5340350" y="3879851"/>
            <a:ext cx="9334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メタデータ組織化</a:t>
            </a:r>
          </a:p>
        </p:txBody>
      </p:sp>
      <p:sp>
        <p:nvSpPr>
          <p:cNvPr id="9226" name="AutoShape 7"/>
          <p:cNvSpPr>
            <a:spLocks noChangeArrowheads="1"/>
          </p:cNvSpPr>
          <p:nvPr/>
        </p:nvSpPr>
        <p:spPr bwMode="auto">
          <a:xfrm>
            <a:off x="5332413" y="4384676"/>
            <a:ext cx="868362"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メタデータ収集</a:t>
            </a:r>
          </a:p>
        </p:txBody>
      </p:sp>
      <p:sp>
        <p:nvSpPr>
          <p:cNvPr id="9227" name="AutoShape 8"/>
          <p:cNvSpPr>
            <a:spLocks noChangeArrowheads="1"/>
          </p:cNvSpPr>
          <p:nvPr/>
        </p:nvSpPr>
        <p:spPr bwMode="auto">
          <a:xfrm>
            <a:off x="5453058" y="2714621"/>
            <a:ext cx="12128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メタデータ提供</a:t>
            </a:r>
            <a:r>
              <a:rPr lang="en-US" altLang="ja-JP" sz="700" b="1">
                <a:solidFill>
                  <a:srgbClr val="FF0000"/>
                </a:solidFill>
                <a:latin typeface="HG丸ｺﾞｼｯｸM-PRO" pitchFamily="50" charset="-128"/>
                <a:ea typeface="HG丸ｺﾞｼｯｸM-PRO" pitchFamily="50" charset="-128"/>
              </a:rPr>
              <a:t>WebAP</a:t>
            </a:r>
            <a:r>
              <a:rPr lang="en-US" altLang="ja-JP" sz="700">
                <a:solidFill>
                  <a:srgbClr val="FF0000"/>
                </a:solidFill>
                <a:latin typeface="HG丸ｺﾞｼｯｸM-PRO" pitchFamily="50" charset="-128"/>
                <a:ea typeface="HG丸ｺﾞｼｯｸM-PRO" pitchFamily="50" charset="-128"/>
              </a:rPr>
              <a:t>I</a:t>
            </a:r>
          </a:p>
        </p:txBody>
      </p:sp>
      <p:sp>
        <p:nvSpPr>
          <p:cNvPr id="9228" name="AutoShape 9"/>
          <p:cNvSpPr>
            <a:spLocks noChangeArrowheads="1"/>
          </p:cNvSpPr>
          <p:nvPr/>
        </p:nvSpPr>
        <p:spPr bwMode="auto">
          <a:xfrm>
            <a:off x="4449763" y="351948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横断検索機能</a:t>
            </a:r>
          </a:p>
        </p:txBody>
      </p:sp>
      <p:cxnSp>
        <p:nvCxnSpPr>
          <p:cNvPr id="9229" name="AutoShape 10"/>
          <p:cNvCxnSpPr>
            <a:cxnSpLocks noChangeShapeType="1"/>
            <a:stCxn id="9228" idx="0"/>
            <a:endCxn id="9227" idx="2"/>
          </p:cNvCxnSpPr>
          <p:nvPr/>
        </p:nvCxnSpPr>
        <p:spPr bwMode="auto">
          <a:xfrm rot="5400000" flipH="1" flipV="1">
            <a:off x="5233190" y="2693196"/>
            <a:ext cx="465143" cy="1187445"/>
          </a:xfrm>
          <a:prstGeom prst="straightConnector1">
            <a:avLst/>
          </a:prstGeom>
          <a:noFill/>
          <a:ln w="9525">
            <a:solidFill>
              <a:srgbClr val="6699FF"/>
            </a:solidFill>
            <a:round/>
            <a:headEnd/>
            <a:tailEnd type="triangle" w="med" len="med"/>
          </a:ln>
        </p:spPr>
      </p:cxnSp>
      <p:cxnSp>
        <p:nvCxnSpPr>
          <p:cNvPr id="9230" name="AutoShape 11"/>
          <p:cNvCxnSpPr>
            <a:cxnSpLocks noChangeShapeType="1"/>
            <a:stCxn id="1132549" idx="1"/>
            <a:endCxn id="9227" idx="2"/>
          </p:cNvCxnSpPr>
          <p:nvPr/>
        </p:nvCxnSpPr>
        <p:spPr bwMode="auto">
          <a:xfrm flipV="1">
            <a:off x="5865813" y="3054346"/>
            <a:ext cx="193670" cy="351349"/>
          </a:xfrm>
          <a:prstGeom prst="straightConnector1">
            <a:avLst/>
          </a:prstGeom>
          <a:noFill/>
          <a:ln w="9525">
            <a:solidFill>
              <a:srgbClr val="6699FF"/>
            </a:solidFill>
            <a:round/>
            <a:headEnd/>
            <a:tailEnd type="triangle" w="med" len="med"/>
          </a:ln>
        </p:spPr>
      </p:cxnSp>
      <p:cxnSp>
        <p:nvCxnSpPr>
          <p:cNvPr id="9231" name="AutoShape 12"/>
          <p:cNvCxnSpPr>
            <a:cxnSpLocks noChangeShapeType="1"/>
            <a:stCxn id="9225" idx="0"/>
            <a:endCxn id="1132549" idx="3"/>
          </p:cNvCxnSpPr>
          <p:nvPr/>
        </p:nvCxnSpPr>
        <p:spPr bwMode="auto">
          <a:xfrm flipV="1">
            <a:off x="5807075" y="3723770"/>
            <a:ext cx="58738" cy="156081"/>
          </a:xfrm>
          <a:prstGeom prst="straightConnector1">
            <a:avLst/>
          </a:prstGeom>
          <a:noFill/>
          <a:ln w="9525">
            <a:solidFill>
              <a:srgbClr val="6699FF"/>
            </a:solidFill>
            <a:round/>
            <a:headEnd/>
            <a:tailEnd type="triangle" w="med" len="med"/>
          </a:ln>
        </p:spPr>
      </p:cxnSp>
      <p:cxnSp>
        <p:nvCxnSpPr>
          <p:cNvPr id="9232" name="AutoShape 13"/>
          <p:cNvCxnSpPr>
            <a:cxnSpLocks noChangeShapeType="1"/>
            <a:stCxn id="9226" idx="0"/>
            <a:endCxn id="9225" idx="2"/>
          </p:cNvCxnSpPr>
          <p:nvPr/>
        </p:nvCxnSpPr>
        <p:spPr bwMode="auto">
          <a:xfrm flipV="1">
            <a:off x="5767389" y="4219575"/>
            <a:ext cx="39687" cy="165100"/>
          </a:xfrm>
          <a:prstGeom prst="straightConnector1">
            <a:avLst/>
          </a:prstGeom>
          <a:noFill/>
          <a:ln w="9525">
            <a:solidFill>
              <a:srgbClr val="6699FF"/>
            </a:solidFill>
            <a:round/>
            <a:headEnd/>
            <a:tailEnd type="triangle" w="med" len="med"/>
          </a:ln>
        </p:spPr>
      </p:cxnSp>
      <p:grpSp>
        <p:nvGrpSpPr>
          <p:cNvPr id="9233" name="Group 14"/>
          <p:cNvGrpSpPr>
            <a:grpSpLocks/>
          </p:cNvGrpSpPr>
          <p:nvPr/>
        </p:nvGrpSpPr>
        <p:grpSpPr bwMode="auto">
          <a:xfrm>
            <a:off x="4583113" y="5589588"/>
            <a:ext cx="855662" cy="647700"/>
            <a:chOff x="4150" y="2931"/>
            <a:chExt cx="1451" cy="862"/>
          </a:xfrm>
        </p:grpSpPr>
        <p:sp>
          <p:nvSpPr>
            <p:cNvPr id="9369" name="AutoShape 15"/>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a:solidFill>
                    <a:srgbClr val="000000"/>
                  </a:solidFill>
                  <a:latin typeface="Arial" charset="0"/>
                </a:rPr>
                <a:t>デジタル</a:t>
              </a:r>
            </a:p>
            <a:p>
              <a:pPr algn="ctr" fontAlgn="base">
                <a:spcBef>
                  <a:spcPct val="0"/>
                </a:spcBef>
                <a:spcAft>
                  <a:spcPct val="0"/>
                </a:spcAft>
              </a:pPr>
              <a:r>
                <a:rPr lang="ja-JP" altLang="en-US" sz="700">
                  <a:solidFill>
                    <a:srgbClr val="000000"/>
                  </a:solidFill>
                  <a:latin typeface="Arial" charset="0"/>
                </a:rPr>
                <a:t>アーカイブ</a:t>
              </a:r>
            </a:p>
          </p:txBody>
        </p:sp>
        <p:grpSp>
          <p:nvGrpSpPr>
            <p:cNvPr id="9370" name="Group 16"/>
            <p:cNvGrpSpPr>
              <a:grpSpLocks/>
            </p:cNvGrpSpPr>
            <p:nvPr/>
          </p:nvGrpSpPr>
          <p:grpSpPr bwMode="auto">
            <a:xfrm>
              <a:off x="4150" y="3430"/>
              <a:ext cx="1451" cy="363"/>
              <a:chOff x="4150" y="3475"/>
              <a:chExt cx="1451" cy="363"/>
            </a:xfrm>
          </p:grpSpPr>
          <p:sp>
            <p:nvSpPr>
              <p:cNvPr id="9371" name="AutoShape 17"/>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72" name="AutoShape 18"/>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73" name="AutoShape 19"/>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34" name="AutoShape 20"/>
          <p:cNvCxnSpPr>
            <a:cxnSpLocks noChangeShapeType="1"/>
            <a:stCxn id="9369" idx="3"/>
            <a:endCxn id="9226" idx="2"/>
          </p:cNvCxnSpPr>
          <p:nvPr/>
        </p:nvCxnSpPr>
        <p:spPr bwMode="auto">
          <a:xfrm flipV="1">
            <a:off x="4984750" y="4724401"/>
            <a:ext cx="782638" cy="893763"/>
          </a:xfrm>
          <a:prstGeom prst="straightConnector1">
            <a:avLst/>
          </a:prstGeom>
          <a:noFill/>
          <a:ln w="9525">
            <a:solidFill>
              <a:srgbClr val="6699FF"/>
            </a:solidFill>
            <a:round/>
            <a:headEnd/>
            <a:tailEnd type="triangle" w="med" len="med"/>
          </a:ln>
        </p:spPr>
      </p:cxnSp>
      <p:cxnSp>
        <p:nvCxnSpPr>
          <p:cNvPr id="9235" name="AutoShape 21"/>
          <p:cNvCxnSpPr>
            <a:cxnSpLocks noChangeShapeType="1"/>
            <a:stCxn id="9369" idx="3"/>
            <a:endCxn id="9228" idx="2"/>
          </p:cNvCxnSpPr>
          <p:nvPr/>
        </p:nvCxnSpPr>
        <p:spPr bwMode="auto">
          <a:xfrm flipH="1" flipV="1">
            <a:off x="4872038" y="3859213"/>
            <a:ext cx="112712" cy="1758950"/>
          </a:xfrm>
          <a:prstGeom prst="straightConnector1">
            <a:avLst/>
          </a:prstGeom>
          <a:noFill/>
          <a:ln w="9525">
            <a:solidFill>
              <a:srgbClr val="6699FF"/>
            </a:solidFill>
            <a:round/>
            <a:headEnd/>
            <a:tailEnd type="triangle" w="med" len="med"/>
          </a:ln>
        </p:spPr>
      </p:cxnSp>
      <p:sp>
        <p:nvSpPr>
          <p:cNvPr id="9236" name="AutoShape 22"/>
          <p:cNvSpPr>
            <a:spLocks noChangeArrowheads="1"/>
          </p:cNvSpPr>
          <p:nvPr/>
        </p:nvSpPr>
        <p:spPr bwMode="auto">
          <a:xfrm>
            <a:off x="5526088" y="5519739"/>
            <a:ext cx="6985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37" name="AutoShape 23"/>
          <p:cNvSpPr>
            <a:spLocks noChangeArrowheads="1"/>
          </p:cNvSpPr>
          <p:nvPr/>
        </p:nvSpPr>
        <p:spPr bwMode="auto">
          <a:xfrm>
            <a:off x="5592764" y="6096001"/>
            <a:ext cx="631825"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38" name="AutoShape 24"/>
          <p:cNvSpPr>
            <a:spLocks noChangeArrowheads="1"/>
          </p:cNvSpPr>
          <p:nvPr/>
        </p:nvSpPr>
        <p:spPr bwMode="auto">
          <a:xfrm>
            <a:off x="6453189" y="5476875"/>
            <a:ext cx="790575"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保存機能</a:t>
            </a:r>
          </a:p>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DB</a:t>
            </a:r>
            <a:r>
              <a:rPr lang="ja-JP" altLang="en-US" sz="700">
                <a:solidFill>
                  <a:srgbClr val="CC6600"/>
                </a:solidFill>
                <a:latin typeface="HG丸ｺﾞｼｯｸM-PRO" pitchFamily="50" charset="-128"/>
                <a:ea typeface="HG丸ｺﾞｼｯｸM-PRO" pitchFamily="50" charset="-128"/>
              </a:rPr>
              <a:t>管理機能</a:t>
            </a:r>
          </a:p>
        </p:txBody>
      </p:sp>
      <p:sp>
        <p:nvSpPr>
          <p:cNvPr id="1132570" name="AutoShape 26"/>
          <p:cNvSpPr>
            <a:spLocks noChangeArrowheads="1"/>
          </p:cNvSpPr>
          <p:nvPr/>
        </p:nvSpPr>
        <p:spPr bwMode="auto">
          <a:xfrm>
            <a:off x="7205257" y="6156833"/>
            <a:ext cx="54373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電子書庫</a:t>
            </a:r>
          </a:p>
        </p:txBody>
      </p:sp>
      <p:cxnSp>
        <p:nvCxnSpPr>
          <p:cNvPr id="9240" name="AutoShape 27"/>
          <p:cNvCxnSpPr>
            <a:cxnSpLocks noChangeShapeType="1"/>
            <a:stCxn id="9373" idx="4"/>
            <a:endCxn id="9237" idx="1"/>
          </p:cNvCxnSpPr>
          <p:nvPr/>
        </p:nvCxnSpPr>
        <p:spPr bwMode="auto">
          <a:xfrm>
            <a:off x="5438775" y="6100763"/>
            <a:ext cx="153988" cy="165100"/>
          </a:xfrm>
          <a:prstGeom prst="straightConnector1">
            <a:avLst/>
          </a:prstGeom>
          <a:noFill/>
          <a:ln w="9525">
            <a:solidFill>
              <a:srgbClr val="6699FF"/>
            </a:solidFill>
            <a:round/>
            <a:headEnd/>
            <a:tailEnd type="triangle" w="med" len="med"/>
          </a:ln>
        </p:spPr>
      </p:cxnSp>
      <p:cxnSp>
        <p:nvCxnSpPr>
          <p:cNvPr id="9241" name="AutoShape 29"/>
          <p:cNvCxnSpPr>
            <a:cxnSpLocks noChangeShapeType="1"/>
            <a:stCxn id="9237" idx="0"/>
            <a:endCxn id="9236" idx="2"/>
          </p:cNvCxnSpPr>
          <p:nvPr/>
        </p:nvCxnSpPr>
        <p:spPr bwMode="auto">
          <a:xfrm flipH="1" flipV="1">
            <a:off x="5875339" y="5859464"/>
            <a:ext cx="33337" cy="236537"/>
          </a:xfrm>
          <a:prstGeom prst="straightConnector1">
            <a:avLst/>
          </a:prstGeom>
          <a:noFill/>
          <a:ln w="9525">
            <a:solidFill>
              <a:srgbClr val="6699FF"/>
            </a:solidFill>
            <a:round/>
            <a:headEnd/>
            <a:tailEnd type="triangle" w="med" len="med"/>
          </a:ln>
        </p:spPr>
      </p:cxnSp>
      <p:cxnSp>
        <p:nvCxnSpPr>
          <p:cNvPr id="9242" name="AutoShape 30"/>
          <p:cNvCxnSpPr>
            <a:cxnSpLocks noChangeShapeType="1"/>
            <a:stCxn id="9236" idx="3"/>
            <a:endCxn id="9238" idx="1"/>
          </p:cNvCxnSpPr>
          <p:nvPr/>
        </p:nvCxnSpPr>
        <p:spPr bwMode="auto">
          <a:xfrm>
            <a:off x="6224588" y="5689601"/>
            <a:ext cx="228600" cy="17463"/>
          </a:xfrm>
          <a:prstGeom prst="straightConnector1">
            <a:avLst/>
          </a:prstGeom>
          <a:noFill/>
          <a:ln w="9525">
            <a:solidFill>
              <a:srgbClr val="6699FF"/>
            </a:solidFill>
            <a:round/>
            <a:headEnd/>
            <a:tailEnd type="triangle" w="med" len="med"/>
          </a:ln>
        </p:spPr>
      </p:cxnSp>
      <p:cxnSp>
        <p:nvCxnSpPr>
          <p:cNvPr id="9243" name="AutoShape 31"/>
          <p:cNvCxnSpPr>
            <a:cxnSpLocks noChangeShapeType="1"/>
            <a:stCxn id="9238" idx="2"/>
            <a:endCxn id="1132570" idx="1"/>
          </p:cNvCxnSpPr>
          <p:nvPr/>
        </p:nvCxnSpPr>
        <p:spPr bwMode="auto">
          <a:xfrm>
            <a:off x="6848476" y="5935664"/>
            <a:ext cx="628650" cy="221169"/>
          </a:xfrm>
          <a:prstGeom prst="straightConnector1">
            <a:avLst/>
          </a:prstGeom>
          <a:noFill/>
          <a:ln w="9525">
            <a:solidFill>
              <a:srgbClr val="6699FF"/>
            </a:solidFill>
            <a:round/>
            <a:headEnd/>
            <a:tailEnd type="triangle" w="med" len="med"/>
          </a:ln>
        </p:spPr>
      </p:cxnSp>
      <p:sp>
        <p:nvSpPr>
          <p:cNvPr id="9244" name="AutoShape 32"/>
          <p:cNvSpPr>
            <a:spLocks noChangeArrowheads="1"/>
          </p:cNvSpPr>
          <p:nvPr/>
        </p:nvSpPr>
        <p:spPr bwMode="auto">
          <a:xfrm>
            <a:off x="5586414" y="4973639"/>
            <a:ext cx="644525"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cxnSp>
        <p:nvCxnSpPr>
          <p:cNvPr id="9245" name="AutoShape 33"/>
          <p:cNvCxnSpPr>
            <a:cxnSpLocks noChangeShapeType="1"/>
            <a:stCxn id="9244" idx="0"/>
            <a:endCxn id="9226" idx="2"/>
          </p:cNvCxnSpPr>
          <p:nvPr/>
        </p:nvCxnSpPr>
        <p:spPr bwMode="auto">
          <a:xfrm flipH="1" flipV="1">
            <a:off x="5767389" y="4724400"/>
            <a:ext cx="141287" cy="249238"/>
          </a:xfrm>
          <a:prstGeom prst="straightConnector1">
            <a:avLst/>
          </a:prstGeom>
          <a:noFill/>
          <a:ln w="9525">
            <a:solidFill>
              <a:srgbClr val="6699FF"/>
            </a:solidFill>
            <a:round/>
            <a:headEnd/>
            <a:tailEnd type="triangle" w="med" len="med"/>
          </a:ln>
        </p:spPr>
      </p:cxnSp>
      <p:sp>
        <p:nvSpPr>
          <p:cNvPr id="9246" name="AutoShape 34"/>
          <p:cNvSpPr>
            <a:spLocks noChangeArrowheads="1"/>
          </p:cNvSpPr>
          <p:nvPr/>
        </p:nvSpPr>
        <p:spPr bwMode="auto">
          <a:xfrm>
            <a:off x="8547100" y="5969001"/>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47" name="AutoShape 35"/>
          <p:cNvSpPr>
            <a:spLocks noChangeArrowheads="1"/>
          </p:cNvSpPr>
          <p:nvPr/>
        </p:nvSpPr>
        <p:spPr bwMode="auto">
          <a:xfrm>
            <a:off x="10149745" y="5955740"/>
            <a:ext cx="420560"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書庫</a:t>
            </a:r>
          </a:p>
        </p:txBody>
      </p:sp>
      <p:sp>
        <p:nvSpPr>
          <p:cNvPr id="9248" name="AutoShape 36"/>
          <p:cNvSpPr>
            <a:spLocks noChangeArrowheads="1"/>
          </p:cNvSpPr>
          <p:nvPr/>
        </p:nvSpPr>
        <p:spPr bwMode="auto">
          <a:xfrm>
            <a:off x="8547100" y="5464176"/>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49" name="AutoShape 37"/>
          <p:cNvSpPr>
            <a:spLocks noChangeArrowheads="1"/>
          </p:cNvSpPr>
          <p:nvPr/>
        </p:nvSpPr>
        <p:spPr bwMode="auto">
          <a:xfrm>
            <a:off x="6672264" y="5032376"/>
            <a:ext cx="631825"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閲覧機能</a:t>
            </a:r>
          </a:p>
        </p:txBody>
      </p:sp>
      <p:sp>
        <p:nvSpPr>
          <p:cNvPr id="9250" name="AutoShape 38"/>
          <p:cNvSpPr>
            <a:spLocks noChangeArrowheads="1"/>
          </p:cNvSpPr>
          <p:nvPr/>
        </p:nvSpPr>
        <p:spPr bwMode="auto">
          <a:xfrm>
            <a:off x="8540751" y="4902200"/>
            <a:ext cx="715963"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sp>
        <p:nvSpPr>
          <p:cNvPr id="9251" name="AutoShape 39"/>
          <p:cNvSpPr>
            <a:spLocks noChangeArrowheads="1"/>
          </p:cNvSpPr>
          <p:nvPr/>
        </p:nvSpPr>
        <p:spPr bwMode="auto">
          <a:xfrm>
            <a:off x="9415464" y="4960938"/>
            <a:ext cx="782637" cy="459700"/>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複写申込機能</a:t>
            </a:r>
            <a:endParaRPr lang="en-US" altLang="ja-JP" sz="700" dirty="0">
              <a:solidFill>
                <a:srgbClr val="CC6600"/>
              </a:solidFill>
              <a:latin typeface="HG丸ｺﾞｼｯｸM-PRO" pitchFamily="50" charset="-128"/>
              <a:ea typeface="HG丸ｺﾞｼｯｸM-PRO" pitchFamily="50" charset="-128"/>
            </a:endParaRP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受理処理機能</a:t>
            </a:r>
          </a:p>
        </p:txBody>
      </p:sp>
      <p:sp>
        <p:nvSpPr>
          <p:cNvPr id="1132584" name="AutoShape 40"/>
          <p:cNvSpPr>
            <a:spLocks noChangeArrowheads="1"/>
          </p:cNvSpPr>
          <p:nvPr/>
        </p:nvSpPr>
        <p:spPr bwMode="auto">
          <a:xfrm>
            <a:off x="9470891" y="5926645"/>
            <a:ext cx="487633"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書誌</a:t>
            </a:r>
            <a:r>
              <a:rPr lang="en-US" altLang="ja-JP" sz="700">
                <a:solidFill>
                  <a:srgbClr val="CC6600"/>
                </a:solidFill>
                <a:latin typeface="Arial" charset="0"/>
              </a:rPr>
              <a:t>DB</a:t>
            </a:r>
          </a:p>
        </p:txBody>
      </p:sp>
      <p:sp>
        <p:nvSpPr>
          <p:cNvPr id="9253" name="AutoShape 41"/>
          <p:cNvSpPr>
            <a:spLocks noChangeArrowheads="1"/>
          </p:cNvSpPr>
          <p:nvPr/>
        </p:nvSpPr>
        <p:spPr bwMode="auto">
          <a:xfrm>
            <a:off x="9412288" y="5464176"/>
            <a:ext cx="785812"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書誌管理機能</a:t>
            </a:r>
          </a:p>
        </p:txBody>
      </p:sp>
      <p:sp>
        <p:nvSpPr>
          <p:cNvPr id="9254" name="AutoShape 42"/>
          <p:cNvSpPr>
            <a:spLocks noChangeArrowheads="1"/>
          </p:cNvSpPr>
          <p:nvPr/>
        </p:nvSpPr>
        <p:spPr bwMode="auto">
          <a:xfrm>
            <a:off x="8405813" y="4311651"/>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書誌収集</a:t>
            </a:r>
          </a:p>
        </p:txBody>
      </p:sp>
      <p:sp>
        <p:nvSpPr>
          <p:cNvPr id="9255" name="AutoShape 43"/>
          <p:cNvSpPr>
            <a:spLocks noChangeArrowheads="1"/>
          </p:cNvSpPr>
          <p:nvPr/>
        </p:nvSpPr>
        <p:spPr bwMode="auto">
          <a:xfrm>
            <a:off x="8399463" y="3749675"/>
            <a:ext cx="857250"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書誌組織化</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（同定処理）</a:t>
            </a:r>
          </a:p>
        </p:txBody>
      </p:sp>
      <p:sp>
        <p:nvSpPr>
          <p:cNvPr id="1132588" name="AutoShape 44"/>
          <p:cNvSpPr>
            <a:spLocks noChangeArrowheads="1"/>
          </p:cNvSpPr>
          <p:nvPr/>
        </p:nvSpPr>
        <p:spPr bwMode="auto">
          <a:xfrm>
            <a:off x="8456207" y="3334258"/>
            <a:ext cx="54373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dirty="0">
                <a:solidFill>
                  <a:srgbClr val="CC6600"/>
                </a:solidFill>
                <a:latin typeface="Arial" charset="0"/>
              </a:rPr>
              <a:t>全国書誌</a:t>
            </a:r>
          </a:p>
        </p:txBody>
      </p:sp>
      <p:sp>
        <p:nvSpPr>
          <p:cNvPr id="9257" name="AutoShape 45"/>
          <p:cNvSpPr>
            <a:spLocks noChangeArrowheads="1"/>
          </p:cNvSpPr>
          <p:nvPr/>
        </p:nvSpPr>
        <p:spPr bwMode="auto">
          <a:xfrm>
            <a:off x="8024826" y="2857496"/>
            <a:ext cx="857250"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書誌提供</a:t>
            </a:r>
            <a:r>
              <a:rPr lang="en-US" altLang="ja-JP" sz="700" b="1">
                <a:solidFill>
                  <a:srgbClr val="FF0000"/>
                </a:solidFill>
                <a:latin typeface="HG丸ｺﾞｼｯｸM-PRO" pitchFamily="50" charset="-128"/>
                <a:ea typeface="HG丸ｺﾞｼｯｸM-PRO" pitchFamily="50" charset="-128"/>
              </a:rPr>
              <a:t>WebAPI</a:t>
            </a:r>
          </a:p>
        </p:txBody>
      </p:sp>
      <p:cxnSp>
        <p:nvCxnSpPr>
          <p:cNvPr id="9258" name="AutoShape 46"/>
          <p:cNvCxnSpPr>
            <a:cxnSpLocks noChangeShapeType="1"/>
            <a:stCxn id="1132588" idx="1"/>
            <a:endCxn id="9257" idx="2"/>
          </p:cNvCxnSpPr>
          <p:nvPr/>
        </p:nvCxnSpPr>
        <p:spPr bwMode="auto">
          <a:xfrm flipH="1" flipV="1">
            <a:off x="8453452" y="3316285"/>
            <a:ext cx="274625" cy="17973"/>
          </a:xfrm>
          <a:prstGeom prst="straightConnector1">
            <a:avLst/>
          </a:prstGeom>
          <a:noFill/>
          <a:ln w="9525">
            <a:solidFill>
              <a:srgbClr val="6699FF"/>
            </a:solidFill>
            <a:round/>
            <a:headEnd/>
            <a:tailEnd type="triangle" w="med" len="med"/>
          </a:ln>
        </p:spPr>
      </p:cxnSp>
      <p:sp>
        <p:nvSpPr>
          <p:cNvPr id="9259" name="AutoShape 47"/>
          <p:cNvSpPr>
            <a:spLocks noChangeArrowheads="1"/>
          </p:cNvSpPr>
          <p:nvPr/>
        </p:nvSpPr>
        <p:spPr bwMode="auto">
          <a:xfrm>
            <a:off x="7378700" y="350043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横断検索機能</a:t>
            </a:r>
          </a:p>
        </p:txBody>
      </p:sp>
      <p:cxnSp>
        <p:nvCxnSpPr>
          <p:cNvPr id="9260" name="AutoShape 48"/>
          <p:cNvCxnSpPr>
            <a:cxnSpLocks noChangeShapeType="1"/>
            <a:stCxn id="9249" idx="1"/>
            <a:endCxn id="9244" idx="3"/>
          </p:cNvCxnSpPr>
          <p:nvPr/>
        </p:nvCxnSpPr>
        <p:spPr bwMode="auto">
          <a:xfrm flipH="1">
            <a:off x="6230939" y="5202239"/>
            <a:ext cx="441325" cy="1587"/>
          </a:xfrm>
          <a:prstGeom prst="straightConnector1">
            <a:avLst/>
          </a:prstGeom>
          <a:noFill/>
          <a:ln w="9525">
            <a:solidFill>
              <a:srgbClr val="6699FF"/>
            </a:solidFill>
            <a:round/>
            <a:headEnd/>
            <a:tailEnd type="triangle" w="med" len="med"/>
          </a:ln>
        </p:spPr>
      </p:cxnSp>
      <p:cxnSp>
        <p:nvCxnSpPr>
          <p:cNvPr id="9261" name="AutoShape 49"/>
          <p:cNvCxnSpPr>
            <a:cxnSpLocks noChangeShapeType="1"/>
            <a:stCxn id="1132570" idx="1"/>
            <a:endCxn id="9249" idx="3"/>
          </p:cNvCxnSpPr>
          <p:nvPr/>
        </p:nvCxnSpPr>
        <p:spPr bwMode="auto">
          <a:xfrm flipH="1" flipV="1">
            <a:off x="7304088" y="5202238"/>
            <a:ext cx="173038" cy="954594"/>
          </a:xfrm>
          <a:prstGeom prst="straightConnector1">
            <a:avLst/>
          </a:prstGeom>
          <a:noFill/>
          <a:ln w="9525">
            <a:solidFill>
              <a:srgbClr val="6699FF"/>
            </a:solidFill>
            <a:round/>
            <a:headEnd/>
            <a:tailEnd type="triangle" w="med" len="med"/>
          </a:ln>
        </p:spPr>
      </p:cxnSp>
      <p:sp>
        <p:nvSpPr>
          <p:cNvPr id="9262" name="AutoShape 50"/>
          <p:cNvSpPr>
            <a:spLocks noChangeArrowheads="1"/>
          </p:cNvSpPr>
          <p:nvPr/>
        </p:nvSpPr>
        <p:spPr bwMode="auto">
          <a:xfrm>
            <a:off x="8555660" y="6470090"/>
            <a:ext cx="524218"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刊行物</a:t>
            </a:r>
          </a:p>
        </p:txBody>
      </p:sp>
      <p:cxnSp>
        <p:nvCxnSpPr>
          <p:cNvPr id="9263" name="AutoShape 51"/>
          <p:cNvCxnSpPr>
            <a:cxnSpLocks noChangeShapeType="1"/>
            <a:stCxn id="9262" idx="0"/>
            <a:endCxn id="9246" idx="2"/>
          </p:cNvCxnSpPr>
          <p:nvPr/>
        </p:nvCxnSpPr>
        <p:spPr bwMode="auto">
          <a:xfrm flipV="1">
            <a:off x="8853834" y="6308725"/>
            <a:ext cx="48867" cy="161364"/>
          </a:xfrm>
          <a:prstGeom prst="straightConnector1">
            <a:avLst/>
          </a:prstGeom>
          <a:noFill/>
          <a:ln w="9525">
            <a:solidFill>
              <a:srgbClr val="6699FF"/>
            </a:solidFill>
            <a:round/>
            <a:headEnd/>
            <a:tailEnd type="triangle" w="med" len="med"/>
          </a:ln>
        </p:spPr>
      </p:cxnSp>
      <p:sp>
        <p:nvSpPr>
          <p:cNvPr id="1132596" name="AutoShape 52"/>
          <p:cNvSpPr>
            <a:spLocks noChangeArrowheads="1"/>
          </p:cNvSpPr>
          <p:nvPr/>
        </p:nvSpPr>
        <p:spPr bwMode="auto">
          <a:xfrm>
            <a:off x="6466860" y="6156833"/>
            <a:ext cx="58701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保存用メタ</a:t>
            </a:r>
          </a:p>
        </p:txBody>
      </p:sp>
      <p:cxnSp>
        <p:nvCxnSpPr>
          <p:cNvPr id="9265" name="AutoShape 53"/>
          <p:cNvCxnSpPr>
            <a:cxnSpLocks noChangeShapeType="1"/>
            <a:stCxn id="9238" idx="2"/>
            <a:endCxn id="1132596" idx="1"/>
          </p:cNvCxnSpPr>
          <p:nvPr/>
        </p:nvCxnSpPr>
        <p:spPr bwMode="auto">
          <a:xfrm flipH="1">
            <a:off x="6760370" y="5935664"/>
            <a:ext cx="88107" cy="221169"/>
          </a:xfrm>
          <a:prstGeom prst="straightConnector1">
            <a:avLst/>
          </a:prstGeom>
          <a:noFill/>
          <a:ln w="9525">
            <a:solidFill>
              <a:srgbClr val="6699FF"/>
            </a:solidFill>
            <a:round/>
            <a:headEnd/>
            <a:tailEnd type="triangle" w="med" len="med"/>
          </a:ln>
        </p:spPr>
      </p:cxnSp>
      <p:cxnSp>
        <p:nvCxnSpPr>
          <p:cNvPr id="9266" name="AutoShape 54"/>
          <p:cNvCxnSpPr>
            <a:cxnSpLocks noChangeShapeType="1"/>
            <a:stCxn id="9259" idx="0"/>
            <a:endCxn id="9257" idx="2"/>
          </p:cNvCxnSpPr>
          <p:nvPr/>
        </p:nvCxnSpPr>
        <p:spPr bwMode="auto">
          <a:xfrm rot="5400000" flipH="1" flipV="1">
            <a:off x="8035136" y="3082123"/>
            <a:ext cx="184154" cy="652476"/>
          </a:xfrm>
          <a:prstGeom prst="straightConnector1">
            <a:avLst/>
          </a:prstGeom>
          <a:noFill/>
          <a:ln w="9525">
            <a:solidFill>
              <a:srgbClr val="6699FF"/>
            </a:solidFill>
            <a:round/>
            <a:headEnd/>
            <a:tailEnd type="triangle" w="med" len="med"/>
          </a:ln>
        </p:spPr>
      </p:cxnSp>
      <p:grpSp>
        <p:nvGrpSpPr>
          <p:cNvPr id="9267" name="Group 55"/>
          <p:cNvGrpSpPr>
            <a:grpSpLocks/>
          </p:cNvGrpSpPr>
          <p:nvPr/>
        </p:nvGrpSpPr>
        <p:grpSpPr bwMode="auto">
          <a:xfrm>
            <a:off x="7451726" y="5229226"/>
            <a:ext cx="828675" cy="720725"/>
            <a:chOff x="4150" y="2931"/>
            <a:chExt cx="1451" cy="862"/>
          </a:xfrm>
        </p:grpSpPr>
        <p:sp>
          <p:nvSpPr>
            <p:cNvPr id="9364" name="AutoShape 56"/>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dirty="0">
                  <a:solidFill>
                    <a:srgbClr val="000000"/>
                  </a:solidFill>
                  <a:latin typeface="Arial" charset="0"/>
                </a:rPr>
                <a:t>公共図書館等</a:t>
              </a:r>
            </a:p>
          </p:txBody>
        </p:sp>
        <p:grpSp>
          <p:nvGrpSpPr>
            <p:cNvPr id="9365" name="Group 57"/>
            <p:cNvGrpSpPr>
              <a:grpSpLocks/>
            </p:cNvGrpSpPr>
            <p:nvPr/>
          </p:nvGrpSpPr>
          <p:grpSpPr bwMode="auto">
            <a:xfrm>
              <a:off x="4150" y="3430"/>
              <a:ext cx="1451" cy="363"/>
              <a:chOff x="4150" y="3475"/>
              <a:chExt cx="1451" cy="363"/>
            </a:xfrm>
          </p:grpSpPr>
          <p:sp>
            <p:nvSpPr>
              <p:cNvPr id="9366" name="AutoShape 58"/>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7" name="AutoShape 59"/>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8" name="AutoShape 60"/>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68" name="AutoShape 61"/>
          <p:cNvCxnSpPr>
            <a:cxnSpLocks noChangeShapeType="1"/>
            <a:stCxn id="9364" idx="3"/>
            <a:endCxn id="9259" idx="2"/>
          </p:cNvCxnSpPr>
          <p:nvPr/>
        </p:nvCxnSpPr>
        <p:spPr bwMode="auto">
          <a:xfrm flipH="1" flipV="1">
            <a:off x="7800975" y="3840163"/>
            <a:ext cx="39688" cy="1420812"/>
          </a:xfrm>
          <a:prstGeom prst="straightConnector1">
            <a:avLst/>
          </a:prstGeom>
          <a:noFill/>
          <a:ln w="9525">
            <a:solidFill>
              <a:srgbClr val="6699FF"/>
            </a:solidFill>
            <a:round/>
            <a:headEnd/>
            <a:tailEnd type="triangle" w="med" len="med"/>
          </a:ln>
        </p:spPr>
      </p:cxnSp>
      <p:cxnSp>
        <p:nvCxnSpPr>
          <p:cNvPr id="9269" name="AutoShape 62"/>
          <p:cNvCxnSpPr>
            <a:cxnSpLocks noChangeShapeType="1"/>
            <a:stCxn id="9364" idx="3"/>
            <a:endCxn id="9254" idx="2"/>
          </p:cNvCxnSpPr>
          <p:nvPr/>
        </p:nvCxnSpPr>
        <p:spPr bwMode="auto">
          <a:xfrm flipV="1">
            <a:off x="7840664" y="4651375"/>
            <a:ext cx="987425" cy="609600"/>
          </a:xfrm>
          <a:prstGeom prst="straightConnector1">
            <a:avLst/>
          </a:prstGeom>
          <a:noFill/>
          <a:ln w="9525">
            <a:solidFill>
              <a:srgbClr val="6699FF"/>
            </a:solidFill>
            <a:round/>
            <a:headEnd/>
            <a:tailEnd type="triangle" w="med" len="med"/>
          </a:ln>
        </p:spPr>
      </p:cxnSp>
      <p:cxnSp>
        <p:nvCxnSpPr>
          <p:cNvPr id="9270" name="AutoShape 63"/>
          <p:cNvCxnSpPr>
            <a:cxnSpLocks noChangeShapeType="1"/>
            <a:stCxn id="9254" idx="0"/>
            <a:endCxn id="9255" idx="2"/>
          </p:cNvCxnSpPr>
          <p:nvPr/>
        </p:nvCxnSpPr>
        <p:spPr bwMode="auto">
          <a:xfrm flipV="1">
            <a:off x="8828088" y="4208464"/>
            <a:ext cx="0" cy="103187"/>
          </a:xfrm>
          <a:prstGeom prst="straightConnector1">
            <a:avLst/>
          </a:prstGeom>
          <a:noFill/>
          <a:ln w="9525">
            <a:solidFill>
              <a:srgbClr val="6699FF"/>
            </a:solidFill>
            <a:round/>
            <a:headEnd/>
            <a:tailEnd type="triangle" w="med" len="med"/>
          </a:ln>
        </p:spPr>
      </p:cxnSp>
      <p:cxnSp>
        <p:nvCxnSpPr>
          <p:cNvPr id="9271" name="AutoShape 64"/>
          <p:cNvCxnSpPr>
            <a:cxnSpLocks noChangeShapeType="1"/>
            <a:stCxn id="9255" idx="0"/>
            <a:endCxn id="1132588" idx="3"/>
          </p:cNvCxnSpPr>
          <p:nvPr/>
        </p:nvCxnSpPr>
        <p:spPr bwMode="auto">
          <a:xfrm flipH="1" flipV="1">
            <a:off x="8728076" y="3652333"/>
            <a:ext cx="100012" cy="97343"/>
          </a:xfrm>
          <a:prstGeom prst="straightConnector1">
            <a:avLst/>
          </a:prstGeom>
          <a:noFill/>
          <a:ln w="9525">
            <a:solidFill>
              <a:srgbClr val="6699FF"/>
            </a:solidFill>
            <a:round/>
            <a:headEnd/>
            <a:tailEnd type="triangle" w="med" len="med"/>
          </a:ln>
        </p:spPr>
      </p:cxnSp>
      <p:cxnSp>
        <p:nvCxnSpPr>
          <p:cNvPr id="9272" name="AutoShape 65"/>
          <p:cNvCxnSpPr>
            <a:cxnSpLocks noChangeShapeType="1"/>
            <a:stCxn id="9251" idx="1"/>
            <a:endCxn id="9250" idx="3"/>
          </p:cNvCxnSpPr>
          <p:nvPr/>
        </p:nvCxnSpPr>
        <p:spPr bwMode="auto">
          <a:xfrm rot="10800000">
            <a:off x="9256713" y="5131594"/>
            <a:ext cx="158750" cy="59194"/>
          </a:xfrm>
          <a:prstGeom prst="straightConnector1">
            <a:avLst/>
          </a:prstGeom>
          <a:noFill/>
          <a:ln w="9525">
            <a:solidFill>
              <a:srgbClr val="6699FF"/>
            </a:solidFill>
            <a:round/>
            <a:headEnd/>
            <a:tailEnd type="triangle" w="med" len="med"/>
          </a:ln>
        </p:spPr>
      </p:cxnSp>
      <p:cxnSp>
        <p:nvCxnSpPr>
          <p:cNvPr id="9273" name="AutoShape 66"/>
          <p:cNvCxnSpPr>
            <a:cxnSpLocks noChangeShapeType="1"/>
            <a:stCxn id="9247" idx="0"/>
            <a:endCxn id="9251" idx="3"/>
          </p:cNvCxnSpPr>
          <p:nvPr/>
        </p:nvCxnSpPr>
        <p:spPr bwMode="auto">
          <a:xfrm flipH="1" flipV="1">
            <a:off x="10198100" y="5190789"/>
            <a:ext cx="190858" cy="764951"/>
          </a:xfrm>
          <a:prstGeom prst="straightConnector1">
            <a:avLst/>
          </a:prstGeom>
          <a:noFill/>
          <a:ln w="9525">
            <a:solidFill>
              <a:srgbClr val="6699FF"/>
            </a:solidFill>
            <a:round/>
            <a:headEnd/>
            <a:tailEnd type="triangle" w="med" len="med"/>
          </a:ln>
        </p:spPr>
      </p:cxnSp>
      <p:cxnSp>
        <p:nvCxnSpPr>
          <p:cNvPr id="9274" name="AutoShape 67"/>
          <p:cNvCxnSpPr>
            <a:cxnSpLocks noChangeShapeType="1"/>
            <a:stCxn id="9253" idx="2"/>
            <a:endCxn id="1132584" idx="1"/>
          </p:cNvCxnSpPr>
          <p:nvPr/>
        </p:nvCxnSpPr>
        <p:spPr bwMode="auto">
          <a:xfrm flipH="1">
            <a:off x="9714708" y="5803900"/>
            <a:ext cx="90487" cy="122744"/>
          </a:xfrm>
          <a:prstGeom prst="straightConnector1">
            <a:avLst/>
          </a:prstGeom>
          <a:noFill/>
          <a:ln w="9525">
            <a:solidFill>
              <a:srgbClr val="6699FF"/>
            </a:solidFill>
            <a:round/>
            <a:headEnd/>
            <a:tailEnd type="triangle" w="med" len="med"/>
          </a:ln>
        </p:spPr>
      </p:cxnSp>
      <p:cxnSp>
        <p:nvCxnSpPr>
          <p:cNvPr id="9275" name="AutoShape 68"/>
          <p:cNvCxnSpPr>
            <a:cxnSpLocks noChangeShapeType="1"/>
            <a:stCxn id="9253" idx="2"/>
            <a:endCxn id="9247" idx="0"/>
          </p:cNvCxnSpPr>
          <p:nvPr/>
        </p:nvCxnSpPr>
        <p:spPr bwMode="auto">
          <a:xfrm>
            <a:off x="9805194" y="5803901"/>
            <a:ext cx="583764" cy="151839"/>
          </a:xfrm>
          <a:prstGeom prst="straightConnector1">
            <a:avLst/>
          </a:prstGeom>
          <a:noFill/>
          <a:ln w="9525">
            <a:solidFill>
              <a:srgbClr val="6699FF"/>
            </a:solidFill>
            <a:round/>
            <a:headEnd/>
            <a:tailEnd type="triangle" w="med" len="med"/>
          </a:ln>
        </p:spPr>
      </p:cxnSp>
      <p:cxnSp>
        <p:nvCxnSpPr>
          <p:cNvPr id="9276" name="AutoShape 69"/>
          <p:cNvCxnSpPr>
            <a:cxnSpLocks noChangeShapeType="1"/>
            <a:stCxn id="9248" idx="3"/>
            <a:endCxn id="9253" idx="1"/>
          </p:cNvCxnSpPr>
          <p:nvPr/>
        </p:nvCxnSpPr>
        <p:spPr bwMode="auto">
          <a:xfrm>
            <a:off x="9258300" y="5634038"/>
            <a:ext cx="153988" cy="0"/>
          </a:xfrm>
          <a:prstGeom prst="straightConnector1">
            <a:avLst/>
          </a:prstGeom>
          <a:noFill/>
          <a:ln w="9525">
            <a:solidFill>
              <a:srgbClr val="6699FF"/>
            </a:solidFill>
            <a:round/>
            <a:headEnd/>
            <a:tailEnd type="triangle" w="med" len="med"/>
          </a:ln>
        </p:spPr>
      </p:cxnSp>
      <p:cxnSp>
        <p:nvCxnSpPr>
          <p:cNvPr id="9277" name="AutoShape 70"/>
          <p:cNvCxnSpPr>
            <a:cxnSpLocks noChangeShapeType="1"/>
            <a:stCxn id="9246" idx="0"/>
            <a:endCxn id="9248" idx="2"/>
          </p:cNvCxnSpPr>
          <p:nvPr/>
        </p:nvCxnSpPr>
        <p:spPr bwMode="auto">
          <a:xfrm flipV="1">
            <a:off x="8902700" y="5803900"/>
            <a:ext cx="0" cy="165100"/>
          </a:xfrm>
          <a:prstGeom prst="straightConnector1">
            <a:avLst/>
          </a:prstGeom>
          <a:noFill/>
          <a:ln w="9525">
            <a:solidFill>
              <a:srgbClr val="6699FF"/>
            </a:solidFill>
            <a:round/>
            <a:headEnd/>
            <a:tailEnd type="triangle" w="med" len="med"/>
          </a:ln>
        </p:spPr>
      </p:cxnSp>
      <p:cxnSp>
        <p:nvCxnSpPr>
          <p:cNvPr id="9278" name="AutoShape 71"/>
          <p:cNvCxnSpPr>
            <a:cxnSpLocks noChangeShapeType="1"/>
            <a:stCxn id="9250" idx="0"/>
            <a:endCxn id="9254" idx="2"/>
          </p:cNvCxnSpPr>
          <p:nvPr/>
        </p:nvCxnSpPr>
        <p:spPr bwMode="auto">
          <a:xfrm flipH="1" flipV="1">
            <a:off x="8828089" y="4651376"/>
            <a:ext cx="71437" cy="250825"/>
          </a:xfrm>
          <a:prstGeom prst="straightConnector1">
            <a:avLst/>
          </a:prstGeom>
          <a:noFill/>
          <a:ln w="9525">
            <a:solidFill>
              <a:srgbClr val="6699FF"/>
            </a:solidFill>
            <a:round/>
            <a:headEnd/>
            <a:tailEnd type="triangle" w="med" len="med"/>
          </a:ln>
        </p:spPr>
      </p:cxnSp>
      <p:sp>
        <p:nvSpPr>
          <p:cNvPr id="9279" name="AutoShape 72"/>
          <p:cNvSpPr>
            <a:spLocks noChangeArrowheads="1"/>
          </p:cNvSpPr>
          <p:nvPr/>
        </p:nvSpPr>
        <p:spPr bwMode="auto">
          <a:xfrm>
            <a:off x="5167306" y="1408022"/>
            <a:ext cx="1000128"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デジタルコンテンツを優先的に検索する画面</a:t>
            </a:r>
            <a:endParaRPr lang="en-US" altLang="ja-JP" sz="600" dirty="0">
              <a:solidFill>
                <a:srgbClr val="000000"/>
              </a:solidFill>
              <a:latin typeface="HG丸ｺﾞｼｯｸM-PRO" pitchFamily="50" charset="-128"/>
              <a:ea typeface="HG丸ｺﾞｼｯｸM-PRO" pitchFamily="50" charset="-128"/>
            </a:endParaRPr>
          </a:p>
        </p:txBody>
      </p:sp>
      <p:sp>
        <p:nvSpPr>
          <p:cNvPr id="9280" name="AutoShape 73"/>
          <p:cNvSpPr>
            <a:spLocks noChangeArrowheads="1"/>
          </p:cNvSpPr>
          <p:nvPr/>
        </p:nvSpPr>
        <p:spPr bwMode="auto">
          <a:xfrm>
            <a:off x="6167438" y="1387307"/>
            <a:ext cx="785818"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紙資料を優先的に検索する画面</a:t>
            </a:r>
            <a:endParaRPr lang="en-US" altLang="ja-JP" sz="600" dirty="0">
              <a:solidFill>
                <a:srgbClr val="000000"/>
              </a:solidFill>
              <a:latin typeface="HG丸ｺﾞｼｯｸM-PRO" pitchFamily="50" charset="-128"/>
              <a:ea typeface="HG丸ｺﾞｼｯｸM-PRO" pitchFamily="50" charset="-128"/>
            </a:endParaRPr>
          </a:p>
        </p:txBody>
      </p:sp>
      <p:sp>
        <p:nvSpPr>
          <p:cNvPr id="9281" name="AutoShape 107"/>
          <p:cNvSpPr>
            <a:spLocks noChangeArrowheads="1"/>
          </p:cNvSpPr>
          <p:nvPr/>
        </p:nvSpPr>
        <p:spPr bwMode="auto">
          <a:xfrm>
            <a:off x="2855913" y="5734051"/>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82" name="AutoShape 109"/>
          <p:cNvSpPr>
            <a:spLocks noChangeArrowheads="1"/>
          </p:cNvSpPr>
          <p:nvPr/>
        </p:nvSpPr>
        <p:spPr bwMode="auto">
          <a:xfrm>
            <a:off x="2855913" y="5300664"/>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83" name="AutoShape 110"/>
          <p:cNvSpPr>
            <a:spLocks noChangeArrowheads="1"/>
          </p:cNvSpPr>
          <p:nvPr/>
        </p:nvSpPr>
        <p:spPr bwMode="auto">
          <a:xfrm>
            <a:off x="2921001" y="4738689"/>
            <a:ext cx="715963"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sp>
        <p:nvSpPr>
          <p:cNvPr id="1132656" name="AutoShape 112"/>
          <p:cNvSpPr>
            <a:spLocks noChangeArrowheads="1"/>
          </p:cNvSpPr>
          <p:nvPr/>
        </p:nvSpPr>
        <p:spPr bwMode="auto">
          <a:xfrm>
            <a:off x="3820350" y="5782183"/>
            <a:ext cx="617477"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知識ベース</a:t>
            </a:r>
          </a:p>
        </p:txBody>
      </p:sp>
      <p:sp>
        <p:nvSpPr>
          <p:cNvPr id="9285" name="AutoShape 113"/>
          <p:cNvSpPr>
            <a:spLocks noChangeArrowheads="1"/>
          </p:cNvSpPr>
          <p:nvPr/>
        </p:nvSpPr>
        <p:spPr bwMode="auto">
          <a:xfrm>
            <a:off x="3719514" y="5300664"/>
            <a:ext cx="630237"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DB</a:t>
            </a:r>
            <a:r>
              <a:rPr lang="ja-JP" altLang="en-US" sz="700">
                <a:solidFill>
                  <a:srgbClr val="CC6600"/>
                </a:solidFill>
                <a:latin typeface="HG丸ｺﾞｼｯｸM-PRO" pitchFamily="50" charset="-128"/>
                <a:ea typeface="HG丸ｺﾞｼｯｸM-PRO" pitchFamily="50" charset="-128"/>
              </a:rPr>
              <a:t>機能</a:t>
            </a:r>
          </a:p>
        </p:txBody>
      </p:sp>
      <p:sp>
        <p:nvSpPr>
          <p:cNvPr id="9286" name="AutoShape 114"/>
          <p:cNvSpPr>
            <a:spLocks noChangeArrowheads="1"/>
          </p:cNvSpPr>
          <p:nvPr/>
        </p:nvSpPr>
        <p:spPr bwMode="auto">
          <a:xfrm>
            <a:off x="2782888" y="4149726"/>
            <a:ext cx="9842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レファレンス収集</a:t>
            </a:r>
          </a:p>
        </p:txBody>
      </p:sp>
      <p:sp>
        <p:nvSpPr>
          <p:cNvPr id="1132660" name="AutoShape 116"/>
          <p:cNvSpPr>
            <a:spLocks noChangeArrowheads="1"/>
          </p:cNvSpPr>
          <p:nvPr/>
        </p:nvSpPr>
        <p:spPr bwMode="auto">
          <a:xfrm>
            <a:off x="2784611" y="3189795"/>
            <a:ext cx="760143"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レファレンス</a:t>
            </a:r>
            <a:r>
              <a:rPr lang="en-US" altLang="ja-JP" sz="700">
                <a:solidFill>
                  <a:srgbClr val="CC6600"/>
                </a:solidFill>
                <a:latin typeface="Arial" charset="0"/>
              </a:rPr>
              <a:t>DB</a:t>
            </a:r>
          </a:p>
        </p:txBody>
      </p:sp>
      <p:sp>
        <p:nvSpPr>
          <p:cNvPr id="9288" name="AutoShape 117"/>
          <p:cNvSpPr>
            <a:spLocks noChangeArrowheads="1"/>
          </p:cNvSpPr>
          <p:nvPr/>
        </p:nvSpPr>
        <p:spPr bwMode="auto">
          <a:xfrm>
            <a:off x="2128839" y="2649539"/>
            <a:ext cx="1158875"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レファレンス提供</a:t>
            </a:r>
            <a:r>
              <a:rPr lang="en-US" altLang="ja-JP" sz="700" b="1" dirty="0" err="1">
                <a:solidFill>
                  <a:srgbClr val="FF0000"/>
                </a:solidFill>
                <a:latin typeface="HG丸ｺﾞｼｯｸM-PRO" pitchFamily="50" charset="-128"/>
                <a:ea typeface="HG丸ｺﾞｼｯｸM-PRO" pitchFamily="50" charset="-128"/>
              </a:rPr>
              <a:t>WebAPI</a:t>
            </a:r>
            <a:endParaRPr lang="en-US" altLang="ja-JP" sz="700" b="1" dirty="0">
              <a:solidFill>
                <a:srgbClr val="FF0000"/>
              </a:solidFill>
              <a:latin typeface="HG丸ｺﾞｼｯｸM-PRO" pitchFamily="50" charset="-128"/>
              <a:ea typeface="HG丸ｺﾞｼｯｸM-PRO" pitchFamily="50" charset="-128"/>
            </a:endParaRPr>
          </a:p>
        </p:txBody>
      </p:sp>
      <p:cxnSp>
        <p:nvCxnSpPr>
          <p:cNvPr id="9289" name="AutoShape 118"/>
          <p:cNvCxnSpPr>
            <a:cxnSpLocks noChangeShapeType="1"/>
            <a:stCxn id="1132660" idx="1"/>
            <a:endCxn id="9288" idx="2"/>
          </p:cNvCxnSpPr>
          <p:nvPr/>
        </p:nvCxnSpPr>
        <p:spPr bwMode="auto">
          <a:xfrm flipH="1" flipV="1">
            <a:off x="2708276" y="3108326"/>
            <a:ext cx="456406" cy="81469"/>
          </a:xfrm>
          <a:prstGeom prst="straightConnector1">
            <a:avLst/>
          </a:prstGeom>
          <a:noFill/>
          <a:ln w="9525">
            <a:solidFill>
              <a:srgbClr val="6699FF"/>
            </a:solidFill>
            <a:round/>
            <a:headEnd/>
            <a:tailEnd type="triangle" w="med" len="med"/>
          </a:ln>
        </p:spPr>
      </p:cxnSp>
      <p:sp>
        <p:nvSpPr>
          <p:cNvPr id="9290" name="AutoShape 119"/>
          <p:cNvSpPr>
            <a:spLocks noChangeArrowheads="1"/>
          </p:cNvSpPr>
          <p:nvPr/>
        </p:nvSpPr>
        <p:spPr bwMode="auto">
          <a:xfrm>
            <a:off x="1774825" y="328453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横断検索機能</a:t>
            </a:r>
          </a:p>
        </p:txBody>
      </p:sp>
      <p:sp>
        <p:nvSpPr>
          <p:cNvPr id="9291" name="AutoShape 120"/>
          <p:cNvSpPr>
            <a:spLocks noChangeArrowheads="1"/>
          </p:cNvSpPr>
          <p:nvPr/>
        </p:nvSpPr>
        <p:spPr bwMode="auto">
          <a:xfrm>
            <a:off x="2951785" y="6254190"/>
            <a:ext cx="524218"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刊行物</a:t>
            </a:r>
          </a:p>
        </p:txBody>
      </p:sp>
      <p:cxnSp>
        <p:nvCxnSpPr>
          <p:cNvPr id="9292" name="AutoShape 121"/>
          <p:cNvCxnSpPr>
            <a:cxnSpLocks noChangeShapeType="1"/>
            <a:stCxn id="9291" idx="0"/>
            <a:endCxn id="9281" idx="2"/>
          </p:cNvCxnSpPr>
          <p:nvPr/>
        </p:nvCxnSpPr>
        <p:spPr bwMode="auto">
          <a:xfrm flipH="1" flipV="1">
            <a:off x="3211514" y="6073775"/>
            <a:ext cx="38445" cy="180414"/>
          </a:xfrm>
          <a:prstGeom prst="straightConnector1">
            <a:avLst/>
          </a:prstGeom>
          <a:noFill/>
          <a:ln w="9525">
            <a:solidFill>
              <a:srgbClr val="6699FF"/>
            </a:solidFill>
            <a:round/>
            <a:headEnd/>
            <a:tailEnd type="triangle" w="med" len="med"/>
          </a:ln>
        </p:spPr>
      </p:cxnSp>
      <p:cxnSp>
        <p:nvCxnSpPr>
          <p:cNvPr id="9293" name="AutoShape 122"/>
          <p:cNvCxnSpPr>
            <a:cxnSpLocks noChangeShapeType="1"/>
            <a:stCxn id="9290" idx="0"/>
            <a:endCxn id="9288" idx="2"/>
          </p:cNvCxnSpPr>
          <p:nvPr/>
        </p:nvCxnSpPr>
        <p:spPr bwMode="auto">
          <a:xfrm flipV="1">
            <a:off x="2197101" y="3108326"/>
            <a:ext cx="511175" cy="176213"/>
          </a:xfrm>
          <a:prstGeom prst="straightConnector1">
            <a:avLst/>
          </a:prstGeom>
          <a:noFill/>
          <a:ln w="9525">
            <a:solidFill>
              <a:srgbClr val="6699FF"/>
            </a:solidFill>
            <a:round/>
            <a:headEnd/>
            <a:tailEnd type="triangle" w="med" len="med"/>
          </a:ln>
        </p:spPr>
      </p:cxnSp>
      <p:grpSp>
        <p:nvGrpSpPr>
          <p:cNvPr id="9294" name="Group 123"/>
          <p:cNvGrpSpPr>
            <a:grpSpLocks/>
          </p:cNvGrpSpPr>
          <p:nvPr/>
        </p:nvGrpSpPr>
        <p:grpSpPr bwMode="auto">
          <a:xfrm>
            <a:off x="1847851" y="5300664"/>
            <a:ext cx="828675" cy="720725"/>
            <a:chOff x="4150" y="2931"/>
            <a:chExt cx="1451" cy="862"/>
          </a:xfrm>
        </p:grpSpPr>
        <p:sp>
          <p:nvSpPr>
            <p:cNvPr id="9359" name="AutoShape 124"/>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dirty="0">
                  <a:solidFill>
                    <a:srgbClr val="000000"/>
                  </a:solidFill>
                  <a:latin typeface="Arial" charset="0"/>
                </a:rPr>
                <a:t>公共図書館</a:t>
              </a:r>
            </a:p>
            <a:p>
              <a:pPr algn="ctr" fontAlgn="base">
                <a:spcBef>
                  <a:spcPct val="0"/>
                </a:spcBef>
                <a:spcAft>
                  <a:spcPct val="0"/>
                </a:spcAft>
              </a:pPr>
              <a:r>
                <a:rPr lang="ja-JP" altLang="en-US" sz="700" dirty="0">
                  <a:solidFill>
                    <a:srgbClr val="000000"/>
                  </a:solidFill>
                  <a:latin typeface="Arial" charset="0"/>
                </a:rPr>
                <a:t>専門図書館</a:t>
              </a:r>
            </a:p>
          </p:txBody>
        </p:sp>
        <p:grpSp>
          <p:nvGrpSpPr>
            <p:cNvPr id="9360" name="Group 125"/>
            <p:cNvGrpSpPr>
              <a:grpSpLocks/>
            </p:cNvGrpSpPr>
            <p:nvPr/>
          </p:nvGrpSpPr>
          <p:grpSpPr bwMode="auto">
            <a:xfrm>
              <a:off x="4150" y="3430"/>
              <a:ext cx="1451" cy="363"/>
              <a:chOff x="4150" y="3475"/>
              <a:chExt cx="1451" cy="363"/>
            </a:xfrm>
          </p:grpSpPr>
          <p:sp>
            <p:nvSpPr>
              <p:cNvPr id="9361" name="AutoShape 126"/>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2" name="AutoShape 127"/>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3" name="AutoShape 128"/>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95" name="AutoShape 129"/>
          <p:cNvCxnSpPr>
            <a:cxnSpLocks noChangeShapeType="1"/>
            <a:stCxn id="9359" idx="3"/>
            <a:endCxn id="9290" idx="2"/>
          </p:cNvCxnSpPr>
          <p:nvPr/>
        </p:nvCxnSpPr>
        <p:spPr bwMode="auto">
          <a:xfrm flipH="1" flipV="1">
            <a:off x="2197100" y="3624263"/>
            <a:ext cx="39688" cy="1708150"/>
          </a:xfrm>
          <a:prstGeom prst="straightConnector1">
            <a:avLst/>
          </a:prstGeom>
          <a:noFill/>
          <a:ln w="9525">
            <a:solidFill>
              <a:srgbClr val="6699FF"/>
            </a:solidFill>
            <a:round/>
            <a:headEnd/>
            <a:tailEnd type="triangle" w="med" len="med"/>
          </a:ln>
        </p:spPr>
      </p:cxnSp>
      <p:cxnSp>
        <p:nvCxnSpPr>
          <p:cNvPr id="9296" name="AutoShape 130"/>
          <p:cNvCxnSpPr>
            <a:cxnSpLocks noChangeShapeType="1"/>
            <a:stCxn id="9359" idx="3"/>
            <a:endCxn id="9286" idx="2"/>
          </p:cNvCxnSpPr>
          <p:nvPr/>
        </p:nvCxnSpPr>
        <p:spPr bwMode="auto">
          <a:xfrm flipV="1">
            <a:off x="2236789" y="4489451"/>
            <a:ext cx="1038225" cy="842963"/>
          </a:xfrm>
          <a:prstGeom prst="straightConnector1">
            <a:avLst/>
          </a:prstGeom>
          <a:noFill/>
          <a:ln w="9525">
            <a:solidFill>
              <a:srgbClr val="6699FF"/>
            </a:solidFill>
            <a:round/>
            <a:headEnd/>
            <a:tailEnd type="triangle" w="med" len="med"/>
          </a:ln>
        </p:spPr>
      </p:cxnSp>
      <p:cxnSp>
        <p:nvCxnSpPr>
          <p:cNvPr id="9297" name="AutoShape 131"/>
          <p:cNvCxnSpPr>
            <a:cxnSpLocks noChangeShapeType="1"/>
            <a:stCxn id="9286" idx="0"/>
            <a:endCxn id="1132660" idx="3"/>
          </p:cNvCxnSpPr>
          <p:nvPr/>
        </p:nvCxnSpPr>
        <p:spPr bwMode="auto">
          <a:xfrm flipH="1" flipV="1">
            <a:off x="3164683" y="3507869"/>
            <a:ext cx="110331" cy="641856"/>
          </a:xfrm>
          <a:prstGeom prst="straightConnector1">
            <a:avLst/>
          </a:prstGeom>
          <a:noFill/>
          <a:ln w="9525">
            <a:solidFill>
              <a:srgbClr val="6699FF"/>
            </a:solidFill>
            <a:round/>
            <a:headEnd/>
            <a:tailEnd type="triangle" w="med" len="med"/>
          </a:ln>
        </p:spPr>
      </p:cxnSp>
      <p:cxnSp>
        <p:nvCxnSpPr>
          <p:cNvPr id="9298" name="AutoShape 135"/>
          <p:cNvCxnSpPr>
            <a:cxnSpLocks noChangeShapeType="1"/>
            <a:stCxn id="9285" idx="2"/>
            <a:endCxn id="1132656" idx="1"/>
          </p:cNvCxnSpPr>
          <p:nvPr/>
        </p:nvCxnSpPr>
        <p:spPr bwMode="auto">
          <a:xfrm>
            <a:off x="4034632" y="5640388"/>
            <a:ext cx="94456" cy="141794"/>
          </a:xfrm>
          <a:prstGeom prst="straightConnector1">
            <a:avLst/>
          </a:prstGeom>
          <a:noFill/>
          <a:ln w="9525">
            <a:solidFill>
              <a:srgbClr val="6699FF"/>
            </a:solidFill>
            <a:round/>
            <a:headEnd/>
            <a:tailEnd type="triangle" w="med" len="med"/>
          </a:ln>
        </p:spPr>
      </p:cxnSp>
      <p:cxnSp>
        <p:nvCxnSpPr>
          <p:cNvPr id="9299" name="AutoShape 137"/>
          <p:cNvCxnSpPr>
            <a:cxnSpLocks noChangeShapeType="1"/>
            <a:stCxn id="9282" idx="3"/>
            <a:endCxn id="9285" idx="1"/>
          </p:cNvCxnSpPr>
          <p:nvPr/>
        </p:nvCxnSpPr>
        <p:spPr bwMode="auto">
          <a:xfrm>
            <a:off x="3567113" y="5470525"/>
            <a:ext cx="152400" cy="0"/>
          </a:xfrm>
          <a:prstGeom prst="straightConnector1">
            <a:avLst/>
          </a:prstGeom>
          <a:noFill/>
          <a:ln w="9525">
            <a:solidFill>
              <a:srgbClr val="6699FF"/>
            </a:solidFill>
            <a:round/>
            <a:headEnd/>
            <a:tailEnd type="triangle" w="med" len="med"/>
          </a:ln>
        </p:spPr>
      </p:cxnSp>
      <p:cxnSp>
        <p:nvCxnSpPr>
          <p:cNvPr id="9300" name="AutoShape 138"/>
          <p:cNvCxnSpPr>
            <a:cxnSpLocks noChangeShapeType="1"/>
            <a:stCxn id="9281" idx="0"/>
            <a:endCxn id="9282" idx="2"/>
          </p:cNvCxnSpPr>
          <p:nvPr/>
        </p:nvCxnSpPr>
        <p:spPr bwMode="auto">
          <a:xfrm flipV="1">
            <a:off x="3211513" y="5640388"/>
            <a:ext cx="0" cy="93662"/>
          </a:xfrm>
          <a:prstGeom prst="straightConnector1">
            <a:avLst/>
          </a:prstGeom>
          <a:noFill/>
          <a:ln w="9525">
            <a:solidFill>
              <a:srgbClr val="6699FF"/>
            </a:solidFill>
            <a:round/>
            <a:headEnd/>
            <a:tailEnd type="triangle" w="med" len="med"/>
          </a:ln>
        </p:spPr>
      </p:cxnSp>
      <p:cxnSp>
        <p:nvCxnSpPr>
          <p:cNvPr id="9301" name="AutoShape 139"/>
          <p:cNvCxnSpPr>
            <a:cxnSpLocks noChangeShapeType="1"/>
            <a:stCxn id="9283" idx="0"/>
            <a:endCxn id="9286" idx="2"/>
          </p:cNvCxnSpPr>
          <p:nvPr/>
        </p:nvCxnSpPr>
        <p:spPr bwMode="auto">
          <a:xfrm flipH="1" flipV="1">
            <a:off x="3275013" y="4489450"/>
            <a:ext cx="4762" cy="249238"/>
          </a:xfrm>
          <a:prstGeom prst="straightConnector1">
            <a:avLst/>
          </a:prstGeom>
          <a:noFill/>
          <a:ln w="9525">
            <a:solidFill>
              <a:srgbClr val="6699FF"/>
            </a:solidFill>
            <a:round/>
            <a:headEnd/>
            <a:tailEnd type="triangle" w="med" len="med"/>
          </a:ln>
        </p:spPr>
      </p:cxnSp>
      <p:sp>
        <p:nvSpPr>
          <p:cNvPr id="9302" name="AutoShape 140"/>
          <p:cNvSpPr>
            <a:spLocks noChangeArrowheads="1"/>
          </p:cNvSpPr>
          <p:nvPr/>
        </p:nvSpPr>
        <p:spPr bwMode="auto">
          <a:xfrm>
            <a:off x="4381500" y="1408022"/>
            <a:ext cx="785806"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ナレッジを入り口とした画面</a:t>
            </a:r>
            <a:endParaRPr lang="en-US" altLang="ja-JP" sz="600" dirty="0">
              <a:solidFill>
                <a:srgbClr val="000000"/>
              </a:solidFill>
              <a:latin typeface="HG丸ｺﾞｼｯｸM-PRO" pitchFamily="50" charset="-128"/>
              <a:ea typeface="HG丸ｺﾞｼｯｸM-PRO" pitchFamily="50" charset="-128"/>
            </a:endParaRPr>
          </a:p>
        </p:txBody>
      </p:sp>
      <p:grpSp>
        <p:nvGrpSpPr>
          <p:cNvPr id="9303" name="Group 141"/>
          <p:cNvGrpSpPr>
            <a:grpSpLocks/>
          </p:cNvGrpSpPr>
          <p:nvPr/>
        </p:nvGrpSpPr>
        <p:grpSpPr bwMode="auto">
          <a:xfrm>
            <a:off x="1774826" y="4437064"/>
            <a:ext cx="828675" cy="720725"/>
            <a:chOff x="4150" y="2931"/>
            <a:chExt cx="1451" cy="862"/>
          </a:xfrm>
        </p:grpSpPr>
        <p:sp>
          <p:nvSpPr>
            <p:cNvPr id="9354" name="AutoShape 142"/>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en-US" altLang="ja-JP" sz="700">
                  <a:solidFill>
                    <a:srgbClr val="000000"/>
                  </a:solidFill>
                  <a:latin typeface="Arial" charset="0"/>
                </a:rPr>
                <a:t>WikiPedia</a:t>
              </a:r>
            </a:p>
            <a:p>
              <a:pPr algn="ctr" fontAlgn="base">
                <a:spcBef>
                  <a:spcPct val="0"/>
                </a:spcBef>
                <a:spcAft>
                  <a:spcPct val="0"/>
                </a:spcAft>
              </a:pPr>
              <a:r>
                <a:rPr lang="ja-JP" altLang="en-US" sz="700">
                  <a:solidFill>
                    <a:srgbClr val="000000"/>
                  </a:solidFill>
                  <a:latin typeface="Arial" charset="0"/>
                </a:rPr>
                <a:t>教えて</a:t>
              </a:r>
              <a:r>
                <a:rPr lang="en-US" altLang="ja-JP" sz="700">
                  <a:solidFill>
                    <a:srgbClr val="000000"/>
                  </a:solidFill>
                  <a:latin typeface="Arial" charset="0"/>
                </a:rPr>
                <a:t>goo</a:t>
              </a:r>
            </a:p>
            <a:p>
              <a:pPr algn="ctr" fontAlgn="base">
                <a:spcBef>
                  <a:spcPct val="0"/>
                </a:spcBef>
                <a:spcAft>
                  <a:spcPct val="0"/>
                </a:spcAft>
              </a:pPr>
              <a:r>
                <a:rPr lang="ja-JP" altLang="en-US" sz="700">
                  <a:solidFill>
                    <a:srgbClr val="000000"/>
                  </a:solidFill>
                  <a:latin typeface="Arial" charset="0"/>
                </a:rPr>
                <a:t>はてな</a:t>
              </a:r>
            </a:p>
          </p:txBody>
        </p:sp>
        <p:grpSp>
          <p:nvGrpSpPr>
            <p:cNvPr id="9355" name="Group 143"/>
            <p:cNvGrpSpPr>
              <a:grpSpLocks/>
            </p:cNvGrpSpPr>
            <p:nvPr/>
          </p:nvGrpSpPr>
          <p:grpSpPr bwMode="auto">
            <a:xfrm>
              <a:off x="4150" y="3430"/>
              <a:ext cx="1451" cy="363"/>
              <a:chOff x="4150" y="3475"/>
              <a:chExt cx="1451" cy="363"/>
            </a:xfrm>
          </p:grpSpPr>
          <p:sp>
            <p:nvSpPr>
              <p:cNvPr id="9356" name="AutoShape 144"/>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57" name="AutoShape 145"/>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58" name="AutoShape 146"/>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304" name="AutoShape 147"/>
          <p:cNvCxnSpPr>
            <a:cxnSpLocks noChangeShapeType="1"/>
            <a:stCxn id="9285" idx="0"/>
            <a:endCxn id="9283" idx="3"/>
          </p:cNvCxnSpPr>
          <p:nvPr/>
        </p:nvCxnSpPr>
        <p:spPr bwMode="auto">
          <a:xfrm flipH="1" flipV="1">
            <a:off x="3636963" y="4968875"/>
            <a:ext cx="398462" cy="331788"/>
          </a:xfrm>
          <a:prstGeom prst="straightConnector1">
            <a:avLst/>
          </a:prstGeom>
          <a:noFill/>
          <a:ln w="9525">
            <a:solidFill>
              <a:srgbClr val="6699FF"/>
            </a:solidFill>
            <a:round/>
            <a:headEnd/>
            <a:tailEnd type="triangle" w="med" len="med"/>
          </a:ln>
        </p:spPr>
      </p:cxnSp>
      <p:cxnSp>
        <p:nvCxnSpPr>
          <p:cNvPr id="9305" name="AutoShape 149"/>
          <p:cNvCxnSpPr>
            <a:cxnSpLocks noChangeShapeType="1"/>
            <a:stCxn id="9227" idx="0"/>
            <a:endCxn id="9336" idx="2"/>
          </p:cNvCxnSpPr>
          <p:nvPr/>
        </p:nvCxnSpPr>
        <p:spPr bwMode="auto">
          <a:xfrm rot="5400000" flipH="1" flipV="1">
            <a:off x="6131319" y="2499909"/>
            <a:ext cx="142876" cy="286549"/>
          </a:xfrm>
          <a:prstGeom prst="straightConnector1">
            <a:avLst/>
          </a:prstGeom>
          <a:noFill/>
          <a:ln w="38100">
            <a:solidFill>
              <a:srgbClr val="0070C0"/>
            </a:solidFill>
            <a:round/>
            <a:headEnd/>
            <a:tailEnd type="triangle" w="med" len="med"/>
          </a:ln>
        </p:spPr>
      </p:cxnSp>
      <p:cxnSp>
        <p:nvCxnSpPr>
          <p:cNvPr id="9306" name="AutoShape 151"/>
          <p:cNvCxnSpPr>
            <a:cxnSpLocks noChangeShapeType="1"/>
            <a:stCxn id="9257" idx="0"/>
            <a:endCxn id="9336" idx="2"/>
          </p:cNvCxnSpPr>
          <p:nvPr/>
        </p:nvCxnSpPr>
        <p:spPr bwMode="auto">
          <a:xfrm rot="16200000" flipV="1">
            <a:off x="7256866" y="1660911"/>
            <a:ext cx="285752" cy="2107419"/>
          </a:xfrm>
          <a:prstGeom prst="straightConnector1">
            <a:avLst/>
          </a:prstGeom>
          <a:noFill/>
          <a:ln w="38100">
            <a:solidFill>
              <a:srgbClr val="0033CC"/>
            </a:solidFill>
            <a:round/>
            <a:headEnd/>
            <a:tailEnd type="triangle" w="med" len="med"/>
          </a:ln>
        </p:spPr>
      </p:cxnSp>
      <p:cxnSp>
        <p:nvCxnSpPr>
          <p:cNvPr id="9307" name="AutoShape 152"/>
          <p:cNvCxnSpPr>
            <a:cxnSpLocks noChangeShapeType="1"/>
            <a:stCxn id="1132656" idx="1"/>
            <a:endCxn id="9308" idx="2"/>
          </p:cNvCxnSpPr>
          <p:nvPr/>
        </p:nvCxnSpPr>
        <p:spPr bwMode="auto">
          <a:xfrm flipH="1" flipV="1">
            <a:off x="3798094" y="2698750"/>
            <a:ext cx="330994" cy="3083432"/>
          </a:xfrm>
          <a:prstGeom prst="straightConnector1">
            <a:avLst/>
          </a:prstGeom>
          <a:noFill/>
          <a:ln w="9525">
            <a:solidFill>
              <a:srgbClr val="6699FF"/>
            </a:solidFill>
            <a:round/>
            <a:headEnd/>
            <a:tailEnd type="triangle" w="med" len="med"/>
          </a:ln>
        </p:spPr>
      </p:cxnSp>
      <p:sp>
        <p:nvSpPr>
          <p:cNvPr id="9308" name="AutoShape 153"/>
          <p:cNvSpPr>
            <a:spLocks noChangeArrowheads="1"/>
          </p:cNvSpPr>
          <p:nvPr/>
        </p:nvSpPr>
        <p:spPr bwMode="auto">
          <a:xfrm>
            <a:off x="3381375" y="2000250"/>
            <a:ext cx="833438" cy="698500"/>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検索支援機能</a:t>
            </a:r>
            <a:endParaRPr lang="en-US" altLang="ja-JP" sz="700" dirty="0">
              <a:solidFill>
                <a:srgbClr val="CC6600"/>
              </a:solidFill>
              <a:latin typeface="HG丸ｺﾞｼｯｸM-PRO" pitchFamily="50" charset="-128"/>
              <a:ea typeface="HG丸ｺﾞｼｯｸM-PRO" pitchFamily="50" charset="-128"/>
            </a:endParaRP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（ファセット、タグクラウド、サジェスト</a:t>
            </a:r>
            <a:r>
              <a:rPr lang="ja-JP" altLang="en-US" sz="700" dirty="0" err="1">
                <a:solidFill>
                  <a:srgbClr val="CC6600"/>
                </a:solidFill>
                <a:latin typeface="HG丸ｺﾞｼｯｸM-PRO" pitchFamily="50" charset="-128"/>
                <a:ea typeface="HG丸ｺﾞｼｯｸM-PRO" pitchFamily="50" charset="-128"/>
              </a:rPr>
              <a:t>。。。。</a:t>
            </a:r>
            <a:r>
              <a:rPr lang="ja-JP" altLang="en-US" sz="700" dirty="0">
                <a:solidFill>
                  <a:srgbClr val="CC6600"/>
                </a:solidFill>
                <a:latin typeface="HG丸ｺﾞｼｯｸM-PRO" pitchFamily="50" charset="-128"/>
                <a:ea typeface="HG丸ｺﾞｼｯｸM-PRO" pitchFamily="50" charset="-128"/>
              </a:rPr>
              <a:t>）</a:t>
            </a:r>
          </a:p>
        </p:txBody>
      </p:sp>
      <p:sp>
        <p:nvSpPr>
          <p:cNvPr id="1132699" name="AutoShape 155"/>
          <p:cNvSpPr>
            <a:spLocks noChangeArrowheads="1"/>
          </p:cNvSpPr>
          <p:nvPr/>
        </p:nvSpPr>
        <p:spPr bwMode="auto">
          <a:xfrm>
            <a:off x="4295775" y="5084764"/>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情報の「見える化」（可視化）</a:t>
            </a:r>
          </a:p>
        </p:txBody>
      </p:sp>
      <p:sp>
        <p:nvSpPr>
          <p:cNvPr id="1132700" name="AutoShape 156"/>
          <p:cNvSpPr>
            <a:spLocks noChangeArrowheads="1"/>
          </p:cNvSpPr>
          <p:nvPr/>
        </p:nvSpPr>
        <p:spPr bwMode="auto">
          <a:xfrm>
            <a:off x="5664200" y="5445126"/>
            <a:ext cx="1079500" cy="1444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情報の属性の自動付与</a:t>
            </a:r>
          </a:p>
        </p:txBody>
      </p:sp>
      <p:sp>
        <p:nvSpPr>
          <p:cNvPr id="1132701" name="AutoShape 157"/>
          <p:cNvSpPr>
            <a:spLocks noChangeArrowheads="1"/>
          </p:cNvSpPr>
          <p:nvPr/>
        </p:nvSpPr>
        <p:spPr bwMode="auto">
          <a:xfrm>
            <a:off x="4167189" y="2714626"/>
            <a:ext cx="115252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情報を全体で集合知化</a:t>
            </a:r>
          </a:p>
        </p:txBody>
      </p:sp>
      <p:sp>
        <p:nvSpPr>
          <p:cNvPr id="1132702" name="AutoShape 158"/>
          <p:cNvSpPr>
            <a:spLocks noChangeArrowheads="1"/>
          </p:cNvSpPr>
          <p:nvPr/>
        </p:nvSpPr>
        <p:spPr bwMode="auto">
          <a:xfrm>
            <a:off x="6167438" y="3933826"/>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情報と情報の関連付け</a:t>
            </a:r>
          </a:p>
        </p:txBody>
      </p:sp>
      <p:sp>
        <p:nvSpPr>
          <p:cNvPr id="1132703" name="AutoShape 159"/>
          <p:cNvSpPr>
            <a:spLocks noChangeArrowheads="1"/>
          </p:cNvSpPr>
          <p:nvPr/>
        </p:nvSpPr>
        <p:spPr bwMode="auto">
          <a:xfrm>
            <a:off x="8534426" y="1557339"/>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利用した人の属性把握</a:t>
            </a:r>
          </a:p>
        </p:txBody>
      </p:sp>
      <p:sp>
        <p:nvSpPr>
          <p:cNvPr id="1132704" name="AutoShape 160"/>
          <p:cNvSpPr>
            <a:spLocks noChangeArrowheads="1"/>
          </p:cNvSpPr>
          <p:nvPr/>
        </p:nvSpPr>
        <p:spPr bwMode="auto">
          <a:xfrm>
            <a:off x="8534427" y="1773239"/>
            <a:ext cx="106997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人と人の関連付け</a:t>
            </a:r>
          </a:p>
        </p:txBody>
      </p:sp>
      <p:sp>
        <p:nvSpPr>
          <p:cNvPr id="1132705" name="AutoShape 161"/>
          <p:cNvSpPr>
            <a:spLocks noChangeArrowheads="1"/>
          </p:cNvSpPr>
          <p:nvPr/>
        </p:nvSpPr>
        <p:spPr bwMode="auto">
          <a:xfrm>
            <a:off x="8534426" y="1989139"/>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情報と利用した人の関係付け</a:t>
            </a:r>
          </a:p>
        </p:txBody>
      </p:sp>
      <p:sp>
        <p:nvSpPr>
          <p:cNvPr id="1132706" name="AutoShape 162"/>
          <p:cNvSpPr>
            <a:spLocks noChangeArrowheads="1"/>
          </p:cNvSpPr>
          <p:nvPr/>
        </p:nvSpPr>
        <p:spPr bwMode="auto">
          <a:xfrm>
            <a:off x="1992314" y="1844676"/>
            <a:ext cx="1049337"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専門家の知識を集約</a:t>
            </a:r>
          </a:p>
        </p:txBody>
      </p:sp>
      <p:sp>
        <p:nvSpPr>
          <p:cNvPr id="1132707" name="AutoShape 163"/>
          <p:cNvSpPr>
            <a:spLocks noChangeArrowheads="1"/>
          </p:cNvSpPr>
          <p:nvPr/>
        </p:nvSpPr>
        <p:spPr bwMode="auto">
          <a:xfrm>
            <a:off x="1992314" y="2060576"/>
            <a:ext cx="1049337"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個人の知識を集約</a:t>
            </a:r>
          </a:p>
        </p:txBody>
      </p:sp>
      <p:sp>
        <p:nvSpPr>
          <p:cNvPr id="1132708" name="AutoShape 164"/>
          <p:cNvSpPr>
            <a:spLocks noChangeArrowheads="1"/>
          </p:cNvSpPr>
          <p:nvPr/>
        </p:nvSpPr>
        <p:spPr bwMode="auto">
          <a:xfrm>
            <a:off x="8534426" y="2205038"/>
            <a:ext cx="1276350" cy="21431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dirty="0">
                <a:solidFill>
                  <a:srgbClr val="0000FF"/>
                </a:solidFill>
                <a:latin typeface="ＭＳ Ｐゴシック" pitchFamily="50" charset="-128"/>
              </a:rPr>
              <a:t>情報の選択範囲の拡大</a:t>
            </a:r>
          </a:p>
          <a:p>
            <a:pPr algn="ctr" fontAlgn="base">
              <a:spcBef>
                <a:spcPct val="0"/>
              </a:spcBef>
              <a:spcAft>
                <a:spcPct val="0"/>
              </a:spcAft>
              <a:defRPr/>
            </a:pPr>
            <a:r>
              <a:rPr lang="ja-JP" altLang="en-US" sz="800" dirty="0">
                <a:solidFill>
                  <a:srgbClr val="0000FF"/>
                </a:solidFill>
                <a:latin typeface="ＭＳ Ｐゴシック" pitchFamily="50" charset="-128"/>
              </a:rPr>
              <a:t>情報の絞込み</a:t>
            </a:r>
          </a:p>
        </p:txBody>
      </p:sp>
      <p:sp>
        <p:nvSpPr>
          <p:cNvPr id="1132709" name="AutoShape 165"/>
          <p:cNvSpPr>
            <a:spLocks noChangeArrowheads="1"/>
          </p:cNvSpPr>
          <p:nvPr/>
        </p:nvSpPr>
        <p:spPr bwMode="auto">
          <a:xfrm>
            <a:off x="8534426" y="2492376"/>
            <a:ext cx="1276350" cy="21431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利用者属性・利用環境に</a:t>
            </a:r>
          </a:p>
          <a:p>
            <a:pPr algn="ctr" fontAlgn="base">
              <a:spcBef>
                <a:spcPct val="0"/>
              </a:spcBef>
              <a:spcAft>
                <a:spcPct val="0"/>
              </a:spcAft>
              <a:defRPr/>
            </a:pPr>
            <a:r>
              <a:rPr lang="ja-JP" altLang="en-US" sz="800">
                <a:solidFill>
                  <a:srgbClr val="0000FF"/>
                </a:solidFill>
                <a:latin typeface="ＭＳ Ｐゴシック" pitchFamily="50" charset="-128"/>
              </a:rPr>
              <a:t>応じた情報閲覧</a:t>
            </a:r>
          </a:p>
        </p:txBody>
      </p:sp>
      <p:sp>
        <p:nvSpPr>
          <p:cNvPr id="1132710" name="AutoShape 166"/>
          <p:cNvSpPr>
            <a:spLocks noChangeArrowheads="1"/>
          </p:cNvSpPr>
          <p:nvPr/>
        </p:nvSpPr>
        <p:spPr bwMode="auto">
          <a:xfrm>
            <a:off x="6743701" y="6021389"/>
            <a:ext cx="115252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集合知の永久保存</a:t>
            </a:r>
          </a:p>
        </p:txBody>
      </p:sp>
      <p:sp>
        <p:nvSpPr>
          <p:cNvPr id="9321" name="Oval 167"/>
          <p:cNvSpPr>
            <a:spLocks noChangeArrowheads="1"/>
          </p:cNvSpPr>
          <p:nvPr/>
        </p:nvSpPr>
        <p:spPr bwMode="auto">
          <a:xfrm>
            <a:off x="3073401" y="1341438"/>
            <a:ext cx="989013" cy="411162"/>
          </a:xfrm>
          <a:prstGeom prst="ellipse">
            <a:avLst/>
          </a:prstGeom>
          <a:gradFill rotWithShape="1">
            <a:gsLst>
              <a:gs pos="0">
                <a:srgbClr val="FFFFFF"/>
              </a:gs>
              <a:gs pos="100000">
                <a:srgbClr val="33CCCC"/>
              </a:gs>
            </a:gsLst>
            <a:path path="shape">
              <a:fillToRect l="50000" t="50000" r="50000" b="50000"/>
            </a:path>
          </a:gradFill>
          <a:ln w="38100" algn="ctr">
            <a:solidFill>
              <a:srgbClr val="0033CC"/>
            </a:solidFill>
            <a:round/>
            <a:headEnd/>
            <a:tailEnd/>
          </a:ln>
        </p:spPr>
        <p:txBody>
          <a:bodyPr wrap="none" anchor="ctr"/>
          <a:lstStyle/>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World Digital</a:t>
            </a:r>
          </a:p>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Library</a:t>
            </a:r>
          </a:p>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(WDL)</a:t>
            </a:r>
            <a:r>
              <a:rPr lang="ja-JP" altLang="en-US" sz="800">
                <a:solidFill>
                  <a:srgbClr val="000000"/>
                </a:solidFill>
                <a:latin typeface="HG丸ｺﾞｼｯｸM-PRO" pitchFamily="50" charset="-128"/>
                <a:ea typeface="HG丸ｺﾞｼｯｸM-PRO" pitchFamily="50" charset="-128"/>
              </a:rPr>
              <a:t>等</a:t>
            </a:r>
          </a:p>
        </p:txBody>
      </p:sp>
      <p:sp>
        <p:nvSpPr>
          <p:cNvPr id="9322" name="Oval 168"/>
          <p:cNvSpPr>
            <a:spLocks noChangeArrowheads="1"/>
          </p:cNvSpPr>
          <p:nvPr/>
        </p:nvSpPr>
        <p:spPr bwMode="auto">
          <a:xfrm>
            <a:off x="9310689" y="1071563"/>
            <a:ext cx="1150937" cy="360362"/>
          </a:xfrm>
          <a:prstGeom prst="ellipse">
            <a:avLst/>
          </a:prstGeom>
          <a:gradFill rotWithShape="1">
            <a:gsLst>
              <a:gs pos="0">
                <a:srgbClr val="FFFFFF"/>
              </a:gs>
              <a:gs pos="100000">
                <a:srgbClr val="FF9933"/>
              </a:gs>
            </a:gsLst>
            <a:path path="shape">
              <a:fillToRect l="50000" t="50000" r="50000" b="50000"/>
            </a:path>
          </a:gradFill>
          <a:ln w="38100" algn="ctr">
            <a:solidFill>
              <a:schemeClr val="tx2"/>
            </a:solidFill>
            <a:round/>
            <a:headEnd/>
            <a:tailEnd/>
          </a:ln>
        </p:spPr>
        <p:txBody>
          <a:bodyPr wrap="none" anchor="ctr"/>
          <a:lstStyle/>
          <a:p>
            <a:pPr algn="ctr" fontAlgn="base">
              <a:spcBef>
                <a:spcPct val="0"/>
              </a:spcBef>
              <a:spcAft>
                <a:spcPct val="0"/>
              </a:spcAft>
            </a:pPr>
            <a:r>
              <a:rPr lang="en-US" altLang="ja-JP" sz="800">
                <a:solidFill>
                  <a:srgbClr val="000000"/>
                </a:solidFill>
                <a:latin typeface="Arial" charset="0"/>
              </a:rPr>
              <a:t>WorldCat</a:t>
            </a:r>
          </a:p>
          <a:p>
            <a:pPr algn="ctr" fontAlgn="base">
              <a:spcBef>
                <a:spcPct val="0"/>
              </a:spcBef>
              <a:spcAft>
                <a:spcPct val="0"/>
              </a:spcAft>
            </a:pPr>
            <a:r>
              <a:rPr lang="en-US" altLang="ja-JP" sz="800">
                <a:solidFill>
                  <a:srgbClr val="000000"/>
                </a:solidFill>
                <a:latin typeface="Arial" charset="0"/>
              </a:rPr>
              <a:t>(OCLC)</a:t>
            </a:r>
            <a:r>
              <a:rPr lang="ja-JP" altLang="en-US" sz="800">
                <a:solidFill>
                  <a:srgbClr val="000000"/>
                </a:solidFill>
                <a:latin typeface="Arial" charset="0"/>
              </a:rPr>
              <a:t>等</a:t>
            </a:r>
          </a:p>
        </p:txBody>
      </p:sp>
      <p:cxnSp>
        <p:nvCxnSpPr>
          <p:cNvPr id="9323" name="AutoShape 169"/>
          <p:cNvCxnSpPr>
            <a:cxnSpLocks noChangeShapeType="1"/>
            <a:stCxn id="9227" idx="0"/>
            <a:endCxn id="9321" idx="4"/>
          </p:cNvCxnSpPr>
          <p:nvPr/>
        </p:nvCxnSpPr>
        <p:spPr bwMode="auto">
          <a:xfrm rot="16200000" flipV="1">
            <a:off x="4332685" y="987822"/>
            <a:ext cx="962020" cy="2491576"/>
          </a:xfrm>
          <a:prstGeom prst="straightConnector1">
            <a:avLst/>
          </a:prstGeom>
          <a:noFill/>
          <a:ln w="28575">
            <a:solidFill>
              <a:srgbClr val="FF0000"/>
            </a:solidFill>
            <a:round/>
            <a:headEnd/>
            <a:tailEnd type="triangle" w="med" len="med"/>
          </a:ln>
        </p:spPr>
      </p:cxnSp>
      <p:cxnSp>
        <p:nvCxnSpPr>
          <p:cNvPr id="9324" name="AutoShape 170"/>
          <p:cNvCxnSpPr>
            <a:cxnSpLocks noChangeShapeType="1"/>
            <a:stCxn id="9257" idx="0"/>
            <a:endCxn id="9322" idx="4"/>
          </p:cNvCxnSpPr>
          <p:nvPr/>
        </p:nvCxnSpPr>
        <p:spPr bwMode="auto">
          <a:xfrm rot="5400000" flipH="1" flipV="1">
            <a:off x="8457020" y="1428358"/>
            <a:ext cx="1425571" cy="1432706"/>
          </a:xfrm>
          <a:prstGeom prst="straightConnector1">
            <a:avLst/>
          </a:prstGeom>
          <a:noFill/>
          <a:ln w="28575">
            <a:solidFill>
              <a:srgbClr val="FF0000"/>
            </a:solidFill>
            <a:round/>
            <a:headEnd/>
            <a:tailEnd type="triangle" w="med" len="med"/>
          </a:ln>
        </p:spPr>
      </p:cxnSp>
      <p:sp>
        <p:nvSpPr>
          <p:cNvPr id="9325" name="Oval 171"/>
          <p:cNvSpPr>
            <a:spLocks noChangeArrowheads="1"/>
          </p:cNvSpPr>
          <p:nvPr/>
        </p:nvSpPr>
        <p:spPr bwMode="auto">
          <a:xfrm>
            <a:off x="4656138" y="5373688"/>
            <a:ext cx="844550" cy="411162"/>
          </a:xfrm>
          <a:prstGeom prst="ellipse">
            <a:avLst/>
          </a:prstGeom>
          <a:gradFill rotWithShape="1">
            <a:gsLst>
              <a:gs pos="0">
                <a:srgbClr val="FFFFFF"/>
              </a:gs>
              <a:gs pos="100000">
                <a:srgbClr val="33CCCC"/>
              </a:gs>
            </a:gsLst>
            <a:path path="shape">
              <a:fillToRect l="50000" t="50000" r="50000" b="50000"/>
            </a:path>
          </a:gradFill>
          <a:ln w="9525" algn="ctr">
            <a:solidFill>
              <a:schemeClr val="tx1"/>
            </a:solidFill>
            <a:round/>
            <a:headEnd/>
            <a:tailEnd/>
          </a:ln>
        </p:spPr>
        <p:txBody>
          <a:bodyPr wrap="none" anchor="ctr"/>
          <a:lstStyle/>
          <a:p>
            <a:pPr algn="ctr" fontAlgn="base">
              <a:spcBef>
                <a:spcPct val="0"/>
              </a:spcBef>
              <a:spcAft>
                <a:spcPct val="0"/>
              </a:spcAft>
            </a:pPr>
            <a:r>
              <a:rPr lang="en-US" altLang="ja-JP" sz="700">
                <a:solidFill>
                  <a:srgbClr val="000000"/>
                </a:solidFill>
                <a:latin typeface="HG丸ｺﾞｼｯｸM-PRO" pitchFamily="50" charset="-128"/>
                <a:ea typeface="HG丸ｺﾞｼｯｸM-PRO" pitchFamily="50" charset="-128"/>
              </a:rPr>
              <a:t>NII CiNii,JAIRO</a:t>
            </a:r>
          </a:p>
          <a:p>
            <a:pPr algn="ctr" fontAlgn="base">
              <a:spcBef>
                <a:spcPct val="0"/>
              </a:spcBef>
              <a:spcAft>
                <a:spcPct val="0"/>
              </a:spcAft>
            </a:pPr>
            <a:r>
              <a:rPr lang="en-US" altLang="ja-JP" sz="700">
                <a:solidFill>
                  <a:srgbClr val="000000"/>
                </a:solidFill>
                <a:latin typeface="HG丸ｺﾞｼｯｸM-PRO" pitchFamily="50" charset="-128"/>
                <a:ea typeface="HG丸ｺﾞｼｯｸM-PRO" pitchFamily="50" charset="-128"/>
              </a:rPr>
              <a:t>JST J-Stage</a:t>
            </a:r>
          </a:p>
        </p:txBody>
      </p:sp>
      <p:sp>
        <p:nvSpPr>
          <p:cNvPr id="9326" name="Oval 172"/>
          <p:cNvSpPr>
            <a:spLocks noChangeArrowheads="1"/>
          </p:cNvSpPr>
          <p:nvPr/>
        </p:nvSpPr>
        <p:spPr bwMode="auto">
          <a:xfrm>
            <a:off x="4656139" y="6165851"/>
            <a:ext cx="771525" cy="339725"/>
          </a:xfrm>
          <a:prstGeom prst="ellipse">
            <a:avLst/>
          </a:prstGeom>
          <a:gradFill rotWithShape="1">
            <a:gsLst>
              <a:gs pos="0">
                <a:srgbClr val="FFFFFF"/>
              </a:gs>
              <a:gs pos="100000">
                <a:srgbClr val="33CCCC"/>
              </a:gs>
            </a:gsLst>
            <a:path path="shape">
              <a:fillToRect l="50000" t="50000" r="50000" b="50000"/>
            </a:path>
          </a:gradFill>
          <a:ln w="9525" algn="ctr">
            <a:solidFill>
              <a:schemeClr val="tx1"/>
            </a:solidFill>
            <a:round/>
            <a:headEnd/>
            <a:tailEnd/>
          </a:ln>
        </p:spPr>
        <p:txBody>
          <a:bodyPr wrap="none" anchor="ctr"/>
          <a:lstStyle/>
          <a:p>
            <a:pPr algn="ctr" fontAlgn="base">
              <a:spcBef>
                <a:spcPct val="0"/>
              </a:spcBef>
              <a:spcAft>
                <a:spcPct val="0"/>
              </a:spcAft>
            </a:pPr>
            <a:r>
              <a:rPr lang="ja-JP" altLang="en-US" sz="800">
                <a:solidFill>
                  <a:srgbClr val="000000"/>
                </a:solidFill>
                <a:latin typeface="HG丸ｺﾞｼｯｸM-PRO" pitchFamily="50" charset="-128"/>
                <a:ea typeface="HG丸ｺﾞｼｯｸM-PRO" pitchFamily="50" charset="-128"/>
              </a:rPr>
              <a:t>民間</a:t>
            </a:r>
          </a:p>
          <a:p>
            <a:pPr algn="ctr" fontAlgn="base">
              <a:spcBef>
                <a:spcPct val="0"/>
              </a:spcBef>
              <a:spcAft>
                <a:spcPct val="0"/>
              </a:spcAft>
            </a:pPr>
            <a:r>
              <a:rPr lang="ja-JP" altLang="en-US" sz="800">
                <a:solidFill>
                  <a:srgbClr val="000000"/>
                </a:solidFill>
                <a:latin typeface="HG丸ｺﾞｼｯｸM-PRO" pitchFamily="50" charset="-128"/>
                <a:ea typeface="HG丸ｺﾞｼｯｸM-PRO" pitchFamily="50" charset="-128"/>
              </a:rPr>
              <a:t>電子ジャーナル</a:t>
            </a:r>
          </a:p>
        </p:txBody>
      </p:sp>
      <p:sp>
        <p:nvSpPr>
          <p:cNvPr id="1132723" name="AutoShape 179"/>
          <p:cNvSpPr>
            <a:spLocks noChangeArrowheads="1"/>
          </p:cNvSpPr>
          <p:nvPr/>
        </p:nvSpPr>
        <p:spPr bwMode="auto">
          <a:xfrm>
            <a:off x="5159376" y="6524626"/>
            <a:ext cx="906463"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収集技術</a:t>
            </a:r>
          </a:p>
        </p:txBody>
      </p:sp>
      <p:sp>
        <p:nvSpPr>
          <p:cNvPr id="9328" name="AutoShape 180"/>
          <p:cNvSpPr>
            <a:spLocks noChangeArrowheads="1"/>
          </p:cNvSpPr>
          <p:nvPr/>
        </p:nvSpPr>
        <p:spPr bwMode="auto">
          <a:xfrm>
            <a:off x="3863975" y="6518276"/>
            <a:ext cx="10795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ウェブアーカイブは別途</a:t>
            </a:r>
          </a:p>
        </p:txBody>
      </p:sp>
      <p:cxnSp>
        <p:nvCxnSpPr>
          <p:cNvPr id="9329" name="AutoShape 182"/>
          <p:cNvCxnSpPr>
            <a:cxnSpLocks noChangeShapeType="1"/>
            <a:stCxn id="9283" idx="0"/>
            <a:endCxn id="9336" idx="2"/>
          </p:cNvCxnSpPr>
          <p:nvPr/>
        </p:nvCxnSpPr>
        <p:spPr bwMode="auto">
          <a:xfrm rot="5400000" flipH="1" flipV="1">
            <a:off x="3729035" y="2121691"/>
            <a:ext cx="2166944" cy="3067050"/>
          </a:xfrm>
          <a:prstGeom prst="straightConnector1">
            <a:avLst/>
          </a:prstGeom>
          <a:noFill/>
          <a:ln w="9525">
            <a:solidFill>
              <a:srgbClr val="6699FF"/>
            </a:solidFill>
            <a:round/>
            <a:headEnd/>
            <a:tailEnd type="triangle" w="med" len="med"/>
          </a:ln>
        </p:spPr>
      </p:cxnSp>
      <p:pic>
        <p:nvPicPr>
          <p:cNvPr id="9330" name="Picture 183" descr="j0195384"/>
          <p:cNvPicPr>
            <a:picLocks noChangeAspect="1" noChangeArrowheads="1"/>
          </p:cNvPicPr>
          <p:nvPr/>
        </p:nvPicPr>
        <p:blipFill>
          <a:blip r:embed="rId3"/>
          <a:srcRect/>
          <a:stretch>
            <a:fillRect/>
          </a:stretch>
        </p:blipFill>
        <p:spPr bwMode="auto">
          <a:xfrm flipH="1">
            <a:off x="5667376" y="500063"/>
            <a:ext cx="396875" cy="431800"/>
          </a:xfrm>
          <a:prstGeom prst="rect">
            <a:avLst/>
          </a:prstGeom>
          <a:noFill/>
          <a:ln w="9525">
            <a:noFill/>
            <a:miter lim="800000"/>
            <a:headEnd/>
            <a:tailEnd/>
          </a:ln>
        </p:spPr>
      </p:pic>
      <p:sp>
        <p:nvSpPr>
          <p:cNvPr id="9336" name="AutoShape 148"/>
          <p:cNvSpPr>
            <a:spLocks noChangeArrowheads="1"/>
          </p:cNvSpPr>
          <p:nvPr/>
        </p:nvSpPr>
        <p:spPr bwMode="auto">
          <a:xfrm>
            <a:off x="4953001" y="2143116"/>
            <a:ext cx="2786063" cy="428628"/>
          </a:xfrm>
          <a:prstGeom prst="roundRect">
            <a:avLst>
              <a:gd name="adj" fmla="val 16667"/>
            </a:avLst>
          </a:prstGeom>
          <a:solidFill>
            <a:srgbClr val="CCECFF"/>
          </a:solidFill>
          <a:ln w="12700">
            <a:solidFill>
              <a:schemeClr val="accent2"/>
            </a:solidFill>
            <a:round/>
            <a:headEnd/>
            <a:tailEnd/>
          </a:ln>
          <a:effectLst>
            <a:glow rad="228600">
              <a:schemeClr val="accent6">
                <a:satMod val="175000"/>
                <a:alpha val="40000"/>
              </a:schemeClr>
            </a:glow>
          </a:effectLst>
        </p:spPr>
        <p:txBody>
          <a:bodyPr/>
          <a:lstStyle/>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目録（書誌・メタ）検索機能及び</a:t>
            </a:r>
            <a:r>
              <a:rPr lang="ja-JP" altLang="en-US" sz="700" b="1" dirty="0">
                <a:solidFill>
                  <a:srgbClr val="000000"/>
                </a:solidFill>
                <a:latin typeface="HG丸ｺﾞｼｯｸM-PRO" pitchFamily="50" charset="-128"/>
                <a:ea typeface="HG丸ｺﾞｼｯｸM-PRO" pitchFamily="50" charset="-128"/>
              </a:rPr>
              <a:t>外部</a:t>
            </a:r>
            <a:r>
              <a:rPr lang="en-US" altLang="ja-JP" sz="700" b="1" dirty="0">
                <a:solidFill>
                  <a:srgbClr val="000000"/>
                </a:solidFill>
                <a:latin typeface="HG丸ｺﾞｼｯｸM-PRO" pitchFamily="50" charset="-128"/>
                <a:ea typeface="HG丸ｺﾞｼｯｸM-PRO" pitchFamily="50" charset="-128"/>
              </a:rPr>
              <a:t>API</a:t>
            </a:r>
            <a:r>
              <a:rPr lang="ja-JP" altLang="en-US" sz="700" b="1" dirty="0">
                <a:solidFill>
                  <a:srgbClr val="000000"/>
                </a:solidFill>
                <a:latin typeface="HG丸ｺﾞｼｯｸM-PRO" pitchFamily="50" charset="-128"/>
                <a:ea typeface="HG丸ｺﾞｼｯｸM-PRO" pitchFamily="50" charset="-128"/>
              </a:rPr>
              <a:t>の提供</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書誌情報等ハーベスト、横断検索</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a:t>
            </a:r>
            <a:r>
              <a:rPr lang="en-US" altLang="ja-JP" sz="700" dirty="0">
                <a:solidFill>
                  <a:srgbClr val="000000"/>
                </a:solidFill>
                <a:latin typeface="HG丸ｺﾞｼｯｸM-PRO" pitchFamily="50" charset="-128"/>
                <a:ea typeface="HG丸ｺﾞｼｯｸM-PRO" pitchFamily="50" charset="-128"/>
              </a:rPr>
              <a:t>OSS</a:t>
            </a:r>
            <a:r>
              <a:rPr lang="ja-JP" altLang="en-US" sz="700" dirty="0" err="1">
                <a:solidFill>
                  <a:srgbClr val="000000"/>
                </a:solidFill>
                <a:latin typeface="HG丸ｺﾞｼｯｸM-PRO" pitchFamily="50" charset="-128"/>
                <a:ea typeface="HG丸ｺﾞｼｯｸM-PRO" pitchFamily="50" charset="-128"/>
              </a:rPr>
              <a:t>、</a:t>
            </a:r>
            <a:r>
              <a:rPr lang="ja-JP" altLang="en-US" sz="700" dirty="0">
                <a:solidFill>
                  <a:srgbClr val="000000"/>
                </a:solidFill>
                <a:latin typeface="HG丸ｺﾞｼｯｸM-PRO" pitchFamily="50" charset="-128"/>
                <a:ea typeface="HG丸ｺﾞｼｯｸM-PRO" pitchFamily="50" charset="-128"/>
              </a:rPr>
              <a:t>研究開発成果を活用）</a:t>
            </a:r>
            <a:endParaRPr lang="en-US" altLang="ja-JP" sz="700" dirty="0">
              <a:solidFill>
                <a:srgbClr val="000000"/>
              </a:solidFill>
              <a:latin typeface="HG丸ｺﾞｼｯｸM-PRO" pitchFamily="50" charset="-128"/>
              <a:ea typeface="HG丸ｺﾞｼｯｸM-PRO" pitchFamily="50" charset="-128"/>
            </a:endParaRPr>
          </a:p>
        </p:txBody>
      </p:sp>
      <p:sp>
        <p:nvSpPr>
          <p:cNvPr id="209" name="Oval 173"/>
          <p:cNvSpPr>
            <a:spLocks noChangeArrowheads="1"/>
          </p:cNvSpPr>
          <p:nvPr/>
        </p:nvSpPr>
        <p:spPr bwMode="auto">
          <a:xfrm>
            <a:off x="3524250" y="642938"/>
            <a:ext cx="1428750" cy="361950"/>
          </a:xfrm>
          <a:prstGeom prst="ellipse">
            <a:avLst/>
          </a:prstGeom>
          <a:gradFill rotWithShape="1">
            <a:gsLst>
              <a:gs pos="0">
                <a:schemeClr val="accent2">
                  <a:gamma/>
                  <a:tint val="0"/>
                  <a:invGamma/>
                </a:schemeClr>
              </a:gs>
              <a:gs pos="100000">
                <a:schemeClr val="accent2"/>
              </a:gs>
            </a:gsLst>
            <a:path path="shape">
              <a:fillToRect l="50000" t="50000" r="50000" b="50000"/>
            </a:path>
          </a:gradFill>
          <a:ln w="9525" algn="ctr">
            <a:solidFill>
              <a:schemeClr val="tx1"/>
            </a:solidFill>
            <a:round/>
            <a:headEnd/>
            <a:tailEnd/>
          </a:ln>
          <a:effectLst/>
        </p:spPr>
        <p:txBody>
          <a:bodyPr wrap="none" anchor="ctr"/>
          <a:lstStyle/>
          <a:p>
            <a:pPr algn="ctr" fontAlgn="base">
              <a:spcBef>
                <a:spcPct val="0"/>
              </a:spcBef>
              <a:spcAft>
                <a:spcPct val="0"/>
              </a:spcAft>
              <a:defRPr/>
            </a:pPr>
            <a:r>
              <a:rPr lang="ja-JP" altLang="en-US" sz="700" dirty="0">
                <a:solidFill>
                  <a:srgbClr val="000000"/>
                </a:solidFill>
                <a:latin typeface="Arial" charset="0"/>
              </a:rPr>
              <a:t>各種ポータルサイト</a:t>
            </a:r>
          </a:p>
          <a:p>
            <a:pPr algn="ctr" fontAlgn="base">
              <a:spcBef>
                <a:spcPct val="0"/>
              </a:spcBef>
              <a:spcAft>
                <a:spcPct val="0"/>
              </a:spcAft>
              <a:defRPr/>
            </a:pPr>
            <a:r>
              <a:rPr lang="en-US" altLang="ja-JP" sz="700" dirty="0" err="1">
                <a:solidFill>
                  <a:srgbClr val="000000"/>
                </a:solidFill>
                <a:latin typeface="Arial" charset="0"/>
              </a:rPr>
              <a:t>Googlet</a:t>
            </a:r>
            <a:r>
              <a:rPr lang="ja-JP" altLang="en-US" sz="700" dirty="0">
                <a:solidFill>
                  <a:srgbClr val="000000"/>
                </a:solidFill>
                <a:latin typeface="Arial" charset="0"/>
              </a:rPr>
              <a:t>等検索エンジン</a:t>
            </a:r>
          </a:p>
        </p:txBody>
      </p:sp>
      <p:cxnSp>
        <p:nvCxnSpPr>
          <p:cNvPr id="9339" name="AutoShape 152"/>
          <p:cNvCxnSpPr>
            <a:cxnSpLocks noChangeShapeType="1"/>
            <a:stCxn id="9288" idx="3"/>
            <a:endCxn id="9336" idx="1"/>
          </p:cNvCxnSpPr>
          <p:nvPr/>
        </p:nvCxnSpPr>
        <p:spPr bwMode="auto">
          <a:xfrm flipV="1">
            <a:off x="3287714" y="2357430"/>
            <a:ext cx="1665287" cy="521502"/>
          </a:xfrm>
          <a:prstGeom prst="straightConnector1">
            <a:avLst/>
          </a:prstGeom>
          <a:noFill/>
          <a:ln w="38100">
            <a:solidFill>
              <a:srgbClr val="0033CC"/>
            </a:solidFill>
            <a:round/>
            <a:headEnd/>
            <a:tailEnd type="triangle" w="med" len="med"/>
          </a:ln>
        </p:spPr>
      </p:cxnSp>
      <p:cxnSp>
        <p:nvCxnSpPr>
          <p:cNvPr id="9341" name="AutoShape 175"/>
          <p:cNvCxnSpPr>
            <a:cxnSpLocks noChangeShapeType="1"/>
            <a:stCxn id="9218" idx="0"/>
          </p:cNvCxnSpPr>
          <p:nvPr/>
        </p:nvCxnSpPr>
        <p:spPr bwMode="auto">
          <a:xfrm rot="16200000" flipV="1">
            <a:off x="5853511" y="885431"/>
            <a:ext cx="428624" cy="229392"/>
          </a:xfrm>
          <a:prstGeom prst="straightConnector1">
            <a:avLst/>
          </a:prstGeom>
          <a:noFill/>
          <a:ln w="28575">
            <a:solidFill>
              <a:srgbClr val="FF0000"/>
            </a:solidFill>
            <a:round/>
            <a:headEnd/>
            <a:tailEnd type="triangle" w="med" len="med"/>
          </a:ln>
        </p:spPr>
      </p:cxnSp>
      <p:cxnSp>
        <p:nvCxnSpPr>
          <p:cNvPr id="9342" name="AutoShape 152"/>
          <p:cNvCxnSpPr>
            <a:cxnSpLocks noChangeShapeType="1"/>
            <a:stCxn id="9308" idx="3"/>
            <a:endCxn id="9336" idx="1"/>
          </p:cNvCxnSpPr>
          <p:nvPr/>
        </p:nvCxnSpPr>
        <p:spPr bwMode="auto">
          <a:xfrm>
            <a:off x="4214814" y="2349500"/>
            <a:ext cx="738187" cy="7930"/>
          </a:xfrm>
          <a:prstGeom prst="straightConnector1">
            <a:avLst/>
          </a:prstGeom>
          <a:noFill/>
          <a:ln w="9525">
            <a:solidFill>
              <a:srgbClr val="6699FF"/>
            </a:solidFill>
            <a:round/>
            <a:headEnd/>
            <a:tailEnd type="triangle" w="med" len="med"/>
          </a:ln>
        </p:spPr>
      </p:cxnSp>
      <p:sp>
        <p:nvSpPr>
          <p:cNvPr id="9347" name="左中かっこ 328"/>
          <p:cNvSpPr>
            <a:spLocks/>
          </p:cNvSpPr>
          <p:nvPr/>
        </p:nvSpPr>
        <p:spPr bwMode="auto">
          <a:xfrm>
            <a:off x="7881939" y="1500189"/>
            <a:ext cx="357187" cy="1214437"/>
          </a:xfrm>
          <a:prstGeom prst="leftBrace">
            <a:avLst>
              <a:gd name="adj1" fmla="val 8327"/>
              <a:gd name="adj2" fmla="val 73528"/>
            </a:avLst>
          </a:prstGeom>
          <a:noFill/>
          <a:ln w="3175" algn="ctr">
            <a:solidFill>
              <a:srgbClr val="6699FF"/>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cxnSp>
        <p:nvCxnSpPr>
          <p:cNvPr id="9348" name="AutoShape 175"/>
          <p:cNvCxnSpPr>
            <a:cxnSpLocks noChangeShapeType="1"/>
            <a:stCxn id="9336" idx="0"/>
            <a:endCxn id="209" idx="4"/>
          </p:cNvCxnSpPr>
          <p:nvPr/>
        </p:nvCxnSpPr>
        <p:spPr bwMode="auto">
          <a:xfrm rot="16200000" flipV="1">
            <a:off x="4723215" y="520299"/>
            <a:ext cx="1138228" cy="2107407"/>
          </a:xfrm>
          <a:prstGeom prst="straightConnector1">
            <a:avLst/>
          </a:prstGeom>
          <a:noFill/>
          <a:ln w="28575">
            <a:solidFill>
              <a:srgbClr val="FF0000"/>
            </a:solidFill>
            <a:round/>
            <a:headEnd/>
            <a:tailEnd type="triangle" w="med" len="med"/>
          </a:ln>
        </p:spPr>
      </p:cxnSp>
      <p:sp>
        <p:nvSpPr>
          <p:cNvPr id="9353" name="Rectangle 27"/>
          <p:cNvSpPr>
            <a:spLocks noChangeArrowheads="1"/>
          </p:cNvSpPr>
          <p:nvPr/>
        </p:nvSpPr>
        <p:spPr bwMode="auto">
          <a:xfrm>
            <a:off x="10360025" y="555863"/>
            <a:ext cx="1572811" cy="3603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base">
              <a:spcBef>
                <a:spcPct val="0"/>
              </a:spcBef>
              <a:spcAft>
                <a:spcPct val="0"/>
              </a:spcAft>
            </a:pPr>
            <a:r>
              <a:rPr lang="en-US" altLang="ja-JP" sz="1400" dirty="0">
                <a:solidFill>
                  <a:srgbClr val="FF0000"/>
                </a:solidFill>
              </a:rPr>
              <a:t>2009</a:t>
            </a:r>
            <a:r>
              <a:rPr lang="ja-JP" altLang="en-US" sz="1400" dirty="0">
                <a:solidFill>
                  <a:srgbClr val="FF0000"/>
                </a:solidFill>
              </a:rPr>
              <a:t>年</a:t>
            </a:r>
            <a:r>
              <a:rPr lang="en-US" altLang="ja-JP" sz="1400" dirty="0">
                <a:solidFill>
                  <a:srgbClr val="FF0000"/>
                </a:solidFill>
              </a:rPr>
              <a:t>2</a:t>
            </a:r>
            <a:r>
              <a:rPr lang="ja-JP" altLang="en-US" sz="1400" dirty="0">
                <a:solidFill>
                  <a:srgbClr val="FF0000"/>
                </a:solidFill>
              </a:rPr>
              <a:t>月</a:t>
            </a:r>
          </a:p>
        </p:txBody>
      </p:sp>
      <p:sp>
        <p:nvSpPr>
          <p:cNvPr id="9343" name="Oval 190"/>
          <p:cNvSpPr>
            <a:spLocks noChangeArrowheads="1"/>
          </p:cNvSpPr>
          <p:nvPr/>
        </p:nvSpPr>
        <p:spPr bwMode="auto">
          <a:xfrm>
            <a:off x="7453313" y="2714620"/>
            <a:ext cx="3048000" cy="4143380"/>
          </a:xfrm>
          <a:prstGeom prst="ellipse">
            <a:avLst/>
          </a:prstGeom>
          <a:noFill/>
          <a:ln w="38100" algn="ctr">
            <a:solidFill>
              <a:srgbClr val="C00000"/>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44" name="Oval 190"/>
          <p:cNvSpPr>
            <a:spLocks noChangeArrowheads="1"/>
          </p:cNvSpPr>
          <p:nvPr/>
        </p:nvSpPr>
        <p:spPr bwMode="auto">
          <a:xfrm>
            <a:off x="2309787" y="1071546"/>
            <a:ext cx="6477003" cy="2000264"/>
          </a:xfrm>
          <a:prstGeom prst="ellipse">
            <a:avLst/>
          </a:prstGeom>
          <a:noFill/>
          <a:ln w="38100" algn="ctr">
            <a:solidFill>
              <a:srgbClr val="00B050"/>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cxnSp>
        <p:nvCxnSpPr>
          <p:cNvPr id="163" name="AutoShape 169"/>
          <p:cNvCxnSpPr>
            <a:cxnSpLocks noChangeShapeType="1"/>
            <a:stCxn id="9321" idx="7"/>
            <a:endCxn id="9330" idx="3"/>
          </p:cNvCxnSpPr>
          <p:nvPr/>
        </p:nvCxnSpPr>
        <p:spPr bwMode="auto">
          <a:xfrm rot="5400000" flipH="1" flipV="1">
            <a:off x="4449631" y="183907"/>
            <a:ext cx="685688" cy="1749800"/>
          </a:xfrm>
          <a:prstGeom prst="straightConnector1">
            <a:avLst/>
          </a:prstGeom>
          <a:noFill/>
          <a:ln w="28575">
            <a:solidFill>
              <a:srgbClr val="FF0000"/>
            </a:solidFill>
            <a:prstDash val="sysDash"/>
            <a:round/>
            <a:headEnd/>
            <a:tailEnd type="triangle" w="med" len="med"/>
          </a:ln>
        </p:spPr>
      </p:cxnSp>
      <p:cxnSp>
        <p:nvCxnSpPr>
          <p:cNvPr id="166" name="AutoShape 169"/>
          <p:cNvCxnSpPr>
            <a:cxnSpLocks noChangeShapeType="1"/>
            <a:stCxn id="9322" idx="2"/>
          </p:cNvCxnSpPr>
          <p:nvPr/>
        </p:nvCxnSpPr>
        <p:spPr bwMode="auto">
          <a:xfrm rot="10800000">
            <a:off x="5953124" y="714359"/>
            <a:ext cx="3357564" cy="537387"/>
          </a:xfrm>
          <a:prstGeom prst="straightConnector1">
            <a:avLst/>
          </a:prstGeom>
          <a:noFill/>
          <a:ln w="28575">
            <a:solidFill>
              <a:srgbClr val="FF0000"/>
            </a:solidFill>
            <a:prstDash val="sysDash"/>
            <a:round/>
            <a:headEnd/>
            <a:tailEnd type="triangle" w="med" len="med"/>
          </a:ln>
        </p:spPr>
      </p:cxnSp>
      <p:cxnSp>
        <p:nvCxnSpPr>
          <p:cNvPr id="169" name="AutoShape 169"/>
          <p:cNvCxnSpPr>
            <a:cxnSpLocks noChangeShapeType="1"/>
            <a:stCxn id="209" idx="6"/>
            <a:endCxn id="9330" idx="3"/>
          </p:cNvCxnSpPr>
          <p:nvPr/>
        </p:nvCxnSpPr>
        <p:spPr bwMode="auto">
          <a:xfrm flipV="1">
            <a:off x="4953001" y="715963"/>
            <a:ext cx="714375" cy="107950"/>
          </a:xfrm>
          <a:prstGeom prst="straightConnector1">
            <a:avLst/>
          </a:prstGeom>
          <a:noFill/>
          <a:ln w="28575">
            <a:solidFill>
              <a:srgbClr val="FF0000"/>
            </a:solidFill>
            <a:prstDash val="sysDash"/>
            <a:round/>
            <a:headEnd/>
            <a:tailEnd type="triangle" w="med" len="med"/>
          </a:ln>
        </p:spPr>
      </p:cxnSp>
      <p:sp>
        <p:nvSpPr>
          <p:cNvPr id="172" name="AutoShape 64"/>
          <p:cNvSpPr>
            <a:spLocks noChangeArrowheads="1"/>
          </p:cNvSpPr>
          <p:nvPr/>
        </p:nvSpPr>
        <p:spPr bwMode="auto">
          <a:xfrm>
            <a:off x="9239240" y="6500834"/>
            <a:ext cx="1428760" cy="357166"/>
          </a:xfrm>
          <a:prstGeom prst="wedgeRoundRectCallout">
            <a:avLst>
              <a:gd name="adj1" fmla="val -34431"/>
              <a:gd name="adj2" fmla="val -118461"/>
              <a:gd name="adj3" fmla="val 16667"/>
            </a:avLst>
          </a:prstGeom>
          <a:solidFill>
            <a:schemeClr val="bg1">
              <a:alpha val="70195"/>
            </a:schemeClr>
          </a:solidFill>
          <a:ln w="28575" algn="ctr">
            <a:solidFill>
              <a:srgbClr val="8E8E8E"/>
            </a:solidFill>
            <a:miter lim="800000"/>
            <a:headEnd/>
            <a:tailEnd/>
          </a:ln>
        </p:spPr>
        <p:txBody>
          <a:bodyPr/>
          <a:lstStyle/>
          <a:p>
            <a:pPr fontAlgn="base">
              <a:spcBef>
                <a:spcPct val="0"/>
              </a:spcBef>
              <a:spcAft>
                <a:spcPct val="0"/>
              </a:spcAft>
            </a:pPr>
            <a:r>
              <a:rPr lang="ja-JP" altLang="en-US" sz="800" dirty="0">
                <a:solidFill>
                  <a:srgbClr val="0000FF"/>
                </a:solidFill>
                <a:latin typeface="ＭＳ Ｐゴシック" pitchFamily="50" charset="-128"/>
              </a:rPr>
              <a:t>雑誌記事索引は同じパッケージで実現できるか？</a:t>
            </a:r>
          </a:p>
        </p:txBody>
      </p:sp>
      <p:sp>
        <p:nvSpPr>
          <p:cNvPr id="183" name="AutoShape 73"/>
          <p:cNvSpPr>
            <a:spLocks noChangeArrowheads="1"/>
          </p:cNvSpPr>
          <p:nvPr/>
        </p:nvSpPr>
        <p:spPr bwMode="auto">
          <a:xfrm>
            <a:off x="6953256" y="1408022"/>
            <a:ext cx="928694"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目録サービス画面</a:t>
            </a:r>
            <a:endParaRPr lang="en-US" altLang="ja-JP" sz="600" dirty="0">
              <a:solidFill>
                <a:srgbClr val="000000"/>
              </a:solidFill>
              <a:latin typeface="HG丸ｺﾞｼｯｸM-PRO" pitchFamily="50" charset="-128"/>
              <a:ea typeface="HG丸ｺﾞｼｯｸM-PRO" pitchFamily="50" charset="-128"/>
            </a:endParaRPr>
          </a:p>
          <a:p>
            <a:pPr algn="ctr" fontAlgn="base">
              <a:spcBef>
                <a:spcPct val="0"/>
              </a:spcBef>
              <a:spcAft>
                <a:spcPct val="0"/>
              </a:spcAft>
            </a:pPr>
            <a:endParaRPr lang="en-US" altLang="ja-JP" sz="600" dirty="0">
              <a:solidFill>
                <a:srgbClr val="000000"/>
              </a:solidFill>
              <a:latin typeface="HG丸ｺﾞｼｯｸM-PRO" pitchFamily="50" charset="-128"/>
              <a:ea typeface="HG丸ｺﾞｼｯｸM-PRO" pitchFamily="50" charset="-128"/>
            </a:endParaRPr>
          </a:p>
        </p:txBody>
      </p:sp>
      <p:cxnSp>
        <p:nvCxnSpPr>
          <p:cNvPr id="197" name="AutoShape 175"/>
          <p:cNvCxnSpPr>
            <a:cxnSpLocks noChangeShapeType="1"/>
            <a:stCxn id="9336" idx="0"/>
            <a:endCxn id="9218" idx="2"/>
          </p:cNvCxnSpPr>
          <p:nvPr/>
        </p:nvCxnSpPr>
        <p:spPr bwMode="auto">
          <a:xfrm rot="16200000" flipV="1">
            <a:off x="6085681" y="1882765"/>
            <a:ext cx="357190" cy="163513"/>
          </a:xfrm>
          <a:prstGeom prst="straightConnector1">
            <a:avLst/>
          </a:prstGeom>
          <a:noFill/>
          <a:ln w="28575">
            <a:solidFill>
              <a:srgbClr val="FF0000"/>
            </a:solidFill>
            <a:round/>
            <a:headEnd/>
            <a:tailEnd type="triangle" w="med" len="med"/>
          </a:ln>
        </p:spPr>
      </p:cxnSp>
      <p:sp>
        <p:nvSpPr>
          <p:cNvPr id="200" name="AutoShape 73"/>
          <p:cNvSpPr>
            <a:spLocks noChangeArrowheads="1"/>
          </p:cNvSpPr>
          <p:nvPr/>
        </p:nvSpPr>
        <p:spPr bwMode="auto">
          <a:xfrm>
            <a:off x="1952596" y="928670"/>
            <a:ext cx="1285884" cy="433386"/>
          </a:xfrm>
          <a:prstGeom prst="wedgeEllipseCallout">
            <a:avLst>
              <a:gd name="adj1" fmla="val 88628"/>
              <a:gd name="adj2" fmla="val 9402"/>
            </a:avLst>
          </a:prstGeom>
          <a:solidFill>
            <a:srgbClr val="FFFFCC"/>
          </a:solidFill>
          <a:ln w="38100" algn="ctr">
            <a:solidFill>
              <a:srgbClr val="00B050"/>
            </a:solidFill>
            <a:miter lim="800000"/>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defRPr/>
            </a:pPr>
            <a:r>
              <a:rPr lang="ja-JP" altLang="en-US" sz="1050" b="1" dirty="0">
                <a:solidFill>
                  <a:srgbClr val="00B050"/>
                </a:solidFill>
                <a:latin typeface="HG丸ｺﾞｼｯｸM-PRO" pitchFamily="50" charset="-128"/>
                <a:ea typeface="HG丸ｺﾞｼｯｸM-PRO" pitchFamily="50" charset="-128"/>
              </a:rPr>
              <a:t>情報探索サービス</a:t>
            </a:r>
          </a:p>
        </p:txBody>
      </p:sp>
      <p:sp>
        <p:nvSpPr>
          <p:cNvPr id="201" name="AutoShape 73"/>
          <p:cNvSpPr>
            <a:spLocks noChangeArrowheads="1"/>
          </p:cNvSpPr>
          <p:nvPr/>
        </p:nvSpPr>
        <p:spPr bwMode="auto">
          <a:xfrm>
            <a:off x="9382116" y="2857496"/>
            <a:ext cx="1285884" cy="433386"/>
          </a:xfrm>
          <a:prstGeom prst="wedgeEllipseCallout">
            <a:avLst>
              <a:gd name="adj1" fmla="val 9369"/>
              <a:gd name="adj2" fmla="val 99512"/>
            </a:avLst>
          </a:prstGeom>
          <a:solidFill>
            <a:srgbClr val="FFFFCC"/>
          </a:solidFill>
          <a:ln w="38100" algn="ctr">
            <a:solidFill>
              <a:srgbClr val="C00000"/>
            </a:solidFill>
            <a:miter lim="800000"/>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defRPr/>
            </a:pPr>
            <a:r>
              <a:rPr lang="ja-JP" altLang="en-US" sz="1050" b="1" dirty="0">
                <a:solidFill>
                  <a:srgbClr val="C00000"/>
                </a:solidFill>
                <a:latin typeface="HG丸ｺﾞｼｯｸM-PRO" pitchFamily="50" charset="-128"/>
                <a:ea typeface="HG丸ｺﾞｼｯｸM-PRO" pitchFamily="50" charset="-128"/>
              </a:rPr>
              <a:t>次期基盤システム</a:t>
            </a:r>
          </a:p>
        </p:txBody>
      </p:sp>
      <p:sp>
        <p:nvSpPr>
          <p:cNvPr id="204" name="AutoShape 8"/>
          <p:cNvSpPr>
            <a:spLocks noChangeArrowheads="1"/>
          </p:cNvSpPr>
          <p:nvPr/>
        </p:nvSpPr>
        <p:spPr bwMode="auto">
          <a:xfrm>
            <a:off x="7453323" y="2285993"/>
            <a:ext cx="571503" cy="42862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900" dirty="0">
                <a:solidFill>
                  <a:srgbClr val="000000"/>
                </a:solidFill>
                <a:latin typeface="Arial" charset="0"/>
              </a:rPr>
              <a:t>目録</a:t>
            </a:r>
            <a:r>
              <a:rPr lang="en-US" altLang="ja-JP" sz="900" dirty="0">
                <a:solidFill>
                  <a:srgbClr val="000000"/>
                </a:solidFill>
                <a:latin typeface="Arial" charset="0"/>
              </a:rPr>
              <a:t>DB</a:t>
            </a:r>
            <a:endParaRPr lang="ja-JP" altLang="en-US" sz="900" dirty="0">
              <a:solidFill>
                <a:srgbClr val="000000"/>
              </a:solidFill>
              <a:latin typeface="Arial" charset="0"/>
            </a:endParaRPr>
          </a:p>
        </p:txBody>
      </p:sp>
      <p:sp>
        <p:nvSpPr>
          <p:cNvPr id="164" name="Oval 190"/>
          <p:cNvSpPr>
            <a:spLocks noChangeArrowheads="1"/>
          </p:cNvSpPr>
          <p:nvPr/>
        </p:nvSpPr>
        <p:spPr bwMode="auto">
          <a:xfrm>
            <a:off x="2024034" y="1071546"/>
            <a:ext cx="7143800" cy="2714644"/>
          </a:xfrm>
          <a:prstGeom prst="ellipse">
            <a:avLst/>
          </a:prstGeom>
          <a:noFill/>
          <a:ln w="38100" algn="ctr">
            <a:solidFill>
              <a:srgbClr val="00B050"/>
            </a:solidFill>
            <a:prstDash val="dash"/>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165" name="Oval 190"/>
          <p:cNvSpPr>
            <a:spLocks noChangeArrowheads="1"/>
          </p:cNvSpPr>
          <p:nvPr/>
        </p:nvSpPr>
        <p:spPr bwMode="auto">
          <a:xfrm>
            <a:off x="4881554" y="4572008"/>
            <a:ext cx="5643602" cy="2285992"/>
          </a:xfrm>
          <a:prstGeom prst="ellipse">
            <a:avLst/>
          </a:prstGeom>
          <a:noFill/>
          <a:ln w="28575" algn="ctr">
            <a:solidFill>
              <a:srgbClr val="7030A0"/>
            </a:solidFill>
            <a:prstDash val="dash"/>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362985773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ローチャート : 和接合 7"/>
          <p:cNvSpPr/>
          <p:nvPr/>
        </p:nvSpPr>
        <p:spPr bwMode="auto">
          <a:xfrm>
            <a:off x="6029533" y="2764311"/>
            <a:ext cx="864577" cy="1729154"/>
          </a:xfrm>
          <a:prstGeom prst="flowChartSummingJunction">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ja-JP" sz="1292" dirty="0">
                <a:solidFill>
                  <a:prstClr val="white"/>
                </a:solidFill>
              </a:rPr>
              <a:t>NDL</a:t>
            </a:r>
          </a:p>
          <a:p>
            <a:pPr algn="ctr">
              <a:defRPr/>
            </a:pPr>
            <a:r>
              <a:rPr lang="en-US" altLang="ja-JP" sz="1292" dirty="0">
                <a:solidFill>
                  <a:prstClr val="white"/>
                </a:solidFill>
              </a:rPr>
              <a:t>NET4</a:t>
            </a:r>
            <a:endParaRPr lang="ja-JP" altLang="en-US" sz="1292" dirty="0">
              <a:solidFill>
                <a:prstClr val="white"/>
              </a:solidFill>
            </a:endParaRPr>
          </a:p>
        </p:txBody>
      </p:sp>
      <p:sp>
        <p:nvSpPr>
          <p:cNvPr id="9" name="正方形/長方形 8"/>
          <p:cNvSpPr/>
          <p:nvPr/>
        </p:nvSpPr>
        <p:spPr bwMode="auto">
          <a:xfrm>
            <a:off x="7757724" y="3229595"/>
            <a:ext cx="2392881" cy="1016565"/>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585" b="1" dirty="0">
                <a:solidFill>
                  <a:prstClr val="white"/>
                </a:solidFill>
              </a:rPr>
              <a:t>業務基盤</a:t>
            </a:r>
            <a:endParaRPr lang="en-US" altLang="ja-JP" sz="2585" b="1" dirty="0">
              <a:solidFill>
                <a:prstClr val="white"/>
              </a:solidFill>
            </a:endParaRPr>
          </a:p>
          <a:p>
            <a:pPr algn="ctr">
              <a:defRPr/>
            </a:pPr>
            <a:r>
              <a:rPr lang="ja-JP" altLang="en-US" sz="2585" b="1" dirty="0">
                <a:solidFill>
                  <a:prstClr val="white"/>
                </a:solidFill>
              </a:rPr>
              <a:t>システム</a:t>
            </a:r>
          </a:p>
        </p:txBody>
      </p:sp>
      <p:sp>
        <p:nvSpPr>
          <p:cNvPr id="10" name="正方形/長方形 9"/>
          <p:cNvSpPr/>
          <p:nvPr/>
        </p:nvSpPr>
        <p:spPr bwMode="auto">
          <a:xfrm>
            <a:off x="4593741" y="5108070"/>
            <a:ext cx="2240240" cy="106744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000" b="1" dirty="0">
                <a:solidFill>
                  <a:prstClr val="white"/>
                </a:solidFill>
                <a:latin typeface="HGP創英角ｺﾞｼｯｸUB" pitchFamily="50" charset="-128"/>
                <a:ea typeface="HGP創英角ｺﾞｼｯｸUB" pitchFamily="50" charset="-128"/>
              </a:rPr>
              <a:t>デジタル</a:t>
            </a:r>
            <a:endParaRPr lang="en-US" altLang="ja-JP" sz="2000" b="1" dirty="0">
              <a:solidFill>
                <a:prstClr val="white"/>
              </a:solidFill>
              <a:latin typeface="HGP創英角ｺﾞｼｯｸUB" pitchFamily="50" charset="-128"/>
              <a:ea typeface="HGP創英角ｺﾞｼｯｸUB" pitchFamily="50" charset="-128"/>
            </a:endParaRPr>
          </a:p>
          <a:p>
            <a:pPr algn="ctr">
              <a:defRPr/>
            </a:pPr>
            <a:r>
              <a:rPr lang="ja-JP" altLang="en-US" sz="2000" b="1" dirty="0">
                <a:solidFill>
                  <a:prstClr val="white"/>
                </a:solidFill>
                <a:latin typeface="HGP創英角ｺﾞｼｯｸUB" pitchFamily="50" charset="-128"/>
                <a:ea typeface="HGP創英角ｺﾞｼｯｸUB" pitchFamily="50" charset="-128"/>
              </a:rPr>
              <a:t>デポジット２</a:t>
            </a:r>
            <a:r>
              <a:rPr lang="en-US" altLang="ja-JP" sz="2000" b="1" dirty="0">
                <a:solidFill>
                  <a:prstClr val="white"/>
                </a:solidFill>
                <a:latin typeface="HGP創英角ｺﾞｼｯｸUB" pitchFamily="50" charset="-128"/>
                <a:ea typeface="HGP創英角ｺﾞｼｯｸUB" pitchFamily="50" charset="-128"/>
              </a:rPr>
              <a:t>.0</a:t>
            </a:r>
          </a:p>
          <a:p>
            <a:pPr algn="ctr">
              <a:defRPr/>
            </a:pPr>
            <a:r>
              <a:rPr lang="ja-JP" altLang="en-US" sz="1292" b="1" dirty="0">
                <a:solidFill>
                  <a:prstClr val="white"/>
                </a:solidFill>
                <a:latin typeface="HGP創英角ｺﾞｼｯｸUB" pitchFamily="50" charset="-128"/>
                <a:ea typeface="HGP創英角ｺﾞｼｯｸUB" pitchFamily="50" charset="-128"/>
              </a:rPr>
              <a:t>（インターネット経由</a:t>
            </a:r>
            <a:r>
              <a:rPr lang="en-US" altLang="ja-JP" sz="1292" b="1" dirty="0">
                <a:solidFill>
                  <a:prstClr val="white"/>
                </a:solidFill>
                <a:latin typeface="HGP創英角ｺﾞｼｯｸUB" pitchFamily="50" charset="-128"/>
                <a:ea typeface="HGP創英角ｺﾞｼｯｸUB" pitchFamily="50" charset="-128"/>
              </a:rPr>
              <a:t>orNDLNET4</a:t>
            </a:r>
            <a:r>
              <a:rPr lang="ja-JP" altLang="en-US" sz="1292" b="1" dirty="0">
                <a:solidFill>
                  <a:prstClr val="white"/>
                </a:solidFill>
                <a:latin typeface="HGP創英角ｺﾞｼｯｸUB" pitchFamily="50" charset="-128"/>
                <a:ea typeface="HGP創英角ｺﾞｼｯｸUB" pitchFamily="50" charset="-128"/>
              </a:rPr>
              <a:t>）</a:t>
            </a:r>
          </a:p>
        </p:txBody>
      </p:sp>
      <p:sp>
        <p:nvSpPr>
          <p:cNvPr id="11" name="正方形/長方形 10"/>
          <p:cNvSpPr/>
          <p:nvPr/>
        </p:nvSpPr>
        <p:spPr bwMode="auto">
          <a:xfrm>
            <a:off x="4117832" y="2099621"/>
            <a:ext cx="1712292" cy="73115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585" b="1" dirty="0">
                <a:solidFill>
                  <a:prstClr val="white"/>
                </a:solidFill>
              </a:rPr>
              <a:t>情報探索</a:t>
            </a:r>
            <a:endParaRPr lang="en-US" altLang="ja-JP" sz="2585" b="1" dirty="0">
              <a:solidFill>
                <a:prstClr val="white"/>
              </a:solidFill>
            </a:endParaRPr>
          </a:p>
          <a:p>
            <a:pPr algn="ctr">
              <a:defRPr/>
            </a:pPr>
            <a:r>
              <a:rPr lang="ja-JP" altLang="en-US" sz="2585" b="1" dirty="0">
                <a:solidFill>
                  <a:prstClr val="white"/>
                </a:solidFill>
              </a:rPr>
              <a:t>サービス</a:t>
            </a:r>
            <a:endParaRPr lang="en-US" altLang="ja-JP" sz="2585" b="1" dirty="0">
              <a:solidFill>
                <a:prstClr val="white"/>
              </a:solidFill>
            </a:endParaRPr>
          </a:p>
        </p:txBody>
      </p:sp>
      <p:sp>
        <p:nvSpPr>
          <p:cNvPr id="12" name="正方形/長方形 11"/>
          <p:cNvSpPr/>
          <p:nvPr/>
        </p:nvSpPr>
        <p:spPr bwMode="auto">
          <a:xfrm>
            <a:off x="8954165" y="1434933"/>
            <a:ext cx="1330569" cy="66468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館内サービス</a:t>
            </a:r>
            <a:endParaRPr lang="en-US" altLang="ja-JP" sz="1108" b="1" dirty="0">
              <a:solidFill>
                <a:prstClr val="white"/>
              </a:solidFill>
            </a:endParaRPr>
          </a:p>
          <a:p>
            <a:pPr algn="ctr">
              <a:defRPr/>
            </a:pPr>
            <a:r>
              <a:rPr lang="ja-JP" altLang="en-US" sz="1108" b="1" dirty="0">
                <a:solidFill>
                  <a:prstClr val="white"/>
                </a:solidFill>
              </a:rPr>
              <a:t>システム</a:t>
            </a:r>
            <a:endParaRPr lang="en-US" altLang="ja-JP" sz="1108" b="1" dirty="0">
              <a:solidFill>
                <a:prstClr val="white"/>
              </a:solidFill>
            </a:endParaRPr>
          </a:p>
        </p:txBody>
      </p:sp>
      <p:sp>
        <p:nvSpPr>
          <p:cNvPr id="14" name="正方形/長方形 13"/>
          <p:cNvSpPr/>
          <p:nvPr/>
        </p:nvSpPr>
        <p:spPr bwMode="auto">
          <a:xfrm>
            <a:off x="2440210" y="3362532"/>
            <a:ext cx="1196441" cy="66468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969" b="1" dirty="0">
                <a:solidFill>
                  <a:prstClr val="white"/>
                </a:solidFill>
              </a:rPr>
              <a:t>名称典拠</a:t>
            </a:r>
            <a:endParaRPr lang="en-US" altLang="ja-JP" sz="969" b="1" dirty="0">
              <a:solidFill>
                <a:prstClr val="white"/>
              </a:solidFill>
            </a:endParaRPr>
          </a:p>
          <a:p>
            <a:pPr algn="ctr">
              <a:defRPr/>
            </a:pPr>
            <a:r>
              <a:rPr lang="ja-JP" altLang="en-US" sz="969" b="1" dirty="0">
                <a:solidFill>
                  <a:prstClr val="white"/>
                </a:solidFill>
              </a:rPr>
              <a:t>システム（</a:t>
            </a:r>
            <a:r>
              <a:rPr lang="en-US" altLang="ja-JP" sz="969" b="1" dirty="0">
                <a:solidFill>
                  <a:prstClr val="white"/>
                </a:solidFill>
              </a:rPr>
              <a:t>NDL </a:t>
            </a:r>
            <a:r>
              <a:rPr lang="ja-JP" altLang="en-US" sz="969" b="1" dirty="0">
                <a:solidFill>
                  <a:prstClr val="white"/>
                </a:solidFill>
              </a:rPr>
              <a:t>　　</a:t>
            </a:r>
            <a:endParaRPr lang="en-US" altLang="ja-JP" sz="969" b="1" dirty="0">
              <a:solidFill>
                <a:prstClr val="white"/>
              </a:solidFill>
            </a:endParaRPr>
          </a:p>
          <a:p>
            <a:pPr algn="ctr">
              <a:defRPr/>
            </a:pPr>
            <a:r>
              <a:rPr lang="ja-JP" altLang="en-US" sz="969" b="1" dirty="0">
                <a:solidFill>
                  <a:prstClr val="white"/>
                </a:solidFill>
              </a:rPr>
              <a:t>　　</a:t>
            </a:r>
            <a:r>
              <a:rPr lang="en-US" altLang="ja-JP" sz="969" b="1" dirty="0">
                <a:solidFill>
                  <a:prstClr val="white"/>
                </a:solidFill>
              </a:rPr>
              <a:t>Authority </a:t>
            </a:r>
            <a:r>
              <a:rPr lang="ja-JP" altLang="en-US" sz="969" b="1" dirty="0">
                <a:solidFill>
                  <a:prstClr val="white"/>
                </a:solidFill>
              </a:rPr>
              <a:t>）</a:t>
            </a:r>
          </a:p>
        </p:txBody>
      </p:sp>
      <p:sp>
        <p:nvSpPr>
          <p:cNvPr id="15" name="正方形/長方形 14"/>
          <p:cNvSpPr/>
          <p:nvPr/>
        </p:nvSpPr>
        <p:spPr bwMode="auto">
          <a:xfrm>
            <a:off x="8954165" y="2299030"/>
            <a:ext cx="1330569" cy="59821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来館者管理</a:t>
            </a:r>
            <a:endParaRPr lang="en-US" altLang="ja-JP" sz="1108" b="1" dirty="0">
              <a:solidFill>
                <a:prstClr val="white"/>
              </a:solidFill>
            </a:endParaRPr>
          </a:p>
          <a:p>
            <a:pPr algn="ctr">
              <a:defRPr/>
            </a:pPr>
            <a:r>
              <a:rPr lang="ja-JP" altLang="en-US" sz="1108" b="1" dirty="0">
                <a:solidFill>
                  <a:prstClr val="white"/>
                </a:solidFill>
              </a:rPr>
              <a:t>システム</a:t>
            </a:r>
            <a:endParaRPr lang="en-US" altLang="ja-JP" sz="1108" b="1" dirty="0">
              <a:solidFill>
                <a:prstClr val="white"/>
              </a:solidFill>
            </a:endParaRPr>
          </a:p>
        </p:txBody>
      </p:sp>
      <p:cxnSp>
        <p:nvCxnSpPr>
          <p:cNvPr id="17" name="直線コネクタ 13"/>
          <p:cNvCxnSpPr>
            <a:cxnSpLocks noChangeShapeType="1"/>
            <a:stCxn id="14" idx="3"/>
            <a:endCxn id="8" idx="2"/>
          </p:cNvCxnSpPr>
          <p:nvPr/>
        </p:nvCxnSpPr>
        <p:spPr bwMode="auto">
          <a:xfrm flipV="1">
            <a:off x="3636651" y="3628888"/>
            <a:ext cx="2392881" cy="6598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8" name="テキスト ボックス 16"/>
          <p:cNvSpPr txBox="1">
            <a:spLocks noChangeArrowheads="1"/>
          </p:cNvSpPr>
          <p:nvPr/>
        </p:nvSpPr>
        <p:spPr bwMode="auto">
          <a:xfrm>
            <a:off x="4367809" y="2963718"/>
            <a:ext cx="1635197"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err="1">
                <a:solidFill>
                  <a:srgbClr val="0070C0"/>
                </a:solidFill>
                <a:latin typeface="HGP創英角ｺﾞｼｯｸUB" pitchFamily="50" charset="-128"/>
                <a:ea typeface="HGP創英角ｺﾞｼｯｸUB" pitchFamily="50" charset="-128"/>
              </a:rPr>
              <a:t>OpenSearch</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9" name="直線コネクタ 17"/>
          <p:cNvCxnSpPr>
            <a:cxnSpLocks noChangeShapeType="1"/>
            <a:stCxn id="11" idx="2"/>
          </p:cNvCxnSpPr>
          <p:nvPr/>
        </p:nvCxnSpPr>
        <p:spPr bwMode="auto">
          <a:xfrm>
            <a:off x="4973978" y="2830779"/>
            <a:ext cx="1122022" cy="398814"/>
          </a:xfrm>
          <a:prstGeom prst="line">
            <a:avLst/>
          </a:prstGeom>
          <a:ln>
            <a:headEnd/>
            <a:tailEnd/>
          </a:ln>
        </p:spPr>
        <p:style>
          <a:lnRef idx="1">
            <a:schemeClr val="accent6"/>
          </a:lnRef>
          <a:fillRef idx="3">
            <a:schemeClr val="accent6"/>
          </a:fillRef>
          <a:effectRef idx="2">
            <a:schemeClr val="accent6"/>
          </a:effectRef>
          <a:fontRef idx="minor">
            <a:schemeClr val="lt1"/>
          </a:fontRef>
        </p:style>
      </p:cxnSp>
      <p:cxnSp>
        <p:nvCxnSpPr>
          <p:cNvPr id="20" name="直線コネクタ 19"/>
          <p:cNvCxnSpPr>
            <a:stCxn id="10" idx="0"/>
          </p:cNvCxnSpPr>
          <p:nvPr/>
        </p:nvCxnSpPr>
        <p:spPr bwMode="auto">
          <a:xfrm flipV="1">
            <a:off x="5713861" y="4380859"/>
            <a:ext cx="654838" cy="727210"/>
          </a:xfrm>
          <a:prstGeom prst="line">
            <a:avLst/>
          </a:prstGeom>
          <a:ln/>
        </p:spPr>
        <p:style>
          <a:lnRef idx="1">
            <a:schemeClr val="accent6"/>
          </a:lnRef>
          <a:fillRef idx="3">
            <a:schemeClr val="accent6"/>
          </a:fillRef>
          <a:effectRef idx="2">
            <a:schemeClr val="accent6"/>
          </a:effectRef>
          <a:fontRef idx="minor">
            <a:schemeClr val="lt1"/>
          </a:fontRef>
        </p:style>
      </p:cxnSp>
      <p:cxnSp>
        <p:nvCxnSpPr>
          <p:cNvPr id="22" name="直線コネクタ 21"/>
          <p:cNvCxnSpPr>
            <a:stCxn id="15" idx="1"/>
          </p:cNvCxnSpPr>
          <p:nvPr/>
        </p:nvCxnSpPr>
        <p:spPr bwMode="auto">
          <a:xfrm rot="10800000" flipV="1">
            <a:off x="6893628" y="2598138"/>
            <a:ext cx="2060537" cy="830862"/>
          </a:xfrm>
          <a:prstGeom prst="line">
            <a:avLst/>
          </a:prstGeom>
          <a:ln/>
        </p:spPr>
        <p:style>
          <a:lnRef idx="1">
            <a:schemeClr val="accent6"/>
          </a:lnRef>
          <a:fillRef idx="3">
            <a:schemeClr val="accent6"/>
          </a:fillRef>
          <a:effectRef idx="2">
            <a:schemeClr val="accent6"/>
          </a:effectRef>
          <a:fontRef idx="minor">
            <a:schemeClr val="lt1"/>
          </a:fontRef>
        </p:style>
      </p:cxnSp>
      <p:sp>
        <p:nvSpPr>
          <p:cNvPr id="23" name="テキスト ボックス 28"/>
          <p:cNvSpPr txBox="1">
            <a:spLocks noChangeArrowheads="1"/>
          </p:cNvSpPr>
          <p:nvPr/>
        </p:nvSpPr>
        <p:spPr bwMode="auto">
          <a:xfrm>
            <a:off x="7358911" y="2764311"/>
            <a:ext cx="1588897" cy="404726"/>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err="1">
                <a:solidFill>
                  <a:srgbClr val="0070C0"/>
                </a:solidFill>
                <a:latin typeface="HGP創英角ｺﾞｼｯｸUB" pitchFamily="50" charset="-128"/>
                <a:ea typeface="HGP創英角ｺﾞｼｯｸUB" pitchFamily="50" charset="-128"/>
              </a:rPr>
              <a:t>OracleMQ</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a:solidFill>
                  <a:srgbClr val="0070C0"/>
                </a:solidFill>
                <a:latin typeface="HGP創英角ｺﾞｼｯｸUB" pitchFamily="50" charset="-128"/>
                <a:ea typeface="HGP創英角ｺﾞｼｯｸUB" pitchFamily="50" charset="-128"/>
              </a:rPr>
              <a:t>HTTP</a:t>
            </a:r>
            <a:r>
              <a:rPr lang="ja-JP" altLang="en-US" sz="1015" b="1" dirty="0" err="1">
                <a:solidFill>
                  <a:srgbClr val="0070C0"/>
                </a:solidFill>
                <a:latin typeface="HGP創英角ｺﾞｼｯｸUB" pitchFamily="50" charset="-128"/>
                <a:ea typeface="HGP創英角ｺﾞｼｯｸUB" pitchFamily="50" charset="-128"/>
              </a:rPr>
              <a:t>、</a:t>
            </a:r>
            <a:endParaRPr lang="en-US" altLang="ja-JP" sz="1015" b="1" dirty="0">
              <a:solidFill>
                <a:srgbClr val="0070C0"/>
              </a:solidFill>
              <a:latin typeface="HGP創英角ｺﾞｼｯｸUB" pitchFamily="50" charset="-128"/>
              <a:ea typeface="HGP創英角ｺﾞｼｯｸUB" pitchFamily="50" charset="-128"/>
            </a:endParaRPr>
          </a:p>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ファイル取得（</a:t>
            </a:r>
            <a:r>
              <a:rPr lang="en-US" altLang="ja-JP" sz="1015" b="1" dirty="0">
                <a:solidFill>
                  <a:srgbClr val="0070C0"/>
                </a:solidFill>
                <a:latin typeface="HGP創英角ｺﾞｼｯｸUB" pitchFamily="50" charset="-128"/>
                <a:ea typeface="HGP創英角ｺﾞｼｯｸUB" pitchFamily="50" charset="-128"/>
              </a:rPr>
              <a:t>xml</a:t>
            </a:r>
            <a:r>
              <a:rPr lang="ja-JP" altLang="en-US" sz="1015" b="1" dirty="0">
                <a:solidFill>
                  <a:srgbClr val="0070C0"/>
                </a:solidFill>
                <a:latin typeface="HGP創英角ｺﾞｼｯｸUB" pitchFamily="50" charset="-128"/>
                <a:ea typeface="HGP創英角ｺﾞｼｯｸUB" pitchFamily="50" charset="-128"/>
              </a:rPr>
              <a:t>）（未定）</a:t>
            </a:r>
          </a:p>
        </p:txBody>
      </p:sp>
      <p:sp>
        <p:nvSpPr>
          <p:cNvPr id="24" name="正方形/長方形 23"/>
          <p:cNvSpPr/>
          <p:nvPr/>
        </p:nvSpPr>
        <p:spPr bwMode="auto">
          <a:xfrm>
            <a:off x="2440210" y="5888351"/>
            <a:ext cx="1519768" cy="564985"/>
          </a:xfrm>
          <a:prstGeom prst="rect">
            <a:avLst/>
          </a:prstGeom>
          <a:solidFill>
            <a:schemeClr val="accent1"/>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リサーチナビ</a:t>
            </a:r>
          </a:p>
        </p:txBody>
      </p:sp>
      <p:sp>
        <p:nvSpPr>
          <p:cNvPr id="25" name="正方形/長方形 24"/>
          <p:cNvSpPr/>
          <p:nvPr/>
        </p:nvSpPr>
        <p:spPr bwMode="auto">
          <a:xfrm>
            <a:off x="8289475" y="5556006"/>
            <a:ext cx="1063503" cy="46528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出版社等</a:t>
            </a:r>
            <a:endParaRPr lang="en-US" altLang="ja-JP" sz="1108" b="1" dirty="0">
              <a:solidFill>
                <a:prstClr val="white"/>
              </a:solidFill>
            </a:endParaRPr>
          </a:p>
          <a:p>
            <a:pPr algn="ctr">
              <a:defRPr/>
            </a:pPr>
            <a:r>
              <a:rPr lang="ja-JP" altLang="en-US" sz="1108" b="1" dirty="0">
                <a:solidFill>
                  <a:prstClr val="white"/>
                </a:solidFill>
              </a:rPr>
              <a:t>民間システム</a:t>
            </a:r>
            <a:endParaRPr lang="en-US" altLang="ja-JP" sz="1108" b="1" dirty="0">
              <a:solidFill>
                <a:prstClr val="white"/>
              </a:solidFill>
            </a:endParaRPr>
          </a:p>
        </p:txBody>
      </p:sp>
      <p:cxnSp>
        <p:nvCxnSpPr>
          <p:cNvPr id="26" name="直線コネクタ 25"/>
          <p:cNvCxnSpPr>
            <a:stCxn id="12" idx="1"/>
          </p:cNvCxnSpPr>
          <p:nvPr/>
        </p:nvCxnSpPr>
        <p:spPr bwMode="auto">
          <a:xfrm rot="10800000" flipV="1">
            <a:off x="6827158" y="1767278"/>
            <a:ext cx="2127006" cy="1395847"/>
          </a:xfrm>
          <a:prstGeom prst="line">
            <a:avLst/>
          </a:prstGeom>
          <a:ln/>
        </p:spPr>
        <p:style>
          <a:lnRef idx="1">
            <a:schemeClr val="accent6"/>
          </a:lnRef>
          <a:fillRef idx="3">
            <a:schemeClr val="accent6"/>
          </a:fillRef>
          <a:effectRef idx="2">
            <a:schemeClr val="accent6"/>
          </a:effectRef>
          <a:fontRef idx="minor">
            <a:schemeClr val="lt1"/>
          </a:fontRef>
        </p:style>
      </p:cxnSp>
      <p:sp>
        <p:nvSpPr>
          <p:cNvPr id="27" name="テキスト ボックス 39"/>
          <p:cNvSpPr txBox="1">
            <a:spLocks noChangeArrowheads="1"/>
          </p:cNvSpPr>
          <p:nvPr/>
        </p:nvSpPr>
        <p:spPr bwMode="auto">
          <a:xfrm>
            <a:off x="7558316" y="2099622"/>
            <a:ext cx="1507144" cy="404726"/>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ファイル取得（</a:t>
            </a:r>
            <a:r>
              <a:rPr lang="en-US" altLang="ja-JP" sz="1015" b="1" dirty="0">
                <a:solidFill>
                  <a:srgbClr val="0070C0"/>
                </a:solidFill>
                <a:latin typeface="HGP創英角ｺﾞｼｯｸUB" pitchFamily="50" charset="-128"/>
                <a:ea typeface="HGP創英角ｺﾞｼｯｸUB" pitchFamily="50" charset="-128"/>
              </a:rPr>
              <a:t>xml</a:t>
            </a:r>
            <a:r>
              <a:rPr lang="ja-JP" altLang="en-US" sz="1015" b="1" dirty="0">
                <a:solidFill>
                  <a:srgbClr val="0070C0"/>
                </a:solidFill>
                <a:latin typeface="HGP創英角ｺﾞｼｯｸUB" pitchFamily="50" charset="-128"/>
                <a:ea typeface="HGP創英角ｺﾞｼｯｸUB" pitchFamily="50" charset="-128"/>
              </a:rPr>
              <a:t>）</a:t>
            </a:r>
            <a:endParaRPr lang="en-US" altLang="ja-JP" sz="1015" b="1" dirty="0">
              <a:solidFill>
                <a:srgbClr val="0070C0"/>
              </a:solidFill>
              <a:latin typeface="HGP創英角ｺﾞｼｯｸUB" pitchFamily="50" charset="-128"/>
              <a:ea typeface="HGP創英角ｺﾞｼｯｸUB" pitchFamily="50" charset="-128"/>
            </a:endParaRPr>
          </a:p>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HTTP</a:t>
            </a:r>
            <a:r>
              <a:rPr lang="ja-JP" altLang="en-US" sz="1015" b="1" dirty="0">
                <a:solidFill>
                  <a:srgbClr val="0070C0"/>
                </a:solidFill>
                <a:latin typeface="HGP創英角ｺﾞｼｯｸUB" pitchFamily="50" charset="-128"/>
                <a:ea typeface="HGP創英角ｺﾞｼｯｸUB" pitchFamily="50" charset="-128"/>
              </a:rPr>
              <a:t>（現時点では未定）</a:t>
            </a:r>
          </a:p>
        </p:txBody>
      </p:sp>
      <p:cxnSp>
        <p:nvCxnSpPr>
          <p:cNvPr id="28" name="直線コネクタ 27"/>
          <p:cNvCxnSpPr>
            <a:stCxn id="24" idx="0"/>
          </p:cNvCxnSpPr>
          <p:nvPr/>
        </p:nvCxnSpPr>
        <p:spPr bwMode="auto">
          <a:xfrm flipV="1">
            <a:off x="3200095" y="4336716"/>
            <a:ext cx="2961927" cy="1551634"/>
          </a:xfrm>
          <a:prstGeom prst="line">
            <a:avLst/>
          </a:prstGeom>
          <a:ln/>
        </p:spPr>
        <p:style>
          <a:lnRef idx="1">
            <a:schemeClr val="accent6"/>
          </a:lnRef>
          <a:fillRef idx="3">
            <a:schemeClr val="accent6"/>
          </a:fillRef>
          <a:effectRef idx="2">
            <a:schemeClr val="accent6"/>
          </a:effectRef>
          <a:fontRef idx="minor">
            <a:schemeClr val="lt1"/>
          </a:fontRef>
        </p:style>
      </p:cxnSp>
      <p:cxnSp>
        <p:nvCxnSpPr>
          <p:cNvPr id="29" name="直線コネクタ 28"/>
          <p:cNvCxnSpPr>
            <a:stCxn id="25" idx="0"/>
            <a:endCxn id="49" idx="4"/>
          </p:cNvCxnSpPr>
          <p:nvPr/>
        </p:nvCxnSpPr>
        <p:spPr bwMode="auto">
          <a:xfrm rot="5400000" flipH="1" flipV="1">
            <a:off x="8592135" y="5127508"/>
            <a:ext cx="657591" cy="199407"/>
          </a:xfrm>
          <a:prstGeom prst="line">
            <a:avLst/>
          </a:prstGeom>
          <a:ln/>
        </p:spPr>
        <p:style>
          <a:lnRef idx="1">
            <a:schemeClr val="accent6"/>
          </a:lnRef>
          <a:fillRef idx="3">
            <a:schemeClr val="accent6"/>
          </a:fillRef>
          <a:effectRef idx="2">
            <a:schemeClr val="accent6"/>
          </a:effectRef>
          <a:fontRef idx="minor">
            <a:schemeClr val="lt1"/>
          </a:fontRef>
        </p:style>
      </p:cxnSp>
      <p:sp>
        <p:nvSpPr>
          <p:cNvPr id="30" name="テキスト ボックス 35"/>
          <p:cNvSpPr txBox="1">
            <a:spLocks noChangeArrowheads="1"/>
          </p:cNvSpPr>
          <p:nvPr/>
        </p:nvSpPr>
        <p:spPr bwMode="auto">
          <a:xfrm>
            <a:off x="4234870" y="4027222"/>
            <a:ext cx="864096"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OAI-PMH</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31" name="テキスト ボックス 68"/>
          <p:cNvSpPr txBox="1">
            <a:spLocks noChangeArrowheads="1"/>
          </p:cNvSpPr>
          <p:nvPr/>
        </p:nvSpPr>
        <p:spPr bwMode="auto">
          <a:xfrm>
            <a:off x="8688288" y="5024256"/>
            <a:ext cx="418704"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FTP</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32" name="テキスト ボックス 70"/>
          <p:cNvSpPr txBox="1">
            <a:spLocks noChangeArrowheads="1"/>
          </p:cNvSpPr>
          <p:nvPr/>
        </p:nvSpPr>
        <p:spPr bwMode="auto">
          <a:xfrm>
            <a:off x="8887695" y="6087759"/>
            <a:ext cx="1072730"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NDL</a:t>
            </a:r>
            <a:r>
              <a:rPr lang="ja-JP" altLang="en-US" sz="1108" b="1" dirty="0">
                <a:solidFill>
                  <a:srgbClr val="0070C0"/>
                </a:solidFill>
                <a:latin typeface="HGP創英角ｺﾞｼｯｸUB" pitchFamily="50" charset="-128"/>
                <a:ea typeface="HGP創英角ｺﾞｼｯｸUB" pitchFamily="50" charset="-128"/>
              </a:rPr>
              <a:t>外システム</a:t>
            </a:r>
          </a:p>
        </p:txBody>
      </p:sp>
      <p:sp>
        <p:nvSpPr>
          <p:cNvPr id="33" name="正方形/長方形 32"/>
          <p:cNvSpPr/>
          <p:nvPr/>
        </p:nvSpPr>
        <p:spPr bwMode="auto">
          <a:xfrm>
            <a:off x="9419447" y="5556006"/>
            <a:ext cx="1063229" cy="46528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各国図書館等</a:t>
            </a:r>
            <a:endParaRPr lang="en-US" altLang="ja-JP" sz="1108" b="1" dirty="0">
              <a:solidFill>
                <a:prstClr val="white"/>
              </a:solidFill>
            </a:endParaRPr>
          </a:p>
          <a:p>
            <a:pPr algn="ctr">
              <a:defRPr/>
            </a:pPr>
            <a:r>
              <a:rPr lang="ja-JP" altLang="en-US" sz="1108" b="1" dirty="0">
                <a:solidFill>
                  <a:prstClr val="white"/>
                </a:solidFill>
              </a:rPr>
              <a:t>（</a:t>
            </a:r>
            <a:r>
              <a:rPr lang="en-US" altLang="ja-JP" sz="1108" b="1" dirty="0">
                <a:solidFill>
                  <a:prstClr val="white"/>
                </a:solidFill>
              </a:rPr>
              <a:t>z39.50</a:t>
            </a:r>
            <a:r>
              <a:rPr lang="ja-JP" altLang="en-US" sz="1108" b="1" dirty="0">
                <a:solidFill>
                  <a:prstClr val="white"/>
                </a:solidFill>
              </a:rPr>
              <a:t>）</a:t>
            </a:r>
          </a:p>
        </p:txBody>
      </p:sp>
      <p:cxnSp>
        <p:nvCxnSpPr>
          <p:cNvPr id="34" name="直線コネクタ 33"/>
          <p:cNvCxnSpPr>
            <a:stCxn id="33" idx="0"/>
          </p:cNvCxnSpPr>
          <p:nvPr/>
        </p:nvCxnSpPr>
        <p:spPr bwMode="auto">
          <a:xfrm rot="16200000" flipV="1">
            <a:off x="9485848" y="5090792"/>
            <a:ext cx="731158" cy="199268"/>
          </a:xfrm>
          <a:prstGeom prst="line">
            <a:avLst/>
          </a:prstGeom>
          <a:ln/>
        </p:spPr>
        <p:style>
          <a:lnRef idx="1">
            <a:schemeClr val="accent6"/>
          </a:lnRef>
          <a:fillRef idx="3">
            <a:schemeClr val="accent6"/>
          </a:fillRef>
          <a:effectRef idx="2">
            <a:schemeClr val="accent6"/>
          </a:effectRef>
          <a:fontRef idx="minor">
            <a:schemeClr val="lt1"/>
          </a:fontRef>
        </p:style>
      </p:cxnSp>
      <p:sp>
        <p:nvSpPr>
          <p:cNvPr id="35" name="テキスト ボックス 77"/>
          <p:cNvSpPr txBox="1">
            <a:spLocks noChangeArrowheads="1"/>
          </p:cNvSpPr>
          <p:nvPr/>
        </p:nvSpPr>
        <p:spPr bwMode="auto">
          <a:xfrm>
            <a:off x="9552386" y="5024256"/>
            <a:ext cx="646331"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z39.50</a:t>
            </a:r>
          </a:p>
        </p:txBody>
      </p:sp>
      <p:sp>
        <p:nvSpPr>
          <p:cNvPr id="36" name="正方形/長方形 35"/>
          <p:cNvSpPr/>
          <p:nvPr/>
        </p:nvSpPr>
        <p:spPr bwMode="auto">
          <a:xfrm>
            <a:off x="7491848" y="5223662"/>
            <a:ext cx="1063503" cy="332345"/>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923" b="1" dirty="0">
                <a:solidFill>
                  <a:prstClr val="white"/>
                </a:solidFill>
              </a:rPr>
              <a:t>リンクリゾルバ</a:t>
            </a:r>
            <a:endParaRPr lang="en-US" altLang="ja-JP" sz="923" b="1" dirty="0">
              <a:solidFill>
                <a:prstClr val="white"/>
              </a:solidFill>
            </a:endParaRPr>
          </a:p>
          <a:p>
            <a:pPr algn="ctr">
              <a:defRPr/>
            </a:pPr>
            <a:r>
              <a:rPr lang="ja-JP" altLang="en-US" sz="923" b="1" dirty="0">
                <a:solidFill>
                  <a:prstClr val="white"/>
                </a:solidFill>
              </a:rPr>
              <a:t>（</a:t>
            </a:r>
            <a:r>
              <a:rPr lang="en-US" altLang="ja-JP" sz="923" b="1" dirty="0">
                <a:solidFill>
                  <a:prstClr val="white"/>
                </a:solidFill>
              </a:rPr>
              <a:t>SFX</a:t>
            </a:r>
            <a:r>
              <a:rPr lang="ja-JP" altLang="en-US" sz="923" b="1" dirty="0">
                <a:solidFill>
                  <a:prstClr val="white"/>
                </a:solidFill>
              </a:rPr>
              <a:t>）</a:t>
            </a:r>
            <a:endParaRPr lang="en-US" altLang="ja-JP" sz="923" b="1" dirty="0">
              <a:solidFill>
                <a:prstClr val="white"/>
              </a:solidFill>
            </a:endParaRPr>
          </a:p>
        </p:txBody>
      </p:sp>
      <p:cxnSp>
        <p:nvCxnSpPr>
          <p:cNvPr id="37" name="直線コネクタ 36"/>
          <p:cNvCxnSpPr>
            <a:stCxn id="36" idx="0"/>
            <a:endCxn id="49" idx="3"/>
          </p:cNvCxnSpPr>
          <p:nvPr/>
        </p:nvCxnSpPr>
        <p:spPr bwMode="auto">
          <a:xfrm rot="5400000" flipH="1" flipV="1">
            <a:off x="7977266" y="4885304"/>
            <a:ext cx="384690" cy="292025"/>
          </a:xfrm>
          <a:prstGeom prst="line">
            <a:avLst/>
          </a:prstGeom>
          <a:ln/>
        </p:spPr>
        <p:style>
          <a:lnRef idx="1">
            <a:schemeClr val="accent6"/>
          </a:lnRef>
          <a:fillRef idx="3">
            <a:schemeClr val="accent6"/>
          </a:fillRef>
          <a:effectRef idx="2">
            <a:schemeClr val="accent6"/>
          </a:effectRef>
          <a:fontRef idx="minor">
            <a:schemeClr val="lt1"/>
          </a:fontRef>
        </p:style>
      </p:cxnSp>
      <p:sp>
        <p:nvSpPr>
          <p:cNvPr id="38" name="テキスト ボックス 42"/>
          <p:cNvSpPr txBox="1">
            <a:spLocks noChangeArrowheads="1"/>
          </p:cNvSpPr>
          <p:nvPr/>
        </p:nvSpPr>
        <p:spPr bwMode="auto">
          <a:xfrm>
            <a:off x="7824192" y="4891318"/>
            <a:ext cx="753732"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err="1">
                <a:solidFill>
                  <a:srgbClr val="0070C0"/>
                </a:solidFill>
                <a:latin typeface="HGP創英角ｺﾞｼｯｸUB" pitchFamily="50" charset="-128"/>
                <a:ea typeface="HGP創英角ｺﾞｼｯｸUB" pitchFamily="50" charset="-128"/>
              </a:rPr>
              <a:t>OpenURL</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41" name="正方形/長方形 40"/>
          <p:cNvSpPr/>
          <p:nvPr/>
        </p:nvSpPr>
        <p:spPr bwMode="auto">
          <a:xfrm>
            <a:off x="7225973" y="1434934"/>
            <a:ext cx="1063503" cy="531751"/>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ja-JP" sz="1108" b="1" dirty="0">
                <a:solidFill>
                  <a:prstClr val="white"/>
                </a:solidFill>
              </a:rPr>
              <a:t>SSO</a:t>
            </a:r>
          </a:p>
          <a:p>
            <a:pPr algn="ctr">
              <a:defRPr/>
            </a:pPr>
            <a:r>
              <a:rPr lang="en-US" altLang="ja-JP" sz="1108" b="1" dirty="0">
                <a:solidFill>
                  <a:prstClr val="white"/>
                </a:solidFill>
              </a:rPr>
              <a:t>(Shibboleth)</a:t>
            </a:r>
          </a:p>
        </p:txBody>
      </p:sp>
      <p:sp>
        <p:nvSpPr>
          <p:cNvPr id="43" name="テキスト ボックス 49"/>
          <p:cNvSpPr txBox="1">
            <a:spLocks noChangeArrowheads="1"/>
          </p:cNvSpPr>
          <p:nvPr/>
        </p:nvSpPr>
        <p:spPr bwMode="auto">
          <a:xfrm>
            <a:off x="9087101" y="1235526"/>
            <a:ext cx="144623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r>
              <a:rPr lang="ja-JP" altLang="en-US" sz="1015" b="1" dirty="0">
                <a:solidFill>
                  <a:srgbClr val="0070C0"/>
                </a:solidFill>
                <a:latin typeface="HGP創英角ｺﾞｼｯｸUB" pitchFamily="50" charset="-128"/>
                <a:ea typeface="HGP創英角ｺﾞｼｯｸUB" pitchFamily="50" charset="-128"/>
              </a:rPr>
              <a:t>月</a:t>
            </a:r>
          </a:p>
        </p:txBody>
      </p:sp>
      <p:sp>
        <p:nvSpPr>
          <p:cNvPr id="44" name="テキスト ボックス 50"/>
          <p:cNvSpPr txBox="1">
            <a:spLocks noChangeArrowheads="1"/>
          </p:cNvSpPr>
          <p:nvPr/>
        </p:nvSpPr>
        <p:spPr bwMode="auto">
          <a:xfrm>
            <a:off x="8887695" y="309665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45" name="テキスト ボックス 51"/>
          <p:cNvSpPr txBox="1">
            <a:spLocks noChangeArrowheads="1"/>
          </p:cNvSpPr>
          <p:nvPr/>
        </p:nvSpPr>
        <p:spPr bwMode="auto">
          <a:xfrm>
            <a:off x="7292441" y="123552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46" name="テキスト ボックス 52"/>
          <p:cNvSpPr txBox="1">
            <a:spLocks noChangeArrowheads="1"/>
          </p:cNvSpPr>
          <p:nvPr/>
        </p:nvSpPr>
        <p:spPr bwMode="auto">
          <a:xfrm>
            <a:off x="2639617" y="3163124"/>
            <a:ext cx="1221809"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サービス開始：未定</a:t>
            </a:r>
          </a:p>
        </p:txBody>
      </p:sp>
      <p:sp>
        <p:nvSpPr>
          <p:cNvPr id="47" name="テキスト ボックス 45"/>
          <p:cNvSpPr txBox="1">
            <a:spLocks noChangeArrowheads="1"/>
          </p:cNvSpPr>
          <p:nvPr/>
        </p:nvSpPr>
        <p:spPr bwMode="auto">
          <a:xfrm>
            <a:off x="4567215" y="1634339"/>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p>
        </p:txBody>
      </p:sp>
      <p:cxnSp>
        <p:nvCxnSpPr>
          <p:cNvPr id="48" name="直線コネクタ 47"/>
          <p:cNvCxnSpPr>
            <a:stCxn id="9" idx="1"/>
            <a:endCxn id="8" idx="6"/>
          </p:cNvCxnSpPr>
          <p:nvPr/>
        </p:nvCxnSpPr>
        <p:spPr bwMode="auto">
          <a:xfrm rot="10800000">
            <a:off x="6894110" y="3628890"/>
            <a:ext cx="863615" cy="108989"/>
          </a:xfrm>
          <a:prstGeom prst="line">
            <a:avLst/>
          </a:prstGeom>
          <a:ln/>
        </p:spPr>
        <p:style>
          <a:lnRef idx="1">
            <a:schemeClr val="accent6"/>
          </a:lnRef>
          <a:fillRef idx="3">
            <a:schemeClr val="accent6"/>
          </a:fillRef>
          <a:effectRef idx="2">
            <a:schemeClr val="accent6"/>
          </a:effectRef>
          <a:fontRef idx="minor">
            <a:schemeClr val="lt1"/>
          </a:fontRef>
        </p:style>
      </p:cxnSp>
      <p:sp>
        <p:nvSpPr>
          <p:cNvPr id="49" name="フローチャート : 和接合 48"/>
          <p:cNvSpPr/>
          <p:nvPr/>
        </p:nvSpPr>
        <p:spPr bwMode="auto">
          <a:xfrm>
            <a:off x="8023599" y="4492503"/>
            <a:ext cx="1994068" cy="405912"/>
          </a:xfrm>
          <a:prstGeom prst="flowChartSummingJunction">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292" dirty="0">
                <a:solidFill>
                  <a:prstClr val="white"/>
                </a:solidFill>
              </a:rPr>
              <a:t>インターネット</a:t>
            </a:r>
          </a:p>
        </p:txBody>
      </p:sp>
      <p:cxnSp>
        <p:nvCxnSpPr>
          <p:cNvPr id="50" name="直線コネクタ 49"/>
          <p:cNvCxnSpPr>
            <a:stCxn id="9" idx="2"/>
            <a:endCxn id="49" idx="0"/>
          </p:cNvCxnSpPr>
          <p:nvPr/>
        </p:nvCxnSpPr>
        <p:spPr bwMode="auto">
          <a:xfrm rot="16200000" flipH="1">
            <a:off x="8864227" y="4336097"/>
            <a:ext cx="246344" cy="66469"/>
          </a:xfrm>
          <a:prstGeom prst="line">
            <a:avLst/>
          </a:prstGeom>
          <a:ln/>
        </p:spPr>
        <p:style>
          <a:lnRef idx="1">
            <a:schemeClr val="accent6"/>
          </a:lnRef>
          <a:fillRef idx="3">
            <a:schemeClr val="accent6"/>
          </a:fillRef>
          <a:effectRef idx="2">
            <a:schemeClr val="accent6"/>
          </a:effectRef>
          <a:fontRef idx="minor">
            <a:schemeClr val="lt1"/>
          </a:fontRef>
        </p:style>
      </p:cxnSp>
      <p:sp>
        <p:nvSpPr>
          <p:cNvPr id="53" name="テキスト ボックス 130"/>
          <p:cNvSpPr txBox="1">
            <a:spLocks noChangeArrowheads="1"/>
          </p:cNvSpPr>
          <p:nvPr/>
        </p:nvSpPr>
        <p:spPr bwMode="auto">
          <a:xfrm>
            <a:off x="6494815" y="4027220"/>
            <a:ext cx="630301"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Calibri" pitchFamily="34" charset="0"/>
              </a:rPr>
              <a:t>H23.5</a:t>
            </a:r>
            <a:r>
              <a:rPr lang="ja-JP" altLang="en-US" sz="1015" b="1" dirty="0">
                <a:solidFill>
                  <a:srgbClr val="0070C0"/>
                </a:solidFill>
                <a:latin typeface="Calibri" pitchFamily="34" charset="0"/>
              </a:rPr>
              <a:t>月</a:t>
            </a:r>
          </a:p>
        </p:txBody>
      </p:sp>
      <p:sp>
        <p:nvSpPr>
          <p:cNvPr id="58" name="テキスト ボックス 57"/>
          <p:cNvSpPr txBox="1">
            <a:spLocks noChangeArrowheads="1"/>
          </p:cNvSpPr>
          <p:nvPr/>
        </p:nvSpPr>
        <p:spPr bwMode="auto">
          <a:xfrm>
            <a:off x="4035464" y="4558973"/>
            <a:ext cx="930565"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OAI-PMH</a:t>
            </a:r>
            <a:endParaRPr lang="ja-JP" altLang="en-US" sz="1108" b="1" dirty="0">
              <a:solidFill>
                <a:srgbClr val="0070C0"/>
              </a:solidFill>
              <a:latin typeface="HGP創英角ｺﾞｼｯｸUB" pitchFamily="50" charset="-128"/>
              <a:ea typeface="HGP創英角ｺﾞｼｯｸUB" pitchFamily="50" charset="-128"/>
            </a:endParaRPr>
          </a:p>
        </p:txBody>
      </p:sp>
      <p:cxnSp>
        <p:nvCxnSpPr>
          <p:cNvPr id="59" name="直線コネクタ 58"/>
          <p:cNvCxnSpPr>
            <a:stCxn id="64" idx="3"/>
          </p:cNvCxnSpPr>
          <p:nvPr/>
        </p:nvCxnSpPr>
        <p:spPr bwMode="auto">
          <a:xfrm flipV="1">
            <a:off x="3569907" y="3894284"/>
            <a:ext cx="2459625" cy="603412"/>
          </a:xfrm>
          <a:prstGeom prst="line">
            <a:avLst/>
          </a:prstGeom>
          <a:ln/>
        </p:spPr>
        <p:style>
          <a:lnRef idx="1">
            <a:schemeClr val="accent6"/>
          </a:lnRef>
          <a:fillRef idx="3">
            <a:schemeClr val="accent6"/>
          </a:fillRef>
          <a:effectRef idx="2">
            <a:schemeClr val="accent6"/>
          </a:effectRef>
          <a:fontRef idx="minor">
            <a:schemeClr val="lt1"/>
          </a:fontRef>
        </p:style>
      </p:cxnSp>
      <p:sp>
        <p:nvSpPr>
          <p:cNvPr id="63" name="テキスト ボックス 66"/>
          <p:cNvSpPr txBox="1">
            <a:spLocks noChangeArrowheads="1"/>
          </p:cNvSpPr>
          <p:nvPr/>
        </p:nvSpPr>
        <p:spPr bwMode="auto">
          <a:xfrm>
            <a:off x="4234870" y="3429000"/>
            <a:ext cx="71526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64" name="正方形/長方形 63"/>
          <p:cNvSpPr/>
          <p:nvPr/>
        </p:nvSpPr>
        <p:spPr bwMode="auto">
          <a:xfrm>
            <a:off x="2041878" y="4170544"/>
            <a:ext cx="1528029" cy="654305"/>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015" b="1" dirty="0">
                <a:solidFill>
                  <a:srgbClr val="FFFFFF"/>
                </a:solidFill>
              </a:rPr>
              <a:t>デジタルコレクション</a:t>
            </a:r>
            <a:endParaRPr lang="en-US" altLang="ja-JP" sz="1015" b="1" dirty="0">
              <a:solidFill>
                <a:srgbClr val="FFFFFF"/>
              </a:solidFill>
            </a:endParaRPr>
          </a:p>
          <a:p>
            <a:pPr algn="ctr">
              <a:defRPr/>
            </a:pPr>
            <a:r>
              <a:rPr lang="ja-JP" altLang="en-US" sz="1015" b="1" dirty="0">
                <a:solidFill>
                  <a:srgbClr val="FFFFFF"/>
                </a:solidFill>
              </a:rPr>
              <a:t>近代デジタルライブラリー</a:t>
            </a:r>
            <a:endParaRPr lang="en-US" altLang="ja-JP" sz="1015" b="1" dirty="0">
              <a:solidFill>
                <a:srgbClr val="FFFFFF"/>
              </a:solidFill>
            </a:endParaRPr>
          </a:p>
        </p:txBody>
      </p:sp>
      <p:sp>
        <p:nvSpPr>
          <p:cNvPr id="65" name="正方形/長方形 64"/>
          <p:cNvSpPr/>
          <p:nvPr/>
        </p:nvSpPr>
        <p:spPr bwMode="auto">
          <a:xfrm>
            <a:off x="2107866" y="1634339"/>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1050" b="1" dirty="0">
                <a:solidFill>
                  <a:schemeClr val="bg1"/>
                </a:solidFill>
              </a:rPr>
              <a:t>データ</a:t>
            </a:r>
            <a:endParaRPr lang="en-US" altLang="ja-JP" sz="1050" b="1" dirty="0">
              <a:solidFill>
                <a:schemeClr val="bg1"/>
              </a:solidFill>
            </a:endParaRPr>
          </a:p>
          <a:p>
            <a:pPr algn="ctr">
              <a:defRPr/>
            </a:pPr>
            <a:r>
              <a:rPr lang="ja-JP" altLang="en-US" sz="1050" b="1" dirty="0">
                <a:solidFill>
                  <a:schemeClr val="bg1"/>
                </a:solidFill>
              </a:rPr>
              <a:t>プロバイダ</a:t>
            </a:r>
            <a:endParaRPr lang="en-US" altLang="ja-JP" sz="1050" b="1" dirty="0">
              <a:solidFill>
                <a:schemeClr val="bg1"/>
              </a:solidFill>
            </a:endParaRPr>
          </a:p>
        </p:txBody>
      </p:sp>
      <p:sp>
        <p:nvSpPr>
          <p:cNvPr id="66" name="正方形/長方形 65"/>
          <p:cNvSpPr/>
          <p:nvPr/>
        </p:nvSpPr>
        <p:spPr bwMode="auto">
          <a:xfrm>
            <a:off x="2107866" y="2299028"/>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923" b="1" dirty="0">
                <a:solidFill>
                  <a:schemeClr val="bg1"/>
                </a:solidFill>
              </a:rPr>
              <a:t>その他</a:t>
            </a:r>
            <a:endParaRPr lang="en-US" altLang="ja-JP" sz="923" b="1" dirty="0">
              <a:solidFill>
                <a:schemeClr val="bg1"/>
              </a:solidFill>
            </a:endParaRPr>
          </a:p>
          <a:p>
            <a:pPr algn="ctr">
              <a:defRPr/>
            </a:pPr>
            <a:r>
              <a:rPr lang="ja-JP" altLang="en-US" sz="923" b="1" dirty="0">
                <a:solidFill>
                  <a:schemeClr val="bg1"/>
                </a:solidFill>
              </a:rPr>
              <a:t>システム</a:t>
            </a:r>
            <a:endParaRPr lang="en-US" altLang="ja-JP" sz="923" b="1" dirty="0">
              <a:solidFill>
                <a:schemeClr val="bg1"/>
              </a:solidFill>
            </a:endParaRPr>
          </a:p>
        </p:txBody>
      </p:sp>
      <p:cxnSp>
        <p:nvCxnSpPr>
          <p:cNvPr id="67" name="直線コネクタ 17"/>
          <p:cNvCxnSpPr>
            <a:cxnSpLocks noChangeShapeType="1"/>
            <a:stCxn id="65" idx="3"/>
            <a:endCxn id="11" idx="1"/>
          </p:cNvCxnSpPr>
          <p:nvPr/>
        </p:nvCxnSpPr>
        <p:spPr bwMode="auto">
          <a:xfrm>
            <a:off x="3038430" y="1933450"/>
            <a:ext cx="1079402" cy="531751"/>
          </a:xfrm>
          <a:prstGeom prst="line">
            <a:avLst/>
          </a:prstGeom>
          <a:ln>
            <a:headEnd/>
            <a:tailEnd/>
          </a:ln>
        </p:spPr>
        <p:style>
          <a:lnRef idx="1">
            <a:schemeClr val="accent6"/>
          </a:lnRef>
          <a:fillRef idx="3">
            <a:schemeClr val="accent6"/>
          </a:fillRef>
          <a:effectRef idx="2">
            <a:schemeClr val="accent6"/>
          </a:effectRef>
          <a:fontRef idx="minor">
            <a:schemeClr val="lt1"/>
          </a:fontRef>
        </p:style>
      </p:cxnSp>
      <p:cxnSp>
        <p:nvCxnSpPr>
          <p:cNvPr id="71" name="直線コネクタ 17"/>
          <p:cNvCxnSpPr>
            <a:cxnSpLocks noChangeShapeType="1"/>
            <a:stCxn id="66" idx="3"/>
            <a:endCxn id="11" idx="1"/>
          </p:cNvCxnSpPr>
          <p:nvPr/>
        </p:nvCxnSpPr>
        <p:spPr bwMode="auto">
          <a:xfrm flipV="1">
            <a:off x="3038430" y="2465200"/>
            <a:ext cx="1079402" cy="13293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69" name="テキスト ボックス 51"/>
          <p:cNvSpPr txBox="1">
            <a:spLocks noChangeArrowheads="1"/>
          </p:cNvSpPr>
          <p:nvPr/>
        </p:nvSpPr>
        <p:spPr bwMode="auto">
          <a:xfrm>
            <a:off x="9205684" y="2166091"/>
            <a:ext cx="1462316"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48" name="直線コネクタ 17"/>
          <p:cNvCxnSpPr>
            <a:cxnSpLocks noChangeShapeType="1"/>
            <a:stCxn id="41" idx="2"/>
          </p:cNvCxnSpPr>
          <p:nvPr/>
        </p:nvCxnSpPr>
        <p:spPr bwMode="auto">
          <a:xfrm rot="5400000">
            <a:off x="6760689" y="1900217"/>
            <a:ext cx="930567" cy="1063503"/>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91" name="正方形/長方形 190"/>
          <p:cNvSpPr/>
          <p:nvPr/>
        </p:nvSpPr>
        <p:spPr bwMode="auto">
          <a:xfrm>
            <a:off x="6029532" y="1434934"/>
            <a:ext cx="1063503" cy="531751"/>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ＮＤＬ</a:t>
            </a:r>
            <a:endParaRPr lang="en-US" altLang="ja-JP" sz="1108" b="1" dirty="0">
              <a:solidFill>
                <a:prstClr val="white"/>
              </a:solidFill>
            </a:endParaRPr>
          </a:p>
          <a:p>
            <a:pPr algn="ctr">
              <a:defRPr/>
            </a:pPr>
            <a:r>
              <a:rPr lang="ja-JP" altLang="en-US" sz="1108" b="1" dirty="0">
                <a:solidFill>
                  <a:prstClr val="white"/>
                </a:solidFill>
              </a:rPr>
              <a:t>ホームページ</a:t>
            </a:r>
            <a:endParaRPr lang="en-US" altLang="ja-JP" sz="1108" b="1" dirty="0">
              <a:solidFill>
                <a:prstClr val="white"/>
              </a:solidFill>
            </a:endParaRPr>
          </a:p>
        </p:txBody>
      </p:sp>
      <p:sp>
        <p:nvSpPr>
          <p:cNvPr id="185" name="テキスト ボックス 51"/>
          <p:cNvSpPr txBox="1">
            <a:spLocks noChangeArrowheads="1"/>
          </p:cNvSpPr>
          <p:nvPr/>
        </p:nvSpPr>
        <p:spPr bwMode="auto">
          <a:xfrm>
            <a:off x="5963062" y="123552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94" name="直線コネクタ 17"/>
          <p:cNvCxnSpPr>
            <a:cxnSpLocks noChangeShapeType="1"/>
          </p:cNvCxnSpPr>
          <p:nvPr/>
        </p:nvCxnSpPr>
        <p:spPr bwMode="auto">
          <a:xfrm rot="5400000">
            <a:off x="6096000" y="2299030"/>
            <a:ext cx="797629" cy="13293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99" name="テキスト ボックス 66"/>
          <p:cNvSpPr txBox="1">
            <a:spLocks noChangeArrowheads="1"/>
          </p:cNvSpPr>
          <p:nvPr/>
        </p:nvSpPr>
        <p:spPr bwMode="auto">
          <a:xfrm>
            <a:off x="6960096" y="3561938"/>
            <a:ext cx="71526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200" name="テキスト ボックス 16"/>
          <p:cNvSpPr txBox="1">
            <a:spLocks noChangeArrowheads="1"/>
          </p:cNvSpPr>
          <p:nvPr/>
        </p:nvSpPr>
        <p:spPr bwMode="auto">
          <a:xfrm>
            <a:off x="5165436" y="4758379"/>
            <a:ext cx="1635197"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err="1">
                <a:solidFill>
                  <a:srgbClr val="0070C0"/>
                </a:solidFill>
                <a:latin typeface="HGP創英角ｺﾞｼｯｸUB" pitchFamily="50" charset="-128"/>
                <a:ea typeface="HGP創英角ｺﾞｼｯｸUB" pitchFamily="50" charset="-128"/>
              </a:rPr>
              <a:t>OpenSearch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60" name="正方形/長方形 59"/>
          <p:cNvSpPr/>
          <p:nvPr/>
        </p:nvSpPr>
        <p:spPr bwMode="auto">
          <a:xfrm>
            <a:off x="3250521" y="1085970"/>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1400" b="1" dirty="0">
                <a:solidFill>
                  <a:schemeClr val="bg1"/>
                </a:solidFill>
              </a:rPr>
              <a:t>外部</a:t>
            </a:r>
            <a:endParaRPr lang="en-US" altLang="ja-JP" sz="1400" b="1" dirty="0">
              <a:solidFill>
                <a:schemeClr val="bg1"/>
              </a:solidFill>
            </a:endParaRPr>
          </a:p>
          <a:p>
            <a:pPr algn="ctr">
              <a:defRPr/>
            </a:pPr>
            <a:r>
              <a:rPr lang="ja-JP" altLang="en-US" sz="1400" b="1" dirty="0">
                <a:solidFill>
                  <a:schemeClr val="bg1"/>
                </a:solidFill>
              </a:rPr>
              <a:t>サービス</a:t>
            </a:r>
            <a:endParaRPr lang="en-US" altLang="ja-JP" sz="1400" b="1" dirty="0">
              <a:solidFill>
                <a:schemeClr val="bg1"/>
              </a:solidFill>
            </a:endParaRPr>
          </a:p>
        </p:txBody>
      </p:sp>
      <p:cxnSp>
        <p:nvCxnSpPr>
          <p:cNvPr id="61" name="直線コネクタ 17"/>
          <p:cNvCxnSpPr>
            <a:cxnSpLocks noChangeShapeType="1"/>
            <a:stCxn id="60" idx="2"/>
          </p:cNvCxnSpPr>
          <p:nvPr/>
        </p:nvCxnSpPr>
        <p:spPr bwMode="auto">
          <a:xfrm>
            <a:off x="3715803" y="1684191"/>
            <a:ext cx="1379774" cy="421711"/>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62" name="正方形/長方形 61"/>
          <p:cNvSpPr/>
          <p:nvPr/>
        </p:nvSpPr>
        <p:spPr bwMode="auto">
          <a:xfrm>
            <a:off x="2207569" y="5169244"/>
            <a:ext cx="1404551" cy="398814"/>
          </a:xfrm>
          <a:prstGeom prst="rect">
            <a:avLst/>
          </a:prstGeom>
          <a:solidFill>
            <a:schemeClr val="accent1"/>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レファレンス協同データベース</a:t>
            </a:r>
          </a:p>
        </p:txBody>
      </p:sp>
      <p:cxnSp>
        <p:nvCxnSpPr>
          <p:cNvPr id="68" name="直線コネクタ 67"/>
          <p:cNvCxnSpPr>
            <a:stCxn id="62" idx="0"/>
          </p:cNvCxnSpPr>
          <p:nvPr/>
        </p:nvCxnSpPr>
        <p:spPr bwMode="auto">
          <a:xfrm flipV="1">
            <a:off x="2909845" y="4093688"/>
            <a:ext cx="3181871" cy="1075556"/>
          </a:xfrm>
          <a:prstGeom prst="line">
            <a:avLst/>
          </a:prstGeom>
          <a:ln/>
        </p:spPr>
        <p:style>
          <a:lnRef idx="1">
            <a:schemeClr val="accent6"/>
          </a:lnRef>
          <a:fillRef idx="3">
            <a:schemeClr val="accent6"/>
          </a:fillRef>
          <a:effectRef idx="2">
            <a:schemeClr val="accent6"/>
          </a:effectRef>
          <a:fontRef idx="minor">
            <a:schemeClr val="lt1"/>
          </a:fontRef>
        </p:style>
      </p:cxnSp>
      <p:sp>
        <p:nvSpPr>
          <p:cNvPr id="3" name="タイトル 2"/>
          <p:cNvSpPr>
            <a:spLocks noGrp="1"/>
          </p:cNvSpPr>
          <p:nvPr>
            <p:ph type="title"/>
          </p:nvPr>
        </p:nvSpPr>
        <p:spPr/>
        <p:txBody>
          <a:bodyPr>
            <a:normAutofit/>
          </a:bodyPr>
          <a:lstStyle/>
          <a:p>
            <a:r>
              <a:rPr lang="ja-JP" altLang="en-US" dirty="0" smtClean="0"/>
              <a:t>個々</a:t>
            </a:r>
            <a:r>
              <a:rPr lang="ja-JP" altLang="en-US" dirty="0"/>
              <a:t>のサービスとシステムの</a:t>
            </a:r>
            <a:r>
              <a:rPr lang="ja-JP" altLang="en-US" dirty="0" smtClean="0"/>
              <a:t>構成</a:t>
            </a:r>
            <a:endParaRPr kumimoji="1" lang="ja-JP" altLang="en-US" dirty="0"/>
          </a:p>
        </p:txBody>
      </p:sp>
    </p:spTree>
    <p:extLst>
      <p:ext uri="{BB962C8B-B14F-4D97-AF65-F5344CB8AC3E}">
        <p14:creationId xmlns:p14="http://schemas.microsoft.com/office/powerpoint/2010/main" val="73318984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733936" y="4157953"/>
            <a:ext cx="1889450" cy="224420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子ども館</a:t>
            </a:r>
          </a:p>
        </p:txBody>
      </p:sp>
      <p:sp>
        <p:nvSpPr>
          <p:cNvPr id="6" name="正方形/長方形 5"/>
          <p:cNvSpPr/>
          <p:nvPr/>
        </p:nvSpPr>
        <p:spPr>
          <a:xfrm>
            <a:off x="1737827" y="548175"/>
            <a:ext cx="4445161" cy="334284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東京本館電算機室</a:t>
            </a:r>
          </a:p>
        </p:txBody>
      </p:sp>
      <p:sp>
        <p:nvSpPr>
          <p:cNvPr id="7" name="正方形/長方形 6"/>
          <p:cNvSpPr/>
          <p:nvPr/>
        </p:nvSpPr>
        <p:spPr>
          <a:xfrm>
            <a:off x="3812304" y="4152121"/>
            <a:ext cx="2370685" cy="225004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関西館</a:t>
            </a:r>
          </a:p>
        </p:txBody>
      </p:sp>
      <p:sp>
        <p:nvSpPr>
          <p:cNvPr id="13" name="円/楕円 12"/>
          <p:cNvSpPr/>
          <p:nvPr/>
        </p:nvSpPr>
        <p:spPr>
          <a:xfrm>
            <a:off x="1632858" y="940838"/>
            <a:ext cx="4613010" cy="4065461"/>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endParaRPr lang="ja-JP" altLang="en-US">
              <a:solidFill>
                <a:prstClr val="white"/>
              </a:solidFill>
            </a:endParaRPr>
          </a:p>
        </p:txBody>
      </p:sp>
      <p:sp>
        <p:nvSpPr>
          <p:cNvPr id="8" name="正方形/長方形 7"/>
          <p:cNvSpPr/>
          <p:nvPr/>
        </p:nvSpPr>
        <p:spPr>
          <a:xfrm>
            <a:off x="1877788" y="935164"/>
            <a:ext cx="4124907" cy="101782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NET5(10)</a:t>
            </a:r>
            <a:endParaRPr lang="ja-JP" altLang="en-US" sz="1000" dirty="0">
              <a:solidFill>
                <a:prstClr val="black"/>
              </a:solidFill>
            </a:endParaRPr>
          </a:p>
        </p:txBody>
      </p:sp>
      <p:sp>
        <p:nvSpPr>
          <p:cNvPr id="10" name="正方形/長方形 9"/>
          <p:cNvSpPr/>
          <p:nvPr/>
        </p:nvSpPr>
        <p:spPr>
          <a:xfrm>
            <a:off x="3926631" y="4525345"/>
            <a:ext cx="2192696" cy="733926"/>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NET5(8)</a:t>
            </a:r>
            <a:endParaRPr lang="ja-JP" altLang="en-US" sz="1000" dirty="0">
              <a:solidFill>
                <a:prstClr val="black"/>
              </a:solidFill>
            </a:endParaRPr>
          </a:p>
        </p:txBody>
      </p:sp>
      <p:sp>
        <p:nvSpPr>
          <p:cNvPr id="9" name="正方形/長方形 8"/>
          <p:cNvSpPr/>
          <p:nvPr/>
        </p:nvSpPr>
        <p:spPr>
          <a:xfrm>
            <a:off x="1827243" y="4511739"/>
            <a:ext cx="1601756" cy="859194"/>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NET5(0)</a:t>
            </a:r>
            <a:endParaRPr lang="ja-JP" altLang="en-US" sz="1000" dirty="0">
              <a:solidFill>
                <a:prstClr val="black"/>
              </a:solidFill>
            </a:endParaRPr>
          </a:p>
        </p:txBody>
      </p:sp>
      <p:sp>
        <p:nvSpPr>
          <p:cNvPr id="14" name="正方形/長方形 13"/>
          <p:cNvSpPr/>
          <p:nvPr/>
        </p:nvSpPr>
        <p:spPr>
          <a:xfrm>
            <a:off x="6819124" y="548173"/>
            <a:ext cx="3296815" cy="3306846"/>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三鷹</a:t>
            </a:r>
            <a:r>
              <a:rPr lang="en-US" altLang="ja-JP" sz="1429" dirty="0">
                <a:solidFill>
                  <a:prstClr val="black"/>
                </a:solidFill>
              </a:rPr>
              <a:t>DC</a:t>
            </a:r>
            <a:endParaRPr lang="ja-JP" altLang="en-US" sz="1429" dirty="0">
              <a:solidFill>
                <a:prstClr val="black"/>
              </a:solidFill>
            </a:endParaRPr>
          </a:p>
        </p:txBody>
      </p:sp>
      <p:sp>
        <p:nvSpPr>
          <p:cNvPr id="15" name="正方形/長方形 14"/>
          <p:cNvSpPr/>
          <p:nvPr/>
        </p:nvSpPr>
        <p:spPr>
          <a:xfrm>
            <a:off x="6819124" y="4157953"/>
            <a:ext cx="3296814" cy="224420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京都</a:t>
            </a:r>
            <a:r>
              <a:rPr lang="en-US" altLang="ja-JP" sz="1429" dirty="0">
                <a:solidFill>
                  <a:prstClr val="black"/>
                </a:solidFill>
              </a:rPr>
              <a:t>DC</a:t>
            </a:r>
            <a:endParaRPr lang="ja-JP" altLang="en-US" sz="1429" dirty="0">
              <a:solidFill>
                <a:prstClr val="black"/>
              </a:solidFill>
            </a:endParaRPr>
          </a:p>
        </p:txBody>
      </p:sp>
      <p:sp>
        <p:nvSpPr>
          <p:cNvPr id="18" name="正方形/長方形 17"/>
          <p:cNvSpPr/>
          <p:nvPr/>
        </p:nvSpPr>
        <p:spPr>
          <a:xfrm>
            <a:off x="7285652" y="817712"/>
            <a:ext cx="2449286" cy="653805"/>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基盤</a:t>
            </a:r>
            <a:r>
              <a:rPr lang="en-US" altLang="ja-JP" sz="1000" dirty="0">
                <a:solidFill>
                  <a:prstClr val="black"/>
                </a:solidFill>
              </a:rPr>
              <a:t>HW+DC(31)</a:t>
            </a:r>
            <a:endParaRPr lang="ja-JP" altLang="en-US" sz="1000" dirty="0">
              <a:solidFill>
                <a:prstClr val="black"/>
              </a:solidFill>
            </a:endParaRPr>
          </a:p>
        </p:txBody>
      </p:sp>
      <p:sp>
        <p:nvSpPr>
          <p:cNvPr id="21" name="正方形/長方形 20"/>
          <p:cNvSpPr/>
          <p:nvPr/>
        </p:nvSpPr>
        <p:spPr>
          <a:xfrm>
            <a:off x="7285652" y="1609177"/>
            <a:ext cx="2449286" cy="1129434"/>
          </a:xfrm>
          <a:prstGeom prst="rect">
            <a:avLst/>
          </a:prstGeom>
          <a:ln w="19050">
            <a:solidFill>
              <a:schemeClr val="accent4"/>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情探</a:t>
            </a:r>
            <a:r>
              <a:rPr lang="en-US" altLang="ja-JP" sz="1000" dirty="0">
                <a:solidFill>
                  <a:prstClr val="black"/>
                </a:solidFill>
              </a:rPr>
              <a:t>HW(119)</a:t>
            </a:r>
            <a:endParaRPr lang="ja-JP" altLang="en-US" sz="1000" dirty="0">
              <a:solidFill>
                <a:prstClr val="black"/>
              </a:solidFill>
            </a:endParaRPr>
          </a:p>
        </p:txBody>
      </p:sp>
      <p:sp>
        <p:nvSpPr>
          <p:cNvPr id="22" name="正方形/長方形 21"/>
          <p:cNvSpPr/>
          <p:nvPr/>
        </p:nvSpPr>
        <p:spPr>
          <a:xfrm>
            <a:off x="7285652" y="2927478"/>
            <a:ext cx="2449286" cy="738674"/>
          </a:xfrm>
          <a:prstGeom prst="rect">
            <a:avLst/>
          </a:prstGeom>
          <a:ln w="19050">
            <a:solidFill>
              <a:schemeClr val="accent2"/>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震災</a:t>
            </a:r>
            <a:r>
              <a:rPr lang="en-US" altLang="ja-JP" sz="1000" dirty="0">
                <a:solidFill>
                  <a:prstClr val="black"/>
                </a:solidFill>
              </a:rPr>
              <a:t>HW+DC(219)</a:t>
            </a:r>
            <a:endParaRPr lang="ja-JP" altLang="en-US" sz="1000" dirty="0">
              <a:solidFill>
                <a:prstClr val="black"/>
              </a:solidFill>
            </a:endParaRPr>
          </a:p>
        </p:txBody>
      </p:sp>
      <p:cxnSp>
        <p:nvCxnSpPr>
          <p:cNvPr id="24" name="カギ線コネクタ 23"/>
          <p:cNvCxnSpPr>
            <a:stCxn id="21" idx="3"/>
            <a:endCxn id="22" idx="3"/>
          </p:cNvCxnSpPr>
          <p:nvPr/>
        </p:nvCxnSpPr>
        <p:spPr>
          <a:xfrm>
            <a:off x="9734939" y="2173895"/>
            <a:ext cx="9071" cy="1122921"/>
          </a:xfrm>
          <a:prstGeom prst="bentConnector3">
            <a:avLst>
              <a:gd name="adj1" fmla="val 180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066314" y="4511740"/>
            <a:ext cx="2783635" cy="1788057"/>
          </a:xfrm>
          <a:prstGeom prst="rect">
            <a:avLst/>
          </a:prstGeom>
          <a:ln w="19050">
            <a:solidFill>
              <a:schemeClr val="tx2"/>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DAHW(141)</a:t>
            </a:r>
            <a:endParaRPr lang="ja-JP" altLang="en-US" sz="1000" dirty="0">
              <a:solidFill>
                <a:prstClr val="black"/>
              </a:solidFill>
            </a:endParaRPr>
          </a:p>
        </p:txBody>
      </p:sp>
      <p:cxnSp>
        <p:nvCxnSpPr>
          <p:cNvPr id="38" name="曲線コネクタ 37"/>
          <p:cNvCxnSpPr>
            <a:stCxn id="53" idx="3"/>
            <a:endCxn id="21" idx="1"/>
          </p:cNvCxnSpPr>
          <p:nvPr/>
        </p:nvCxnSpPr>
        <p:spPr>
          <a:xfrm>
            <a:off x="5529670" y="1442516"/>
            <a:ext cx="1755982" cy="731378"/>
          </a:xfrm>
          <a:prstGeom prst="curvedConnector3">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曲線コネクタ 38"/>
          <p:cNvCxnSpPr>
            <a:stCxn id="53" idx="3"/>
            <a:endCxn id="18" idx="1"/>
          </p:cNvCxnSpPr>
          <p:nvPr/>
        </p:nvCxnSpPr>
        <p:spPr>
          <a:xfrm flipV="1">
            <a:off x="5529670" y="1144614"/>
            <a:ext cx="1755982" cy="297902"/>
          </a:xfrm>
          <a:prstGeom prst="curved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曲線コネクタ 43"/>
          <p:cNvCxnSpPr>
            <a:stCxn id="22" idx="2"/>
            <a:endCxn id="32" idx="0"/>
          </p:cNvCxnSpPr>
          <p:nvPr/>
        </p:nvCxnSpPr>
        <p:spPr>
          <a:xfrm rot="5400000">
            <a:off x="8061420" y="4062863"/>
            <a:ext cx="845588" cy="52164"/>
          </a:xfrm>
          <a:prstGeom prst="curved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18" idx="1"/>
            <a:endCxn id="21" idx="1"/>
          </p:cNvCxnSpPr>
          <p:nvPr/>
        </p:nvCxnSpPr>
        <p:spPr>
          <a:xfrm rot="10800000" flipV="1">
            <a:off x="7285653" y="1144614"/>
            <a:ext cx="9071" cy="1029280"/>
          </a:xfrm>
          <a:prstGeom prst="bentConnector3">
            <a:avLst>
              <a:gd name="adj1" fmla="val 180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曲線コネクタ 49"/>
          <p:cNvCxnSpPr>
            <a:stCxn id="58" idx="3"/>
            <a:endCxn id="32" idx="1"/>
          </p:cNvCxnSpPr>
          <p:nvPr/>
        </p:nvCxnSpPr>
        <p:spPr>
          <a:xfrm>
            <a:off x="6004285" y="4935012"/>
            <a:ext cx="1062029" cy="470756"/>
          </a:xfrm>
          <a:prstGeom prst="curvedConnector3">
            <a:avLst>
              <a:gd name="adj1"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5109792" y="1209737"/>
            <a:ext cx="419878" cy="4655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sp>
        <p:nvSpPr>
          <p:cNvPr id="58" name="正方形/長方形 57"/>
          <p:cNvSpPr/>
          <p:nvPr/>
        </p:nvSpPr>
        <p:spPr>
          <a:xfrm>
            <a:off x="5584407" y="4702233"/>
            <a:ext cx="419878" cy="4655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sp>
        <p:nvSpPr>
          <p:cNvPr id="61" name="正方形/長方形 60"/>
          <p:cNvSpPr/>
          <p:nvPr/>
        </p:nvSpPr>
        <p:spPr>
          <a:xfrm>
            <a:off x="2291506" y="1646585"/>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sp>
        <p:nvSpPr>
          <p:cNvPr id="62" name="正方形/長方形 61"/>
          <p:cNvSpPr/>
          <p:nvPr/>
        </p:nvSpPr>
        <p:spPr>
          <a:xfrm>
            <a:off x="1821254" y="2413385"/>
            <a:ext cx="625925" cy="272898"/>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KSS</a:t>
            </a:r>
            <a:r>
              <a:rPr lang="ja-JP" altLang="en-US" sz="1000" dirty="0">
                <a:solidFill>
                  <a:prstClr val="black"/>
                </a:solidFill>
              </a:rPr>
              <a:t>端末</a:t>
            </a:r>
          </a:p>
        </p:txBody>
      </p:sp>
      <p:cxnSp>
        <p:nvCxnSpPr>
          <p:cNvPr id="64" name="直線コネクタ 63"/>
          <p:cNvCxnSpPr>
            <a:stCxn id="61" idx="2"/>
            <a:endCxn id="62" idx="0"/>
          </p:cNvCxnSpPr>
          <p:nvPr/>
        </p:nvCxnSpPr>
        <p:spPr>
          <a:xfrm flipH="1">
            <a:off x="2134216" y="1822198"/>
            <a:ext cx="464424" cy="59118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5127378" y="2221694"/>
            <a:ext cx="875391" cy="1022998"/>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857" dirty="0">
                <a:solidFill>
                  <a:prstClr val="black"/>
                </a:solidFill>
              </a:rPr>
              <a:t>KSS</a:t>
            </a:r>
            <a:r>
              <a:rPr lang="ja-JP" altLang="en-US" sz="857" dirty="0">
                <a:solidFill>
                  <a:prstClr val="black"/>
                </a:solidFill>
              </a:rPr>
              <a:t>サーバ</a:t>
            </a:r>
            <a:r>
              <a:rPr lang="en-US" altLang="ja-JP" sz="857" dirty="0">
                <a:solidFill>
                  <a:prstClr val="black"/>
                </a:solidFill>
              </a:rPr>
              <a:t>(26)</a:t>
            </a:r>
            <a:endParaRPr lang="ja-JP" altLang="en-US" sz="857" dirty="0">
              <a:solidFill>
                <a:prstClr val="black"/>
              </a:solidFill>
            </a:endParaRPr>
          </a:p>
        </p:txBody>
      </p:sp>
      <p:sp>
        <p:nvSpPr>
          <p:cNvPr id="69" name="正方形/長方形 68"/>
          <p:cNvSpPr/>
          <p:nvPr/>
        </p:nvSpPr>
        <p:spPr>
          <a:xfrm>
            <a:off x="3397896" y="1114483"/>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cxnSp>
        <p:nvCxnSpPr>
          <p:cNvPr id="71" name="直線コネクタ 70"/>
          <p:cNvCxnSpPr>
            <a:stCxn id="61" idx="0"/>
            <a:endCxn id="69" idx="1"/>
          </p:cNvCxnSpPr>
          <p:nvPr/>
        </p:nvCxnSpPr>
        <p:spPr>
          <a:xfrm flipV="1">
            <a:off x="2598640" y="1202289"/>
            <a:ext cx="799256" cy="44429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69" idx="3"/>
            <a:endCxn id="53" idx="1"/>
          </p:cNvCxnSpPr>
          <p:nvPr/>
        </p:nvCxnSpPr>
        <p:spPr>
          <a:xfrm>
            <a:off x="4012161" y="1202290"/>
            <a:ext cx="1097630" cy="24022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6" name="角丸四角形 75"/>
          <p:cNvSpPr/>
          <p:nvPr/>
        </p:nvSpPr>
        <p:spPr>
          <a:xfrm>
            <a:off x="3259116" y="1513150"/>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メール等</a:t>
            </a:r>
          </a:p>
        </p:txBody>
      </p:sp>
      <p:sp>
        <p:nvSpPr>
          <p:cNvPr id="77" name="角丸四角形 76"/>
          <p:cNvSpPr/>
          <p:nvPr/>
        </p:nvSpPr>
        <p:spPr>
          <a:xfrm>
            <a:off x="5255997" y="2434499"/>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err="1">
                <a:solidFill>
                  <a:prstClr val="black"/>
                </a:solidFill>
              </a:rPr>
              <a:t>KSSWeb</a:t>
            </a:r>
            <a:endParaRPr lang="en-US" altLang="ja-JP" sz="857" dirty="0">
              <a:solidFill>
                <a:prstClr val="black"/>
              </a:solidFill>
            </a:endParaRPr>
          </a:p>
          <a:p>
            <a:pPr algn="ctr" defTabSz="914383"/>
            <a:r>
              <a:rPr lang="en-US" altLang="ja-JP" sz="857" dirty="0">
                <a:solidFill>
                  <a:prstClr val="black"/>
                </a:solidFill>
              </a:rPr>
              <a:t>AP</a:t>
            </a:r>
            <a:endParaRPr lang="ja-JP" altLang="en-US" sz="857" dirty="0">
              <a:solidFill>
                <a:prstClr val="black"/>
              </a:solidFill>
            </a:endParaRPr>
          </a:p>
        </p:txBody>
      </p:sp>
      <p:sp>
        <p:nvSpPr>
          <p:cNvPr id="79" name="角丸四角形 78"/>
          <p:cNvSpPr/>
          <p:nvPr/>
        </p:nvSpPr>
        <p:spPr>
          <a:xfrm>
            <a:off x="5257971" y="2827162"/>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KSS</a:t>
            </a:r>
            <a:r>
              <a:rPr lang="ja-JP" altLang="en-US" sz="857" dirty="0">
                <a:solidFill>
                  <a:prstClr val="black"/>
                </a:solidFill>
              </a:rPr>
              <a:t>端末管理</a:t>
            </a:r>
            <a:endParaRPr lang="en-US" altLang="ja-JP" sz="857" dirty="0">
              <a:solidFill>
                <a:prstClr val="black"/>
              </a:solidFill>
            </a:endParaRPr>
          </a:p>
        </p:txBody>
      </p:sp>
      <p:sp>
        <p:nvSpPr>
          <p:cNvPr id="83" name="角丸四角形 82"/>
          <p:cNvSpPr/>
          <p:nvPr/>
        </p:nvSpPr>
        <p:spPr>
          <a:xfrm>
            <a:off x="7363409" y="1079667"/>
            <a:ext cx="45681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複写</a:t>
            </a:r>
            <a:endParaRPr lang="en-US" altLang="ja-JP" sz="857" dirty="0">
              <a:solidFill>
                <a:prstClr val="black"/>
              </a:solidFill>
            </a:endParaRPr>
          </a:p>
          <a:p>
            <a:pPr algn="ctr" defTabSz="914383"/>
            <a:r>
              <a:rPr lang="ja-JP" altLang="en-US" sz="857" dirty="0">
                <a:solidFill>
                  <a:prstClr val="black"/>
                </a:solidFill>
              </a:rPr>
              <a:t>アプリ</a:t>
            </a:r>
            <a:endParaRPr lang="en-US" altLang="ja-JP" sz="857" dirty="0">
              <a:solidFill>
                <a:prstClr val="black"/>
              </a:solidFill>
            </a:endParaRPr>
          </a:p>
        </p:txBody>
      </p:sp>
      <p:sp>
        <p:nvSpPr>
          <p:cNvPr id="84" name="角丸四角形 83"/>
          <p:cNvSpPr/>
          <p:nvPr/>
        </p:nvSpPr>
        <p:spPr>
          <a:xfrm>
            <a:off x="7897982" y="1079667"/>
            <a:ext cx="456814"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NDL-OPAC</a:t>
            </a:r>
          </a:p>
        </p:txBody>
      </p:sp>
      <p:sp>
        <p:nvSpPr>
          <p:cNvPr id="85" name="角丸四角形 84"/>
          <p:cNvSpPr/>
          <p:nvPr/>
        </p:nvSpPr>
        <p:spPr>
          <a:xfrm>
            <a:off x="8432554" y="1079667"/>
            <a:ext cx="45681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Aleph</a:t>
            </a:r>
          </a:p>
        </p:txBody>
      </p:sp>
      <p:sp>
        <p:nvSpPr>
          <p:cNvPr id="86" name="角丸四角形 85"/>
          <p:cNvSpPr/>
          <p:nvPr/>
        </p:nvSpPr>
        <p:spPr>
          <a:xfrm>
            <a:off x="7367945" y="1902680"/>
            <a:ext cx="530036"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NDL</a:t>
            </a:r>
            <a:r>
              <a:rPr lang="ja-JP" altLang="en-US" sz="857" dirty="0">
                <a:solidFill>
                  <a:prstClr val="black"/>
                </a:solidFill>
              </a:rPr>
              <a:t>サーチ</a:t>
            </a:r>
            <a:endParaRPr lang="en-US" altLang="ja-JP" sz="857" dirty="0">
              <a:solidFill>
                <a:prstClr val="black"/>
              </a:solidFill>
            </a:endParaRPr>
          </a:p>
        </p:txBody>
      </p:sp>
      <p:sp>
        <p:nvSpPr>
          <p:cNvPr id="87" name="角丸四角形 86"/>
          <p:cNvSpPr/>
          <p:nvPr/>
        </p:nvSpPr>
        <p:spPr>
          <a:xfrm>
            <a:off x="7367945" y="2285326"/>
            <a:ext cx="530036"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SSO</a:t>
            </a:r>
          </a:p>
        </p:txBody>
      </p:sp>
      <p:sp>
        <p:nvSpPr>
          <p:cNvPr id="88" name="角丸四角形 87"/>
          <p:cNvSpPr/>
          <p:nvPr/>
        </p:nvSpPr>
        <p:spPr>
          <a:xfrm>
            <a:off x="8878987" y="3220415"/>
            <a:ext cx="694611"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震災</a:t>
            </a:r>
            <a:endParaRPr lang="en-US" altLang="ja-JP" sz="857" dirty="0">
              <a:solidFill>
                <a:prstClr val="black"/>
              </a:solidFill>
            </a:endParaRPr>
          </a:p>
          <a:p>
            <a:pPr algn="ctr" defTabSz="914383"/>
            <a:r>
              <a:rPr lang="ja-JP" altLang="en-US" sz="857" dirty="0">
                <a:solidFill>
                  <a:prstClr val="black"/>
                </a:solidFill>
              </a:rPr>
              <a:t>アーカイブ</a:t>
            </a:r>
            <a:endParaRPr lang="en-US" altLang="ja-JP" sz="857" dirty="0">
              <a:solidFill>
                <a:prstClr val="black"/>
              </a:solidFill>
            </a:endParaRPr>
          </a:p>
        </p:txBody>
      </p:sp>
      <p:sp>
        <p:nvSpPr>
          <p:cNvPr id="89" name="角丸四角形 88"/>
          <p:cNvSpPr/>
          <p:nvPr/>
        </p:nvSpPr>
        <p:spPr>
          <a:xfrm>
            <a:off x="7407632" y="3232077"/>
            <a:ext cx="591909" cy="306914"/>
          </a:xfrm>
          <a:prstGeom prst="roundRect">
            <a:avLst/>
          </a:prstGeom>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en-US" altLang="ja-JP" sz="857" dirty="0">
                <a:solidFill>
                  <a:prstClr val="black"/>
                </a:solidFill>
              </a:rPr>
              <a:t>NDL</a:t>
            </a:r>
            <a:r>
              <a:rPr lang="ja-JP" altLang="en-US" sz="857" dirty="0">
                <a:solidFill>
                  <a:prstClr val="black"/>
                </a:solidFill>
              </a:rPr>
              <a:t>ラボ</a:t>
            </a:r>
            <a:endParaRPr lang="en-US" altLang="ja-JP" sz="857" dirty="0">
              <a:solidFill>
                <a:prstClr val="black"/>
              </a:solidFill>
            </a:endParaRPr>
          </a:p>
          <a:p>
            <a:pPr algn="ctr" defTabSz="914383"/>
            <a:r>
              <a:rPr lang="en-US" altLang="ja-JP" sz="429" dirty="0">
                <a:solidFill>
                  <a:prstClr val="black"/>
                </a:solidFill>
              </a:rPr>
              <a:t>※NET5</a:t>
            </a:r>
            <a:r>
              <a:rPr lang="ja-JP" altLang="en-US" sz="429" dirty="0">
                <a:solidFill>
                  <a:prstClr val="black"/>
                </a:solidFill>
              </a:rPr>
              <a:t>に移行予定</a:t>
            </a:r>
            <a:endParaRPr lang="en-US" altLang="ja-JP" sz="857" dirty="0">
              <a:solidFill>
                <a:prstClr val="black"/>
              </a:solidFill>
            </a:endParaRPr>
          </a:p>
        </p:txBody>
      </p:sp>
      <p:sp>
        <p:nvSpPr>
          <p:cNvPr id="90" name="正方形/長方形 89"/>
          <p:cNvSpPr/>
          <p:nvPr/>
        </p:nvSpPr>
        <p:spPr>
          <a:xfrm>
            <a:off x="1920547" y="5091013"/>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sp>
        <p:nvSpPr>
          <p:cNvPr id="91" name="正方形/長方形 90"/>
          <p:cNvSpPr/>
          <p:nvPr/>
        </p:nvSpPr>
        <p:spPr>
          <a:xfrm>
            <a:off x="1820461" y="5584435"/>
            <a:ext cx="626716" cy="198722"/>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en-US" altLang="ja-JP" sz="1000" dirty="0">
                <a:solidFill>
                  <a:prstClr val="black"/>
                </a:solidFill>
              </a:rPr>
              <a:t>KSS</a:t>
            </a:r>
            <a:r>
              <a:rPr lang="ja-JP" altLang="en-US" sz="1000" dirty="0">
                <a:solidFill>
                  <a:prstClr val="black"/>
                </a:solidFill>
              </a:rPr>
              <a:t>端末</a:t>
            </a:r>
          </a:p>
        </p:txBody>
      </p:sp>
      <p:sp>
        <p:nvSpPr>
          <p:cNvPr id="92" name="正方形/長方形 91"/>
          <p:cNvSpPr/>
          <p:nvPr/>
        </p:nvSpPr>
        <p:spPr>
          <a:xfrm>
            <a:off x="3873362" y="5418927"/>
            <a:ext cx="601716" cy="202899"/>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en-US" altLang="ja-JP" sz="1000" dirty="0">
                <a:solidFill>
                  <a:prstClr val="black"/>
                </a:solidFill>
              </a:rPr>
              <a:t>KSS</a:t>
            </a:r>
            <a:r>
              <a:rPr lang="ja-JP" altLang="en-US" sz="1000" dirty="0">
                <a:solidFill>
                  <a:prstClr val="black"/>
                </a:solidFill>
              </a:rPr>
              <a:t>端末</a:t>
            </a:r>
          </a:p>
        </p:txBody>
      </p:sp>
      <p:cxnSp>
        <p:nvCxnSpPr>
          <p:cNvPr id="94" name="直線コネクタ 93"/>
          <p:cNvCxnSpPr>
            <a:stCxn id="90" idx="2"/>
            <a:endCxn id="91" idx="0"/>
          </p:cNvCxnSpPr>
          <p:nvPr/>
        </p:nvCxnSpPr>
        <p:spPr>
          <a:xfrm flipH="1">
            <a:off x="2133821" y="5266624"/>
            <a:ext cx="93861" cy="31781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3971471" y="4779330"/>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cxnSp>
        <p:nvCxnSpPr>
          <p:cNvPr id="98" name="直線コネクタ 97"/>
          <p:cNvCxnSpPr>
            <a:stCxn id="97" idx="2"/>
            <a:endCxn id="92" idx="0"/>
          </p:cNvCxnSpPr>
          <p:nvPr/>
        </p:nvCxnSpPr>
        <p:spPr>
          <a:xfrm flipH="1">
            <a:off x="4174220" y="4954942"/>
            <a:ext cx="104384" cy="46398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1" name="正方形/長方形 100"/>
          <p:cNvSpPr/>
          <p:nvPr/>
        </p:nvSpPr>
        <p:spPr>
          <a:xfrm>
            <a:off x="4029395" y="2214089"/>
            <a:ext cx="912340" cy="372794"/>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a:t>
            </a:r>
            <a:r>
              <a:rPr lang="en-US" altLang="ja-JP" sz="1000" dirty="0">
                <a:solidFill>
                  <a:prstClr val="black"/>
                </a:solidFill>
              </a:rPr>
              <a:t>AP</a:t>
            </a:r>
          </a:p>
          <a:p>
            <a:pPr algn="ctr" defTabSz="914383"/>
            <a:r>
              <a:rPr lang="ja-JP" altLang="en-US" sz="1000" dirty="0">
                <a:solidFill>
                  <a:prstClr val="black"/>
                </a:solidFill>
              </a:rPr>
              <a:t>サーバ</a:t>
            </a:r>
            <a:r>
              <a:rPr lang="en-US" altLang="ja-JP" sz="1000" dirty="0">
                <a:solidFill>
                  <a:prstClr val="black"/>
                </a:solidFill>
              </a:rPr>
              <a:t>(4)</a:t>
            </a:r>
            <a:endParaRPr lang="ja-JP" altLang="en-US" sz="1000" dirty="0">
              <a:solidFill>
                <a:prstClr val="black"/>
              </a:solidFill>
            </a:endParaRPr>
          </a:p>
        </p:txBody>
      </p:sp>
      <p:sp>
        <p:nvSpPr>
          <p:cNvPr id="112" name="正方形/長方形 111"/>
          <p:cNvSpPr/>
          <p:nvPr/>
        </p:nvSpPr>
        <p:spPr>
          <a:xfrm>
            <a:off x="1820463" y="2800479"/>
            <a:ext cx="846897" cy="256651"/>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来館者ゲート</a:t>
            </a:r>
          </a:p>
        </p:txBody>
      </p:sp>
      <p:cxnSp>
        <p:nvCxnSpPr>
          <p:cNvPr id="114" name="曲線コネクタ 113"/>
          <p:cNvCxnSpPr>
            <a:stCxn id="112" idx="3"/>
            <a:endCxn id="61" idx="2"/>
          </p:cNvCxnSpPr>
          <p:nvPr/>
        </p:nvCxnSpPr>
        <p:spPr>
          <a:xfrm flipH="1" flipV="1">
            <a:off x="2598641" y="1822198"/>
            <a:ext cx="68719" cy="1106606"/>
          </a:xfrm>
          <a:prstGeom prst="curvedConnector4">
            <a:avLst>
              <a:gd name="adj1" fmla="val -237613"/>
              <a:gd name="adj2" fmla="val 55798"/>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22" name="角丸四角形 121"/>
          <p:cNvSpPr/>
          <p:nvPr/>
        </p:nvSpPr>
        <p:spPr>
          <a:xfrm>
            <a:off x="7998560" y="1888726"/>
            <a:ext cx="356236"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CA</a:t>
            </a:r>
          </a:p>
        </p:txBody>
      </p:sp>
      <p:sp>
        <p:nvSpPr>
          <p:cNvPr id="123" name="角丸四角形 122"/>
          <p:cNvSpPr/>
          <p:nvPr/>
        </p:nvSpPr>
        <p:spPr>
          <a:xfrm>
            <a:off x="8019440" y="2270319"/>
            <a:ext cx="413115"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err="1">
                <a:solidFill>
                  <a:prstClr val="black"/>
                </a:solidFill>
              </a:rPr>
              <a:t>WebNDLA</a:t>
            </a:r>
            <a:endParaRPr lang="en-US" altLang="ja-JP" sz="857" dirty="0">
              <a:solidFill>
                <a:prstClr val="black"/>
              </a:solidFill>
            </a:endParaRPr>
          </a:p>
        </p:txBody>
      </p:sp>
      <p:sp>
        <p:nvSpPr>
          <p:cNvPr id="124" name="角丸四角形 123"/>
          <p:cNvSpPr/>
          <p:nvPr/>
        </p:nvSpPr>
        <p:spPr>
          <a:xfrm>
            <a:off x="8489703" y="1888726"/>
            <a:ext cx="568931"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ナレッジベース</a:t>
            </a:r>
            <a:endParaRPr lang="en-US" altLang="ja-JP" sz="857" dirty="0">
              <a:solidFill>
                <a:prstClr val="black"/>
              </a:solidFill>
            </a:endParaRPr>
          </a:p>
        </p:txBody>
      </p:sp>
      <p:sp>
        <p:nvSpPr>
          <p:cNvPr id="125" name="角丸四角形 124"/>
          <p:cNvSpPr/>
          <p:nvPr/>
        </p:nvSpPr>
        <p:spPr>
          <a:xfrm>
            <a:off x="8499760" y="2276613"/>
            <a:ext cx="568931"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レファ協</a:t>
            </a:r>
            <a:endParaRPr lang="en-US" altLang="ja-JP" sz="857" dirty="0">
              <a:solidFill>
                <a:prstClr val="black"/>
              </a:solidFill>
            </a:endParaRPr>
          </a:p>
        </p:txBody>
      </p:sp>
      <p:sp>
        <p:nvSpPr>
          <p:cNvPr id="129" name="角丸四角形 128"/>
          <p:cNvSpPr/>
          <p:nvPr/>
        </p:nvSpPr>
        <p:spPr>
          <a:xfrm>
            <a:off x="8110826" y="3230208"/>
            <a:ext cx="69461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電子書庫</a:t>
            </a:r>
            <a:endParaRPr lang="en-US" altLang="ja-JP" sz="857" dirty="0">
              <a:solidFill>
                <a:prstClr val="black"/>
              </a:solidFill>
            </a:endParaRPr>
          </a:p>
        </p:txBody>
      </p:sp>
      <p:sp>
        <p:nvSpPr>
          <p:cNvPr id="136" name="雲 135"/>
          <p:cNvSpPr/>
          <p:nvPr/>
        </p:nvSpPr>
        <p:spPr>
          <a:xfrm>
            <a:off x="9563875" y="166373"/>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cxnSp>
        <p:nvCxnSpPr>
          <p:cNvPr id="140" name="曲線コネクタ 139"/>
          <p:cNvCxnSpPr>
            <a:stCxn id="136" idx="1"/>
            <a:endCxn id="18" idx="0"/>
          </p:cNvCxnSpPr>
          <p:nvPr/>
        </p:nvCxnSpPr>
        <p:spPr>
          <a:xfrm rot="5400000">
            <a:off x="9184657" y="-70804"/>
            <a:ext cx="214154" cy="1562876"/>
          </a:xfrm>
          <a:prstGeom prst="curved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曲線コネクタ 141"/>
          <p:cNvCxnSpPr>
            <a:stCxn id="136" idx="1"/>
            <a:endCxn id="21" idx="3"/>
          </p:cNvCxnSpPr>
          <p:nvPr/>
        </p:nvCxnSpPr>
        <p:spPr>
          <a:xfrm rot="5400000">
            <a:off x="9118888" y="1219609"/>
            <a:ext cx="1570337" cy="338234"/>
          </a:xfrm>
          <a:prstGeom prst="curvedConnector2">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5" name="曲線コネクタ 144"/>
          <p:cNvCxnSpPr>
            <a:stCxn id="136" idx="1"/>
            <a:endCxn id="22" idx="3"/>
          </p:cNvCxnSpPr>
          <p:nvPr/>
        </p:nvCxnSpPr>
        <p:spPr>
          <a:xfrm rot="5400000">
            <a:off x="8557427" y="1781069"/>
            <a:ext cx="2693259" cy="338234"/>
          </a:xfrm>
          <a:prstGeom prst="curved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9616041" y="2651098"/>
            <a:ext cx="619080" cy="312265"/>
          </a:xfrm>
          <a:prstGeom prst="rect">
            <a:avLst/>
          </a:prstGeom>
          <a:noFill/>
        </p:spPr>
        <p:txBody>
          <a:bodyPr wrap="none" rtlCol="0">
            <a:spAutoFit/>
          </a:bodyPr>
          <a:lstStyle/>
          <a:p>
            <a:pPr defTabSz="914383"/>
            <a:r>
              <a:rPr lang="ja-JP" altLang="en-US" sz="571" dirty="0">
                <a:solidFill>
                  <a:prstClr val="black"/>
                </a:solidFill>
              </a:rPr>
              <a:t>構内</a:t>
            </a:r>
            <a:r>
              <a:rPr lang="en-US" altLang="ja-JP" sz="571" dirty="0">
                <a:solidFill>
                  <a:prstClr val="black"/>
                </a:solidFill>
              </a:rPr>
              <a:t>LAN</a:t>
            </a:r>
          </a:p>
          <a:p>
            <a:pPr defTabSz="914383"/>
            <a:r>
              <a:rPr lang="en-US" altLang="ja-JP" sz="429" dirty="0">
                <a:solidFill>
                  <a:prstClr val="black"/>
                </a:solidFill>
              </a:rPr>
              <a:t>※</a:t>
            </a:r>
            <a:r>
              <a:rPr lang="ja-JP" altLang="en-US" sz="429" dirty="0">
                <a:solidFill>
                  <a:prstClr val="black"/>
                </a:solidFill>
              </a:rPr>
              <a:t>翻訳サーバ共用</a:t>
            </a:r>
            <a:endParaRPr lang="en-US" altLang="ja-JP" sz="429" dirty="0">
              <a:solidFill>
                <a:prstClr val="black"/>
              </a:solidFill>
            </a:endParaRPr>
          </a:p>
          <a:p>
            <a:pPr defTabSz="914383"/>
            <a:r>
              <a:rPr lang="ja-JP" altLang="en-US" sz="429" dirty="0">
                <a:solidFill>
                  <a:prstClr val="black"/>
                </a:solidFill>
              </a:rPr>
              <a:t>のため</a:t>
            </a:r>
            <a:r>
              <a:rPr lang="en-US" altLang="ja-JP" sz="429" dirty="0">
                <a:solidFill>
                  <a:prstClr val="black"/>
                </a:solidFill>
              </a:rPr>
              <a:t>L2</a:t>
            </a:r>
            <a:r>
              <a:rPr lang="ja-JP" altLang="en-US" sz="429" dirty="0">
                <a:solidFill>
                  <a:prstClr val="black"/>
                </a:solidFill>
              </a:rPr>
              <a:t>で接続</a:t>
            </a:r>
          </a:p>
        </p:txBody>
      </p:sp>
      <p:sp>
        <p:nvSpPr>
          <p:cNvPr id="159" name="角丸四角形 158"/>
          <p:cNvSpPr/>
          <p:nvPr/>
        </p:nvSpPr>
        <p:spPr>
          <a:xfrm>
            <a:off x="7285653" y="4937555"/>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デジデポ</a:t>
            </a:r>
            <a:endParaRPr lang="en-US" altLang="ja-JP" sz="857" dirty="0">
              <a:solidFill>
                <a:prstClr val="black"/>
              </a:solidFill>
            </a:endParaRPr>
          </a:p>
        </p:txBody>
      </p:sp>
      <p:sp>
        <p:nvSpPr>
          <p:cNvPr id="160" name="角丸四角形 159"/>
          <p:cNvSpPr/>
          <p:nvPr/>
        </p:nvSpPr>
        <p:spPr>
          <a:xfrm>
            <a:off x="7285651" y="5399713"/>
            <a:ext cx="140253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電子書庫</a:t>
            </a:r>
            <a:endParaRPr lang="en-US" altLang="ja-JP" sz="857" dirty="0">
              <a:solidFill>
                <a:prstClr val="black"/>
              </a:solidFill>
            </a:endParaRPr>
          </a:p>
        </p:txBody>
      </p:sp>
      <p:sp>
        <p:nvSpPr>
          <p:cNvPr id="161" name="角丸四角形 160"/>
          <p:cNvSpPr/>
          <p:nvPr/>
        </p:nvSpPr>
        <p:spPr>
          <a:xfrm>
            <a:off x="8096277" y="4923951"/>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WARP</a:t>
            </a:r>
          </a:p>
        </p:txBody>
      </p:sp>
      <p:sp>
        <p:nvSpPr>
          <p:cNvPr id="168" name="雲 167"/>
          <p:cNvSpPr/>
          <p:nvPr/>
        </p:nvSpPr>
        <p:spPr>
          <a:xfrm>
            <a:off x="5990296" y="6324163"/>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cxnSp>
        <p:nvCxnSpPr>
          <p:cNvPr id="169" name="曲線コネクタ 168"/>
          <p:cNvCxnSpPr>
            <a:stCxn id="168" idx="0"/>
            <a:endCxn id="32" idx="2"/>
          </p:cNvCxnSpPr>
          <p:nvPr/>
        </p:nvCxnSpPr>
        <p:spPr>
          <a:xfrm flipV="1">
            <a:off x="7008041" y="6299798"/>
            <a:ext cx="1450091" cy="243191"/>
          </a:xfrm>
          <a:prstGeom prst="curvedConnector2">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曲線コネクタ 174"/>
          <p:cNvCxnSpPr>
            <a:stCxn id="10" idx="3"/>
            <a:endCxn id="168" idx="3"/>
          </p:cNvCxnSpPr>
          <p:nvPr/>
        </p:nvCxnSpPr>
        <p:spPr>
          <a:xfrm>
            <a:off x="6119329" y="4892309"/>
            <a:ext cx="380265" cy="1456877"/>
          </a:xfrm>
          <a:prstGeom prst="curvedConnector2">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78" name="雲 177"/>
          <p:cNvSpPr/>
          <p:nvPr/>
        </p:nvSpPr>
        <p:spPr>
          <a:xfrm>
            <a:off x="4937451" y="189009"/>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sp>
        <p:nvSpPr>
          <p:cNvPr id="188" name="正方形/長方形 187"/>
          <p:cNvSpPr/>
          <p:nvPr/>
        </p:nvSpPr>
        <p:spPr>
          <a:xfrm>
            <a:off x="3870576" y="5753256"/>
            <a:ext cx="854242" cy="202244"/>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来館者ゲート</a:t>
            </a:r>
          </a:p>
        </p:txBody>
      </p:sp>
      <p:cxnSp>
        <p:nvCxnSpPr>
          <p:cNvPr id="190" name="曲線コネクタ 189"/>
          <p:cNvCxnSpPr>
            <a:stCxn id="188" idx="3"/>
            <a:endCxn id="97" idx="2"/>
          </p:cNvCxnSpPr>
          <p:nvPr/>
        </p:nvCxnSpPr>
        <p:spPr>
          <a:xfrm flipH="1" flipV="1">
            <a:off x="4278604" y="4954942"/>
            <a:ext cx="446214" cy="899436"/>
          </a:xfrm>
          <a:prstGeom prst="curvedConnector4">
            <a:avLst>
              <a:gd name="adj1" fmla="val -36594"/>
              <a:gd name="adj2" fmla="val 55621"/>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96" name="角丸四角形 195"/>
          <p:cNvSpPr/>
          <p:nvPr/>
        </p:nvSpPr>
        <p:spPr>
          <a:xfrm>
            <a:off x="4726852" y="4881150"/>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メール</a:t>
            </a:r>
            <a:r>
              <a:rPr lang="en-US" altLang="ja-JP" sz="857" dirty="0">
                <a:solidFill>
                  <a:prstClr val="black"/>
                </a:solidFill>
              </a:rPr>
              <a:t>BKUP</a:t>
            </a:r>
            <a:endParaRPr lang="ja-JP" altLang="en-US" sz="857" dirty="0">
              <a:solidFill>
                <a:prstClr val="black"/>
              </a:solidFill>
            </a:endParaRPr>
          </a:p>
        </p:txBody>
      </p:sp>
      <p:sp>
        <p:nvSpPr>
          <p:cNvPr id="205" name="正方形/長方形 204"/>
          <p:cNvSpPr/>
          <p:nvPr/>
        </p:nvSpPr>
        <p:spPr>
          <a:xfrm>
            <a:off x="3097394" y="2215006"/>
            <a:ext cx="818544" cy="122527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フルテキ</a:t>
            </a:r>
            <a:r>
              <a:rPr lang="en-US" altLang="ja-JP" sz="1000" dirty="0">
                <a:solidFill>
                  <a:prstClr val="black"/>
                </a:solidFill>
              </a:rPr>
              <a:t>HW(11)</a:t>
            </a:r>
            <a:endParaRPr lang="ja-JP" altLang="en-US" sz="1000" dirty="0">
              <a:solidFill>
                <a:prstClr val="black"/>
              </a:solidFill>
            </a:endParaRPr>
          </a:p>
        </p:txBody>
      </p:sp>
      <p:sp>
        <p:nvSpPr>
          <p:cNvPr id="206" name="角丸四角形 205"/>
          <p:cNvSpPr/>
          <p:nvPr/>
        </p:nvSpPr>
        <p:spPr>
          <a:xfrm>
            <a:off x="3145714" y="2592709"/>
            <a:ext cx="710975" cy="2535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国会会議録</a:t>
            </a:r>
          </a:p>
        </p:txBody>
      </p:sp>
      <p:sp>
        <p:nvSpPr>
          <p:cNvPr id="207" name="角丸四角形 206"/>
          <p:cNvSpPr/>
          <p:nvPr/>
        </p:nvSpPr>
        <p:spPr>
          <a:xfrm>
            <a:off x="3151179" y="2878564"/>
            <a:ext cx="710975" cy="2535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帝国会議録</a:t>
            </a:r>
          </a:p>
        </p:txBody>
      </p:sp>
      <p:sp>
        <p:nvSpPr>
          <p:cNvPr id="208" name="角丸四角形 207"/>
          <p:cNvSpPr/>
          <p:nvPr/>
        </p:nvSpPr>
        <p:spPr>
          <a:xfrm>
            <a:off x="3151179" y="3185178"/>
            <a:ext cx="710975" cy="2138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法令索引</a:t>
            </a:r>
          </a:p>
        </p:txBody>
      </p:sp>
      <p:sp>
        <p:nvSpPr>
          <p:cNvPr id="210" name="角丸四角形 209"/>
          <p:cNvSpPr/>
          <p:nvPr/>
        </p:nvSpPr>
        <p:spPr>
          <a:xfrm>
            <a:off x="3097428" y="3580424"/>
            <a:ext cx="661279" cy="253574"/>
          </a:xfrm>
          <a:prstGeom prst="roundRect">
            <a:avLst/>
          </a:prstGeom>
          <a:ln>
            <a:solidFill>
              <a:srgbClr val="6699FF"/>
            </a:solidFill>
          </a:ln>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ja-JP" altLang="en-US" sz="857" dirty="0">
                <a:solidFill>
                  <a:prstClr val="black"/>
                </a:solidFill>
              </a:rPr>
              <a:t>国会分館</a:t>
            </a:r>
            <a:r>
              <a:rPr lang="en-US" altLang="ja-JP" sz="857" dirty="0">
                <a:solidFill>
                  <a:prstClr val="black"/>
                </a:solidFill>
              </a:rPr>
              <a:t>(1)</a:t>
            </a:r>
            <a:endParaRPr lang="ja-JP" altLang="en-US" sz="857" dirty="0">
              <a:solidFill>
                <a:prstClr val="black"/>
              </a:solidFill>
            </a:endParaRPr>
          </a:p>
        </p:txBody>
      </p:sp>
      <p:sp>
        <p:nvSpPr>
          <p:cNvPr id="211" name="角丸四角形 210"/>
          <p:cNvSpPr/>
          <p:nvPr/>
        </p:nvSpPr>
        <p:spPr>
          <a:xfrm>
            <a:off x="3822247" y="3583492"/>
            <a:ext cx="685136" cy="253574"/>
          </a:xfrm>
          <a:prstGeom prst="roundRect">
            <a:avLst/>
          </a:prstGeom>
          <a:ln>
            <a:solidFill>
              <a:srgbClr val="FF66CC"/>
            </a:solidFill>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支部図</a:t>
            </a:r>
            <a:r>
              <a:rPr lang="en-US" altLang="ja-JP" sz="857" dirty="0">
                <a:solidFill>
                  <a:prstClr val="black"/>
                </a:solidFill>
              </a:rPr>
              <a:t>(1)</a:t>
            </a:r>
            <a:endParaRPr lang="ja-JP" altLang="en-US" sz="857" dirty="0">
              <a:solidFill>
                <a:prstClr val="black"/>
              </a:solidFill>
            </a:endParaRPr>
          </a:p>
        </p:txBody>
      </p:sp>
      <p:sp>
        <p:nvSpPr>
          <p:cNvPr id="212" name="角丸四角形 211"/>
          <p:cNvSpPr/>
          <p:nvPr/>
        </p:nvSpPr>
        <p:spPr>
          <a:xfrm>
            <a:off x="4572082" y="3578792"/>
            <a:ext cx="685136" cy="253574"/>
          </a:xfrm>
          <a:prstGeom prst="roundRect">
            <a:avLst/>
          </a:prstGeom>
          <a:ln>
            <a:solidFill>
              <a:srgbClr val="CC0000"/>
            </a:solidFill>
            <a:prstDash val="lgDash"/>
          </a:ln>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ja-JP" altLang="en-US" sz="857" dirty="0">
                <a:solidFill>
                  <a:prstClr val="black"/>
                </a:solidFill>
              </a:rPr>
              <a:t>立法資料</a:t>
            </a:r>
            <a:r>
              <a:rPr lang="en-US" altLang="ja-JP" sz="857" dirty="0">
                <a:solidFill>
                  <a:prstClr val="black"/>
                </a:solidFill>
              </a:rPr>
              <a:t>(1)</a:t>
            </a:r>
            <a:endParaRPr lang="ja-JP" altLang="en-US" sz="857" dirty="0">
              <a:solidFill>
                <a:prstClr val="black"/>
              </a:solidFill>
            </a:endParaRPr>
          </a:p>
        </p:txBody>
      </p:sp>
      <p:sp>
        <p:nvSpPr>
          <p:cNvPr id="216" name="正方形/長方形 215"/>
          <p:cNvSpPr/>
          <p:nvPr/>
        </p:nvSpPr>
        <p:spPr>
          <a:xfrm>
            <a:off x="1966292" y="3193955"/>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17" name="曲線コネクタ 216"/>
          <p:cNvCxnSpPr>
            <a:stCxn id="216" idx="3"/>
            <a:endCxn id="61" idx="2"/>
          </p:cNvCxnSpPr>
          <p:nvPr/>
        </p:nvCxnSpPr>
        <p:spPr>
          <a:xfrm flipV="1">
            <a:off x="2517882" y="1822198"/>
            <a:ext cx="80759" cy="1489681"/>
          </a:xfrm>
          <a:prstGeom prst="curvedConnector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22" name="正方形/長方形 221"/>
          <p:cNvSpPr/>
          <p:nvPr/>
        </p:nvSpPr>
        <p:spPr>
          <a:xfrm>
            <a:off x="1814242" y="6007170"/>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23" name="曲線コネクタ 222"/>
          <p:cNvCxnSpPr>
            <a:stCxn id="222" idx="3"/>
            <a:endCxn id="90" idx="2"/>
          </p:cNvCxnSpPr>
          <p:nvPr/>
        </p:nvCxnSpPr>
        <p:spPr>
          <a:xfrm flipH="1" flipV="1">
            <a:off x="2227682" y="5266626"/>
            <a:ext cx="138149" cy="858469"/>
          </a:xfrm>
          <a:prstGeom prst="curvedConnector4">
            <a:avLst>
              <a:gd name="adj1" fmla="val -118195"/>
              <a:gd name="adj2" fmla="val 56868"/>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25" name="正方形/長方形 224"/>
          <p:cNvSpPr/>
          <p:nvPr/>
        </p:nvSpPr>
        <p:spPr>
          <a:xfrm>
            <a:off x="2354164" y="4646135"/>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sp>
        <p:nvSpPr>
          <p:cNvPr id="226" name="正方形/長方形 225"/>
          <p:cNvSpPr/>
          <p:nvPr/>
        </p:nvSpPr>
        <p:spPr>
          <a:xfrm>
            <a:off x="4718101" y="4573611"/>
            <a:ext cx="614266" cy="175612"/>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cxnSp>
        <p:nvCxnSpPr>
          <p:cNvPr id="228" name="直線コネクタ 227"/>
          <p:cNvCxnSpPr>
            <a:stCxn id="97" idx="0"/>
            <a:endCxn id="226" idx="1"/>
          </p:cNvCxnSpPr>
          <p:nvPr/>
        </p:nvCxnSpPr>
        <p:spPr>
          <a:xfrm flipV="1">
            <a:off x="4278605" y="4661418"/>
            <a:ext cx="439497" cy="11791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p:cNvCxnSpPr>
            <a:stCxn id="58" idx="0"/>
            <a:endCxn id="226" idx="3"/>
          </p:cNvCxnSpPr>
          <p:nvPr/>
        </p:nvCxnSpPr>
        <p:spPr>
          <a:xfrm flipH="1" flipV="1">
            <a:off x="5332368" y="4661419"/>
            <a:ext cx="461979" cy="408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41" name="正方形/長方形 240"/>
          <p:cNvSpPr/>
          <p:nvPr/>
        </p:nvSpPr>
        <p:spPr>
          <a:xfrm>
            <a:off x="3870577" y="6060098"/>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42" name="曲線コネクタ 241"/>
          <p:cNvCxnSpPr>
            <a:stCxn id="241" idx="3"/>
            <a:endCxn id="97" idx="2"/>
          </p:cNvCxnSpPr>
          <p:nvPr/>
        </p:nvCxnSpPr>
        <p:spPr>
          <a:xfrm flipH="1" flipV="1">
            <a:off x="4278606" y="4954944"/>
            <a:ext cx="143561" cy="1223079"/>
          </a:xfrm>
          <a:prstGeom prst="curvedConnector4">
            <a:avLst>
              <a:gd name="adj1" fmla="val -180088"/>
              <a:gd name="adj2" fmla="val 54821"/>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47" name="角丸四角形 246"/>
          <p:cNvSpPr/>
          <p:nvPr/>
        </p:nvSpPr>
        <p:spPr>
          <a:xfrm>
            <a:off x="3437831" y="127677"/>
            <a:ext cx="618151" cy="30691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政府共通</a:t>
            </a:r>
            <a:r>
              <a:rPr lang="en-US" altLang="ja-JP" sz="857" dirty="0">
                <a:solidFill>
                  <a:prstClr val="black"/>
                </a:solidFill>
              </a:rPr>
              <a:t>NW</a:t>
            </a:r>
            <a:endParaRPr lang="ja-JP" altLang="en-US" sz="857" dirty="0">
              <a:solidFill>
                <a:prstClr val="black"/>
              </a:solidFill>
            </a:endParaRPr>
          </a:p>
        </p:txBody>
      </p:sp>
      <p:cxnSp>
        <p:nvCxnSpPr>
          <p:cNvPr id="248" name="曲線コネクタ 247"/>
          <p:cNvCxnSpPr>
            <a:stCxn id="8" idx="0"/>
            <a:endCxn id="247" idx="2"/>
          </p:cNvCxnSpPr>
          <p:nvPr/>
        </p:nvCxnSpPr>
        <p:spPr>
          <a:xfrm rot="16200000" flipV="1">
            <a:off x="3593287" y="588211"/>
            <a:ext cx="500574" cy="193335"/>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52" name="角丸四角形 251"/>
          <p:cNvSpPr/>
          <p:nvPr/>
        </p:nvSpPr>
        <p:spPr>
          <a:xfrm>
            <a:off x="4189278" y="120604"/>
            <a:ext cx="618151" cy="30691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国会</a:t>
            </a:r>
            <a:r>
              <a:rPr lang="en-US" altLang="ja-JP" sz="857" dirty="0">
                <a:solidFill>
                  <a:prstClr val="black"/>
                </a:solidFill>
              </a:rPr>
              <a:t>WAN</a:t>
            </a:r>
            <a:endParaRPr lang="ja-JP" altLang="en-US" sz="857" dirty="0">
              <a:solidFill>
                <a:prstClr val="black"/>
              </a:solidFill>
            </a:endParaRPr>
          </a:p>
        </p:txBody>
      </p:sp>
      <p:cxnSp>
        <p:nvCxnSpPr>
          <p:cNvPr id="253" name="曲線コネクタ 252"/>
          <p:cNvCxnSpPr>
            <a:stCxn id="8" idx="0"/>
            <a:endCxn id="252" idx="2"/>
          </p:cNvCxnSpPr>
          <p:nvPr/>
        </p:nvCxnSpPr>
        <p:spPr>
          <a:xfrm rot="5400000" flipH="1" flipV="1">
            <a:off x="3965474" y="402286"/>
            <a:ext cx="507646" cy="558113"/>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7" name="曲線コネクタ 256"/>
          <p:cNvCxnSpPr>
            <a:stCxn id="8" idx="0"/>
            <a:endCxn id="178" idx="1"/>
          </p:cNvCxnSpPr>
          <p:nvPr/>
        </p:nvCxnSpPr>
        <p:spPr>
          <a:xfrm rot="5400000" flipH="1" flipV="1">
            <a:off x="4539009" y="27426"/>
            <a:ext cx="308971" cy="1506507"/>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1" name="角丸四角形 260"/>
          <p:cNvSpPr/>
          <p:nvPr/>
        </p:nvSpPr>
        <p:spPr>
          <a:xfrm>
            <a:off x="2242567" y="127159"/>
            <a:ext cx="705785" cy="306914"/>
          </a:xfrm>
          <a:prstGeom prst="roundRect">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府省共通</a:t>
            </a:r>
            <a:endParaRPr lang="en-US" altLang="ja-JP" sz="857" dirty="0">
              <a:solidFill>
                <a:prstClr val="black"/>
              </a:solidFill>
            </a:endParaRPr>
          </a:p>
          <a:p>
            <a:pPr algn="ctr" defTabSz="914383"/>
            <a:r>
              <a:rPr lang="ja-JP" altLang="en-US" sz="857" dirty="0">
                <a:solidFill>
                  <a:prstClr val="black"/>
                </a:solidFill>
              </a:rPr>
              <a:t>システム群</a:t>
            </a:r>
          </a:p>
        </p:txBody>
      </p:sp>
      <p:cxnSp>
        <p:nvCxnSpPr>
          <p:cNvPr id="263" name="曲線コネクタ 262"/>
          <p:cNvCxnSpPr>
            <a:stCxn id="261" idx="3"/>
            <a:endCxn id="247" idx="1"/>
          </p:cNvCxnSpPr>
          <p:nvPr/>
        </p:nvCxnSpPr>
        <p:spPr>
          <a:xfrm>
            <a:off x="2948352" y="280617"/>
            <a:ext cx="489479" cy="519"/>
          </a:xfrm>
          <a:prstGeom prst="curvedConnector3">
            <a:avLst/>
          </a:prstGeom>
          <a:ln/>
        </p:spPr>
        <p:style>
          <a:lnRef idx="2">
            <a:schemeClr val="accent3"/>
          </a:lnRef>
          <a:fillRef idx="1">
            <a:schemeClr val="lt1"/>
          </a:fillRef>
          <a:effectRef idx="0">
            <a:schemeClr val="accent3"/>
          </a:effectRef>
          <a:fontRef idx="minor">
            <a:schemeClr val="dk1"/>
          </a:fontRef>
        </p:style>
      </p:cxnSp>
      <p:sp>
        <p:nvSpPr>
          <p:cNvPr id="266" name="角丸四角形 265"/>
          <p:cNvSpPr/>
          <p:nvPr/>
        </p:nvSpPr>
        <p:spPr>
          <a:xfrm>
            <a:off x="6203207" y="77621"/>
            <a:ext cx="412683" cy="2302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SFX</a:t>
            </a:r>
            <a:endParaRPr lang="ja-JP" altLang="en-US" sz="857" dirty="0">
              <a:solidFill>
                <a:prstClr val="black"/>
              </a:solidFill>
            </a:endParaRPr>
          </a:p>
        </p:txBody>
      </p:sp>
      <p:sp>
        <p:nvSpPr>
          <p:cNvPr id="268" name="角丸四角形 267"/>
          <p:cNvSpPr/>
          <p:nvPr/>
        </p:nvSpPr>
        <p:spPr>
          <a:xfrm>
            <a:off x="6754516" y="72056"/>
            <a:ext cx="415601" cy="2302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法索明治</a:t>
            </a:r>
          </a:p>
        </p:txBody>
      </p:sp>
      <p:sp>
        <p:nvSpPr>
          <p:cNvPr id="269" name="角丸四角形 268"/>
          <p:cNvSpPr/>
          <p:nvPr/>
        </p:nvSpPr>
        <p:spPr>
          <a:xfrm>
            <a:off x="7327901" y="79392"/>
            <a:ext cx="474731" cy="230257"/>
          </a:xfrm>
          <a:prstGeom prst="roundRect">
            <a:avLst/>
          </a:prstGeom>
          <a:ln>
            <a:solidFill>
              <a:schemeClr val="accent6"/>
            </a:solidFill>
            <a:prstDash val="solid"/>
          </a:ln>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Online</a:t>
            </a:r>
          </a:p>
          <a:p>
            <a:pPr algn="ctr" defTabSz="914383"/>
            <a:r>
              <a:rPr lang="ja-JP" altLang="en-US" sz="857" dirty="0">
                <a:solidFill>
                  <a:prstClr val="black"/>
                </a:solidFill>
              </a:rPr>
              <a:t>研修</a:t>
            </a:r>
          </a:p>
        </p:txBody>
      </p:sp>
      <p:cxnSp>
        <p:nvCxnSpPr>
          <p:cNvPr id="270" name="曲線コネクタ 269"/>
          <p:cNvCxnSpPr>
            <a:stCxn id="266" idx="2"/>
            <a:endCxn id="178" idx="0"/>
          </p:cNvCxnSpPr>
          <p:nvPr/>
        </p:nvCxnSpPr>
        <p:spPr>
          <a:xfrm rot="5400000">
            <a:off x="6132393" y="130680"/>
            <a:ext cx="99956" cy="454353"/>
          </a:xfrm>
          <a:prstGeom prst="curvedConnector2">
            <a:avLst/>
          </a:prstGeom>
          <a:ln/>
        </p:spPr>
        <p:style>
          <a:lnRef idx="2">
            <a:schemeClr val="accent3"/>
          </a:lnRef>
          <a:fillRef idx="1">
            <a:schemeClr val="lt1"/>
          </a:fillRef>
          <a:effectRef idx="0">
            <a:schemeClr val="accent3"/>
          </a:effectRef>
          <a:fontRef idx="minor">
            <a:schemeClr val="dk1"/>
          </a:fontRef>
        </p:style>
      </p:cxnSp>
      <p:cxnSp>
        <p:nvCxnSpPr>
          <p:cNvPr id="273" name="曲線コネクタ 272"/>
          <p:cNvCxnSpPr>
            <a:stCxn id="268" idx="2"/>
            <a:endCxn id="178" idx="0"/>
          </p:cNvCxnSpPr>
          <p:nvPr/>
        </p:nvCxnSpPr>
        <p:spPr>
          <a:xfrm rot="5400000">
            <a:off x="6405996" y="-148487"/>
            <a:ext cx="105521" cy="1007121"/>
          </a:xfrm>
          <a:prstGeom prst="curvedConnector2">
            <a:avLst/>
          </a:prstGeom>
          <a:ln/>
        </p:spPr>
        <p:style>
          <a:lnRef idx="2">
            <a:schemeClr val="accent3"/>
          </a:lnRef>
          <a:fillRef idx="1">
            <a:schemeClr val="lt1"/>
          </a:fillRef>
          <a:effectRef idx="0">
            <a:schemeClr val="accent3"/>
          </a:effectRef>
          <a:fontRef idx="minor">
            <a:schemeClr val="dk1"/>
          </a:fontRef>
        </p:style>
      </p:cxnSp>
      <p:cxnSp>
        <p:nvCxnSpPr>
          <p:cNvPr id="275" name="曲線コネクタ 274"/>
          <p:cNvCxnSpPr>
            <a:stCxn id="269" idx="2"/>
            <a:endCxn id="178" idx="0"/>
          </p:cNvCxnSpPr>
          <p:nvPr/>
        </p:nvCxnSpPr>
        <p:spPr>
          <a:xfrm rot="5400000">
            <a:off x="6711137" y="-446294"/>
            <a:ext cx="98186" cy="1610071"/>
          </a:xfrm>
          <a:prstGeom prst="curvedConnector2">
            <a:avLst/>
          </a:prstGeom>
          <a:ln/>
        </p:spPr>
        <p:style>
          <a:lnRef idx="2">
            <a:schemeClr val="accent3"/>
          </a:lnRef>
          <a:fillRef idx="1">
            <a:schemeClr val="lt1"/>
          </a:fillRef>
          <a:effectRef idx="0">
            <a:schemeClr val="accent3"/>
          </a:effectRef>
          <a:fontRef idx="minor">
            <a:schemeClr val="dk1"/>
          </a:fontRef>
        </p:style>
      </p:cxnSp>
      <p:sp>
        <p:nvSpPr>
          <p:cNvPr id="279" name="角丸四角形 278"/>
          <p:cNvSpPr/>
          <p:nvPr/>
        </p:nvSpPr>
        <p:spPr>
          <a:xfrm>
            <a:off x="9020714" y="1079667"/>
            <a:ext cx="456814"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Web</a:t>
            </a:r>
            <a:r>
              <a:rPr lang="ja-JP" altLang="en-US" sz="857" dirty="0">
                <a:solidFill>
                  <a:prstClr val="black"/>
                </a:solidFill>
              </a:rPr>
              <a:t>変換</a:t>
            </a:r>
            <a:endParaRPr lang="en-US" altLang="ja-JP" sz="857" dirty="0">
              <a:solidFill>
                <a:prstClr val="black"/>
              </a:solidFill>
            </a:endParaRPr>
          </a:p>
        </p:txBody>
      </p:sp>
      <p:sp>
        <p:nvSpPr>
          <p:cNvPr id="280" name="角丸四角形 279"/>
          <p:cNvSpPr/>
          <p:nvPr/>
        </p:nvSpPr>
        <p:spPr>
          <a:xfrm>
            <a:off x="5324189" y="3585149"/>
            <a:ext cx="676958" cy="253574"/>
          </a:xfrm>
          <a:prstGeom prst="roundRect">
            <a:avLst/>
          </a:prstGeom>
          <a:ln>
            <a:solidFill>
              <a:srgbClr val="00808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ELNET(1)</a:t>
            </a:r>
            <a:endParaRPr lang="ja-JP" altLang="en-US" sz="857" dirty="0">
              <a:solidFill>
                <a:prstClr val="black"/>
              </a:solidFill>
            </a:endParaRPr>
          </a:p>
        </p:txBody>
      </p:sp>
      <p:sp>
        <p:nvSpPr>
          <p:cNvPr id="281" name="正方形/長方形 280"/>
          <p:cNvSpPr/>
          <p:nvPr/>
        </p:nvSpPr>
        <p:spPr>
          <a:xfrm>
            <a:off x="4028814" y="2653728"/>
            <a:ext cx="912340" cy="373334"/>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(2)</a:t>
            </a:r>
            <a:endParaRPr lang="ja-JP" altLang="en-US" sz="1000" dirty="0">
              <a:solidFill>
                <a:prstClr val="black"/>
              </a:solidFill>
            </a:endParaRPr>
          </a:p>
        </p:txBody>
      </p:sp>
      <p:sp>
        <p:nvSpPr>
          <p:cNvPr id="291" name="正方形/長方形 290"/>
          <p:cNvSpPr/>
          <p:nvPr/>
        </p:nvSpPr>
        <p:spPr>
          <a:xfrm>
            <a:off x="5444280" y="5385975"/>
            <a:ext cx="617526" cy="289821"/>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(1)</a:t>
            </a:r>
            <a:endParaRPr lang="ja-JP" altLang="en-US" sz="1000" dirty="0">
              <a:solidFill>
                <a:prstClr val="black"/>
              </a:solidFill>
            </a:endParaRPr>
          </a:p>
        </p:txBody>
      </p:sp>
      <p:cxnSp>
        <p:nvCxnSpPr>
          <p:cNvPr id="292" name="曲線コネクタ 291"/>
          <p:cNvCxnSpPr>
            <a:stCxn id="291" idx="0"/>
            <a:endCxn id="58" idx="2"/>
          </p:cNvCxnSpPr>
          <p:nvPr/>
        </p:nvCxnSpPr>
        <p:spPr>
          <a:xfrm rot="5400000" flipH="1" flipV="1">
            <a:off x="5664604" y="5256232"/>
            <a:ext cx="218183" cy="41303"/>
          </a:xfrm>
          <a:prstGeom prst="curvedConnector3">
            <a:avLst>
              <a:gd name="adj1"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98" name="正方形/長方形 297"/>
          <p:cNvSpPr/>
          <p:nvPr/>
        </p:nvSpPr>
        <p:spPr>
          <a:xfrm>
            <a:off x="2811921" y="5409228"/>
            <a:ext cx="617526" cy="289821"/>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(1)</a:t>
            </a:r>
            <a:endParaRPr lang="ja-JP" altLang="en-US" sz="1000" dirty="0">
              <a:solidFill>
                <a:prstClr val="black"/>
              </a:solidFill>
            </a:endParaRPr>
          </a:p>
        </p:txBody>
      </p:sp>
      <p:cxnSp>
        <p:nvCxnSpPr>
          <p:cNvPr id="299" name="曲線コネクタ 298"/>
          <p:cNvCxnSpPr>
            <a:stCxn id="298" idx="0"/>
            <a:endCxn id="300" idx="2"/>
          </p:cNvCxnSpPr>
          <p:nvPr/>
        </p:nvCxnSpPr>
        <p:spPr>
          <a:xfrm rot="5400000" flipH="1" flipV="1">
            <a:off x="3059454" y="5344809"/>
            <a:ext cx="125651" cy="3189"/>
          </a:xfrm>
          <a:prstGeom prst="curvedConnector3">
            <a:avLst>
              <a:gd name="adj1"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300" name="正方形/長方形 299"/>
          <p:cNvSpPr/>
          <p:nvPr/>
        </p:nvSpPr>
        <p:spPr>
          <a:xfrm>
            <a:off x="2913933" y="4914669"/>
            <a:ext cx="419878" cy="3689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cxnSp>
        <p:nvCxnSpPr>
          <p:cNvPr id="301" name="直線コネクタ 300"/>
          <p:cNvCxnSpPr>
            <a:stCxn id="300" idx="0"/>
            <a:endCxn id="225" idx="3"/>
          </p:cNvCxnSpPr>
          <p:nvPr/>
        </p:nvCxnSpPr>
        <p:spPr>
          <a:xfrm flipH="1" flipV="1">
            <a:off x="2968430" y="4733942"/>
            <a:ext cx="155442" cy="18072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a:stCxn id="90" idx="0"/>
            <a:endCxn id="225" idx="1"/>
          </p:cNvCxnSpPr>
          <p:nvPr/>
        </p:nvCxnSpPr>
        <p:spPr>
          <a:xfrm flipV="1">
            <a:off x="2227680" y="4733942"/>
            <a:ext cx="126484" cy="35707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14" name="正方形/長方形 313"/>
          <p:cNvSpPr/>
          <p:nvPr/>
        </p:nvSpPr>
        <p:spPr>
          <a:xfrm>
            <a:off x="4014753" y="3089502"/>
            <a:ext cx="964891" cy="373334"/>
          </a:xfrm>
          <a:prstGeom prst="rect">
            <a:avLst/>
          </a:prstGeom>
          <a:ln w="19050">
            <a:solidFill>
              <a:srgbClr val="996633"/>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レファ総</a:t>
            </a:r>
            <a:r>
              <a:rPr lang="en-US" altLang="ja-JP" sz="1000" dirty="0">
                <a:solidFill>
                  <a:prstClr val="black"/>
                </a:solidFill>
              </a:rPr>
              <a:t>(16)</a:t>
            </a:r>
            <a:endParaRPr lang="ja-JP" altLang="en-US" sz="1000" dirty="0">
              <a:solidFill>
                <a:prstClr val="black"/>
              </a:solidFill>
            </a:endParaRPr>
          </a:p>
        </p:txBody>
      </p:sp>
      <p:sp>
        <p:nvSpPr>
          <p:cNvPr id="318" name="角丸四角形 317"/>
          <p:cNvSpPr/>
          <p:nvPr/>
        </p:nvSpPr>
        <p:spPr>
          <a:xfrm>
            <a:off x="5142708" y="3285910"/>
            <a:ext cx="877259" cy="253574"/>
          </a:xfrm>
          <a:prstGeom prst="roundRect">
            <a:avLst/>
          </a:prstGeom>
          <a:ln>
            <a:solidFill>
              <a:srgbClr val="9999FF"/>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SAM/</a:t>
            </a:r>
            <a:r>
              <a:rPr lang="ja-JP" altLang="en-US" sz="857" dirty="0">
                <a:solidFill>
                  <a:prstClr val="black"/>
                </a:solidFill>
              </a:rPr>
              <a:t>案件管理</a:t>
            </a:r>
          </a:p>
        </p:txBody>
      </p:sp>
      <p:sp>
        <p:nvSpPr>
          <p:cNvPr id="319" name="右中かっこ 318"/>
          <p:cNvSpPr/>
          <p:nvPr/>
        </p:nvSpPr>
        <p:spPr>
          <a:xfrm rot="16200000">
            <a:off x="4376101" y="548529"/>
            <a:ext cx="330394" cy="3041019"/>
          </a:xfrm>
          <a:prstGeom prst="rightBrace">
            <a:avLst>
              <a:gd name="adj1" fmla="val 32127"/>
              <a:gd name="adj2" fmla="val 756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83"/>
            <a:endParaRPr lang="ja-JP" altLang="en-US">
              <a:solidFill>
                <a:prstClr val="black"/>
              </a:solidFill>
            </a:endParaRPr>
          </a:p>
        </p:txBody>
      </p:sp>
      <p:cxnSp>
        <p:nvCxnSpPr>
          <p:cNvPr id="321" name="直線矢印コネクタ 320"/>
          <p:cNvCxnSpPr>
            <a:stCxn id="319" idx="1"/>
            <a:endCxn id="53" idx="2"/>
          </p:cNvCxnSpPr>
          <p:nvPr/>
        </p:nvCxnSpPr>
        <p:spPr>
          <a:xfrm flipH="1" flipV="1">
            <a:off x="5319732" y="1675296"/>
            <a:ext cx="737" cy="228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角丸四角形 324"/>
          <p:cNvSpPr/>
          <p:nvPr/>
        </p:nvSpPr>
        <p:spPr>
          <a:xfrm>
            <a:off x="2386968" y="3578547"/>
            <a:ext cx="592481" cy="253574"/>
          </a:xfrm>
          <a:prstGeom prst="roundRect">
            <a:avLst/>
          </a:prstGeom>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設備系</a:t>
            </a:r>
          </a:p>
        </p:txBody>
      </p:sp>
      <p:sp>
        <p:nvSpPr>
          <p:cNvPr id="327" name="角丸四角形 326"/>
          <p:cNvSpPr/>
          <p:nvPr/>
        </p:nvSpPr>
        <p:spPr>
          <a:xfrm>
            <a:off x="4774223" y="6069221"/>
            <a:ext cx="592481" cy="253574"/>
          </a:xfrm>
          <a:prstGeom prst="roundRect">
            <a:avLst/>
          </a:prstGeom>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設備系</a:t>
            </a:r>
          </a:p>
        </p:txBody>
      </p:sp>
      <p:sp>
        <p:nvSpPr>
          <p:cNvPr id="329" name="正方形/長方形 328"/>
          <p:cNvSpPr/>
          <p:nvPr/>
        </p:nvSpPr>
        <p:spPr>
          <a:xfrm>
            <a:off x="2794112" y="5760784"/>
            <a:ext cx="617526" cy="289821"/>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en-US" altLang="ja-JP" sz="1000" dirty="0">
                <a:solidFill>
                  <a:prstClr val="black"/>
                </a:solidFill>
              </a:rPr>
              <a:t>KSS</a:t>
            </a:r>
          </a:p>
          <a:p>
            <a:pPr algn="ctr" defTabSz="914383"/>
            <a:r>
              <a:rPr lang="ja-JP" altLang="en-US" sz="1000" dirty="0">
                <a:solidFill>
                  <a:prstClr val="black"/>
                </a:solidFill>
              </a:rPr>
              <a:t>サーバ</a:t>
            </a:r>
            <a:r>
              <a:rPr lang="en-US" altLang="ja-JP" sz="1000" dirty="0">
                <a:solidFill>
                  <a:prstClr val="black"/>
                </a:solidFill>
              </a:rPr>
              <a:t>(12)</a:t>
            </a:r>
            <a:endParaRPr lang="ja-JP" altLang="en-US" sz="1000" dirty="0">
              <a:solidFill>
                <a:prstClr val="black"/>
              </a:solidFill>
            </a:endParaRPr>
          </a:p>
        </p:txBody>
      </p:sp>
      <p:sp>
        <p:nvSpPr>
          <p:cNvPr id="330" name="正方形/長方形 329"/>
          <p:cNvSpPr/>
          <p:nvPr/>
        </p:nvSpPr>
        <p:spPr>
          <a:xfrm>
            <a:off x="5444280" y="5726871"/>
            <a:ext cx="617526" cy="289821"/>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en-US" altLang="ja-JP" sz="1000" dirty="0">
                <a:solidFill>
                  <a:prstClr val="black"/>
                </a:solidFill>
              </a:rPr>
              <a:t>KSS</a:t>
            </a:r>
          </a:p>
          <a:p>
            <a:pPr algn="ctr" defTabSz="914383"/>
            <a:r>
              <a:rPr lang="ja-JP" altLang="en-US" sz="1000" dirty="0">
                <a:solidFill>
                  <a:prstClr val="black"/>
                </a:solidFill>
              </a:rPr>
              <a:t>サーバ</a:t>
            </a:r>
            <a:r>
              <a:rPr lang="en-US" altLang="ja-JP" sz="1000" dirty="0">
                <a:solidFill>
                  <a:prstClr val="black"/>
                </a:solidFill>
              </a:rPr>
              <a:t>(17)</a:t>
            </a:r>
            <a:endParaRPr lang="ja-JP" altLang="en-US" sz="1000" dirty="0">
              <a:solidFill>
                <a:prstClr val="black"/>
              </a:solidFill>
            </a:endParaRPr>
          </a:p>
        </p:txBody>
      </p:sp>
      <p:sp>
        <p:nvSpPr>
          <p:cNvPr id="331" name="正方形/長方形 330"/>
          <p:cNvSpPr/>
          <p:nvPr/>
        </p:nvSpPr>
        <p:spPr>
          <a:xfrm>
            <a:off x="5435332" y="6045497"/>
            <a:ext cx="667434" cy="303689"/>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a:t>
            </a:r>
            <a:r>
              <a:rPr lang="en-US" altLang="ja-JP" sz="1000" dirty="0">
                <a:solidFill>
                  <a:prstClr val="black"/>
                </a:solidFill>
              </a:rPr>
              <a:t>AP</a:t>
            </a:r>
          </a:p>
          <a:p>
            <a:pPr algn="ctr" defTabSz="914383"/>
            <a:r>
              <a:rPr lang="ja-JP" altLang="en-US" sz="1000" dirty="0">
                <a:solidFill>
                  <a:prstClr val="black"/>
                </a:solidFill>
              </a:rPr>
              <a:t>サーバ</a:t>
            </a:r>
            <a:r>
              <a:rPr lang="en-US" altLang="ja-JP" sz="1000" dirty="0">
                <a:solidFill>
                  <a:prstClr val="black"/>
                </a:solidFill>
              </a:rPr>
              <a:t>(3)</a:t>
            </a:r>
            <a:endParaRPr lang="ja-JP" altLang="en-US" sz="1000" dirty="0">
              <a:solidFill>
                <a:prstClr val="black"/>
              </a:solidFill>
            </a:endParaRPr>
          </a:p>
        </p:txBody>
      </p:sp>
      <p:sp>
        <p:nvSpPr>
          <p:cNvPr id="333" name="正方形/長方形 332"/>
          <p:cNvSpPr/>
          <p:nvPr/>
        </p:nvSpPr>
        <p:spPr>
          <a:xfrm>
            <a:off x="7068966"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H22</a:t>
            </a:r>
            <a:endParaRPr lang="ja-JP" altLang="en-US" sz="1000" dirty="0">
              <a:solidFill>
                <a:prstClr val="black"/>
              </a:solidFill>
            </a:endParaRPr>
          </a:p>
        </p:txBody>
      </p:sp>
      <p:sp>
        <p:nvSpPr>
          <p:cNvPr id="340" name="正方形/長方形 339"/>
          <p:cNvSpPr/>
          <p:nvPr/>
        </p:nvSpPr>
        <p:spPr>
          <a:xfrm>
            <a:off x="7764072"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H23</a:t>
            </a:r>
            <a:endParaRPr lang="ja-JP" altLang="en-US" sz="1000" dirty="0">
              <a:solidFill>
                <a:prstClr val="black"/>
              </a:solidFill>
            </a:endParaRPr>
          </a:p>
        </p:txBody>
      </p:sp>
      <p:sp>
        <p:nvSpPr>
          <p:cNvPr id="341" name="正方形/長方形 340"/>
          <p:cNvSpPr/>
          <p:nvPr/>
        </p:nvSpPr>
        <p:spPr>
          <a:xfrm>
            <a:off x="8459179"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H24(DC)</a:t>
            </a:r>
            <a:endParaRPr lang="ja-JP" altLang="en-US" sz="1000" dirty="0">
              <a:solidFill>
                <a:prstClr val="black"/>
              </a:solidFill>
            </a:endParaRPr>
          </a:p>
        </p:txBody>
      </p:sp>
      <p:sp>
        <p:nvSpPr>
          <p:cNvPr id="342" name="正方形/長方形 341"/>
          <p:cNvSpPr/>
          <p:nvPr/>
        </p:nvSpPr>
        <p:spPr>
          <a:xfrm>
            <a:off x="9154284"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H25</a:t>
            </a:r>
            <a:endParaRPr lang="ja-JP" altLang="en-US" sz="1000" dirty="0">
              <a:solidFill>
                <a:prstClr val="black"/>
              </a:solidFill>
            </a:endParaRPr>
          </a:p>
        </p:txBody>
      </p:sp>
      <p:sp>
        <p:nvSpPr>
          <p:cNvPr id="343" name="正方形/長方形 342"/>
          <p:cNvSpPr/>
          <p:nvPr/>
        </p:nvSpPr>
        <p:spPr>
          <a:xfrm>
            <a:off x="9154284" y="1608100"/>
            <a:ext cx="580655" cy="17265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383"/>
            <a:r>
              <a:rPr lang="en-US" altLang="ja-JP" sz="1000" dirty="0">
                <a:solidFill>
                  <a:prstClr val="black"/>
                </a:solidFill>
              </a:rPr>
              <a:t>H23+DC</a:t>
            </a:r>
            <a:endParaRPr lang="ja-JP" altLang="en-US" sz="1000" dirty="0">
              <a:solidFill>
                <a:prstClr val="black"/>
              </a:solidFill>
            </a:endParaRPr>
          </a:p>
        </p:txBody>
      </p:sp>
      <p:sp>
        <p:nvSpPr>
          <p:cNvPr id="344" name="正方形/長方形 343"/>
          <p:cNvSpPr/>
          <p:nvPr/>
        </p:nvSpPr>
        <p:spPr>
          <a:xfrm>
            <a:off x="9219099" y="1781878"/>
            <a:ext cx="516429" cy="1975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H24</a:t>
            </a:r>
            <a:endParaRPr lang="ja-JP" altLang="en-US" sz="1000" dirty="0">
              <a:solidFill>
                <a:prstClr val="black"/>
              </a:solidFill>
            </a:endParaRPr>
          </a:p>
        </p:txBody>
      </p:sp>
      <p:sp>
        <p:nvSpPr>
          <p:cNvPr id="345" name="正方形/長方形 344"/>
          <p:cNvSpPr/>
          <p:nvPr/>
        </p:nvSpPr>
        <p:spPr>
          <a:xfrm>
            <a:off x="9218510" y="1979165"/>
            <a:ext cx="516429" cy="1975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383"/>
            <a:r>
              <a:rPr lang="en-US" altLang="ja-JP" sz="1000" dirty="0">
                <a:solidFill>
                  <a:prstClr val="black"/>
                </a:solidFill>
              </a:rPr>
              <a:t>H24DC</a:t>
            </a:r>
            <a:endParaRPr lang="ja-JP" altLang="en-US" sz="1000" dirty="0">
              <a:solidFill>
                <a:prstClr val="black"/>
              </a:solidFill>
            </a:endParaRPr>
          </a:p>
        </p:txBody>
      </p:sp>
      <p:sp>
        <p:nvSpPr>
          <p:cNvPr id="346" name="角丸四角形 345"/>
          <p:cNvSpPr/>
          <p:nvPr/>
        </p:nvSpPr>
        <p:spPr>
          <a:xfrm>
            <a:off x="8878987" y="4916482"/>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保存</a:t>
            </a:r>
            <a:endParaRPr lang="en-US" altLang="ja-JP" sz="857" dirty="0">
              <a:solidFill>
                <a:prstClr val="black"/>
              </a:solidFill>
            </a:endParaRPr>
          </a:p>
          <a:p>
            <a:pPr algn="ctr" defTabSz="914383"/>
            <a:r>
              <a:rPr lang="ja-JP" altLang="en-US" sz="857" dirty="0">
                <a:solidFill>
                  <a:prstClr val="black"/>
                </a:solidFill>
              </a:rPr>
              <a:t>システム</a:t>
            </a:r>
            <a:endParaRPr lang="en-US" altLang="ja-JP" sz="857" dirty="0">
              <a:solidFill>
                <a:prstClr val="black"/>
              </a:solidFill>
            </a:endParaRPr>
          </a:p>
        </p:txBody>
      </p:sp>
      <p:sp>
        <p:nvSpPr>
          <p:cNvPr id="350" name="角丸四角形 349"/>
          <p:cNvSpPr/>
          <p:nvPr/>
        </p:nvSpPr>
        <p:spPr>
          <a:xfrm>
            <a:off x="4028816" y="1521838"/>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DNS/NTP</a:t>
            </a:r>
            <a:endParaRPr lang="ja-JP" altLang="en-US" sz="857" dirty="0">
              <a:solidFill>
                <a:prstClr val="black"/>
              </a:solidFill>
            </a:endParaRPr>
          </a:p>
        </p:txBody>
      </p:sp>
      <p:sp>
        <p:nvSpPr>
          <p:cNvPr id="351" name="テキスト ボックス 350"/>
          <p:cNvSpPr txBox="1"/>
          <p:nvPr/>
        </p:nvSpPr>
        <p:spPr>
          <a:xfrm>
            <a:off x="6179831" y="1093810"/>
            <a:ext cx="833883" cy="268022"/>
          </a:xfrm>
          <a:prstGeom prst="rect">
            <a:avLst/>
          </a:prstGeom>
          <a:noFill/>
        </p:spPr>
        <p:txBody>
          <a:bodyPr wrap="none" rtlCol="0">
            <a:spAutoFit/>
          </a:bodyPr>
          <a:lstStyle/>
          <a:p>
            <a:pPr defTabSz="914383"/>
            <a:r>
              <a:rPr lang="ja-JP" altLang="en-US" sz="571" dirty="0">
                <a:solidFill>
                  <a:prstClr val="black"/>
                </a:solidFill>
              </a:rPr>
              <a:t>業務</a:t>
            </a:r>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a:p>
            <a:pPr defTabSz="914383"/>
            <a:r>
              <a:rPr lang="ja-JP" altLang="en-US" sz="571" dirty="0">
                <a:solidFill>
                  <a:prstClr val="black"/>
                </a:solidFill>
              </a:rPr>
              <a:t>保守</a:t>
            </a:r>
            <a:r>
              <a:rPr lang="en-US" altLang="ja-JP" sz="571" dirty="0">
                <a:solidFill>
                  <a:prstClr val="black"/>
                </a:solidFill>
              </a:rPr>
              <a:t>100MbpsBestx2</a:t>
            </a:r>
          </a:p>
        </p:txBody>
      </p:sp>
      <p:sp>
        <p:nvSpPr>
          <p:cNvPr id="352" name="テキスト ボックス 351"/>
          <p:cNvSpPr txBox="1"/>
          <p:nvPr/>
        </p:nvSpPr>
        <p:spPr>
          <a:xfrm>
            <a:off x="6140345" y="1738546"/>
            <a:ext cx="684803" cy="180178"/>
          </a:xfrm>
          <a:prstGeom prst="rect">
            <a:avLst/>
          </a:prstGeom>
          <a:noFill/>
        </p:spPr>
        <p:txBody>
          <a:bodyPr wrap="none" rtlCol="0">
            <a:spAutoFit/>
          </a:bodyPr>
          <a:lstStyle/>
          <a:p>
            <a:pPr defTabSz="914383"/>
            <a:r>
              <a:rPr lang="en-US" altLang="ja-JP" sz="571" dirty="0">
                <a:solidFill>
                  <a:prstClr val="black"/>
                </a:solidFill>
              </a:rPr>
              <a:t>1Mbps</a:t>
            </a:r>
            <a:r>
              <a:rPr lang="ja-JP" altLang="en-US" sz="571" dirty="0">
                <a:solidFill>
                  <a:prstClr val="black"/>
                </a:solidFill>
              </a:rPr>
              <a:t>帯域保証</a:t>
            </a:r>
          </a:p>
        </p:txBody>
      </p:sp>
      <p:sp>
        <p:nvSpPr>
          <p:cNvPr id="353" name="テキスト ボックス 352"/>
          <p:cNvSpPr txBox="1"/>
          <p:nvPr/>
        </p:nvSpPr>
        <p:spPr>
          <a:xfrm>
            <a:off x="6915270" y="1462379"/>
            <a:ext cx="450764" cy="180178"/>
          </a:xfrm>
          <a:prstGeom prst="rect">
            <a:avLst/>
          </a:prstGeom>
          <a:noFill/>
        </p:spPr>
        <p:txBody>
          <a:bodyPr wrap="none" rtlCol="0">
            <a:spAutoFit/>
          </a:bodyPr>
          <a:lstStyle/>
          <a:p>
            <a:pPr defTabSz="914383"/>
            <a:r>
              <a:rPr lang="ja-JP" altLang="en-US" sz="571" dirty="0">
                <a:solidFill>
                  <a:prstClr val="black"/>
                </a:solidFill>
              </a:rPr>
              <a:t>構内</a:t>
            </a:r>
            <a:r>
              <a:rPr lang="en-US" altLang="ja-JP" sz="571" dirty="0">
                <a:solidFill>
                  <a:prstClr val="black"/>
                </a:solidFill>
              </a:rPr>
              <a:t>LAN</a:t>
            </a:r>
            <a:endParaRPr lang="ja-JP" altLang="en-US" sz="571" dirty="0">
              <a:solidFill>
                <a:prstClr val="black"/>
              </a:solidFill>
            </a:endParaRPr>
          </a:p>
        </p:txBody>
      </p:sp>
      <p:sp>
        <p:nvSpPr>
          <p:cNvPr id="355" name="テキスト ボックス 354"/>
          <p:cNvSpPr txBox="1"/>
          <p:nvPr/>
        </p:nvSpPr>
        <p:spPr>
          <a:xfrm>
            <a:off x="6296566" y="4867136"/>
            <a:ext cx="503664" cy="180178"/>
          </a:xfrm>
          <a:prstGeom prst="rect">
            <a:avLst/>
          </a:prstGeom>
          <a:noFill/>
        </p:spPr>
        <p:txBody>
          <a:bodyPr wrap="none" rtlCol="0">
            <a:spAutoFit/>
          </a:bodyPr>
          <a:lstStyle/>
          <a:p>
            <a:pPr defTabSz="914383"/>
            <a:r>
              <a:rPr lang="en-US" altLang="ja-JP" sz="571" dirty="0">
                <a:solidFill>
                  <a:prstClr val="black"/>
                </a:solidFill>
              </a:rPr>
              <a:t>1GbpsBest</a:t>
            </a:r>
            <a:endParaRPr lang="ja-JP" altLang="en-US" sz="571" dirty="0">
              <a:solidFill>
                <a:prstClr val="black"/>
              </a:solidFill>
            </a:endParaRPr>
          </a:p>
        </p:txBody>
      </p:sp>
      <p:sp>
        <p:nvSpPr>
          <p:cNvPr id="357" name="テキスト ボックス 356"/>
          <p:cNvSpPr txBox="1"/>
          <p:nvPr/>
        </p:nvSpPr>
        <p:spPr>
          <a:xfrm>
            <a:off x="5543838" y="3863153"/>
            <a:ext cx="875561" cy="355867"/>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100Mbps</a:t>
            </a:r>
            <a:r>
              <a:rPr lang="ja-JP" altLang="en-US" sz="571" dirty="0">
                <a:solidFill>
                  <a:prstClr val="black"/>
                </a:solidFill>
              </a:rPr>
              <a:t>保証</a:t>
            </a:r>
            <a:endParaRPr lang="en-US" altLang="ja-JP" sz="571" dirty="0">
              <a:solidFill>
                <a:prstClr val="black"/>
              </a:solidFill>
            </a:endParaRPr>
          </a:p>
          <a:p>
            <a:pPr defTabSz="914383"/>
            <a:r>
              <a:rPr lang="ja-JP" altLang="en-US" sz="571" dirty="0">
                <a:solidFill>
                  <a:prstClr val="black"/>
                </a:solidFill>
              </a:rPr>
              <a:t>副系</a:t>
            </a:r>
            <a:r>
              <a:rPr lang="en-US" altLang="ja-JP" sz="571" dirty="0">
                <a:solidFill>
                  <a:prstClr val="black"/>
                </a:solidFill>
              </a:rPr>
              <a:t>100MbpsBest</a:t>
            </a:r>
          </a:p>
          <a:p>
            <a:pPr defTabSz="914383"/>
            <a:r>
              <a:rPr lang="ja-JP" altLang="en-US" sz="571" dirty="0">
                <a:solidFill>
                  <a:prstClr val="black"/>
                </a:solidFill>
              </a:rPr>
              <a:t>バックアップ</a:t>
            </a:r>
            <a:r>
              <a:rPr lang="en-US" altLang="ja-JP" sz="571" dirty="0">
                <a:solidFill>
                  <a:prstClr val="black"/>
                </a:solidFill>
              </a:rPr>
              <a:t>1GbpsBest</a:t>
            </a:r>
            <a:endParaRPr lang="ja-JP" altLang="en-US" sz="571" dirty="0">
              <a:solidFill>
                <a:prstClr val="black"/>
              </a:solidFill>
            </a:endParaRPr>
          </a:p>
        </p:txBody>
      </p:sp>
      <p:sp>
        <p:nvSpPr>
          <p:cNvPr id="358" name="テキスト ボックス 357"/>
          <p:cNvSpPr txBox="1"/>
          <p:nvPr/>
        </p:nvSpPr>
        <p:spPr>
          <a:xfrm>
            <a:off x="1664100" y="3903189"/>
            <a:ext cx="740908"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50Mbps</a:t>
            </a:r>
            <a:r>
              <a:rPr lang="ja-JP" altLang="en-US" sz="571" dirty="0">
                <a:solidFill>
                  <a:prstClr val="black"/>
                </a:solidFill>
              </a:rPr>
              <a:t>保証</a:t>
            </a:r>
            <a:endParaRPr lang="en-US" altLang="ja-JP" sz="571" dirty="0">
              <a:solidFill>
                <a:prstClr val="black"/>
              </a:solidFill>
            </a:endParaRPr>
          </a:p>
          <a:p>
            <a:pPr defTabSz="914383"/>
            <a:r>
              <a:rPr lang="ja-JP" altLang="en-US" sz="571" dirty="0">
                <a:solidFill>
                  <a:prstClr val="black"/>
                </a:solidFill>
              </a:rPr>
              <a:t>副系</a:t>
            </a:r>
            <a:r>
              <a:rPr lang="en-US" altLang="ja-JP" sz="571" dirty="0">
                <a:solidFill>
                  <a:prstClr val="black"/>
                </a:solidFill>
              </a:rPr>
              <a:t>100MbpsBest</a:t>
            </a:r>
            <a:endParaRPr lang="ja-JP" altLang="en-US" sz="571" dirty="0">
              <a:solidFill>
                <a:prstClr val="black"/>
              </a:solidFill>
            </a:endParaRPr>
          </a:p>
        </p:txBody>
      </p:sp>
      <p:sp>
        <p:nvSpPr>
          <p:cNvPr id="359" name="テキスト ボックス 358"/>
          <p:cNvSpPr txBox="1"/>
          <p:nvPr/>
        </p:nvSpPr>
        <p:spPr>
          <a:xfrm>
            <a:off x="4750985" y="638969"/>
            <a:ext cx="832279"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1G</a:t>
            </a:r>
            <a:r>
              <a:rPr lang="ja-JP" altLang="en-US" sz="571" dirty="0">
                <a:solidFill>
                  <a:prstClr val="black"/>
                </a:solidFill>
              </a:rPr>
              <a:t>ｂｐｓ保証</a:t>
            </a:r>
            <a:endParaRPr lang="en-US" altLang="ja-JP" sz="571" dirty="0">
              <a:solidFill>
                <a:prstClr val="black"/>
              </a:solidFill>
            </a:endParaRPr>
          </a:p>
          <a:p>
            <a:pPr defTabSz="914383"/>
            <a:r>
              <a:rPr lang="ja-JP" altLang="en-US" sz="571" dirty="0">
                <a:solidFill>
                  <a:prstClr val="black"/>
                </a:solidFill>
              </a:rPr>
              <a:t>待機系</a:t>
            </a:r>
            <a:r>
              <a:rPr lang="en-US" altLang="ja-JP" sz="571" dirty="0">
                <a:solidFill>
                  <a:prstClr val="black"/>
                </a:solidFill>
              </a:rPr>
              <a:t>100Mbps</a:t>
            </a:r>
            <a:r>
              <a:rPr lang="ja-JP" altLang="en-US" sz="571" dirty="0">
                <a:solidFill>
                  <a:prstClr val="black"/>
                </a:solidFill>
              </a:rPr>
              <a:t>保証</a:t>
            </a:r>
          </a:p>
        </p:txBody>
      </p:sp>
      <p:sp>
        <p:nvSpPr>
          <p:cNvPr id="360" name="テキスト ボックス 359"/>
          <p:cNvSpPr txBox="1"/>
          <p:nvPr/>
        </p:nvSpPr>
        <p:spPr>
          <a:xfrm>
            <a:off x="6126834" y="5864885"/>
            <a:ext cx="795411"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100M</a:t>
            </a:r>
            <a:r>
              <a:rPr lang="ja-JP" altLang="en-US" sz="571" dirty="0">
                <a:solidFill>
                  <a:prstClr val="black"/>
                </a:solidFill>
              </a:rPr>
              <a:t>ｂｐｓ保証</a:t>
            </a:r>
            <a:endParaRPr lang="en-US" altLang="ja-JP" sz="571" dirty="0">
              <a:solidFill>
                <a:prstClr val="black"/>
              </a:solidFill>
            </a:endParaRPr>
          </a:p>
          <a:p>
            <a:pPr defTabSz="914383"/>
            <a:r>
              <a:rPr lang="ja-JP" altLang="en-US" sz="571" dirty="0">
                <a:solidFill>
                  <a:prstClr val="black"/>
                </a:solidFill>
              </a:rPr>
              <a:t>待機系</a:t>
            </a:r>
            <a:r>
              <a:rPr lang="en-US" altLang="ja-JP" sz="571" dirty="0">
                <a:solidFill>
                  <a:prstClr val="black"/>
                </a:solidFill>
              </a:rPr>
              <a:t>50Mbps</a:t>
            </a:r>
            <a:r>
              <a:rPr lang="ja-JP" altLang="en-US" sz="571" dirty="0">
                <a:solidFill>
                  <a:prstClr val="black"/>
                </a:solidFill>
              </a:rPr>
              <a:t>保証</a:t>
            </a:r>
          </a:p>
        </p:txBody>
      </p:sp>
      <p:sp>
        <p:nvSpPr>
          <p:cNvPr id="361" name="テキスト ボックス 360"/>
          <p:cNvSpPr txBox="1"/>
          <p:nvPr/>
        </p:nvSpPr>
        <p:spPr>
          <a:xfrm>
            <a:off x="9734938" y="731764"/>
            <a:ext cx="686406"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p:txBody>
      </p:sp>
      <p:sp>
        <p:nvSpPr>
          <p:cNvPr id="363" name="テキスト ボックス 362"/>
          <p:cNvSpPr txBox="1"/>
          <p:nvPr/>
        </p:nvSpPr>
        <p:spPr>
          <a:xfrm>
            <a:off x="7296381" y="6525370"/>
            <a:ext cx="686406"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p:txBody>
      </p:sp>
      <p:sp>
        <p:nvSpPr>
          <p:cNvPr id="364" name="テキスト ボックス 363"/>
          <p:cNvSpPr txBox="1"/>
          <p:nvPr/>
        </p:nvSpPr>
        <p:spPr>
          <a:xfrm>
            <a:off x="8576197" y="3956123"/>
            <a:ext cx="611065"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endParaRPr lang="en-US" altLang="ja-JP" sz="571" dirty="0">
              <a:solidFill>
                <a:prstClr val="black"/>
              </a:solidFill>
            </a:endParaRPr>
          </a:p>
        </p:txBody>
      </p:sp>
      <p:cxnSp>
        <p:nvCxnSpPr>
          <p:cNvPr id="365" name="曲線コネクタ 364"/>
          <p:cNvCxnSpPr/>
          <p:nvPr/>
        </p:nvCxnSpPr>
        <p:spPr>
          <a:xfrm rot="5400000">
            <a:off x="7927549" y="4047057"/>
            <a:ext cx="840561" cy="88806"/>
          </a:xfrm>
          <a:prstGeom prst="curvedConnector3">
            <a:avLst>
              <a:gd name="adj1"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8" name="テキスト ボックス 367"/>
          <p:cNvSpPr txBox="1"/>
          <p:nvPr/>
        </p:nvSpPr>
        <p:spPr>
          <a:xfrm>
            <a:off x="7745579" y="3911548"/>
            <a:ext cx="679994" cy="246221"/>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en-US" altLang="ja-JP" sz="571" dirty="0">
                <a:solidFill>
                  <a:prstClr val="black"/>
                </a:solidFill>
              </a:rPr>
              <a:t>x2</a:t>
            </a:r>
          </a:p>
          <a:p>
            <a:pPr defTabSz="914383"/>
            <a:r>
              <a:rPr lang="en-US" altLang="ja-JP" sz="429" dirty="0">
                <a:solidFill>
                  <a:prstClr val="black"/>
                </a:solidFill>
              </a:rPr>
              <a:t>※</a:t>
            </a:r>
            <a:r>
              <a:rPr lang="ja-JP" altLang="en-US" sz="429" dirty="0">
                <a:solidFill>
                  <a:prstClr val="black"/>
                </a:solidFill>
              </a:rPr>
              <a:t>うっかり重複</a:t>
            </a:r>
            <a:endParaRPr lang="en-US" altLang="ja-JP" sz="429" dirty="0">
              <a:solidFill>
                <a:prstClr val="black"/>
              </a:solidFill>
            </a:endParaRPr>
          </a:p>
        </p:txBody>
      </p:sp>
      <p:grpSp>
        <p:nvGrpSpPr>
          <p:cNvPr id="380" name="グループ化 379"/>
          <p:cNvGrpSpPr/>
          <p:nvPr/>
        </p:nvGrpSpPr>
        <p:grpSpPr>
          <a:xfrm>
            <a:off x="9544695" y="3465022"/>
            <a:ext cx="989561" cy="1466658"/>
            <a:chOff x="11269436" y="4990792"/>
            <a:chExt cx="1385386" cy="2053322"/>
          </a:xfrm>
        </p:grpSpPr>
        <p:sp>
          <p:nvSpPr>
            <p:cNvPr id="370" name="正方形/長方形 369"/>
            <p:cNvSpPr/>
            <p:nvPr/>
          </p:nvSpPr>
          <p:spPr>
            <a:xfrm>
              <a:off x="11269436" y="4990792"/>
              <a:ext cx="1385386" cy="2018025"/>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83"/>
              <a:r>
                <a:rPr lang="ja-JP" altLang="en-US" sz="857" dirty="0">
                  <a:solidFill>
                    <a:prstClr val="black"/>
                  </a:solidFill>
                </a:rPr>
                <a:t>凡例</a:t>
              </a:r>
            </a:p>
          </p:txBody>
        </p:sp>
        <p:sp>
          <p:nvSpPr>
            <p:cNvPr id="371" name="正方形/長方形 370"/>
            <p:cNvSpPr/>
            <p:nvPr/>
          </p:nvSpPr>
          <p:spPr>
            <a:xfrm>
              <a:off x="11466724" y="5267710"/>
              <a:ext cx="1004230" cy="563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83"/>
              <a:r>
                <a:rPr lang="en-US" altLang="ja-JP" sz="857" dirty="0">
                  <a:solidFill>
                    <a:prstClr val="black"/>
                  </a:solidFill>
                </a:rPr>
                <a:t>HW</a:t>
              </a:r>
              <a:r>
                <a:rPr lang="ja-JP" altLang="en-US" sz="857" dirty="0">
                  <a:solidFill>
                    <a:prstClr val="black"/>
                  </a:solidFill>
                </a:rPr>
                <a:t>調達（サーバ数）</a:t>
              </a:r>
              <a:endParaRPr lang="en-US" altLang="ja-JP" sz="857" dirty="0">
                <a:solidFill>
                  <a:prstClr val="black"/>
                </a:solidFill>
              </a:endParaRPr>
            </a:p>
          </p:txBody>
        </p:sp>
        <p:sp>
          <p:nvSpPr>
            <p:cNvPr id="372" name="角丸四角形 371"/>
            <p:cNvSpPr/>
            <p:nvPr/>
          </p:nvSpPr>
          <p:spPr>
            <a:xfrm>
              <a:off x="11466724" y="5930252"/>
              <a:ext cx="1011511" cy="355003"/>
            </a:xfrm>
            <a:prstGeom prst="roundRect">
              <a:avLst/>
            </a:prstGeom>
            <a:noFill/>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システム</a:t>
              </a:r>
              <a:endParaRPr lang="en-US" altLang="ja-JP" sz="857" dirty="0">
                <a:solidFill>
                  <a:prstClr val="black"/>
                </a:solidFill>
              </a:endParaRPr>
            </a:p>
            <a:p>
              <a:pPr algn="ctr" defTabSz="914383"/>
              <a:r>
                <a:rPr lang="ja-JP" altLang="en-US" sz="857" dirty="0">
                  <a:solidFill>
                    <a:prstClr val="black"/>
                  </a:solidFill>
                </a:rPr>
                <a:t>（内部向け）</a:t>
              </a:r>
            </a:p>
          </p:txBody>
        </p:sp>
        <p:sp>
          <p:nvSpPr>
            <p:cNvPr id="373" name="角丸四角形 372"/>
            <p:cNvSpPr/>
            <p:nvPr/>
          </p:nvSpPr>
          <p:spPr>
            <a:xfrm>
              <a:off x="11459443" y="6380065"/>
              <a:ext cx="1011511" cy="355003"/>
            </a:xfrm>
            <a:prstGeom prst="roundRect">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システム</a:t>
              </a:r>
              <a:endParaRPr lang="en-US" altLang="ja-JP" sz="857" dirty="0">
                <a:solidFill>
                  <a:prstClr val="black"/>
                </a:solidFill>
              </a:endParaRPr>
            </a:p>
            <a:p>
              <a:pPr algn="ctr" defTabSz="914383"/>
              <a:r>
                <a:rPr lang="ja-JP" altLang="en-US" sz="857" dirty="0">
                  <a:solidFill>
                    <a:prstClr val="black"/>
                  </a:solidFill>
                </a:rPr>
                <a:t>（公開）</a:t>
              </a:r>
            </a:p>
          </p:txBody>
        </p:sp>
        <p:cxnSp>
          <p:nvCxnSpPr>
            <p:cNvPr id="375" name="直線コネクタ 374"/>
            <p:cNvCxnSpPr/>
            <p:nvPr/>
          </p:nvCxnSpPr>
          <p:spPr>
            <a:xfrm>
              <a:off x="11508013" y="6873759"/>
              <a:ext cx="457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6" name="テキスト ボックス 375"/>
            <p:cNvSpPr txBox="1"/>
            <p:nvPr/>
          </p:nvSpPr>
          <p:spPr>
            <a:xfrm>
              <a:off x="12028274" y="6730193"/>
              <a:ext cx="568232" cy="313921"/>
            </a:xfrm>
            <a:prstGeom prst="rect">
              <a:avLst/>
            </a:prstGeom>
            <a:noFill/>
          </p:spPr>
          <p:txBody>
            <a:bodyPr wrap="none" rtlCol="0">
              <a:spAutoFit/>
            </a:bodyPr>
            <a:lstStyle/>
            <a:p>
              <a:pPr defTabSz="914383"/>
              <a:r>
                <a:rPr lang="ja-JP" altLang="en-US" sz="857" dirty="0">
                  <a:solidFill>
                    <a:prstClr val="black"/>
                  </a:solidFill>
                </a:rPr>
                <a:t>回線</a:t>
              </a:r>
            </a:p>
          </p:txBody>
        </p:sp>
      </p:grpSp>
      <p:sp>
        <p:nvSpPr>
          <p:cNvPr id="147" name="タイトル 1"/>
          <p:cNvSpPr>
            <a:spLocks noGrp="1"/>
          </p:cNvSpPr>
          <p:nvPr>
            <p:ph type="title"/>
          </p:nvPr>
        </p:nvSpPr>
        <p:spPr>
          <a:xfrm>
            <a:off x="112114" y="120604"/>
            <a:ext cx="706788" cy="6737396"/>
          </a:xfrm>
        </p:spPr>
        <p:txBody>
          <a:bodyPr vert="eaVert">
            <a:normAutofit fontScale="90000"/>
          </a:bodyPr>
          <a:lstStyle/>
          <a:p>
            <a:r>
              <a:rPr kumimoji="1" lang="en-US" altLang="ja-JP" dirty="0" smtClean="0"/>
              <a:t>NDL</a:t>
            </a:r>
            <a:r>
              <a:rPr kumimoji="1" lang="ja-JP" altLang="en-US" dirty="0" smtClean="0"/>
              <a:t>サービスシステム構成図</a:t>
            </a:r>
            <a:endParaRPr kumimoji="1" lang="ja-JP" altLang="en-US" dirty="0"/>
          </a:p>
        </p:txBody>
      </p:sp>
    </p:spTree>
    <p:extLst>
      <p:ext uri="{BB962C8B-B14F-4D97-AF65-F5344CB8AC3E}">
        <p14:creationId xmlns:p14="http://schemas.microsoft.com/office/powerpoint/2010/main" val="370729719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① 資料</a:t>
            </a:r>
            <a:r>
              <a:rPr lang="ja-JP" altLang="en-US" dirty="0"/>
              <a:t>デジタル化</a:t>
            </a:r>
            <a:endParaRPr kumimoji="1" lang="ja-JP" altLang="en-US" dirty="0"/>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147</a:t>
            </a:fld>
            <a:endParaRPr lang="ja-JP" altLang="en-US">
              <a:solidFill>
                <a:prstClr val="black"/>
              </a:solidFill>
            </a:endParaRPr>
          </a:p>
        </p:txBody>
      </p:sp>
      <p:sp>
        <p:nvSpPr>
          <p:cNvPr id="6" name="コンテンツ プレースホルダー 5"/>
          <p:cNvSpPr>
            <a:spLocks noGrp="1"/>
          </p:cNvSpPr>
          <p:nvPr>
            <p:ph idx="1"/>
          </p:nvPr>
        </p:nvSpPr>
        <p:spPr>
          <a:xfrm>
            <a:off x="518985" y="772161"/>
            <a:ext cx="6980748" cy="956206"/>
          </a:xfrm>
        </p:spPr>
        <p:txBody>
          <a:bodyPr>
            <a:normAutofit/>
          </a:bodyPr>
          <a:lstStyle/>
          <a:p>
            <a:r>
              <a:rPr lang="en-US" altLang="ja-JP" sz="1400" dirty="0"/>
              <a:t>【</a:t>
            </a:r>
            <a:r>
              <a:rPr lang="ja-JP" altLang="en-US" sz="1400" dirty="0"/>
              <a:t>現状</a:t>
            </a:r>
            <a:r>
              <a:rPr lang="en-US" altLang="ja-JP" sz="1400" dirty="0"/>
              <a:t>】</a:t>
            </a:r>
          </a:p>
          <a:p>
            <a:pPr>
              <a:spcBef>
                <a:spcPts val="0"/>
              </a:spcBef>
            </a:pPr>
            <a:r>
              <a:rPr lang="ja-JP" altLang="en-US" sz="1400" dirty="0"/>
              <a:t>・</a:t>
            </a:r>
            <a:r>
              <a:rPr lang="en-US" altLang="ja-JP" sz="1400" dirty="0"/>
              <a:t>246.5</a:t>
            </a:r>
            <a:r>
              <a:rPr lang="ja-JP" altLang="en-US" sz="1400" dirty="0"/>
              <a:t>万点（図緑色）のデジタル化を実施</a:t>
            </a:r>
            <a:endParaRPr lang="en-US" altLang="ja-JP" sz="1400" dirty="0"/>
          </a:p>
          <a:p>
            <a:pPr>
              <a:spcBef>
                <a:spcPts val="0"/>
              </a:spcBef>
            </a:pPr>
            <a:r>
              <a:rPr lang="ja-JP" altLang="en-US" sz="1400" dirty="0"/>
              <a:t>・</a:t>
            </a:r>
            <a:r>
              <a:rPr lang="en-US" altLang="ja-JP" sz="1400" dirty="0"/>
              <a:t>48</a:t>
            </a:r>
            <a:r>
              <a:rPr lang="ja-JP" altLang="en-US" sz="1400" dirty="0"/>
              <a:t>万点をインターネット提供、</a:t>
            </a:r>
            <a:r>
              <a:rPr lang="en-US" altLang="ja-JP" sz="1400" dirty="0"/>
              <a:t>131</a:t>
            </a:r>
            <a:r>
              <a:rPr lang="ja-JP" altLang="en-US" sz="1400" dirty="0"/>
              <a:t>万点（絶版等資料）を図書館等へ送信</a:t>
            </a:r>
            <a:endParaRPr lang="en-US" altLang="ja-JP" sz="1400" dirty="0"/>
          </a:p>
          <a:p>
            <a:pPr>
              <a:spcBef>
                <a:spcPts val="0"/>
              </a:spcBef>
            </a:pPr>
            <a:r>
              <a:rPr lang="ja-JP" altLang="en-US" sz="1400" dirty="0"/>
              <a:t>・復刻・翻刻目的に限ったデジタル化データの試行提供</a:t>
            </a:r>
          </a:p>
        </p:txBody>
      </p:sp>
      <p:graphicFrame>
        <p:nvGraphicFramePr>
          <p:cNvPr id="8" name="オブジェクト 7"/>
          <p:cNvGraphicFramePr>
            <a:graphicFrameLocks noChangeAspect="1"/>
          </p:cNvGraphicFramePr>
          <p:nvPr>
            <p:extLst/>
          </p:nvPr>
        </p:nvGraphicFramePr>
        <p:xfrm>
          <a:off x="4293585" y="2286789"/>
          <a:ext cx="4083486" cy="2662773"/>
        </p:xfrm>
        <a:graphic>
          <a:graphicData uri="http://schemas.openxmlformats.org/presentationml/2006/ole">
            <mc:AlternateContent xmlns:mc="http://schemas.openxmlformats.org/markup-compatibility/2006">
              <mc:Choice xmlns:v="urn:schemas-microsoft-com:vml" Requires="v">
                <p:oleObj spid="_x0000_s9253" name="ワークシート" r:id="rId4" imgW="13554001" imgH="8839245" progId="Excel.Sheet.8">
                  <p:embed/>
                </p:oleObj>
              </mc:Choice>
              <mc:Fallback>
                <p:oleObj name="ワークシート" r:id="rId4" imgW="13554001" imgH="8839245" progId="Excel.Sheet.8">
                  <p:embed/>
                  <p:pic>
                    <p:nvPicPr>
                      <p:cNvPr id="0" name=""/>
                      <p:cNvPicPr/>
                      <p:nvPr/>
                    </p:nvPicPr>
                    <p:blipFill>
                      <a:blip r:embed="rId5"/>
                      <a:stretch>
                        <a:fillRect/>
                      </a:stretch>
                    </p:blipFill>
                    <p:spPr>
                      <a:xfrm>
                        <a:off x="4293585" y="2286789"/>
                        <a:ext cx="4083486" cy="2662773"/>
                      </a:xfrm>
                      <a:prstGeom prst="rect">
                        <a:avLst/>
                      </a:prstGeom>
                    </p:spPr>
                  </p:pic>
                </p:oleObj>
              </mc:Fallback>
            </mc:AlternateContent>
          </a:graphicData>
        </a:graphic>
      </p:graphicFrame>
      <p:sp>
        <p:nvSpPr>
          <p:cNvPr id="13" name="円/楕円 12"/>
          <p:cNvSpPr/>
          <p:nvPr/>
        </p:nvSpPr>
        <p:spPr>
          <a:xfrm>
            <a:off x="4367130" y="2503357"/>
            <a:ext cx="541183" cy="3657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5" name="円/楕円 14"/>
          <p:cNvSpPr/>
          <p:nvPr/>
        </p:nvSpPr>
        <p:spPr>
          <a:xfrm>
            <a:off x="7858737" y="2869064"/>
            <a:ext cx="551146" cy="11508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8" name="角丸四角形 17"/>
          <p:cNvSpPr/>
          <p:nvPr/>
        </p:nvSpPr>
        <p:spPr>
          <a:xfrm>
            <a:off x="1976271" y="5375951"/>
            <a:ext cx="2317315" cy="756208"/>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公共図書館</a:t>
            </a:r>
            <a:endParaRPr lang="en-US" altLang="ja-JP" b="1" dirty="0">
              <a:solidFill>
                <a:prstClr val="black"/>
              </a:solidFill>
            </a:endParaRPr>
          </a:p>
          <a:p>
            <a:pPr>
              <a:spcBef>
                <a:spcPts val="600"/>
              </a:spcBef>
            </a:pPr>
            <a:r>
              <a:rPr lang="ja-JP" altLang="en-US" sz="1400" dirty="0">
                <a:solidFill>
                  <a:prstClr val="black"/>
                </a:solidFill>
              </a:rPr>
              <a:t>・地域資料のデジタル化</a:t>
            </a:r>
          </a:p>
        </p:txBody>
      </p:sp>
      <p:sp>
        <p:nvSpPr>
          <p:cNvPr id="21" name="角丸四角形 20"/>
          <p:cNvSpPr/>
          <p:nvPr/>
        </p:nvSpPr>
        <p:spPr>
          <a:xfrm>
            <a:off x="4517941" y="5375950"/>
            <a:ext cx="2814264" cy="11537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pPr>
              <a:spcBef>
                <a:spcPts val="600"/>
              </a:spcBef>
            </a:pPr>
            <a:r>
              <a:rPr lang="ja-JP" altLang="en-US" sz="1400" dirty="0">
                <a:solidFill>
                  <a:srgbClr val="007033"/>
                </a:solidFill>
              </a:rPr>
              <a:t>・博士論文（Ｈ</a:t>
            </a:r>
            <a:r>
              <a:rPr lang="en-US" altLang="ja-JP" sz="1400" dirty="0">
                <a:solidFill>
                  <a:srgbClr val="007033"/>
                </a:solidFill>
              </a:rPr>
              <a:t>13</a:t>
            </a:r>
            <a:r>
              <a:rPr lang="ja-JP" altLang="en-US" sz="1400" dirty="0">
                <a:solidFill>
                  <a:srgbClr val="007033"/>
                </a:solidFill>
              </a:rPr>
              <a:t>～）のデジタル化</a:t>
            </a:r>
            <a:endParaRPr lang="en-US" altLang="ja-JP" sz="1400" dirty="0">
              <a:solidFill>
                <a:srgbClr val="007033"/>
              </a:solidFill>
            </a:endParaRPr>
          </a:p>
          <a:p>
            <a:r>
              <a:rPr lang="ja-JP" altLang="en-US" sz="1400" dirty="0">
                <a:solidFill>
                  <a:prstClr val="black"/>
                </a:solidFill>
              </a:rPr>
              <a:t>・論文</a:t>
            </a:r>
            <a:r>
              <a:rPr lang="en-US" altLang="ja-JP" sz="1400" dirty="0">
                <a:solidFill>
                  <a:prstClr val="black"/>
                </a:solidFill>
              </a:rPr>
              <a:t>/</a:t>
            </a:r>
            <a:r>
              <a:rPr lang="ja-JP" altLang="en-US" sz="1400" dirty="0">
                <a:solidFill>
                  <a:prstClr val="black"/>
                </a:solidFill>
              </a:rPr>
              <a:t>紀要類のデジタル化</a:t>
            </a:r>
            <a:endParaRPr lang="en-US" altLang="ja-JP" sz="1400" dirty="0">
              <a:solidFill>
                <a:prstClr val="black"/>
              </a:solidFill>
            </a:endParaRPr>
          </a:p>
        </p:txBody>
      </p:sp>
      <p:sp>
        <p:nvSpPr>
          <p:cNvPr id="23" name="円/楕円 22"/>
          <p:cNvSpPr/>
          <p:nvPr/>
        </p:nvSpPr>
        <p:spPr>
          <a:xfrm>
            <a:off x="5171280" y="2755203"/>
            <a:ext cx="2328453" cy="1169472"/>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7" name="角丸四角形 6"/>
          <p:cNvSpPr/>
          <p:nvPr/>
        </p:nvSpPr>
        <p:spPr>
          <a:xfrm>
            <a:off x="2997215" y="1941865"/>
            <a:ext cx="6328494" cy="3146490"/>
          </a:xfrm>
          <a:prstGeom prst="round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 name="角丸四角形 10"/>
          <p:cNvSpPr/>
          <p:nvPr/>
        </p:nvSpPr>
        <p:spPr>
          <a:xfrm>
            <a:off x="4938676" y="1889147"/>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a:t>
            </a:r>
          </a:p>
        </p:txBody>
      </p:sp>
      <p:cxnSp>
        <p:nvCxnSpPr>
          <p:cNvPr id="20" name="直線コネクタ 19"/>
          <p:cNvCxnSpPr>
            <a:stCxn id="18" idx="0"/>
            <a:endCxn id="7" idx="2"/>
          </p:cNvCxnSpPr>
          <p:nvPr/>
        </p:nvCxnSpPr>
        <p:spPr>
          <a:xfrm flipV="1">
            <a:off x="3134928" y="5088355"/>
            <a:ext cx="3026534" cy="287596"/>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21" idx="0"/>
            <a:endCxn id="7" idx="2"/>
          </p:cNvCxnSpPr>
          <p:nvPr/>
        </p:nvCxnSpPr>
        <p:spPr>
          <a:xfrm flipV="1">
            <a:off x="5925074" y="5088356"/>
            <a:ext cx="236389" cy="287595"/>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7" name="角丸四角形 26"/>
          <p:cNvSpPr/>
          <p:nvPr/>
        </p:nvSpPr>
        <p:spPr>
          <a:xfrm>
            <a:off x="7638517" y="5298833"/>
            <a:ext cx="2621655" cy="1422642"/>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sz="1600" b="1" dirty="0">
                <a:solidFill>
                  <a:prstClr val="black"/>
                </a:solidFill>
              </a:rPr>
              <a:t>文書館・美術館・博物館</a:t>
            </a:r>
            <a:endParaRPr lang="en-US" altLang="ja-JP" sz="1100" b="1" dirty="0">
              <a:solidFill>
                <a:prstClr val="black"/>
              </a:solidFill>
            </a:endParaRPr>
          </a:p>
          <a:p>
            <a:pPr>
              <a:spcBef>
                <a:spcPts val="600"/>
              </a:spcBef>
            </a:pPr>
            <a:r>
              <a:rPr lang="ja-JP" altLang="en-US" sz="1400" dirty="0">
                <a:solidFill>
                  <a:srgbClr val="007033"/>
                </a:solidFill>
              </a:rPr>
              <a:t>・「日本語の歴史的典籍」プロジェクト（国文学研究資料館）</a:t>
            </a:r>
            <a:endParaRPr lang="en-US" altLang="ja-JP" sz="1400" dirty="0">
              <a:solidFill>
                <a:srgbClr val="007033"/>
              </a:solidFill>
            </a:endParaRPr>
          </a:p>
          <a:p>
            <a:r>
              <a:rPr lang="ja-JP" altLang="en-US" sz="1400" dirty="0">
                <a:solidFill>
                  <a:prstClr val="black"/>
                </a:solidFill>
              </a:rPr>
              <a:t>・所蔵品のデジタル化</a:t>
            </a:r>
            <a:endParaRPr lang="en-US" altLang="ja-JP" sz="1400" dirty="0">
              <a:solidFill>
                <a:prstClr val="black"/>
              </a:solidFill>
            </a:endParaRPr>
          </a:p>
          <a:p>
            <a:pPr>
              <a:spcBef>
                <a:spcPts val="600"/>
              </a:spcBef>
            </a:pPr>
            <a:endParaRPr lang="en-US" altLang="ja-JP" sz="1400" dirty="0">
              <a:solidFill>
                <a:prstClr val="black"/>
              </a:solidFill>
            </a:endParaRPr>
          </a:p>
        </p:txBody>
      </p:sp>
      <p:cxnSp>
        <p:nvCxnSpPr>
          <p:cNvPr id="28" name="直線コネクタ 27"/>
          <p:cNvCxnSpPr>
            <a:stCxn id="27" idx="0"/>
            <a:endCxn id="7" idx="2"/>
          </p:cNvCxnSpPr>
          <p:nvPr/>
        </p:nvCxnSpPr>
        <p:spPr>
          <a:xfrm flipH="1" flipV="1">
            <a:off x="6161462" y="5088355"/>
            <a:ext cx="2787882" cy="21047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4" name="角丸四角形吹き出し 23"/>
          <p:cNvSpPr/>
          <p:nvPr/>
        </p:nvSpPr>
        <p:spPr>
          <a:xfrm>
            <a:off x="1097934" y="2224653"/>
            <a:ext cx="2617248" cy="2662773"/>
          </a:xfrm>
          <a:prstGeom prst="wedgeRoundRectCallout">
            <a:avLst>
              <a:gd name="adj1" fmla="val 74131"/>
              <a:gd name="adj2" fmla="val -22877"/>
              <a:gd name="adj3" fmla="val 16667"/>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400" dirty="0">
                <a:solidFill>
                  <a:prstClr val="black"/>
                </a:solidFill>
              </a:rPr>
              <a:t>【</a:t>
            </a:r>
            <a:r>
              <a:rPr lang="ja-JP" altLang="en-US" sz="1400" dirty="0">
                <a:solidFill>
                  <a:prstClr val="black"/>
                </a:solidFill>
              </a:rPr>
              <a:t>利活用の課題</a:t>
            </a:r>
            <a:r>
              <a:rPr lang="en-US" altLang="ja-JP" sz="1400" dirty="0">
                <a:solidFill>
                  <a:prstClr val="black"/>
                </a:solidFill>
              </a:rPr>
              <a:t>】</a:t>
            </a:r>
          </a:p>
          <a:p>
            <a:r>
              <a:rPr lang="ja-JP" altLang="en-US" sz="1400" dirty="0">
                <a:solidFill>
                  <a:prstClr val="black"/>
                </a:solidFill>
              </a:rPr>
              <a:t>・学協会等の学術情報のインターネット公開の拡大</a:t>
            </a:r>
            <a:endParaRPr lang="en-US" altLang="ja-JP" sz="1400" dirty="0">
              <a:solidFill>
                <a:prstClr val="black"/>
              </a:solidFill>
            </a:endParaRPr>
          </a:p>
          <a:p>
            <a:pPr>
              <a:spcBef>
                <a:spcPts val="200"/>
              </a:spcBef>
            </a:pPr>
            <a:r>
              <a:rPr lang="ja-JP" altLang="en-US" sz="1400" dirty="0">
                <a:solidFill>
                  <a:prstClr val="black"/>
                </a:solidFill>
              </a:rPr>
              <a:t>・デジタル化データの二次利用の促進＝教育目的、出版目的←孤児著作物の権利処理</a:t>
            </a:r>
          </a:p>
          <a:p>
            <a:pPr>
              <a:spcBef>
                <a:spcPts val="200"/>
              </a:spcBef>
            </a:pPr>
            <a:r>
              <a:rPr lang="ja-JP" altLang="en-US" sz="1400" dirty="0">
                <a:solidFill>
                  <a:prstClr val="black"/>
                </a:solidFill>
              </a:rPr>
              <a:t>・全文テキスト化とその活用（検索目的、視覚障害者等の利用目的）</a:t>
            </a:r>
          </a:p>
        </p:txBody>
      </p:sp>
      <p:sp>
        <p:nvSpPr>
          <p:cNvPr id="14" name="角丸四角形吹き出し 13"/>
          <p:cNvSpPr/>
          <p:nvPr/>
        </p:nvSpPr>
        <p:spPr>
          <a:xfrm>
            <a:off x="9227911" y="1048705"/>
            <a:ext cx="2237490" cy="2312002"/>
          </a:xfrm>
          <a:prstGeom prst="wedgeRoundRectCallout">
            <a:avLst>
              <a:gd name="adj1" fmla="val -86637"/>
              <a:gd name="adj2" fmla="val 38665"/>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300" dirty="0">
                <a:solidFill>
                  <a:prstClr val="black"/>
                </a:solidFill>
              </a:rPr>
              <a:t>【</a:t>
            </a:r>
            <a:r>
              <a:rPr lang="ja-JP" altLang="en-US" sz="1300" dirty="0">
                <a:solidFill>
                  <a:prstClr val="black"/>
                </a:solidFill>
              </a:rPr>
              <a:t>デジタル化の課題①</a:t>
            </a:r>
            <a:r>
              <a:rPr lang="en-US" altLang="ja-JP" sz="1300" dirty="0">
                <a:solidFill>
                  <a:prstClr val="black"/>
                </a:solidFill>
              </a:rPr>
              <a:t>】</a:t>
            </a:r>
          </a:p>
          <a:p>
            <a:r>
              <a:rPr lang="ja-JP" altLang="en-US" sz="1300" dirty="0">
                <a:solidFill>
                  <a:prstClr val="black"/>
                </a:solidFill>
              </a:rPr>
              <a:t>・現行</a:t>
            </a:r>
            <a:r>
              <a:rPr lang="en-US" altLang="ja-JP" sz="1300" dirty="0">
                <a:solidFill>
                  <a:prstClr val="black"/>
                </a:solidFill>
              </a:rPr>
              <a:t>NDL</a:t>
            </a:r>
            <a:r>
              <a:rPr lang="ja-JP" altLang="en-US" sz="1300" dirty="0">
                <a:solidFill>
                  <a:prstClr val="black"/>
                </a:solidFill>
              </a:rPr>
              <a:t>デジタル化方針における対象は赤色部分。デジタル化の優先順位の見直し</a:t>
            </a:r>
            <a:endParaRPr lang="en-US" altLang="ja-JP" sz="1300" dirty="0">
              <a:solidFill>
                <a:prstClr val="black"/>
              </a:solidFill>
            </a:endParaRPr>
          </a:p>
          <a:p>
            <a:r>
              <a:rPr lang="ja-JP" altLang="en-US" sz="1200" dirty="0">
                <a:solidFill>
                  <a:prstClr val="black"/>
                </a:solidFill>
              </a:rPr>
              <a:t>－国内刊行欧文誌</a:t>
            </a:r>
            <a:endParaRPr lang="en-US" altLang="ja-JP" sz="1200" dirty="0">
              <a:solidFill>
                <a:prstClr val="black"/>
              </a:solidFill>
            </a:endParaRPr>
          </a:p>
          <a:p>
            <a:r>
              <a:rPr lang="ja-JP" altLang="en-US" sz="1200" dirty="0">
                <a:solidFill>
                  <a:prstClr val="black"/>
                </a:solidFill>
              </a:rPr>
              <a:t>－官庁出版物</a:t>
            </a:r>
            <a:endParaRPr lang="en-US" altLang="ja-JP" sz="1200" dirty="0">
              <a:solidFill>
                <a:prstClr val="black"/>
              </a:solidFill>
            </a:endParaRPr>
          </a:p>
          <a:p>
            <a:r>
              <a:rPr lang="ja-JP" altLang="en-US" sz="1200" dirty="0">
                <a:solidFill>
                  <a:prstClr val="black"/>
                </a:solidFill>
              </a:rPr>
              <a:t>－（古い）博士論文</a:t>
            </a:r>
            <a:endParaRPr lang="en-US" altLang="ja-JP" sz="1200" dirty="0">
              <a:solidFill>
                <a:prstClr val="black"/>
              </a:solidFill>
            </a:endParaRPr>
          </a:p>
          <a:p>
            <a:r>
              <a:rPr lang="ja-JP" altLang="en-US" sz="1200" dirty="0">
                <a:solidFill>
                  <a:prstClr val="black"/>
                </a:solidFill>
              </a:rPr>
              <a:t>－（新しい）学協会出版物</a:t>
            </a:r>
            <a:r>
              <a:rPr lang="en-US" altLang="ja-JP" sz="1200" dirty="0">
                <a:solidFill>
                  <a:prstClr val="black"/>
                </a:solidFill>
              </a:rPr>
              <a:t>/</a:t>
            </a:r>
            <a:r>
              <a:rPr lang="ja-JP" altLang="en-US" sz="1200" dirty="0">
                <a:solidFill>
                  <a:prstClr val="black"/>
                </a:solidFill>
              </a:rPr>
              <a:t>紀要類</a:t>
            </a:r>
            <a:endParaRPr lang="en-US" altLang="ja-JP" sz="1200" dirty="0">
              <a:solidFill>
                <a:prstClr val="black"/>
              </a:solidFill>
            </a:endParaRPr>
          </a:p>
        </p:txBody>
      </p:sp>
      <p:sp>
        <p:nvSpPr>
          <p:cNvPr id="19" name="角丸四角形吹き出し 18"/>
          <p:cNvSpPr/>
          <p:nvPr/>
        </p:nvSpPr>
        <p:spPr>
          <a:xfrm>
            <a:off x="9295032" y="3571185"/>
            <a:ext cx="2225303" cy="1660967"/>
          </a:xfrm>
          <a:prstGeom prst="wedgeRoundRectCallout">
            <a:avLst>
              <a:gd name="adj1" fmla="val -92382"/>
              <a:gd name="adj2" fmla="val 42386"/>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デジタル化の課題②</a:t>
            </a:r>
            <a:r>
              <a:rPr lang="en-US" altLang="ja-JP" sz="1400" dirty="0">
                <a:solidFill>
                  <a:prstClr val="black"/>
                </a:solidFill>
              </a:rPr>
              <a:t>】</a:t>
            </a:r>
          </a:p>
          <a:p>
            <a:r>
              <a:rPr lang="ja-JP" altLang="en-US" sz="1400" dirty="0">
                <a:solidFill>
                  <a:prstClr val="black"/>
                </a:solidFill>
              </a:rPr>
              <a:t>・</a:t>
            </a:r>
            <a:r>
              <a:rPr lang="en-US" altLang="ja-JP" sz="1400" dirty="0">
                <a:solidFill>
                  <a:prstClr val="black"/>
                </a:solidFill>
              </a:rPr>
              <a:t>NDL</a:t>
            </a:r>
            <a:r>
              <a:rPr lang="ja-JP" altLang="en-US" sz="1400" dirty="0">
                <a:solidFill>
                  <a:prstClr val="black"/>
                </a:solidFill>
              </a:rPr>
              <a:t>以外の図書館等のデジタル化の促進</a:t>
            </a:r>
            <a:endParaRPr lang="en-US" altLang="ja-JP" sz="1400" dirty="0">
              <a:solidFill>
                <a:prstClr val="black"/>
              </a:solidFill>
            </a:endParaRPr>
          </a:p>
          <a:p>
            <a:pPr>
              <a:spcBef>
                <a:spcPts val="200"/>
              </a:spcBef>
            </a:pPr>
            <a:r>
              <a:rPr lang="ja-JP" altLang="en-US" sz="1400" dirty="0">
                <a:solidFill>
                  <a:prstClr val="black"/>
                </a:solidFill>
              </a:rPr>
              <a:t>・他の図書館等が作成したデジタル化データの</a:t>
            </a:r>
            <a:r>
              <a:rPr lang="en-US" altLang="ja-JP" sz="1400" dirty="0">
                <a:solidFill>
                  <a:prstClr val="black"/>
                </a:solidFill>
              </a:rPr>
              <a:t>NDL</a:t>
            </a:r>
            <a:r>
              <a:rPr lang="ja-JP" altLang="en-US" sz="1400" dirty="0">
                <a:solidFill>
                  <a:prstClr val="black"/>
                </a:solidFill>
              </a:rPr>
              <a:t>からの送信</a:t>
            </a:r>
            <a:endParaRPr lang="en-US" altLang="ja-JP" sz="1400" dirty="0">
              <a:solidFill>
                <a:prstClr val="black"/>
              </a:solidFill>
            </a:endParaRPr>
          </a:p>
        </p:txBody>
      </p:sp>
      <p:sp>
        <p:nvSpPr>
          <p:cNvPr id="34" name="円/楕円 33"/>
          <p:cNvSpPr/>
          <p:nvPr/>
        </p:nvSpPr>
        <p:spPr>
          <a:xfrm>
            <a:off x="6975234" y="3752723"/>
            <a:ext cx="814371" cy="5815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5" name="円/楕円 34"/>
          <p:cNvSpPr/>
          <p:nvPr/>
        </p:nvSpPr>
        <p:spPr>
          <a:xfrm>
            <a:off x="4325708" y="4011102"/>
            <a:ext cx="541183" cy="3657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6" name="円弧 35"/>
          <p:cNvSpPr/>
          <p:nvPr/>
        </p:nvSpPr>
        <p:spPr>
          <a:xfrm flipH="1" flipV="1">
            <a:off x="4337894" y="2946180"/>
            <a:ext cx="709840" cy="2988193"/>
          </a:xfrm>
          <a:prstGeom prst="arc">
            <a:avLst>
              <a:gd name="adj1" fmla="val 16107977"/>
              <a:gd name="adj2" fmla="val 1660329"/>
            </a:avLst>
          </a:prstGeom>
          <a:ln>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a:solidFill>
                <a:srgbClr val="007033"/>
              </a:solidFill>
            </a:endParaRPr>
          </a:p>
        </p:txBody>
      </p:sp>
      <p:sp>
        <p:nvSpPr>
          <p:cNvPr id="39" name="フリーフォーム 38"/>
          <p:cNvSpPr/>
          <p:nvPr/>
        </p:nvSpPr>
        <p:spPr>
          <a:xfrm>
            <a:off x="4851817" y="2818152"/>
            <a:ext cx="2968053" cy="3072983"/>
          </a:xfrm>
          <a:custGeom>
            <a:avLst/>
            <a:gdLst>
              <a:gd name="connsiteX0" fmla="*/ 0 w 2968053"/>
              <a:gd name="connsiteY0" fmla="*/ 0 h 3072983"/>
              <a:gd name="connsiteX1" fmla="*/ 884420 w 2968053"/>
              <a:gd name="connsiteY1" fmla="*/ 1648918 h 3072983"/>
              <a:gd name="connsiteX2" fmla="*/ 2968053 w 2968053"/>
              <a:gd name="connsiteY2" fmla="*/ 3072983 h 3072983"/>
            </a:gdLst>
            <a:ahLst/>
            <a:cxnLst>
              <a:cxn ang="0">
                <a:pos x="connsiteX0" y="connsiteY0"/>
              </a:cxn>
              <a:cxn ang="0">
                <a:pos x="connsiteX1" y="connsiteY1"/>
              </a:cxn>
              <a:cxn ang="0">
                <a:pos x="connsiteX2" y="connsiteY2"/>
              </a:cxn>
            </a:cxnLst>
            <a:rect l="l" t="t" r="r" b="b"/>
            <a:pathLst>
              <a:path w="2968053" h="3072983">
                <a:moveTo>
                  <a:pt x="0" y="0"/>
                </a:moveTo>
                <a:cubicBezTo>
                  <a:pt x="194872" y="568377"/>
                  <a:pt x="389745" y="1136754"/>
                  <a:pt x="884420" y="1648918"/>
                </a:cubicBezTo>
                <a:cubicBezTo>
                  <a:pt x="1379095" y="2161082"/>
                  <a:pt x="2640768" y="2845632"/>
                  <a:pt x="2968053" y="307298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 name="フッター プレースホルダー 2"/>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185495060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651407" y="1144939"/>
            <a:ext cx="8229600" cy="4525963"/>
          </a:xfrm>
        </p:spPr>
        <p:txBody>
          <a:bodyPr>
            <a:normAutofit/>
          </a:bodyPr>
          <a:lstStyle/>
          <a:p>
            <a:r>
              <a:rPr lang="en-US" altLang="ja-JP" sz="1400" dirty="0"/>
              <a:t>【</a:t>
            </a:r>
            <a:r>
              <a:rPr lang="ja-JP" altLang="en-US" sz="1400" dirty="0"/>
              <a:t>現状</a:t>
            </a:r>
            <a:r>
              <a:rPr lang="en-US" altLang="ja-JP" sz="1400" dirty="0"/>
              <a:t>】</a:t>
            </a:r>
            <a:r>
              <a:rPr lang="ja-JP" altLang="en-US" sz="1400" dirty="0"/>
              <a:t>　枠内が収集・提供できているもの。枠外はできていないもの</a:t>
            </a:r>
            <a:endParaRPr lang="en-US" altLang="ja-JP" sz="1400" dirty="0"/>
          </a:p>
          <a:p>
            <a:endParaRPr lang="ja-JP" altLang="en-US" sz="1400" dirty="0"/>
          </a:p>
        </p:txBody>
      </p:sp>
      <p:sp>
        <p:nvSpPr>
          <p:cNvPr id="2" name="タイトル 1"/>
          <p:cNvSpPr>
            <a:spLocks noGrp="1"/>
          </p:cNvSpPr>
          <p:nvPr>
            <p:ph type="title"/>
          </p:nvPr>
        </p:nvSpPr>
        <p:spPr>
          <a:xfrm>
            <a:off x="1524000" y="0"/>
            <a:ext cx="9144000" cy="928670"/>
          </a:xfrm>
        </p:spPr>
        <p:txBody>
          <a:bodyPr>
            <a:normAutofit/>
          </a:bodyPr>
          <a:lstStyle/>
          <a:p>
            <a:r>
              <a:rPr lang="ja-JP" altLang="en-US" sz="3600" dirty="0"/>
              <a:t>② インターネット資料・オンライン資料等</a:t>
            </a:r>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148</a:t>
            </a:fld>
            <a:endParaRPr lang="ja-JP" altLang="en-US">
              <a:solidFill>
                <a:prstClr val="black"/>
              </a:solidFill>
            </a:endParaRPr>
          </a:p>
        </p:txBody>
      </p:sp>
      <p:sp>
        <p:nvSpPr>
          <p:cNvPr id="6" name="角丸四角形 5"/>
          <p:cNvSpPr/>
          <p:nvPr/>
        </p:nvSpPr>
        <p:spPr>
          <a:xfrm>
            <a:off x="4368213" y="1583460"/>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a:t>
            </a:r>
          </a:p>
        </p:txBody>
      </p:sp>
      <p:sp>
        <p:nvSpPr>
          <p:cNvPr id="7" name="角丸四角形 6"/>
          <p:cNvSpPr/>
          <p:nvPr/>
        </p:nvSpPr>
        <p:spPr>
          <a:xfrm>
            <a:off x="6615002" y="3640561"/>
            <a:ext cx="2022262" cy="1935781"/>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endParaRPr lang="en-US" altLang="ja-JP" sz="1400" dirty="0">
              <a:solidFill>
                <a:prstClr val="black"/>
              </a:solidFill>
            </a:endParaRPr>
          </a:p>
          <a:p>
            <a:r>
              <a:rPr lang="ja-JP" altLang="en-US" sz="1200" dirty="0">
                <a:solidFill>
                  <a:prstClr val="black"/>
                </a:solidFill>
              </a:rPr>
              <a:t>・機関リポジトリ内の</a:t>
            </a:r>
            <a:endParaRPr lang="en-US" altLang="ja-JP" sz="1200" dirty="0">
              <a:solidFill>
                <a:prstClr val="black"/>
              </a:solidFill>
            </a:endParaRPr>
          </a:p>
          <a:p>
            <a:r>
              <a:rPr lang="ja-JP" altLang="en-US" sz="1200" dirty="0">
                <a:solidFill>
                  <a:prstClr val="black"/>
                </a:solidFill>
              </a:rPr>
              <a:t>　－論文</a:t>
            </a:r>
            <a:r>
              <a:rPr lang="en-US" altLang="ja-JP" sz="1200" dirty="0">
                <a:solidFill>
                  <a:prstClr val="black"/>
                </a:solidFill>
              </a:rPr>
              <a:t>/</a:t>
            </a:r>
            <a:r>
              <a:rPr lang="ja-JP" altLang="en-US" sz="1200" dirty="0">
                <a:solidFill>
                  <a:prstClr val="black"/>
                </a:solidFill>
              </a:rPr>
              <a:t>紀要類</a:t>
            </a:r>
            <a:endParaRPr lang="en-US" altLang="ja-JP" sz="1200" dirty="0">
              <a:solidFill>
                <a:prstClr val="black"/>
              </a:solidFill>
            </a:endParaRPr>
          </a:p>
          <a:p>
            <a:r>
              <a:rPr lang="ja-JP" altLang="en-US" sz="1200" dirty="0">
                <a:solidFill>
                  <a:prstClr val="black"/>
                </a:solidFill>
              </a:rPr>
              <a:t>　－教育系コンテンツ</a:t>
            </a:r>
            <a:endParaRPr lang="en-US" altLang="ja-JP" sz="1200" dirty="0">
              <a:solidFill>
                <a:prstClr val="black"/>
              </a:solidFill>
            </a:endParaRPr>
          </a:p>
          <a:p>
            <a:r>
              <a:rPr lang="ja-JP" altLang="en-US" sz="1200" dirty="0">
                <a:solidFill>
                  <a:prstClr val="black"/>
                </a:solidFill>
              </a:rPr>
              <a:t>　－研究データ</a:t>
            </a:r>
            <a:endParaRPr lang="en-US" altLang="ja-JP" sz="1200" dirty="0">
              <a:solidFill>
                <a:prstClr val="black"/>
              </a:solidFill>
            </a:endParaRPr>
          </a:p>
          <a:p>
            <a:r>
              <a:rPr lang="ja-JP" altLang="en-US" sz="1200" dirty="0">
                <a:solidFill>
                  <a:prstClr val="black"/>
                </a:solidFill>
              </a:rPr>
              <a:t>・データベース</a:t>
            </a:r>
            <a:endParaRPr lang="en-US" altLang="ja-JP" sz="1200" dirty="0">
              <a:solidFill>
                <a:prstClr val="black"/>
              </a:solidFill>
            </a:endParaRPr>
          </a:p>
        </p:txBody>
      </p:sp>
      <p:sp>
        <p:nvSpPr>
          <p:cNvPr id="8" name="角丸四角形 7"/>
          <p:cNvSpPr/>
          <p:nvPr/>
        </p:nvSpPr>
        <p:spPr>
          <a:xfrm>
            <a:off x="4774443" y="3640559"/>
            <a:ext cx="1785219" cy="19267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学協会</a:t>
            </a:r>
            <a:endParaRPr lang="en-US" altLang="ja-JP" b="1" dirty="0">
              <a:solidFill>
                <a:prstClr val="black"/>
              </a:solidFill>
            </a:endParaRPr>
          </a:p>
          <a:p>
            <a:endParaRPr lang="en-US" altLang="ja-JP" sz="1400" dirty="0">
              <a:solidFill>
                <a:prstClr val="black"/>
              </a:solidFill>
            </a:endParaRPr>
          </a:p>
          <a:p>
            <a:pPr>
              <a:spcBef>
                <a:spcPts val="600"/>
              </a:spcBef>
            </a:pPr>
            <a:r>
              <a:rPr lang="ja-JP" altLang="en-US" sz="1200" dirty="0">
                <a:solidFill>
                  <a:prstClr val="black"/>
                </a:solidFill>
              </a:rPr>
              <a:t>・</a:t>
            </a:r>
            <a:r>
              <a:rPr lang="en-US" altLang="ja-JP" sz="1200" dirty="0">
                <a:solidFill>
                  <a:prstClr val="black"/>
                </a:solidFill>
              </a:rPr>
              <a:t>DRM</a:t>
            </a:r>
            <a:r>
              <a:rPr lang="ja-JP" altLang="en-US" sz="1200" dirty="0">
                <a:solidFill>
                  <a:prstClr val="black"/>
                </a:solidFill>
              </a:rPr>
              <a:t>付きのデジタルデータ（会議録</a:t>
            </a:r>
            <a:r>
              <a:rPr lang="en-US" altLang="ja-JP" sz="1200" dirty="0">
                <a:solidFill>
                  <a:prstClr val="black"/>
                </a:solidFill>
              </a:rPr>
              <a:t>/</a:t>
            </a:r>
            <a:r>
              <a:rPr lang="ja-JP" altLang="en-US" sz="1200" dirty="0">
                <a:solidFill>
                  <a:prstClr val="black"/>
                </a:solidFill>
              </a:rPr>
              <a:t>学会誌含む）</a:t>
            </a:r>
            <a:endParaRPr lang="en-US" altLang="ja-JP" sz="1200" dirty="0">
              <a:solidFill>
                <a:prstClr val="black"/>
              </a:solidFill>
            </a:endParaRPr>
          </a:p>
          <a:p>
            <a:pPr>
              <a:spcBef>
                <a:spcPts val="400"/>
              </a:spcBef>
            </a:pPr>
            <a:r>
              <a:rPr lang="ja-JP" altLang="en-US" sz="1200" dirty="0">
                <a:solidFill>
                  <a:prstClr val="black"/>
                </a:solidFill>
              </a:rPr>
              <a:t>・ウェブサイト</a:t>
            </a:r>
            <a:endParaRPr lang="en-US" altLang="ja-JP" sz="1200" dirty="0">
              <a:solidFill>
                <a:prstClr val="black"/>
              </a:solidFill>
            </a:endParaRPr>
          </a:p>
        </p:txBody>
      </p:sp>
      <p:sp>
        <p:nvSpPr>
          <p:cNvPr id="9" name="角丸四角形 8"/>
          <p:cNvSpPr/>
          <p:nvPr/>
        </p:nvSpPr>
        <p:spPr>
          <a:xfrm>
            <a:off x="1769214" y="3638470"/>
            <a:ext cx="1461376" cy="19357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政府機関</a:t>
            </a:r>
            <a:endParaRPr lang="en-US" altLang="ja-JP" b="1" dirty="0">
              <a:solidFill>
                <a:prstClr val="black"/>
              </a:solidFill>
            </a:endParaRPr>
          </a:p>
          <a:p>
            <a:endParaRPr lang="en-US" altLang="ja-JP" sz="1400" dirty="0">
              <a:solidFill>
                <a:prstClr val="black"/>
              </a:solidFill>
            </a:endParaRPr>
          </a:p>
          <a:p>
            <a:pPr>
              <a:spcBef>
                <a:spcPts val="600"/>
              </a:spcBef>
            </a:pPr>
            <a:r>
              <a:rPr lang="ja-JP" altLang="en-US" sz="1200" dirty="0">
                <a:solidFill>
                  <a:prstClr val="black"/>
                </a:solidFill>
              </a:rPr>
              <a:t>・公共データ</a:t>
            </a:r>
            <a:endParaRPr lang="en-US" altLang="ja-JP" sz="1200" dirty="0">
              <a:solidFill>
                <a:prstClr val="black"/>
              </a:solidFill>
            </a:endParaRPr>
          </a:p>
          <a:p>
            <a:r>
              <a:rPr lang="ja-JP" altLang="en-US" sz="1200" dirty="0">
                <a:solidFill>
                  <a:prstClr val="black"/>
                </a:solidFill>
              </a:rPr>
              <a:t>・データベース</a:t>
            </a:r>
            <a:endParaRPr lang="en-US" altLang="ja-JP" sz="1200" dirty="0">
              <a:solidFill>
                <a:prstClr val="black"/>
              </a:solidFill>
            </a:endParaRPr>
          </a:p>
        </p:txBody>
      </p:sp>
      <p:sp>
        <p:nvSpPr>
          <p:cNvPr id="11" name="角丸四角形 10"/>
          <p:cNvSpPr/>
          <p:nvPr/>
        </p:nvSpPr>
        <p:spPr>
          <a:xfrm>
            <a:off x="3291741" y="3638470"/>
            <a:ext cx="1421006" cy="19267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研究機関</a:t>
            </a:r>
          </a:p>
          <a:p>
            <a:endParaRPr lang="en-US" altLang="ja-JP" sz="1400" dirty="0">
              <a:solidFill>
                <a:prstClr val="black"/>
              </a:solidFill>
            </a:endParaRPr>
          </a:p>
          <a:p>
            <a:pPr>
              <a:spcBef>
                <a:spcPts val="600"/>
              </a:spcBef>
            </a:pPr>
            <a:r>
              <a:rPr lang="ja-JP" altLang="en-US" sz="1200" dirty="0">
                <a:solidFill>
                  <a:prstClr val="black"/>
                </a:solidFill>
              </a:rPr>
              <a:t>・論文</a:t>
            </a:r>
            <a:endParaRPr lang="en-US" altLang="ja-JP" sz="1200" dirty="0">
              <a:solidFill>
                <a:prstClr val="black"/>
              </a:solidFill>
            </a:endParaRPr>
          </a:p>
          <a:p>
            <a:r>
              <a:rPr lang="ja-JP" altLang="en-US" sz="1200" dirty="0">
                <a:solidFill>
                  <a:prstClr val="black"/>
                </a:solidFill>
              </a:rPr>
              <a:t>・研究データ</a:t>
            </a:r>
            <a:endParaRPr lang="en-US" altLang="ja-JP" sz="1200" dirty="0">
              <a:solidFill>
                <a:prstClr val="black"/>
              </a:solidFill>
            </a:endParaRPr>
          </a:p>
          <a:p>
            <a:r>
              <a:rPr lang="ja-JP" altLang="en-US" sz="1200" dirty="0">
                <a:solidFill>
                  <a:prstClr val="black"/>
                </a:solidFill>
              </a:rPr>
              <a:t>・データベース</a:t>
            </a:r>
          </a:p>
        </p:txBody>
      </p:sp>
      <p:sp>
        <p:nvSpPr>
          <p:cNvPr id="12" name="角丸四角形 11"/>
          <p:cNvSpPr/>
          <p:nvPr/>
        </p:nvSpPr>
        <p:spPr>
          <a:xfrm>
            <a:off x="2800961" y="5304605"/>
            <a:ext cx="2965246" cy="1416869"/>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pPr algn="ctr"/>
            <a:r>
              <a:rPr lang="ja-JP" altLang="en-US" b="1" dirty="0">
                <a:solidFill>
                  <a:prstClr val="black"/>
                </a:solidFill>
              </a:rPr>
              <a:t>科学技術振興機構</a:t>
            </a:r>
            <a:endParaRPr lang="en-US" altLang="ja-JP" b="1" dirty="0">
              <a:solidFill>
                <a:prstClr val="black"/>
              </a:solidFill>
            </a:endParaRPr>
          </a:p>
          <a:p>
            <a:r>
              <a:rPr lang="ja-JP" altLang="en-US" sz="1200" dirty="0">
                <a:solidFill>
                  <a:prstClr val="black"/>
                </a:solidFill>
              </a:rPr>
              <a:t>・</a:t>
            </a:r>
            <a:r>
              <a:rPr lang="en-US" altLang="ja-JP" sz="1200" dirty="0">
                <a:solidFill>
                  <a:prstClr val="black"/>
                </a:solidFill>
              </a:rPr>
              <a:t>J-STAGE</a:t>
            </a:r>
            <a:r>
              <a:rPr lang="ja-JP" altLang="en-US" sz="1200" dirty="0">
                <a:solidFill>
                  <a:prstClr val="black"/>
                </a:solidFill>
              </a:rPr>
              <a:t>による電子ジャーナル提供</a:t>
            </a:r>
            <a:endParaRPr lang="en-US" altLang="ja-JP" sz="1200" dirty="0">
              <a:solidFill>
                <a:prstClr val="black"/>
              </a:solidFill>
            </a:endParaRPr>
          </a:p>
          <a:p>
            <a:r>
              <a:rPr lang="ja-JP" altLang="en-US" sz="1200" dirty="0">
                <a:solidFill>
                  <a:prstClr val="black"/>
                </a:solidFill>
              </a:rPr>
              <a:t>・オープンアクセス推進</a:t>
            </a:r>
            <a:endParaRPr lang="en-US" altLang="ja-JP" sz="1200" dirty="0">
              <a:solidFill>
                <a:prstClr val="black"/>
              </a:solidFill>
            </a:endParaRPr>
          </a:p>
        </p:txBody>
      </p:sp>
      <p:sp>
        <p:nvSpPr>
          <p:cNvPr id="13" name="角丸四角形 12"/>
          <p:cNvSpPr/>
          <p:nvPr/>
        </p:nvSpPr>
        <p:spPr>
          <a:xfrm>
            <a:off x="5831920" y="5306518"/>
            <a:ext cx="2847791" cy="1414957"/>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pPr algn="ctr"/>
            <a:r>
              <a:rPr lang="ja-JP" altLang="en-US" b="1" dirty="0">
                <a:solidFill>
                  <a:prstClr val="black"/>
                </a:solidFill>
              </a:rPr>
              <a:t>国立情報学研究所</a:t>
            </a:r>
            <a:endParaRPr lang="en-US" altLang="ja-JP" b="1" dirty="0">
              <a:solidFill>
                <a:prstClr val="black"/>
              </a:solidFill>
            </a:endParaRPr>
          </a:p>
          <a:p>
            <a:r>
              <a:rPr lang="ja-JP" altLang="en-US" sz="1200" dirty="0">
                <a:solidFill>
                  <a:prstClr val="black"/>
                </a:solidFill>
              </a:rPr>
              <a:t>・機関リポジトリ支援（</a:t>
            </a:r>
            <a:r>
              <a:rPr lang="en-US" altLang="ja-JP" sz="1200" dirty="0">
                <a:solidFill>
                  <a:prstClr val="black"/>
                </a:solidFill>
              </a:rPr>
              <a:t>JAIRO Cloud</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・アーカイブ支援（</a:t>
            </a:r>
            <a:r>
              <a:rPr lang="en-US" altLang="ja-JP" sz="1200" dirty="0">
                <a:solidFill>
                  <a:prstClr val="black"/>
                </a:solidFill>
              </a:rPr>
              <a:t>NII-REO</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・学協会支援（</a:t>
            </a:r>
            <a:r>
              <a:rPr lang="en-US" altLang="ja-JP" sz="1200" dirty="0">
                <a:solidFill>
                  <a:prstClr val="black"/>
                </a:solidFill>
              </a:rPr>
              <a:t>Informatics</a:t>
            </a:r>
            <a:r>
              <a:rPr lang="ja-JP" altLang="en-US" sz="1200" dirty="0">
                <a:solidFill>
                  <a:prstClr val="black"/>
                </a:solidFill>
              </a:rPr>
              <a:t> </a:t>
            </a:r>
            <a:r>
              <a:rPr lang="en-US" altLang="ja-JP" sz="1200" dirty="0">
                <a:solidFill>
                  <a:prstClr val="black"/>
                </a:solidFill>
              </a:rPr>
              <a:t>Square</a:t>
            </a:r>
            <a:r>
              <a:rPr lang="ja-JP" altLang="en-US" sz="1200" dirty="0">
                <a:solidFill>
                  <a:prstClr val="black"/>
                </a:solidFill>
              </a:rPr>
              <a:t>）</a:t>
            </a:r>
            <a:endParaRPr lang="en-US" altLang="ja-JP" sz="1200" dirty="0">
              <a:solidFill>
                <a:prstClr val="black"/>
              </a:solidFill>
            </a:endParaRPr>
          </a:p>
        </p:txBody>
      </p:sp>
      <p:sp>
        <p:nvSpPr>
          <p:cNvPr id="14" name="角丸四角形 13"/>
          <p:cNvSpPr/>
          <p:nvPr/>
        </p:nvSpPr>
        <p:spPr>
          <a:xfrm>
            <a:off x="8735052" y="4897403"/>
            <a:ext cx="1843009" cy="1390243"/>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出版社</a:t>
            </a:r>
            <a:endParaRPr lang="en-US" altLang="ja-JP" b="1" dirty="0">
              <a:solidFill>
                <a:prstClr val="black"/>
              </a:solidFill>
            </a:endParaRPr>
          </a:p>
          <a:p>
            <a:pPr>
              <a:spcBef>
                <a:spcPts val="600"/>
              </a:spcBef>
            </a:pPr>
            <a:r>
              <a:rPr lang="ja-JP" altLang="en-US" sz="1200" dirty="0">
                <a:solidFill>
                  <a:prstClr val="black"/>
                </a:solidFill>
              </a:rPr>
              <a:t>・電子書籍（有償）</a:t>
            </a:r>
            <a:endParaRPr lang="en-US" altLang="ja-JP" sz="1200" dirty="0">
              <a:solidFill>
                <a:prstClr val="black"/>
              </a:solidFill>
            </a:endParaRPr>
          </a:p>
          <a:p>
            <a:r>
              <a:rPr lang="ja-JP" altLang="en-US" sz="1200" dirty="0">
                <a:solidFill>
                  <a:prstClr val="black"/>
                </a:solidFill>
              </a:rPr>
              <a:t>・商用データベース</a:t>
            </a:r>
            <a:endParaRPr lang="en-US" altLang="ja-JP" sz="1200" dirty="0">
              <a:solidFill>
                <a:prstClr val="black"/>
              </a:solidFill>
            </a:endParaRPr>
          </a:p>
          <a:p>
            <a:r>
              <a:rPr lang="ja-JP" altLang="en-US" sz="1200" dirty="0">
                <a:solidFill>
                  <a:prstClr val="black"/>
                </a:solidFill>
              </a:rPr>
              <a:t>・データパブリッシング</a:t>
            </a:r>
            <a:endParaRPr lang="en-US" altLang="ja-JP" sz="1200" dirty="0">
              <a:solidFill>
                <a:prstClr val="black"/>
              </a:solidFill>
            </a:endParaRPr>
          </a:p>
        </p:txBody>
      </p:sp>
      <p:sp>
        <p:nvSpPr>
          <p:cNvPr id="15" name="角丸四角形 14"/>
          <p:cNvSpPr/>
          <p:nvPr/>
        </p:nvSpPr>
        <p:spPr>
          <a:xfrm>
            <a:off x="8718764" y="3638471"/>
            <a:ext cx="1851104" cy="1183649"/>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民間</a:t>
            </a:r>
            <a:endParaRPr lang="en-US" altLang="ja-JP" b="1" dirty="0">
              <a:solidFill>
                <a:prstClr val="black"/>
              </a:solidFill>
            </a:endParaRPr>
          </a:p>
          <a:p>
            <a:pPr>
              <a:spcBef>
                <a:spcPts val="600"/>
              </a:spcBef>
            </a:pPr>
            <a:r>
              <a:rPr lang="ja-JP" altLang="en-US" sz="1200" dirty="0">
                <a:solidFill>
                  <a:prstClr val="black"/>
                </a:solidFill>
              </a:rPr>
              <a:t>・ウェブサイト（大学以外）</a:t>
            </a:r>
            <a:endParaRPr lang="en-US" altLang="ja-JP" sz="1200" dirty="0">
              <a:solidFill>
                <a:prstClr val="black"/>
              </a:solidFill>
            </a:endParaRPr>
          </a:p>
          <a:p>
            <a:r>
              <a:rPr lang="ja-JP" altLang="en-US" sz="1200" dirty="0">
                <a:solidFill>
                  <a:prstClr val="black"/>
                </a:solidFill>
              </a:rPr>
              <a:t>・ブログ、ツイッター</a:t>
            </a:r>
            <a:endParaRPr lang="en-US" altLang="ja-JP" sz="1200" dirty="0">
              <a:solidFill>
                <a:prstClr val="black"/>
              </a:solidFill>
            </a:endParaRPr>
          </a:p>
        </p:txBody>
      </p:sp>
      <p:sp>
        <p:nvSpPr>
          <p:cNvPr id="5" name="角丸四角形 4"/>
          <p:cNvSpPr/>
          <p:nvPr/>
        </p:nvSpPr>
        <p:spPr>
          <a:xfrm>
            <a:off x="2037712" y="1667234"/>
            <a:ext cx="7149800" cy="2613424"/>
          </a:xfrm>
          <a:prstGeom prst="round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1200"/>
              </a:spcBef>
            </a:pPr>
            <a:r>
              <a:rPr lang="en-US" altLang="ja-JP" sz="1400" dirty="0">
                <a:solidFill>
                  <a:prstClr val="black"/>
                </a:solidFill>
              </a:rPr>
              <a:t>【</a:t>
            </a:r>
            <a:r>
              <a:rPr lang="ja-JP" altLang="en-US" sz="1400" dirty="0">
                <a:solidFill>
                  <a:prstClr val="black"/>
                </a:solidFill>
              </a:rPr>
              <a:t>コンテンツ構築</a:t>
            </a:r>
            <a:r>
              <a:rPr lang="en-US" altLang="ja-JP" sz="1400" dirty="0">
                <a:solidFill>
                  <a:prstClr val="black"/>
                </a:solidFill>
              </a:rPr>
              <a:t>】</a:t>
            </a:r>
          </a:p>
          <a:p>
            <a:pPr>
              <a:spcBef>
                <a:spcPts val="600"/>
              </a:spcBef>
            </a:pPr>
            <a:r>
              <a:rPr lang="ja-JP" altLang="en-US" sz="1200" dirty="0">
                <a:solidFill>
                  <a:prstClr val="black"/>
                </a:solidFill>
              </a:rPr>
              <a:t>・インターネット資料（ウェブサイト）の収集：国・地方公共団体、大学等</a:t>
            </a:r>
            <a:endParaRPr lang="en-US" altLang="ja-JP" sz="1200" dirty="0">
              <a:solidFill>
                <a:prstClr val="black"/>
              </a:solidFill>
            </a:endParaRPr>
          </a:p>
          <a:p>
            <a:pPr>
              <a:spcBef>
                <a:spcPts val="400"/>
              </a:spcBef>
            </a:pPr>
            <a:r>
              <a:rPr lang="ja-JP" altLang="en-US" sz="1200" dirty="0">
                <a:solidFill>
                  <a:prstClr val="black"/>
                </a:solidFill>
              </a:rPr>
              <a:t>・無償かつ</a:t>
            </a:r>
            <a:r>
              <a:rPr lang="en-US" altLang="ja-JP" sz="1200" dirty="0">
                <a:solidFill>
                  <a:prstClr val="black"/>
                </a:solidFill>
              </a:rPr>
              <a:t>DRM</a:t>
            </a:r>
            <a:r>
              <a:rPr lang="ja-JP" altLang="en-US" sz="1200" dirty="0">
                <a:solidFill>
                  <a:prstClr val="black"/>
                </a:solidFill>
              </a:rPr>
              <a:t>なしのオンライン資料（</a:t>
            </a:r>
            <a:r>
              <a:rPr lang="en-US" altLang="ja-JP" sz="1200" dirty="0">
                <a:solidFill>
                  <a:prstClr val="black"/>
                </a:solidFill>
              </a:rPr>
              <a:t>PDF</a:t>
            </a:r>
            <a:r>
              <a:rPr lang="ja-JP" altLang="en-US" sz="1200" dirty="0">
                <a:solidFill>
                  <a:prstClr val="black"/>
                </a:solidFill>
              </a:rPr>
              <a:t>・</a:t>
            </a:r>
            <a:r>
              <a:rPr lang="en-US" altLang="ja-JP" sz="1200" dirty="0">
                <a:solidFill>
                  <a:prstClr val="black"/>
                </a:solidFill>
              </a:rPr>
              <a:t>EPUB</a:t>
            </a:r>
            <a:r>
              <a:rPr lang="ja-JP" altLang="en-US" sz="1200" dirty="0">
                <a:solidFill>
                  <a:prstClr val="black"/>
                </a:solidFill>
              </a:rPr>
              <a:t>・</a:t>
            </a:r>
            <a:r>
              <a:rPr lang="en-US" altLang="ja-JP" sz="1200" dirty="0">
                <a:solidFill>
                  <a:prstClr val="black"/>
                </a:solidFill>
              </a:rPr>
              <a:t>DAISY</a:t>
            </a:r>
            <a:r>
              <a:rPr lang="ja-JP" altLang="en-US" sz="1200" dirty="0">
                <a:solidFill>
                  <a:prstClr val="black"/>
                </a:solidFill>
              </a:rPr>
              <a:t>）の収集</a:t>
            </a:r>
            <a:endParaRPr lang="en-US" altLang="ja-JP" sz="1200" dirty="0">
              <a:solidFill>
                <a:prstClr val="black"/>
              </a:solidFill>
            </a:endParaRPr>
          </a:p>
          <a:p>
            <a:pPr>
              <a:spcBef>
                <a:spcPts val="400"/>
              </a:spcBef>
            </a:pPr>
            <a:r>
              <a:rPr lang="ja-JP" altLang="en-US" sz="1200" dirty="0">
                <a:solidFill>
                  <a:prstClr val="black"/>
                </a:solidFill>
              </a:rPr>
              <a:t>・国のウェブサイトからのオンライン資料の切り出し</a:t>
            </a:r>
            <a:endParaRPr lang="en-US" altLang="ja-JP" sz="1200" dirty="0">
              <a:solidFill>
                <a:prstClr val="black"/>
              </a:solidFill>
            </a:endParaRPr>
          </a:p>
          <a:p>
            <a:pPr>
              <a:spcBef>
                <a:spcPts val="400"/>
              </a:spcBef>
            </a:pPr>
            <a:r>
              <a:rPr lang="ja-JP" altLang="en-US" sz="1200" dirty="0">
                <a:solidFill>
                  <a:prstClr val="black"/>
                </a:solidFill>
              </a:rPr>
              <a:t>・電子版博士論文（機関リポジトリ以外）の収集</a:t>
            </a:r>
            <a:endParaRPr lang="en-US" altLang="ja-JP" sz="1200" dirty="0">
              <a:solidFill>
                <a:prstClr val="black"/>
              </a:solidFill>
            </a:endParaRPr>
          </a:p>
          <a:p>
            <a:pPr>
              <a:spcBef>
                <a:spcPts val="400"/>
              </a:spcBef>
            </a:pPr>
            <a:r>
              <a:rPr lang="en-US" altLang="ja-JP" sz="1200" dirty="0">
                <a:solidFill>
                  <a:prstClr val="black"/>
                </a:solidFill>
              </a:rPr>
              <a:t>【</a:t>
            </a:r>
            <a:r>
              <a:rPr lang="ja-JP" altLang="en-US" sz="1200" dirty="0">
                <a:solidFill>
                  <a:prstClr val="black"/>
                </a:solidFill>
              </a:rPr>
              <a:t>コンテンツ提供</a:t>
            </a:r>
            <a:r>
              <a:rPr lang="en-US" altLang="ja-JP" sz="1200" dirty="0">
                <a:solidFill>
                  <a:prstClr val="black"/>
                </a:solidFill>
              </a:rPr>
              <a:t>】</a:t>
            </a:r>
          </a:p>
          <a:p>
            <a:pPr>
              <a:spcBef>
                <a:spcPts val="400"/>
              </a:spcBef>
            </a:pPr>
            <a:r>
              <a:rPr lang="ja-JP" altLang="en-US" sz="1200" dirty="0">
                <a:solidFill>
                  <a:prstClr val="black"/>
                </a:solidFill>
              </a:rPr>
              <a:t>・「国立国会図書館デジタルコレクション」＆「</a:t>
            </a:r>
            <a:r>
              <a:rPr lang="en-US" altLang="ja-JP" sz="1200" dirty="0">
                <a:solidFill>
                  <a:prstClr val="black"/>
                </a:solidFill>
              </a:rPr>
              <a:t>WARP</a:t>
            </a:r>
            <a:r>
              <a:rPr lang="ja-JP" altLang="en-US" sz="1200" dirty="0">
                <a:solidFill>
                  <a:prstClr val="black"/>
                </a:solidFill>
              </a:rPr>
              <a:t>」による提供</a:t>
            </a:r>
          </a:p>
        </p:txBody>
      </p:sp>
      <p:sp>
        <p:nvSpPr>
          <p:cNvPr id="10" name="角丸四角形吹き出し 9"/>
          <p:cNvSpPr/>
          <p:nvPr/>
        </p:nvSpPr>
        <p:spPr>
          <a:xfrm>
            <a:off x="7820148" y="1014529"/>
            <a:ext cx="2734731" cy="2318109"/>
          </a:xfrm>
          <a:prstGeom prst="wedgeRoundRectCallout">
            <a:avLst>
              <a:gd name="adj1" fmla="val -58296"/>
              <a:gd name="adj2" fmla="val 16870"/>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課題</a:t>
            </a:r>
            <a:r>
              <a:rPr lang="en-US" altLang="ja-JP" sz="1400" dirty="0">
                <a:solidFill>
                  <a:prstClr val="black"/>
                </a:solidFill>
              </a:rPr>
              <a:t>】</a:t>
            </a:r>
          </a:p>
          <a:p>
            <a:pPr>
              <a:spcBef>
                <a:spcPts val="400"/>
              </a:spcBef>
            </a:pPr>
            <a:r>
              <a:rPr lang="ja-JP" altLang="en-US" sz="1200" dirty="0">
                <a:solidFill>
                  <a:prstClr val="black"/>
                </a:solidFill>
              </a:rPr>
              <a:t>・学協会がもつ会議録等の収集（</a:t>
            </a:r>
            <a:r>
              <a:rPr lang="en-US" altLang="ja-JP" sz="1200" dirty="0">
                <a:solidFill>
                  <a:prstClr val="black"/>
                </a:solidFill>
              </a:rPr>
              <a:t>DRM</a:t>
            </a:r>
            <a:r>
              <a:rPr lang="ja-JP" altLang="en-US" sz="1200" dirty="0">
                <a:solidFill>
                  <a:prstClr val="black"/>
                </a:solidFill>
              </a:rPr>
              <a:t>付き</a:t>
            </a:r>
            <a:r>
              <a:rPr lang="en-US" altLang="ja-JP" sz="1200" dirty="0">
                <a:solidFill>
                  <a:prstClr val="black"/>
                </a:solidFill>
              </a:rPr>
              <a:t>or</a:t>
            </a:r>
            <a:r>
              <a:rPr lang="ja-JP" altLang="en-US" sz="1200" dirty="0">
                <a:solidFill>
                  <a:prstClr val="black"/>
                </a:solidFill>
              </a:rPr>
              <a:t>別フォーマット）</a:t>
            </a:r>
            <a:endParaRPr lang="en-US" altLang="ja-JP" sz="1200" dirty="0">
              <a:solidFill>
                <a:prstClr val="black"/>
              </a:solidFill>
            </a:endParaRPr>
          </a:p>
          <a:p>
            <a:pPr>
              <a:spcBef>
                <a:spcPts val="200"/>
              </a:spcBef>
            </a:pPr>
            <a:r>
              <a:rPr lang="ja-JP" altLang="en-US" sz="1200" dirty="0">
                <a:solidFill>
                  <a:prstClr val="black"/>
                </a:solidFill>
              </a:rPr>
              <a:t>・文献と結びついた研究データの収集・蓄積・保存</a:t>
            </a:r>
            <a:endParaRPr lang="en-US" altLang="ja-JP" sz="1200" dirty="0">
              <a:solidFill>
                <a:prstClr val="black"/>
              </a:solidFill>
            </a:endParaRPr>
          </a:p>
          <a:p>
            <a:pPr>
              <a:spcBef>
                <a:spcPts val="200"/>
              </a:spcBef>
            </a:pPr>
            <a:r>
              <a:rPr lang="ja-JP" altLang="en-US" sz="1200" dirty="0">
                <a:solidFill>
                  <a:prstClr val="black"/>
                </a:solidFill>
              </a:rPr>
              <a:t>・公的機関のオープンデータへの対応（アーカイブの検討）</a:t>
            </a:r>
            <a:endParaRPr lang="en-US" altLang="ja-JP" sz="1200" dirty="0">
              <a:solidFill>
                <a:prstClr val="black"/>
              </a:solidFill>
            </a:endParaRPr>
          </a:p>
          <a:p>
            <a:pPr>
              <a:spcBef>
                <a:spcPts val="200"/>
              </a:spcBef>
            </a:pPr>
            <a:r>
              <a:rPr lang="ja-JP" altLang="en-US" sz="1200" dirty="0">
                <a:solidFill>
                  <a:prstClr val="black"/>
                </a:solidFill>
              </a:rPr>
              <a:t>・長期利用保証のためのデータ変換</a:t>
            </a:r>
            <a:endParaRPr lang="en-US" altLang="ja-JP" sz="1200" dirty="0">
              <a:solidFill>
                <a:prstClr val="black"/>
              </a:solidFill>
            </a:endParaRPr>
          </a:p>
        </p:txBody>
      </p:sp>
      <p:sp>
        <p:nvSpPr>
          <p:cNvPr id="16" name="フッター プレースホルダー 15"/>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227799275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線コネクタ 55"/>
          <p:cNvCxnSpPr/>
          <p:nvPr/>
        </p:nvCxnSpPr>
        <p:spPr>
          <a:xfrm flipV="1">
            <a:off x="3840967" y="3024572"/>
            <a:ext cx="1524656" cy="2495745"/>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en-US" dirty="0"/>
              <a:t>③ 電子情報資源の</a:t>
            </a:r>
            <a:r>
              <a:rPr lang="ja-JP" altLang="en-US" dirty="0" smtClean="0"/>
              <a:t>組織化と連携</a:t>
            </a:r>
            <a:endParaRPr kumimoji="1" lang="ja-JP" altLang="en-US" dirty="0"/>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149</a:t>
            </a:fld>
            <a:endParaRPr lang="ja-JP" altLang="en-US">
              <a:solidFill>
                <a:prstClr val="black"/>
              </a:solidFill>
            </a:endParaRPr>
          </a:p>
        </p:txBody>
      </p:sp>
      <p:sp>
        <p:nvSpPr>
          <p:cNvPr id="6" name="コンテンツ プレースホルダー 2"/>
          <p:cNvSpPr txBox="1">
            <a:spLocks/>
          </p:cNvSpPr>
          <p:nvPr/>
        </p:nvSpPr>
        <p:spPr>
          <a:xfrm>
            <a:off x="2346960" y="1004546"/>
            <a:ext cx="7543801" cy="48645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ClrTx/>
              <a:buSzTx/>
              <a:buNone/>
            </a:pPr>
            <a:r>
              <a:rPr lang="en-US" altLang="ja-JP" sz="1400" dirty="0">
                <a:solidFill>
                  <a:prstClr val="black"/>
                </a:solidFill>
              </a:rPr>
              <a:t>【</a:t>
            </a:r>
            <a:r>
              <a:rPr lang="ja-JP" altLang="en-US" sz="1400" dirty="0">
                <a:solidFill>
                  <a:prstClr val="black"/>
                </a:solidFill>
              </a:rPr>
              <a:t>現状</a:t>
            </a:r>
            <a:r>
              <a:rPr lang="en-US" altLang="ja-JP" sz="1400" dirty="0">
                <a:solidFill>
                  <a:prstClr val="black"/>
                </a:solidFill>
              </a:rPr>
              <a:t>】</a:t>
            </a:r>
            <a:r>
              <a:rPr lang="ja-JP" altLang="en-US" sz="1400" dirty="0">
                <a:solidFill>
                  <a:prstClr val="black"/>
                </a:solidFill>
              </a:rPr>
              <a:t>　国立国会図書館サーチによる連携先データベースは約</a:t>
            </a:r>
            <a:r>
              <a:rPr lang="en-US" altLang="ja-JP" sz="1400" dirty="0">
                <a:solidFill>
                  <a:prstClr val="black"/>
                </a:solidFill>
              </a:rPr>
              <a:t>100</a:t>
            </a:r>
          </a:p>
          <a:p>
            <a:pPr marL="0" indent="0">
              <a:lnSpc>
                <a:spcPct val="100000"/>
              </a:lnSpc>
              <a:spcBef>
                <a:spcPts val="0"/>
              </a:spcBef>
              <a:spcAft>
                <a:spcPts val="0"/>
              </a:spcAft>
              <a:buClrTx/>
              <a:buSzTx/>
              <a:buNone/>
            </a:pPr>
            <a:r>
              <a:rPr lang="ja-JP" altLang="en-US" sz="1400" dirty="0">
                <a:solidFill>
                  <a:prstClr val="black"/>
                </a:solidFill>
              </a:rPr>
              <a:t>　　　　　</a:t>
            </a:r>
            <a:r>
              <a:rPr lang="ja-JP" altLang="en-US" sz="1400" dirty="0">
                <a:solidFill>
                  <a:srgbClr val="FF0000"/>
                </a:solidFill>
              </a:rPr>
              <a:t>赤字</a:t>
            </a:r>
            <a:r>
              <a:rPr lang="ja-JP" altLang="en-US" sz="1400" dirty="0">
                <a:solidFill>
                  <a:prstClr val="black"/>
                </a:solidFill>
              </a:rPr>
              <a:t>が検索対象になっていないもの。</a:t>
            </a:r>
            <a:endParaRPr lang="ja-JP" altLang="en-US" dirty="0">
              <a:solidFill>
                <a:prstClr val="black">
                  <a:lumMod val="75000"/>
                  <a:lumOff val="25000"/>
                </a:prstClr>
              </a:solidFill>
            </a:endParaRPr>
          </a:p>
        </p:txBody>
      </p:sp>
      <p:sp>
        <p:nvSpPr>
          <p:cNvPr id="29" name="角丸四角形 28"/>
          <p:cNvSpPr/>
          <p:nvPr/>
        </p:nvSpPr>
        <p:spPr>
          <a:xfrm>
            <a:off x="3089309" y="5426904"/>
            <a:ext cx="2534929" cy="12545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prstClr val="black"/>
                </a:solidFill>
              </a:rPr>
              <a:t>・論文</a:t>
            </a:r>
            <a:r>
              <a:rPr lang="en-US" altLang="ja-JP" sz="1200" dirty="0">
                <a:solidFill>
                  <a:prstClr val="black"/>
                </a:solidFill>
              </a:rPr>
              <a:t>/</a:t>
            </a:r>
            <a:r>
              <a:rPr lang="ja-JP" altLang="en-US" sz="1200" dirty="0">
                <a:solidFill>
                  <a:prstClr val="black"/>
                </a:solidFill>
              </a:rPr>
              <a:t>紀要</a:t>
            </a:r>
            <a:endParaRPr lang="en-US" altLang="ja-JP" sz="1200" dirty="0">
              <a:solidFill>
                <a:prstClr val="black"/>
              </a:solidFill>
            </a:endParaRPr>
          </a:p>
          <a:p>
            <a:r>
              <a:rPr lang="ja-JP" altLang="en-US" sz="1200" dirty="0">
                <a:solidFill>
                  <a:srgbClr val="FF0000"/>
                </a:solidFill>
              </a:rPr>
              <a:t>・約</a:t>
            </a:r>
            <a:r>
              <a:rPr lang="en-US" altLang="ja-JP" sz="1200" dirty="0">
                <a:solidFill>
                  <a:srgbClr val="FF0000"/>
                </a:solidFill>
              </a:rPr>
              <a:t>9</a:t>
            </a:r>
            <a:r>
              <a:rPr lang="ja-JP" altLang="en-US" sz="1200" dirty="0">
                <a:solidFill>
                  <a:srgbClr val="FF0000"/>
                </a:solidFill>
              </a:rPr>
              <a:t>割のデジタルアーカイブ</a:t>
            </a:r>
            <a:endParaRPr lang="en-US" altLang="ja-JP" sz="1200" dirty="0">
              <a:solidFill>
                <a:srgbClr val="FF0000"/>
              </a:solidFill>
            </a:endParaRPr>
          </a:p>
          <a:p>
            <a:r>
              <a:rPr lang="ja-JP" altLang="en-US" sz="1200" dirty="0">
                <a:solidFill>
                  <a:srgbClr val="FF0000"/>
                </a:solidFill>
              </a:rPr>
              <a:t>・研究データ　</a:t>
            </a:r>
            <a:endParaRPr lang="en-US" altLang="ja-JP" sz="1200" dirty="0">
              <a:solidFill>
                <a:srgbClr val="FF0000"/>
              </a:solidFill>
            </a:endParaRPr>
          </a:p>
        </p:txBody>
      </p:sp>
      <p:sp>
        <p:nvSpPr>
          <p:cNvPr id="12" name="角丸四角形 11"/>
          <p:cNvSpPr/>
          <p:nvPr/>
        </p:nvSpPr>
        <p:spPr>
          <a:xfrm>
            <a:off x="3972290" y="4341092"/>
            <a:ext cx="2203569" cy="909616"/>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r>
              <a:rPr lang="ja-JP" altLang="en-US" b="1" dirty="0">
                <a:solidFill>
                  <a:prstClr val="black"/>
                </a:solidFill>
              </a:rPr>
              <a:t>国立情報学研究所</a:t>
            </a:r>
          </a:p>
          <a:p>
            <a:r>
              <a:rPr lang="ja-JP" altLang="en-US" sz="1400" dirty="0">
                <a:solidFill>
                  <a:prstClr val="black"/>
                </a:solidFill>
                <a:latin typeface="ＭＳ Ｐゴシック" panose="020B0600070205080204" pitchFamily="50" charset="-128"/>
              </a:rPr>
              <a:t>　　　・</a:t>
            </a:r>
            <a:r>
              <a:rPr lang="en-US" altLang="ja-JP" b="1" dirty="0" err="1">
                <a:solidFill>
                  <a:srgbClr val="00B050"/>
                </a:solidFill>
                <a:latin typeface="ＭＳ Ｐゴシック" panose="020B0600070205080204" pitchFamily="50" charset="-128"/>
              </a:rPr>
              <a:t>CiNii</a:t>
            </a:r>
            <a:endParaRPr lang="en-US" altLang="ja-JP" b="1" dirty="0">
              <a:solidFill>
                <a:srgbClr val="00B050"/>
              </a:solidFill>
              <a:latin typeface="ＭＳ Ｐゴシック" panose="020B0600070205080204" pitchFamily="50" charset="-128"/>
            </a:endParaRPr>
          </a:p>
          <a:p>
            <a:r>
              <a:rPr lang="ja-JP" altLang="en-US" sz="1400" b="1" dirty="0">
                <a:solidFill>
                  <a:srgbClr val="00B050"/>
                </a:solidFill>
                <a:latin typeface="ＭＳ Ｐゴシック" panose="020B0600070205080204" pitchFamily="50" charset="-128"/>
              </a:rPr>
              <a:t>　　　</a:t>
            </a:r>
            <a:r>
              <a:rPr lang="ja-JP" altLang="en-US" sz="1100" dirty="0">
                <a:solidFill>
                  <a:prstClr val="black"/>
                </a:solidFill>
                <a:latin typeface="ＭＳ Ｐゴシック" panose="020B0600070205080204" pitchFamily="50" charset="-128"/>
              </a:rPr>
              <a:t>・</a:t>
            </a:r>
            <a:r>
              <a:rPr lang="en-US" altLang="ja-JP" b="1" dirty="0">
                <a:solidFill>
                  <a:srgbClr val="00B050"/>
                </a:solidFill>
                <a:latin typeface="ＭＳ Ｐゴシック" panose="020B0600070205080204" pitchFamily="50" charset="-128"/>
              </a:rPr>
              <a:t>JAIRO</a:t>
            </a:r>
            <a:endParaRPr lang="en-US" altLang="ja-JP" dirty="0">
              <a:solidFill>
                <a:prstClr val="black"/>
              </a:solidFill>
              <a:latin typeface="ＭＳ Ｐゴシック" panose="020B0600070205080204" pitchFamily="50" charset="-128"/>
            </a:endParaRPr>
          </a:p>
          <a:p>
            <a:endParaRPr lang="en-US" altLang="ja-JP" sz="1400" dirty="0">
              <a:solidFill>
                <a:prstClr val="black"/>
              </a:solidFill>
              <a:latin typeface="ＭＳ Ｐゴシック" panose="020B0600070205080204" pitchFamily="50" charset="-128"/>
            </a:endParaRPr>
          </a:p>
        </p:txBody>
      </p:sp>
      <p:sp>
        <p:nvSpPr>
          <p:cNvPr id="13" name="角丸四角形 12"/>
          <p:cNvSpPr/>
          <p:nvPr/>
        </p:nvSpPr>
        <p:spPr>
          <a:xfrm>
            <a:off x="1748517" y="4389657"/>
            <a:ext cx="2166350" cy="854711"/>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r>
              <a:rPr lang="ja-JP" altLang="en-US" b="1" dirty="0">
                <a:solidFill>
                  <a:prstClr val="black"/>
                </a:solidFill>
              </a:rPr>
              <a:t>科学技術振興機構</a:t>
            </a:r>
            <a:endParaRPr lang="en-US" altLang="ja-JP" b="1" dirty="0">
              <a:solidFill>
                <a:prstClr val="black"/>
              </a:solidFill>
            </a:endParaRPr>
          </a:p>
          <a:p>
            <a:r>
              <a:rPr lang="ja-JP" altLang="en-US" dirty="0">
                <a:solidFill>
                  <a:prstClr val="black"/>
                </a:solidFill>
              </a:rPr>
              <a:t>・</a:t>
            </a:r>
            <a:r>
              <a:rPr lang="en-US" altLang="ja-JP" b="1" dirty="0">
                <a:solidFill>
                  <a:srgbClr val="00B050"/>
                </a:solidFill>
                <a:latin typeface="ＭＳ Ｐゴシック" panose="020B0600070205080204" pitchFamily="50" charset="-128"/>
              </a:rPr>
              <a:t>J-STAGE</a:t>
            </a:r>
          </a:p>
          <a:p>
            <a:endParaRPr lang="en-US" altLang="ja-JP" b="1" dirty="0">
              <a:solidFill>
                <a:prstClr val="black"/>
              </a:solidFill>
            </a:endParaRPr>
          </a:p>
          <a:p>
            <a:endParaRPr lang="en-US" altLang="ja-JP" b="1" dirty="0">
              <a:solidFill>
                <a:prstClr val="black"/>
              </a:solidFill>
            </a:endParaRPr>
          </a:p>
          <a:p>
            <a:endParaRPr lang="en-US" altLang="ja-JP" sz="1400" dirty="0">
              <a:solidFill>
                <a:prstClr val="black"/>
              </a:solidFill>
            </a:endParaRPr>
          </a:p>
        </p:txBody>
      </p:sp>
      <p:cxnSp>
        <p:nvCxnSpPr>
          <p:cNvPr id="14" name="直線コネクタ 13"/>
          <p:cNvCxnSpPr/>
          <p:nvPr/>
        </p:nvCxnSpPr>
        <p:spPr>
          <a:xfrm flipV="1">
            <a:off x="4686926" y="5246956"/>
            <a:ext cx="122615" cy="17994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1654640" y="5426905"/>
            <a:ext cx="1359734" cy="9619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学協会</a:t>
            </a:r>
            <a:endParaRPr lang="en-US" altLang="ja-JP" b="1" dirty="0">
              <a:solidFill>
                <a:prstClr val="black"/>
              </a:solidFill>
            </a:endParaRPr>
          </a:p>
          <a:p>
            <a:pPr>
              <a:spcBef>
                <a:spcPts val="600"/>
              </a:spcBef>
            </a:pPr>
            <a:r>
              <a:rPr lang="ja-JP" altLang="en-US" sz="1200" dirty="0">
                <a:solidFill>
                  <a:prstClr val="black"/>
                </a:solidFill>
              </a:rPr>
              <a:t>・論文</a:t>
            </a:r>
            <a:r>
              <a:rPr lang="en-US" altLang="ja-JP" sz="1200" dirty="0">
                <a:solidFill>
                  <a:prstClr val="black"/>
                </a:solidFill>
              </a:rPr>
              <a:t>/</a:t>
            </a:r>
            <a:r>
              <a:rPr lang="ja-JP" altLang="en-US" sz="1200" dirty="0">
                <a:solidFill>
                  <a:prstClr val="black"/>
                </a:solidFill>
              </a:rPr>
              <a:t>学会誌</a:t>
            </a:r>
            <a:endParaRPr lang="en-US" altLang="ja-JP" sz="1200" dirty="0">
              <a:solidFill>
                <a:prstClr val="black"/>
              </a:solidFill>
            </a:endParaRPr>
          </a:p>
        </p:txBody>
      </p:sp>
      <p:cxnSp>
        <p:nvCxnSpPr>
          <p:cNvPr id="32" name="直線コネクタ 31"/>
          <p:cNvCxnSpPr>
            <a:stCxn id="25" idx="0"/>
            <a:endCxn id="13" idx="2"/>
          </p:cNvCxnSpPr>
          <p:nvPr/>
        </p:nvCxnSpPr>
        <p:spPr>
          <a:xfrm flipV="1">
            <a:off x="2334508" y="5244368"/>
            <a:ext cx="497185" cy="1825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5" name="角丸四角形 34"/>
          <p:cNvSpPr/>
          <p:nvPr/>
        </p:nvSpPr>
        <p:spPr>
          <a:xfrm>
            <a:off x="1615393" y="1517855"/>
            <a:ext cx="1420260" cy="10673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spc="-100" dirty="0">
                <a:solidFill>
                  <a:prstClr val="black"/>
                </a:solidFill>
              </a:rPr>
              <a:t>公共図書館</a:t>
            </a:r>
            <a:endParaRPr lang="en-US" altLang="ja-JP" b="1" spc="-100"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srgbClr val="FF0000"/>
                </a:solidFill>
              </a:rPr>
              <a:t>・約</a:t>
            </a:r>
            <a:r>
              <a:rPr lang="en-US" altLang="ja-JP" sz="1200" dirty="0">
                <a:solidFill>
                  <a:srgbClr val="FF0000"/>
                </a:solidFill>
              </a:rPr>
              <a:t>6</a:t>
            </a:r>
            <a:r>
              <a:rPr lang="ja-JP" altLang="en-US" sz="1200" dirty="0">
                <a:solidFill>
                  <a:srgbClr val="FF0000"/>
                </a:solidFill>
              </a:rPr>
              <a:t>割のデジタルアーカイブ</a:t>
            </a:r>
            <a:endParaRPr lang="en-US" altLang="ja-JP" sz="1200" dirty="0">
              <a:solidFill>
                <a:srgbClr val="FF0000"/>
              </a:solidFill>
            </a:endParaRPr>
          </a:p>
        </p:txBody>
      </p:sp>
      <p:cxnSp>
        <p:nvCxnSpPr>
          <p:cNvPr id="36" name="直線コネクタ 35"/>
          <p:cNvCxnSpPr>
            <a:endCxn id="13" idx="2"/>
          </p:cNvCxnSpPr>
          <p:nvPr/>
        </p:nvCxnSpPr>
        <p:spPr>
          <a:xfrm flipH="1" flipV="1">
            <a:off x="2831692" y="5244368"/>
            <a:ext cx="696628" cy="1825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35" idx="3"/>
          </p:cNvCxnSpPr>
          <p:nvPr/>
        </p:nvCxnSpPr>
        <p:spPr>
          <a:xfrm>
            <a:off x="3035654" y="2051553"/>
            <a:ext cx="2313321" cy="974953"/>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6" name="角丸四角形吹き出し 45"/>
          <p:cNvSpPr/>
          <p:nvPr/>
        </p:nvSpPr>
        <p:spPr>
          <a:xfrm>
            <a:off x="7999693" y="1041131"/>
            <a:ext cx="2642727" cy="2854479"/>
          </a:xfrm>
          <a:prstGeom prst="wedgeRoundRectCallout">
            <a:avLst>
              <a:gd name="adj1" fmla="val -49908"/>
              <a:gd name="adj2" fmla="val -10839"/>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課題</a:t>
            </a:r>
            <a:r>
              <a:rPr lang="en-US" altLang="ja-JP" sz="1400" dirty="0">
                <a:solidFill>
                  <a:prstClr val="black"/>
                </a:solidFill>
              </a:rPr>
              <a:t>】</a:t>
            </a:r>
          </a:p>
          <a:p>
            <a:pPr>
              <a:spcBef>
                <a:spcPts val="400"/>
              </a:spcBef>
            </a:pPr>
            <a:r>
              <a:rPr lang="ja-JP" altLang="en-US" sz="1200" dirty="0">
                <a:solidFill>
                  <a:prstClr val="black"/>
                </a:solidFill>
              </a:rPr>
              <a:t>・（コンテンツのある）デジタルアーカイブとの連携の拡充</a:t>
            </a:r>
            <a:endParaRPr lang="en-US" altLang="ja-JP" sz="1200" dirty="0">
              <a:solidFill>
                <a:prstClr val="black"/>
              </a:solidFill>
            </a:endParaRPr>
          </a:p>
          <a:p>
            <a:pPr>
              <a:spcBef>
                <a:spcPts val="200"/>
              </a:spcBef>
            </a:pPr>
            <a:r>
              <a:rPr lang="ja-JP" altLang="en-US" sz="1200" dirty="0">
                <a:solidFill>
                  <a:prstClr val="black"/>
                </a:solidFill>
              </a:rPr>
              <a:t>・連携促進には領域ごとのアグリゲータが必要</a:t>
            </a:r>
            <a:endParaRPr lang="en-US" altLang="ja-JP" sz="1200" dirty="0">
              <a:solidFill>
                <a:prstClr val="black"/>
              </a:solidFill>
            </a:endParaRPr>
          </a:p>
          <a:p>
            <a:pPr>
              <a:spcBef>
                <a:spcPts val="200"/>
              </a:spcBef>
            </a:pPr>
            <a:r>
              <a:rPr lang="ja-JP" altLang="en-US" sz="1200" dirty="0">
                <a:solidFill>
                  <a:prstClr val="black"/>
                </a:solidFill>
              </a:rPr>
              <a:t>・メタデータ</a:t>
            </a:r>
            <a:r>
              <a:rPr lang="en-US" altLang="ja-JP" sz="1200" dirty="0">
                <a:solidFill>
                  <a:prstClr val="black"/>
                </a:solidFill>
              </a:rPr>
              <a:t>/</a:t>
            </a:r>
            <a:r>
              <a:rPr lang="ja-JP" altLang="en-US" sz="1200" dirty="0">
                <a:solidFill>
                  <a:prstClr val="black"/>
                </a:solidFill>
              </a:rPr>
              <a:t>コンテンツの利用に係るライセンスの明示</a:t>
            </a:r>
            <a:endParaRPr lang="en-US" altLang="ja-JP" sz="1200" dirty="0">
              <a:solidFill>
                <a:prstClr val="black"/>
              </a:solidFill>
            </a:endParaRPr>
          </a:p>
          <a:p>
            <a:pPr>
              <a:spcBef>
                <a:spcPts val="200"/>
              </a:spcBef>
            </a:pPr>
            <a:r>
              <a:rPr lang="ja-JP" altLang="en-US" sz="1200" dirty="0">
                <a:solidFill>
                  <a:prstClr val="black"/>
                </a:solidFill>
              </a:rPr>
              <a:t>・外国への発信対応（ローマ字検索等）</a:t>
            </a:r>
            <a:endParaRPr lang="en-US" altLang="ja-JP" sz="1200" dirty="0">
              <a:solidFill>
                <a:prstClr val="black"/>
              </a:solidFill>
            </a:endParaRPr>
          </a:p>
          <a:p>
            <a:pPr>
              <a:spcBef>
                <a:spcPts val="200"/>
              </a:spcBef>
            </a:pPr>
            <a:r>
              <a:rPr lang="ja-JP" altLang="en-US" sz="1200" dirty="0">
                <a:solidFill>
                  <a:prstClr val="black"/>
                </a:solidFill>
              </a:rPr>
              <a:t>・識別子付与の強化（</a:t>
            </a:r>
            <a:r>
              <a:rPr lang="en-US" altLang="ja-JP" sz="1200" dirty="0">
                <a:solidFill>
                  <a:prstClr val="black"/>
                </a:solidFill>
              </a:rPr>
              <a:t> </a:t>
            </a:r>
            <a:r>
              <a:rPr lang="ja-JP" altLang="en-US" sz="1200" dirty="0">
                <a:solidFill>
                  <a:prstClr val="black"/>
                </a:solidFill>
              </a:rPr>
              <a:t>研究データ含む）</a:t>
            </a:r>
            <a:endParaRPr lang="en-US" altLang="ja-JP" sz="1200" dirty="0">
              <a:solidFill>
                <a:prstClr val="black"/>
              </a:solidFill>
            </a:endParaRPr>
          </a:p>
        </p:txBody>
      </p:sp>
      <p:cxnSp>
        <p:nvCxnSpPr>
          <p:cNvPr id="50" name="直線コネクタ 49"/>
          <p:cNvCxnSpPr>
            <a:stCxn id="13" idx="0"/>
          </p:cNvCxnSpPr>
          <p:nvPr/>
        </p:nvCxnSpPr>
        <p:spPr>
          <a:xfrm flipV="1">
            <a:off x="2831692" y="3028014"/>
            <a:ext cx="2544780" cy="1361643"/>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192623" y="2976061"/>
            <a:ext cx="244632" cy="140295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0" name="角丸四角形 69"/>
          <p:cNvSpPr/>
          <p:nvPr/>
        </p:nvSpPr>
        <p:spPr>
          <a:xfrm>
            <a:off x="5722660" y="5336499"/>
            <a:ext cx="2154286" cy="1375196"/>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博物館・美術館・公文書館</a:t>
            </a:r>
          </a:p>
          <a:p>
            <a:r>
              <a:rPr lang="ja-JP" altLang="en-US" sz="1200" dirty="0">
                <a:solidFill>
                  <a:prstClr val="black"/>
                </a:solidFill>
              </a:rPr>
              <a:t>・作品目録</a:t>
            </a:r>
            <a:endParaRPr lang="en-US" altLang="ja-JP" sz="1200" dirty="0">
              <a:solidFill>
                <a:prstClr val="black"/>
              </a:solidFill>
            </a:endParaRPr>
          </a:p>
          <a:p>
            <a:r>
              <a:rPr lang="ja-JP" altLang="en-US" sz="1200" dirty="0">
                <a:solidFill>
                  <a:srgbClr val="FF0000"/>
                </a:solidFill>
              </a:rPr>
              <a:t>・多くのデジタルアーカイブ（文化資産オンライン）</a:t>
            </a:r>
            <a:endParaRPr lang="en-US" altLang="ja-JP" sz="1200" dirty="0">
              <a:solidFill>
                <a:srgbClr val="FF0000"/>
              </a:solidFill>
            </a:endParaRPr>
          </a:p>
        </p:txBody>
      </p:sp>
      <p:sp>
        <p:nvSpPr>
          <p:cNvPr id="106" name="角丸四角形 105"/>
          <p:cNvSpPr/>
          <p:nvPr/>
        </p:nvSpPr>
        <p:spPr>
          <a:xfrm>
            <a:off x="1616096" y="2655383"/>
            <a:ext cx="1416332" cy="1569154"/>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研究機関</a:t>
            </a:r>
            <a:endParaRPr lang="en-US" altLang="ja-JP" b="1"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prstClr val="black"/>
                </a:solidFill>
              </a:rPr>
              <a:t>・論文</a:t>
            </a:r>
            <a:endParaRPr lang="en-US" altLang="ja-JP" sz="1200" dirty="0">
              <a:solidFill>
                <a:prstClr val="black"/>
              </a:solidFill>
            </a:endParaRPr>
          </a:p>
          <a:p>
            <a:r>
              <a:rPr lang="ja-JP" altLang="en-US" sz="1200" dirty="0">
                <a:solidFill>
                  <a:srgbClr val="FF0000"/>
                </a:solidFill>
              </a:rPr>
              <a:t>・多くのデジタルアーカイブ</a:t>
            </a:r>
            <a:endParaRPr lang="en-US" altLang="ja-JP" sz="1200" dirty="0">
              <a:solidFill>
                <a:srgbClr val="FF0000"/>
              </a:solidFill>
            </a:endParaRPr>
          </a:p>
          <a:p>
            <a:r>
              <a:rPr lang="ja-JP" altLang="en-US" sz="1200" dirty="0">
                <a:solidFill>
                  <a:srgbClr val="FF0000"/>
                </a:solidFill>
              </a:rPr>
              <a:t>・研究データ</a:t>
            </a:r>
            <a:endParaRPr lang="en-US" altLang="ja-JP" sz="1200" dirty="0">
              <a:solidFill>
                <a:srgbClr val="FF0000"/>
              </a:solidFill>
            </a:endParaRPr>
          </a:p>
        </p:txBody>
      </p:sp>
      <p:cxnSp>
        <p:nvCxnSpPr>
          <p:cNvPr id="110" name="直線コネクタ 109"/>
          <p:cNvCxnSpPr>
            <a:stCxn id="106" idx="3"/>
          </p:cNvCxnSpPr>
          <p:nvPr/>
        </p:nvCxnSpPr>
        <p:spPr>
          <a:xfrm flipV="1">
            <a:off x="3032429" y="3082260"/>
            <a:ext cx="2333195" cy="357700"/>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a:stCxn id="70" idx="0"/>
          </p:cNvCxnSpPr>
          <p:nvPr/>
        </p:nvCxnSpPr>
        <p:spPr>
          <a:xfrm flipH="1" flipV="1">
            <a:off x="5434067" y="3024571"/>
            <a:ext cx="1365737" cy="231192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a:stCxn id="106" idx="2"/>
            <a:endCxn id="13" idx="0"/>
          </p:cNvCxnSpPr>
          <p:nvPr/>
        </p:nvCxnSpPr>
        <p:spPr>
          <a:xfrm>
            <a:off x="2324262" y="4224538"/>
            <a:ext cx="507430" cy="165119"/>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73" name="角丸四角形 272"/>
          <p:cNvSpPr/>
          <p:nvPr/>
        </p:nvSpPr>
        <p:spPr>
          <a:xfrm>
            <a:off x="7971458" y="5378500"/>
            <a:ext cx="1843009" cy="10631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出版社</a:t>
            </a:r>
            <a:endParaRPr lang="en-US" altLang="ja-JP" b="1" dirty="0">
              <a:solidFill>
                <a:prstClr val="black"/>
              </a:solidFill>
            </a:endParaRPr>
          </a:p>
          <a:p>
            <a:r>
              <a:rPr lang="ja-JP" altLang="en-US" sz="1200" dirty="0">
                <a:solidFill>
                  <a:prstClr val="black"/>
                </a:solidFill>
              </a:rPr>
              <a:t>・電子書籍目録</a:t>
            </a:r>
            <a:endParaRPr lang="en-US" altLang="ja-JP" sz="1200" dirty="0">
              <a:solidFill>
                <a:prstClr val="black"/>
              </a:solidFill>
            </a:endParaRPr>
          </a:p>
          <a:p>
            <a:r>
              <a:rPr lang="ja-JP" altLang="en-US" sz="1200" dirty="0">
                <a:solidFill>
                  <a:srgbClr val="FF0000"/>
                </a:solidFill>
              </a:rPr>
              <a:t>・ほとんどの商用データベース</a:t>
            </a:r>
            <a:endParaRPr lang="en-US" altLang="ja-JP" sz="1200" dirty="0">
              <a:solidFill>
                <a:srgbClr val="FF0000"/>
              </a:solidFill>
            </a:endParaRPr>
          </a:p>
        </p:txBody>
      </p:sp>
      <p:cxnSp>
        <p:nvCxnSpPr>
          <p:cNvPr id="330" name="直線コネクタ 329"/>
          <p:cNvCxnSpPr>
            <a:stCxn id="273" idx="0"/>
          </p:cNvCxnSpPr>
          <p:nvPr/>
        </p:nvCxnSpPr>
        <p:spPr>
          <a:xfrm flipH="1" flipV="1">
            <a:off x="5383062" y="3087363"/>
            <a:ext cx="3509900" cy="22911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8" name="角丸四角形 27"/>
          <p:cNvSpPr/>
          <p:nvPr/>
        </p:nvSpPr>
        <p:spPr>
          <a:xfrm>
            <a:off x="3273521" y="1607847"/>
            <a:ext cx="4601980" cy="2375868"/>
          </a:xfrm>
          <a:prstGeom prst="roundRect">
            <a:avLst/>
          </a:prstGeom>
          <a:solidFill>
            <a:schemeClr val="bg1"/>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400" dirty="0">
              <a:solidFill>
                <a:prstClr val="black"/>
              </a:solidFill>
              <a:latin typeface="ＭＳ Ｐゴシック" panose="020B0600070205080204" pitchFamily="50" charset="-128"/>
            </a:endParaRPr>
          </a:p>
        </p:txBody>
      </p:sp>
      <p:sp>
        <p:nvSpPr>
          <p:cNvPr id="27" name="角丸四角形 26"/>
          <p:cNvSpPr/>
          <p:nvPr/>
        </p:nvSpPr>
        <p:spPr>
          <a:xfrm>
            <a:off x="4135699" y="1622374"/>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国立国会図書館サーチ</a:t>
            </a:r>
          </a:p>
        </p:txBody>
      </p:sp>
      <p:sp>
        <p:nvSpPr>
          <p:cNvPr id="426" name="雲形吹き出し 425"/>
          <p:cNvSpPr/>
          <p:nvPr/>
        </p:nvSpPr>
        <p:spPr>
          <a:xfrm>
            <a:off x="6385748" y="4028093"/>
            <a:ext cx="4282253" cy="1266407"/>
          </a:xfrm>
          <a:prstGeom prst="cloudCallout">
            <a:avLst>
              <a:gd name="adj1" fmla="val -66880"/>
              <a:gd name="adj2" fmla="val -47140"/>
            </a:avLst>
          </a:prstGeom>
          <a:pattFill prst="pct5">
            <a:fgClr>
              <a:schemeClr val="accent1"/>
            </a:fgClr>
            <a:bgClr>
              <a:schemeClr val="bg1"/>
            </a:bgClr>
          </a:pattFill>
          <a:ln>
            <a:solidFill>
              <a:srgbClr val="FF9933"/>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altLang="ja-JP" sz="1400" dirty="0">
                <a:solidFill>
                  <a:srgbClr val="FF6600"/>
                </a:solidFill>
              </a:rPr>
              <a:t>《</a:t>
            </a:r>
            <a:r>
              <a:rPr lang="ja-JP" altLang="en-US" sz="1400" dirty="0">
                <a:solidFill>
                  <a:srgbClr val="FF6600"/>
                </a:solidFill>
              </a:rPr>
              <a:t>連携に必要なもの</a:t>
            </a:r>
            <a:r>
              <a:rPr lang="en-US" altLang="ja-JP" sz="1400" dirty="0">
                <a:solidFill>
                  <a:srgbClr val="FF6600"/>
                </a:solidFill>
              </a:rPr>
              <a:t>》</a:t>
            </a:r>
          </a:p>
          <a:p>
            <a:r>
              <a:rPr lang="ja-JP" altLang="en-US" sz="1200" dirty="0">
                <a:solidFill>
                  <a:prstClr val="black"/>
                </a:solidFill>
              </a:rPr>
              <a:t>・メタデータ記述要素（</a:t>
            </a:r>
            <a:r>
              <a:rPr lang="en-US" altLang="ja-JP" sz="1200" dirty="0">
                <a:solidFill>
                  <a:prstClr val="black"/>
                </a:solidFill>
              </a:rPr>
              <a:t>DC-NDL</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・語彙統制</a:t>
            </a:r>
            <a:endParaRPr lang="en-US" altLang="ja-JP" sz="1200" dirty="0">
              <a:solidFill>
                <a:prstClr val="black"/>
              </a:solidFill>
            </a:endParaRPr>
          </a:p>
          <a:p>
            <a:r>
              <a:rPr lang="ja-JP" altLang="en-US" sz="1200" dirty="0">
                <a:solidFill>
                  <a:prstClr val="black"/>
                </a:solidFill>
              </a:rPr>
              <a:t>・各種識別子（</a:t>
            </a:r>
            <a:r>
              <a:rPr lang="en-US" altLang="ja-JP" sz="1200" b="1" dirty="0">
                <a:solidFill>
                  <a:srgbClr val="00B050"/>
                </a:solidFill>
              </a:rPr>
              <a:t>DOI</a:t>
            </a:r>
            <a:r>
              <a:rPr lang="ja-JP" altLang="en-US" sz="1200" dirty="0" err="1">
                <a:solidFill>
                  <a:prstClr val="black"/>
                </a:solidFill>
              </a:rPr>
              <a:t>，</a:t>
            </a:r>
            <a:r>
              <a:rPr lang="en-US" altLang="ja-JP" sz="1200" dirty="0">
                <a:solidFill>
                  <a:prstClr val="black"/>
                </a:solidFill>
              </a:rPr>
              <a:t>ISIL</a:t>
            </a:r>
            <a:r>
              <a:rPr lang="ja-JP" altLang="en-US" sz="1200" dirty="0" err="1">
                <a:solidFill>
                  <a:prstClr val="black"/>
                </a:solidFill>
              </a:rPr>
              <a:t>，</a:t>
            </a:r>
            <a:r>
              <a:rPr lang="en-US" altLang="ja-JP" sz="1200" dirty="0">
                <a:solidFill>
                  <a:prstClr val="black"/>
                </a:solidFill>
              </a:rPr>
              <a:t>ORCID</a:t>
            </a:r>
            <a:r>
              <a:rPr lang="ja-JP" altLang="en-US" sz="1200" dirty="0">
                <a:solidFill>
                  <a:prstClr val="black"/>
                </a:solidFill>
              </a:rPr>
              <a:t>･･･）</a:t>
            </a:r>
            <a:endParaRPr lang="en-US" altLang="ja-JP" sz="1200" dirty="0">
              <a:solidFill>
                <a:prstClr val="black"/>
              </a:solidFill>
            </a:endParaRPr>
          </a:p>
        </p:txBody>
      </p:sp>
      <p:pic>
        <p:nvPicPr>
          <p:cNvPr id="5" name="コンテンツ プレースホルダー 4"/>
          <p:cNvPicPr>
            <a:picLocks noGrp="1" noChangeAspect="1"/>
          </p:cNvPicPr>
          <p:nvPr>
            <p:ph idx="1"/>
          </p:nvPr>
        </p:nvPicPr>
        <p:blipFill>
          <a:blip r:embed="rId3"/>
          <a:stretch>
            <a:fillRect/>
          </a:stretch>
        </p:blipFill>
        <p:spPr>
          <a:xfrm>
            <a:off x="3601986" y="2004861"/>
            <a:ext cx="3978041" cy="1895334"/>
          </a:xfrm>
          <a:prstGeom prst="rect">
            <a:avLst/>
          </a:prstGeom>
        </p:spPr>
      </p:pic>
      <p:sp>
        <p:nvSpPr>
          <p:cNvPr id="3" name="フッター プレースホルダー 2"/>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3840799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第</a:t>
            </a:r>
            <a:r>
              <a:rPr lang="en-US" altLang="ja-JP" sz="3600" dirty="0" smtClean="0"/>
              <a:t>4</a:t>
            </a:r>
            <a:r>
              <a:rPr lang="ja-JP" altLang="en-US" sz="3600" dirty="0" smtClean="0"/>
              <a:t>ステージ</a:t>
            </a:r>
            <a:r>
              <a:rPr lang="en-US" altLang="ja-JP" sz="3600" dirty="0"/>
              <a:t>【2012</a:t>
            </a:r>
            <a:r>
              <a:rPr lang="ja-JP" altLang="en-US" sz="3600" dirty="0"/>
              <a:t>～</a:t>
            </a:r>
            <a:r>
              <a:rPr lang="en-US" altLang="ja-JP" sz="3600" dirty="0"/>
              <a:t>2014】	</a:t>
            </a:r>
            <a:r>
              <a:rPr lang="ja-JP" altLang="en-US" sz="3600" dirty="0"/>
              <a:t>総括と再始動期、</a:t>
            </a:r>
            <a:r>
              <a:rPr lang="ja-JP" altLang="en-US" sz="3600" dirty="0" smtClean="0"/>
              <a:t>見直し期</a:t>
            </a:r>
            <a:endParaRPr kumimoji="1" lang="ja-JP" altLang="en-US" sz="3600" dirty="0"/>
          </a:p>
        </p:txBody>
      </p:sp>
      <p:sp>
        <p:nvSpPr>
          <p:cNvPr id="3" name="コンテンツ プレースホルダー 2"/>
          <p:cNvSpPr>
            <a:spLocks noGrp="1"/>
          </p:cNvSpPr>
          <p:nvPr>
            <p:ph idx="1"/>
          </p:nvPr>
        </p:nvSpPr>
        <p:spPr>
          <a:xfrm>
            <a:off x="414337" y="965200"/>
            <a:ext cx="11344275" cy="5211763"/>
          </a:xfrm>
        </p:spPr>
        <p:txBody>
          <a:bodyPr>
            <a:normAutofit/>
          </a:bodyPr>
          <a:lstStyle/>
          <a:p>
            <a:pPr lvl="0"/>
            <a:r>
              <a:rPr lang="en-US" altLang="ja-JP" dirty="0" smtClean="0"/>
              <a:t>2012/7</a:t>
            </a:r>
            <a:r>
              <a:rPr lang="en-US" altLang="ja-JP" dirty="0"/>
              <a:t>:</a:t>
            </a:r>
            <a:r>
              <a:rPr lang="ja-JP" altLang="ja-JP" dirty="0"/>
              <a:t>「私たちの使命・目標</a:t>
            </a:r>
            <a:r>
              <a:rPr lang="en-US" altLang="ja-JP" dirty="0"/>
              <a:t>2012-2016</a:t>
            </a:r>
            <a:r>
              <a:rPr lang="ja-JP" altLang="ja-JP" dirty="0"/>
              <a:t>」</a:t>
            </a:r>
          </a:p>
          <a:p>
            <a:pPr lvl="0"/>
            <a:r>
              <a:rPr lang="en-US" altLang="ja-JP" dirty="0"/>
              <a:t>2013/3: </a:t>
            </a:r>
            <a:r>
              <a:rPr lang="ja-JP" altLang="en-US" dirty="0" smtClean="0"/>
              <a:t>東日本大震災アーカイブ（</a:t>
            </a:r>
            <a:r>
              <a:rPr lang="ja-JP" altLang="ja-JP" dirty="0" smtClean="0"/>
              <a:t>ひなぎく</a:t>
            </a:r>
            <a:r>
              <a:rPr lang="ja-JP" altLang="en-US" dirty="0" smtClean="0"/>
              <a:t>）</a:t>
            </a:r>
            <a:r>
              <a:rPr lang="ja-JP" altLang="ja-JP" dirty="0" smtClean="0"/>
              <a:t>公開</a:t>
            </a:r>
            <a:endParaRPr lang="ja-JP" altLang="ja-JP" dirty="0"/>
          </a:p>
          <a:p>
            <a:pPr lvl="0"/>
            <a:r>
              <a:rPr lang="en-US" altLang="ja-JP" dirty="0"/>
              <a:t>2013/5:</a:t>
            </a:r>
            <a:r>
              <a:rPr lang="ja-JP" altLang="ja-JP" dirty="0"/>
              <a:t>「戦略的目標」</a:t>
            </a:r>
          </a:p>
          <a:p>
            <a:r>
              <a:rPr lang="en-US" altLang="ja-JP" dirty="0"/>
              <a:t>2013/5: </a:t>
            </a:r>
            <a:r>
              <a:rPr lang="ja-JP" altLang="en-US" dirty="0" smtClean="0"/>
              <a:t>資料デジタル化にかかる基本方針策定</a:t>
            </a:r>
            <a:endParaRPr lang="en-US" altLang="ja-JP" dirty="0" smtClean="0"/>
          </a:p>
          <a:p>
            <a:pPr lvl="0"/>
            <a:r>
              <a:rPr lang="en-US" altLang="ja-JP" dirty="0" smtClean="0"/>
              <a:t>2013/5</a:t>
            </a:r>
            <a:r>
              <a:rPr lang="en-US" altLang="ja-JP" dirty="0"/>
              <a:t>: </a:t>
            </a:r>
            <a:r>
              <a:rPr lang="ja-JP" altLang="ja-JP" dirty="0"/>
              <a:t>リニューアル総括及び次期業務・システム最適化計画策定</a:t>
            </a:r>
          </a:p>
          <a:p>
            <a:pPr lvl="0"/>
            <a:r>
              <a:rPr lang="en-US" altLang="ja-JP" dirty="0"/>
              <a:t>2013/7: </a:t>
            </a:r>
            <a:r>
              <a:rPr lang="ja-JP" altLang="ja-JP" dirty="0"/>
              <a:t>民間オンライン資料制度収集開始</a:t>
            </a:r>
          </a:p>
          <a:p>
            <a:r>
              <a:rPr lang="en-US" altLang="ja-JP" dirty="0" smtClean="0"/>
              <a:t>2013/10: </a:t>
            </a:r>
            <a:r>
              <a:rPr lang="ja-JP" altLang="en-US" dirty="0" smtClean="0"/>
              <a:t>デジタル文化資産振興センター構想の検討に参画</a:t>
            </a:r>
            <a:endParaRPr lang="ja-JP" altLang="ja-JP" dirty="0"/>
          </a:p>
          <a:p>
            <a:pPr lvl="0"/>
            <a:r>
              <a:rPr lang="en-US" altLang="ja-JP" dirty="0" smtClean="0"/>
              <a:t>2014/1</a:t>
            </a:r>
            <a:r>
              <a:rPr lang="en-US" altLang="ja-JP" dirty="0"/>
              <a:t>: </a:t>
            </a:r>
            <a:r>
              <a:rPr lang="ja-JP" altLang="ja-JP" dirty="0"/>
              <a:t>図書館向けデジタル化資料送信サービス</a:t>
            </a:r>
            <a:r>
              <a:rPr lang="ja-JP" altLang="ja-JP" dirty="0" smtClean="0"/>
              <a:t>開始</a:t>
            </a:r>
            <a:r>
              <a:rPr lang="ja-JP" altLang="en-US" sz="2000" dirty="0" smtClean="0"/>
              <a:t>（</a:t>
            </a:r>
            <a:r>
              <a:rPr lang="en-US" altLang="ja-JP" sz="2000" dirty="0" smtClean="0"/>
              <a:t>2012</a:t>
            </a:r>
            <a:r>
              <a:rPr lang="ja-JP" altLang="en-US" sz="2000" dirty="0" smtClean="0"/>
              <a:t>年著作権法改正）</a:t>
            </a:r>
            <a:endParaRPr lang="en-US" altLang="ja-JP" sz="3600" dirty="0" smtClean="0"/>
          </a:p>
          <a:p>
            <a:r>
              <a:rPr lang="en-US" altLang="ja-JP" dirty="0" smtClean="0"/>
              <a:t>2014/5: </a:t>
            </a:r>
            <a:r>
              <a:rPr lang="ja-JP" altLang="en-US" dirty="0" smtClean="0"/>
              <a:t>デジタル文化財保存センター構想基本方針（デジタル文化財議連）</a:t>
            </a:r>
            <a:endParaRPr lang="ja-JP" altLang="ja-JP" dirty="0"/>
          </a:p>
          <a:p>
            <a:pPr lvl="0"/>
            <a:endParaRPr lang="ja-JP" altLang="ja-JP" dirty="0"/>
          </a:p>
          <a:p>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15</a:t>
            </a:fld>
            <a:endParaRPr kumimoji="0" lang="en-US"/>
          </a:p>
        </p:txBody>
      </p:sp>
    </p:spTree>
    <p:extLst>
      <p:ext uri="{BB962C8B-B14F-4D97-AF65-F5344CB8AC3E}">
        <p14:creationId xmlns:p14="http://schemas.microsoft.com/office/powerpoint/2010/main" val="9431427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a:t>統合的</a:t>
            </a:r>
            <a:r>
              <a:rPr lang="ja-JP" altLang="en-US" dirty="0" smtClean="0"/>
              <a:t>オンラインサービス</a:t>
            </a:r>
            <a:r>
              <a:rPr lang="en-US" altLang="ja-JP" dirty="0" smtClean="0"/>
              <a:t/>
            </a:r>
            <a:br>
              <a:rPr lang="en-US" altLang="ja-JP" dirty="0" smtClean="0"/>
            </a:br>
            <a:r>
              <a:rPr lang="ja-JP" altLang="en-US" dirty="0"/>
              <a:t>（</a:t>
            </a:r>
            <a:r>
              <a:rPr lang="en-US" altLang="ja-JP" dirty="0"/>
              <a:t>2017〜2020</a:t>
            </a:r>
            <a:r>
              <a:rPr lang="ja-JP" altLang="en-US" dirty="0"/>
              <a:t>年）</a:t>
            </a:r>
            <a:endParaRPr kumimoji="1" lang="ja-JP" altLang="en-US"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150</a:t>
            </a:fld>
            <a:endParaRPr lang="ja-JP" altLang="en-US" dirty="0"/>
          </a:p>
        </p:txBody>
      </p:sp>
    </p:spTree>
    <p:extLst>
      <p:ext uri="{BB962C8B-B14F-4D97-AF65-F5344CB8AC3E}">
        <p14:creationId xmlns:p14="http://schemas.microsoft.com/office/powerpoint/2010/main" val="226323795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1599156" y="175365"/>
            <a:ext cx="9006214" cy="494629"/>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rPr>
              <a:t>背景：検索エンジンの高度化と情報資源の多様化により、図書館の情報提供の役割が大きく変化</a:t>
            </a:r>
          </a:p>
        </p:txBody>
      </p:sp>
      <p:sp>
        <p:nvSpPr>
          <p:cNvPr id="3" name="角丸四角形 2"/>
          <p:cNvSpPr/>
          <p:nvPr/>
        </p:nvSpPr>
        <p:spPr>
          <a:xfrm>
            <a:off x="1599156" y="962193"/>
            <a:ext cx="9006214" cy="1617971"/>
          </a:xfrm>
          <a:prstGeom prst="roundRect">
            <a:avLst>
              <a:gd name="adj" fmla="val 709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所蔵資料のデジタル化の推進と提供</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制度的に収集した紙資料とオンライン資料の一体的な提供</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ライセンス契約電子資料</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オープンアクセス資料と当館の情報資源を統合的に検索・参照できる環境の整備</a:t>
            </a:r>
          </a:p>
        </p:txBody>
      </p:sp>
      <p:sp>
        <p:nvSpPr>
          <p:cNvPr id="4" name="角丸四角形 3"/>
          <p:cNvSpPr/>
          <p:nvPr/>
        </p:nvSpPr>
        <p:spPr>
          <a:xfrm>
            <a:off x="1599156" y="3013514"/>
            <a:ext cx="2880000" cy="3672000"/>
          </a:xfrm>
          <a:prstGeom prst="roundRect">
            <a:avLst>
              <a:gd name="adj" fmla="val 444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ja-JP" altLang="en-US"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複写物の電子的形態での送信</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情報発信型サービスの改善（調べ方案内）</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個別回答型サービスの改善（オンラインレファレンス）</a:t>
            </a:r>
          </a:p>
        </p:txBody>
      </p:sp>
      <p:sp>
        <p:nvSpPr>
          <p:cNvPr id="5" name="角丸四角形 4"/>
          <p:cNvSpPr/>
          <p:nvPr/>
        </p:nvSpPr>
        <p:spPr>
          <a:xfrm>
            <a:off x="4662263" y="3013514"/>
            <a:ext cx="2880000"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情報提供機能の充実</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利用者用端末</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閲覧体制</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ホール及び専門室の機能の整理</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en-US" altLang="ja-JP" sz="1600" dirty="0">
                <a:solidFill>
                  <a:prstClr val="black">
                    <a:lumMod val="75000"/>
                    <a:lumOff val="25000"/>
                  </a:prstClr>
                </a:solidFill>
              </a:rPr>
              <a:t>18</a:t>
            </a:r>
            <a:r>
              <a:rPr lang="ja-JP" altLang="en-US" sz="1600" dirty="0">
                <a:solidFill>
                  <a:prstClr val="black">
                    <a:lumMod val="75000"/>
                    <a:lumOff val="25000"/>
                  </a:prstClr>
                </a:solidFill>
              </a:rPr>
              <a:t>歳未満者への対応</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三施設の役割分担と一体化の促進</a:t>
            </a:r>
          </a:p>
        </p:txBody>
      </p:sp>
      <p:sp>
        <p:nvSpPr>
          <p:cNvPr id="6" name="角丸四角形 5"/>
          <p:cNvSpPr/>
          <p:nvPr/>
        </p:nvSpPr>
        <p:spPr>
          <a:xfrm>
            <a:off x="7725370" y="3013514"/>
            <a:ext cx="2880000"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pPr marL="185738" indent="-185738">
              <a:buFont typeface="Arial" panose="020B0604020202020204" pitchFamily="34" charset="0"/>
              <a:buChar char="•"/>
            </a:pPr>
            <a:endParaRPr lang="en-US" altLang="ja-JP" sz="1600" dirty="0">
              <a:solidFill>
                <a:prstClr val="black">
                  <a:lumMod val="75000"/>
                  <a:lumOff val="25000"/>
                </a:prstClr>
              </a:solidFill>
            </a:endParaRPr>
          </a:p>
          <a:p>
            <a:pPr marL="185738" indent="-185738">
              <a:buFont typeface="Arial" panose="020B0604020202020204" pitchFamily="34" charset="0"/>
              <a:buChar char="•"/>
            </a:pP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図書館間貸出し</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図書館送信サービス</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遠隔複写サービス</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研修の充実</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障害者サービスの展開</a:t>
            </a:r>
          </a:p>
        </p:txBody>
      </p:sp>
      <p:sp>
        <p:nvSpPr>
          <p:cNvPr id="8" name="角丸四角形 7"/>
          <p:cNvSpPr/>
          <p:nvPr/>
        </p:nvSpPr>
        <p:spPr>
          <a:xfrm>
            <a:off x="1907950" y="3546981"/>
            <a:ext cx="8388626" cy="360000"/>
          </a:xfrm>
          <a:prstGeom prst="roundRect">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rPr>
              <a:t>統合的オンラインサービス</a:t>
            </a:r>
          </a:p>
        </p:txBody>
      </p:sp>
      <p:sp>
        <p:nvSpPr>
          <p:cNvPr id="9" name="角丸四角形 8"/>
          <p:cNvSpPr/>
          <p:nvPr/>
        </p:nvSpPr>
        <p:spPr>
          <a:xfrm>
            <a:off x="1907950" y="4034523"/>
            <a:ext cx="6613198" cy="360000"/>
          </a:xfrm>
          <a:prstGeom prst="roundRect">
            <a:avLst/>
          </a:prstGeom>
          <a:solidFill>
            <a:schemeClr val="accent6">
              <a:lumMod val="40000"/>
              <a:lumOff val="6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rPr>
              <a:t>登録利用者制度</a:t>
            </a:r>
          </a:p>
        </p:txBody>
      </p:sp>
      <p:sp>
        <p:nvSpPr>
          <p:cNvPr id="14" name="角丸四角形 13"/>
          <p:cNvSpPr/>
          <p:nvPr/>
        </p:nvSpPr>
        <p:spPr>
          <a:xfrm>
            <a:off x="1586144"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遠隔</a:t>
            </a:r>
          </a:p>
        </p:txBody>
      </p:sp>
      <p:sp>
        <p:nvSpPr>
          <p:cNvPr id="15" name="角丸四角形 14"/>
          <p:cNvSpPr/>
          <p:nvPr/>
        </p:nvSpPr>
        <p:spPr>
          <a:xfrm>
            <a:off x="4662263"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来館</a:t>
            </a:r>
          </a:p>
        </p:txBody>
      </p:sp>
      <p:sp>
        <p:nvSpPr>
          <p:cNvPr id="16" name="角丸四角形 15"/>
          <p:cNvSpPr/>
          <p:nvPr/>
        </p:nvSpPr>
        <p:spPr>
          <a:xfrm>
            <a:off x="7715020" y="2876794"/>
            <a:ext cx="136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図書館協力</a:t>
            </a:r>
          </a:p>
        </p:txBody>
      </p:sp>
      <p:sp>
        <p:nvSpPr>
          <p:cNvPr id="17" name="角丸四角形 16"/>
          <p:cNvSpPr/>
          <p:nvPr/>
        </p:nvSpPr>
        <p:spPr>
          <a:xfrm>
            <a:off x="1599156" y="824389"/>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資料</a:t>
            </a:r>
          </a:p>
        </p:txBody>
      </p:sp>
    </p:spTree>
    <p:extLst>
      <p:ext uri="{BB962C8B-B14F-4D97-AF65-F5344CB8AC3E}">
        <p14:creationId xmlns:p14="http://schemas.microsoft.com/office/powerpoint/2010/main" val="354012976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a:xfrm>
            <a:off x="284205" y="965200"/>
            <a:ext cx="11806195" cy="5583881"/>
          </a:xfrm>
        </p:spPr>
        <p:txBody>
          <a:bodyPr>
            <a:normAutofit fontScale="77500" lnSpcReduction="20000"/>
          </a:bodyPr>
          <a:lstStyle/>
          <a:p>
            <a:pPr>
              <a:lnSpc>
                <a:spcPct val="120000"/>
              </a:lnSpc>
              <a:buClr>
                <a:schemeClr val="tx1">
                  <a:lumMod val="75000"/>
                  <a:lumOff val="25000"/>
                </a:schemeClr>
              </a:buClr>
            </a:pPr>
            <a:r>
              <a:rPr kumimoji="1" lang="ja-JP" altLang="en-US" dirty="0" smtClean="0"/>
              <a:t>利用者サービス部から提案した</a:t>
            </a:r>
            <a:r>
              <a:rPr kumimoji="1" lang="en-US" altLang="ja-JP" dirty="0" smtClean="0"/>
              <a:t>NDL</a:t>
            </a:r>
            <a:r>
              <a:rPr kumimoji="1" lang="ja-JP" altLang="en-US" dirty="0" smtClean="0"/>
              <a:t>の次期検索サービスの構想</a:t>
            </a:r>
            <a:endParaRPr kumimoji="1" lang="en-US" altLang="ja-JP" dirty="0" smtClean="0"/>
          </a:p>
          <a:p>
            <a:pPr>
              <a:lnSpc>
                <a:spcPct val="120000"/>
              </a:lnSpc>
              <a:buClr>
                <a:schemeClr val="tx1">
                  <a:lumMod val="75000"/>
                  <a:lumOff val="25000"/>
                </a:schemeClr>
              </a:buClr>
            </a:pPr>
            <a:r>
              <a:rPr lang="en-US" altLang="ja-JP" dirty="0" smtClean="0"/>
              <a:t>H29</a:t>
            </a:r>
            <a:r>
              <a:rPr lang="ja-JP" altLang="en-US" dirty="0" smtClean="0"/>
              <a:t>から段階的に実施する業務基盤システムのリニューアルが完了する</a:t>
            </a:r>
            <a:r>
              <a:rPr lang="en-US" altLang="ja-JP" dirty="0" smtClean="0"/>
              <a:t>H32</a:t>
            </a:r>
            <a:r>
              <a:rPr lang="ja-JP" altLang="en-US" dirty="0" smtClean="0"/>
              <a:t>時点での実現レベルを想定</a:t>
            </a:r>
            <a:endParaRPr lang="en-US" altLang="ja-JP" dirty="0"/>
          </a:p>
          <a:p>
            <a:pPr>
              <a:lnSpc>
                <a:spcPct val="120000"/>
              </a:lnSpc>
              <a:buClr>
                <a:schemeClr val="tx1">
                  <a:lumMod val="75000"/>
                  <a:lumOff val="25000"/>
                </a:schemeClr>
              </a:buClr>
            </a:pPr>
            <a:r>
              <a:rPr lang="ja-JP" altLang="en-US" dirty="0" smtClean="0"/>
              <a:t>一次情報とそれを利用するための各種機能（申込機能、閲覧機能 等）が個別システムに散在している状況を改善し、</a:t>
            </a:r>
            <a:r>
              <a:rPr lang="ja-JP" altLang="en-US" b="1" dirty="0" smtClean="0">
                <a:solidFill>
                  <a:srgbClr val="FF0066"/>
                </a:solidFill>
              </a:rPr>
              <a:t>求める一次情報を利用者自身が効率良く選択・入手</a:t>
            </a:r>
            <a:r>
              <a:rPr lang="ja-JP" altLang="en-US" dirty="0" smtClean="0"/>
              <a:t>することを可能にするサービス</a:t>
            </a:r>
            <a:endParaRPr lang="en-US" altLang="ja-JP" dirty="0"/>
          </a:p>
          <a:p>
            <a:pPr>
              <a:lnSpc>
                <a:spcPct val="120000"/>
              </a:lnSpc>
              <a:buClr>
                <a:schemeClr val="tx1">
                  <a:lumMod val="75000"/>
                  <a:lumOff val="25000"/>
                </a:schemeClr>
              </a:buClr>
            </a:pPr>
            <a:r>
              <a:rPr lang="ja-JP" altLang="en-US" dirty="0" smtClean="0"/>
              <a:t>特に実現したいのは以下の</a:t>
            </a:r>
            <a:r>
              <a:rPr lang="en-US" altLang="ja-JP" dirty="0" smtClean="0"/>
              <a:t>3</a:t>
            </a:r>
            <a:r>
              <a:rPr lang="ja-JP" altLang="en-US" dirty="0" smtClean="0"/>
              <a:t>点</a:t>
            </a:r>
            <a:endParaRPr lang="en-US" altLang="ja-JP" dirty="0"/>
          </a:p>
          <a:p>
            <a:pPr marL="715963" lvl="1" indent="-409575">
              <a:lnSpc>
                <a:spcPct val="120000"/>
              </a:lnSpc>
              <a:buFont typeface="+mj-ea"/>
              <a:buAutoNum type="circleNumDbPlain"/>
            </a:pPr>
            <a:r>
              <a:rPr lang="en-US" altLang="ja-JP" b="1" dirty="0" smtClean="0">
                <a:solidFill>
                  <a:srgbClr val="FF0066"/>
                </a:solidFill>
              </a:rPr>
              <a:t>NDL</a:t>
            </a:r>
            <a:r>
              <a:rPr lang="ja-JP" altLang="en-US" b="1" dirty="0">
                <a:solidFill>
                  <a:srgbClr val="FF0066"/>
                </a:solidFill>
              </a:rPr>
              <a:t>サーチと</a:t>
            </a:r>
            <a:r>
              <a:rPr lang="en-US" altLang="ja-JP" b="1" dirty="0">
                <a:solidFill>
                  <a:srgbClr val="FF0066"/>
                </a:solidFill>
              </a:rPr>
              <a:t>NDL-OPAC</a:t>
            </a:r>
            <a:r>
              <a:rPr lang="ja-JP" altLang="en-US" b="1" dirty="0">
                <a:solidFill>
                  <a:srgbClr val="FF0066"/>
                </a:solidFill>
              </a:rPr>
              <a:t>の</a:t>
            </a:r>
            <a:r>
              <a:rPr lang="en-US" altLang="ja-JP" b="1" dirty="0">
                <a:solidFill>
                  <a:srgbClr val="FF0066"/>
                </a:solidFill>
              </a:rPr>
              <a:t>2</a:t>
            </a:r>
            <a:r>
              <a:rPr lang="ja-JP" altLang="en-US" b="1" dirty="0">
                <a:solidFill>
                  <a:srgbClr val="FF0066"/>
                </a:solidFill>
              </a:rPr>
              <a:t>系統の検索サービスの統合</a:t>
            </a:r>
            <a:r>
              <a:rPr lang="en-US" altLang="ja-JP" dirty="0"/>
              <a:t/>
            </a:r>
            <a:br>
              <a:rPr lang="en-US" altLang="ja-JP" dirty="0"/>
            </a:br>
            <a:r>
              <a:rPr lang="ja-JP" altLang="en-US" dirty="0"/>
              <a:t>⇒</a:t>
            </a:r>
            <a:r>
              <a:rPr lang="en-US" altLang="ja-JP" dirty="0"/>
              <a:t>NDL</a:t>
            </a:r>
            <a:r>
              <a:rPr lang="ja-JP" altLang="en-US" dirty="0"/>
              <a:t>の一次情報資源へのアクセス</a:t>
            </a:r>
            <a:r>
              <a:rPr lang="ja-JP" altLang="en-US" dirty="0" smtClean="0"/>
              <a:t>向上を図る</a:t>
            </a:r>
            <a:endParaRPr lang="en-US" altLang="ja-JP" dirty="0"/>
          </a:p>
          <a:p>
            <a:pPr marL="715963" lvl="1" indent="-409575">
              <a:lnSpc>
                <a:spcPct val="120000"/>
              </a:lnSpc>
              <a:buFont typeface="+mj-ea"/>
              <a:buAutoNum type="circleNumDbPlain"/>
            </a:pPr>
            <a:r>
              <a:rPr lang="ja-JP" altLang="en-US" b="1" dirty="0" smtClean="0">
                <a:solidFill>
                  <a:srgbClr val="FF0066"/>
                </a:solidFill>
              </a:rPr>
              <a:t>契約</a:t>
            </a:r>
            <a:r>
              <a:rPr lang="ja-JP" altLang="en-US" b="1" dirty="0">
                <a:solidFill>
                  <a:srgbClr val="FF0066"/>
                </a:solidFill>
              </a:rPr>
              <a:t>電子ジャーナルの記事情報、目次情報等の統合的な検索</a:t>
            </a:r>
            <a:r>
              <a:rPr lang="en-US" altLang="ja-JP" dirty="0"/>
              <a:t/>
            </a:r>
            <a:br>
              <a:rPr lang="en-US" altLang="ja-JP" dirty="0"/>
            </a:br>
            <a:r>
              <a:rPr lang="ja-JP" altLang="en-US" dirty="0"/>
              <a:t>⇒</a:t>
            </a:r>
            <a:r>
              <a:rPr lang="en-US" altLang="ja-JP" dirty="0"/>
              <a:t>NDL</a:t>
            </a:r>
            <a:r>
              <a:rPr lang="ja-JP" altLang="en-US" dirty="0"/>
              <a:t>内外の一次情報資源の</a:t>
            </a:r>
            <a:r>
              <a:rPr lang="ja-JP" altLang="en-US" dirty="0" smtClean="0"/>
              <a:t>ネットワーク利用を促進する</a:t>
            </a:r>
            <a:endParaRPr lang="en-US" altLang="ja-JP" dirty="0"/>
          </a:p>
          <a:p>
            <a:pPr marL="715963" lvl="1" indent="-409575">
              <a:lnSpc>
                <a:spcPct val="120000"/>
              </a:lnSpc>
              <a:buFont typeface="+mj-ea"/>
              <a:buAutoNum type="circleNumDbPlain"/>
            </a:pPr>
            <a:r>
              <a:rPr lang="ja-JP" altLang="en-US" b="1" dirty="0" smtClean="0">
                <a:solidFill>
                  <a:srgbClr val="FF0066"/>
                </a:solidFill>
              </a:rPr>
              <a:t>調べ方</a:t>
            </a:r>
            <a:r>
              <a:rPr lang="ja-JP" altLang="en-US" b="1" dirty="0">
                <a:solidFill>
                  <a:srgbClr val="FF0066"/>
                </a:solidFill>
              </a:rPr>
              <a:t>案内等の主題情報と書誌情報のシームレスな結合</a:t>
            </a:r>
            <a:r>
              <a:rPr lang="en-US" altLang="ja-JP" dirty="0"/>
              <a:t/>
            </a:r>
            <a:br>
              <a:rPr lang="en-US" altLang="ja-JP" dirty="0"/>
            </a:br>
            <a:r>
              <a:rPr lang="ja-JP" altLang="en-US" dirty="0"/>
              <a:t>⇒他のウェブサービスとの</a:t>
            </a:r>
            <a:r>
              <a:rPr lang="ja-JP" altLang="en-US" dirty="0" smtClean="0"/>
              <a:t>差別化を図る</a:t>
            </a:r>
            <a:endParaRPr lang="en-US" altLang="ja-JP" dirty="0"/>
          </a:p>
          <a:p>
            <a:pPr>
              <a:lnSpc>
                <a:spcPct val="120000"/>
              </a:lnSpc>
            </a:pPr>
            <a:r>
              <a:rPr lang="ja-JP" altLang="en-US" dirty="0"/>
              <a:t>ナショナルアーカイブ構想のうち、特に以下の箇所を具体化</a:t>
            </a:r>
            <a:r>
              <a:rPr lang="ja-JP" altLang="en-US" dirty="0" smtClean="0"/>
              <a:t>したもの</a:t>
            </a:r>
            <a:endParaRPr lang="ja-JP" altLang="en-US" dirty="0"/>
          </a:p>
          <a:p>
            <a:pPr lvl="1">
              <a:lnSpc>
                <a:spcPct val="120000"/>
              </a:lnSpc>
            </a:pPr>
            <a:r>
              <a:rPr lang="ja-JP" altLang="en-US" dirty="0"/>
              <a:t> </a:t>
            </a:r>
            <a:r>
              <a:rPr lang="ja-JP" altLang="en-US" b="1" dirty="0" smtClean="0">
                <a:solidFill>
                  <a:srgbClr val="FF0066"/>
                </a:solidFill>
              </a:rPr>
              <a:t>文献</a:t>
            </a:r>
            <a:r>
              <a:rPr lang="ja-JP" altLang="en-US" b="1" dirty="0">
                <a:solidFill>
                  <a:srgbClr val="FF0066"/>
                </a:solidFill>
              </a:rPr>
              <a:t>・ウェブ情報の検索</a:t>
            </a:r>
            <a:r>
              <a:rPr lang="ja-JP" altLang="en-US" b="1" dirty="0" smtClean="0">
                <a:solidFill>
                  <a:srgbClr val="FF0066"/>
                </a:solidFill>
              </a:rPr>
              <a:t>サイト</a:t>
            </a:r>
            <a:r>
              <a:rPr lang="ja-JP" altLang="en-US" dirty="0" smtClean="0"/>
              <a:t>（＝</a:t>
            </a:r>
            <a:r>
              <a:rPr lang="ja-JP" altLang="en-US" dirty="0"/>
              <a:t>情報発信</a:t>
            </a:r>
            <a:r>
              <a:rPr lang="ja-JP" altLang="en-US" dirty="0" smtClean="0"/>
              <a:t>基盤の一部）</a:t>
            </a:r>
            <a:endParaRPr lang="ja-JP" altLang="en-US" dirty="0"/>
          </a:p>
          <a:p>
            <a:pPr lvl="1">
              <a:lnSpc>
                <a:spcPct val="120000"/>
              </a:lnSpc>
            </a:pPr>
            <a:r>
              <a:rPr lang="ja-JP" altLang="en-US" dirty="0" smtClean="0"/>
              <a:t> </a:t>
            </a:r>
            <a:r>
              <a:rPr lang="ja-JP" altLang="en-US" b="1" dirty="0" smtClean="0">
                <a:solidFill>
                  <a:srgbClr val="FF0066"/>
                </a:solidFill>
              </a:rPr>
              <a:t>新た</a:t>
            </a:r>
            <a:r>
              <a:rPr lang="ja-JP" altLang="en-US" b="1" dirty="0">
                <a:solidFill>
                  <a:srgbClr val="FF0066"/>
                </a:solidFill>
              </a:rPr>
              <a:t>な</a:t>
            </a:r>
            <a:r>
              <a:rPr lang="ja-JP" altLang="en-US" b="1" dirty="0" smtClean="0">
                <a:solidFill>
                  <a:srgbClr val="FF0066"/>
                </a:solidFill>
              </a:rPr>
              <a:t>知識創造の場</a:t>
            </a:r>
            <a:r>
              <a:rPr lang="ja-JP" altLang="en-US" b="1" dirty="0">
                <a:solidFill>
                  <a:srgbClr val="FF0066"/>
                </a:solidFill>
              </a:rPr>
              <a:t>としてのリサーチ・ナビ等の</a:t>
            </a:r>
            <a:r>
              <a:rPr lang="ja-JP" altLang="en-US" b="1" dirty="0" smtClean="0">
                <a:solidFill>
                  <a:srgbClr val="FF0066"/>
                </a:solidFill>
              </a:rPr>
              <a:t>活用</a:t>
            </a:r>
            <a:r>
              <a:rPr lang="ja-JP" altLang="en-US" dirty="0" smtClean="0"/>
              <a:t>（＝</a:t>
            </a:r>
            <a:r>
              <a:rPr lang="ja-JP" altLang="en-US" dirty="0"/>
              <a:t>知識創造</a:t>
            </a:r>
            <a:r>
              <a:rPr lang="ja-JP" altLang="en-US" dirty="0" smtClean="0"/>
              <a:t>基盤の一部）</a:t>
            </a:r>
            <a:endParaRPr lang="en-US" altLang="ja-JP" dirty="0" smtClean="0"/>
          </a:p>
        </p:txBody>
      </p:sp>
      <p:sp>
        <p:nvSpPr>
          <p:cNvPr id="4" name="タイトル 3"/>
          <p:cNvSpPr>
            <a:spLocks noGrp="1"/>
          </p:cNvSpPr>
          <p:nvPr>
            <p:ph type="title"/>
          </p:nvPr>
        </p:nvSpPr>
        <p:spPr/>
        <p:txBody>
          <a:bodyPr/>
          <a:lstStyle/>
          <a:p>
            <a:r>
              <a:rPr kumimoji="1" lang="en-US" altLang="ja-JP" dirty="0" smtClean="0"/>
              <a:t>1. </a:t>
            </a:r>
            <a:r>
              <a:rPr kumimoji="1" lang="ja-JP" altLang="en-US" dirty="0" smtClean="0"/>
              <a:t>統合的オンラインサービス</a:t>
            </a:r>
            <a:r>
              <a:rPr lang="ja-JP" altLang="en-US" dirty="0" smtClean="0"/>
              <a:t>：概要</a:t>
            </a:r>
            <a:endParaRPr kumimoji="1" lang="ja-JP" altLang="en-US" dirty="0"/>
          </a:p>
        </p:txBody>
      </p:sp>
    </p:spTree>
    <p:extLst>
      <p:ext uri="{BB962C8B-B14F-4D97-AF65-F5344CB8AC3E}">
        <p14:creationId xmlns:p14="http://schemas.microsoft.com/office/powerpoint/2010/main" val="329543321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2. </a:t>
            </a:r>
            <a:r>
              <a:rPr kumimoji="1" lang="ja-JP" altLang="en-US" dirty="0" smtClean="0"/>
              <a:t>統合的オンラインサービス：実現したい機能</a:t>
            </a:r>
            <a:endParaRPr kumimoji="1" lang="ja-JP" altLang="en-US" dirty="0"/>
          </a:p>
        </p:txBody>
      </p:sp>
      <p:sp>
        <p:nvSpPr>
          <p:cNvPr id="3" name="コンテンツ プレースホルダー 2"/>
          <p:cNvSpPr>
            <a:spLocks noGrp="1"/>
          </p:cNvSpPr>
          <p:nvPr>
            <p:ph idx="1"/>
          </p:nvPr>
        </p:nvSpPr>
        <p:spPr>
          <a:xfrm>
            <a:off x="222422" y="965200"/>
            <a:ext cx="11701848" cy="5596238"/>
          </a:xfrm>
        </p:spPr>
        <p:txBody>
          <a:bodyPr>
            <a:normAutofit fontScale="77500" lnSpcReduction="20000"/>
          </a:bodyPr>
          <a:lstStyle/>
          <a:p>
            <a:pPr marL="357188" indent="-357188">
              <a:lnSpc>
                <a:spcPct val="120000"/>
              </a:lnSpc>
              <a:buFont typeface="+mj-ea"/>
              <a:buAutoNum type="circleNumDbPlain"/>
            </a:pPr>
            <a:r>
              <a:rPr kumimoji="1" lang="en-US" altLang="ja-JP" dirty="0" smtClean="0"/>
              <a:t>NDL</a:t>
            </a:r>
            <a:r>
              <a:rPr kumimoji="1" lang="ja-JP" altLang="en-US" dirty="0" smtClean="0"/>
              <a:t>サーチと</a:t>
            </a:r>
            <a:r>
              <a:rPr kumimoji="1" lang="en-US" altLang="ja-JP" dirty="0" smtClean="0"/>
              <a:t>NDL-OPAC</a:t>
            </a:r>
            <a:r>
              <a:rPr kumimoji="1" lang="ja-JP" altLang="en-US" dirty="0" smtClean="0"/>
              <a:t>の</a:t>
            </a:r>
            <a:r>
              <a:rPr kumimoji="1" lang="en-US" altLang="ja-JP" dirty="0" smtClean="0"/>
              <a:t>2</a:t>
            </a:r>
            <a:r>
              <a:rPr kumimoji="1" lang="ja-JP" altLang="en-US" dirty="0" smtClean="0"/>
              <a:t>系統の検索サービスの統合</a:t>
            </a:r>
            <a:endParaRPr kumimoji="1" lang="en-US" altLang="ja-JP" dirty="0" smtClean="0"/>
          </a:p>
          <a:p>
            <a:pPr lvl="1">
              <a:lnSpc>
                <a:spcPct val="120000"/>
              </a:lnSpc>
            </a:pPr>
            <a:r>
              <a:rPr lang="ja-JP" altLang="en-US" dirty="0" smtClean="0"/>
              <a:t>利用者種別（来館、遠隔 等）と資料形態（紙資料、デジタル化資料、電子ジャーナル 等）に応じて、</a:t>
            </a:r>
            <a:r>
              <a:rPr lang="ja-JP" altLang="en-US" b="1" dirty="0" smtClean="0">
                <a:solidFill>
                  <a:srgbClr val="FF0066"/>
                </a:solidFill>
              </a:rPr>
              <a:t>可能な一次情報入手手段</a:t>
            </a:r>
            <a:r>
              <a:rPr lang="ja-JP" altLang="en-US" dirty="0" smtClean="0"/>
              <a:t>（閲覧申込み、遠隔複写申込み、デジタル資料の閲覧 等）</a:t>
            </a:r>
            <a:r>
              <a:rPr lang="ja-JP" altLang="en-US" b="1" dirty="0" smtClean="0">
                <a:solidFill>
                  <a:srgbClr val="FF0066"/>
                </a:solidFill>
              </a:rPr>
              <a:t>へナビゲート</a:t>
            </a:r>
            <a:r>
              <a:rPr lang="ja-JP" altLang="en-US" dirty="0" smtClean="0"/>
              <a:t>する</a:t>
            </a:r>
            <a:endParaRPr lang="en-US" altLang="ja-JP" dirty="0" smtClean="0"/>
          </a:p>
          <a:p>
            <a:pPr lvl="1">
              <a:lnSpc>
                <a:spcPct val="120000"/>
              </a:lnSpc>
            </a:pPr>
            <a:r>
              <a:rPr lang="ja-JP" altLang="en-US" dirty="0" smtClean="0"/>
              <a:t>遠隔利用者用インタフェースに加え、来館すると利用できる資料・申込みに特化した</a:t>
            </a:r>
            <a:r>
              <a:rPr lang="ja-JP" altLang="en-US" b="1" dirty="0" smtClean="0">
                <a:solidFill>
                  <a:srgbClr val="FF0066"/>
                </a:solidFill>
              </a:rPr>
              <a:t>来館利用者用インタフェース</a:t>
            </a:r>
            <a:r>
              <a:rPr lang="ja-JP" altLang="en-US" dirty="0" smtClean="0"/>
              <a:t>を設ける</a:t>
            </a:r>
            <a:endParaRPr lang="en-US" altLang="ja-JP" dirty="0" smtClean="0"/>
          </a:p>
          <a:p>
            <a:pPr lvl="1">
              <a:lnSpc>
                <a:spcPct val="120000"/>
              </a:lnSpc>
            </a:pPr>
            <a:r>
              <a:rPr lang="ja-JP" altLang="en-US" dirty="0"/>
              <a:t>統合的オンラインサービス内で閲覧・複写申込みまで実行可能と</a:t>
            </a:r>
            <a:r>
              <a:rPr lang="ja-JP" altLang="en-US" dirty="0" smtClean="0"/>
              <a:t>する</a:t>
            </a:r>
            <a:endParaRPr lang="en-US" altLang="ja-JP" dirty="0" smtClean="0"/>
          </a:p>
          <a:p>
            <a:pPr marL="357188" indent="-357188">
              <a:lnSpc>
                <a:spcPct val="120000"/>
              </a:lnSpc>
              <a:buFont typeface="+mj-ea"/>
              <a:buAutoNum type="circleNumDbPlain"/>
            </a:pPr>
            <a:r>
              <a:rPr lang="ja-JP" altLang="en-US" dirty="0"/>
              <a:t>契約電子ジャーナルの記事情報、目次情報等の統合的な検索</a:t>
            </a:r>
            <a:endParaRPr lang="en-US" altLang="ja-JP" dirty="0"/>
          </a:p>
          <a:p>
            <a:pPr lvl="1">
              <a:lnSpc>
                <a:spcPct val="120000"/>
              </a:lnSpc>
            </a:pPr>
            <a:r>
              <a:rPr lang="ja-JP" altLang="en-US" sz="2100" dirty="0"/>
              <a:t>ウェブスケールディスカバリーサービス（例：</a:t>
            </a:r>
            <a:r>
              <a:rPr lang="en-US" altLang="ja-JP" sz="2100" dirty="0"/>
              <a:t>Summon</a:t>
            </a:r>
            <a:r>
              <a:rPr lang="ja-JP" altLang="en-US" sz="2100" dirty="0" err="1"/>
              <a:t>、</a:t>
            </a:r>
            <a:r>
              <a:rPr lang="en-US" altLang="ja-JP" sz="2100" dirty="0" err="1"/>
              <a:t>WorldCat</a:t>
            </a:r>
            <a:r>
              <a:rPr lang="en-US" altLang="ja-JP" sz="2100" dirty="0"/>
              <a:t> Local</a:t>
            </a:r>
            <a:r>
              <a:rPr lang="ja-JP" altLang="en-US" sz="2100" dirty="0" err="1"/>
              <a:t>、</a:t>
            </a:r>
            <a:r>
              <a:rPr lang="en-US" altLang="ja-JP" sz="2100" dirty="0"/>
              <a:t>Primo Central</a:t>
            </a:r>
            <a:r>
              <a:rPr lang="ja-JP" altLang="en-US" sz="2100" dirty="0" err="1"/>
              <a:t>、</a:t>
            </a:r>
            <a:r>
              <a:rPr lang="en-US" altLang="ja-JP" sz="2100" dirty="0"/>
              <a:t>EBSCO Discovery Service</a:t>
            </a:r>
            <a:r>
              <a:rPr lang="ja-JP" altLang="en-US" sz="2100" dirty="0"/>
              <a:t>）の導入等により、</a:t>
            </a:r>
            <a:r>
              <a:rPr lang="ja-JP" altLang="en-US" sz="2100" b="1" dirty="0">
                <a:solidFill>
                  <a:srgbClr val="FF0066"/>
                </a:solidFill>
              </a:rPr>
              <a:t>契約電子ジャーナルの記事情報の統合検索</a:t>
            </a:r>
            <a:r>
              <a:rPr lang="ja-JP" altLang="en-US" sz="2100" dirty="0"/>
              <a:t>を実現する</a:t>
            </a:r>
            <a:endParaRPr lang="en-US" altLang="ja-JP" sz="2100" dirty="0"/>
          </a:p>
          <a:p>
            <a:pPr lvl="1">
              <a:lnSpc>
                <a:spcPct val="120000"/>
              </a:lnSpc>
            </a:pPr>
            <a:r>
              <a:rPr lang="ja-JP" altLang="en-US" sz="2100" dirty="0"/>
              <a:t>リサーチ・ナビの目次</a:t>
            </a:r>
            <a:r>
              <a:rPr lang="en-US" altLang="ja-JP" sz="2100" dirty="0"/>
              <a:t>DB</a:t>
            </a:r>
            <a:r>
              <a:rPr lang="ja-JP" altLang="en-US" sz="2100" dirty="0" err="1"/>
              <a:t>、</a:t>
            </a:r>
            <a:r>
              <a:rPr lang="ja-JP" altLang="en-US" sz="2100" dirty="0"/>
              <a:t>デジタルコレクション、雑誌記事索引、出版社等外部から収集した</a:t>
            </a:r>
            <a:r>
              <a:rPr lang="ja-JP" altLang="en-US" sz="2100" b="1" dirty="0">
                <a:solidFill>
                  <a:srgbClr val="FF0066"/>
                </a:solidFill>
              </a:rPr>
              <a:t>目次情報を統合・組織化</a:t>
            </a:r>
            <a:r>
              <a:rPr lang="ja-JP" altLang="en-US" sz="2100" dirty="0"/>
              <a:t>し、書誌情報と目次情報の一体的な検索を実現する</a:t>
            </a:r>
          </a:p>
          <a:p>
            <a:pPr marL="357188" indent="-357188">
              <a:lnSpc>
                <a:spcPct val="120000"/>
              </a:lnSpc>
              <a:buFont typeface="+mj-ea"/>
              <a:buAutoNum type="circleNumDbPlain"/>
            </a:pPr>
            <a:r>
              <a:rPr lang="ja-JP" altLang="en-US" dirty="0"/>
              <a:t>調べ方案内等の主題情報と書誌情報のシームレスな結合</a:t>
            </a:r>
            <a:endParaRPr lang="en-US" altLang="ja-JP" dirty="0"/>
          </a:p>
          <a:p>
            <a:pPr lvl="1">
              <a:lnSpc>
                <a:spcPct val="120000"/>
              </a:lnSpc>
            </a:pPr>
            <a:r>
              <a:rPr lang="ja-JP" altLang="en-US" sz="2100" dirty="0"/>
              <a:t>調べ方案内やレファレンス事例で紹介されている資料について、</a:t>
            </a:r>
            <a:r>
              <a:rPr lang="ja-JP" altLang="en-US" sz="2100" b="1" dirty="0">
                <a:solidFill>
                  <a:srgbClr val="FF0066"/>
                </a:solidFill>
              </a:rPr>
              <a:t>書誌情報と調べ方案内・レファレンス事例を相互にリンク</a:t>
            </a:r>
            <a:r>
              <a:rPr lang="ja-JP" altLang="en-US" sz="2100" dirty="0"/>
              <a:t>し、利用者が書誌情報と主題情報をシームレスに行き来しながら情報探索することを可能にする</a:t>
            </a:r>
            <a:endParaRPr lang="en-US" altLang="ja-JP" sz="2100" dirty="0"/>
          </a:p>
          <a:p>
            <a:pPr lvl="1">
              <a:lnSpc>
                <a:spcPct val="120000"/>
              </a:lnSpc>
            </a:pPr>
            <a:r>
              <a:rPr lang="ja-JP" altLang="en-US" sz="2100" dirty="0"/>
              <a:t>リサーチ・ナビの主題書誌</a:t>
            </a:r>
            <a:r>
              <a:rPr lang="en-US" altLang="ja-JP" sz="2100" dirty="0"/>
              <a:t>DB</a:t>
            </a:r>
            <a:r>
              <a:rPr lang="ja-JP" altLang="en-US" sz="2100" dirty="0" err="1"/>
              <a:t>に登</a:t>
            </a:r>
            <a:r>
              <a:rPr lang="ja-JP" altLang="en-US" sz="2100" dirty="0"/>
              <a:t>録された人名や分類、</a:t>
            </a:r>
            <a:r>
              <a:rPr lang="en-US" altLang="ja-JP" sz="2100" dirty="0"/>
              <a:t>Web NDLA</a:t>
            </a:r>
            <a:r>
              <a:rPr lang="ja-JP" altLang="en-US" sz="2100" dirty="0" err="1"/>
              <a:t>、</a:t>
            </a:r>
            <a:r>
              <a:rPr lang="en-US" altLang="ja-JP" sz="2100" dirty="0"/>
              <a:t>Wikipedia </a:t>
            </a:r>
            <a:r>
              <a:rPr lang="ja-JP" altLang="en-US" sz="2100" dirty="0"/>
              <a:t>等を融合した</a:t>
            </a:r>
            <a:r>
              <a:rPr lang="ja-JP" altLang="en-US" sz="2100" b="1" dirty="0">
                <a:solidFill>
                  <a:srgbClr val="FF0066"/>
                </a:solidFill>
              </a:rPr>
              <a:t>典拠</a:t>
            </a:r>
            <a:r>
              <a:rPr lang="en-US" altLang="ja-JP" sz="2100" b="1" dirty="0">
                <a:solidFill>
                  <a:srgbClr val="FF0066"/>
                </a:solidFill>
              </a:rPr>
              <a:t>DB</a:t>
            </a:r>
            <a:r>
              <a:rPr lang="ja-JP" altLang="en-US" sz="2100" b="1" dirty="0">
                <a:solidFill>
                  <a:srgbClr val="FF0066"/>
                </a:solidFill>
              </a:rPr>
              <a:t>を構築</a:t>
            </a:r>
            <a:r>
              <a:rPr lang="ja-JP" altLang="en-US" sz="2100" dirty="0"/>
              <a:t>し、</a:t>
            </a:r>
            <a:r>
              <a:rPr lang="ja-JP" altLang="en-US" sz="2100" b="1" dirty="0">
                <a:solidFill>
                  <a:srgbClr val="FF0066"/>
                </a:solidFill>
              </a:rPr>
              <a:t>典拠コントロールされた検索機能</a:t>
            </a:r>
            <a:r>
              <a:rPr lang="ja-JP" altLang="en-US" sz="2100" dirty="0"/>
              <a:t>を実現する</a:t>
            </a:r>
          </a:p>
        </p:txBody>
      </p:sp>
    </p:spTree>
    <p:extLst>
      <p:ext uri="{BB962C8B-B14F-4D97-AF65-F5344CB8AC3E}">
        <p14:creationId xmlns:p14="http://schemas.microsoft.com/office/powerpoint/2010/main" val="130388954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角丸四角形 77"/>
          <p:cNvSpPr/>
          <p:nvPr/>
        </p:nvSpPr>
        <p:spPr>
          <a:xfrm>
            <a:off x="6276008" y="4449730"/>
            <a:ext cx="3537979" cy="2336096"/>
          </a:xfrm>
          <a:prstGeom prst="roundRect">
            <a:avLst>
              <a:gd name="adj" fmla="val 5645"/>
            </a:avLst>
          </a:prstGeom>
          <a:solidFill>
            <a:schemeClr val="accent1">
              <a:lumMod val="40000"/>
              <a:lumOff val="60000"/>
            </a:schemeClr>
          </a:solidFill>
          <a:ln w="9525">
            <a:solidFill>
              <a:schemeClr val="accent1">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endParaRPr lang="ja-JP" altLang="en-US" sz="1600" dirty="0">
              <a:solidFill>
                <a:prstClr val="white"/>
              </a:solidFill>
            </a:endParaRPr>
          </a:p>
        </p:txBody>
      </p:sp>
      <p:sp>
        <p:nvSpPr>
          <p:cNvPr id="79" name="角丸四角形 78"/>
          <p:cNvSpPr/>
          <p:nvPr/>
        </p:nvSpPr>
        <p:spPr>
          <a:xfrm>
            <a:off x="8288543" y="201348"/>
            <a:ext cx="2287742" cy="6584478"/>
          </a:xfrm>
          <a:prstGeom prst="roundRect">
            <a:avLst>
              <a:gd name="adj" fmla="val 5645"/>
            </a:avLst>
          </a:prstGeom>
          <a:solidFill>
            <a:schemeClr val="accent1">
              <a:lumMod val="40000"/>
              <a:lumOff val="60000"/>
            </a:schemeClr>
          </a:solidFill>
          <a:ln w="9525">
            <a:solidFill>
              <a:schemeClr val="accent1">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en-US" altLang="ja-JP" sz="1600" dirty="0">
                <a:solidFill>
                  <a:prstClr val="black">
                    <a:lumMod val="75000"/>
                    <a:lumOff val="25000"/>
                  </a:prstClr>
                </a:solidFill>
              </a:rPr>
              <a:t>NDL</a:t>
            </a:r>
            <a:r>
              <a:rPr lang="ja-JP" altLang="en-US" sz="1600" dirty="0">
                <a:solidFill>
                  <a:prstClr val="black">
                    <a:lumMod val="75000"/>
                    <a:lumOff val="25000"/>
                  </a:prstClr>
                </a:solidFill>
              </a:rPr>
              <a:t>の他システム</a:t>
            </a:r>
          </a:p>
        </p:txBody>
      </p:sp>
      <p:sp>
        <p:nvSpPr>
          <p:cNvPr id="80" name="角丸四角形 79"/>
          <p:cNvSpPr/>
          <p:nvPr/>
        </p:nvSpPr>
        <p:spPr>
          <a:xfrm>
            <a:off x="1615378" y="4287719"/>
            <a:ext cx="4376336" cy="2498107"/>
          </a:xfrm>
          <a:prstGeom prst="roundRect">
            <a:avLst>
              <a:gd name="adj" fmla="val 5645"/>
            </a:avLst>
          </a:prstGeom>
          <a:solidFill>
            <a:schemeClr val="accent2">
              <a:lumMod val="40000"/>
              <a:lumOff val="60000"/>
            </a:schemeClr>
          </a:solidFill>
          <a:ln w="9525">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ja-JP" altLang="en-US" sz="1600" dirty="0">
                <a:solidFill>
                  <a:prstClr val="black">
                    <a:lumMod val="75000"/>
                    <a:lumOff val="25000"/>
                  </a:prstClr>
                </a:solidFill>
              </a:rPr>
              <a:t>外部の</a:t>
            </a:r>
            <a:endParaRPr lang="en-US" altLang="ja-JP" sz="1600" dirty="0">
              <a:solidFill>
                <a:prstClr val="black">
                  <a:lumMod val="75000"/>
                  <a:lumOff val="25000"/>
                </a:prstClr>
              </a:solidFill>
            </a:endParaRPr>
          </a:p>
          <a:p>
            <a:r>
              <a:rPr lang="ja-JP" altLang="en-US" sz="1600" dirty="0">
                <a:solidFill>
                  <a:prstClr val="black">
                    <a:lumMod val="75000"/>
                    <a:lumOff val="25000"/>
                  </a:prstClr>
                </a:solidFill>
              </a:rPr>
              <a:t>システム</a:t>
            </a:r>
          </a:p>
        </p:txBody>
      </p:sp>
      <p:sp>
        <p:nvSpPr>
          <p:cNvPr id="81" name="角丸四角形 80"/>
          <p:cNvSpPr/>
          <p:nvPr/>
        </p:nvSpPr>
        <p:spPr>
          <a:xfrm>
            <a:off x="3004738" y="1488038"/>
            <a:ext cx="5580000" cy="4115386"/>
          </a:xfrm>
          <a:prstGeom prst="roundRect">
            <a:avLst>
              <a:gd name="adj" fmla="val 5645"/>
            </a:avLst>
          </a:prstGeom>
          <a:solidFill>
            <a:schemeClr val="accent5"/>
          </a:solidFill>
          <a:ln w="76200">
            <a:solidFill>
              <a:schemeClr val="bg1"/>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ja-JP" altLang="en-US" sz="1600" dirty="0">
                <a:solidFill>
                  <a:prstClr val="white"/>
                </a:solidFill>
              </a:rPr>
              <a:t>統合的オンラインサービス</a:t>
            </a:r>
          </a:p>
        </p:txBody>
      </p:sp>
      <p:sp>
        <p:nvSpPr>
          <p:cNvPr id="82" name="角丸四角形 81"/>
          <p:cNvSpPr/>
          <p:nvPr/>
        </p:nvSpPr>
        <p:spPr>
          <a:xfrm>
            <a:off x="3985582" y="2804581"/>
            <a:ext cx="3924000" cy="2592000"/>
          </a:xfrm>
          <a:prstGeom prst="roundRect">
            <a:avLst>
              <a:gd name="adj" fmla="val 7403"/>
            </a:avLst>
          </a:prstGeom>
          <a:ln>
            <a:solidFill>
              <a:schemeClr val="accent5"/>
            </a:solidFill>
          </a:ln>
        </p:spPr>
        <p:style>
          <a:lnRef idx="2">
            <a:schemeClr val="dk1"/>
          </a:lnRef>
          <a:fillRef idx="1">
            <a:schemeClr val="lt1"/>
          </a:fillRef>
          <a:effectRef idx="0">
            <a:schemeClr val="dk1"/>
          </a:effectRef>
          <a:fontRef idx="minor">
            <a:schemeClr val="dk1"/>
          </a:fontRef>
        </p:style>
        <p:txBody>
          <a:bodyPr lIns="108000" tIns="108000" rIns="108000" bIns="108000" rtlCol="0" anchor="t"/>
          <a:lstStyle/>
          <a:p>
            <a:pPr algn="r"/>
            <a:r>
              <a:rPr lang="ja-JP" altLang="en-US" sz="1100" dirty="0">
                <a:solidFill>
                  <a:prstClr val="black">
                    <a:lumMod val="75000"/>
                    <a:lumOff val="25000"/>
                  </a:prstClr>
                </a:solidFill>
              </a:rPr>
              <a:t>統合インデックス</a:t>
            </a:r>
          </a:p>
        </p:txBody>
      </p:sp>
      <p:cxnSp>
        <p:nvCxnSpPr>
          <p:cNvPr id="83" name="直線矢印コネクタ 82"/>
          <p:cNvCxnSpPr/>
          <p:nvPr/>
        </p:nvCxnSpPr>
        <p:spPr>
          <a:xfrm flipV="1">
            <a:off x="7021438" y="1392512"/>
            <a:ext cx="523" cy="54000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角丸四角形 83"/>
          <p:cNvSpPr/>
          <p:nvPr/>
        </p:nvSpPr>
        <p:spPr>
          <a:xfrm>
            <a:off x="4084952" y="1928693"/>
            <a:ext cx="4032000" cy="540000"/>
          </a:xfrm>
          <a:prstGeom prst="roundRect">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180000" bIns="0" rtlCol="0" anchor="ctr"/>
          <a:lstStyle/>
          <a:p>
            <a:pPr algn="r"/>
            <a:r>
              <a:rPr lang="ja-JP" altLang="en-US" sz="1100" dirty="0">
                <a:solidFill>
                  <a:prstClr val="black">
                    <a:lumMod val="75000"/>
                    <a:lumOff val="25000"/>
                  </a:prstClr>
                </a:solidFill>
              </a:rPr>
              <a:t>遠隔用インタフェース</a:t>
            </a:r>
          </a:p>
        </p:txBody>
      </p:sp>
      <p:cxnSp>
        <p:nvCxnSpPr>
          <p:cNvPr id="85" name="直線矢印コネクタ 84"/>
          <p:cNvCxnSpPr>
            <a:stCxn id="108" idx="0"/>
          </p:cNvCxnSpPr>
          <p:nvPr/>
        </p:nvCxnSpPr>
        <p:spPr>
          <a:xfrm flipH="1" flipV="1">
            <a:off x="5284705" y="1374518"/>
            <a:ext cx="1303" cy="63711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円柱 86"/>
          <p:cNvSpPr/>
          <p:nvPr/>
        </p:nvSpPr>
        <p:spPr>
          <a:xfrm>
            <a:off x="7801074" y="5972156"/>
            <a:ext cx="900000" cy="72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prstClr val="black">
                    <a:lumMod val="75000"/>
                    <a:lumOff val="25000"/>
                  </a:prstClr>
                </a:solidFill>
              </a:rPr>
              <a:t>デジタルコレクション</a:t>
            </a:r>
          </a:p>
        </p:txBody>
      </p:sp>
      <p:sp>
        <p:nvSpPr>
          <p:cNvPr id="88" name="円柱 87"/>
          <p:cNvSpPr/>
          <p:nvPr/>
        </p:nvSpPr>
        <p:spPr>
          <a:xfrm>
            <a:off x="6562508" y="5972156"/>
            <a:ext cx="900000" cy="72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prstClr val="black">
                    <a:lumMod val="75000"/>
                    <a:lumOff val="25000"/>
                  </a:prstClr>
                </a:solidFill>
              </a:rPr>
              <a:t>書誌</a:t>
            </a:r>
            <a:r>
              <a:rPr lang="en-US" altLang="ja-JP" sz="1100" dirty="0">
                <a:solidFill>
                  <a:prstClr val="black">
                    <a:lumMod val="75000"/>
                    <a:lumOff val="25000"/>
                  </a:prstClr>
                </a:solidFill>
              </a:rPr>
              <a:t>DB</a:t>
            </a:r>
          </a:p>
          <a:p>
            <a:pPr algn="ctr"/>
            <a:r>
              <a:rPr lang="en-US" altLang="ja-JP" sz="1100" dirty="0">
                <a:solidFill>
                  <a:prstClr val="black">
                    <a:lumMod val="75000"/>
                    <a:lumOff val="25000"/>
                  </a:prstClr>
                </a:solidFill>
              </a:rPr>
              <a:t>(Aleph</a:t>
            </a:r>
            <a:r>
              <a:rPr lang="ja-JP" altLang="en-US" sz="1100" dirty="0">
                <a:solidFill>
                  <a:prstClr val="black">
                    <a:lumMod val="75000"/>
                    <a:lumOff val="25000"/>
                  </a:prstClr>
                </a:solidFill>
              </a:rPr>
              <a:t>？</a:t>
            </a:r>
            <a:r>
              <a:rPr lang="en-US" altLang="ja-JP" sz="1100" dirty="0">
                <a:solidFill>
                  <a:prstClr val="black">
                    <a:lumMod val="75000"/>
                    <a:lumOff val="25000"/>
                  </a:prstClr>
                </a:solidFill>
              </a:rPr>
              <a:t>)</a:t>
            </a:r>
            <a:endParaRPr lang="ja-JP" altLang="en-US" sz="1100" dirty="0">
              <a:solidFill>
                <a:prstClr val="black">
                  <a:lumMod val="75000"/>
                  <a:lumOff val="25000"/>
                </a:prstClr>
              </a:solidFill>
            </a:endParaRPr>
          </a:p>
        </p:txBody>
      </p:sp>
      <p:sp>
        <p:nvSpPr>
          <p:cNvPr id="89" name="円柱 88"/>
          <p:cNvSpPr/>
          <p:nvPr/>
        </p:nvSpPr>
        <p:spPr>
          <a:xfrm>
            <a:off x="8993583" y="5567140"/>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000" dirty="0">
                <a:solidFill>
                  <a:prstClr val="black">
                    <a:lumMod val="75000"/>
                    <a:lumOff val="25000"/>
                  </a:prstClr>
                </a:solidFill>
              </a:rPr>
              <a:t>Web NDLA</a:t>
            </a:r>
            <a:endParaRPr lang="ja-JP" altLang="en-US" sz="1000" dirty="0">
              <a:solidFill>
                <a:prstClr val="black">
                  <a:lumMod val="75000"/>
                  <a:lumOff val="25000"/>
                </a:prstClr>
              </a:solidFill>
            </a:endParaRPr>
          </a:p>
        </p:txBody>
      </p:sp>
      <p:sp>
        <p:nvSpPr>
          <p:cNvPr id="90" name="円柱 89"/>
          <p:cNvSpPr/>
          <p:nvPr/>
        </p:nvSpPr>
        <p:spPr>
          <a:xfrm>
            <a:off x="1706600" y="5874198"/>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1" name="円柱 90"/>
          <p:cNvSpPr/>
          <p:nvPr/>
        </p:nvSpPr>
        <p:spPr>
          <a:xfrm>
            <a:off x="2290684" y="6007554"/>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2" name="円柱 91"/>
          <p:cNvSpPr/>
          <p:nvPr/>
        </p:nvSpPr>
        <p:spPr>
          <a:xfrm>
            <a:off x="1890085" y="6148426"/>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3" name="テキスト ボックス 92"/>
          <p:cNvSpPr txBox="1"/>
          <p:nvPr/>
        </p:nvSpPr>
        <p:spPr>
          <a:xfrm>
            <a:off x="1616941" y="5343593"/>
            <a:ext cx="2212244" cy="553998"/>
          </a:xfrm>
          <a:prstGeom prst="rect">
            <a:avLst/>
          </a:prstGeom>
          <a:noFill/>
        </p:spPr>
        <p:txBody>
          <a:bodyPr wrap="square" rtlCol="0">
            <a:spAutoFit/>
          </a:bodyPr>
          <a:lstStyle/>
          <a:p>
            <a:r>
              <a:rPr lang="ja-JP" altLang="en-US" sz="1000" dirty="0">
                <a:solidFill>
                  <a:prstClr val="black">
                    <a:lumMod val="75000"/>
                    <a:lumOff val="25000"/>
                  </a:prstClr>
                </a:solidFill>
              </a:rPr>
              <a:t>他機関の各種</a:t>
            </a:r>
            <a:r>
              <a:rPr lang="en-US" altLang="ja-JP" sz="1000" dirty="0">
                <a:solidFill>
                  <a:prstClr val="black">
                    <a:lumMod val="75000"/>
                    <a:lumOff val="25000"/>
                  </a:prstClr>
                </a:solidFill>
              </a:rPr>
              <a:t>DB</a:t>
            </a:r>
          </a:p>
          <a:p>
            <a:r>
              <a:rPr lang="ja-JP" altLang="en-US" sz="1000" dirty="0">
                <a:solidFill>
                  <a:prstClr val="black">
                    <a:lumMod val="75000"/>
                    <a:lumOff val="25000"/>
                  </a:prstClr>
                </a:solidFill>
              </a:rPr>
              <a:t>（公共図の</a:t>
            </a:r>
            <a:r>
              <a:rPr lang="en-US" altLang="ja-JP" sz="1000" dirty="0">
                <a:solidFill>
                  <a:prstClr val="black">
                    <a:lumMod val="75000"/>
                    <a:lumOff val="25000"/>
                  </a:prstClr>
                </a:solidFill>
              </a:rPr>
              <a:t>OPAC</a:t>
            </a:r>
            <a:r>
              <a:rPr lang="ja-JP" altLang="en-US" sz="1000" dirty="0" err="1">
                <a:solidFill>
                  <a:prstClr val="black">
                    <a:lumMod val="75000"/>
                    <a:lumOff val="25000"/>
                  </a:prstClr>
                </a:solidFill>
              </a:rPr>
              <a:t>、</a:t>
            </a:r>
            <a:endParaRPr lang="en-US" altLang="ja-JP" sz="1000" dirty="0">
              <a:solidFill>
                <a:prstClr val="black">
                  <a:lumMod val="75000"/>
                  <a:lumOff val="25000"/>
                </a:prstClr>
              </a:solidFill>
            </a:endParaRPr>
          </a:p>
          <a:p>
            <a:r>
              <a:rPr lang="ja-JP" altLang="en-US" sz="1000" dirty="0">
                <a:solidFill>
                  <a:prstClr val="black">
                    <a:lumMod val="75000"/>
                    <a:lumOff val="25000"/>
                  </a:prstClr>
                </a:solidFill>
              </a:rPr>
              <a:t>　デジタルアーカイブ 等）</a:t>
            </a:r>
          </a:p>
        </p:txBody>
      </p:sp>
      <p:sp>
        <p:nvSpPr>
          <p:cNvPr id="94" name="正方形/長方形 93"/>
          <p:cNvSpPr/>
          <p:nvPr/>
        </p:nvSpPr>
        <p:spPr>
          <a:xfrm>
            <a:off x="8849784" y="2439590"/>
            <a:ext cx="1620000" cy="828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レファ協</a:t>
            </a:r>
          </a:p>
        </p:txBody>
      </p:sp>
      <p:sp>
        <p:nvSpPr>
          <p:cNvPr id="95" name="正方形/長方形 94"/>
          <p:cNvSpPr/>
          <p:nvPr/>
        </p:nvSpPr>
        <p:spPr>
          <a:xfrm>
            <a:off x="8849784" y="3405652"/>
            <a:ext cx="1620000" cy="2052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リサーチ・ナビ</a:t>
            </a:r>
          </a:p>
        </p:txBody>
      </p:sp>
      <p:sp>
        <p:nvSpPr>
          <p:cNvPr id="96" name="円柱 95"/>
          <p:cNvSpPr/>
          <p:nvPr/>
        </p:nvSpPr>
        <p:spPr>
          <a:xfrm>
            <a:off x="8978053" y="4235568"/>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solidFill>
                  <a:prstClr val="black">
                    <a:lumMod val="75000"/>
                    <a:lumOff val="25000"/>
                  </a:prstClr>
                </a:solidFill>
              </a:rPr>
              <a:t>主題書誌</a:t>
            </a:r>
            <a:r>
              <a:rPr lang="en-US" altLang="ja-JP" sz="1000" dirty="0">
                <a:solidFill>
                  <a:prstClr val="black">
                    <a:lumMod val="75000"/>
                    <a:lumOff val="25000"/>
                  </a:prstClr>
                </a:solidFill>
              </a:rPr>
              <a:t>DB</a:t>
            </a:r>
            <a:endParaRPr lang="ja-JP" altLang="en-US" sz="1000" dirty="0">
              <a:solidFill>
                <a:prstClr val="black">
                  <a:lumMod val="75000"/>
                  <a:lumOff val="25000"/>
                </a:prstClr>
              </a:solidFill>
            </a:endParaRPr>
          </a:p>
        </p:txBody>
      </p:sp>
      <p:sp>
        <p:nvSpPr>
          <p:cNvPr id="97" name="角丸四角形 96"/>
          <p:cNvSpPr/>
          <p:nvPr/>
        </p:nvSpPr>
        <p:spPr>
          <a:xfrm>
            <a:off x="8977362" y="2756085"/>
            <a:ext cx="1368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レファレンス事例</a:t>
            </a:r>
          </a:p>
        </p:txBody>
      </p:sp>
      <p:sp>
        <p:nvSpPr>
          <p:cNvPr id="98" name="角丸四角形 97"/>
          <p:cNvSpPr/>
          <p:nvPr/>
        </p:nvSpPr>
        <p:spPr>
          <a:xfrm>
            <a:off x="8975784" y="3720563"/>
            <a:ext cx="1368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調べ方案内</a:t>
            </a:r>
          </a:p>
        </p:txBody>
      </p:sp>
      <p:sp>
        <p:nvSpPr>
          <p:cNvPr id="99" name="正方形/長方形 98"/>
          <p:cNvSpPr/>
          <p:nvPr/>
        </p:nvSpPr>
        <p:spPr>
          <a:xfrm>
            <a:off x="8849784" y="1395800"/>
            <a:ext cx="1620000" cy="900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r>
              <a:rPr lang="ja-JP" altLang="en-US" sz="1100" dirty="0">
                <a:solidFill>
                  <a:prstClr val="black">
                    <a:lumMod val="75000"/>
                    <a:lumOff val="25000"/>
                  </a:prstClr>
                </a:solidFill>
              </a:rPr>
              <a:t>利用者サービス</a:t>
            </a:r>
            <a:endParaRPr lang="en-US" altLang="ja-JP" sz="1100" dirty="0">
              <a:solidFill>
                <a:prstClr val="black">
                  <a:lumMod val="75000"/>
                  <a:lumOff val="25000"/>
                </a:prstClr>
              </a:solidFill>
            </a:endParaRPr>
          </a:p>
          <a:p>
            <a:r>
              <a:rPr lang="ja-JP" altLang="en-US" sz="1100" dirty="0">
                <a:solidFill>
                  <a:prstClr val="black">
                    <a:lumMod val="75000"/>
                    <a:lumOff val="25000"/>
                  </a:prstClr>
                </a:solidFill>
              </a:rPr>
              <a:t>基盤システム</a:t>
            </a:r>
            <a:endParaRPr lang="en-US" altLang="ja-JP" sz="1100" dirty="0">
              <a:solidFill>
                <a:prstClr val="black">
                  <a:lumMod val="75000"/>
                  <a:lumOff val="25000"/>
                </a:prstClr>
              </a:solidFill>
            </a:endParaRPr>
          </a:p>
          <a:p>
            <a:endParaRPr lang="en-US" altLang="ja-JP" sz="1100" dirty="0">
              <a:solidFill>
                <a:prstClr val="black">
                  <a:lumMod val="75000"/>
                  <a:lumOff val="25000"/>
                </a:prstClr>
              </a:solidFill>
            </a:endParaRPr>
          </a:p>
          <a:p>
            <a:r>
              <a:rPr lang="en-US" altLang="ja-JP" sz="1100" dirty="0">
                <a:solidFill>
                  <a:prstClr val="black">
                    <a:lumMod val="75000"/>
                    <a:lumOff val="25000"/>
                  </a:prstClr>
                </a:solidFill>
              </a:rPr>
              <a:t>※</a:t>
            </a:r>
            <a:r>
              <a:rPr lang="ja-JP" altLang="en-US" sz="1100" dirty="0">
                <a:solidFill>
                  <a:prstClr val="black">
                    <a:lumMod val="75000"/>
                    <a:lumOff val="25000"/>
                  </a:prstClr>
                </a:solidFill>
              </a:rPr>
              <a:t>申込管理</a:t>
            </a:r>
          </a:p>
        </p:txBody>
      </p:sp>
      <p:sp>
        <p:nvSpPr>
          <p:cNvPr id="100" name="正方形/長方形 99"/>
          <p:cNvSpPr/>
          <p:nvPr/>
        </p:nvSpPr>
        <p:spPr>
          <a:xfrm>
            <a:off x="4595490" y="5971251"/>
            <a:ext cx="1152000" cy="720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出版社等</a:t>
            </a:r>
          </a:p>
        </p:txBody>
      </p:sp>
      <p:sp>
        <p:nvSpPr>
          <p:cNvPr id="101" name="角丸四角形 100"/>
          <p:cNvSpPr/>
          <p:nvPr/>
        </p:nvSpPr>
        <p:spPr>
          <a:xfrm>
            <a:off x="4721949" y="6245584"/>
            <a:ext cx="900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目次情報</a:t>
            </a:r>
          </a:p>
        </p:txBody>
      </p:sp>
      <p:sp>
        <p:nvSpPr>
          <p:cNvPr id="102" name="円柱 101"/>
          <p:cNvSpPr/>
          <p:nvPr/>
        </p:nvSpPr>
        <p:spPr>
          <a:xfrm>
            <a:off x="9623784" y="4784064"/>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solidFill>
                  <a:prstClr val="black">
                    <a:lumMod val="75000"/>
                    <a:lumOff val="25000"/>
                  </a:prstClr>
                </a:solidFill>
              </a:rPr>
              <a:t>目次</a:t>
            </a:r>
            <a:r>
              <a:rPr lang="en-US" altLang="ja-JP" sz="1000" dirty="0">
                <a:solidFill>
                  <a:prstClr val="black">
                    <a:lumMod val="75000"/>
                    <a:lumOff val="25000"/>
                  </a:prstClr>
                </a:solidFill>
              </a:rPr>
              <a:t>DB</a:t>
            </a:r>
            <a:endParaRPr lang="ja-JP" altLang="en-US" sz="1000" dirty="0">
              <a:solidFill>
                <a:prstClr val="black">
                  <a:lumMod val="75000"/>
                  <a:lumOff val="25000"/>
                </a:prstClr>
              </a:solidFill>
            </a:endParaRPr>
          </a:p>
        </p:txBody>
      </p:sp>
      <p:cxnSp>
        <p:nvCxnSpPr>
          <p:cNvPr id="103" name="直線矢印コネクタ 102"/>
          <p:cNvCxnSpPr>
            <a:stCxn id="97" idx="1"/>
            <a:endCxn id="122" idx="4"/>
          </p:cNvCxnSpPr>
          <p:nvPr/>
        </p:nvCxnSpPr>
        <p:spPr>
          <a:xfrm flipH="1">
            <a:off x="6544578" y="2936085"/>
            <a:ext cx="2432785" cy="94859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a:stCxn id="98" idx="1"/>
            <a:endCxn id="122" idx="4"/>
          </p:cNvCxnSpPr>
          <p:nvPr/>
        </p:nvCxnSpPr>
        <p:spPr>
          <a:xfrm flipH="1" flipV="1">
            <a:off x="6544578" y="3884683"/>
            <a:ext cx="2431207" cy="1588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a:stCxn id="91" idx="1"/>
            <a:endCxn id="122" idx="3"/>
          </p:cNvCxnSpPr>
          <p:nvPr/>
        </p:nvCxnSpPr>
        <p:spPr>
          <a:xfrm flipV="1">
            <a:off x="2650685" y="4604684"/>
            <a:ext cx="3083893" cy="140287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a:stCxn id="88" idx="1"/>
            <a:endCxn id="122" idx="3"/>
          </p:cNvCxnSpPr>
          <p:nvPr/>
        </p:nvCxnSpPr>
        <p:spPr>
          <a:xfrm flipH="1" flipV="1">
            <a:off x="5734578" y="4604684"/>
            <a:ext cx="1277931" cy="136747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87" idx="1"/>
            <a:endCxn id="122" idx="3"/>
          </p:cNvCxnSpPr>
          <p:nvPr/>
        </p:nvCxnSpPr>
        <p:spPr>
          <a:xfrm flipH="1" flipV="1">
            <a:off x="5734578" y="4604684"/>
            <a:ext cx="2516497" cy="136747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角丸四角形 107"/>
          <p:cNvSpPr/>
          <p:nvPr/>
        </p:nvSpPr>
        <p:spPr>
          <a:xfrm>
            <a:off x="4296007" y="2011628"/>
            <a:ext cx="1980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100" dirty="0">
                <a:solidFill>
                  <a:prstClr val="black">
                    <a:lumMod val="75000"/>
                    <a:lumOff val="25000"/>
                  </a:prstClr>
                </a:solidFill>
              </a:rPr>
              <a:t>来館用インタフェース</a:t>
            </a:r>
          </a:p>
        </p:txBody>
      </p:sp>
      <p:grpSp>
        <p:nvGrpSpPr>
          <p:cNvPr id="109" name="グループ化 108"/>
          <p:cNvGrpSpPr/>
          <p:nvPr/>
        </p:nvGrpSpPr>
        <p:grpSpPr>
          <a:xfrm>
            <a:off x="6848636" y="812556"/>
            <a:ext cx="328790" cy="540005"/>
            <a:chOff x="4598128" y="367795"/>
            <a:chExt cx="328790" cy="540005"/>
          </a:xfrm>
        </p:grpSpPr>
        <p:sp>
          <p:nvSpPr>
            <p:cNvPr id="110" name="台形 109"/>
            <p:cNvSpPr/>
            <p:nvPr/>
          </p:nvSpPr>
          <p:spPr>
            <a:xfrm>
              <a:off x="4598129" y="679532"/>
              <a:ext cx="328789" cy="132843"/>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1" name="円/楕円 110"/>
            <p:cNvSpPr/>
            <p:nvPr/>
          </p:nvSpPr>
          <p:spPr>
            <a:xfrm>
              <a:off x="4598128" y="743342"/>
              <a:ext cx="328789" cy="164458"/>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2" name="円/楕円 111"/>
            <p:cNvSpPr/>
            <p:nvPr/>
          </p:nvSpPr>
          <p:spPr>
            <a:xfrm>
              <a:off x="4627122" y="618907"/>
              <a:ext cx="271221" cy="164458"/>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3" name="円/楕円 112"/>
            <p:cNvSpPr/>
            <p:nvPr/>
          </p:nvSpPr>
          <p:spPr>
            <a:xfrm>
              <a:off x="4611322" y="367795"/>
              <a:ext cx="301356" cy="301474"/>
            </a:xfrm>
            <a:prstGeom prst="ellipse">
              <a:avLst/>
            </a:prstGeom>
            <a:solidFill>
              <a:schemeClr val="tx1">
                <a:lumMod val="75000"/>
                <a:lumOff val="25000"/>
              </a:schemeClr>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grpSp>
      <p:grpSp>
        <p:nvGrpSpPr>
          <p:cNvPr id="114" name="グループ化 113"/>
          <p:cNvGrpSpPr/>
          <p:nvPr/>
        </p:nvGrpSpPr>
        <p:grpSpPr>
          <a:xfrm>
            <a:off x="5115573" y="784974"/>
            <a:ext cx="338263" cy="549788"/>
            <a:chOff x="2094432" y="377415"/>
            <a:chExt cx="338263" cy="549788"/>
          </a:xfrm>
        </p:grpSpPr>
        <p:sp>
          <p:nvSpPr>
            <p:cNvPr id="115" name="台形 114"/>
            <p:cNvSpPr/>
            <p:nvPr/>
          </p:nvSpPr>
          <p:spPr>
            <a:xfrm>
              <a:off x="2094432" y="690455"/>
              <a:ext cx="338263" cy="137777"/>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6" name="円/楕円 115"/>
            <p:cNvSpPr/>
            <p:nvPr/>
          </p:nvSpPr>
          <p:spPr>
            <a:xfrm>
              <a:off x="2094432" y="756637"/>
              <a:ext cx="338263" cy="17056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7" name="円/楕円 116"/>
            <p:cNvSpPr/>
            <p:nvPr/>
          </p:nvSpPr>
          <p:spPr>
            <a:xfrm>
              <a:off x="2124262" y="627584"/>
              <a:ext cx="279036" cy="17056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8" name="台形 117"/>
            <p:cNvSpPr/>
            <p:nvPr/>
          </p:nvSpPr>
          <p:spPr>
            <a:xfrm rot="10800000">
              <a:off x="2150809" y="658508"/>
              <a:ext cx="225509" cy="127910"/>
            </a:xfrm>
            <a:prstGeom prst="trapezoid">
              <a:avLst>
                <a:gd name="adj" fmla="val 6729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9" name="台形 118"/>
            <p:cNvSpPr/>
            <p:nvPr/>
          </p:nvSpPr>
          <p:spPr>
            <a:xfrm>
              <a:off x="2235968" y="738588"/>
              <a:ext cx="56371" cy="85273"/>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20" name="円/楕円 119"/>
            <p:cNvSpPr/>
            <p:nvPr/>
          </p:nvSpPr>
          <p:spPr>
            <a:xfrm>
              <a:off x="2108005" y="377415"/>
              <a:ext cx="310040" cy="312669"/>
            </a:xfrm>
            <a:prstGeom prst="ellipse">
              <a:avLst/>
            </a:prstGeom>
            <a:solidFill>
              <a:schemeClr val="tx1">
                <a:lumMod val="75000"/>
                <a:lumOff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21" name="五角形 120"/>
            <p:cNvSpPr/>
            <p:nvPr/>
          </p:nvSpPr>
          <p:spPr>
            <a:xfrm>
              <a:off x="2236717" y="699782"/>
              <a:ext cx="56371" cy="42637"/>
            </a:xfrm>
            <a:prstGeom prst="pentago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grpSp>
      <p:sp>
        <p:nvSpPr>
          <p:cNvPr id="122" name="円柱 121"/>
          <p:cNvSpPr/>
          <p:nvPr/>
        </p:nvSpPr>
        <p:spPr>
          <a:xfrm>
            <a:off x="4924577" y="3164683"/>
            <a:ext cx="1620000" cy="14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solidFill>
                <a:prstClr val="black">
                  <a:lumMod val="75000"/>
                  <a:lumOff val="25000"/>
                </a:prstClr>
              </a:solidFill>
            </a:endParaRPr>
          </a:p>
          <a:p>
            <a:pPr algn="ctr"/>
            <a:r>
              <a:rPr lang="ja-JP" altLang="en-US" sz="1100" dirty="0">
                <a:solidFill>
                  <a:prstClr val="black">
                    <a:lumMod val="75000"/>
                    <a:lumOff val="25000"/>
                  </a:prstClr>
                </a:solidFill>
              </a:rPr>
              <a:t>メタデータ</a:t>
            </a:r>
            <a:r>
              <a:rPr lang="en-US" altLang="ja-JP" sz="1100" dirty="0">
                <a:solidFill>
                  <a:prstClr val="black">
                    <a:lumMod val="75000"/>
                    <a:lumOff val="25000"/>
                  </a:prstClr>
                </a:solidFill>
              </a:rPr>
              <a:t>DB</a:t>
            </a:r>
          </a:p>
        </p:txBody>
      </p:sp>
      <p:sp>
        <p:nvSpPr>
          <p:cNvPr id="123" name="角丸四角形 122"/>
          <p:cNvSpPr/>
          <p:nvPr/>
        </p:nvSpPr>
        <p:spPr>
          <a:xfrm>
            <a:off x="3215478" y="1927616"/>
            <a:ext cx="720000" cy="540000"/>
          </a:xfrm>
          <a:prstGeom prst="roundRect">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tLang="ja-JP" sz="1200" dirty="0">
                <a:solidFill>
                  <a:prstClr val="black">
                    <a:lumMod val="75000"/>
                    <a:lumOff val="25000"/>
                  </a:prstClr>
                </a:solidFill>
              </a:rPr>
              <a:t>API</a:t>
            </a:r>
            <a:endParaRPr lang="ja-JP" altLang="en-US" sz="1200" dirty="0">
              <a:solidFill>
                <a:prstClr val="black">
                  <a:lumMod val="75000"/>
                  <a:lumOff val="25000"/>
                </a:prstClr>
              </a:solidFill>
            </a:endParaRPr>
          </a:p>
        </p:txBody>
      </p:sp>
      <p:cxnSp>
        <p:nvCxnSpPr>
          <p:cNvPr id="124" name="直線矢印コネクタ 123"/>
          <p:cNvCxnSpPr>
            <a:endCxn id="123" idx="2"/>
          </p:cNvCxnSpPr>
          <p:nvPr/>
        </p:nvCxnSpPr>
        <p:spPr>
          <a:xfrm flipH="1" flipV="1">
            <a:off x="3575478" y="2467617"/>
            <a:ext cx="739364" cy="583575"/>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23" idx="0"/>
          </p:cNvCxnSpPr>
          <p:nvPr/>
        </p:nvCxnSpPr>
        <p:spPr>
          <a:xfrm flipV="1">
            <a:off x="3575478" y="1364360"/>
            <a:ext cx="1364" cy="563256"/>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正方形/長方形 125"/>
          <p:cNvSpPr/>
          <p:nvPr/>
        </p:nvSpPr>
        <p:spPr>
          <a:xfrm>
            <a:off x="3054842" y="892604"/>
            <a:ext cx="1044000" cy="432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他システム</a:t>
            </a:r>
          </a:p>
        </p:txBody>
      </p:sp>
      <p:sp>
        <p:nvSpPr>
          <p:cNvPr id="127" name="正方形/長方形 126"/>
          <p:cNvSpPr/>
          <p:nvPr/>
        </p:nvSpPr>
        <p:spPr>
          <a:xfrm>
            <a:off x="3173087" y="5971251"/>
            <a:ext cx="1260000" cy="720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契約電子ジャーナル</a:t>
            </a:r>
            <a:endParaRPr lang="en-US" altLang="ja-JP" sz="1100" dirty="0">
              <a:solidFill>
                <a:prstClr val="black">
                  <a:lumMod val="75000"/>
                  <a:lumOff val="25000"/>
                </a:prstClr>
              </a:solidFill>
            </a:endParaRPr>
          </a:p>
          <a:p>
            <a:endParaRPr lang="en-US" altLang="ja-JP" sz="1100" dirty="0">
              <a:solidFill>
                <a:prstClr val="black">
                  <a:lumMod val="75000"/>
                  <a:lumOff val="25000"/>
                </a:prstClr>
              </a:solidFill>
            </a:endParaRPr>
          </a:p>
          <a:p>
            <a:r>
              <a:rPr lang="en-US" altLang="ja-JP" sz="1100" dirty="0">
                <a:solidFill>
                  <a:prstClr val="black">
                    <a:lumMod val="75000"/>
                    <a:lumOff val="25000"/>
                  </a:prstClr>
                </a:solidFill>
              </a:rPr>
              <a:t>※</a:t>
            </a:r>
            <a:r>
              <a:rPr lang="ja-JP" altLang="en-US" sz="1100" dirty="0">
                <a:solidFill>
                  <a:prstClr val="black">
                    <a:lumMod val="75000"/>
                    <a:lumOff val="25000"/>
                  </a:prstClr>
                </a:solidFill>
              </a:rPr>
              <a:t>本文閲覧</a:t>
            </a:r>
          </a:p>
        </p:txBody>
      </p:sp>
      <p:sp>
        <p:nvSpPr>
          <p:cNvPr id="128" name="角丸四角形 127"/>
          <p:cNvSpPr/>
          <p:nvPr/>
        </p:nvSpPr>
        <p:spPr>
          <a:xfrm>
            <a:off x="5601567" y="3289077"/>
            <a:ext cx="1080000" cy="432000"/>
          </a:xfrm>
          <a:prstGeom prst="round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ja-JP" altLang="en-US" sz="1050" dirty="0">
                <a:solidFill>
                  <a:prstClr val="black">
                    <a:lumMod val="75000"/>
                    <a:lumOff val="25000"/>
                  </a:prstClr>
                </a:solidFill>
              </a:rPr>
              <a:t>主題にもとづく付加情報</a:t>
            </a:r>
          </a:p>
        </p:txBody>
      </p:sp>
      <p:sp>
        <p:nvSpPr>
          <p:cNvPr id="129" name="円柱 128"/>
          <p:cNvSpPr/>
          <p:nvPr/>
        </p:nvSpPr>
        <p:spPr>
          <a:xfrm>
            <a:off x="6824446" y="4627592"/>
            <a:ext cx="828000" cy="612000"/>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solidFill>
                  <a:prstClr val="black">
                    <a:lumMod val="75000"/>
                    <a:lumOff val="25000"/>
                  </a:prstClr>
                </a:solidFill>
              </a:rPr>
              <a:t>統合目次</a:t>
            </a:r>
            <a:r>
              <a:rPr lang="en-US" altLang="ja-JP" sz="1100" dirty="0">
                <a:solidFill>
                  <a:prstClr val="black">
                    <a:lumMod val="75000"/>
                    <a:lumOff val="25000"/>
                  </a:prstClr>
                </a:solidFill>
              </a:rPr>
              <a:t>DB</a:t>
            </a:r>
            <a:endParaRPr lang="ja-JP" altLang="en-US" sz="1100" dirty="0">
              <a:solidFill>
                <a:prstClr val="black">
                  <a:lumMod val="75000"/>
                  <a:lumOff val="25000"/>
                </a:prstClr>
              </a:solidFill>
            </a:endParaRPr>
          </a:p>
        </p:txBody>
      </p:sp>
      <p:sp>
        <p:nvSpPr>
          <p:cNvPr id="130" name="テキスト ボックス 129"/>
          <p:cNvSpPr txBox="1"/>
          <p:nvPr/>
        </p:nvSpPr>
        <p:spPr>
          <a:xfrm>
            <a:off x="3655868" y="5683901"/>
            <a:ext cx="1016165" cy="246221"/>
          </a:xfrm>
          <a:prstGeom prst="rect">
            <a:avLst/>
          </a:prstGeom>
          <a:noFill/>
        </p:spPr>
        <p:txBody>
          <a:bodyPr wrap="square" rtlCol="0" anchor="ctr">
            <a:spAutoFit/>
          </a:bodyPr>
          <a:lstStyle/>
          <a:p>
            <a:pPr algn="ctr"/>
            <a:r>
              <a:rPr lang="ja-JP" altLang="en-US" sz="1000" dirty="0">
                <a:solidFill>
                  <a:srgbClr val="002060"/>
                </a:solidFill>
              </a:rPr>
              <a:t>本文閲覧</a:t>
            </a:r>
            <a:endParaRPr lang="en-US" altLang="ja-JP" sz="1000" dirty="0">
              <a:solidFill>
                <a:srgbClr val="002060"/>
              </a:solidFill>
            </a:endParaRPr>
          </a:p>
        </p:txBody>
      </p:sp>
      <p:sp>
        <p:nvSpPr>
          <p:cNvPr id="131" name="テキスト ボックス 130"/>
          <p:cNvSpPr txBox="1"/>
          <p:nvPr/>
        </p:nvSpPr>
        <p:spPr>
          <a:xfrm>
            <a:off x="8079484" y="5698319"/>
            <a:ext cx="1016165" cy="246221"/>
          </a:xfrm>
          <a:prstGeom prst="rect">
            <a:avLst/>
          </a:prstGeom>
          <a:noFill/>
        </p:spPr>
        <p:txBody>
          <a:bodyPr wrap="square" rtlCol="0" anchor="ctr">
            <a:spAutoFit/>
          </a:bodyPr>
          <a:lstStyle/>
          <a:p>
            <a:pPr algn="ctr"/>
            <a:r>
              <a:rPr lang="ja-JP" altLang="en-US" sz="1000" dirty="0">
                <a:solidFill>
                  <a:srgbClr val="002060"/>
                </a:solidFill>
              </a:rPr>
              <a:t>本文閲覧</a:t>
            </a:r>
            <a:endParaRPr lang="en-US" altLang="ja-JP" sz="1000" dirty="0">
              <a:solidFill>
                <a:srgbClr val="002060"/>
              </a:solidFill>
            </a:endParaRPr>
          </a:p>
        </p:txBody>
      </p:sp>
      <p:sp>
        <p:nvSpPr>
          <p:cNvPr id="132" name="テキスト ボックス 131"/>
          <p:cNvSpPr txBox="1"/>
          <p:nvPr/>
        </p:nvSpPr>
        <p:spPr>
          <a:xfrm>
            <a:off x="5389212" y="2864557"/>
            <a:ext cx="720000" cy="246221"/>
          </a:xfrm>
          <a:prstGeom prst="rect">
            <a:avLst/>
          </a:prstGeom>
          <a:noFill/>
        </p:spPr>
        <p:txBody>
          <a:bodyPr wrap="square" rtlCol="0" anchor="ctr">
            <a:spAutoFit/>
          </a:bodyPr>
          <a:lstStyle/>
          <a:p>
            <a:pPr algn="ctr"/>
            <a:r>
              <a:rPr lang="ja-JP" altLang="en-US" sz="1000" dirty="0">
                <a:solidFill>
                  <a:srgbClr val="002060"/>
                </a:solidFill>
              </a:rPr>
              <a:t>検索</a:t>
            </a:r>
            <a:endParaRPr lang="en-US" altLang="ja-JP" sz="1000" dirty="0">
              <a:solidFill>
                <a:srgbClr val="002060"/>
              </a:solidFill>
            </a:endParaRPr>
          </a:p>
        </p:txBody>
      </p:sp>
      <p:sp>
        <p:nvSpPr>
          <p:cNvPr id="133" name="正方形/長方形 132"/>
          <p:cNvSpPr/>
          <p:nvPr/>
        </p:nvSpPr>
        <p:spPr>
          <a:xfrm>
            <a:off x="8849784" y="712009"/>
            <a:ext cx="1620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r>
              <a:rPr lang="ja-JP" altLang="en-US" sz="1100" dirty="0">
                <a:solidFill>
                  <a:prstClr val="black">
                    <a:lumMod val="75000"/>
                    <a:lumOff val="25000"/>
                  </a:prstClr>
                </a:solidFill>
              </a:rPr>
              <a:t>オンラインレファレンス受理処理</a:t>
            </a:r>
          </a:p>
        </p:txBody>
      </p:sp>
      <p:cxnSp>
        <p:nvCxnSpPr>
          <p:cNvPr id="134" name="直線矢印コネクタ 93"/>
          <p:cNvCxnSpPr>
            <a:stCxn id="99" idx="1"/>
            <a:endCxn id="84" idx="2"/>
          </p:cNvCxnSpPr>
          <p:nvPr/>
        </p:nvCxnSpPr>
        <p:spPr>
          <a:xfrm rot="10800000" flipV="1">
            <a:off x="6100952" y="1845800"/>
            <a:ext cx="2748832" cy="622893"/>
          </a:xfrm>
          <a:prstGeom prst="bentConnector4">
            <a:avLst>
              <a:gd name="adj1" fmla="val 13330"/>
              <a:gd name="adj2" fmla="val 140955"/>
            </a:avLst>
          </a:prstGeom>
          <a:ln w="38100">
            <a:solidFill>
              <a:schemeClr val="accent3"/>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290"/>
          <p:cNvCxnSpPr>
            <a:stCxn id="127" idx="0"/>
            <a:endCxn id="108" idx="2"/>
          </p:cNvCxnSpPr>
          <p:nvPr/>
        </p:nvCxnSpPr>
        <p:spPr>
          <a:xfrm rot="5400000" flipH="1" flipV="1">
            <a:off x="2744737" y="3429980"/>
            <a:ext cx="3599623" cy="1482920"/>
          </a:xfrm>
          <a:prstGeom prst="bentConnector3">
            <a:avLst>
              <a:gd name="adj1" fmla="val 91233"/>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flipH="1" flipV="1">
            <a:off x="5536924" y="2378651"/>
            <a:ext cx="0" cy="900000"/>
          </a:xfrm>
          <a:prstGeom prst="straightConnector1">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矢印コネクタ 290"/>
          <p:cNvCxnSpPr>
            <a:stCxn id="147" idx="3"/>
          </p:cNvCxnSpPr>
          <p:nvPr/>
        </p:nvCxnSpPr>
        <p:spPr>
          <a:xfrm rot="5400000" flipH="1" flipV="1">
            <a:off x="4744282" y="2463275"/>
            <a:ext cx="258364" cy="1339424"/>
          </a:xfrm>
          <a:prstGeom prst="bentConnector2">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102" idx="2"/>
            <a:endCxn id="129" idx="4"/>
          </p:cNvCxnSpPr>
          <p:nvPr/>
        </p:nvCxnSpPr>
        <p:spPr>
          <a:xfrm flipH="1" flipV="1">
            <a:off x="7652446" y="4933592"/>
            <a:ext cx="1971338" cy="120472"/>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a:stCxn id="101" idx="0"/>
            <a:endCxn id="129" idx="3"/>
          </p:cNvCxnSpPr>
          <p:nvPr/>
        </p:nvCxnSpPr>
        <p:spPr>
          <a:xfrm flipV="1">
            <a:off x="5171950" y="5239592"/>
            <a:ext cx="2066497" cy="1005992"/>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a:stCxn id="87" idx="1"/>
            <a:endCxn id="129" idx="3"/>
          </p:cNvCxnSpPr>
          <p:nvPr/>
        </p:nvCxnSpPr>
        <p:spPr>
          <a:xfrm flipH="1" flipV="1">
            <a:off x="7238446" y="5239592"/>
            <a:ext cx="1012628" cy="732564"/>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stCxn id="88" idx="1"/>
            <a:endCxn id="129" idx="3"/>
          </p:cNvCxnSpPr>
          <p:nvPr/>
        </p:nvCxnSpPr>
        <p:spPr>
          <a:xfrm flipV="1">
            <a:off x="7012508" y="5239592"/>
            <a:ext cx="225938" cy="732564"/>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96" idx="2"/>
            <a:endCxn id="153" idx="4"/>
          </p:cNvCxnSpPr>
          <p:nvPr/>
        </p:nvCxnSpPr>
        <p:spPr>
          <a:xfrm flipH="1" flipV="1">
            <a:off x="7652803" y="4167246"/>
            <a:ext cx="1325250" cy="338322"/>
          </a:xfrm>
          <a:prstGeom prst="straightConnector1">
            <a:avLst/>
          </a:prstGeom>
          <a:ln w="1905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stCxn id="89" idx="2"/>
            <a:endCxn id="153" idx="4"/>
          </p:cNvCxnSpPr>
          <p:nvPr/>
        </p:nvCxnSpPr>
        <p:spPr>
          <a:xfrm flipH="1" flipV="1">
            <a:off x="7652803" y="4167246"/>
            <a:ext cx="1340780" cy="1669894"/>
          </a:xfrm>
          <a:prstGeom prst="straightConnector1">
            <a:avLst/>
          </a:prstGeom>
          <a:ln w="1905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97" idx="1"/>
            <a:endCxn id="128" idx="3"/>
          </p:cNvCxnSpPr>
          <p:nvPr/>
        </p:nvCxnSpPr>
        <p:spPr>
          <a:xfrm flipH="1">
            <a:off x="6681568" y="2936085"/>
            <a:ext cx="2295795" cy="568992"/>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a:stCxn id="98" idx="1"/>
            <a:endCxn id="128" idx="3"/>
          </p:cNvCxnSpPr>
          <p:nvPr/>
        </p:nvCxnSpPr>
        <p:spPr>
          <a:xfrm flipH="1" flipV="1">
            <a:off x="6681568" y="3505077"/>
            <a:ext cx="2294217" cy="395486"/>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96" idx="2"/>
            <a:endCxn id="128" idx="3"/>
          </p:cNvCxnSpPr>
          <p:nvPr/>
        </p:nvCxnSpPr>
        <p:spPr>
          <a:xfrm flipH="1" flipV="1">
            <a:off x="6681567" y="3505078"/>
            <a:ext cx="2296486" cy="1000491"/>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7" name="雲 146"/>
          <p:cNvSpPr/>
          <p:nvPr/>
        </p:nvSpPr>
        <p:spPr>
          <a:xfrm>
            <a:off x="3123752" y="3200419"/>
            <a:ext cx="2160000" cy="1080000"/>
          </a:xfrm>
          <a:prstGeom prst="cloud">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ja-JP" altLang="en-US" sz="1100" dirty="0">
                <a:solidFill>
                  <a:prstClr val="black">
                    <a:lumMod val="75000"/>
                    <a:lumOff val="25000"/>
                  </a:prstClr>
                </a:solidFill>
              </a:rPr>
              <a:t>ウェブスケール</a:t>
            </a:r>
            <a:endParaRPr lang="en-US" altLang="ja-JP" sz="1100" dirty="0">
              <a:solidFill>
                <a:prstClr val="black">
                  <a:lumMod val="75000"/>
                  <a:lumOff val="25000"/>
                </a:prstClr>
              </a:solidFill>
            </a:endParaRPr>
          </a:p>
          <a:p>
            <a:pPr algn="ctr"/>
            <a:r>
              <a:rPr lang="ja-JP" altLang="en-US" sz="1100" dirty="0">
                <a:solidFill>
                  <a:prstClr val="black">
                    <a:lumMod val="75000"/>
                    <a:lumOff val="25000"/>
                  </a:prstClr>
                </a:solidFill>
              </a:rPr>
              <a:t>ディスカバリー</a:t>
            </a:r>
            <a:endParaRPr lang="en-US" altLang="ja-JP" sz="1100" dirty="0">
              <a:solidFill>
                <a:prstClr val="black">
                  <a:lumMod val="75000"/>
                  <a:lumOff val="25000"/>
                </a:prstClr>
              </a:solidFill>
            </a:endParaRPr>
          </a:p>
          <a:p>
            <a:pPr algn="ctr"/>
            <a:r>
              <a:rPr lang="en-US" altLang="ja-JP" sz="1000" dirty="0">
                <a:solidFill>
                  <a:prstClr val="black">
                    <a:lumMod val="75000"/>
                    <a:lumOff val="25000"/>
                  </a:prstClr>
                </a:solidFill>
              </a:rPr>
              <a:t>(</a:t>
            </a:r>
            <a:r>
              <a:rPr lang="ja-JP" altLang="en-US" sz="1000" dirty="0">
                <a:solidFill>
                  <a:prstClr val="black">
                    <a:lumMod val="75000"/>
                    <a:lumOff val="25000"/>
                  </a:prstClr>
                </a:solidFill>
              </a:rPr>
              <a:t>電子ジャーナルの検索</a:t>
            </a:r>
            <a:r>
              <a:rPr lang="en-US" altLang="ja-JP" sz="1000" dirty="0">
                <a:solidFill>
                  <a:prstClr val="black">
                    <a:lumMod val="75000"/>
                    <a:lumOff val="25000"/>
                  </a:prstClr>
                </a:solidFill>
              </a:rPr>
              <a:t>)</a:t>
            </a:r>
            <a:endParaRPr lang="ja-JP" altLang="en-US" sz="1000" dirty="0">
              <a:solidFill>
                <a:prstClr val="black">
                  <a:lumMod val="75000"/>
                  <a:lumOff val="25000"/>
                </a:prstClr>
              </a:solidFill>
            </a:endParaRPr>
          </a:p>
        </p:txBody>
      </p:sp>
      <p:cxnSp>
        <p:nvCxnSpPr>
          <p:cNvPr id="148" name="直線矢印コネクタ 93"/>
          <p:cNvCxnSpPr>
            <a:stCxn id="133" idx="1"/>
            <a:endCxn id="84" idx="3"/>
          </p:cNvCxnSpPr>
          <p:nvPr/>
        </p:nvCxnSpPr>
        <p:spPr>
          <a:xfrm flipH="1">
            <a:off x="8116952" y="982009"/>
            <a:ext cx="732832" cy="1216684"/>
          </a:xfrm>
          <a:prstGeom prst="straightConnector1">
            <a:avLst/>
          </a:prstGeom>
          <a:ln w="38100">
            <a:solidFill>
              <a:schemeClr val="accent3"/>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直線矢印コネクタ 295"/>
          <p:cNvCxnSpPr>
            <a:stCxn id="87" idx="1"/>
            <a:endCxn id="84" idx="3"/>
          </p:cNvCxnSpPr>
          <p:nvPr/>
        </p:nvCxnSpPr>
        <p:spPr>
          <a:xfrm rot="16200000" flipV="1">
            <a:off x="6297283" y="4018364"/>
            <a:ext cx="3773463" cy="134122"/>
          </a:xfrm>
          <a:prstGeom prst="bentConnector2">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53" idx="2"/>
            <a:endCxn id="122" idx="4"/>
          </p:cNvCxnSpPr>
          <p:nvPr/>
        </p:nvCxnSpPr>
        <p:spPr>
          <a:xfrm flipH="1" flipV="1">
            <a:off x="6544577" y="3884684"/>
            <a:ext cx="280226" cy="282563"/>
          </a:xfrm>
          <a:prstGeom prst="straightConnector1">
            <a:avLst/>
          </a:prstGeom>
          <a:ln>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29" idx="2"/>
            <a:endCxn id="122" idx="4"/>
          </p:cNvCxnSpPr>
          <p:nvPr/>
        </p:nvCxnSpPr>
        <p:spPr>
          <a:xfrm flipH="1" flipV="1">
            <a:off x="6544578" y="3884684"/>
            <a:ext cx="279869" cy="1048909"/>
          </a:xfrm>
          <a:prstGeom prst="straightConnector1">
            <a:avLst/>
          </a:prstGeom>
          <a:ln>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テキスト ボックス 151"/>
          <p:cNvSpPr txBox="1"/>
          <p:nvPr/>
        </p:nvSpPr>
        <p:spPr>
          <a:xfrm>
            <a:off x="6606426" y="2515709"/>
            <a:ext cx="1504800" cy="246221"/>
          </a:xfrm>
          <a:prstGeom prst="rect">
            <a:avLst/>
          </a:prstGeom>
          <a:noFill/>
        </p:spPr>
        <p:txBody>
          <a:bodyPr wrap="square" rtlCol="0" anchor="ctr">
            <a:spAutoFit/>
          </a:bodyPr>
          <a:lstStyle/>
          <a:p>
            <a:pPr algn="ctr"/>
            <a:r>
              <a:rPr lang="ja-JP" altLang="en-US" sz="1000" dirty="0">
                <a:solidFill>
                  <a:prstClr val="black">
                    <a:lumMod val="75000"/>
                    <a:lumOff val="25000"/>
                  </a:prstClr>
                </a:solidFill>
              </a:rPr>
              <a:t>閲覧・複写申込</a:t>
            </a:r>
            <a:endParaRPr lang="en-US" altLang="ja-JP" sz="1000" dirty="0">
              <a:solidFill>
                <a:prstClr val="black">
                  <a:lumMod val="75000"/>
                  <a:lumOff val="25000"/>
                </a:prstClr>
              </a:solidFill>
            </a:endParaRPr>
          </a:p>
        </p:txBody>
      </p:sp>
      <p:sp>
        <p:nvSpPr>
          <p:cNvPr id="153" name="円柱 152"/>
          <p:cNvSpPr/>
          <p:nvPr/>
        </p:nvSpPr>
        <p:spPr>
          <a:xfrm>
            <a:off x="6824803" y="3861246"/>
            <a:ext cx="828000" cy="61200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lumMod val="75000"/>
                    <a:lumOff val="25000"/>
                  </a:prstClr>
                </a:solidFill>
              </a:rPr>
              <a:t>典拠</a:t>
            </a:r>
            <a:r>
              <a:rPr lang="en-US" altLang="ja-JP" sz="1100" dirty="0">
                <a:solidFill>
                  <a:prstClr val="black">
                    <a:lumMod val="75000"/>
                    <a:lumOff val="25000"/>
                  </a:prstClr>
                </a:solidFill>
              </a:rPr>
              <a:t>DB</a:t>
            </a:r>
            <a:endParaRPr lang="ja-JP" altLang="en-US" sz="1100" dirty="0">
              <a:solidFill>
                <a:prstClr val="black">
                  <a:lumMod val="75000"/>
                  <a:lumOff val="25000"/>
                </a:prstClr>
              </a:solidFill>
            </a:endParaRPr>
          </a:p>
        </p:txBody>
      </p:sp>
      <p:sp>
        <p:nvSpPr>
          <p:cNvPr id="2" name="タイトル 1"/>
          <p:cNvSpPr>
            <a:spLocks noGrp="1"/>
          </p:cNvSpPr>
          <p:nvPr>
            <p:ph type="title"/>
          </p:nvPr>
        </p:nvSpPr>
        <p:spPr/>
        <p:txBody>
          <a:bodyPr/>
          <a:lstStyle/>
          <a:p>
            <a:r>
              <a:rPr kumimoji="1" lang="en-US" altLang="ja-JP" dirty="0" smtClean="0"/>
              <a:t>3. </a:t>
            </a:r>
            <a:r>
              <a:rPr kumimoji="1" lang="ja-JP" altLang="en-US" dirty="0" smtClean="0"/>
              <a:t>統合的オンラインサービス：実現イメージ</a:t>
            </a:r>
            <a:endParaRPr kumimoji="1" lang="ja-JP" altLang="en-US" dirty="0"/>
          </a:p>
        </p:txBody>
      </p:sp>
    </p:spTree>
    <p:extLst>
      <p:ext uri="{BB962C8B-B14F-4D97-AF65-F5344CB8AC3E}">
        <p14:creationId xmlns:p14="http://schemas.microsoft.com/office/powerpoint/2010/main" val="107651212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角丸四角形 54"/>
          <p:cNvSpPr/>
          <p:nvPr/>
        </p:nvSpPr>
        <p:spPr>
          <a:xfrm>
            <a:off x="7019722" y="3181973"/>
            <a:ext cx="3006262" cy="1645736"/>
          </a:xfrm>
          <a:prstGeom prst="roundRect">
            <a:avLst>
              <a:gd name="adj" fmla="val 17692"/>
            </a:avLst>
          </a:prstGeom>
          <a:solidFill>
            <a:schemeClr val="accent6">
              <a:lumMod val="40000"/>
              <a:lumOff val="60000"/>
            </a:schemeClr>
          </a:solidFill>
          <a:ln w="127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dirty="0">
              <a:solidFill>
                <a:prstClr val="black">
                  <a:lumMod val="75000"/>
                  <a:lumOff val="25000"/>
                </a:prstClr>
              </a:solidFill>
            </a:endParaRPr>
          </a:p>
        </p:txBody>
      </p:sp>
      <p:sp>
        <p:nvSpPr>
          <p:cNvPr id="2" name="タイトル 1"/>
          <p:cNvSpPr>
            <a:spLocks noGrp="1"/>
          </p:cNvSpPr>
          <p:nvPr>
            <p:ph type="title"/>
          </p:nvPr>
        </p:nvSpPr>
        <p:spPr/>
        <p:txBody>
          <a:bodyPr>
            <a:normAutofit/>
          </a:bodyPr>
          <a:lstStyle/>
          <a:p>
            <a:r>
              <a:rPr kumimoji="1" lang="en-US" altLang="ja-JP" dirty="0" smtClean="0"/>
              <a:t>4. </a:t>
            </a:r>
            <a:r>
              <a:rPr kumimoji="1" lang="ja-JP" altLang="en-US" dirty="0" smtClean="0"/>
              <a:t>ナショナルアーカイブ構想へのマッピング</a:t>
            </a:r>
            <a:endParaRPr kumimoji="1" lang="ja-JP" altLang="en-US" dirty="0"/>
          </a:p>
        </p:txBody>
      </p:sp>
      <p:sp>
        <p:nvSpPr>
          <p:cNvPr id="4" name="角丸四角形 3"/>
          <p:cNvSpPr/>
          <p:nvPr/>
        </p:nvSpPr>
        <p:spPr>
          <a:xfrm>
            <a:off x="2152651" y="826816"/>
            <a:ext cx="6010145" cy="792000"/>
          </a:xfrm>
          <a:prstGeom prst="roundRect">
            <a:avLst>
              <a:gd name="adj" fmla="val 23197"/>
            </a:avLst>
          </a:prstGeom>
          <a:solidFill>
            <a:schemeClr val="accent4">
              <a:lumMod val="40000"/>
              <a:lumOff val="6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情報発信基盤</a:t>
            </a:r>
            <a:endParaRPr lang="en-US" altLang="ja-JP" dirty="0">
              <a:solidFill>
                <a:prstClr val="black">
                  <a:lumMod val="75000"/>
                  <a:lumOff val="25000"/>
                </a:prstClr>
              </a:solidFill>
            </a:endParaRPr>
          </a:p>
          <a:p>
            <a:r>
              <a:rPr lang="ja-JP" altLang="en-US" dirty="0">
                <a:solidFill>
                  <a:prstClr val="black">
                    <a:lumMod val="75000"/>
                    <a:lumOff val="25000"/>
                  </a:prstClr>
                </a:solidFill>
              </a:rPr>
              <a:t>（目的毎）</a:t>
            </a:r>
          </a:p>
        </p:txBody>
      </p:sp>
      <p:sp>
        <p:nvSpPr>
          <p:cNvPr id="5" name="角丸四角形 4"/>
          <p:cNvSpPr/>
          <p:nvPr/>
        </p:nvSpPr>
        <p:spPr>
          <a:xfrm>
            <a:off x="2152651" y="1758567"/>
            <a:ext cx="6739233" cy="3060000"/>
          </a:xfrm>
          <a:prstGeom prst="roundRect">
            <a:avLst>
              <a:gd name="adj" fmla="val 7198"/>
            </a:avLst>
          </a:prstGeom>
          <a:solidFill>
            <a:schemeClr val="accent6">
              <a:lumMod val="40000"/>
              <a:lumOff val="60000"/>
            </a:schemeClr>
          </a:solidFill>
          <a:ln w="127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知識創造基盤</a:t>
            </a:r>
            <a:endParaRPr lang="en-US" altLang="ja-JP" dirty="0">
              <a:solidFill>
                <a:prstClr val="black">
                  <a:lumMod val="75000"/>
                  <a:lumOff val="25000"/>
                </a:prstClr>
              </a:solidFill>
            </a:endParaRPr>
          </a:p>
          <a:p>
            <a:r>
              <a:rPr lang="ja-JP" altLang="en-US" dirty="0">
                <a:solidFill>
                  <a:prstClr val="black">
                    <a:lumMod val="75000"/>
                    <a:lumOff val="25000"/>
                  </a:prstClr>
                </a:solidFill>
              </a:rPr>
              <a:t>（分野毎）</a:t>
            </a:r>
          </a:p>
        </p:txBody>
      </p:sp>
      <p:sp>
        <p:nvSpPr>
          <p:cNvPr id="6" name="角丸四角形 5"/>
          <p:cNvSpPr/>
          <p:nvPr/>
        </p:nvSpPr>
        <p:spPr>
          <a:xfrm>
            <a:off x="2152650" y="5019414"/>
            <a:ext cx="7886700" cy="1260000"/>
          </a:xfrm>
          <a:prstGeom prst="roundRect">
            <a:avLst>
              <a:gd name="adj" fmla="val 11346"/>
            </a:avLst>
          </a:prstGeom>
          <a:solidFill>
            <a:schemeClr val="accent1">
              <a:lumMod val="40000"/>
              <a:lumOff val="60000"/>
            </a:schemeClr>
          </a:solid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恒久保存基盤</a:t>
            </a:r>
          </a:p>
        </p:txBody>
      </p:sp>
      <p:sp>
        <p:nvSpPr>
          <p:cNvPr id="7" name="角丸四角形 6"/>
          <p:cNvSpPr/>
          <p:nvPr/>
        </p:nvSpPr>
        <p:spPr>
          <a:xfrm>
            <a:off x="2354514" y="5397916"/>
            <a:ext cx="2088000" cy="432000"/>
          </a:xfrm>
          <a:prstGeom prst="roundRect">
            <a:avLst/>
          </a:prstGeom>
          <a:solidFill>
            <a:schemeClr val="bg1"/>
          </a:solidFill>
          <a:ln w="127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収集</a:t>
            </a:r>
          </a:p>
        </p:txBody>
      </p:sp>
      <p:sp>
        <p:nvSpPr>
          <p:cNvPr id="8" name="角丸四角形 7"/>
          <p:cNvSpPr/>
          <p:nvPr/>
        </p:nvSpPr>
        <p:spPr>
          <a:xfrm>
            <a:off x="4640126" y="5397233"/>
            <a:ext cx="3600000" cy="432000"/>
          </a:xfrm>
          <a:prstGeom prst="roundRect">
            <a:avLst/>
          </a:prstGeom>
          <a:solidFill>
            <a:schemeClr val="bg1"/>
          </a:solidFill>
          <a:ln w="127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検索・提供</a:t>
            </a:r>
          </a:p>
        </p:txBody>
      </p:sp>
      <p:sp>
        <p:nvSpPr>
          <p:cNvPr id="9" name="角丸四角形 8"/>
          <p:cNvSpPr/>
          <p:nvPr/>
        </p:nvSpPr>
        <p:spPr>
          <a:xfrm>
            <a:off x="8437738" y="5400899"/>
            <a:ext cx="1440000" cy="43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永久保存</a:t>
            </a:r>
          </a:p>
        </p:txBody>
      </p:sp>
      <p:sp>
        <p:nvSpPr>
          <p:cNvPr id="10" name="角丸四角形 9"/>
          <p:cNvSpPr/>
          <p:nvPr/>
        </p:nvSpPr>
        <p:spPr>
          <a:xfrm>
            <a:off x="2354514" y="3512802"/>
            <a:ext cx="2844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基本情報付与（メタデータ等）</a:t>
            </a:r>
          </a:p>
        </p:txBody>
      </p:sp>
      <p:sp>
        <p:nvSpPr>
          <p:cNvPr id="11" name="角丸四角形 10"/>
          <p:cNvSpPr/>
          <p:nvPr/>
        </p:nvSpPr>
        <p:spPr>
          <a:xfrm>
            <a:off x="5324126" y="3521249"/>
            <a:ext cx="2448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組織化・構造化</a:t>
            </a:r>
            <a:endParaRPr lang="en-US" altLang="ja-JP" sz="1400" dirty="0">
              <a:solidFill>
                <a:prstClr val="black">
                  <a:lumMod val="75000"/>
                  <a:lumOff val="25000"/>
                </a:prstClr>
              </a:solidFill>
            </a:endParaRPr>
          </a:p>
          <a:p>
            <a:pPr algn="ctr"/>
            <a:r>
              <a:rPr lang="ja-JP" altLang="en-US" sz="1400" dirty="0">
                <a:solidFill>
                  <a:prstClr val="black">
                    <a:lumMod val="75000"/>
                    <a:lumOff val="25000"/>
                  </a:prstClr>
                </a:solidFill>
              </a:rPr>
              <a:t>（マイクロコンテンツ化）</a:t>
            </a:r>
          </a:p>
        </p:txBody>
      </p:sp>
      <p:sp>
        <p:nvSpPr>
          <p:cNvPr id="12" name="角丸四角形 11"/>
          <p:cNvSpPr/>
          <p:nvPr/>
        </p:nvSpPr>
        <p:spPr>
          <a:xfrm>
            <a:off x="7897738" y="3516173"/>
            <a:ext cx="1980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辞書・典拠・</a:t>
            </a:r>
            <a:endParaRPr lang="en-US" altLang="ja-JP" sz="1400" dirty="0">
              <a:solidFill>
                <a:prstClr val="black">
                  <a:lumMod val="75000"/>
                  <a:lumOff val="25000"/>
                </a:prstClr>
              </a:solidFill>
            </a:endParaRPr>
          </a:p>
          <a:p>
            <a:pPr algn="ctr"/>
            <a:r>
              <a:rPr lang="ja-JP" altLang="en-US" sz="1400" dirty="0">
                <a:solidFill>
                  <a:prstClr val="black">
                    <a:lumMod val="75000"/>
                    <a:lumOff val="25000"/>
                  </a:prstClr>
                </a:solidFill>
              </a:rPr>
              <a:t>シソーラス類の作成</a:t>
            </a:r>
          </a:p>
        </p:txBody>
      </p:sp>
      <p:sp>
        <p:nvSpPr>
          <p:cNvPr id="13" name="角丸四角形 12"/>
          <p:cNvSpPr/>
          <p:nvPr/>
        </p:nvSpPr>
        <p:spPr>
          <a:xfrm>
            <a:off x="3904857" y="1871986"/>
            <a:ext cx="4500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付加価値情報付け・情報間の関連付け</a:t>
            </a:r>
          </a:p>
        </p:txBody>
      </p:sp>
      <p:sp>
        <p:nvSpPr>
          <p:cNvPr id="16" name="正方形/長方形 15"/>
          <p:cNvSpPr/>
          <p:nvPr/>
        </p:nvSpPr>
        <p:spPr>
          <a:xfrm>
            <a:off x="5546049" y="2237723"/>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リサーチ・ナビ</a:t>
            </a:r>
          </a:p>
        </p:txBody>
      </p:sp>
      <p:sp>
        <p:nvSpPr>
          <p:cNvPr id="17" name="正方形/長方形 16"/>
          <p:cNvSpPr/>
          <p:nvPr/>
        </p:nvSpPr>
        <p:spPr>
          <a:xfrm>
            <a:off x="4088826" y="2236324"/>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レファ協</a:t>
            </a:r>
          </a:p>
        </p:txBody>
      </p:sp>
      <p:sp>
        <p:nvSpPr>
          <p:cNvPr id="19" name="正方形/長方形 18"/>
          <p:cNvSpPr/>
          <p:nvPr/>
        </p:nvSpPr>
        <p:spPr>
          <a:xfrm>
            <a:off x="2559844" y="4253851"/>
            <a:ext cx="1080000" cy="28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書誌情報</a:t>
            </a:r>
          </a:p>
        </p:txBody>
      </p:sp>
      <p:sp>
        <p:nvSpPr>
          <p:cNvPr id="20" name="正方形/長方形 19"/>
          <p:cNvSpPr/>
          <p:nvPr/>
        </p:nvSpPr>
        <p:spPr>
          <a:xfrm>
            <a:off x="3848902" y="4253851"/>
            <a:ext cx="1080000" cy="28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目次情報</a:t>
            </a:r>
          </a:p>
        </p:txBody>
      </p:sp>
      <p:sp>
        <p:nvSpPr>
          <p:cNvPr id="22" name="正方形/長方形 21"/>
          <p:cNvSpPr/>
          <p:nvPr/>
        </p:nvSpPr>
        <p:spPr>
          <a:xfrm>
            <a:off x="6982884" y="2236324"/>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Web NDLA</a:t>
            </a:r>
            <a:endParaRPr lang="ja-JP" altLang="en-US" sz="1200" dirty="0">
              <a:solidFill>
                <a:prstClr val="black">
                  <a:lumMod val="75000"/>
                  <a:lumOff val="25000"/>
                </a:prstClr>
              </a:solidFill>
            </a:endParaRPr>
          </a:p>
        </p:txBody>
      </p:sp>
      <p:sp>
        <p:nvSpPr>
          <p:cNvPr id="24" name="正方形/長方形 23"/>
          <p:cNvSpPr/>
          <p:nvPr/>
        </p:nvSpPr>
        <p:spPr>
          <a:xfrm>
            <a:off x="6982884" y="2608811"/>
            <a:ext cx="1260000" cy="288000"/>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Wikipedia</a:t>
            </a:r>
            <a:endParaRPr lang="ja-JP" altLang="en-US" sz="1200" dirty="0">
              <a:solidFill>
                <a:prstClr val="black">
                  <a:lumMod val="75000"/>
                  <a:lumOff val="25000"/>
                </a:prstClr>
              </a:solidFill>
            </a:endParaRPr>
          </a:p>
        </p:txBody>
      </p:sp>
      <p:sp>
        <p:nvSpPr>
          <p:cNvPr id="26" name="正方形/長方形 25"/>
          <p:cNvSpPr/>
          <p:nvPr/>
        </p:nvSpPr>
        <p:spPr>
          <a:xfrm>
            <a:off x="8599350" y="818828"/>
            <a:ext cx="1440000" cy="288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レファ受理処理</a:t>
            </a:r>
          </a:p>
        </p:txBody>
      </p:sp>
      <p:sp>
        <p:nvSpPr>
          <p:cNvPr id="27" name="正方形/長方形 26"/>
          <p:cNvSpPr/>
          <p:nvPr/>
        </p:nvSpPr>
        <p:spPr>
          <a:xfrm>
            <a:off x="8599350" y="1196922"/>
            <a:ext cx="1440000" cy="43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利用者サービス</a:t>
            </a:r>
            <a:endParaRPr lang="en-US" altLang="ja-JP" sz="1200" dirty="0">
              <a:solidFill>
                <a:prstClr val="black">
                  <a:lumMod val="75000"/>
                  <a:lumOff val="25000"/>
                </a:prstClr>
              </a:solidFill>
            </a:endParaRPr>
          </a:p>
          <a:p>
            <a:pPr algn="ctr"/>
            <a:r>
              <a:rPr lang="ja-JP" altLang="en-US" sz="1200" dirty="0">
                <a:solidFill>
                  <a:prstClr val="black">
                    <a:lumMod val="75000"/>
                    <a:lumOff val="25000"/>
                  </a:prstClr>
                </a:solidFill>
              </a:rPr>
              <a:t>基盤システム</a:t>
            </a:r>
          </a:p>
        </p:txBody>
      </p:sp>
      <p:sp>
        <p:nvSpPr>
          <p:cNvPr id="28" name="正方形/長方形 27"/>
          <p:cNvSpPr/>
          <p:nvPr/>
        </p:nvSpPr>
        <p:spPr>
          <a:xfrm>
            <a:off x="2300514" y="6079357"/>
            <a:ext cx="1368000" cy="32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電子ジャーナル</a:t>
            </a:r>
          </a:p>
        </p:txBody>
      </p:sp>
      <p:sp>
        <p:nvSpPr>
          <p:cNvPr id="29" name="正方形/長方形 28"/>
          <p:cNvSpPr/>
          <p:nvPr/>
        </p:nvSpPr>
        <p:spPr>
          <a:xfrm>
            <a:off x="3752536" y="6017301"/>
            <a:ext cx="1152000" cy="43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出版社の</a:t>
            </a:r>
            <a:endParaRPr lang="en-US" altLang="ja-JP" sz="1200" dirty="0">
              <a:solidFill>
                <a:prstClr val="black">
                  <a:lumMod val="75000"/>
                  <a:lumOff val="25000"/>
                </a:prstClr>
              </a:solidFill>
            </a:endParaRPr>
          </a:p>
          <a:p>
            <a:pPr algn="ctr"/>
            <a:r>
              <a:rPr lang="ja-JP" altLang="en-US" sz="1200" dirty="0">
                <a:solidFill>
                  <a:prstClr val="black">
                    <a:lumMod val="75000"/>
                    <a:lumOff val="25000"/>
                  </a:prstClr>
                </a:solidFill>
              </a:rPr>
              <a:t>目次情報 等</a:t>
            </a:r>
          </a:p>
        </p:txBody>
      </p:sp>
      <p:sp>
        <p:nvSpPr>
          <p:cNvPr id="30" name="角丸四角形 29"/>
          <p:cNvSpPr/>
          <p:nvPr/>
        </p:nvSpPr>
        <p:spPr>
          <a:xfrm>
            <a:off x="3904857" y="921223"/>
            <a:ext cx="3852000" cy="576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ja-JP" altLang="en-US" sz="1400" dirty="0">
                <a:solidFill>
                  <a:prstClr val="black">
                    <a:lumMod val="75000"/>
                    <a:lumOff val="25000"/>
                  </a:prstClr>
                </a:solidFill>
              </a:rPr>
              <a:t>文献・ウェブ</a:t>
            </a:r>
            <a:endParaRPr lang="en-US" altLang="ja-JP" sz="1400" dirty="0">
              <a:solidFill>
                <a:prstClr val="black">
                  <a:lumMod val="75000"/>
                  <a:lumOff val="25000"/>
                </a:prstClr>
              </a:solidFill>
            </a:endParaRPr>
          </a:p>
          <a:p>
            <a:r>
              <a:rPr lang="ja-JP" altLang="en-US" sz="1400" dirty="0">
                <a:solidFill>
                  <a:prstClr val="black">
                    <a:lumMod val="75000"/>
                    <a:lumOff val="25000"/>
                  </a:prstClr>
                </a:solidFill>
              </a:rPr>
              <a:t>情報サイト</a:t>
            </a:r>
          </a:p>
        </p:txBody>
      </p:sp>
      <p:sp>
        <p:nvSpPr>
          <p:cNvPr id="32" name="正方形/長方形 31"/>
          <p:cNvSpPr/>
          <p:nvPr/>
        </p:nvSpPr>
        <p:spPr>
          <a:xfrm>
            <a:off x="5274022" y="1021699"/>
            <a:ext cx="2340000" cy="396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　　　　　　　　遠隔用</a:t>
            </a:r>
            <a:r>
              <a:rPr lang="en-US" altLang="ja-JP" sz="1200" dirty="0">
                <a:solidFill>
                  <a:prstClr val="black">
                    <a:lumMod val="75000"/>
                    <a:lumOff val="25000"/>
                  </a:prstClr>
                </a:solidFill>
              </a:rPr>
              <a:t>IF</a:t>
            </a:r>
            <a:endParaRPr lang="ja-JP" altLang="en-US" sz="1200" dirty="0">
              <a:solidFill>
                <a:prstClr val="black">
                  <a:lumMod val="75000"/>
                  <a:lumOff val="25000"/>
                </a:prstClr>
              </a:solidFill>
            </a:endParaRPr>
          </a:p>
        </p:txBody>
      </p:sp>
      <p:sp>
        <p:nvSpPr>
          <p:cNvPr id="31" name="正方形/長方形 30"/>
          <p:cNvSpPr/>
          <p:nvPr/>
        </p:nvSpPr>
        <p:spPr>
          <a:xfrm>
            <a:off x="5369775" y="1075315"/>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来館用</a:t>
            </a:r>
            <a:r>
              <a:rPr lang="en-US" altLang="ja-JP" sz="1200" dirty="0">
                <a:solidFill>
                  <a:prstClr val="black">
                    <a:lumMod val="75000"/>
                    <a:lumOff val="25000"/>
                  </a:prstClr>
                </a:solidFill>
              </a:rPr>
              <a:t>IF</a:t>
            </a:r>
            <a:endParaRPr lang="ja-JP" altLang="en-US" sz="1200" dirty="0">
              <a:solidFill>
                <a:prstClr val="black">
                  <a:lumMod val="75000"/>
                  <a:lumOff val="25000"/>
                </a:prstClr>
              </a:solidFill>
            </a:endParaRPr>
          </a:p>
        </p:txBody>
      </p:sp>
      <p:sp>
        <p:nvSpPr>
          <p:cNvPr id="33" name="正方形/長方形 32"/>
          <p:cNvSpPr/>
          <p:nvPr/>
        </p:nvSpPr>
        <p:spPr>
          <a:xfrm>
            <a:off x="3845174" y="3884735"/>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デジコレ</a:t>
            </a:r>
          </a:p>
        </p:txBody>
      </p:sp>
      <p:sp>
        <p:nvSpPr>
          <p:cNvPr id="34" name="正方形/長方形 33"/>
          <p:cNvSpPr/>
          <p:nvPr/>
        </p:nvSpPr>
        <p:spPr>
          <a:xfrm>
            <a:off x="2559844" y="3877503"/>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Cataloging</a:t>
            </a:r>
            <a:endParaRPr lang="ja-JP" altLang="en-US" sz="1200" dirty="0">
              <a:solidFill>
                <a:prstClr val="black">
                  <a:lumMod val="75000"/>
                  <a:lumOff val="25000"/>
                </a:prstClr>
              </a:solidFill>
            </a:endParaRPr>
          </a:p>
        </p:txBody>
      </p:sp>
      <p:cxnSp>
        <p:nvCxnSpPr>
          <p:cNvPr id="36" name="直線矢印コネクタ 35"/>
          <p:cNvCxnSpPr>
            <a:stCxn id="28" idx="0"/>
            <a:endCxn id="7" idx="2"/>
          </p:cNvCxnSpPr>
          <p:nvPr/>
        </p:nvCxnSpPr>
        <p:spPr>
          <a:xfrm flipV="1">
            <a:off x="2984514" y="5829917"/>
            <a:ext cx="414000" cy="24944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9" idx="0"/>
            <a:endCxn id="7" idx="2"/>
          </p:cNvCxnSpPr>
          <p:nvPr/>
        </p:nvCxnSpPr>
        <p:spPr>
          <a:xfrm flipH="1" flipV="1">
            <a:off x="3398514" y="5829917"/>
            <a:ext cx="930022" cy="18738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6" idx="1"/>
            <a:endCxn id="30" idx="3"/>
          </p:cNvCxnSpPr>
          <p:nvPr/>
        </p:nvCxnSpPr>
        <p:spPr>
          <a:xfrm flipH="1">
            <a:off x="7756858" y="962829"/>
            <a:ext cx="842493" cy="246395"/>
          </a:xfrm>
          <a:prstGeom prst="straightConnector1">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27" idx="1"/>
            <a:endCxn id="30" idx="3"/>
          </p:cNvCxnSpPr>
          <p:nvPr/>
        </p:nvCxnSpPr>
        <p:spPr>
          <a:xfrm flipH="1" flipV="1">
            <a:off x="7756858" y="1209224"/>
            <a:ext cx="842493" cy="203699"/>
          </a:xfrm>
          <a:prstGeom prst="straightConnector1">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2152650" y="2753721"/>
            <a:ext cx="1589572" cy="338554"/>
          </a:xfrm>
          <a:prstGeom prst="rect">
            <a:avLst/>
          </a:prstGeom>
          <a:noFill/>
        </p:spPr>
        <p:txBody>
          <a:bodyPr wrap="square" rtlCol="0">
            <a:spAutoFit/>
          </a:bodyPr>
          <a:lstStyle/>
          <a:p>
            <a:r>
              <a:rPr lang="ja-JP" altLang="en-US" sz="1600" dirty="0">
                <a:solidFill>
                  <a:prstClr val="black">
                    <a:lumMod val="75000"/>
                    <a:lumOff val="25000"/>
                  </a:prstClr>
                </a:solidFill>
              </a:rPr>
              <a:t>創造活動</a:t>
            </a:r>
          </a:p>
        </p:txBody>
      </p:sp>
      <p:sp>
        <p:nvSpPr>
          <p:cNvPr id="76" name="テキスト ボックス 75"/>
          <p:cNvSpPr txBox="1"/>
          <p:nvPr/>
        </p:nvSpPr>
        <p:spPr>
          <a:xfrm>
            <a:off x="2146093" y="3193290"/>
            <a:ext cx="1589572" cy="338554"/>
          </a:xfrm>
          <a:prstGeom prst="rect">
            <a:avLst/>
          </a:prstGeom>
          <a:noFill/>
        </p:spPr>
        <p:txBody>
          <a:bodyPr wrap="square" rtlCol="0">
            <a:spAutoFit/>
          </a:bodyPr>
          <a:lstStyle/>
          <a:p>
            <a:r>
              <a:rPr lang="ja-JP" altLang="en-US" sz="1600" dirty="0">
                <a:solidFill>
                  <a:prstClr val="black">
                    <a:lumMod val="75000"/>
                    <a:lumOff val="25000"/>
                  </a:prstClr>
                </a:solidFill>
              </a:rPr>
              <a:t>創造活動支援</a:t>
            </a:r>
          </a:p>
        </p:txBody>
      </p:sp>
      <p:cxnSp>
        <p:nvCxnSpPr>
          <p:cNvPr id="78" name="直線コネクタ 77"/>
          <p:cNvCxnSpPr/>
          <p:nvPr/>
        </p:nvCxnSpPr>
        <p:spPr>
          <a:xfrm>
            <a:off x="2146834" y="3149821"/>
            <a:ext cx="6739233" cy="0"/>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4" name="円柱 13"/>
          <p:cNvSpPr/>
          <p:nvPr/>
        </p:nvSpPr>
        <p:spPr>
          <a:xfrm>
            <a:off x="6334085" y="4063444"/>
            <a:ext cx="1152000" cy="54000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統合目次</a:t>
            </a:r>
            <a:r>
              <a:rPr lang="en-US" altLang="ja-JP" sz="1200" dirty="0">
                <a:solidFill>
                  <a:prstClr val="black">
                    <a:lumMod val="75000"/>
                    <a:lumOff val="25000"/>
                  </a:prstClr>
                </a:solidFill>
              </a:rPr>
              <a:t>DB</a:t>
            </a:r>
            <a:endParaRPr lang="ja-JP" altLang="en-US" sz="1200" dirty="0">
              <a:solidFill>
                <a:prstClr val="black">
                  <a:lumMod val="75000"/>
                  <a:lumOff val="25000"/>
                </a:prstClr>
              </a:solidFill>
            </a:endParaRPr>
          </a:p>
        </p:txBody>
      </p:sp>
      <p:sp>
        <p:nvSpPr>
          <p:cNvPr id="43" name="円柱 42"/>
          <p:cNvSpPr/>
          <p:nvPr/>
        </p:nvSpPr>
        <p:spPr>
          <a:xfrm>
            <a:off x="8315722" y="4063444"/>
            <a:ext cx="1152000" cy="54000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統合典拠</a:t>
            </a:r>
            <a:r>
              <a:rPr lang="en-US" altLang="ja-JP" sz="1200" dirty="0">
                <a:solidFill>
                  <a:prstClr val="black">
                    <a:lumMod val="75000"/>
                    <a:lumOff val="25000"/>
                  </a:prstClr>
                </a:solidFill>
              </a:rPr>
              <a:t>DB</a:t>
            </a:r>
            <a:endParaRPr lang="ja-JP" altLang="en-US" sz="1200" dirty="0">
              <a:solidFill>
                <a:prstClr val="black">
                  <a:lumMod val="75000"/>
                  <a:lumOff val="25000"/>
                </a:prstClr>
              </a:solidFill>
            </a:endParaRPr>
          </a:p>
        </p:txBody>
      </p:sp>
      <p:sp>
        <p:nvSpPr>
          <p:cNvPr id="45" name="正方形/長方形 44"/>
          <p:cNvSpPr/>
          <p:nvPr/>
        </p:nvSpPr>
        <p:spPr>
          <a:xfrm>
            <a:off x="4618611" y="2508468"/>
            <a:ext cx="1080000" cy="432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900" dirty="0">
                <a:solidFill>
                  <a:prstClr val="black">
                    <a:lumMod val="75000"/>
                    <a:lumOff val="25000"/>
                  </a:prstClr>
                </a:solidFill>
              </a:rPr>
              <a:t>主題にもとづく</a:t>
            </a:r>
            <a:endParaRPr lang="en-US" altLang="ja-JP" sz="900" dirty="0">
              <a:solidFill>
                <a:prstClr val="black">
                  <a:lumMod val="75000"/>
                  <a:lumOff val="25000"/>
                </a:prstClr>
              </a:solidFill>
            </a:endParaRPr>
          </a:p>
          <a:p>
            <a:pPr algn="ctr"/>
            <a:r>
              <a:rPr lang="ja-JP" altLang="en-US" sz="1200" dirty="0">
                <a:solidFill>
                  <a:prstClr val="black">
                    <a:lumMod val="75000"/>
                    <a:lumOff val="25000"/>
                  </a:prstClr>
                </a:solidFill>
              </a:rPr>
              <a:t>付加情報</a:t>
            </a:r>
          </a:p>
        </p:txBody>
      </p:sp>
      <p:sp>
        <p:nvSpPr>
          <p:cNvPr id="15" name="右カーブ矢印 14"/>
          <p:cNvSpPr/>
          <p:nvPr/>
        </p:nvSpPr>
        <p:spPr>
          <a:xfrm rot="1413335">
            <a:off x="4105074" y="2642279"/>
            <a:ext cx="310386" cy="843147"/>
          </a:xfrm>
          <a:prstGeom prst="curvedRightArrow">
            <a:avLst>
              <a:gd name="adj1" fmla="val 43314"/>
              <a:gd name="adj2" fmla="val 8470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18" name="テキスト ボックス 17"/>
          <p:cNvSpPr txBox="1"/>
          <p:nvPr/>
        </p:nvSpPr>
        <p:spPr>
          <a:xfrm>
            <a:off x="3466223" y="3027940"/>
            <a:ext cx="2567644" cy="307777"/>
          </a:xfrm>
          <a:prstGeom prst="rect">
            <a:avLst/>
          </a:prstGeom>
          <a:noFill/>
        </p:spPr>
        <p:txBody>
          <a:bodyPr wrap="square" rtlCol="0">
            <a:spAutoFit/>
          </a:bodyPr>
          <a:lstStyle/>
          <a:p>
            <a:r>
              <a:rPr lang="ja-JP" altLang="en-US" sz="1400" b="1" dirty="0">
                <a:solidFill>
                  <a:srgbClr val="FF0066"/>
                </a:solidFill>
              </a:rPr>
              <a:t>主題情報と書誌情報の融合</a:t>
            </a:r>
          </a:p>
        </p:txBody>
      </p:sp>
      <p:sp>
        <p:nvSpPr>
          <p:cNvPr id="21" name="右矢印 20"/>
          <p:cNvSpPr/>
          <p:nvPr/>
        </p:nvSpPr>
        <p:spPr>
          <a:xfrm>
            <a:off x="4992866" y="4218088"/>
            <a:ext cx="1215251" cy="226686"/>
          </a:xfrm>
          <a:prstGeom prst="rightArrow">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7" name="テキスト ボックス 46"/>
          <p:cNvSpPr txBox="1"/>
          <p:nvPr/>
        </p:nvSpPr>
        <p:spPr>
          <a:xfrm>
            <a:off x="4907922" y="4463515"/>
            <a:ext cx="2567644" cy="523220"/>
          </a:xfrm>
          <a:prstGeom prst="rect">
            <a:avLst/>
          </a:prstGeom>
          <a:noFill/>
        </p:spPr>
        <p:txBody>
          <a:bodyPr wrap="square" rtlCol="0">
            <a:spAutoFit/>
          </a:bodyPr>
          <a:lstStyle/>
          <a:p>
            <a:r>
              <a:rPr lang="ja-JP" altLang="en-US" sz="1400" b="1" dirty="0">
                <a:solidFill>
                  <a:srgbClr val="FF0066"/>
                </a:solidFill>
              </a:rPr>
              <a:t>目次情報の統合・組織化</a:t>
            </a:r>
            <a:endParaRPr lang="en-US" altLang="ja-JP" sz="1400" b="1" dirty="0">
              <a:solidFill>
                <a:srgbClr val="FF0066"/>
              </a:solidFill>
            </a:endParaRPr>
          </a:p>
          <a:p>
            <a:r>
              <a:rPr lang="ja-JP" altLang="en-US" sz="1400" b="1" dirty="0">
                <a:solidFill>
                  <a:srgbClr val="FF0066"/>
                </a:solidFill>
              </a:rPr>
              <a:t>　⇒著作単位の管理へ</a:t>
            </a:r>
          </a:p>
        </p:txBody>
      </p:sp>
      <p:sp>
        <p:nvSpPr>
          <p:cNvPr id="49" name="右カーブ矢印 48"/>
          <p:cNvSpPr/>
          <p:nvPr/>
        </p:nvSpPr>
        <p:spPr>
          <a:xfrm rot="20890064" flipH="1">
            <a:off x="8415627" y="2287485"/>
            <a:ext cx="335243" cy="1181057"/>
          </a:xfrm>
          <a:prstGeom prst="curvedRightArrow">
            <a:avLst>
              <a:gd name="adj1" fmla="val 43314"/>
              <a:gd name="adj2" fmla="val 8470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50" name="テキスト ボックス 49"/>
          <p:cNvSpPr txBox="1"/>
          <p:nvPr/>
        </p:nvSpPr>
        <p:spPr>
          <a:xfrm>
            <a:off x="8580206" y="2100999"/>
            <a:ext cx="1623127" cy="523220"/>
          </a:xfrm>
          <a:prstGeom prst="rect">
            <a:avLst/>
          </a:prstGeom>
          <a:noFill/>
        </p:spPr>
        <p:txBody>
          <a:bodyPr wrap="square" rtlCol="0">
            <a:spAutoFit/>
          </a:bodyPr>
          <a:lstStyle/>
          <a:p>
            <a:r>
              <a:rPr lang="ja-JP" altLang="en-US" sz="1400" b="1" dirty="0">
                <a:solidFill>
                  <a:srgbClr val="FF0066"/>
                </a:solidFill>
              </a:rPr>
              <a:t>より広範な</a:t>
            </a:r>
            <a:endParaRPr lang="en-US" altLang="ja-JP" sz="1400" b="1" dirty="0">
              <a:solidFill>
                <a:srgbClr val="FF0066"/>
              </a:solidFill>
            </a:endParaRPr>
          </a:p>
          <a:p>
            <a:r>
              <a:rPr lang="ja-JP" altLang="en-US" sz="1400" b="1" dirty="0">
                <a:solidFill>
                  <a:srgbClr val="FF0066"/>
                </a:solidFill>
              </a:rPr>
              <a:t>典拠</a:t>
            </a:r>
            <a:r>
              <a:rPr lang="en-US" altLang="ja-JP" sz="1400" b="1" dirty="0">
                <a:solidFill>
                  <a:srgbClr val="FF0066"/>
                </a:solidFill>
              </a:rPr>
              <a:t>DB</a:t>
            </a:r>
            <a:r>
              <a:rPr lang="ja-JP" altLang="en-US" sz="1400" b="1" dirty="0">
                <a:solidFill>
                  <a:srgbClr val="FF0066"/>
                </a:solidFill>
              </a:rPr>
              <a:t>の構築</a:t>
            </a:r>
          </a:p>
        </p:txBody>
      </p:sp>
      <p:sp>
        <p:nvSpPr>
          <p:cNvPr id="54" name="右カーブ矢印 53"/>
          <p:cNvSpPr/>
          <p:nvPr/>
        </p:nvSpPr>
        <p:spPr>
          <a:xfrm flipH="1" flipV="1">
            <a:off x="9971721" y="2914602"/>
            <a:ext cx="395537" cy="2395890"/>
          </a:xfrm>
          <a:prstGeom prst="curvedRightArrow">
            <a:avLst>
              <a:gd name="adj1" fmla="val 54379"/>
              <a:gd name="adj2" fmla="val 11483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57" name="テキスト ボックス 56"/>
          <p:cNvSpPr txBox="1"/>
          <p:nvPr/>
        </p:nvSpPr>
        <p:spPr>
          <a:xfrm>
            <a:off x="8530630" y="4832943"/>
            <a:ext cx="2125838" cy="523220"/>
          </a:xfrm>
          <a:prstGeom prst="rect">
            <a:avLst/>
          </a:prstGeom>
          <a:noFill/>
        </p:spPr>
        <p:txBody>
          <a:bodyPr wrap="square" rtlCol="0">
            <a:spAutoFit/>
          </a:bodyPr>
          <a:lstStyle/>
          <a:p>
            <a:r>
              <a:rPr lang="ja-JP" altLang="en-US" sz="1400" b="1" dirty="0">
                <a:solidFill>
                  <a:srgbClr val="FF0066"/>
                </a:solidFill>
              </a:rPr>
              <a:t>活用されることによる</a:t>
            </a:r>
            <a:endParaRPr lang="en-US" altLang="ja-JP" sz="1400" b="1" dirty="0">
              <a:solidFill>
                <a:srgbClr val="FF0066"/>
              </a:solidFill>
            </a:endParaRPr>
          </a:p>
          <a:p>
            <a:r>
              <a:rPr lang="ja-JP" altLang="en-US" sz="1400" b="1" dirty="0">
                <a:solidFill>
                  <a:srgbClr val="FF0066"/>
                </a:solidFill>
              </a:rPr>
              <a:t>フィードバック？</a:t>
            </a:r>
          </a:p>
        </p:txBody>
      </p:sp>
      <p:sp>
        <p:nvSpPr>
          <p:cNvPr id="58" name="右カーブ矢印 57"/>
          <p:cNvSpPr/>
          <p:nvPr/>
        </p:nvSpPr>
        <p:spPr>
          <a:xfrm>
            <a:off x="1848087" y="2437679"/>
            <a:ext cx="364783" cy="1524739"/>
          </a:xfrm>
          <a:prstGeom prst="curvedRightArrow">
            <a:avLst>
              <a:gd name="adj1" fmla="val 59717"/>
              <a:gd name="adj2" fmla="val 125388"/>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60" name="テキスト ボックス 59"/>
          <p:cNvSpPr txBox="1"/>
          <p:nvPr/>
        </p:nvSpPr>
        <p:spPr>
          <a:xfrm>
            <a:off x="1574178" y="2444655"/>
            <a:ext cx="2567644" cy="307777"/>
          </a:xfrm>
          <a:prstGeom prst="rect">
            <a:avLst/>
          </a:prstGeom>
          <a:noFill/>
        </p:spPr>
        <p:txBody>
          <a:bodyPr wrap="square" rtlCol="0">
            <a:spAutoFit/>
          </a:bodyPr>
          <a:lstStyle/>
          <a:p>
            <a:r>
              <a:rPr lang="ja-JP" altLang="en-US" sz="1400" b="1" dirty="0">
                <a:solidFill>
                  <a:srgbClr val="FF0066"/>
                </a:solidFill>
              </a:rPr>
              <a:t>情報の融合 ⇒業務の統合へ</a:t>
            </a:r>
          </a:p>
        </p:txBody>
      </p:sp>
      <p:sp>
        <p:nvSpPr>
          <p:cNvPr id="61" name="右カーブ矢印 60"/>
          <p:cNvSpPr/>
          <p:nvPr/>
        </p:nvSpPr>
        <p:spPr>
          <a:xfrm>
            <a:off x="1848899" y="4165500"/>
            <a:ext cx="364783" cy="1524739"/>
          </a:xfrm>
          <a:prstGeom prst="curvedRightArrow">
            <a:avLst>
              <a:gd name="adj1" fmla="val 59717"/>
              <a:gd name="adj2" fmla="val 125388"/>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62" name="テキスト ボックス 61"/>
          <p:cNvSpPr txBox="1"/>
          <p:nvPr/>
        </p:nvSpPr>
        <p:spPr>
          <a:xfrm>
            <a:off x="1574178" y="4741888"/>
            <a:ext cx="2567644" cy="307777"/>
          </a:xfrm>
          <a:prstGeom prst="rect">
            <a:avLst/>
          </a:prstGeom>
          <a:noFill/>
        </p:spPr>
        <p:txBody>
          <a:bodyPr wrap="square" rtlCol="0">
            <a:spAutoFit/>
          </a:bodyPr>
          <a:lstStyle/>
          <a:p>
            <a:r>
              <a:rPr lang="ja-JP" altLang="en-US" sz="1400" b="1" dirty="0">
                <a:solidFill>
                  <a:srgbClr val="FF0066"/>
                </a:solidFill>
              </a:rPr>
              <a:t>収集</a:t>
            </a:r>
          </a:p>
        </p:txBody>
      </p:sp>
      <p:sp>
        <p:nvSpPr>
          <p:cNvPr id="63" name="テキスト ボックス 62"/>
          <p:cNvSpPr txBox="1"/>
          <p:nvPr/>
        </p:nvSpPr>
        <p:spPr>
          <a:xfrm>
            <a:off x="5040468" y="6024084"/>
            <a:ext cx="5616000" cy="738664"/>
          </a:xfrm>
          <a:prstGeom prst="rect">
            <a:avLst/>
          </a:prstGeom>
          <a:noFill/>
        </p:spPr>
        <p:txBody>
          <a:bodyPr wrap="square" rtlCol="0">
            <a:spAutoFit/>
          </a:bodyPr>
          <a:lstStyle/>
          <a:p>
            <a:r>
              <a:rPr lang="ja-JP" altLang="en-US" sz="1400" b="1" dirty="0">
                <a:solidFill>
                  <a:srgbClr val="FF0066"/>
                </a:solidFill>
              </a:rPr>
              <a:t>知識の創造（＋統合・組織化） → 収集 → 活用 → 知識の創造 </a:t>
            </a:r>
            <a:r>
              <a:rPr lang="en-US" altLang="ja-JP" sz="1400" b="1" dirty="0">
                <a:solidFill>
                  <a:srgbClr val="FF0066"/>
                </a:solidFill>
              </a:rPr>
              <a:t>…</a:t>
            </a:r>
          </a:p>
          <a:p>
            <a:r>
              <a:rPr lang="ja-JP" altLang="en-US" sz="1400" b="1" dirty="0">
                <a:solidFill>
                  <a:srgbClr val="FF0066"/>
                </a:solidFill>
              </a:rPr>
              <a:t>というサイクルをまわすことで、館内における知識創造活動の</a:t>
            </a:r>
            <a:endParaRPr lang="en-US" altLang="ja-JP" sz="1400" b="1" dirty="0">
              <a:solidFill>
                <a:srgbClr val="FF0066"/>
              </a:solidFill>
            </a:endParaRPr>
          </a:p>
          <a:p>
            <a:r>
              <a:rPr lang="ja-JP" altLang="en-US" sz="1400" b="1" dirty="0">
                <a:solidFill>
                  <a:srgbClr val="FF0066"/>
                </a:solidFill>
              </a:rPr>
              <a:t>合理化を図る</a:t>
            </a:r>
            <a:endParaRPr lang="en-US" altLang="ja-JP" sz="1400" b="1" dirty="0">
              <a:solidFill>
                <a:srgbClr val="FF0066"/>
              </a:solidFill>
            </a:endParaRPr>
          </a:p>
        </p:txBody>
      </p:sp>
    </p:spTree>
    <p:extLst>
      <p:ext uri="{BB962C8B-B14F-4D97-AF65-F5344CB8AC3E}">
        <p14:creationId xmlns:p14="http://schemas.microsoft.com/office/powerpoint/2010/main" val="416586738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5. NDL</a:t>
            </a:r>
            <a:r>
              <a:rPr kumimoji="1" lang="ja-JP" altLang="en-US" dirty="0" smtClean="0"/>
              <a:t>が保有する主題情報まとめ</a:t>
            </a:r>
            <a:r>
              <a:rPr lang="ja-JP" altLang="en-US" dirty="0" smtClean="0"/>
              <a:t>（主なもののみ）</a:t>
            </a:r>
            <a:endParaRPr kumimoji="1" lang="ja-JP" altLang="en-US" dirty="0"/>
          </a:p>
        </p:txBody>
      </p:sp>
      <p:graphicFrame>
        <p:nvGraphicFramePr>
          <p:cNvPr id="4" name="コンテンツ プレースホルダー 3"/>
          <p:cNvGraphicFramePr>
            <a:graphicFrameLocks/>
          </p:cNvGraphicFramePr>
          <p:nvPr>
            <p:extLst/>
          </p:nvPr>
        </p:nvGraphicFramePr>
        <p:xfrm>
          <a:off x="1776000" y="1035406"/>
          <a:ext cx="8640000" cy="2743200"/>
        </p:xfrm>
        <a:graphic>
          <a:graphicData uri="http://schemas.openxmlformats.org/drawingml/2006/table">
            <a:tbl>
              <a:tblPr firstRow="1" bandRow="1">
                <a:tableStyleId>{B301B821-A1FF-4177-AEE7-76D212191A09}</a:tableStyleId>
              </a:tblPr>
              <a:tblGrid>
                <a:gridCol w="2173148"/>
                <a:gridCol w="6466852"/>
              </a:tblGrid>
              <a:tr h="288000">
                <a:tc>
                  <a:txBody>
                    <a:bodyPr/>
                    <a:lstStyle/>
                    <a:p>
                      <a:r>
                        <a:rPr kumimoji="1" lang="ja-JP" altLang="en-US" sz="1400" b="0" dirty="0" smtClean="0">
                          <a:latin typeface="+mn-ea"/>
                          <a:ea typeface="+mn-ea"/>
                        </a:rPr>
                        <a:t>サービス・システム名</a:t>
                      </a:r>
                      <a:endParaRPr kumimoji="1" lang="ja-JP" altLang="en-US" sz="1400" b="0" dirty="0">
                        <a:latin typeface="+mn-ea"/>
                        <a:ea typeface="+mn-ea"/>
                      </a:endParaRPr>
                    </a:p>
                  </a:txBody>
                  <a:tcPr anchor="ctr"/>
                </a:tc>
                <a:tc>
                  <a:txBody>
                    <a:bodyPr/>
                    <a:lstStyle/>
                    <a:p>
                      <a:r>
                        <a:rPr kumimoji="1" lang="ja-JP" altLang="en-US" sz="1400" b="0" dirty="0" smtClean="0">
                          <a:latin typeface="+mn-ea"/>
                          <a:ea typeface="+mn-ea"/>
                        </a:rPr>
                        <a:t>含まれる情報</a:t>
                      </a:r>
                      <a:endParaRPr kumimoji="1" lang="ja-JP" altLang="en-US" sz="1400" b="0" dirty="0">
                        <a:latin typeface="+mn-ea"/>
                        <a:ea typeface="+mn-ea"/>
                      </a:endParaRPr>
                    </a:p>
                  </a:txBody>
                  <a:tcPr anchor="ctr"/>
                </a:tc>
              </a:tr>
              <a:tr h="288000">
                <a:tc gridSpan="2">
                  <a:txBody>
                    <a:bodyPr/>
                    <a:lstStyle/>
                    <a:p>
                      <a:r>
                        <a:rPr kumimoji="1" lang="ja-JP" altLang="en-US" sz="1400" b="0" dirty="0" smtClean="0">
                          <a:solidFill>
                            <a:schemeClr val="tx1">
                              <a:lumMod val="75000"/>
                              <a:lumOff val="25000"/>
                            </a:schemeClr>
                          </a:solidFill>
                          <a:latin typeface="+mn-ea"/>
                          <a:ea typeface="+mn-ea"/>
                        </a:rPr>
                        <a:t>リサーチ・ナビ</a:t>
                      </a:r>
                      <a:endParaRPr kumimoji="1" lang="ja-JP" altLang="en-US" sz="1400" b="0" dirty="0">
                        <a:solidFill>
                          <a:schemeClr val="tx1">
                            <a:lumMod val="75000"/>
                            <a:lumOff val="25000"/>
                          </a:schemeClr>
                        </a:solidFill>
                        <a:latin typeface="+mn-ea"/>
                        <a:ea typeface="+mn-ea"/>
                      </a:endParaRPr>
                    </a:p>
                  </a:txBody>
                  <a:tcPr anchor="ctr">
                    <a:solidFill>
                      <a:schemeClr val="accent1">
                        <a:lumMod val="20000"/>
                        <a:lumOff val="80000"/>
                      </a:schemeClr>
                    </a:solidFill>
                  </a:tcPr>
                </a:tc>
                <a:tc hMerge="1">
                  <a:txBody>
                    <a:bodyPr/>
                    <a:lstStyle/>
                    <a:p>
                      <a:endParaRPr kumimoji="1" lang="ja-JP" altLang="en-US"/>
                    </a:p>
                  </a:txBody>
                  <a:tcPr/>
                </a:tc>
              </a:tr>
              <a:tr h="288000">
                <a:tc>
                  <a:txBody>
                    <a:bodyPr/>
                    <a:lstStyle/>
                    <a:p>
                      <a:r>
                        <a:rPr kumimoji="1" lang="ja-JP" altLang="en-US" sz="1400" b="0" dirty="0" smtClean="0">
                          <a:solidFill>
                            <a:schemeClr val="tx1">
                              <a:lumMod val="75000"/>
                              <a:lumOff val="25000"/>
                            </a:schemeClr>
                          </a:solidFill>
                          <a:latin typeface="+mn-ea"/>
                          <a:ea typeface="+mn-ea"/>
                        </a:rPr>
                        <a:t>調べ方案内</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各主題の調べ物に役立つ参考資料・ウェブサイトとその解説</a:t>
                      </a:r>
                      <a:endParaRPr kumimoji="1" lang="ja-JP" altLang="en-US" sz="1400" b="0" dirty="0">
                        <a:solidFill>
                          <a:schemeClr val="tx1">
                            <a:lumMod val="75000"/>
                            <a:lumOff val="25000"/>
                          </a:schemeClr>
                        </a:solidFill>
                        <a:latin typeface="+mn-ea"/>
                        <a:ea typeface="+mn-ea"/>
                      </a:endParaRPr>
                    </a:p>
                  </a:txBody>
                  <a:tcPr anchor="ctr">
                    <a:noFill/>
                  </a:tcPr>
                </a:tc>
              </a:tr>
              <a:tr h="288000">
                <a:tc>
                  <a:txBody>
                    <a:bodyPr/>
                    <a:lstStyle/>
                    <a:p>
                      <a:r>
                        <a:rPr kumimoji="1" lang="ja-JP" altLang="en-US" sz="1400" b="0" dirty="0" smtClean="0">
                          <a:solidFill>
                            <a:schemeClr val="tx1">
                              <a:lumMod val="75000"/>
                              <a:lumOff val="25000"/>
                            </a:schemeClr>
                          </a:solidFill>
                          <a:latin typeface="+mn-ea"/>
                          <a:ea typeface="+mn-ea"/>
                        </a:rPr>
                        <a:t>主題書誌</a:t>
                      </a:r>
                      <a:r>
                        <a:rPr kumimoji="1" lang="en-US" altLang="ja-JP" sz="1400" b="0" dirty="0" smtClean="0">
                          <a:solidFill>
                            <a:schemeClr val="tx1">
                              <a:lumMod val="75000"/>
                              <a:lumOff val="25000"/>
                            </a:schemeClr>
                          </a:solidFill>
                          <a:latin typeface="+mn-ea"/>
                          <a:ea typeface="+mn-ea"/>
                        </a:rPr>
                        <a:t>DB</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参考資料の内容情報（解題、目次、独自分類、掲載人名 等）</a:t>
                      </a:r>
                      <a:endParaRPr kumimoji="1" lang="ja-JP" altLang="en-US" sz="1400" b="0" dirty="0">
                        <a:solidFill>
                          <a:schemeClr val="tx1">
                            <a:lumMod val="75000"/>
                            <a:lumOff val="25000"/>
                          </a:schemeClr>
                        </a:solidFill>
                        <a:latin typeface="+mn-ea"/>
                        <a:ea typeface="+mn-ea"/>
                      </a:endParaRPr>
                    </a:p>
                  </a:txBody>
                  <a:tcPr anchor="ctr">
                    <a:noFill/>
                  </a:tcPr>
                </a:tc>
              </a:tr>
              <a:tr h="288000">
                <a:tc gridSpan="2">
                  <a:txBody>
                    <a:bodyPr/>
                    <a:lstStyle/>
                    <a:p>
                      <a:r>
                        <a:rPr kumimoji="1" lang="ja-JP" altLang="en-US" sz="1400" b="0" dirty="0" smtClean="0">
                          <a:solidFill>
                            <a:schemeClr val="tx1">
                              <a:lumMod val="75000"/>
                              <a:lumOff val="25000"/>
                            </a:schemeClr>
                          </a:solidFill>
                          <a:latin typeface="+mn-ea"/>
                          <a:ea typeface="+mn-ea"/>
                        </a:rPr>
                        <a:t>レファレンス協同データベース</a:t>
                      </a:r>
                      <a:endParaRPr kumimoji="1" lang="ja-JP" altLang="en-US" sz="1400" b="0" dirty="0">
                        <a:solidFill>
                          <a:schemeClr val="tx1">
                            <a:lumMod val="75000"/>
                            <a:lumOff val="25000"/>
                          </a:schemeClr>
                        </a:solidFill>
                        <a:latin typeface="+mn-ea"/>
                        <a:ea typeface="+mn-ea"/>
                      </a:endParaRPr>
                    </a:p>
                  </a:txBody>
                  <a:tcPr anchor="ctr">
                    <a:solidFill>
                      <a:schemeClr val="accent1">
                        <a:lumMod val="20000"/>
                        <a:lumOff val="80000"/>
                      </a:schemeClr>
                    </a:solidFill>
                  </a:tcPr>
                </a:tc>
                <a:tc hMerge="1">
                  <a:txBody>
                    <a:bodyPr/>
                    <a:lstStyle/>
                    <a:p>
                      <a:endParaRPr kumimoji="1" lang="ja-JP" altLang="en-US"/>
                    </a:p>
                  </a:txBody>
                  <a:tcPr/>
                </a:tc>
              </a:tr>
              <a:tr h="288000">
                <a:tc>
                  <a:txBody>
                    <a:bodyPr/>
                    <a:lstStyle/>
                    <a:p>
                      <a:r>
                        <a:rPr kumimoji="1" lang="ja-JP" altLang="en-US" sz="1400" b="0" dirty="0" smtClean="0">
                          <a:solidFill>
                            <a:schemeClr val="tx1">
                              <a:lumMod val="75000"/>
                              <a:lumOff val="25000"/>
                            </a:schemeClr>
                          </a:solidFill>
                          <a:latin typeface="+mn-ea"/>
                          <a:ea typeface="+mn-ea"/>
                        </a:rPr>
                        <a:t>レファレンス事例</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レファレンスの</a:t>
                      </a:r>
                      <a:r>
                        <a:rPr kumimoji="1" lang="en-US" altLang="ja-JP" sz="1400" b="0" dirty="0" smtClean="0">
                          <a:solidFill>
                            <a:schemeClr val="tx1">
                              <a:lumMod val="75000"/>
                              <a:lumOff val="25000"/>
                            </a:schemeClr>
                          </a:solidFill>
                          <a:latin typeface="+mn-ea"/>
                          <a:ea typeface="+mn-ea"/>
                        </a:rPr>
                        <a:t>Q&amp;A</a:t>
                      </a:r>
                      <a:r>
                        <a:rPr kumimoji="1" lang="ja-JP" altLang="en-US" sz="1400" b="0" dirty="0" err="1" smtClean="0">
                          <a:solidFill>
                            <a:schemeClr val="tx1">
                              <a:lumMod val="75000"/>
                              <a:lumOff val="25000"/>
                            </a:schemeClr>
                          </a:solidFill>
                          <a:latin typeface="+mn-ea"/>
                          <a:ea typeface="+mn-ea"/>
                        </a:rPr>
                        <a:t>、</a:t>
                      </a:r>
                      <a:r>
                        <a:rPr kumimoji="1" lang="ja-JP" altLang="en-US" sz="1400" b="0" dirty="0" smtClean="0">
                          <a:solidFill>
                            <a:schemeClr val="tx1">
                              <a:lumMod val="75000"/>
                              <a:lumOff val="25000"/>
                            </a:schemeClr>
                          </a:solidFill>
                          <a:latin typeface="+mn-ea"/>
                          <a:ea typeface="+mn-ea"/>
                        </a:rPr>
                        <a:t>参照した資料・ウェブサイト</a:t>
                      </a:r>
                      <a:endParaRPr kumimoji="1" lang="ja-JP" altLang="en-US" sz="1400" b="0" dirty="0">
                        <a:solidFill>
                          <a:schemeClr val="tx1">
                            <a:lumMod val="75000"/>
                            <a:lumOff val="25000"/>
                          </a:schemeClr>
                        </a:solidFill>
                        <a:latin typeface="+mn-ea"/>
                        <a:ea typeface="+mn-ea"/>
                      </a:endParaRPr>
                    </a:p>
                  </a:txBody>
                  <a:tcPr anchor="ctr">
                    <a:noFill/>
                  </a:tcPr>
                </a:tc>
              </a:tr>
              <a:tr h="288000">
                <a:tc>
                  <a:txBody>
                    <a:bodyPr/>
                    <a:lstStyle/>
                    <a:p>
                      <a:r>
                        <a:rPr kumimoji="1" lang="ja-JP" altLang="en-US" sz="1400" b="0" dirty="0" smtClean="0">
                          <a:solidFill>
                            <a:schemeClr val="tx1">
                              <a:lumMod val="75000"/>
                              <a:lumOff val="25000"/>
                            </a:schemeClr>
                          </a:solidFill>
                          <a:latin typeface="+mn-ea"/>
                          <a:ea typeface="+mn-ea"/>
                        </a:rPr>
                        <a:t>調べ方マニュアル</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レファレンス協同データベース参加館が作成した調べ方案内</a:t>
                      </a:r>
                      <a:endParaRPr kumimoji="1" lang="ja-JP" altLang="en-US" sz="1400" b="0" dirty="0">
                        <a:solidFill>
                          <a:schemeClr val="tx1">
                            <a:lumMod val="75000"/>
                            <a:lumOff val="25000"/>
                          </a:schemeClr>
                        </a:solidFill>
                        <a:latin typeface="+mn-ea"/>
                        <a:ea typeface="+mn-ea"/>
                      </a:endParaRPr>
                    </a:p>
                  </a:txBody>
                  <a:tcPr anchor="ctr">
                    <a:noFill/>
                  </a:tcPr>
                </a:tc>
              </a:tr>
              <a:tr h="288000">
                <a:tc gridSpan="2">
                  <a:txBody>
                    <a:bodyPr/>
                    <a:lstStyle/>
                    <a:p>
                      <a:r>
                        <a:rPr kumimoji="1" lang="ja-JP" altLang="en-US" sz="1400" b="0" dirty="0" smtClean="0">
                          <a:solidFill>
                            <a:schemeClr val="tx1">
                              <a:lumMod val="75000"/>
                              <a:lumOff val="25000"/>
                            </a:schemeClr>
                          </a:solidFill>
                          <a:latin typeface="+mn-ea"/>
                          <a:ea typeface="+mn-ea"/>
                        </a:rPr>
                        <a:t>その他</a:t>
                      </a:r>
                      <a:endParaRPr kumimoji="1" lang="ja-JP" altLang="en-US" sz="1400" b="0" dirty="0">
                        <a:solidFill>
                          <a:schemeClr val="tx1">
                            <a:lumMod val="75000"/>
                            <a:lumOff val="25000"/>
                          </a:schemeClr>
                        </a:solidFill>
                        <a:latin typeface="+mn-ea"/>
                        <a:ea typeface="+mn-ea"/>
                      </a:endParaRPr>
                    </a:p>
                  </a:txBody>
                  <a:tcPr anchor="ctr">
                    <a:solidFill>
                      <a:schemeClr val="accent1">
                        <a:lumMod val="20000"/>
                        <a:lumOff val="80000"/>
                      </a:schemeClr>
                    </a:solidFill>
                  </a:tcPr>
                </a:tc>
                <a:tc hMerge="1">
                  <a:txBody>
                    <a:bodyPr/>
                    <a:lstStyle/>
                    <a:p>
                      <a:endParaRPr kumimoji="1" lang="ja-JP" altLang="en-US"/>
                    </a:p>
                  </a:txBody>
                  <a:tcPr/>
                </a:tc>
              </a:tr>
              <a:tr h="288000">
                <a:tc>
                  <a:txBody>
                    <a:bodyPr/>
                    <a:lstStyle/>
                    <a:p>
                      <a:r>
                        <a:rPr kumimoji="1" lang="en-US" altLang="ja-JP" sz="1400" b="0" dirty="0" smtClean="0">
                          <a:solidFill>
                            <a:schemeClr val="tx1">
                              <a:lumMod val="75000"/>
                              <a:lumOff val="25000"/>
                            </a:schemeClr>
                          </a:solidFill>
                          <a:latin typeface="+mn-ea"/>
                          <a:ea typeface="+mn-ea"/>
                        </a:rPr>
                        <a:t>Books</a:t>
                      </a:r>
                      <a:r>
                        <a:rPr kumimoji="1" lang="ja-JP" altLang="en-US" sz="1400" b="0" baseline="0" dirty="0" smtClean="0">
                          <a:solidFill>
                            <a:schemeClr val="tx1">
                              <a:lumMod val="75000"/>
                              <a:lumOff val="25000"/>
                            </a:schemeClr>
                          </a:solidFill>
                          <a:latin typeface="+mn-ea"/>
                          <a:ea typeface="+mn-ea"/>
                        </a:rPr>
                        <a:t> </a:t>
                      </a:r>
                      <a:r>
                        <a:rPr kumimoji="1" lang="en-US" altLang="ja-JP" sz="1400" b="0" baseline="0" dirty="0" smtClean="0">
                          <a:solidFill>
                            <a:schemeClr val="tx1">
                              <a:lumMod val="75000"/>
                              <a:lumOff val="25000"/>
                            </a:schemeClr>
                          </a:solidFill>
                          <a:latin typeface="+mn-ea"/>
                          <a:ea typeface="+mn-ea"/>
                        </a:rPr>
                        <a:t>on Japan</a:t>
                      </a:r>
                      <a:endParaRPr kumimoji="1" lang="ja-JP" altLang="en-US" sz="1400" b="0" dirty="0">
                        <a:solidFill>
                          <a:schemeClr val="tx1">
                            <a:lumMod val="75000"/>
                            <a:lumOff val="25000"/>
                          </a:schemeClr>
                        </a:solidFill>
                        <a:latin typeface="+mn-ea"/>
                        <a:ea typeface="+mn-ea"/>
                      </a:endParaRPr>
                    </a:p>
                  </a:txBody>
                  <a:tcPr anchor="ctr"/>
                </a:tc>
                <a:tc>
                  <a:txBody>
                    <a:bodyPr/>
                    <a:lstStyle/>
                    <a:p>
                      <a:r>
                        <a:rPr kumimoji="1" lang="ja-JP" altLang="en-US" sz="1400" b="0" dirty="0" smtClean="0">
                          <a:solidFill>
                            <a:schemeClr val="tx1">
                              <a:lumMod val="75000"/>
                              <a:lumOff val="25000"/>
                            </a:schemeClr>
                          </a:solidFill>
                          <a:latin typeface="+mn-ea"/>
                          <a:ea typeface="+mn-ea"/>
                        </a:rPr>
                        <a:t>日本に関する欧文の資料のリスト</a:t>
                      </a:r>
                      <a:endParaRPr kumimoji="1" lang="ja-JP" altLang="en-US" sz="1400" b="0" dirty="0">
                        <a:solidFill>
                          <a:schemeClr val="tx1">
                            <a:lumMod val="75000"/>
                            <a:lumOff val="25000"/>
                          </a:schemeClr>
                        </a:solidFill>
                        <a:latin typeface="+mn-ea"/>
                        <a:ea typeface="+mn-ea"/>
                      </a:endParaRPr>
                    </a:p>
                  </a:txBody>
                  <a:tcPr anchor="ctr"/>
                </a:tc>
              </a:tr>
            </a:tbl>
          </a:graphicData>
        </a:graphic>
      </p:graphicFrame>
      <p:graphicFrame>
        <p:nvGraphicFramePr>
          <p:cNvPr id="5" name="コンテンツ プレースホルダー 4"/>
          <p:cNvGraphicFramePr>
            <a:graphicFrameLocks/>
          </p:cNvGraphicFramePr>
          <p:nvPr>
            <p:extLst/>
          </p:nvPr>
        </p:nvGraphicFramePr>
        <p:xfrm>
          <a:off x="1776000" y="4185853"/>
          <a:ext cx="8640000" cy="2590800"/>
        </p:xfrm>
        <a:graphic>
          <a:graphicData uri="http://schemas.openxmlformats.org/drawingml/2006/table">
            <a:tbl>
              <a:tblPr firstRow="1" bandRow="1">
                <a:tableStyleId>{B301B821-A1FF-4177-AEE7-76D212191A09}</a:tableStyleId>
              </a:tblPr>
              <a:tblGrid>
                <a:gridCol w="2703235"/>
                <a:gridCol w="5936765"/>
              </a:tblGrid>
              <a:tr h="288000">
                <a:tc>
                  <a:txBody>
                    <a:bodyPr/>
                    <a:lstStyle/>
                    <a:p>
                      <a:r>
                        <a:rPr kumimoji="1" lang="ja-JP" altLang="en-US" sz="1400" b="0" dirty="0" smtClean="0"/>
                        <a:t>情報の種類</a:t>
                      </a:r>
                      <a:endParaRPr kumimoji="1" lang="ja-JP" altLang="en-US" sz="1400" b="0" dirty="0"/>
                    </a:p>
                  </a:txBody>
                  <a:tcPr/>
                </a:tc>
                <a:tc>
                  <a:txBody>
                    <a:bodyPr/>
                    <a:lstStyle/>
                    <a:p>
                      <a:r>
                        <a:rPr kumimoji="1" lang="ja-JP" altLang="en-US" sz="1400" b="0" dirty="0" smtClean="0"/>
                        <a:t>内容</a:t>
                      </a:r>
                      <a:endParaRPr kumimoji="1" lang="ja-JP" altLang="en-US" sz="1400" b="0" dirty="0"/>
                    </a:p>
                  </a:txBody>
                  <a:tcPr/>
                </a:tc>
              </a:tr>
              <a:tr h="504000">
                <a:tc>
                  <a:txBody>
                    <a:bodyPr/>
                    <a:lstStyle/>
                    <a:p>
                      <a:r>
                        <a:rPr kumimoji="1" lang="ja-JP" altLang="en-US" sz="1400" b="0" dirty="0" smtClean="0">
                          <a:solidFill>
                            <a:schemeClr val="tx1">
                              <a:lumMod val="75000"/>
                              <a:lumOff val="25000"/>
                            </a:schemeClr>
                          </a:solidFill>
                        </a:rPr>
                        <a:t>① 書誌情報を補強する情報</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主題書誌</a:t>
                      </a:r>
                      <a:r>
                        <a:rPr kumimoji="1" lang="en-US" altLang="ja-JP" sz="1400" b="0" dirty="0" smtClean="0">
                          <a:solidFill>
                            <a:schemeClr val="tx1">
                              <a:lumMod val="75000"/>
                              <a:lumOff val="25000"/>
                            </a:schemeClr>
                          </a:solidFill>
                        </a:rPr>
                        <a:t>DB</a:t>
                      </a:r>
                      <a:r>
                        <a:rPr kumimoji="1" lang="ja-JP" altLang="en-US" sz="1400" b="0" dirty="0" smtClean="0">
                          <a:solidFill>
                            <a:schemeClr val="tx1">
                              <a:lumMod val="75000"/>
                              <a:lumOff val="25000"/>
                            </a:schemeClr>
                          </a:solidFill>
                        </a:rPr>
                        <a:t>の内容情報（解題、目次、独自分類、掲載人名 等）</a:t>
                      </a:r>
                      <a:endParaRPr kumimoji="1" lang="en-US" altLang="ja-JP" sz="1400" b="0" dirty="0" smtClean="0">
                        <a:solidFill>
                          <a:schemeClr val="tx1">
                            <a:lumMod val="75000"/>
                            <a:lumOff val="25000"/>
                          </a:schemeClr>
                        </a:solidFill>
                      </a:endParaRPr>
                    </a:p>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調べ方案内やレファレンス事例で各資料に付された説明文</a:t>
                      </a:r>
                      <a:endParaRPr kumimoji="1" lang="ja-JP" altLang="en-US" sz="1400" b="0" dirty="0">
                        <a:solidFill>
                          <a:schemeClr val="tx1">
                            <a:lumMod val="75000"/>
                            <a:lumOff val="25000"/>
                          </a:schemeClr>
                        </a:solidFill>
                      </a:endParaRPr>
                    </a:p>
                  </a:txBody>
                  <a:tcPr>
                    <a:noFill/>
                  </a:tcPr>
                </a:tc>
              </a:tr>
              <a:tr h="720000">
                <a:tc>
                  <a:txBody>
                    <a:bodyPr/>
                    <a:lstStyle/>
                    <a:p>
                      <a:r>
                        <a:rPr kumimoji="1" lang="ja-JP" altLang="en-US" sz="1400" b="0" dirty="0" smtClean="0">
                          <a:solidFill>
                            <a:schemeClr val="tx1">
                              <a:lumMod val="75000"/>
                              <a:lumOff val="25000"/>
                            </a:schemeClr>
                          </a:solidFill>
                        </a:rPr>
                        <a:t>② 資料の有用性に関する情報</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調べ方案内、主題書誌</a:t>
                      </a:r>
                      <a:r>
                        <a:rPr kumimoji="1" lang="en-US" altLang="ja-JP" sz="1400" b="0" dirty="0" smtClean="0">
                          <a:solidFill>
                            <a:schemeClr val="tx1">
                              <a:lumMod val="75000"/>
                              <a:lumOff val="25000"/>
                            </a:schemeClr>
                          </a:solidFill>
                        </a:rPr>
                        <a:t>DB</a:t>
                      </a:r>
                      <a:r>
                        <a:rPr kumimoji="1" lang="ja-JP" altLang="en-US" sz="1400" b="0" dirty="0" err="1" smtClean="0">
                          <a:solidFill>
                            <a:schemeClr val="tx1">
                              <a:lumMod val="75000"/>
                              <a:lumOff val="25000"/>
                            </a:schemeClr>
                          </a:solidFill>
                        </a:rPr>
                        <a:t>、</a:t>
                      </a:r>
                      <a:r>
                        <a:rPr kumimoji="1" lang="en-US" altLang="ja-JP" sz="1400" b="0" dirty="0" smtClean="0">
                          <a:solidFill>
                            <a:schemeClr val="tx1">
                              <a:lumMod val="75000"/>
                              <a:lumOff val="25000"/>
                            </a:schemeClr>
                          </a:solidFill>
                        </a:rPr>
                        <a:t>Books</a:t>
                      </a:r>
                      <a:r>
                        <a:rPr kumimoji="1" lang="en-US" altLang="ja-JP" sz="1400" b="0" baseline="0" dirty="0" smtClean="0">
                          <a:solidFill>
                            <a:schemeClr val="tx1">
                              <a:lumMod val="75000"/>
                              <a:lumOff val="25000"/>
                            </a:schemeClr>
                          </a:solidFill>
                        </a:rPr>
                        <a:t> on Japan</a:t>
                      </a:r>
                      <a:r>
                        <a:rPr kumimoji="1" lang="ja-JP" altLang="en-US" sz="1400" b="0" baseline="0" dirty="0" smtClean="0">
                          <a:solidFill>
                            <a:schemeClr val="tx1">
                              <a:lumMod val="75000"/>
                              <a:lumOff val="25000"/>
                            </a:schemeClr>
                          </a:solidFill>
                        </a:rPr>
                        <a:t>に掲載されている資料</a:t>
                      </a:r>
                      <a:endParaRPr kumimoji="1" lang="en-US" altLang="ja-JP" sz="1400" b="0" baseline="0" dirty="0" smtClean="0">
                        <a:solidFill>
                          <a:schemeClr val="tx1">
                            <a:lumMod val="75000"/>
                            <a:lumOff val="25000"/>
                          </a:schemeClr>
                        </a:solidFill>
                      </a:endParaRPr>
                    </a:p>
                    <a:p>
                      <a:pPr marL="185738" indent="-185738">
                        <a:buFont typeface="Arial" panose="020B0604020202020204" pitchFamily="34" charset="0"/>
                        <a:buChar char="•"/>
                      </a:pPr>
                      <a:r>
                        <a:rPr kumimoji="1" lang="ja-JP" altLang="en-US" sz="1400" b="0" baseline="0" dirty="0" smtClean="0">
                          <a:solidFill>
                            <a:schemeClr val="tx1">
                              <a:lumMod val="75000"/>
                              <a:lumOff val="25000"/>
                            </a:schemeClr>
                          </a:solidFill>
                        </a:rPr>
                        <a:t>レファレンスの回答に使用した資料</a:t>
                      </a:r>
                      <a:endParaRPr kumimoji="1" lang="en-US" altLang="ja-JP" sz="1400" b="0" baseline="0" dirty="0" smtClean="0">
                        <a:solidFill>
                          <a:schemeClr val="tx1">
                            <a:lumMod val="75000"/>
                            <a:lumOff val="25000"/>
                          </a:schemeClr>
                        </a:solidFill>
                      </a:endParaRPr>
                    </a:p>
                    <a:p>
                      <a:pPr marL="185738" indent="-185738">
                        <a:buFont typeface="Arial" panose="020B0604020202020204" pitchFamily="34" charset="0"/>
                        <a:buNone/>
                      </a:pPr>
                      <a:r>
                        <a:rPr kumimoji="1" lang="ja-JP" altLang="en-US" sz="1400" b="0" baseline="0" dirty="0" smtClean="0">
                          <a:solidFill>
                            <a:schemeClr val="tx1">
                              <a:lumMod val="75000"/>
                              <a:lumOff val="25000"/>
                            </a:schemeClr>
                          </a:solidFill>
                        </a:rPr>
                        <a:t>＝当該資料は参考資料である（＝調べ物に有用である）という情報</a:t>
                      </a:r>
                      <a:endParaRPr kumimoji="1" lang="ja-JP" altLang="en-US" sz="1400" b="0" dirty="0">
                        <a:solidFill>
                          <a:schemeClr val="tx1">
                            <a:lumMod val="75000"/>
                            <a:lumOff val="25000"/>
                          </a:schemeClr>
                        </a:solidFill>
                      </a:endParaRPr>
                    </a:p>
                  </a:txBody>
                  <a:tcPr>
                    <a:noFill/>
                  </a:tcPr>
                </a:tc>
              </a:tr>
              <a:tr h="288000">
                <a:tc>
                  <a:txBody>
                    <a:bodyPr/>
                    <a:lstStyle/>
                    <a:p>
                      <a:r>
                        <a:rPr kumimoji="1" lang="ja-JP" altLang="en-US" sz="1400" b="0" dirty="0" smtClean="0">
                          <a:solidFill>
                            <a:schemeClr val="tx1">
                              <a:lumMod val="75000"/>
                              <a:lumOff val="25000"/>
                            </a:schemeClr>
                          </a:solidFill>
                        </a:rPr>
                        <a:t>③ コンテンツそのもの</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調べ方案内やレファレンス事例の各記事</a:t>
                      </a:r>
                      <a:endParaRPr kumimoji="1" lang="ja-JP" altLang="en-US" sz="1400" b="0" dirty="0">
                        <a:solidFill>
                          <a:schemeClr val="tx1">
                            <a:lumMod val="75000"/>
                            <a:lumOff val="25000"/>
                          </a:schemeClr>
                        </a:solidFill>
                      </a:endParaRPr>
                    </a:p>
                  </a:txBody>
                  <a:tcPr>
                    <a:noFill/>
                  </a:tcPr>
                </a:tc>
              </a:tr>
              <a:tr h="370840">
                <a:tc>
                  <a:txBody>
                    <a:bodyPr/>
                    <a:lstStyle/>
                    <a:p>
                      <a:r>
                        <a:rPr kumimoji="1" lang="ja-JP" altLang="en-US" sz="1400" b="0" dirty="0" smtClean="0">
                          <a:solidFill>
                            <a:schemeClr val="tx1">
                              <a:lumMod val="75000"/>
                              <a:lumOff val="25000"/>
                            </a:schemeClr>
                          </a:solidFill>
                        </a:rPr>
                        <a:t>④ メタ情報</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調べ方案内で紹介されているウェブサイトの情報</a:t>
                      </a:r>
                      <a:endParaRPr kumimoji="1" lang="en-US" altLang="ja-JP" sz="1400" b="0" dirty="0" smtClean="0">
                        <a:solidFill>
                          <a:schemeClr val="tx1">
                            <a:lumMod val="75000"/>
                            <a:lumOff val="25000"/>
                          </a:schemeClr>
                        </a:solidFill>
                      </a:endParaRPr>
                    </a:p>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レファレンスの際に参照したウェブサイトの情報</a:t>
                      </a:r>
                      <a:endParaRPr kumimoji="1" lang="en-US" altLang="ja-JP" sz="1400" b="0" dirty="0" smtClean="0">
                        <a:solidFill>
                          <a:schemeClr val="tx1">
                            <a:lumMod val="75000"/>
                            <a:lumOff val="25000"/>
                          </a:schemeClr>
                        </a:solidFill>
                      </a:endParaRPr>
                    </a:p>
                    <a:p>
                      <a:pPr marL="185738" indent="-185738"/>
                      <a:r>
                        <a:rPr kumimoji="1" lang="ja-JP" altLang="en-US" sz="1400" b="0" dirty="0" smtClean="0">
                          <a:solidFill>
                            <a:schemeClr val="tx1">
                              <a:lumMod val="75000"/>
                              <a:lumOff val="25000"/>
                            </a:schemeClr>
                          </a:solidFill>
                        </a:rPr>
                        <a:t>＝調べ物に有用なウェブサイトのメタ情報</a:t>
                      </a:r>
                      <a:endParaRPr kumimoji="1" lang="ja-JP" altLang="en-US" sz="1400" b="0" dirty="0">
                        <a:solidFill>
                          <a:schemeClr val="tx1">
                            <a:lumMod val="75000"/>
                            <a:lumOff val="25000"/>
                          </a:schemeClr>
                        </a:solidFill>
                      </a:endParaRPr>
                    </a:p>
                  </a:txBody>
                  <a:tcPr>
                    <a:noFill/>
                  </a:tcPr>
                </a:tc>
              </a:tr>
            </a:tbl>
          </a:graphicData>
        </a:graphic>
      </p:graphicFrame>
      <p:sp>
        <p:nvSpPr>
          <p:cNvPr id="3" name="テキスト ボックス 2"/>
          <p:cNvSpPr txBox="1"/>
          <p:nvPr/>
        </p:nvSpPr>
        <p:spPr>
          <a:xfrm>
            <a:off x="1563968" y="770366"/>
            <a:ext cx="7208974" cy="307777"/>
          </a:xfrm>
          <a:prstGeom prst="rect">
            <a:avLst/>
          </a:prstGeom>
          <a:noFill/>
        </p:spPr>
        <p:txBody>
          <a:bodyPr wrap="square" rtlCol="0" anchor="ctr">
            <a:spAutoFit/>
          </a:bodyPr>
          <a:lstStyle/>
          <a:p>
            <a:r>
              <a:rPr lang="en-US" altLang="ja-JP" sz="1400" dirty="0">
                <a:solidFill>
                  <a:prstClr val="black">
                    <a:lumMod val="75000"/>
                    <a:lumOff val="25000"/>
                  </a:prstClr>
                </a:solidFill>
              </a:rPr>
              <a:t>【</a:t>
            </a:r>
            <a:r>
              <a:rPr lang="ja-JP" altLang="en-US" sz="1400" dirty="0">
                <a:solidFill>
                  <a:prstClr val="black">
                    <a:lumMod val="75000"/>
                    <a:lumOff val="25000"/>
                  </a:prstClr>
                </a:solidFill>
              </a:rPr>
              <a:t>表</a:t>
            </a:r>
            <a:r>
              <a:rPr lang="en-US" altLang="ja-JP" sz="1400" dirty="0">
                <a:solidFill>
                  <a:prstClr val="black">
                    <a:lumMod val="75000"/>
                    <a:lumOff val="25000"/>
                  </a:prstClr>
                </a:solidFill>
              </a:rPr>
              <a:t>1】NDL</a:t>
            </a:r>
            <a:r>
              <a:rPr lang="ja-JP" altLang="en-US" sz="1400" dirty="0">
                <a:solidFill>
                  <a:prstClr val="black">
                    <a:lumMod val="75000"/>
                    <a:lumOff val="25000"/>
                  </a:prstClr>
                </a:solidFill>
              </a:rPr>
              <a:t>が保有する主な主題情報（サービス・システム別）</a:t>
            </a:r>
          </a:p>
        </p:txBody>
      </p:sp>
      <p:sp>
        <p:nvSpPr>
          <p:cNvPr id="7" name="テキスト ボックス 6"/>
          <p:cNvSpPr txBox="1"/>
          <p:nvPr/>
        </p:nvSpPr>
        <p:spPr>
          <a:xfrm>
            <a:off x="1570594" y="3869635"/>
            <a:ext cx="7215600" cy="318051"/>
          </a:xfrm>
          <a:prstGeom prst="rect">
            <a:avLst/>
          </a:prstGeom>
          <a:noFill/>
        </p:spPr>
        <p:txBody>
          <a:bodyPr wrap="square" rtlCol="0" anchor="ctr">
            <a:spAutoFit/>
          </a:bodyPr>
          <a:lstStyle/>
          <a:p>
            <a:r>
              <a:rPr lang="en-US" altLang="ja-JP" sz="1400" dirty="0">
                <a:solidFill>
                  <a:prstClr val="black">
                    <a:lumMod val="75000"/>
                    <a:lumOff val="25000"/>
                  </a:prstClr>
                </a:solidFill>
              </a:rPr>
              <a:t>【</a:t>
            </a:r>
            <a:r>
              <a:rPr lang="ja-JP" altLang="en-US" sz="1400" dirty="0">
                <a:solidFill>
                  <a:prstClr val="black">
                    <a:lumMod val="75000"/>
                    <a:lumOff val="25000"/>
                  </a:prstClr>
                </a:solidFill>
              </a:rPr>
              <a:t>表</a:t>
            </a:r>
            <a:r>
              <a:rPr lang="en-US" altLang="ja-JP" sz="1400" dirty="0">
                <a:solidFill>
                  <a:prstClr val="black">
                    <a:lumMod val="75000"/>
                    <a:lumOff val="25000"/>
                  </a:prstClr>
                </a:solidFill>
              </a:rPr>
              <a:t>2】NDL</a:t>
            </a:r>
            <a:r>
              <a:rPr lang="ja-JP" altLang="en-US" sz="1400" dirty="0" err="1">
                <a:solidFill>
                  <a:prstClr val="black">
                    <a:lumMod val="75000"/>
                    <a:lumOff val="25000"/>
                  </a:prstClr>
                </a:solidFill>
              </a:rPr>
              <a:t>が保</a:t>
            </a:r>
            <a:r>
              <a:rPr lang="ja-JP" altLang="en-US" sz="1400" dirty="0">
                <a:solidFill>
                  <a:prstClr val="black">
                    <a:lumMod val="75000"/>
                    <a:lumOff val="25000"/>
                  </a:prstClr>
                </a:solidFill>
              </a:rPr>
              <a:t>有する主な主題情報（情報の性質別）</a:t>
            </a:r>
          </a:p>
        </p:txBody>
      </p:sp>
    </p:spTree>
    <p:extLst>
      <p:ext uri="{BB962C8B-B14F-4D97-AF65-F5344CB8AC3E}">
        <p14:creationId xmlns:p14="http://schemas.microsoft.com/office/powerpoint/2010/main" val="105766350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2037370" y="5679202"/>
            <a:ext cx="8388000" cy="54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9" name="正方形/長方形 8"/>
          <p:cNvSpPr/>
          <p:nvPr/>
        </p:nvSpPr>
        <p:spPr>
          <a:xfrm>
            <a:off x="2037370" y="4597245"/>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6" name="正方形/長方形 5"/>
          <p:cNvSpPr/>
          <p:nvPr/>
        </p:nvSpPr>
        <p:spPr>
          <a:xfrm>
            <a:off x="2037370" y="3122881"/>
            <a:ext cx="8388000" cy="54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正方形/長方形 4"/>
          <p:cNvSpPr/>
          <p:nvPr/>
        </p:nvSpPr>
        <p:spPr>
          <a:xfrm>
            <a:off x="2037370" y="2025790"/>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 name="正方形/長方形 3"/>
          <p:cNvSpPr/>
          <p:nvPr/>
        </p:nvSpPr>
        <p:spPr>
          <a:xfrm>
            <a:off x="2037370" y="1127342"/>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 name="タイトル 1"/>
          <p:cNvSpPr>
            <a:spLocks noGrp="1"/>
          </p:cNvSpPr>
          <p:nvPr>
            <p:ph type="title"/>
          </p:nvPr>
        </p:nvSpPr>
        <p:spPr/>
        <p:txBody>
          <a:bodyPr/>
          <a:lstStyle/>
          <a:p>
            <a:r>
              <a:rPr kumimoji="1" lang="en-US" altLang="ja-JP" dirty="0" smtClean="0"/>
              <a:t>6. </a:t>
            </a:r>
            <a:r>
              <a:rPr kumimoji="1" lang="ja-JP" altLang="en-US" dirty="0" smtClean="0"/>
              <a:t>主題情報の分解・利活用案</a:t>
            </a:r>
            <a:endParaRPr kumimoji="1" lang="ja-JP" altLang="en-US" dirty="0"/>
          </a:p>
        </p:txBody>
      </p:sp>
      <p:sp>
        <p:nvSpPr>
          <p:cNvPr id="3" name="コンテンツ プレースホルダー 2"/>
          <p:cNvSpPr>
            <a:spLocks noGrp="1"/>
          </p:cNvSpPr>
          <p:nvPr>
            <p:ph idx="1"/>
          </p:nvPr>
        </p:nvSpPr>
        <p:spPr>
          <a:xfrm>
            <a:off x="210065" y="772160"/>
            <a:ext cx="11880335" cy="5888132"/>
          </a:xfrm>
        </p:spPr>
        <p:txBody>
          <a:bodyPr>
            <a:normAutofit fontScale="62500" lnSpcReduction="20000"/>
          </a:bodyPr>
          <a:lstStyle/>
          <a:p>
            <a:pPr marL="357188" indent="-357188">
              <a:lnSpc>
                <a:spcPct val="120000"/>
              </a:lnSpc>
              <a:buFont typeface="+mj-ea"/>
              <a:buAutoNum type="circleNumDbPlain"/>
            </a:pPr>
            <a:r>
              <a:rPr lang="ja-JP" altLang="en-US" dirty="0" smtClean="0"/>
              <a:t>書誌</a:t>
            </a:r>
            <a:r>
              <a:rPr lang="ja-JP" altLang="en-US" dirty="0"/>
              <a:t>情報を補強する</a:t>
            </a:r>
            <a:r>
              <a:rPr lang="ja-JP" altLang="en-US" dirty="0" smtClean="0"/>
              <a:t>情報</a:t>
            </a:r>
            <a:endParaRPr lang="en-US" altLang="ja-JP" dirty="0" smtClean="0"/>
          </a:p>
          <a:p>
            <a:pPr marL="306388" lvl="1" indent="0">
              <a:lnSpc>
                <a:spcPct val="120000"/>
              </a:lnSpc>
              <a:spcBef>
                <a:spcPts val="1000"/>
              </a:spcBef>
              <a:spcAft>
                <a:spcPts val="500"/>
              </a:spcAft>
              <a:buNone/>
            </a:pPr>
            <a:r>
              <a:rPr lang="ja-JP" altLang="en-US" dirty="0" smtClean="0"/>
              <a:t>主題</a:t>
            </a:r>
            <a:r>
              <a:rPr lang="ja-JP" altLang="en-US" dirty="0"/>
              <a:t>書誌</a:t>
            </a:r>
            <a:r>
              <a:rPr lang="en-US" altLang="ja-JP" dirty="0" smtClean="0"/>
              <a:t>DB</a:t>
            </a:r>
            <a:r>
              <a:rPr lang="ja-JP" altLang="en-US" dirty="0" smtClean="0"/>
              <a:t>の解題</a:t>
            </a:r>
            <a:r>
              <a:rPr lang="ja-JP" altLang="en-US" dirty="0"/>
              <a:t>、目次／調べ方案内やレファレンス事例で各資料に付された説明</a:t>
            </a:r>
            <a:r>
              <a:rPr lang="ja-JP" altLang="en-US" dirty="0" smtClean="0"/>
              <a:t>文</a:t>
            </a:r>
          </a:p>
          <a:p>
            <a:pPr lvl="1">
              <a:lnSpc>
                <a:spcPct val="120000"/>
              </a:lnSpc>
              <a:buFont typeface="Wingdings" panose="05000000000000000000" pitchFamily="2" charset="2"/>
              <a:buChar char="Ø"/>
            </a:pPr>
            <a:r>
              <a:rPr lang="ja-JP" altLang="en-US" dirty="0"/>
              <a:t>書誌</a:t>
            </a:r>
            <a:r>
              <a:rPr lang="en-US" altLang="ja-JP" dirty="0"/>
              <a:t>ID</a:t>
            </a:r>
            <a:r>
              <a:rPr lang="ja-JP" altLang="en-US" dirty="0" smtClean="0"/>
              <a:t>等を</a:t>
            </a:r>
            <a:r>
              <a:rPr lang="ja-JP" altLang="en-US" dirty="0"/>
              <a:t>キーに同一資料についての情報を同定、書誌情報と</a:t>
            </a:r>
            <a:r>
              <a:rPr lang="ja-JP" altLang="en-US" dirty="0" smtClean="0"/>
              <a:t>マッチングし、書誌</a:t>
            </a:r>
            <a:r>
              <a:rPr lang="ja-JP" altLang="en-US" dirty="0"/>
              <a:t>情報</a:t>
            </a:r>
            <a:r>
              <a:rPr lang="ja-JP" altLang="en-US" dirty="0" smtClean="0"/>
              <a:t>と統合的に検索</a:t>
            </a:r>
            <a:r>
              <a:rPr lang="ja-JP" altLang="en-US" dirty="0"/>
              <a:t>・</a:t>
            </a:r>
            <a:r>
              <a:rPr lang="ja-JP" altLang="en-US" dirty="0" smtClean="0"/>
              <a:t>表示</a:t>
            </a:r>
            <a:endParaRPr lang="en-US" altLang="ja-JP" dirty="0"/>
          </a:p>
          <a:p>
            <a:pPr marL="306388" lvl="1" indent="0">
              <a:lnSpc>
                <a:spcPct val="120000"/>
              </a:lnSpc>
              <a:spcBef>
                <a:spcPts val="1000"/>
              </a:spcBef>
              <a:spcAft>
                <a:spcPts val="500"/>
              </a:spcAft>
              <a:buNone/>
            </a:pPr>
            <a:r>
              <a:rPr lang="ja-JP" altLang="en-US" dirty="0" smtClean="0"/>
              <a:t>主題</a:t>
            </a:r>
            <a:r>
              <a:rPr lang="ja-JP" altLang="en-US" dirty="0"/>
              <a:t>書誌</a:t>
            </a:r>
            <a:r>
              <a:rPr lang="en-US" altLang="ja-JP" dirty="0" smtClean="0"/>
              <a:t>DB</a:t>
            </a:r>
            <a:r>
              <a:rPr lang="ja-JP" altLang="en-US" dirty="0" smtClean="0"/>
              <a:t>の独自</a:t>
            </a:r>
            <a:r>
              <a:rPr lang="ja-JP" altLang="en-US" dirty="0"/>
              <a:t>分類、掲載</a:t>
            </a:r>
            <a:r>
              <a:rPr lang="ja-JP" altLang="en-US" dirty="0" smtClean="0"/>
              <a:t>人名</a:t>
            </a:r>
          </a:p>
          <a:p>
            <a:pPr lvl="1">
              <a:lnSpc>
                <a:spcPct val="120000"/>
              </a:lnSpc>
              <a:buFont typeface="Wingdings" panose="05000000000000000000" pitchFamily="2" charset="2"/>
              <a:buChar char="Ø"/>
            </a:pPr>
            <a:r>
              <a:rPr lang="en-US" altLang="ja-JP" dirty="0"/>
              <a:t>Web NDLA</a:t>
            </a:r>
            <a:r>
              <a:rPr lang="ja-JP" altLang="en-US" dirty="0" err="1"/>
              <a:t>、</a:t>
            </a:r>
            <a:r>
              <a:rPr lang="en-US" altLang="ja-JP" dirty="0"/>
              <a:t>Wikipedia </a:t>
            </a:r>
            <a:r>
              <a:rPr lang="ja-JP" altLang="en-US" dirty="0" smtClean="0"/>
              <a:t>等と融合</a:t>
            </a:r>
            <a:r>
              <a:rPr lang="ja-JP" altLang="en-US" dirty="0"/>
              <a:t>した典拠</a:t>
            </a:r>
            <a:r>
              <a:rPr lang="en-US" altLang="ja-JP" dirty="0"/>
              <a:t>DB</a:t>
            </a:r>
            <a:r>
              <a:rPr lang="ja-JP" altLang="en-US" dirty="0"/>
              <a:t>を</a:t>
            </a:r>
            <a:r>
              <a:rPr lang="ja-JP" altLang="en-US" dirty="0" smtClean="0"/>
              <a:t>構築し、典拠</a:t>
            </a:r>
            <a:r>
              <a:rPr lang="ja-JP" altLang="en-US" dirty="0"/>
              <a:t>コントロールされた検索</a:t>
            </a:r>
            <a:r>
              <a:rPr lang="ja-JP" altLang="en-US" dirty="0" smtClean="0"/>
              <a:t>機能を実装</a:t>
            </a:r>
            <a:endParaRPr lang="ja-JP" altLang="en-US" dirty="0"/>
          </a:p>
          <a:p>
            <a:pPr marL="357188" indent="-357188">
              <a:lnSpc>
                <a:spcPct val="120000"/>
              </a:lnSpc>
              <a:buFont typeface="+mj-ea"/>
              <a:buAutoNum type="circleNumDbPlain"/>
            </a:pPr>
            <a:r>
              <a:rPr lang="ja-JP" altLang="en-US" dirty="0" smtClean="0"/>
              <a:t>資料</a:t>
            </a:r>
            <a:r>
              <a:rPr lang="ja-JP" altLang="en-US" dirty="0"/>
              <a:t>の有用性に関する</a:t>
            </a:r>
            <a:r>
              <a:rPr lang="ja-JP" altLang="en-US" dirty="0" smtClean="0"/>
              <a:t>情報</a:t>
            </a:r>
            <a:endParaRPr lang="en-US" altLang="ja-JP" dirty="0" smtClean="0"/>
          </a:p>
          <a:p>
            <a:pPr marL="306388" lvl="1" indent="0">
              <a:lnSpc>
                <a:spcPct val="120000"/>
              </a:lnSpc>
              <a:spcBef>
                <a:spcPts val="1000"/>
              </a:spcBef>
              <a:spcAft>
                <a:spcPts val="500"/>
              </a:spcAft>
              <a:buNone/>
            </a:pPr>
            <a:r>
              <a:rPr lang="ja-JP" altLang="en-US" dirty="0" smtClean="0"/>
              <a:t>調べ方</a:t>
            </a:r>
            <a:r>
              <a:rPr lang="ja-JP" altLang="en-US" dirty="0"/>
              <a:t>案内、主題書誌</a:t>
            </a:r>
            <a:r>
              <a:rPr lang="en-US" altLang="ja-JP" dirty="0"/>
              <a:t>DB</a:t>
            </a:r>
            <a:r>
              <a:rPr lang="ja-JP" altLang="en-US" dirty="0" err="1"/>
              <a:t>、</a:t>
            </a:r>
            <a:r>
              <a:rPr lang="en-US" altLang="ja-JP" dirty="0"/>
              <a:t>Books on Japan</a:t>
            </a:r>
            <a:r>
              <a:rPr lang="ja-JP" altLang="en-US" dirty="0"/>
              <a:t>に掲載されている資料／レファレンスの回答に使用した資料　＝</a:t>
            </a:r>
            <a:r>
              <a:rPr lang="ja-JP" altLang="en-US" dirty="0" smtClean="0"/>
              <a:t>当該</a:t>
            </a:r>
            <a:r>
              <a:rPr lang="ja-JP" altLang="en-US" dirty="0"/>
              <a:t>資料は参考資料である（＝調べ物に有用である）という</a:t>
            </a:r>
            <a:r>
              <a:rPr lang="ja-JP" altLang="en-US" dirty="0" smtClean="0"/>
              <a:t>情報</a:t>
            </a:r>
          </a:p>
          <a:p>
            <a:pPr lvl="1">
              <a:lnSpc>
                <a:spcPct val="120000"/>
              </a:lnSpc>
              <a:buFont typeface="Wingdings" panose="05000000000000000000" pitchFamily="2" charset="2"/>
              <a:buChar char="Ø"/>
            </a:pPr>
            <a:r>
              <a:rPr lang="ja-JP" altLang="en-US" dirty="0"/>
              <a:t>書誌</a:t>
            </a:r>
            <a:r>
              <a:rPr lang="en-US" altLang="ja-JP" dirty="0"/>
              <a:t>ID</a:t>
            </a:r>
            <a:r>
              <a:rPr lang="ja-JP" altLang="en-US" dirty="0"/>
              <a:t>をキーに当該資料の書誌情報に</a:t>
            </a:r>
            <a:r>
              <a:rPr lang="ja-JP" altLang="en-US" dirty="0" smtClean="0"/>
              <a:t>フラグを付与し、検索</a:t>
            </a:r>
            <a:r>
              <a:rPr lang="ja-JP" altLang="en-US" dirty="0"/>
              <a:t>・絞り込み</a:t>
            </a:r>
            <a:r>
              <a:rPr lang="ja-JP" altLang="en-US" dirty="0" smtClean="0"/>
              <a:t>条件、</a:t>
            </a:r>
            <a:r>
              <a:rPr lang="en-US" altLang="ja-JP" dirty="0" smtClean="0"/>
              <a:t>GUI</a:t>
            </a:r>
            <a:r>
              <a:rPr lang="ja-JP" altLang="en-US" dirty="0" err="1" smtClean="0"/>
              <a:t>での</a:t>
            </a:r>
            <a:r>
              <a:rPr lang="ja-JP" altLang="en-US" dirty="0" smtClean="0"/>
              <a:t>参考</a:t>
            </a:r>
            <a:r>
              <a:rPr lang="ja-JP" altLang="en-US" dirty="0"/>
              <a:t>資料マーク（？</a:t>
            </a:r>
            <a:r>
              <a:rPr lang="ja-JP" altLang="en-US" dirty="0" smtClean="0"/>
              <a:t>）表示等に活用</a:t>
            </a:r>
            <a:endParaRPr lang="ja-JP" altLang="en-US" dirty="0"/>
          </a:p>
          <a:p>
            <a:pPr marL="357188" indent="-357188">
              <a:lnSpc>
                <a:spcPct val="120000"/>
              </a:lnSpc>
              <a:buFont typeface="+mj-ea"/>
              <a:buAutoNum type="circleNumDbPlain"/>
            </a:pPr>
            <a:r>
              <a:rPr lang="ja-JP" altLang="en-US" dirty="0" smtClean="0"/>
              <a:t>コンテンツそのもの</a:t>
            </a:r>
            <a:endParaRPr lang="en-US" altLang="ja-JP" dirty="0" smtClean="0"/>
          </a:p>
          <a:p>
            <a:pPr marL="306388" lvl="1" indent="0">
              <a:lnSpc>
                <a:spcPct val="120000"/>
              </a:lnSpc>
              <a:spcBef>
                <a:spcPts val="1000"/>
              </a:spcBef>
              <a:spcAft>
                <a:spcPts val="500"/>
              </a:spcAft>
              <a:buNone/>
            </a:pPr>
            <a:r>
              <a:rPr lang="ja-JP" altLang="en-US" dirty="0" smtClean="0"/>
              <a:t>調べ方</a:t>
            </a:r>
            <a:r>
              <a:rPr lang="ja-JP" altLang="en-US" dirty="0"/>
              <a:t>案内やレファレンス事例の</a:t>
            </a:r>
            <a:r>
              <a:rPr lang="ja-JP" altLang="en-US" dirty="0" smtClean="0"/>
              <a:t>各記事</a:t>
            </a:r>
          </a:p>
          <a:p>
            <a:pPr lvl="1">
              <a:lnSpc>
                <a:spcPct val="120000"/>
              </a:lnSpc>
              <a:buFont typeface="Wingdings" panose="05000000000000000000" pitchFamily="2" charset="2"/>
              <a:buChar char="Ø"/>
            </a:pPr>
            <a:r>
              <a:rPr lang="ja-JP" altLang="en-US" dirty="0" smtClean="0"/>
              <a:t>書誌</a:t>
            </a:r>
            <a:r>
              <a:rPr lang="ja-JP" altLang="en-US" dirty="0"/>
              <a:t>情報と</a:t>
            </a:r>
            <a:r>
              <a:rPr lang="ja-JP" altLang="en-US" dirty="0" smtClean="0"/>
              <a:t>同粒度</a:t>
            </a:r>
            <a:r>
              <a:rPr lang="ja-JP" altLang="en-US" dirty="0"/>
              <a:t>の情報として検索対象</a:t>
            </a:r>
            <a:r>
              <a:rPr lang="ja-JP" altLang="en-US" dirty="0" smtClean="0"/>
              <a:t>とし、資料</a:t>
            </a:r>
            <a:r>
              <a:rPr lang="ja-JP" altLang="en-US" dirty="0"/>
              <a:t>が紹介されている箇所は書誌情報と</a:t>
            </a:r>
            <a:r>
              <a:rPr lang="ja-JP" altLang="en-US" dirty="0" smtClean="0"/>
              <a:t>相互リンク</a:t>
            </a:r>
            <a:endParaRPr lang="ja-JP" altLang="en-US" dirty="0"/>
          </a:p>
          <a:p>
            <a:pPr marL="357188" indent="-357188">
              <a:lnSpc>
                <a:spcPct val="120000"/>
              </a:lnSpc>
              <a:buFont typeface="+mj-ea"/>
              <a:buAutoNum type="circleNumDbPlain"/>
            </a:pPr>
            <a:r>
              <a:rPr lang="ja-JP" altLang="en-US" dirty="0" smtClean="0"/>
              <a:t>メタ情報</a:t>
            </a:r>
            <a:endParaRPr lang="en-US" altLang="ja-JP" dirty="0" smtClean="0"/>
          </a:p>
          <a:p>
            <a:pPr marL="306388" lvl="1" indent="0">
              <a:lnSpc>
                <a:spcPct val="120000"/>
              </a:lnSpc>
              <a:spcBef>
                <a:spcPts val="1000"/>
              </a:spcBef>
              <a:spcAft>
                <a:spcPts val="500"/>
              </a:spcAft>
              <a:buNone/>
            </a:pPr>
            <a:r>
              <a:rPr lang="ja-JP" altLang="en-US" dirty="0" smtClean="0"/>
              <a:t>調べ方</a:t>
            </a:r>
            <a:r>
              <a:rPr lang="ja-JP" altLang="en-US" dirty="0"/>
              <a:t>案内で紹介されているウェブサイトの情報／レファレンスの際に参照したウェブサイトの情報　</a:t>
            </a:r>
            <a:r>
              <a:rPr lang="ja-JP" altLang="en-US" dirty="0" smtClean="0"/>
              <a:t>＝調べ物</a:t>
            </a:r>
            <a:r>
              <a:rPr lang="ja-JP" altLang="en-US" dirty="0"/>
              <a:t>に有用なウェブサイトのメタ</a:t>
            </a:r>
            <a:r>
              <a:rPr lang="ja-JP" altLang="en-US" dirty="0" smtClean="0"/>
              <a:t>情報</a:t>
            </a:r>
          </a:p>
          <a:p>
            <a:pPr lvl="1">
              <a:lnSpc>
                <a:spcPct val="120000"/>
              </a:lnSpc>
              <a:buFont typeface="Wingdings" panose="05000000000000000000" pitchFamily="2" charset="2"/>
              <a:buChar char="Ø"/>
            </a:pPr>
            <a:r>
              <a:rPr lang="ja-JP" altLang="en-US" dirty="0" smtClean="0"/>
              <a:t>書誌</a:t>
            </a:r>
            <a:r>
              <a:rPr lang="ja-JP" altLang="en-US" dirty="0"/>
              <a:t>情報と</a:t>
            </a:r>
            <a:r>
              <a:rPr lang="ja-JP" altLang="en-US" dirty="0" smtClean="0"/>
              <a:t>同粒度</a:t>
            </a:r>
            <a:r>
              <a:rPr lang="ja-JP" altLang="en-US" dirty="0"/>
              <a:t>の情報と</a:t>
            </a:r>
            <a:r>
              <a:rPr lang="ja-JP" altLang="en-US" dirty="0" smtClean="0"/>
              <a:t>して検索</a:t>
            </a:r>
            <a:r>
              <a:rPr lang="ja-JP" altLang="en-US" dirty="0"/>
              <a:t>対象</a:t>
            </a:r>
            <a:r>
              <a:rPr lang="ja-JP" altLang="en-US" dirty="0" smtClean="0"/>
              <a:t>とし、出典となる調べ方案内等と相互リンク</a:t>
            </a:r>
            <a:endParaRPr kumimoji="1" lang="ja-JP" altLang="en-US" dirty="0"/>
          </a:p>
        </p:txBody>
      </p:sp>
    </p:spTree>
    <p:extLst>
      <p:ext uri="{BB962C8B-B14F-4D97-AF65-F5344CB8AC3E}">
        <p14:creationId xmlns:p14="http://schemas.microsoft.com/office/powerpoint/2010/main" val="272578409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dirty="0">
                <a:latin typeface="HG丸ｺﾞｼｯｸM-PRO" pitchFamily="50" charset="-128"/>
                <a:ea typeface="HG丸ｺﾞｼｯｸM-PRO" pitchFamily="50" charset="-128"/>
              </a:rPr>
              <a:t>国の情報政策の経緯</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158</a:t>
            </a:fld>
            <a:endParaRPr kumimoji="0" lang="en-US"/>
          </a:p>
        </p:txBody>
      </p:sp>
    </p:spTree>
    <p:extLst>
      <p:ext uri="{BB962C8B-B14F-4D97-AF65-F5344CB8AC3E}">
        <p14:creationId xmlns:p14="http://schemas.microsoft.com/office/powerpoint/2010/main" val="110733143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国の情報政策</a:t>
            </a:r>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159</a:t>
            </a:fld>
            <a:endParaRPr kumimoji="0" lang="en-US"/>
          </a:p>
        </p:txBody>
      </p:sp>
      <p:pic>
        <p:nvPicPr>
          <p:cNvPr id="6" name="図 5">
            <a:hlinkClick r:id="rId3" action="ppaction://hlinkfile"/>
          </p:cNvPr>
          <p:cNvPicPr>
            <a:picLocks noChangeAspect="1"/>
          </p:cNvPicPr>
          <p:nvPr/>
        </p:nvPicPr>
        <p:blipFill>
          <a:blip r:embed="rId4"/>
          <a:stretch>
            <a:fillRect/>
          </a:stretch>
        </p:blipFill>
        <p:spPr>
          <a:xfrm>
            <a:off x="121920" y="958528"/>
            <a:ext cx="11968480" cy="5899472"/>
          </a:xfrm>
          <a:prstGeom prst="rect">
            <a:avLst/>
          </a:prstGeom>
        </p:spPr>
      </p:pic>
      <p:sp>
        <p:nvSpPr>
          <p:cNvPr id="7" name="正方形/長方形 6"/>
          <p:cNvSpPr/>
          <p:nvPr/>
        </p:nvSpPr>
        <p:spPr>
          <a:xfrm>
            <a:off x="1801930" y="6430900"/>
            <a:ext cx="648072"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hlinkClick r:id="rId5"/>
              </a:rPr>
              <a:t>PDF</a:t>
            </a:r>
            <a:endParaRPr lang="ja-JP" altLang="en-US" dirty="0"/>
          </a:p>
        </p:txBody>
      </p:sp>
      <p:sp>
        <p:nvSpPr>
          <p:cNvPr id="8" name="正方形/長方形 7"/>
          <p:cNvSpPr/>
          <p:nvPr/>
        </p:nvSpPr>
        <p:spPr>
          <a:xfrm>
            <a:off x="2576993" y="6430900"/>
            <a:ext cx="926719"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err="1"/>
              <a:t>Xmind</a:t>
            </a:r>
            <a:endParaRPr lang="ja-JP" altLang="en-US" dirty="0"/>
          </a:p>
        </p:txBody>
      </p:sp>
    </p:spTree>
    <p:extLst>
      <p:ext uri="{BB962C8B-B14F-4D97-AF65-F5344CB8AC3E}">
        <p14:creationId xmlns:p14="http://schemas.microsoft.com/office/powerpoint/2010/main" val="12663824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電子図書館</a:t>
            </a:r>
            <a:r>
              <a:rPr kumimoji="1" lang="en-US" altLang="ja-JP" dirty="0" smtClean="0"/>
              <a:t>20</a:t>
            </a:r>
            <a:r>
              <a:rPr kumimoji="1" lang="ja-JP" altLang="en-US" dirty="0" smtClean="0"/>
              <a:t>年の歩み</a:t>
            </a:r>
            <a:endParaRPr kumimoji="1" lang="ja-JP" altLang="en-US" dirty="0"/>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3640458585"/>
              </p:ext>
            </p:extLst>
          </p:nvPr>
        </p:nvGraphicFramePr>
        <p:xfrm>
          <a:off x="81279" y="784773"/>
          <a:ext cx="12110721" cy="6105422"/>
        </p:xfrm>
        <a:graphic>
          <a:graphicData uri="http://schemas.openxmlformats.org/presentationml/2006/ole">
            <mc:AlternateContent xmlns:mc="http://schemas.openxmlformats.org/markup-compatibility/2006">
              <mc:Choice xmlns:v="urn:schemas-microsoft-com:vml" Requires="v">
                <p:oleObj spid="_x0000_s4138" name="Visio" r:id="rId3" imgW="16948080" imgH="9753707" progId="Visio.Drawing.15">
                  <p:embed/>
                </p:oleObj>
              </mc:Choice>
              <mc:Fallback>
                <p:oleObj name="Visio" r:id="rId3" imgW="16948080" imgH="9753707" progId="Visio.Drawing.15">
                  <p:embed/>
                  <p:pic>
                    <p:nvPicPr>
                      <p:cNvPr id="0" name=""/>
                      <p:cNvPicPr/>
                      <p:nvPr/>
                    </p:nvPicPr>
                    <p:blipFill>
                      <a:blip r:embed="rId4"/>
                      <a:stretch>
                        <a:fillRect/>
                      </a:stretch>
                    </p:blipFill>
                    <p:spPr>
                      <a:xfrm>
                        <a:off x="81279" y="784773"/>
                        <a:ext cx="12110721" cy="6105422"/>
                      </a:xfrm>
                      <a:prstGeom prst="rect">
                        <a:avLst/>
                      </a:prstGeom>
                    </p:spPr>
                  </p:pic>
                </p:oleObj>
              </mc:Fallback>
            </mc:AlternateContent>
          </a:graphicData>
        </a:graphic>
      </p:graphicFrame>
    </p:spTree>
    <p:extLst>
      <p:ext uri="{BB962C8B-B14F-4D97-AF65-F5344CB8AC3E}">
        <p14:creationId xmlns:p14="http://schemas.microsoft.com/office/powerpoint/2010/main" val="175700914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dirty="0" smtClean="0"/>
              <a:t>e-Japan</a:t>
            </a:r>
            <a:r>
              <a:rPr kumimoji="1" lang="ja-JP" altLang="en-US" dirty="0" smtClean="0"/>
              <a:t>戦略</a:t>
            </a:r>
            <a:r>
              <a:rPr lang="ja-JP" altLang="en-US" sz="3200" dirty="0"/>
              <a:t>（政府</a:t>
            </a:r>
            <a:r>
              <a:rPr lang="en-US" altLang="ja-JP" sz="3200" dirty="0"/>
              <a:t>IT</a:t>
            </a:r>
            <a:r>
              <a:rPr lang="ja-JP" altLang="en-US" sz="3200" dirty="0"/>
              <a:t>戦略本部）</a:t>
            </a:r>
            <a:endParaRPr kumimoji="1" lang="ja-JP" altLang="en-US" dirty="0"/>
          </a:p>
        </p:txBody>
      </p:sp>
      <p:sp>
        <p:nvSpPr>
          <p:cNvPr id="4" name="コンテンツ プレースホルダ 3"/>
          <p:cNvSpPr>
            <a:spLocks noGrp="1"/>
          </p:cNvSpPr>
          <p:nvPr>
            <p:ph idx="1"/>
          </p:nvPr>
        </p:nvSpPr>
        <p:spPr>
          <a:xfrm>
            <a:off x="121920" y="1124744"/>
            <a:ext cx="11968480" cy="5733256"/>
          </a:xfrm>
        </p:spPr>
        <p:txBody>
          <a:bodyPr>
            <a:normAutofit fontScale="92500" lnSpcReduction="20000"/>
          </a:bodyPr>
          <a:lstStyle/>
          <a:p>
            <a:pPr marL="0" indent="0"/>
            <a:r>
              <a:rPr lang="en-US" altLang="ja-JP" dirty="0" smtClean="0"/>
              <a:t>e-Japan </a:t>
            </a:r>
            <a:r>
              <a:rPr lang="ja-JP" altLang="en-US" dirty="0" smtClean="0"/>
              <a:t>戦略</a:t>
            </a:r>
            <a:r>
              <a:rPr lang="en-US" altLang="ja-JP" dirty="0" smtClean="0"/>
              <a:t>Ⅱ</a:t>
            </a:r>
            <a:r>
              <a:rPr lang="ja-JP" altLang="en-US" dirty="0" smtClean="0"/>
              <a:t>加速化パッケージ（</a:t>
            </a:r>
            <a:r>
              <a:rPr lang="en-US" altLang="ja-JP" dirty="0"/>
              <a:t>2004</a:t>
            </a:r>
            <a:r>
              <a:rPr lang="ja-JP" altLang="en-US" dirty="0" smtClean="0"/>
              <a:t>年</a:t>
            </a:r>
            <a:r>
              <a:rPr lang="en-US" altLang="ja-JP" dirty="0" smtClean="0"/>
              <a:t>2</a:t>
            </a:r>
            <a:r>
              <a:rPr lang="ja-JP" altLang="en-US" dirty="0" smtClean="0"/>
              <a:t>月</a:t>
            </a:r>
            <a:r>
              <a:rPr lang="en-US" altLang="ja-JP" dirty="0" smtClean="0"/>
              <a:t>6</a:t>
            </a:r>
            <a:r>
              <a:rPr lang="ja-JP" altLang="en-US" dirty="0" smtClean="0"/>
              <a:t>日）</a:t>
            </a:r>
          </a:p>
          <a:p>
            <a:pPr marL="400050" lvl="1" indent="0"/>
            <a:r>
              <a:rPr lang="ja-JP" altLang="en-US" dirty="0" smtClean="0"/>
              <a:t>「</a:t>
            </a:r>
            <a:r>
              <a:rPr lang="en-US" altLang="ja-JP" dirty="0" smtClean="0"/>
              <a:t>e-Japan </a:t>
            </a:r>
            <a:r>
              <a:rPr lang="ja-JP" altLang="en-US" dirty="0" smtClean="0"/>
              <a:t>戦略</a:t>
            </a:r>
            <a:r>
              <a:rPr lang="en-US" altLang="ja-JP" dirty="0" smtClean="0"/>
              <a:t>Ⅱ</a:t>
            </a:r>
            <a:r>
              <a:rPr lang="ja-JP" altLang="en-US" dirty="0" smtClean="0"/>
              <a:t>」（</a:t>
            </a:r>
            <a:r>
              <a:rPr lang="en-US" altLang="ja-JP" dirty="0" smtClean="0"/>
              <a:t>2003 </a:t>
            </a:r>
            <a:r>
              <a:rPr lang="ja-JP" altLang="en-US" dirty="0" smtClean="0"/>
              <a:t>年７月、ＩＴ戦略本部決定）を加速させ、「</a:t>
            </a:r>
            <a:r>
              <a:rPr lang="en-US" altLang="ja-JP" dirty="0" smtClean="0"/>
              <a:t>2005 </a:t>
            </a:r>
            <a:r>
              <a:rPr lang="ja-JP" altLang="en-US" dirty="0" smtClean="0"/>
              <a:t>年までに世界最先端のＩＴ国家になる」との目標を達成する</a:t>
            </a:r>
          </a:p>
          <a:p>
            <a:pPr marL="400050" lvl="1" indent="0"/>
            <a:r>
              <a:rPr lang="ja-JP" altLang="en-US" dirty="0" smtClean="0"/>
              <a:t>（５）政府コンテンツのデジタルアーカイブ構築と一般利用の拡大</a:t>
            </a:r>
          </a:p>
          <a:p>
            <a:pPr marL="800100" lvl="2" indent="0"/>
            <a:r>
              <a:rPr lang="ja-JP" altLang="en-US" dirty="0" smtClean="0">
                <a:solidFill>
                  <a:srgbClr val="FF0000"/>
                </a:solidFill>
              </a:rPr>
              <a:t>国立国会図書館における政府刊行物アーカイブ</a:t>
            </a:r>
            <a:r>
              <a:rPr lang="ja-JP" altLang="en-US" dirty="0" smtClean="0"/>
              <a:t>（文書や記録を電子的に集積し保管する書庫）構築及び同図書館の</a:t>
            </a:r>
            <a:r>
              <a:rPr lang="ja-JP" altLang="en-US" dirty="0" smtClean="0">
                <a:solidFill>
                  <a:srgbClr val="FF0000"/>
                </a:solidFill>
              </a:rPr>
              <a:t>ウェブページ・アーカイブを活用した政府各機関ホームページの長期的保存</a:t>
            </a:r>
            <a:r>
              <a:rPr lang="ja-JP" altLang="en-US" dirty="0" smtClean="0"/>
              <a:t>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smtClean="0"/>
              <a:t>2004 </a:t>
            </a:r>
            <a:r>
              <a:rPr lang="ja-JP" altLang="en-US" dirty="0" smtClean="0"/>
              <a:t>年度中に確立する。（内閣官房及び全府省）</a:t>
            </a:r>
          </a:p>
          <a:p>
            <a:pPr marL="0" indent="0"/>
            <a:r>
              <a:rPr lang="en-US" altLang="ja-JP" dirty="0" smtClean="0"/>
              <a:t>e-Japan </a:t>
            </a:r>
            <a:r>
              <a:rPr lang="ja-JP" altLang="en-US" dirty="0" smtClean="0"/>
              <a:t>重点計画</a:t>
            </a:r>
            <a:r>
              <a:rPr lang="ja-JP" altLang="en-US" dirty="0" err="1" smtClean="0"/>
              <a:t>ー</a:t>
            </a:r>
            <a:r>
              <a:rPr lang="en-US" altLang="ja-JP" dirty="0" smtClean="0"/>
              <a:t>2004</a:t>
            </a:r>
            <a:r>
              <a:rPr lang="ja-JP" altLang="en-US" dirty="0" smtClean="0"/>
              <a:t>（</a:t>
            </a:r>
            <a:r>
              <a:rPr lang="en-US" altLang="ja-JP" dirty="0"/>
              <a:t>2004</a:t>
            </a:r>
            <a:r>
              <a:rPr lang="ja-JP" altLang="en-US" dirty="0" smtClean="0"/>
              <a:t>年</a:t>
            </a:r>
            <a:r>
              <a:rPr lang="en-US" altLang="ja-JP" dirty="0" smtClean="0"/>
              <a:t>6</a:t>
            </a:r>
            <a:r>
              <a:rPr lang="ja-JP" altLang="en-US" dirty="0" smtClean="0"/>
              <a:t>月</a:t>
            </a:r>
            <a:r>
              <a:rPr lang="en-US" altLang="ja-JP" dirty="0" smtClean="0"/>
              <a:t>15</a:t>
            </a:r>
            <a:r>
              <a:rPr lang="ja-JP" altLang="en-US" dirty="0" smtClean="0"/>
              <a:t>日）</a:t>
            </a:r>
          </a:p>
          <a:p>
            <a:pPr marL="400050" lvl="1" indent="0"/>
            <a:r>
              <a:rPr lang="ja-JP" altLang="en-US" dirty="0" smtClean="0"/>
              <a:t>ア）</a:t>
            </a:r>
            <a:r>
              <a:rPr lang="ja-JP" altLang="en-US" dirty="0" smtClean="0">
                <a:solidFill>
                  <a:srgbClr val="FF0000"/>
                </a:solidFill>
              </a:rPr>
              <a:t>政府コンテンツのデジタルアーカイブ構築と一般利用の拡大</a:t>
            </a:r>
            <a:r>
              <a:rPr lang="ja-JP" altLang="en-US" dirty="0" smtClean="0"/>
              <a:t>（内閣官房及び全府省）</a:t>
            </a:r>
          </a:p>
          <a:p>
            <a:pPr marL="800100" lvl="2" indent="0"/>
            <a:r>
              <a:rPr lang="ja-JP" altLang="en-US" dirty="0" smtClean="0"/>
              <a:t>国立国会図書館における政府刊行物アーカイブ（文書や記録を電子的に集積し保管する書庫）構築及び同図書館のウェブページ・アーカイブを活用した政府各機関ホームページの長期的保存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smtClean="0"/>
              <a:t>2004 </a:t>
            </a:r>
            <a:r>
              <a:rPr lang="ja-JP" altLang="en-US" dirty="0" smtClean="0"/>
              <a:t>年度中に確立する。また、同連絡会議の場において、</a:t>
            </a:r>
            <a:r>
              <a:rPr lang="ja-JP" altLang="en-US" dirty="0" smtClean="0">
                <a:solidFill>
                  <a:srgbClr val="FF0000"/>
                </a:solidFill>
              </a:rPr>
              <a:t>国立国会図書館で検討しているアーカイブの統合ポータルサイトとの連携のあり方についても検討</a:t>
            </a:r>
            <a:r>
              <a:rPr lang="ja-JP" altLang="en-US" dirty="0" smtClean="0"/>
              <a:t>する。</a:t>
            </a:r>
          </a:p>
          <a:p>
            <a:pPr marL="0" indent="0"/>
            <a:r>
              <a:rPr lang="en-US" altLang="ja-JP" dirty="0" smtClean="0"/>
              <a:t>IT </a:t>
            </a:r>
            <a:r>
              <a:rPr lang="ja-JP" altLang="en-US" dirty="0" smtClean="0"/>
              <a:t>政策パッケージ</a:t>
            </a:r>
            <a:r>
              <a:rPr lang="en-US" altLang="ja-JP" dirty="0" smtClean="0"/>
              <a:t>-2005</a:t>
            </a:r>
            <a:r>
              <a:rPr lang="ja-JP" altLang="en-US" dirty="0" smtClean="0"/>
              <a:t>（</a:t>
            </a:r>
            <a:r>
              <a:rPr lang="en-US" altLang="ja-JP" dirty="0"/>
              <a:t>2005</a:t>
            </a:r>
            <a:r>
              <a:rPr lang="ja-JP" altLang="en-US" dirty="0" smtClean="0"/>
              <a:t>年</a:t>
            </a:r>
            <a:r>
              <a:rPr lang="en-US" altLang="ja-JP" dirty="0" smtClean="0"/>
              <a:t>2 </a:t>
            </a:r>
            <a:r>
              <a:rPr lang="ja-JP" altLang="en-US" dirty="0" smtClean="0"/>
              <a:t>月</a:t>
            </a:r>
            <a:r>
              <a:rPr lang="en-US" altLang="ja-JP" dirty="0" smtClean="0"/>
              <a:t>24 </a:t>
            </a:r>
            <a:r>
              <a:rPr lang="ja-JP" altLang="en-US" dirty="0" smtClean="0"/>
              <a:t>日）</a:t>
            </a:r>
          </a:p>
          <a:p>
            <a:pPr marL="400050" lvl="1" indent="0"/>
            <a:r>
              <a:rPr lang="en-US" altLang="ja-JP" dirty="0" smtClean="0"/>
              <a:t>― </a:t>
            </a:r>
            <a:r>
              <a:rPr lang="ja-JP" altLang="en-US" dirty="0" smtClean="0"/>
              <a:t>世界最先端の</a:t>
            </a:r>
            <a:r>
              <a:rPr lang="en-US" altLang="ja-JP" dirty="0" smtClean="0"/>
              <a:t>IT </a:t>
            </a:r>
            <a:r>
              <a:rPr lang="ja-JP" altLang="en-US" dirty="0" smtClean="0"/>
              <a:t>国家の実現に向けて </a:t>
            </a:r>
            <a:r>
              <a:rPr lang="en-US" altLang="ja-JP" dirty="0" smtClean="0"/>
              <a:t>―</a:t>
            </a:r>
          </a:p>
          <a:p>
            <a:pPr marL="400050" lvl="1" indent="0"/>
            <a:r>
              <a:rPr lang="ja-JP" altLang="en-US" dirty="0" smtClean="0"/>
              <a:t>（４）</a:t>
            </a:r>
            <a:r>
              <a:rPr lang="ja-JP" altLang="en-US" dirty="0" smtClean="0">
                <a:solidFill>
                  <a:srgbClr val="FF0000"/>
                </a:solidFill>
              </a:rPr>
              <a:t>政府のデジタルコンテンツのアーカイブ化の推進</a:t>
            </a:r>
            <a:r>
              <a:rPr lang="ja-JP" altLang="en-US" dirty="0" smtClean="0"/>
              <a:t>（内閣官房及び全府省）</a:t>
            </a:r>
          </a:p>
          <a:p>
            <a:pPr marL="800100" lvl="2" indent="0"/>
            <a:r>
              <a:rPr lang="ja-JP" altLang="en-US" dirty="0" smtClean="0"/>
              <a:t>国立国会図書館におけるネットワーク系電子出版物の収集やデジタルアーカイブの統合ポータルサイトの構築等の取り組みを活用し、</a:t>
            </a:r>
            <a:r>
              <a:rPr lang="ja-JP" altLang="en-US" dirty="0" smtClean="0">
                <a:solidFill>
                  <a:srgbClr val="FF0000"/>
                </a:solidFill>
              </a:rPr>
              <a:t>国等の有するデジタルコンテンツのアーカイブ化を一層強化</a:t>
            </a:r>
            <a:r>
              <a:rPr lang="ja-JP" altLang="en-US" dirty="0" smtClean="0"/>
              <a:t>するため、デジタルアーカイブの推進に関する関係省庁連絡会議において、政府等のデジタルアーカイブ構築・運用に関する基本方針を</a:t>
            </a:r>
            <a:r>
              <a:rPr lang="en-US" altLang="ja-JP" dirty="0" smtClean="0"/>
              <a:t>2005 </a:t>
            </a:r>
            <a:r>
              <a:rPr lang="ja-JP" altLang="en-US" dirty="0" smtClean="0"/>
              <a:t>年中に策定する。</a:t>
            </a:r>
          </a:p>
        </p:txBody>
      </p:sp>
      <p:sp>
        <p:nvSpPr>
          <p:cNvPr id="5" name="スライド番号プレースホルダ 3"/>
          <p:cNvSpPr>
            <a:spLocks noGrp="1"/>
          </p:cNvSpPr>
          <p:nvPr>
            <p:ph type="sldNum" sz="quarter" idx="4294967295"/>
          </p:nvPr>
        </p:nvSpPr>
        <p:spPr>
          <a:xfrm>
            <a:off x="8077200" y="6356351"/>
            <a:ext cx="2133600" cy="365125"/>
          </a:xfrm>
          <a:prstGeom prst="rect">
            <a:avLst/>
          </a:prstGeom>
        </p:spPr>
        <p:txBody>
          <a:bodyPr/>
          <a:lstStyle/>
          <a:p>
            <a:fld id="{042AED99-7FB4-404E-8A97-64753DCE42EC}" type="slidenum">
              <a:rPr lang="en-US" smtClean="0">
                <a:solidFill>
                  <a:prstClr val="black">
                    <a:tint val="75000"/>
                  </a:prstClr>
                </a:solidFill>
              </a:rPr>
              <a:pPr/>
              <a:t>160</a:t>
            </a:fld>
            <a:endParaRPr lang="en-US" dirty="0">
              <a:solidFill>
                <a:prstClr val="black">
                  <a:tint val="75000"/>
                </a:prstClr>
              </a:solidFill>
            </a:endParaRPr>
          </a:p>
        </p:txBody>
      </p:sp>
    </p:spTree>
    <p:extLst>
      <p:ext uri="{BB962C8B-B14F-4D97-AF65-F5344CB8AC3E}">
        <p14:creationId xmlns:p14="http://schemas.microsoft.com/office/powerpoint/2010/main" val="67560549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スライド番号プレースホルダ 5"/>
          <p:cNvSpPr>
            <a:spLocks noGrp="1"/>
          </p:cNvSpPr>
          <p:nvPr>
            <p:ph type="sldNum" sz="quarter" idx="12"/>
          </p:nvPr>
        </p:nvSpPr>
        <p:spPr/>
        <p:txBody>
          <a:bodyPr/>
          <a:lstStyle/>
          <a:p>
            <a:pPr>
              <a:defRPr/>
            </a:pPr>
            <a:fld id="{3CE793AB-3189-4F15-958F-9A58B0A7A845}" type="slidenum">
              <a:rPr lang="en-US" altLang="ja-JP">
                <a:solidFill>
                  <a:prstClr val="black">
                    <a:tint val="75000"/>
                  </a:prstClr>
                </a:solidFill>
              </a:rPr>
              <a:pPr>
                <a:defRPr/>
              </a:pPr>
              <a:t>161</a:t>
            </a:fld>
            <a:endParaRPr lang="en-US" altLang="ja-JP">
              <a:solidFill>
                <a:prstClr val="black">
                  <a:tint val="75000"/>
                </a:prstClr>
              </a:solidFill>
            </a:endParaRPr>
          </a:p>
        </p:txBody>
      </p:sp>
      <p:sp>
        <p:nvSpPr>
          <p:cNvPr id="75779" name="Rectangle 2"/>
          <p:cNvSpPr>
            <a:spLocks noGrp="1" noChangeArrowheads="1"/>
          </p:cNvSpPr>
          <p:nvPr>
            <p:ph type="title"/>
          </p:nvPr>
        </p:nvSpPr>
        <p:spPr>
          <a:xfrm>
            <a:off x="0" y="1"/>
            <a:ext cx="12192000" cy="920752"/>
          </a:xfrm>
        </p:spPr>
        <p:txBody>
          <a:bodyPr>
            <a:normAutofit/>
          </a:bodyPr>
          <a:lstStyle/>
          <a:p>
            <a:r>
              <a:rPr lang="ja-JP" altLang="en-US" dirty="0"/>
              <a:t>政府の施策（</a:t>
            </a:r>
            <a:r>
              <a:rPr lang="en-US" altLang="ja-JP" dirty="0"/>
              <a:t>2008</a:t>
            </a:r>
            <a:r>
              <a:rPr lang="ja-JP" altLang="en-US" dirty="0"/>
              <a:t>年度）</a:t>
            </a:r>
          </a:p>
        </p:txBody>
      </p:sp>
      <p:sp>
        <p:nvSpPr>
          <p:cNvPr id="1116163" name="Rectangle 3"/>
          <p:cNvSpPr>
            <a:spLocks noChangeArrowheads="1"/>
          </p:cNvSpPr>
          <p:nvPr/>
        </p:nvSpPr>
        <p:spPr bwMode="auto">
          <a:xfrm>
            <a:off x="1847851" y="5464175"/>
            <a:ext cx="1655763" cy="649288"/>
          </a:xfrm>
          <a:prstGeom prst="rect">
            <a:avLst/>
          </a:prstGeom>
          <a:solidFill>
            <a:srgbClr val="CCFFFF"/>
          </a:solidFill>
          <a:ln w="12700">
            <a:noFill/>
            <a:miter lim="800000"/>
            <a:headEnd/>
            <a:tailEnd/>
          </a:ln>
          <a:effectLst>
            <a:outerShdw dist="107763" dir="2700000" algn="ctr" rotWithShape="0">
              <a:srgbClr val="808080">
                <a:alpha val="50000"/>
              </a:srgbClr>
            </a:outerShdw>
          </a:effectLst>
        </p:spPr>
        <p:txBody>
          <a:bodyPr/>
          <a:lstStyle/>
          <a:p>
            <a:pPr marL="342900" indent="-342900">
              <a:lnSpc>
                <a:spcPct val="80000"/>
              </a:lnSpc>
              <a:spcBef>
                <a:spcPct val="20000"/>
              </a:spcBef>
              <a:buClr>
                <a:srgbClr val="EEECE1"/>
              </a:buClr>
              <a:buSzPct val="75000"/>
              <a:defRPr/>
            </a:pPr>
            <a:r>
              <a:rPr lang="ja-JP" altLang="en-US" sz="1400">
                <a:solidFill>
                  <a:srgbClr val="0000FF"/>
                </a:solidFill>
                <a:latin typeface="Verdana" pitchFamily="34" charset="0"/>
              </a:rPr>
              <a:t>経済財政改革の</a:t>
            </a:r>
          </a:p>
          <a:p>
            <a:pPr marL="342900" indent="-342900">
              <a:lnSpc>
                <a:spcPct val="80000"/>
              </a:lnSpc>
              <a:spcBef>
                <a:spcPct val="20000"/>
              </a:spcBef>
              <a:buClr>
                <a:srgbClr val="EEECE1"/>
              </a:buClr>
              <a:buSzPct val="75000"/>
              <a:defRPr/>
            </a:pPr>
            <a:r>
              <a:rPr lang="ja-JP" altLang="en-US" sz="1400">
                <a:solidFill>
                  <a:srgbClr val="0000FF"/>
                </a:solidFill>
                <a:latin typeface="Verdana" pitchFamily="34" charset="0"/>
              </a:rPr>
              <a:t>基本方針</a:t>
            </a:r>
          </a:p>
        </p:txBody>
      </p:sp>
      <p:sp>
        <p:nvSpPr>
          <p:cNvPr id="75781" name="AutoShape 4"/>
          <p:cNvSpPr>
            <a:spLocks noChangeArrowheads="1"/>
          </p:cNvSpPr>
          <p:nvPr/>
        </p:nvSpPr>
        <p:spPr bwMode="auto">
          <a:xfrm rot="5400000">
            <a:off x="3380582" y="5625585"/>
            <a:ext cx="460375" cy="426482"/>
          </a:xfrm>
          <a:prstGeom prst="downArrow">
            <a:avLst>
              <a:gd name="adj1" fmla="val 50000"/>
              <a:gd name="adj2" fmla="val 27328"/>
            </a:avLst>
          </a:prstGeom>
          <a:solidFill>
            <a:srgbClr val="FFCCFF"/>
          </a:solidFill>
          <a:ln w="19050" algn="ctr">
            <a:solidFill>
              <a:srgbClr val="3333CC"/>
            </a:solidFill>
            <a:miter lim="800000"/>
            <a:headEnd/>
            <a:tailEnd/>
          </a:ln>
        </p:spPr>
        <p:txBody>
          <a:bodyPr anchor="ctr">
            <a:spAutoFit/>
          </a:bodyPr>
          <a:lstStyle/>
          <a:p>
            <a:endParaRPr lang="ja-JP" altLang="en-US">
              <a:solidFill>
                <a:prstClr val="black"/>
              </a:solidFill>
            </a:endParaRPr>
          </a:p>
        </p:txBody>
      </p:sp>
      <p:sp>
        <p:nvSpPr>
          <p:cNvPr id="1116165" name="AutoShape 5"/>
          <p:cNvSpPr>
            <a:spLocks noChangeArrowheads="1"/>
          </p:cNvSpPr>
          <p:nvPr/>
        </p:nvSpPr>
        <p:spPr bwMode="auto">
          <a:xfrm>
            <a:off x="1774825" y="1388309"/>
            <a:ext cx="3697288" cy="3098721"/>
          </a:xfrm>
          <a:prstGeom prst="roundRect">
            <a:avLst>
              <a:gd name="adj" fmla="val 16667"/>
            </a:avLst>
          </a:prstGeom>
          <a:solidFill>
            <a:srgbClr val="D9FFB3"/>
          </a:solidFill>
          <a:ln w="38100">
            <a:solidFill>
              <a:srgbClr val="33CC33"/>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400" dirty="0">
                <a:solidFill>
                  <a:srgbClr val="0000FF"/>
                </a:solidFill>
              </a:rPr>
              <a:t>「デジタルアーカイブの推進に向けた申入れ」</a:t>
            </a:r>
            <a:r>
              <a:rPr lang="en-US" altLang="ja-JP" sz="1400" dirty="0">
                <a:solidFill>
                  <a:srgbClr val="0000FF"/>
                </a:solidFill>
              </a:rPr>
              <a:t>(2008</a:t>
            </a:r>
            <a:r>
              <a:rPr lang="ja-JP" altLang="en-US" sz="1400" dirty="0">
                <a:solidFill>
                  <a:srgbClr val="0000FF"/>
                </a:solidFill>
              </a:rPr>
              <a:t>年年</a:t>
            </a:r>
            <a:r>
              <a:rPr lang="en-US" altLang="ja-JP" sz="1400" dirty="0">
                <a:solidFill>
                  <a:srgbClr val="0000FF"/>
                </a:solidFill>
              </a:rPr>
              <a:t>3</a:t>
            </a:r>
            <a:r>
              <a:rPr lang="ja-JP" altLang="en-US" sz="1400" dirty="0">
                <a:solidFill>
                  <a:srgbClr val="0000FF"/>
                </a:solidFill>
              </a:rPr>
              <a:t>月</a:t>
            </a:r>
            <a:r>
              <a:rPr lang="en-US" altLang="ja-JP" sz="1400" dirty="0">
                <a:solidFill>
                  <a:srgbClr val="0000FF"/>
                </a:solidFill>
              </a:rPr>
              <a:t>12</a:t>
            </a:r>
            <a:r>
              <a:rPr lang="ja-JP" altLang="en-US" sz="1400" dirty="0">
                <a:solidFill>
                  <a:srgbClr val="0000FF"/>
                </a:solidFill>
              </a:rPr>
              <a:t>日</a:t>
            </a:r>
            <a:r>
              <a:rPr lang="en-US" altLang="ja-JP" sz="1400" dirty="0">
                <a:solidFill>
                  <a:srgbClr val="0000FF"/>
                </a:solidFill>
              </a:rPr>
              <a:t>)</a:t>
            </a:r>
            <a:r>
              <a:rPr lang="ja-JP" altLang="en-US" sz="1400" dirty="0">
                <a:solidFill>
                  <a:srgbClr val="0000FF"/>
                </a:solidFill>
              </a:rPr>
              <a:t>の要約　自民党デジタルアーカイブ小委員会</a:t>
            </a:r>
            <a:endParaRPr lang="ja-JP" altLang="en-US" sz="1400" dirty="0">
              <a:solidFill>
                <a:prstClr val="black"/>
              </a:solidFill>
            </a:endParaRPr>
          </a:p>
          <a:p>
            <a:pPr>
              <a:defRPr/>
            </a:pPr>
            <a:r>
              <a:rPr lang="ja-JP" altLang="en-US" sz="1200" dirty="0">
                <a:solidFill>
                  <a:prstClr val="black"/>
                </a:solidFill>
              </a:rPr>
              <a:t>平成</a:t>
            </a:r>
            <a:r>
              <a:rPr lang="en-US" altLang="ja-JP" sz="1200" dirty="0">
                <a:solidFill>
                  <a:prstClr val="black"/>
                </a:solidFill>
              </a:rPr>
              <a:t>16</a:t>
            </a:r>
            <a:r>
              <a:rPr lang="ja-JP" altLang="en-US" sz="1200" dirty="0">
                <a:solidFill>
                  <a:prstClr val="black"/>
                </a:solidFill>
              </a:rPr>
              <a:t>年</a:t>
            </a:r>
            <a:r>
              <a:rPr lang="en-US" altLang="ja-JP" sz="1200" dirty="0">
                <a:solidFill>
                  <a:prstClr val="black"/>
                </a:solidFill>
              </a:rPr>
              <a:t>6</a:t>
            </a:r>
            <a:r>
              <a:rPr lang="ja-JP" altLang="en-US" sz="1200" dirty="0">
                <a:solidFill>
                  <a:prstClr val="black"/>
                </a:solidFill>
              </a:rPr>
              <a:t>月の「国立デジタルアーカイブ構想」の提言に沿って、わが国のデジタルアーカイブの総合ポータルとなる</a:t>
            </a:r>
            <a:r>
              <a:rPr lang="en-US" altLang="ja-JP" sz="1200" dirty="0">
                <a:solidFill>
                  <a:prstClr val="black"/>
                </a:solidFill>
              </a:rPr>
              <a:t>PORTA</a:t>
            </a:r>
            <a:r>
              <a:rPr lang="ja-JP" altLang="en-US" sz="1200" dirty="0">
                <a:solidFill>
                  <a:prstClr val="black"/>
                </a:solidFill>
              </a:rPr>
              <a:t>が開設された。</a:t>
            </a:r>
          </a:p>
          <a:p>
            <a:pPr>
              <a:buFontTx/>
              <a:buChar char="•"/>
              <a:defRPr/>
            </a:pPr>
            <a:r>
              <a:rPr lang="ja-JP" altLang="en-US" sz="1400" dirty="0">
                <a:solidFill>
                  <a:prstClr val="black"/>
                </a:solidFill>
              </a:rPr>
              <a:t>国立国会図書館のウェブアーカイブの本格実施のための法制度の実現</a:t>
            </a:r>
          </a:p>
          <a:p>
            <a:pPr>
              <a:buFontTx/>
              <a:buChar char="•"/>
              <a:defRPr/>
            </a:pPr>
            <a:r>
              <a:rPr lang="ja-JP" altLang="en-US" sz="1400" dirty="0">
                <a:solidFill>
                  <a:prstClr val="black"/>
                </a:solidFill>
              </a:rPr>
              <a:t>全国図書館のデジタルアーカイブの統合化</a:t>
            </a:r>
          </a:p>
          <a:p>
            <a:pPr>
              <a:buFontTx/>
              <a:buChar char="•"/>
              <a:defRPr/>
            </a:pPr>
            <a:r>
              <a:rPr lang="ja-JP" altLang="en-US" sz="1400" dirty="0">
                <a:solidFill>
                  <a:prstClr val="black"/>
                </a:solidFill>
              </a:rPr>
              <a:t>国立公文書館と国立国会図書館が協力</a:t>
            </a:r>
          </a:p>
          <a:p>
            <a:pPr>
              <a:buFontTx/>
              <a:buChar char="•"/>
              <a:defRPr/>
            </a:pPr>
            <a:r>
              <a:rPr lang="ja-JP" altLang="en-US" sz="1400" dirty="0">
                <a:solidFill>
                  <a:prstClr val="black"/>
                </a:solidFill>
              </a:rPr>
              <a:t>世界最先端のデジタルアーカイブ技術への対応</a:t>
            </a:r>
          </a:p>
        </p:txBody>
      </p:sp>
      <p:sp>
        <p:nvSpPr>
          <p:cNvPr id="1116166" name="AutoShape 6"/>
          <p:cNvSpPr>
            <a:spLocks noChangeArrowheads="1"/>
          </p:cNvSpPr>
          <p:nvPr/>
        </p:nvSpPr>
        <p:spPr bwMode="auto">
          <a:xfrm>
            <a:off x="5676900" y="1372950"/>
            <a:ext cx="4948238" cy="3200876"/>
          </a:xfrm>
          <a:prstGeom prst="roundRect">
            <a:avLst>
              <a:gd name="adj" fmla="val 16667"/>
            </a:avLst>
          </a:prstGeom>
          <a:solidFill>
            <a:srgbClr val="D9FFB3"/>
          </a:solidFill>
          <a:ln w="38100">
            <a:solidFill>
              <a:srgbClr val="33CC33"/>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400" dirty="0">
                <a:solidFill>
                  <a:srgbClr val="0000FF"/>
                </a:solidFill>
              </a:rPr>
              <a:t>知財計画</a:t>
            </a:r>
            <a:r>
              <a:rPr lang="en-US" altLang="ja-JP" sz="1400" dirty="0">
                <a:solidFill>
                  <a:srgbClr val="0000FF"/>
                </a:solidFill>
              </a:rPr>
              <a:t>2008</a:t>
            </a:r>
            <a:r>
              <a:rPr lang="ja-JP" altLang="en-US" sz="1400" dirty="0">
                <a:solidFill>
                  <a:srgbClr val="0000FF"/>
                </a:solidFill>
              </a:rPr>
              <a:t>（</a:t>
            </a:r>
            <a:r>
              <a:rPr lang="en-US" altLang="ja-JP" sz="1400" dirty="0">
                <a:solidFill>
                  <a:srgbClr val="0000FF"/>
                </a:solidFill>
              </a:rPr>
              <a:t>2008</a:t>
            </a:r>
            <a:r>
              <a:rPr lang="ja-JP" altLang="en-US" sz="1400" dirty="0">
                <a:solidFill>
                  <a:srgbClr val="0000FF"/>
                </a:solidFill>
              </a:rPr>
              <a:t>年</a:t>
            </a:r>
            <a:r>
              <a:rPr lang="en-US" altLang="ja-JP" sz="1400" dirty="0">
                <a:solidFill>
                  <a:srgbClr val="0000FF"/>
                </a:solidFill>
              </a:rPr>
              <a:t>6</a:t>
            </a:r>
            <a:r>
              <a:rPr lang="ja-JP" altLang="en-US" sz="1400" dirty="0">
                <a:solidFill>
                  <a:srgbClr val="0000FF"/>
                </a:solidFill>
              </a:rPr>
              <a:t>月</a:t>
            </a:r>
            <a:r>
              <a:rPr lang="en-US" altLang="ja-JP" sz="1400" dirty="0">
                <a:solidFill>
                  <a:srgbClr val="0000FF"/>
                </a:solidFill>
              </a:rPr>
              <a:t>18</a:t>
            </a:r>
            <a:r>
              <a:rPr lang="ja-JP" altLang="en-US" sz="1400" dirty="0">
                <a:solidFill>
                  <a:srgbClr val="0000FF"/>
                </a:solidFill>
              </a:rPr>
              <a:t>日）知的財産戦略本部</a:t>
            </a:r>
          </a:p>
          <a:p>
            <a:pPr>
              <a:defRPr/>
            </a:pPr>
            <a:r>
              <a:rPr lang="ja-JP" altLang="en-US" sz="1400" dirty="0">
                <a:solidFill>
                  <a:prstClr val="black"/>
                </a:solidFill>
              </a:rPr>
              <a:t>国立国会図書館のデジタルアーカイブ化と図書館資料の利用を進める</a:t>
            </a:r>
          </a:p>
          <a:p>
            <a:pPr>
              <a:buFontTx/>
              <a:buChar char="•"/>
              <a:defRPr/>
            </a:pPr>
            <a:r>
              <a:rPr lang="ja-JP" altLang="en-US" sz="1400" dirty="0">
                <a:solidFill>
                  <a:prstClr val="black"/>
                </a:solidFill>
              </a:rPr>
              <a:t>デジタル化やインターネット情報資源等を収集保存し、一般ユーザーの利用に供する取組みの促進。</a:t>
            </a:r>
          </a:p>
          <a:p>
            <a:pPr>
              <a:buFontTx/>
              <a:buChar char="•"/>
              <a:defRPr/>
            </a:pPr>
            <a:r>
              <a:rPr lang="ja-JP" altLang="en-US" sz="1400" dirty="0">
                <a:solidFill>
                  <a:prstClr val="black"/>
                </a:solidFill>
              </a:rPr>
              <a:t>このため、権利者の経済的利益や出版ビジネスとの関係を考慮</a:t>
            </a:r>
          </a:p>
          <a:p>
            <a:pPr>
              <a:buFontTx/>
              <a:buChar char="•"/>
              <a:defRPr/>
            </a:pPr>
            <a:r>
              <a:rPr lang="en-US" altLang="ja-JP" sz="1400" dirty="0">
                <a:solidFill>
                  <a:prstClr val="black"/>
                </a:solidFill>
              </a:rPr>
              <a:t>NDL</a:t>
            </a:r>
            <a:r>
              <a:rPr lang="ja-JP" altLang="en-US" sz="1400" dirty="0">
                <a:solidFill>
                  <a:prstClr val="black"/>
                </a:solidFill>
              </a:rPr>
              <a:t>蔵書のデジタル化の推進に必要な法的措置を</a:t>
            </a:r>
            <a:r>
              <a:rPr lang="en-US" altLang="ja-JP" sz="1400" dirty="0">
                <a:solidFill>
                  <a:prstClr val="black"/>
                </a:solidFill>
              </a:rPr>
              <a:t>2008</a:t>
            </a:r>
            <a:r>
              <a:rPr lang="ja-JP" altLang="en-US" sz="1400" dirty="0">
                <a:solidFill>
                  <a:prstClr val="black"/>
                </a:solidFill>
              </a:rPr>
              <a:t>年度中に講ずる</a:t>
            </a:r>
          </a:p>
          <a:p>
            <a:pPr>
              <a:buFontTx/>
              <a:buChar char="•"/>
              <a:defRPr/>
            </a:pPr>
            <a:r>
              <a:rPr lang="ja-JP" altLang="en-US" sz="1400" dirty="0">
                <a:solidFill>
                  <a:prstClr val="black"/>
                </a:solidFill>
              </a:rPr>
              <a:t>国立国会図書館と他の図書館等との連携や図書館等利用者への資料提供の在り方については、関係者間の協議を促進し。（</a:t>
            </a:r>
            <a:r>
              <a:rPr lang="en-US" altLang="ja-JP" sz="1400" dirty="0">
                <a:solidFill>
                  <a:prstClr val="black"/>
                </a:solidFill>
              </a:rPr>
              <a:t>113/157</a:t>
            </a:r>
            <a:r>
              <a:rPr lang="ja-JP" altLang="en-US" sz="1400" dirty="0">
                <a:solidFill>
                  <a:prstClr val="black"/>
                </a:solidFill>
              </a:rPr>
              <a:t>ページ）</a:t>
            </a:r>
          </a:p>
          <a:p>
            <a:pPr>
              <a:defRPr/>
            </a:pPr>
            <a:r>
              <a:rPr lang="en-US" altLang="ja-JP" sz="1400" dirty="0">
                <a:solidFill>
                  <a:prstClr val="black"/>
                </a:solidFill>
              </a:rPr>
              <a:t>http://www.ipr.go.jp/sokuhou/2008keikaku.pdf</a:t>
            </a:r>
          </a:p>
        </p:txBody>
      </p:sp>
      <p:sp>
        <p:nvSpPr>
          <p:cNvPr id="1116167" name="AutoShape 7"/>
          <p:cNvSpPr>
            <a:spLocks noChangeArrowheads="1"/>
          </p:cNvSpPr>
          <p:nvPr/>
        </p:nvSpPr>
        <p:spPr bwMode="auto">
          <a:xfrm>
            <a:off x="3822700" y="4745039"/>
            <a:ext cx="6737350" cy="1779587"/>
          </a:xfrm>
          <a:prstGeom prst="roundRect">
            <a:avLst>
              <a:gd name="adj" fmla="val 16667"/>
            </a:avLst>
          </a:prstGeom>
          <a:solidFill>
            <a:srgbClr val="D9FFB3"/>
          </a:solidFill>
          <a:ln w="38100">
            <a:solidFill>
              <a:srgbClr val="33CC33"/>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400" dirty="0">
                <a:solidFill>
                  <a:srgbClr val="0000FF"/>
                </a:solidFill>
              </a:rPr>
              <a:t>重点計画</a:t>
            </a:r>
            <a:r>
              <a:rPr lang="en-US" altLang="ja-JP" sz="1400" dirty="0">
                <a:solidFill>
                  <a:srgbClr val="0000FF"/>
                </a:solidFill>
              </a:rPr>
              <a:t>2008</a:t>
            </a:r>
            <a:r>
              <a:rPr lang="ja-JP" altLang="en-US" sz="1400" dirty="0">
                <a:solidFill>
                  <a:srgbClr val="0000FF"/>
                </a:solidFill>
              </a:rPr>
              <a:t>（</a:t>
            </a:r>
            <a:r>
              <a:rPr lang="en-US" altLang="ja-JP" sz="1400" dirty="0">
                <a:solidFill>
                  <a:srgbClr val="0000FF"/>
                </a:solidFill>
              </a:rPr>
              <a:t>2008</a:t>
            </a:r>
            <a:r>
              <a:rPr lang="ja-JP" altLang="en-US" sz="1400" dirty="0">
                <a:solidFill>
                  <a:srgbClr val="0000FF"/>
                </a:solidFill>
              </a:rPr>
              <a:t>年</a:t>
            </a:r>
            <a:r>
              <a:rPr lang="en-US" altLang="ja-JP" sz="1400" dirty="0">
                <a:solidFill>
                  <a:srgbClr val="0000FF"/>
                </a:solidFill>
              </a:rPr>
              <a:t>8</a:t>
            </a:r>
            <a:r>
              <a:rPr lang="ja-JP" altLang="en-US" sz="1400" dirty="0">
                <a:solidFill>
                  <a:srgbClr val="0000FF"/>
                </a:solidFill>
              </a:rPr>
              <a:t>月</a:t>
            </a:r>
            <a:r>
              <a:rPr lang="en-US" altLang="ja-JP" sz="1400" dirty="0">
                <a:solidFill>
                  <a:srgbClr val="0000FF"/>
                </a:solidFill>
              </a:rPr>
              <a:t>20</a:t>
            </a:r>
            <a:r>
              <a:rPr lang="ja-JP" altLang="en-US" sz="1400" dirty="0">
                <a:solidFill>
                  <a:srgbClr val="0000FF"/>
                </a:solidFill>
              </a:rPr>
              <a:t>日）</a:t>
            </a:r>
            <a:r>
              <a:rPr lang="en-US" altLang="ja-JP" sz="1400" dirty="0">
                <a:solidFill>
                  <a:srgbClr val="0000FF"/>
                </a:solidFill>
              </a:rPr>
              <a:t>IT</a:t>
            </a:r>
            <a:r>
              <a:rPr lang="ja-JP" altLang="en-US" sz="1400" dirty="0">
                <a:solidFill>
                  <a:srgbClr val="0000FF"/>
                </a:solidFill>
              </a:rPr>
              <a:t>戦略本部</a:t>
            </a:r>
          </a:p>
          <a:p>
            <a:pPr>
              <a:defRPr/>
            </a:pPr>
            <a:r>
              <a:rPr lang="ja-JP" altLang="en-US" sz="1400" dirty="0">
                <a:solidFill>
                  <a:prstClr val="black"/>
                </a:solidFill>
              </a:rPr>
              <a:t>「デジタル文明開化プロジェクト」の推進（総務省及び関係省庁） </a:t>
            </a:r>
          </a:p>
          <a:p>
            <a:pPr>
              <a:buFontTx/>
              <a:buChar char="•"/>
              <a:defRPr/>
            </a:pPr>
            <a:r>
              <a:rPr lang="ja-JP" altLang="en-US" sz="1400" dirty="0">
                <a:solidFill>
                  <a:prstClr val="black"/>
                </a:solidFill>
              </a:rPr>
              <a:t>「</a:t>
            </a:r>
            <a:r>
              <a:rPr lang="en-US" altLang="ja-JP" sz="1400" dirty="0">
                <a:solidFill>
                  <a:prstClr val="black"/>
                </a:solidFill>
              </a:rPr>
              <a:t>ICT </a:t>
            </a:r>
            <a:r>
              <a:rPr lang="ja-JP" altLang="en-US" sz="1400" dirty="0">
                <a:solidFill>
                  <a:prstClr val="black"/>
                </a:solidFill>
              </a:rPr>
              <a:t>成長力強化プラン」</a:t>
            </a:r>
            <a:r>
              <a:rPr lang="en-US" altLang="ja-JP" sz="1400" dirty="0">
                <a:solidFill>
                  <a:prstClr val="black"/>
                </a:solidFill>
              </a:rPr>
              <a:t>33</a:t>
            </a:r>
            <a:r>
              <a:rPr lang="ja-JP" altLang="en-US" sz="1400" dirty="0">
                <a:solidFill>
                  <a:prstClr val="black"/>
                </a:solidFill>
              </a:rPr>
              <a:t>に基づき、国立国会図書館、国立公文書館、他府省庁、地方公共団体、図書館・博物館・美術館、大学等との連携を図り、産学官を挙げてデジタル化を推進、日本中の知的財産を総デジタル化してつなぐ</a:t>
            </a:r>
          </a:p>
          <a:p>
            <a:pPr>
              <a:buFontTx/>
              <a:buChar char="•"/>
              <a:defRPr/>
            </a:pPr>
            <a:r>
              <a:rPr lang="ja-JP" altLang="en-US" sz="1400" dirty="0">
                <a:solidFill>
                  <a:prstClr val="black"/>
                </a:solidFill>
              </a:rPr>
              <a:t>「デジタル文明開化プロジェクト」を実施する。</a:t>
            </a:r>
          </a:p>
          <a:p>
            <a:pPr>
              <a:defRPr/>
            </a:pPr>
            <a:r>
              <a:rPr lang="en-US" altLang="ja-JP" sz="1400" dirty="0">
                <a:solidFill>
                  <a:prstClr val="black"/>
                </a:solidFill>
              </a:rPr>
              <a:t>http://www.kantei.go.jp/jp/singi/it2/juuten2008/pubcom.pdf</a:t>
            </a:r>
            <a:endParaRPr lang="en-US" altLang="ja-JP" dirty="0">
              <a:solidFill>
                <a:prstClr val="black"/>
              </a:solidFill>
            </a:endParaRPr>
          </a:p>
        </p:txBody>
      </p:sp>
    </p:spTree>
    <p:extLst>
      <p:ext uri="{BB962C8B-B14F-4D97-AF65-F5344CB8AC3E}">
        <p14:creationId xmlns:p14="http://schemas.microsoft.com/office/powerpoint/2010/main" val="1143399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21920" y="29845"/>
            <a:ext cx="11968480" cy="950816"/>
          </a:xfrm>
        </p:spPr>
        <p:txBody>
          <a:bodyPr>
            <a:normAutofit/>
          </a:bodyPr>
          <a:lstStyle/>
          <a:p>
            <a:r>
              <a:rPr lang="ja-JP" altLang="en-US" sz="4000" dirty="0"/>
              <a:t>知財計画</a:t>
            </a:r>
            <a:r>
              <a:rPr lang="ja-JP" altLang="en-US" sz="3200" dirty="0"/>
              <a:t>（政府</a:t>
            </a:r>
            <a:r>
              <a:rPr lang="zh-TW" altLang="en-US" sz="3200" dirty="0"/>
              <a:t>知的財産戦略本部</a:t>
            </a:r>
            <a:r>
              <a:rPr lang="ja-JP" altLang="en-US" sz="3200" dirty="0"/>
              <a:t>）</a:t>
            </a:r>
            <a:endParaRPr kumimoji="1" lang="ja-JP" altLang="en-US" dirty="0"/>
          </a:p>
        </p:txBody>
      </p:sp>
      <p:sp>
        <p:nvSpPr>
          <p:cNvPr id="4" name="コンテンツ プレースホルダ 3"/>
          <p:cNvSpPr>
            <a:spLocks noGrp="1"/>
          </p:cNvSpPr>
          <p:nvPr>
            <p:ph idx="1"/>
          </p:nvPr>
        </p:nvSpPr>
        <p:spPr>
          <a:xfrm>
            <a:off x="-145774" y="1124744"/>
            <a:ext cx="12236174" cy="5590404"/>
          </a:xfrm>
        </p:spPr>
        <p:txBody>
          <a:bodyPr>
            <a:normAutofit lnSpcReduction="10000"/>
          </a:bodyPr>
          <a:lstStyle/>
          <a:p>
            <a:pPr>
              <a:defRPr/>
            </a:pPr>
            <a:r>
              <a:rPr lang="ja-JP" altLang="en-US" dirty="0" smtClean="0">
                <a:solidFill>
                  <a:srgbClr val="0000FF"/>
                </a:solidFill>
              </a:rPr>
              <a:t>知財計画</a:t>
            </a:r>
            <a:r>
              <a:rPr lang="en-US" altLang="ja-JP" dirty="0" smtClean="0">
                <a:solidFill>
                  <a:srgbClr val="0000FF"/>
                </a:solidFill>
              </a:rPr>
              <a:t>2008</a:t>
            </a:r>
            <a:r>
              <a:rPr lang="ja-JP" altLang="en-US" dirty="0" smtClean="0">
                <a:solidFill>
                  <a:srgbClr val="0000FF"/>
                </a:solidFill>
              </a:rPr>
              <a:t>（</a:t>
            </a:r>
            <a:r>
              <a:rPr lang="en-US" altLang="ja-JP" dirty="0">
                <a:solidFill>
                  <a:srgbClr val="0000FF"/>
                </a:solidFill>
              </a:rPr>
              <a:t>2008</a:t>
            </a:r>
            <a:r>
              <a:rPr lang="ja-JP" altLang="en-US" dirty="0" smtClean="0">
                <a:solidFill>
                  <a:srgbClr val="0000FF"/>
                </a:solidFill>
              </a:rPr>
              <a:t>年</a:t>
            </a:r>
            <a:r>
              <a:rPr lang="en-US" altLang="ja-JP" dirty="0" smtClean="0">
                <a:solidFill>
                  <a:srgbClr val="0000FF"/>
                </a:solidFill>
              </a:rPr>
              <a:t>6</a:t>
            </a:r>
            <a:r>
              <a:rPr lang="ja-JP" altLang="en-US" dirty="0" smtClean="0">
                <a:solidFill>
                  <a:srgbClr val="0000FF"/>
                </a:solidFill>
              </a:rPr>
              <a:t>月</a:t>
            </a:r>
            <a:r>
              <a:rPr lang="en-US" altLang="ja-JP" dirty="0" smtClean="0">
                <a:solidFill>
                  <a:srgbClr val="0000FF"/>
                </a:solidFill>
              </a:rPr>
              <a:t>18</a:t>
            </a:r>
            <a:r>
              <a:rPr lang="ja-JP" altLang="en-US" dirty="0" smtClean="0">
                <a:solidFill>
                  <a:srgbClr val="0000FF"/>
                </a:solidFill>
              </a:rPr>
              <a:t>日）</a:t>
            </a:r>
          </a:p>
          <a:p>
            <a:pPr lvl="1">
              <a:defRPr/>
            </a:pPr>
            <a:r>
              <a:rPr lang="ja-JP" altLang="en-US" dirty="0" smtClean="0"/>
              <a:t>国立国会図書館のデジタルアーカイブ化と図書館資料の利用を進める</a:t>
            </a:r>
            <a:endParaRPr lang="en-US" altLang="ja-JP" dirty="0" smtClean="0"/>
          </a:p>
          <a:p>
            <a:pPr lvl="1">
              <a:defRPr/>
            </a:pPr>
            <a:r>
              <a:rPr lang="ja-JP" altLang="en-US" dirty="0" smtClean="0"/>
              <a:t>デジタル化やインターネット情報資源等を収集保存し、一般ユーザーの利用に供する取組みの促進。</a:t>
            </a:r>
            <a:endParaRPr lang="en-US" altLang="ja-JP" dirty="0" smtClean="0"/>
          </a:p>
          <a:p>
            <a:pPr lvl="1">
              <a:defRPr/>
            </a:pPr>
            <a:r>
              <a:rPr lang="ja-JP" altLang="en-US" dirty="0" smtClean="0"/>
              <a:t>このため、</a:t>
            </a:r>
            <a:r>
              <a:rPr lang="ja-JP" altLang="en-US" dirty="0" smtClean="0">
                <a:solidFill>
                  <a:srgbClr val="FF0000"/>
                </a:solidFill>
              </a:rPr>
              <a:t>権利者の経済的利益や出版ビジネスとの関係を考慮</a:t>
            </a:r>
            <a:endParaRPr lang="en-US" altLang="ja-JP" dirty="0" smtClean="0">
              <a:solidFill>
                <a:srgbClr val="FF0000"/>
              </a:solidFill>
            </a:endParaRPr>
          </a:p>
          <a:p>
            <a:pPr lvl="1">
              <a:defRPr/>
            </a:pPr>
            <a:r>
              <a:rPr lang="en-US" altLang="ja-JP" dirty="0" smtClean="0">
                <a:solidFill>
                  <a:srgbClr val="FF0000"/>
                </a:solidFill>
              </a:rPr>
              <a:t>NDL</a:t>
            </a:r>
            <a:r>
              <a:rPr lang="ja-JP" altLang="en-US" dirty="0" smtClean="0">
                <a:solidFill>
                  <a:srgbClr val="FF0000"/>
                </a:solidFill>
              </a:rPr>
              <a:t>蔵書のデジタル化の推進に必要な法的措置</a:t>
            </a:r>
            <a:r>
              <a:rPr lang="ja-JP" altLang="en-US" dirty="0" smtClean="0"/>
              <a:t>を２００８年度中に講ずる</a:t>
            </a:r>
          </a:p>
          <a:p>
            <a:pPr lvl="1">
              <a:defRPr/>
            </a:pPr>
            <a:r>
              <a:rPr lang="ja-JP" altLang="en-US" dirty="0" smtClean="0"/>
              <a:t>国立国会図書館と他の図書館等との連携や図書館等利用者への</a:t>
            </a:r>
            <a:r>
              <a:rPr lang="ja-JP" altLang="en-US" dirty="0" smtClean="0">
                <a:solidFill>
                  <a:srgbClr val="FF0000"/>
                </a:solidFill>
              </a:rPr>
              <a:t>資料提供の在り方については、関係者間の協議を促進</a:t>
            </a:r>
            <a:r>
              <a:rPr lang="ja-JP" altLang="en-US" dirty="0" smtClean="0"/>
              <a:t>する。</a:t>
            </a:r>
            <a:endParaRPr lang="en-US" altLang="ja-JP" dirty="0" smtClean="0"/>
          </a:p>
          <a:p>
            <a:pPr>
              <a:defRPr/>
            </a:pPr>
            <a:r>
              <a:rPr lang="ja-JP" altLang="en-US" dirty="0" smtClean="0">
                <a:solidFill>
                  <a:srgbClr val="0000FF"/>
                </a:solidFill>
              </a:rPr>
              <a:t>知財計画</a:t>
            </a:r>
            <a:r>
              <a:rPr lang="en-US" altLang="ja-JP" dirty="0" smtClean="0">
                <a:solidFill>
                  <a:srgbClr val="0000FF"/>
                </a:solidFill>
              </a:rPr>
              <a:t>2009</a:t>
            </a:r>
            <a:r>
              <a:rPr lang="ja-JP" altLang="en-US" dirty="0" smtClean="0">
                <a:solidFill>
                  <a:srgbClr val="0000FF"/>
                </a:solidFill>
              </a:rPr>
              <a:t>（</a:t>
            </a:r>
            <a:r>
              <a:rPr lang="en-US" altLang="ja-JP" dirty="0">
                <a:solidFill>
                  <a:srgbClr val="0000FF"/>
                </a:solidFill>
              </a:rPr>
              <a:t>2009</a:t>
            </a:r>
            <a:r>
              <a:rPr lang="ja-JP" altLang="en-US" dirty="0" smtClean="0">
                <a:solidFill>
                  <a:srgbClr val="0000FF"/>
                </a:solidFill>
              </a:rPr>
              <a:t>年</a:t>
            </a:r>
            <a:r>
              <a:rPr lang="en-US" altLang="ja-JP" dirty="0" smtClean="0">
                <a:solidFill>
                  <a:srgbClr val="0000FF"/>
                </a:solidFill>
              </a:rPr>
              <a:t>6</a:t>
            </a:r>
            <a:r>
              <a:rPr lang="ja-JP" altLang="en-US" dirty="0" smtClean="0">
                <a:solidFill>
                  <a:srgbClr val="0000FF"/>
                </a:solidFill>
              </a:rPr>
              <a:t>月</a:t>
            </a:r>
            <a:r>
              <a:rPr lang="en-US" altLang="ja-JP" dirty="0" smtClean="0">
                <a:solidFill>
                  <a:srgbClr val="0000FF"/>
                </a:solidFill>
              </a:rPr>
              <a:t>24</a:t>
            </a:r>
            <a:r>
              <a:rPr lang="ja-JP" altLang="en-US" dirty="0" smtClean="0">
                <a:solidFill>
                  <a:srgbClr val="0000FF"/>
                </a:solidFill>
              </a:rPr>
              <a:t>日）</a:t>
            </a:r>
          </a:p>
          <a:p>
            <a:pPr lvl="1"/>
            <a:r>
              <a:rPr lang="ja-JP" altLang="en-US" dirty="0" smtClean="0"/>
              <a:t>内外の書籍情報等のデジタル化の動向を踏まえ、国立国会図書館において、中期計画に基づきデジタルアーカイブ化が進められ、２００９年度には、</a:t>
            </a:r>
            <a:r>
              <a:rPr lang="ja-JP" altLang="en-US" dirty="0" smtClean="0">
                <a:solidFill>
                  <a:srgbClr val="FF0000"/>
                </a:solidFill>
              </a:rPr>
              <a:t>入手困難な図書、雑誌、古典籍資料、学位論文等約９０万冊のデジタルアーカイブ化やシステムの機能拡張が円滑に行われるよう連携を強化</a:t>
            </a:r>
            <a:r>
              <a:rPr lang="ja-JP" altLang="en-US" dirty="0" smtClean="0"/>
              <a:t>する。（内閣官房）</a:t>
            </a:r>
            <a:endParaRPr lang="en-US" altLang="ja-JP" dirty="0" smtClean="0"/>
          </a:p>
          <a:p>
            <a:pPr lvl="1"/>
            <a:r>
              <a:rPr lang="ja-JP" altLang="en-US" dirty="0" smtClean="0"/>
              <a:t>国立国会図書館における文化的・歴史的価値のある音源のデジタルアーカイブ化が円滑に行われるよう連携するとともに、</a:t>
            </a:r>
            <a:r>
              <a:rPr lang="ja-JP" altLang="en-US" dirty="0" smtClean="0">
                <a:solidFill>
                  <a:srgbClr val="FF0000"/>
                </a:solidFill>
              </a:rPr>
              <a:t>音楽資料のアーカイブ化に向けた調査研究を実施</a:t>
            </a:r>
            <a:r>
              <a:rPr lang="ja-JP" altLang="en-US" dirty="0" smtClean="0"/>
              <a:t>する。また、写真のアーカイブ化に向けた取組を進める。（内閣官房、文部科学省）</a:t>
            </a:r>
          </a:p>
        </p:txBody>
      </p:sp>
      <p:sp>
        <p:nvSpPr>
          <p:cNvPr id="5" name="スライド番号プレースホルダ 3"/>
          <p:cNvSpPr>
            <a:spLocks noGrp="1"/>
          </p:cNvSpPr>
          <p:nvPr>
            <p:ph type="sldNum" sz="quarter" idx="4294967295"/>
          </p:nvPr>
        </p:nvSpPr>
        <p:spPr>
          <a:xfrm>
            <a:off x="8077200" y="6356351"/>
            <a:ext cx="2133600" cy="365125"/>
          </a:xfrm>
          <a:prstGeom prst="rect">
            <a:avLst/>
          </a:prstGeom>
        </p:spPr>
        <p:txBody>
          <a:bodyPr/>
          <a:lstStyle/>
          <a:p>
            <a:fld id="{042AED99-7FB4-404E-8A97-64753DCE42EC}" type="slidenum">
              <a:rPr lang="en-US" smtClean="0">
                <a:solidFill>
                  <a:prstClr val="black">
                    <a:tint val="75000"/>
                  </a:prstClr>
                </a:solidFill>
              </a:rPr>
              <a:pPr/>
              <a:t>162</a:t>
            </a:fld>
            <a:endParaRPr lang="en-US" dirty="0">
              <a:solidFill>
                <a:prstClr val="black">
                  <a:tint val="75000"/>
                </a:prstClr>
              </a:solidFill>
            </a:endParaRPr>
          </a:p>
        </p:txBody>
      </p:sp>
    </p:spTree>
    <p:extLst>
      <p:ext uri="{BB962C8B-B14F-4D97-AF65-F5344CB8AC3E}">
        <p14:creationId xmlns:p14="http://schemas.microsoft.com/office/powerpoint/2010/main" val="81781017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3600" dirty="0"/>
              <a:t>ナショナル・アーカイブ関連の国の動き</a:t>
            </a:r>
          </a:p>
        </p:txBody>
      </p:sp>
      <p:sp>
        <p:nvSpPr>
          <p:cNvPr id="6" name="コンテンツ プレースホルダー 5"/>
          <p:cNvSpPr>
            <a:spLocks noGrp="1"/>
          </p:cNvSpPr>
          <p:nvPr>
            <p:ph idx="1"/>
          </p:nvPr>
        </p:nvSpPr>
        <p:spPr>
          <a:xfrm>
            <a:off x="111211" y="928670"/>
            <a:ext cx="12080789" cy="6244746"/>
          </a:xfrm>
        </p:spPr>
        <p:txBody>
          <a:bodyPr>
            <a:normAutofit fontScale="92500" lnSpcReduction="20000"/>
          </a:bodyPr>
          <a:lstStyle/>
          <a:p>
            <a:pPr marL="342900" lvl="1" indent="-342900"/>
            <a:r>
              <a:rPr lang="ja-JP" altLang="en-US" dirty="0" smtClean="0">
                <a:solidFill>
                  <a:srgbClr val="FF0000"/>
                </a:solidFill>
              </a:rPr>
              <a:t>知的財産政策ビジョン</a:t>
            </a:r>
            <a:r>
              <a:rPr lang="ja-JP" altLang="en-US" dirty="0" smtClean="0"/>
              <a:t>（</a:t>
            </a:r>
            <a:r>
              <a:rPr lang="en-US" altLang="ja-JP" dirty="0" smtClean="0"/>
              <a:t>2013</a:t>
            </a:r>
            <a:r>
              <a:rPr lang="ja-JP" altLang="en-US" dirty="0" smtClean="0"/>
              <a:t>年</a:t>
            </a:r>
            <a:r>
              <a:rPr lang="en-US" altLang="ja-JP" dirty="0" smtClean="0"/>
              <a:t>6</a:t>
            </a:r>
            <a:r>
              <a:rPr lang="ja-JP" altLang="en-US" dirty="0" smtClean="0"/>
              <a:t>月</a:t>
            </a:r>
            <a:r>
              <a:rPr lang="en-US" altLang="ja-JP" dirty="0" smtClean="0"/>
              <a:t>7</a:t>
            </a:r>
            <a:r>
              <a:rPr lang="ja-JP" altLang="en-US" dirty="0" smtClean="0"/>
              <a:t>日知的財産戦略本部）</a:t>
            </a:r>
            <a:endParaRPr lang="en-US" altLang="ja-JP" dirty="0" smtClean="0"/>
          </a:p>
          <a:p>
            <a:pPr marL="342900" lvl="1" indent="-342900"/>
            <a:r>
              <a:rPr lang="ja-JP" altLang="en-US" dirty="0" smtClean="0"/>
              <a:t>国</a:t>
            </a:r>
            <a:r>
              <a:rPr lang="ja-JP" altLang="en-US" dirty="0"/>
              <a:t>の</a:t>
            </a:r>
            <a:r>
              <a:rPr lang="ja-JP" altLang="ja-JP" dirty="0"/>
              <a:t>各施策</a:t>
            </a:r>
            <a:r>
              <a:rPr lang="ja-JP" altLang="en-US" dirty="0"/>
              <a:t>、</a:t>
            </a:r>
            <a:r>
              <a:rPr lang="ja-JP" altLang="en-US" dirty="0" smtClean="0"/>
              <a:t>計画、提言</a:t>
            </a:r>
            <a:endParaRPr lang="ja-JP" altLang="ja-JP" sz="2000" dirty="0"/>
          </a:p>
          <a:p>
            <a:pPr lvl="1"/>
            <a:r>
              <a:rPr lang="zh-TW" altLang="ja-JP" dirty="0" smtClean="0">
                <a:hlinkClick r:id="rId3"/>
              </a:rPr>
              <a:t>世界</a:t>
            </a:r>
            <a:r>
              <a:rPr lang="zh-TW" altLang="ja-JP" dirty="0">
                <a:hlinkClick r:id="rId3"/>
              </a:rPr>
              <a:t>最先端</a:t>
            </a:r>
            <a:r>
              <a:rPr lang="en-US" altLang="ja-JP" dirty="0">
                <a:hlinkClick r:id="rId3"/>
              </a:rPr>
              <a:t>IT</a:t>
            </a:r>
            <a:r>
              <a:rPr lang="zh-TW" altLang="ja-JP" dirty="0">
                <a:hlinkClick r:id="rId3"/>
              </a:rPr>
              <a:t>国家創造宣言</a:t>
            </a:r>
            <a:r>
              <a:rPr lang="zh-TW" altLang="ja-JP" dirty="0"/>
              <a:t>（</a:t>
            </a:r>
            <a:r>
              <a:rPr lang="en-US" altLang="ja-JP" dirty="0" smtClean="0"/>
              <a:t>2013</a:t>
            </a:r>
            <a:r>
              <a:rPr lang="zh-TW" altLang="ja-JP" dirty="0" smtClean="0"/>
              <a:t>年</a:t>
            </a:r>
            <a:r>
              <a:rPr lang="en-US" altLang="ja-JP" dirty="0"/>
              <a:t>6</a:t>
            </a:r>
            <a:r>
              <a:rPr lang="zh-TW" altLang="ja-JP" dirty="0"/>
              <a:t>月</a:t>
            </a:r>
            <a:r>
              <a:rPr lang="en-US" altLang="ja-JP" dirty="0"/>
              <a:t>14</a:t>
            </a:r>
            <a:r>
              <a:rPr lang="zh-TW" altLang="ja-JP" dirty="0"/>
              <a:t>日閣議決定）</a:t>
            </a:r>
            <a:endParaRPr lang="en-US" altLang="zh-TW" dirty="0"/>
          </a:p>
          <a:p>
            <a:pPr lvl="1"/>
            <a:r>
              <a:rPr lang="ja-JP" altLang="ja-JP" dirty="0" smtClean="0"/>
              <a:t>高度</a:t>
            </a:r>
            <a:r>
              <a:rPr lang="ja-JP" altLang="ja-JP" dirty="0"/>
              <a:t>情報通信ネットワーク社会推進戦略</a:t>
            </a:r>
            <a:r>
              <a:rPr lang="ja-JP" altLang="ja-JP" dirty="0" smtClean="0"/>
              <a:t>本部</a:t>
            </a:r>
            <a:endParaRPr lang="en-US" altLang="ja-JP" dirty="0" smtClean="0"/>
          </a:p>
          <a:p>
            <a:pPr lvl="2"/>
            <a:r>
              <a:rPr lang="ja-JP" altLang="ja-JP" dirty="0" smtClean="0">
                <a:hlinkClick r:id="rId4"/>
              </a:rPr>
              <a:t>電子</a:t>
            </a:r>
            <a:r>
              <a:rPr lang="ja-JP" altLang="ja-JP" dirty="0">
                <a:hlinkClick r:id="rId4"/>
              </a:rPr>
              <a:t>行政オープンデータ推進のための</a:t>
            </a:r>
            <a:r>
              <a:rPr lang="ja-JP" altLang="ja-JP" dirty="0" smtClean="0">
                <a:hlinkClick r:id="rId4"/>
              </a:rPr>
              <a:t>ロードマップ</a:t>
            </a:r>
            <a:r>
              <a:rPr lang="ja-JP" altLang="en-US" dirty="0" smtClean="0"/>
              <a:t>（</a:t>
            </a:r>
            <a:r>
              <a:rPr lang="en-US" altLang="ja-JP" dirty="0" smtClean="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a:t>
            </a:r>
            <a:r>
              <a:rPr lang="ja-JP" altLang="ja-JP" dirty="0" smtClean="0"/>
              <a:t>決定</a:t>
            </a:r>
            <a:r>
              <a:rPr lang="ja-JP" altLang="en-US" dirty="0"/>
              <a:t>）</a:t>
            </a:r>
            <a:endParaRPr lang="ja-JP" altLang="ja-JP" dirty="0"/>
          </a:p>
          <a:p>
            <a:pPr lvl="1"/>
            <a:r>
              <a:rPr lang="ja-JP" altLang="ja-JP" dirty="0" smtClean="0"/>
              <a:t>電子</a:t>
            </a:r>
            <a:r>
              <a:rPr lang="ja-JP" altLang="ja-JP" dirty="0"/>
              <a:t>書籍と出版文化の振興に関する議員連盟（電書議連</a:t>
            </a:r>
            <a:r>
              <a:rPr lang="ja-JP" altLang="ja-JP" dirty="0" smtClean="0"/>
              <a:t>）</a:t>
            </a:r>
            <a:endParaRPr lang="en-US" altLang="ja-JP" dirty="0" smtClean="0"/>
          </a:p>
          <a:p>
            <a:pPr lvl="2"/>
            <a:r>
              <a:rPr lang="ja-JP" altLang="ja-JP" dirty="0"/>
              <a:t>「出版社の権利のあり方に関する提言（中山提言）」（</a:t>
            </a:r>
            <a:r>
              <a:rPr lang="en-US" altLang="ja-JP" dirty="0"/>
              <a:t>2013</a:t>
            </a:r>
            <a:r>
              <a:rPr lang="ja-JP" altLang="ja-JP" dirty="0"/>
              <a:t>年</a:t>
            </a:r>
            <a:r>
              <a:rPr lang="en-US" altLang="ja-JP" dirty="0"/>
              <a:t>4</a:t>
            </a:r>
            <a:r>
              <a:rPr lang="ja-JP" altLang="ja-JP" dirty="0"/>
              <a:t>月</a:t>
            </a:r>
            <a:r>
              <a:rPr lang="en-US" altLang="ja-JP" dirty="0"/>
              <a:t>4</a:t>
            </a:r>
            <a:r>
              <a:rPr lang="ja-JP" altLang="ja-JP" dirty="0"/>
              <a:t>日第</a:t>
            </a:r>
            <a:r>
              <a:rPr lang="en-US" altLang="ja-JP" dirty="0"/>
              <a:t>7</a:t>
            </a:r>
            <a:r>
              <a:rPr lang="ja-JP" altLang="ja-JP" dirty="0"/>
              <a:t>回「印刷文化・電子文化の基盤整備に関する勉強会（中川勉強会</a:t>
            </a:r>
            <a:r>
              <a:rPr lang="ja-JP" altLang="ja-JP" dirty="0" smtClean="0"/>
              <a:t>）</a:t>
            </a:r>
            <a:r>
              <a:rPr lang="ja-JP" altLang="en-US" dirty="0" smtClean="0"/>
              <a:t>）</a:t>
            </a:r>
            <a:endParaRPr lang="ja-JP" altLang="ja-JP" dirty="0"/>
          </a:p>
          <a:p>
            <a:pPr lvl="1"/>
            <a:r>
              <a:rPr lang="ja-JP" altLang="ja-JP" dirty="0" smtClean="0"/>
              <a:t>デジタル</a:t>
            </a:r>
            <a:r>
              <a:rPr lang="ja-JP" altLang="ja-JP" dirty="0"/>
              <a:t>文化資産推進議員連盟</a:t>
            </a:r>
            <a:r>
              <a:rPr lang="ja-JP" altLang="ja-JP" dirty="0" smtClean="0"/>
              <a:t>（</a:t>
            </a:r>
            <a:r>
              <a:rPr lang="zh-TW" altLang="en-US" dirty="0" smtClean="0"/>
              <a:t>文化資産議連</a:t>
            </a:r>
            <a:r>
              <a:rPr lang="ja-JP" altLang="ja-JP" dirty="0" smtClean="0"/>
              <a:t>）</a:t>
            </a:r>
            <a:endParaRPr lang="en-US" altLang="ja-JP" dirty="0" smtClean="0"/>
          </a:p>
          <a:p>
            <a:pPr lvl="2"/>
            <a:r>
              <a:rPr lang="ja-JP" altLang="ja-JP" dirty="0"/>
              <a:t>日本の文化情報戦略基盤「国立デジタル文化資産振興センター（仮称）</a:t>
            </a:r>
            <a:r>
              <a:rPr lang="ja-JP" altLang="ja-JP" dirty="0" smtClean="0"/>
              <a:t>」</a:t>
            </a:r>
            <a:r>
              <a:rPr lang="ja-JP" altLang="en-US" dirty="0"/>
              <a:t>設立</a:t>
            </a:r>
            <a:r>
              <a:rPr lang="ja-JP" altLang="ja-JP" dirty="0" smtClean="0"/>
              <a:t>構想</a:t>
            </a:r>
            <a:r>
              <a:rPr lang="ja-JP" altLang="ja-JP" dirty="0"/>
              <a:t>提言（</a:t>
            </a:r>
            <a:r>
              <a:rPr lang="en-US" altLang="ja-JP" dirty="0"/>
              <a:t>2014</a:t>
            </a:r>
            <a:r>
              <a:rPr lang="ja-JP" altLang="ja-JP" dirty="0"/>
              <a:t>年</a:t>
            </a:r>
            <a:r>
              <a:rPr lang="en-US" altLang="ja-JP" dirty="0"/>
              <a:t>5</a:t>
            </a:r>
            <a:r>
              <a:rPr lang="ja-JP" altLang="ja-JP" dirty="0"/>
              <a:t>月</a:t>
            </a:r>
            <a:r>
              <a:rPr lang="en-US" altLang="ja-JP" dirty="0"/>
              <a:t>23</a:t>
            </a:r>
            <a:r>
              <a:rPr lang="ja-JP" altLang="ja-JP" dirty="0"/>
              <a:t>日デジタル文化資産推進議連資料</a:t>
            </a:r>
            <a:r>
              <a:rPr lang="ja-JP" altLang="ja-JP" dirty="0" smtClean="0"/>
              <a:t>）</a:t>
            </a:r>
            <a:endParaRPr lang="ja-JP" altLang="ja-JP" dirty="0"/>
          </a:p>
          <a:p>
            <a:pPr lvl="1"/>
            <a:r>
              <a:rPr lang="ja-JP" altLang="ja-JP" dirty="0" smtClean="0"/>
              <a:t>知的</a:t>
            </a:r>
            <a:r>
              <a:rPr lang="ja-JP" altLang="ja-JP" dirty="0"/>
              <a:t>財産戦略本部検証・評価・企画</a:t>
            </a:r>
            <a:r>
              <a:rPr lang="ja-JP" altLang="ja-JP" dirty="0" smtClean="0"/>
              <a:t>委員会</a:t>
            </a:r>
            <a:endParaRPr lang="en-US" altLang="ja-JP" dirty="0" smtClean="0"/>
          </a:p>
          <a:p>
            <a:pPr lvl="2"/>
            <a:r>
              <a:rPr lang="ja-JP" altLang="ja-JP" dirty="0" smtClean="0">
                <a:hlinkClick r:id="rId5"/>
              </a:rPr>
              <a:t>アーカイブ</a:t>
            </a:r>
            <a:r>
              <a:rPr lang="ja-JP" altLang="ja-JP" dirty="0">
                <a:hlinkClick r:id="rId5"/>
              </a:rPr>
              <a:t>に関するタスクフォース</a:t>
            </a:r>
            <a:r>
              <a:rPr lang="ja-JP" altLang="ja-JP" dirty="0" smtClean="0">
                <a:hlinkClick r:id="rId5"/>
              </a:rPr>
              <a:t>報告書</a:t>
            </a:r>
            <a:r>
              <a:rPr lang="ja-JP" altLang="ja-JP" dirty="0" smtClean="0"/>
              <a:t>（</a:t>
            </a:r>
            <a:r>
              <a:rPr lang="en-US" altLang="ja-JP" dirty="0"/>
              <a:t>2014</a:t>
            </a:r>
            <a:r>
              <a:rPr lang="ja-JP" altLang="ja-JP" dirty="0"/>
              <a:t>年</a:t>
            </a:r>
            <a:r>
              <a:rPr lang="en-US" altLang="ja-JP" dirty="0"/>
              <a:t>4</a:t>
            </a:r>
            <a:r>
              <a:rPr lang="ja-JP" altLang="ja-JP" dirty="0"/>
              <a:t>月</a:t>
            </a:r>
            <a:r>
              <a:rPr lang="en-US" altLang="ja-JP" dirty="0"/>
              <a:t>11</a:t>
            </a:r>
            <a:r>
              <a:rPr lang="ja-JP" altLang="ja-JP" dirty="0"/>
              <a:t>日知的財産戦略本部検証・評価・企画委員会（第</a:t>
            </a:r>
            <a:r>
              <a:rPr lang="en-US" altLang="ja-JP" dirty="0"/>
              <a:t>7</a:t>
            </a:r>
            <a:r>
              <a:rPr lang="ja-JP" altLang="ja-JP" dirty="0"/>
              <a:t>回）</a:t>
            </a:r>
            <a:r>
              <a:rPr lang="ja-JP" altLang="ja-JP" dirty="0" smtClean="0"/>
              <a:t>）</a:t>
            </a:r>
            <a:endParaRPr lang="en-US" altLang="ja-JP" dirty="0" smtClean="0"/>
          </a:p>
          <a:p>
            <a:pPr lvl="1"/>
            <a:r>
              <a:rPr lang="ja-JP" altLang="ja-JP" dirty="0" smtClean="0"/>
              <a:t>自由</a:t>
            </a:r>
            <a:r>
              <a:rPr lang="ja-JP" altLang="ja-JP" dirty="0"/>
              <a:t>民主党知的財産戦略</a:t>
            </a:r>
            <a:r>
              <a:rPr lang="ja-JP" altLang="ja-JP" dirty="0" smtClean="0"/>
              <a:t>調査会</a:t>
            </a:r>
            <a:endParaRPr lang="en-US" altLang="ja-JP" dirty="0" smtClean="0"/>
          </a:p>
          <a:p>
            <a:pPr lvl="2"/>
            <a:r>
              <a:rPr lang="ja-JP" altLang="ja-JP" dirty="0" smtClean="0">
                <a:hlinkClick r:id="rId6"/>
              </a:rPr>
              <a:t>知的</a:t>
            </a:r>
            <a:r>
              <a:rPr lang="ja-JP" altLang="ja-JP" dirty="0">
                <a:hlinkClick r:id="rId6"/>
              </a:rPr>
              <a:t>財産戦略調査会の提言とりまとめ</a:t>
            </a:r>
            <a:r>
              <a:rPr lang="ja-JP" altLang="ja-JP" dirty="0"/>
              <a:t>（</a:t>
            </a:r>
            <a:r>
              <a:rPr lang="en-US" altLang="ja-JP" dirty="0"/>
              <a:t>2014</a:t>
            </a:r>
            <a:r>
              <a:rPr lang="ja-JP" altLang="ja-JP" dirty="0"/>
              <a:t>年</a:t>
            </a:r>
            <a:r>
              <a:rPr lang="en-US" altLang="ja-JP" dirty="0"/>
              <a:t>5</a:t>
            </a:r>
            <a:r>
              <a:rPr lang="ja-JP" altLang="ja-JP" dirty="0"/>
              <a:t>月</a:t>
            </a:r>
            <a:r>
              <a:rPr lang="en-US" altLang="ja-JP" dirty="0"/>
              <a:t>27</a:t>
            </a:r>
            <a:r>
              <a:rPr lang="ja-JP" altLang="ja-JP" dirty="0"/>
              <a:t>日自由民主党知的財産戦略調査会）</a:t>
            </a:r>
          </a:p>
          <a:p>
            <a:pPr lvl="1"/>
            <a:r>
              <a:rPr lang="zh-TW" altLang="en-US" dirty="0" smtClean="0">
                <a:hlinkClick r:id="rId7"/>
              </a:rPr>
              <a:t>知的</a:t>
            </a:r>
            <a:r>
              <a:rPr lang="zh-TW" altLang="en-US" dirty="0">
                <a:hlinkClick r:id="rId7"/>
              </a:rPr>
              <a:t>財産推進</a:t>
            </a:r>
            <a:r>
              <a:rPr lang="zh-TW" altLang="en-US" dirty="0" smtClean="0">
                <a:hlinkClick r:id="rId7"/>
              </a:rPr>
              <a:t>計画</a:t>
            </a:r>
            <a:r>
              <a:rPr lang="en-US" altLang="zh-TW" dirty="0" smtClean="0">
                <a:hlinkClick r:id="rId7"/>
              </a:rPr>
              <a:t>2014</a:t>
            </a:r>
            <a:r>
              <a:rPr lang="ja-JP" altLang="en-US" dirty="0" smtClean="0"/>
              <a:t>（</a:t>
            </a:r>
            <a:r>
              <a:rPr lang="en-US" altLang="ja-JP" dirty="0" smtClean="0"/>
              <a:t>2014</a:t>
            </a:r>
            <a:r>
              <a:rPr lang="ja-JP" altLang="en-US" dirty="0" smtClean="0"/>
              <a:t>年</a:t>
            </a:r>
            <a:r>
              <a:rPr lang="en-US" altLang="ja-JP" dirty="0" smtClean="0"/>
              <a:t>6</a:t>
            </a:r>
            <a:r>
              <a:rPr lang="ja-JP" altLang="en-US" dirty="0" smtClean="0"/>
              <a:t>月</a:t>
            </a:r>
            <a:r>
              <a:rPr lang="en-US" altLang="ja-JP" dirty="0" smtClean="0"/>
              <a:t>20</a:t>
            </a:r>
            <a:r>
              <a:rPr lang="ja-JP" altLang="en-US" dirty="0" smtClean="0"/>
              <a:t>日</a:t>
            </a:r>
            <a:r>
              <a:rPr lang="ja-JP" altLang="ja-JP" dirty="0"/>
              <a:t>知的財産戦略</a:t>
            </a:r>
            <a:r>
              <a:rPr lang="ja-JP" altLang="ja-JP" dirty="0" smtClean="0"/>
              <a:t>本部</a:t>
            </a:r>
            <a:r>
              <a:rPr lang="ja-JP" altLang="en-US" dirty="0" smtClean="0"/>
              <a:t>決定）</a:t>
            </a:r>
            <a:endParaRPr lang="en-US" altLang="ja-JP" dirty="0" smtClean="0"/>
          </a:p>
          <a:p>
            <a:pPr lvl="1"/>
            <a:r>
              <a:rPr lang="ja-JP" altLang="en-US" dirty="0" smtClean="0">
                <a:hlinkClick r:id="rId8"/>
              </a:rPr>
              <a:t>経済</a:t>
            </a:r>
            <a:r>
              <a:rPr lang="ja-JP" altLang="en-US" dirty="0">
                <a:hlinkClick r:id="rId8"/>
              </a:rPr>
              <a:t>財政運営と改革の基本方針</a:t>
            </a:r>
            <a:r>
              <a:rPr lang="en-US" altLang="ja-JP" dirty="0">
                <a:hlinkClick r:id="rId8"/>
              </a:rPr>
              <a:t>2014</a:t>
            </a:r>
            <a:r>
              <a:rPr lang="ja-JP" altLang="en-US" dirty="0"/>
              <a:t>（</a:t>
            </a:r>
            <a:r>
              <a:rPr lang="en-US" altLang="ja-JP" dirty="0"/>
              <a:t>2014</a:t>
            </a:r>
            <a:r>
              <a:rPr lang="ja-JP" altLang="en-US" dirty="0"/>
              <a:t>年</a:t>
            </a:r>
            <a:r>
              <a:rPr lang="en-US" altLang="ja-JP" dirty="0"/>
              <a:t>6</a:t>
            </a:r>
            <a:r>
              <a:rPr lang="ja-JP" altLang="en-US" dirty="0"/>
              <a:t>月</a:t>
            </a:r>
            <a:r>
              <a:rPr lang="en-US" altLang="ja-JP" dirty="0"/>
              <a:t>24</a:t>
            </a:r>
            <a:r>
              <a:rPr lang="ja-JP" altLang="en-US" dirty="0"/>
              <a:t>日閣議決定</a:t>
            </a:r>
            <a:r>
              <a:rPr lang="ja-JP" altLang="en-US" dirty="0" smtClean="0"/>
              <a:t>）</a:t>
            </a:r>
            <a:endParaRPr lang="en-US" altLang="ja-JP" dirty="0" smtClean="0"/>
          </a:p>
          <a:p>
            <a:pPr lvl="1"/>
            <a:r>
              <a:rPr lang="ja-JP" altLang="ja-JP" dirty="0" smtClean="0"/>
              <a:t>文化</a:t>
            </a:r>
            <a:r>
              <a:rPr lang="ja-JP" altLang="ja-JP" dirty="0"/>
              <a:t>関係資料のアーカイブに関する有識者</a:t>
            </a:r>
            <a:r>
              <a:rPr lang="ja-JP" altLang="ja-JP" dirty="0" smtClean="0"/>
              <a:t>会議</a:t>
            </a:r>
            <a:r>
              <a:rPr lang="ja-JP" altLang="en-US" dirty="0"/>
              <a:t>（</a:t>
            </a:r>
            <a:r>
              <a:rPr lang="en-US" altLang="ja-JP" dirty="0"/>
              <a:t>2014</a:t>
            </a:r>
            <a:r>
              <a:rPr lang="ja-JP" altLang="en-US" dirty="0"/>
              <a:t>年</a:t>
            </a:r>
            <a:r>
              <a:rPr lang="en-US" altLang="ja-JP" dirty="0"/>
              <a:t>6</a:t>
            </a:r>
            <a:r>
              <a:rPr lang="ja-JP" altLang="en-US" dirty="0" smtClean="0"/>
              <a:t>月</a:t>
            </a:r>
            <a:r>
              <a:rPr lang="en-US" altLang="ja-JP" dirty="0" smtClean="0"/>
              <a:t>3</a:t>
            </a:r>
            <a:r>
              <a:rPr lang="ja-JP" altLang="en-US" dirty="0" smtClean="0"/>
              <a:t>日～）</a:t>
            </a:r>
            <a:r>
              <a:rPr lang="ja-JP" altLang="ja-JP" dirty="0"/>
              <a:t>　</a:t>
            </a:r>
          </a:p>
          <a:p>
            <a:pPr lvl="1"/>
            <a:r>
              <a:rPr lang="ja-JP" altLang="ja-JP" dirty="0" smtClean="0"/>
              <a:t>大規模</a:t>
            </a:r>
            <a:r>
              <a:rPr lang="ja-JP" altLang="ja-JP" dirty="0"/>
              <a:t>災害</a:t>
            </a:r>
            <a:r>
              <a:rPr lang="ja-JP" altLang="ja-JP" dirty="0" smtClean="0"/>
              <a:t>情報</a:t>
            </a:r>
            <a:r>
              <a:rPr lang="ja-JP" altLang="en-US" dirty="0" smtClean="0"/>
              <a:t>アーカイブス</a:t>
            </a:r>
            <a:r>
              <a:rPr lang="ja-JP" altLang="ja-JP" dirty="0" smtClean="0"/>
              <a:t>構想</a:t>
            </a:r>
            <a:endParaRPr lang="ja-JP" altLang="ja-JP" dirty="0"/>
          </a:p>
          <a:p>
            <a:pPr lvl="1"/>
            <a:endParaRPr lang="ja-JP" altLang="en-US" dirty="0"/>
          </a:p>
          <a:p>
            <a:endParaRPr kumimoji="1" lang="ja-JP" altLang="en-US" dirty="0"/>
          </a:p>
        </p:txBody>
      </p:sp>
      <p:sp>
        <p:nvSpPr>
          <p:cNvPr id="4" name="スライド番号プレースホルダー 3"/>
          <p:cNvSpPr>
            <a:spLocks noGrp="1"/>
          </p:cNvSpPr>
          <p:nvPr>
            <p:ph type="sldNum" sz="quarter" idx="12"/>
          </p:nvPr>
        </p:nvSpPr>
        <p:spPr>
          <a:xfrm>
            <a:off x="8400256" y="6126164"/>
            <a:ext cx="2133600" cy="595312"/>
          </a:xfrm>
        </p:spPr>
        <p:txBody>
          <a:bodyPr/>
          <a:lstStyle/>
          <a:p>
            <a:fld id="{042AED99-7FB4-404E-8A97-64753DCE42EC}" type="slidenum">
              <a:rPr kumimoji="0" lang="en-US" smtClean="0"/>
              <a:pPr/>
              <a:t>163</a:t>
            </a:fld>
            <a:endParaRPr kumimoji="0" lang="en-US" dirty="0"/>
          </a:p>
        </p:txBody>
      </p:sp>
      <p:sp>
        <p:nvSpPr>
          <p:cNvPr id="5" name="横巻き 4"/>
          <p:cNvSpPr/>
          <p:nvPr/>
        </p:nvSpPr>
        <p:spPr>
          <a:xfrm>
            <a:off x="10306585" y="464335"/>
            <a:ext cx="1456198"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Tree>
    <p:extLst>
      <p:ext uri="{BB962C8B-B14F-4D97-AF65-F5344CB8AC3E}">
        <p14:creationId xmlns:p14="http://schemas.microsoft.com/office/powerpoint/2010/main" val="172379794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知的財産政策ビジョン（１）</a:t>
            </a:r>
            <a:r>
              <a:rPr kumimoji="1" lang="en-US" altLang="ja-JP" dirty="0" smtClean="0"/>
              <a:t/>
            </a:r>
            <a:br>
              <a:rPr kumimoji="1" lang="en-US" altLang="ja-JP" dirty="0" smtClean="0"/>
            </a:br>
            <a:r>
              <a:rPr lang="ja-JP" altLang="en-US" sz="3100" dirty="0"/>
              <a:t>（</a:t>
            </a:r>
            <a:r>
              <a:rPr lang="en-US" altLang="ja-JP" sz="3100" dirty="0"/>
              <a:t>2013</a:t>
            </a:r>
            <a:r>
              <a:rPr lang="ja-JP" altLang="en-US" sz="3100" dirty="0"/>
              <a:t>年</a:t>
            </a:r>
            <a:r>
              <a:rPr lang="en-US" altLang="ja-JP" sz="3100" dirty="0"/>
              <a:t>6</a:t>
            </a:r>
            <a:r>
              <a:rPr lang="ja-JP" altLang="en-US" sz="3100" dirty="0"/>
              <a:t>月</a:t>
            </a:r>
            <a:r>
              <a:rPr lang="en-US" altLang="ja-JP" sz="3100" dirty="0"/>
              <a:t>7</a:t>
            </a:r>
            <a:r>
              <a:rPr lang="ja-JP" altLang="en-US" sz="3100" dirty="0"/>
              <a:t>日内閣官房知的財産本部）</a:t>
            </a:r>
          </a:p>
        </p:txBody>
      </p:sp>
      <p:sp>
        <p:nvSpPr>
          <p:cNvPr id="3" name="コンテンツ プレースホルダー 2"/>
          <p:cNvSpPr>
            <a:spLocks noGrp="1"/>
          </p:cNvSpPr>
          <p:nvPr>
            <p:ph sz="half" idx="1"/>
          </p:nvPr>
        </p:nvSpPr>
        <p:spPr>
          <a:xfrm>
            <a:off x="0" y="1052736"/>
            <a:ext cx="5879976" cy="5805264"/>
          </a:xfrm>
        </p:spPr>
        <p:txBody>
          <a:bodyPr>
            <a:normAutofit fontScale="62500" lnSpcReduction="20000"/>
          </a:bodyPr>
          <a:lstStyle/>
          <a:p>
            <a:r>
              <a:rPr lang="ja-JP" altLang="en-US" sz="5100" dirty="0">
                <a:solidFill>
                  <a:srgbClr val="FF0000"/>
                </a:solidFill>
              </a:rPr>
              <a:t>今後</a:t>
            </a:r>
            <a:r>
              <a:rPr lang="en-US" altLang="ja-JP" sz="5100" dirty="0">
                <a:solidFill>
                  <a:srgbClr val="FF0000"/>
                </a:solidFill>
              </a:rPr>
              <a:t>10</a:t>
            </a:r>
            <a:r>
              <a:rPr lang="ja-JP" altLang="en-US" sz="5100" dirty="0">
                <a:solidFill>
                  <a:srgbClr val="FF0000"/>
                </a:solidFill>
              </a:rPr>
              <a:t>年を見据えた取組</a:t>
            </a:r>
            <a:endParaRPr lang="en-US" altLang="ja-JP" sz="5100" dirty="0">
              <a:solidFill>
                <a:srgbClr val="FF0000"/>
              </a:solidFill>
            </a:endParaRPr>
          </a:p>
          <a:p>
            <a:r>
              <a:rPr lang="ja-JP" altLang="en-US" sz="3400" dirty="0"/>
              <a:t>はじめに</a:t>
            </a:r>
            <a:endParaRPr lang="en-US" altLang="ja-JP" sz="3400" dirty="0"/>
          </a:p>
          <a:p>
            <a:pPr lvl="1"/>
            <a:r>
              <a:rPr lang="ja-JP" altLang="en-US" sz="2900" dirty="0"/>
              <a:t>従来の事業モデルの「改善」だけでなく、事業モデルそのものを創造・転換する「イノベーション」を競争力の源泉に</a:t>
            </a:r>
            <a:endParaRPr lang="en-US" altLang="ja-JP" sz="2900" dirty="0"/>
          </a:p>
          <a:p>
            <a:pPr lvl="2"/>
            <a:r>
              <a:rPr lang="ja-JP" altLang="en-US" sz="2500" dirty="0">
                <a:solidFill>
                  <a:srgbClr val="FF0000"/>
                </a:solidFill>
              </a:rPr>
              <a:t>オープン化された知的活動環境を活用し、世界中で創造された価値を取り込んで</a:t>
            </a:r>
            <a:r>
              <a:rPr lang="ja-JP" altLang="en-US" sz="2500" dirty="0"/>
              <a:t>事業に繋げていくことが重要</a:t>
            </a:r>
            <a:endParaRPr lang="en-US" altLang="ja-JP" sz="2500" dirty="0"/>
          </a:p>
          <a:p>
            <a:pPr lvl="1"/>
            <a:r>
              <a:rPr lang="ja-JP" altLang="en-US" sz="2900" dirty="0"/>
              <a:t>③デジタル・ネットワーク社会に対応した環境整備</a:t>
            </a:r>
            <a:endParaRPr lang="en-US" altLang="ja-JP" sz="2900" dirty="0"/>
          </a:p>
          <a:p>
            <a:pPr lvl="2"/>
            <a:r>
              <a:rPr lang="ja-JP" altLang="en-US" sz="2500" dirty="0"/>
              <a:t>利用の都度、</a:t>
            </a:r>
            <a:r>
              <a:rPr lang="ja-JP" altLang="en-US" sz="2500" dirty="0">
                <a:solidFill>
                  <a:srgbClr val="FF0000"/>
                </a:solidFill>
              </a:rPr>
              <a:t>クラウド上のコンテンツにアクセス</a:t>
            </a:r>
            <a:r>
              <a:rPr lang="ja-JP" altLang="en-US" sz="2500" dirty="0"/>
              <a:t>する形態</a:t>
            </a:r>
            <a:endParaRPr lang="en-US" altLang="ja-JP" sz="2500" dirty="0"/>
          </a:p>
          <a:p>
            <a:pPr lvl="2"/>
            <a:r>
              <a:rPr lang="ja-JP" altLang="en-US" sz="2500" dirty="0"/>
              <a:t>クリエーターが作成するコンテンツのみならず、</a:t>
            </a:r>
            <a:r>
              <a:rPr lang="ja-JP" altLang="en-US" sz="2500" dirty="0">
                <a:solidFill>
                  <a:srgbClr val="FF0000"/>
                </a:solidFill>
              </a:rPr>
              <a:t>ユーザーが作成するもの</a:t>
            </a:r>
            <a:r>
              <a:rPr lang="ja-JP" altLang="en-US" sz="2500" dirty="0"/>
              <a:t>や、教育コンテンツ、更には公共セクターが保有する公共データ、ビッグデータ</a:t>
            </a:r>
            <a:endParaRPr lang="en-US" altLang="ja-JP" sz="2500" dirty="0"/>
          </a:p>
          <a:p>
            <a:pPr lvl="2"/>
            <a:r>
              <a:rPr lang="ja-JP" altLang="en-US" sz="2500" dirty="0"/>
              <a:t>活用される場面も、教育・医療・電子商取引にまで多岐にわたるなど、</a:t>
            </a:r>
            <a:r>
              <a:rPr lang="ja-JP" altLang="en-US" sz="2500" dirty="0">
                <a:solidFill>
                  <a:srgbClr val="FF0000"/>
                </a:solidFill>
              </a:rPr>
              <a:t>従来の文芸やエンターテインメントに止まらない</a:t>
            </a:r>
            <a:r>
              <a:rPr lang="ja-JP" altLang="en-US" sz="2500" dirty="0"/>
              <a:t>広がりや変容</a:t>
            </a:r>
            <a:endParaRPr lang="en-US" altLang="ja-JP" sz="2500" dirty="0"/>
          </a:p>
          <a:p>
            <a:pPr lvl="2"/>
            <a:r>
              <a:rPr lang="ja-JP" altLang="en-US" sz="2500" dirty="0">
                <a:solidFill>
                  <a:srgbClr val="FF0000"/>
                </a:solidFill>
              </a:rPr>
              <a:t>検討にあたっては関連産業全体を見通した視点が不可欠</a:t>
            </a:r>
            <a:endParaRPr lang="en-US" altLang="ja-JP" sz="2500" dirty="0">
              <a:solidFill>
                <a:srgbClr val="FF0000"/>
              </a:solidFill>
            </a:endParaRPr>
          </a:p>
          <a:p>
            <a:pPr lvl="2"/>
            <a:r>
              <a:rPr lang="ja-JP" altLang="en-US" sz="2500" dirty="0">
                <a:solidFill>
                  <a:srgbClr val="FF0000"/>
                </a:solidFill>
              </a:rPr>
              <a:t>権利者と利用者の利害対立の構造を超えた柔軟な制度設計</a:t>
            </a:r>
            <a:r>
              <a:rPr lang="ja-JP" altLang="en-US" sz="2500" dirty="0"/>
              <a:t>により、コンテンツの活用と再生産につながるサイクル</a:t>
            </a:r>
            <a:endParaRPr lang="en-US" altLang="ja-JP" sz="2500" dirty="0"/>
          </a:p>
          <a:p>
            <a:pPr lvl="1"/>
            <a:r>
              <a:rPr lang="ja-JP" altLang="en-US" sz="2900" dirty="0"/>
              <a:t>④コンテンツを中心としたソフトパワーの強化</a:t>
            </a:r>
            <a:endParaRPr lang="en-US" altLang="ja-JP" sz="2900" dirty="0"/>
          </a:p>
          <a:p>
            <a:pPr lvl="2"/>
            <a:r>
              <a:rPr lang="ja-JP" altLang="en-US" sz="2500" dirty="0"/>
              <a:t>知的財産としてのマンガ、アニメ、ゲームといったコンテンツに止まらず、我が国独自の文化としての</a:t>
            </a:r>
            <a:r>
              <a:rPr lang="ja-JP" altLang="en-US" sz="2500" dirty="0">
                <a:solidFill>
                  <a:srgbClr val="FF0000"/>
                </a:solidFill>
              </a:rPr>
              <a:t>ファッション、食、伝統芸能・工芸、観光</a:t>
            </a:r>
            <a:r>
              <a:rPr lang="ja-JP" altLang="en-US" sz="2500" dirty="0"/>
              <a:t>などまで含めて</a:t>
            </a:r>
            <a:endParaRPr lang="en-US" altLang="ja-JP" sz="2500" dirty="0"/>
          </a:p>
          <a:p>
            <a:pPr lvl="3"/>
            <a:endParaRPr kumimoji="1" lang="ja-JP" altLang="en-US" dirty="0">
              <a:solidFill>
                <a:srgbClr val="FF0000"/>
              </a:solidFill>
            </a:endParaRPr>
          </a:p>
        </p:txBody>
      </p:sp>
      <p:sp>
        <p:nvSpPr>
          <p:cNvPr id="5" name="コンテンツ プレースホルダー 4"/>
          <p:cNvSpPr>
            <a:spLocks noGrp="1"/>
          </p:cNvSpPr>
          <p:nvPr>
            <p:ph sz="half" idx="2"/>
          </p:nvPr>
        </p:nvSpPr>
        <p:spPr>
          <a:xfrm>
            <a:off x="5879976" y="928670"/>
            <a:ext cx="6139304" cy="5668592"/>
          </a:xfrm>
        </p:spPr>
        <p:txBody>
          <a:bodyPr>
            <a:noAutofit/>
          </a:bodyPr>
          <a:lstStyle/>
          <a:p>
            <a:r>
              <a:rPr lang="ja-JP" altLang="en-US" sz="1400" dirty="0"/>
              <a:t>第１．産業競争力強化のためのグローバル知財システムの構築</a:t>
            </a:r>
            <a:endParaRPr lang="en-US" altLang="ja-JP" sz="1400" dirty="0"/>
          </a:p>
          <a:p>
            <a:pPr lvl="1"/>
            <a:r>
              <a:rPr lang="ja-JP" altLang="en-US" sz="1400" dirty="0"/>
              <a:t>３．</a:t>
            </a:r>
            <a:r>
              <a:rPr lang="ja-JP" altLang="en-US" sz="1400" dirty="0">
                <a:solidFill>
                  <a:srgbClr val="FF0000"/>
                </a:solidFill>
              </a:rPr>
              <a:t>グローバル知財人財の育成・確保</a:t>
            </a:r>
            <a:r>
              <a:rPr lang="ja-JP" altLang="en-US" sz="1400" dirty="0"/>
              <a:t>（</a:t>
            </a:r>
            <a:r>
              <a:rPr lang="en-US" altLang="ja-JP" sz="1400" dirty="0"/>
              <a:t>p.35</a:t>
            </a:r>
            <a:r>
              <a:rPr lang="ja-JP" altLang="en-US" sz="1400" dirty="0"/>
              <a:t>）</a:t>
            </a:r>
            <a:endParaRPr lang="en-US" altLang="ja-JP" sz="1400" dirty="0"/>
          </a:p>
          <a:p>
            <a:r>
              <a:rPr lang="ja-JP" altLang="en-US" sz="1400" dirty="0"/>
              <a:t>第３．デジタル・ネットワーク社会に対応した環境整備（</a:t>
            </a:r>
            <a:r>
              <a:rPr lang="en-US" altLang="ja-JP" sz="1400" dirty="0"/>
              <a:t>p.50</a:t>
            </a:r>
            <a:r>
              <a:rPr lang="ja-JP" altLang="en-US" sz="1400" dirty="0"/>
              <a:t>）</a:t>
            </a:r>
            <a:endParaRPr lang="en-US" altLang="ja-JP" sz="1400" dirty="0"/>
          </a:p>
          <a:p>
            <a:pPr lvl="1"/>
            <a:r>
              <a:rPr lang="ja-JP" altLang="en-US" sz="1400" dirty="0"/>
              <a:t>非営利目的での利用のみならず産業利用も含めたコンテンツ利用の促進</a:t>
            </a:r>
            <a:endParaRPr lang="en-US" altLang="ja-JP" sz="1400" dirty="0"/>
          </a:p>
          <a:p>
            <a:pPr lvl="2"/>
            <a:r>
              <a:rPr lang="ja-JP" altLang="en-US" sz="1200" dirty="0">
                <a:solidFill>
                  <a:srgbClr val="FF0000"/>
                </a:solidFill>
              </a:rPr>
              <a:t>クリエイティブ・コモンズ・ライセンス</a:t>
            </a:r>
            <a:r>
              <a:rPr lang="ja-JP" altLang="en-US" sz="1200" dirty="0"/>
              <a:t>といったパブリックライセンスの普及（文科省）</a:t>
            </a:r>
            <a:endParaRPr lang="en-US" altLang="ja-JP" sz="1200" dirty="0"/>
          </a:p>
          <a:p>
            <a:pPr lvl="2"/>
            <a:r>
              <a:rPr lang="ja-JP" altLang="en-US" sz="1200" dirty="0"/>
              <a:t>公共サービスにおける利用促進のための統一的なルールなどの基盤整備（内閣官房）</a:t>
            </a:r>
            <a:endParaRPr lang="en-US" altLang="ja-JP" sz="1200" dirty="0"/>
          </a:p>
          <a:p>
            <a:pPr lvl="2"/>
            <a:r>
              <a:rPr lang="ja-JP" altLang="en-US" sz="1200" dirty="0"/>
              <a:t>魅力的なコンテンツを通じて</a:t>
            </a:r>
            <a:r>
              <a:rPr lang="ja-JP" altLang="en-US" sz="1200" dirty="0">
                <a:solidFill>
                  <a:srgbClr val="FF0000"/>
                </a:solidFill>
              </a:rPr>
              <a:t>日本のプレゼンスの向上に大きく寄与するコンテンツ産業に対して、資源配分の重点化と政策資源の充実</a:t>
            </a:r>
            <a:r>
              <a:rPr lang="ja-JP" altLang="en-US" sz="1200" dirty="0"/>
              <a:t>を図る。（内閣官房）</a:t>
            </a:r>
            <a:r>
              <a:rPr lang="ja-JP" altLang="en-US" sz="1200" dirty="0">
                <a:solidFill>
                  <a:srgbClr val="FF0000"/>
                </a:solidFill>
              </a:rPr>
              <a:t>⇒デジタル化</a:t>
            </a:r>
            <a:endParaRPr lang="en-US" altLang="ja-JP" sz="1200" dirty="0">
              <a:solidFill>
                <a:srgbClr val="FF0000"/>
              </a:solidFill>
            </a:endParaRPr>
          </a:p>
          <a:p>
            <a:r>
              <a:rPr lang="ja-JP" altLang="en-US" sz="1400" dirty="0"/>
              <a:t>３．コンテンツ産業の市場拡大に向けた環境醸成（１）新しい産業の創出環境の形成に向けた制度整備（</a:t>
            </a:r>
            <a:r>
              <a:rPr lang="en-US" altLang="ja-JP" sz="1400" dirty="0"/>
              <a:t>p.54</a:t>
            </a:r>
            <a:r>
              <a:rPr lang="ja-JP" altLang="en-US" sz="1400" dirty="0"/>
              <a:t>）</a:t>
            </a:r>
            <a:endParaRPr lang="en-US" altLang="ja-JP" sz="1400" dirty="0"/>
          </a:p>
          <a:p>
            <a:pPr lvl="2"/>
            <a:r>
              <a:rPr lang="ja-JP" altLang="en-US" sz="1200" dirty="0">
                <a:solidFill>
                  <a:srgbClr val="FF0000"/>
                </a:solidFill>
              </a:rPr>
              <a:t>クラウドサービスやメディア変換サービス</a:t>
            </a:r>
            <a:r>
              <a:rPr lang="ja-JP" altLang="en-US" sz="1200" dirty="0"/>
              <a:t>といった新たな産業の創出や拡大を促進。（文部科学省）</a:t>
            </a:r>
            <a:endParaRPr lang="en-US" altLang="ja-JP" sz="1200" dirty="0"/>
          </a:p>
          <a:p>
            <a:pPr lvl="1"/>
            <a:r>
              <a:rPr lang="ja-JP" altLang="en-US" sz="1400" dirty="0"/>
              <a:t>（２）クリエーターへの適切な対価還元に向けた制度整備</a:t>
            </a:r>
            <a:endParaRPr lang="en-US" altLang="ja-JP" sz="1400" dirty="0"/>
          </a:p>
          <a:p>
            <a:pPr lvl="2"/>
            <a:r>
              <a:rPr lang="ja-JP" altLang="en-US" sz="1200" dirty="0">
                <a:solidFill>
                  <a:srgbClr val="FF0000"/>
                </a:solidFill>
              </a:rPr>
              <a:t>コンテンツの再生産につながるサイクルを生み出すための仕組みを構築</a:t>
            </a:r>
            <a:r>
              <a:rPr lang="ja-JP" altLang="en-US" sz="1200" dirty="0"/>
              <a:t>する。（文部科学省、経済産業省）</a:t>
            </a:r>
            <a:endParaRPr lang="en-US" altLang="ja-JP" sz="1200" dirty="0"/>
          </a:p>
          <a:p>
            <a:pPr lvl="1"/>
            <a:r>
              <a:rPr lang="ja-JP" altLang="en-US" sz="1400" dirty="0"/>
              <a:t>（３）新しい産業の創出・拡大に向けたコンテンツの権利処理の円滑化</a:t>
            </a:r>
            <a:endParaRPr lang="en-US" altLang="ja-JP" sz="1400" dirty="0"/>
          </a:p>
          <a:p>
            <a:pPr lvl="2"/>
            <a:r>
              <a:rPr lang="ja-JP" altLang="en-US" sz="1200" dirty="0">
                <a:solidFill>
                  <a:srgbClr val="FF0000"/>
                </a:solidFill>
              </a:rPr>
              <a:t>コンテンツにＩＤを付与し、権利処理に係る情報を集約してクラウドなどによりネットワーク上で参照可能とするデータベースの整備</a:t>
            </a:r>
            <a:r>
              <a:rPr lang="ja-JP" altLang="en-US" sz="1200" dirty="0"/>
              <a:t>とコンテンツ利用に係る</a:t>
            </a:r>
            <a:r>
              <a:rPr lang="ja-JP" altLang="en-US" sz="1200" dirty="0">
                <a:solidFill>
                  <a:srgbClr val="FF0000"/>
                </a:solidFill>
              </a:rPr>
              <a:t>対価の徴収・分配システムの整備</a:t>
            </a:r>
            <a:r>
              <a:rPr lang="ja-JP" altLang="en-US" sz="1200" dirty="0"/>
              <a:t>を促進する。（総務省、文部科学省）</a:t>
            </a:r>
            <a:endParaRPr lang="ja-JP" altLang="en-US" sz="1200" dirty="0">
              <a:solidFill>
                <a:srgbClr val="FF0000"/>
              </a:solidFill>
            </a:endParaRP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164</a:t>
            </a:fld>
            <a:endParaRPr lang="en-US" dirty="0"/>
          </a:p>
        </p:txBody>
      </p:sp>
      <p:sp>
        <p:nvSpPr>
          <p:cNvPr id="6" name="横巻き 5"/>
          <p:cNvSpPr/>
          <p:nvPr/>
        </p:nvSpPr>
        <p:spPr>
          <a:xfrm>
            <a:off x="9128626" y="494941"/>
            <a:ext cx="1456198"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Tree>
    <p:extLst>
      <p:ext uri="{BB962C8B-B14F-4D97-AF65-F5344CB8AC3E}">
        <p14:creationId xmlns:p14="http://schemas.microsoft.com/office/powerpoint/2010/main" val="245251860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知的財産政策ビジョン</a:t>
            </a:r>
            <a:r>
              <a:rPr lang="ja-JP" altLang="en-US" dirty="0" smtClean="0"/>
              <a:t>（</a:t>
            </a:r>
            <a:r>
              <a:rPr lang="en-US" altLang="ja-JP" dirty="0" smtClean="0"/>
              <a:t>2</a:t>
            </a:r>
            <a:r>
              <a:rPr lang="ja-JP" altLang="en-US" dirty="0" smtClean="0"/>
              <a:t>）</a:t>
            </a:r>
            <a:endParaRPr kumimoji="1" lang="ja-JP" altLang="en-US" dirty="0"/>
          </a:p>
        </p:txBody>
      </p:sp>
      <p:sp>
        <p:nvSpPr>
          <p:cNvPr id="3" name="コンテンツ プレースホルダー 2"/>
          <p:cNvSpPr>
            <a:spLocks noGrp="1"/>
          </p:cNvSpPr>
          <p:nvPr>
            <p:ph sz="half" idx="1"/>
          </p:nvPr>
        </p:nvSpPr>
        <p:spPr>
          <a:xfrm>
            <a:off x="162560" y="980728"/>
            <a:ext cx="5857240" cy="5877272"/>
          </a:xfrm>
        </p:spPr>
        <p:txBody>
          <a:bodyPr>
            <a:normAutofit fontScale="62500" lnSpcReduction="20000"/>
          </a:bodyPr>
          <a:lstStyle/>
          <a:p>
            <a:r>
              <a:rPr lang="ja-JP" altLang="en-US" dirty="0"/>
              <a:t>（５）電子書籍の普及</a:t>
            </a:r>
            <a:r>
              <a:rPr lang="ja-JP" altLang="en-US" dirty="0" smtClean="0"/>
              <a:t>促進</a:t>
            </a:r>
            <a:r>
              <a:rPr lang="en-US" altLang="ja-JP" dirty="0" smtClean="0"/>
              <a:t>(p.60)</a:t>
            </a:r>
          </a:p>
          <a:p>
            <a:pPr lvl="1"/>
            <a:r>
              <a:rPr lang="ja-JP" altLang="en-US" dirty="0"/>
              <a:t>海外の巨大プラットフォーム事業者などに対する交渉力</a:t>
            </a:r>
            <a:r>
              <a:rPr lang="ja-JP" altLang="en-US" dirty="0" smtClean="0"/>
              <a:t>向上</a:t>
            </a:r>
            <a:endParaRPr lang="en-US" altLang="ja-JP" dirty="0" smtClean="0"/>
          </a:p>
          <a:p>
            <a:pPr lvl="1"/>
            <a:r>
              <a:rPr lang="ja-JP" altLang="en-US" dirty="0">
                <a:solidFill>
                  <a:srgbClr val="FF0000"/>
                </a:solidFill>
              </a:rPr>
              <a:t>個人の作品や専門書を含む多種多様</a:t>
            </a:r>
            <a:r>
              <a:rPr lang="ja-JP" altLang="en-US" dirty="0" smtClean="0">
                <a:solidFill>
                  <a:srgbClr val="FF0000"/>
                </a:solidFill>
              </a:rPr>
              <a:t>な電子</a:t>
            </a:r>
            <a:r>
              <a:rPr lang="ja-JP" altLang="en-US" dirty="0">
                <a:solidFill>
                  <a:srgbClr val="FF0000"/>
                </a:solidFill>
              </a:rPr>
              <a:t>書籍コンテンツ数の</a:t>
            </a:r>
            <a:r>
              <a:rPr lang="ja-JP" altLang="en-US" dirty="0" smtClean="0">
                <a:solidFill>
                  <a:srgbClr val="FF0000"/>
                </a:solidFill>
              </a:rPr>
              <a:t>拡大</a:t>
            </a:r>
            <a:endParaRPr lang="en-US" altLang="ja-JP" dirty="0" smtClean="0">
              <a:solidFill>
                <a:srgbClr val="FF0000"/>
              </a:solidFill>
            </a:endParaRPr>
          </a:p>
          <a:p>
            <a:pPr lvl="1"/>
            <a:r>
              <a:rPr lang="ja-JP" altLang="en-US" dirty="0"/>
              <a:t>オープン型電子出版環境を実現するため、</a:t>
            </a:r>
            <a:r>
              <a:rPr lang="ja-JP" altLang="en-US" dirty="0">
                <a:solidFill>
                  <a:srgbClr val="FF0000"/>
                </a:solidFill>
              </a:rPr>
              <a:t>電子書籍交換フォーマット</a:t>
            </a:r>
            <a:r>
              <a:rPr lang="ja-JP" altLang="en-US" dirty="0" smtClean="0">
                <a:solidFill>
                  <a:srgbClr val="FF0000"/>
                </a:solidFill>
              </a:rPr>
              <a:t>の標準化</a:t>
            </a:r>
            <a:r>
              <a:rPr lang="ja-JP" altLang="en-US" dirty="0"/>
              <a:t>や国内外への普及</a:t>
            </a:r>
            <a:r>
              <a:rPr lang="ja-JP" altLang="en-US" dirty="0" smtClean="0"/>
              <a:t>促進</a:t>
            </a:r>
            <a:endParaRPr lang="en-US" altLang="ja-JP" dirty="0" smtClean="0"/>
          </a:p>
          <a:p>
            <a:r>
              <a:rPr lang="ja-JP" altLang="en-US" dirty="0"/>
              <a:t>（６）プラットフォームの形成の</a:t>
            </a:r>
            <a:r>
              <a:rPr lang="ja-JP" altLang="en-US" dirty="0" smtClean="0"/>
              <a:t>推進</a:t>
            </a:r>
            <a:endParaRPr lang="en-US" altLang="ja-JP" dirty="0" smtClean="0"/>
          </a:p>
          <a:p>
            <a:pPr lvl="1"/>
            <a:r>
              <a:rPr lang="ja-JP" altLang="en-US" dirty="0" smtClean="0"/>
              <a:t>多様</a:t>
            </a:r>
            <a:r>
              <a:rPr lang="ja-JP" altLang="en-US" dirty="0"/>
              <a:t>なコンテンツを提供するプラットフォーム支援を通じて</a:t>
            </a:r>
            <a:r>
              <a:rPr lang="ja-JP" altLang="en-US" dirty="0">
                <a:solidFill>
                  <a:srgbClr val="FF0000"/>
                </a:solidFill>
              </a:rPr>
              <a:t>コンテンツ</a:t>
            </a:r>
            <a:r>
              <a:rPr lang="ja-JP" altLang="en-US" dirty="0" smtClean="0">
                <a:solidFill>
                  <a:srgbClr val="FF0000"/>
                </a:solidFill>
              </a:rPr>
              <a:t>がプラットフォーム</a:t>
            </a:r>
            <a:r>
              <a:rPr lang="ja-JP" altLang="en-US" dirty="0">
                <a:solidFill>
                  <a:srgbClr val="FF0000"/>
                </a:solidFill>
              </a:rPr>
              <a:t>をリードするエコシステムの実現</a:t>
            </a:r>
            <a:r>
              <a:rPr lang="ja-JP" altLang="en-US" dirty="0"/>
              <a:t>の促進を支援する</a:t>
            </a:r>
            <a:r>
              <a:rPr lang="ja-JP" altLang="en-US" dirty="0" smtClean="0"/>
              <a:t>。</a:t>
            </a:r>
            <a:r>
              <a:rPr lang="zh-TW" altLang="en-US" dirty="0" smtClean="0"/>
              <a:t>（</a:t>
            </a:r>
            <a:r>
              <a:rPr lang="zh-TW" altLang="en-US" dirty="0"/>
              <a:t>総務省、経済産業省</a:t>
            </a:r>
            <a:r>
              <a:rPr lang="zh-TW" altLang="en-US" dirty="0" smtClean="0"/>
              <a:t>）</a:t>
            </a:r>
            <a:endParaRPr lang="en-US" altLang="zh-TW" dirty="0" smtClean="0"/>
          </a:p>
          <a:p>
            <a:r>
              <a:rPr lang="ja-JP" altLang="en-US" dirty="0"/>
              <a:t>（７）</a:t>
            </a:r>
            <a:r>
              <a:rPr lang="ja-JP" altLang="en-US" b="1" dirty="0"/>
              <a:t>ビッグデータビジネスの振興</a:t>
            </a:r>
            <a:endParaRPr lang="en-US" altLang="ja-JP" b="1" dirty="0"/>
          </a:p>
          <a:p>
            <a:pPr lvl="1"/>
            <a:r>
              <a:rPr lang="ja-JP" altLang="en-US" dirty="0">
                <a:solidFill>
                  <a:srgbClr val="FF0000"/>
                </a:solidFill>
              </a:rPr>
              <a:t>大量に生成されるユーザー情報、映像・音声、センサー情報</a:t>
            </a:r>
            <a:r>
              <a:rPr lang="ja-JP" altLang="en-US" dirty="0"/>
              <a:t>といった、価値ある知的財産を生み出す</a:t>
            </a:r>
            <a:r>
              <a:rPr lang="ja-JP" altLang="en-US" dirty="0">
                <a:solidFill>
                  <a:srgbClr val="FF0000"/>
                </a:solidFill>
              </a:rPr>
              <a:t>ビッグデータを経営資源として捉え</a:t>
            </a:r>
            <a:r>
              <a:rPr lang="ja-JP" altLang="en-US" dirty="0"/>
              <a:t>、データの収集・蓄積・分析による</a:t>
            </a:r>
            <a:r>
              <a:rPr lang="ja-JP" altLang="en-US" dirty="0">
                <a:solidFill>
                  <a:srgbClr val="FF0000"/>
                </a:solidFill>
              </a:rPr>
              <a:t>多様な付加価値の創造に資する研究開発などに取り組む</a:t>
            </a:r>
            <a:r>
              <a:rPr lang="ja-JP" altLang="en-US" dirty="0"/>
              <a:t>。（総務省、文部科学省、経済産業省</a:t>
            </a:r>
            <a:r>
              <a:rPr lang="ja-JP" altLang="en-US" dirty="0" smtClean="0"/>
              <a:t>）</a:t>
            </a:r>
            <a:endParaRPr lang="en-US" altLang="ja-JP" dirty="0" smtClean="0"/>
          </a:p>
          <a:p>
            <a:r>
              <a:rPr lang="ja-JP" altLang="en-US" dirty="0"/>
              <a:t>４．デジタル・ネットワーク環境促進の基盤整備</a:t>
            </a:r>
            <a:r>
              <a:rPr lang="en-US" altLang="ja-JP" dirty="0"/>
              <a:t>(p.64)</a:t>
            </a:r>
          </a:p>
          <a:p>
            <a:pPr lvl="1"/>
            <a:r>
              <a:rPr lang="ja-JP" altLang="en-US" dirty="0"/>
              <a:t>（１）</a:t>
            </a:r>
            <a:r>
              <a:rPr lang="ja-JP" altLang="en-US" b="1" dirty="0"/>
              <a:t>文化資産のデジタル・アーカイブ化の促進</a:t>
            </a:r>
            <a:endParaRPr lang="en-US" altLang="ja-JP" b="1" dirty="0"/>
          </a:p>
          <a:p>
            <a:pPr lvl="2"/>
            <a:r>
              <a:rPr lang="ja-JP" altLang="en-US" dirty="0"/>
              <a:t>コンテンツを利用するためのハードの保存や</a:t>
            </a:r>
            <a:r>
              <a:rPr lang="ja-JP" altLang="en-US" dirty="0">
                <a:solidFill>
                  <a:srgbClr val="FF0000"/>
                </a:solidFill>
              </a:rPr>
              <a:t>文化資産としてのデジタル・アーカイブ化</a:t>
            </a:r>
            <a:r>
              <a:rPr lang="ja-JP" altLang="en-US" dirty="0"/>
              <a:t>及びクラウド上に存在する新しいタイプの</a:t>
            </a:r>
            <a:r>
              <a:rPr lang="ja-JP" altLang="en-US" dirty="0">
                <a:solidFill>
                  <a:srgbClr val="FF0000"/>
                </a:solidFill>
              </a:rPr>
              <a:t>コンテンツの記録方法についても検討</a:t>
            </a:r>
            <a:r>
              <a:rPr lang="ja-JP" altLang="en-US" dirty="0"/>
              <a:t>が必要</a:t>
            </a:r>
            <a:endParaRPr lang="en-US" altLang="ja-JP" dirty="0"/>
          </a:p>
          <a:p>
            <a:pPr lvl="2"/>
            <a:r>
              <a:rPr lang="ja-JP" altLang="en-US" dirty="0"/>
              <a:t>文化資産及びこれらの関連資料などのデジタル・アーカイブ化を促進するとともに、</a:t>
            </a:r>
            <a:r>
              <a:rPr lang="ja-JP" altLang="en-US" dirty="0">
                <a:solidFill>
                  <a:srgbClr val="FF0000"/>
                </a:solidFill>
              </a:rPr>
              <a:t>各アーカイブ間の連携を実現するための環境整備及び海外発信の強化</a:t>
            </a:r>
            <a:r>
              <a:rPr lang="ja-JP" altLang="en-US" dirty="0"/>
              <a:t>について検討し、必要な措置を講じる。（内閣官</a:t>
            </a:r>
            <a:r>
              <a:rPr lang="zh-TW" altLang="en-US" dirty="0"/>
              <a:t>房、総務省、文部科学省、経済産業省）</a:t>
            </a:r>
            <a:endParaRPr lang="en-US" altLang="zh-TW" dirty="0"/>
          </a:p>
          <a:p>
            <a:pPr lvl="1"/>
            <a:endParaRPr lang="ja-JP" altLang="en-US" dirty="0"/>
          </a:p>
        </p:txBody>
      </p:sp>
      <p:sp>
        <p:nvSpPr>
          <p:cNvPr id="4" name="コンテンツ プレースホルダー 3"/>
          <p:cNvSpPr>
            <a:spLocks noGrp="1"/>
          </p:cNvSpPr>
          <p:nvPr>
            <p:ph sz="half" idx="2"/>
          </p:nvPr>
        </p:nvSpPr>
        <p:spPr>
          <a:xfrm>
            <a:off x="6172200" y="980728"/>
            <a:ext cx="5847080" cy="5877272"/>
          </a:xfrm>
        </p:spPr>
        <p:txBody>
          <a:bodyPr>
            <a:normAutofit fontScale="62500" lnSpcReduction="20000"/>
          </a:bodyPr>
          <a:lstStyle/>
          <a:p>
            <a:r>
              <a:rPr lang="ja-JP" altLang="en-US" dirty="0" smtClean="0"/>
              <a:t>第４</a:t>
            </a:r>
            <a:r>
              <a:rPr lang="ja-JP" altLang="en-US" dirty="0"/>
              <a:t>．コンテンツを中心としたソフトパワーの</a:t>
            </a:r>
            <a:r>
              <a:rPr lang="ja-JP" altLang="en-US" dirty="0" smtClean="0"/>
              <a:t>強化</a:t>
            </a:r>
            <a:r>
              <a:rPr lang="en-US" altLang="ja-JP" dirty="0" smtClean="0"/>
              <a:t>(p.68)</a:t>
            </a:r>
          </a:p>
          <a:p>
            <a:r>
              <a:rPr lang="ja-JP" altLang="en-US" dirty="0"/>
              <a:t>１．コンテンツ産業を巡る生態系変化への対応</a:t>
            </a:r>
            <a:endParaRPr lang="en-US" altLang="ja-JP" dirty="0" smtClean="0"/>
          </a:p>
          <a:p>
            <a:pPr lvl="1"/>
            <a:r>
              <a:rPr lang="ja-JP" altLang="en-US" dirty="0" smtClean="0">
                <a:solidFill>
                  <a:srgbClr val="FF0000"/>
                </a:solidFill>
              </a:rPr>
              <a:t>コンテンツ関連</a:t>
            </a:r>
            <a:r>
              <a:rPr lang="ja-JP" altLang="en-US" dirty="0">
                <a:solidFill>
                  <a:srgbClr val="FF0000"/>
                </a:solidFill>
              </a:rPr>
              <a:t>施策に対して重点的に資源配分</a:t>
            </a:r>
            <a:r>
              <a:rPr lang="ja-JP" altLang="en-US" dirty="0"/>
              <a:t>するとともに、政府としての総合的</a:t>
            </a:r>
            <a:r>
              <a:rPr lang="ja-JP" altLang="en-US" dirty="0" smtClean="0"/>
              <a:t>な推進</a:t>
            </a:r>
            <a:r>
              <a:rPr lang="ja-JP" altLang="en-US" dirty="0"/>
              <a:t>体制の在り方について検討し、必要な措置を講じる。</a:t>
            </a:r>
            <a:r>
              <a:rPr lang="en-US" altLang="ja-JP" dirty="0"/>
              <a:t>(</a:t>
            </a:r>
            <a:r>
              <a:rPr lang="ja-JP" altLang="en-US" dirty="0"/>
              <a:t>内閣</a:t>
            </a:r>
            <a:r>
              <a:rPr lang="ja-JP" altLang="en-US" dirty="0" smtClean="0"/>
              <a:t>官房</a:t>
            </a:r>
            <a:endParaRPr lang="en-US" altLang="ja-JP" dirty="0" smtClean="0"/>
          </a:p>
          <a:p>
            <a:r>
              <a:rPr lang="ja-JP" altLang="en-US" dirty="0"/>
              <a:t>２．</a:t>
            </a:r>
            <a:r>
              <a:rPr lang="ja-JP" altLang="en-US" dirty="0">
                <a:solidFill>
                  <a:srgbClr val="FF0000"/>
                </a:solidFill>
              </a:rPr>
              <a:t>日本の伝統や文化に根ざした魅力あるコンテンツ・製品などの発掘</a:t>
            </a:r>
            <a:r>
              <a:rPr lang="ja-JP" altLang="en-US" dirty="0" smtClean="0">
                <a:solidFill>
                  <a:srgbClr val="FF0000"/>
                </a:solidFill>
              </a:rPr>
              <a:t>・創造</a:t>
            </a:r>
            <a:endParaRPr lang="en-US" altLang="ja-JP" dirty="0" smtClean="0">
              <a:solidFill>
                <a:srgbClr val="FF0000"/>
              </a:solidFill>
            </a:endParaRPr>
          </a:p>
          <a:p>
            <a:pPr lvl="1"/>
            <a:r>
              <a:rPr lang="ja-JP" altLang="en-US" dirty="0"/>
              <a:t>（１）ターゲット国・地域で売るためのコンテンツ・製品の制作などに</a:t>
            </a:r>
            <a:r>
              <a:rPr lang="ja-JP" altLang="en-US" dirty="0" smtClean="0"/>
              <a:t>係る支援</a:t>
            </a:r>
            <a:endParaRPr lang="en-US" altLang="ja-JP" dirty="0" smtClean="0"/>
          </a:p>
          <a:p>
            <a:pPr lvl="1"/>
            <a:r>
              <a:rPr lang="ja-JP" altLang="en-US" dirty="0"/>
              <a:t>（２）世界のコンテンツの中心となる</a:t>
            </a:r>
            <a:r>
              <a:rPr lang="ja-JP" altLang="en-US" dirty="0">
                <a:solidFill>
                  <a:srgbClr val="FF0000"/>
                </a:solidFill>
              </a:rPr>
              <a:t>人財・開発拠点の</a:t>
            </a:r>
            <a:r>
              <a:rPr lang="ja-JP" altLang="en-US" dirty="0" smtClean="0">
                <a:solidFill>
                  <a:srgbClr val="FF0000"/>
                </a:solidFill>
              </a:rPr>
              <a:t>整備</a:t>
            </a:r>
            <a:endParaRPr lang="en-US" altLang="ja-JP" dirty="0" smtClean="0">
              <a:solidFill>
                <a:srgbClr val="FF0000"/>
              </a:solidFill>
            </a:endParaRPr>
          </a:p>
          <a:p>
            <a:pPr lvl="1"/>
            <a:r>
              <a:rPr lang="ja-JP" altLang="en-US" dirty="0"/>
              <a:t>（３）地域ブランドの</a:t>
            </a:r>
            <a:r>
              <a:rPr lang="ja-JP" altLang="en-US" dirty="0" smtClean="0"/>
              <a:t>確立</a:t>
            </a:r>
            <a:endParaRPr lang="en-US" altLang="ja-JP" dirty="0" smtClean="0"/>
          </a:p>
          <a:p>
            <a:pPr lvl="1"/>
            <a:r>
              <a:rPr lang="ja-JP" altLang="en-US" dirty="0"/>
              <a:t>（４）日本の</a:t>
            </a:r>
            <a:r>
              <a:rPr lang="ja-JP" altLang="en-US" dirty="0">
                <a:solidFill>
                  <a:srgbClr val="FF0000"/>
                </a:solidFill>
              </a:rPr>
              <a:t>高度な技術力を生かしたコンテンツ制作</a:t>
            </a:r>
            <a:r>
              <a:rPr lang="ja-JP" altLang="en-US" dirty="0"/>
              <a:t>の促進</a:t>
            </a:r>
          </a:p>
          <a:p>
            <a:r>
              <a:rPr lang="ja-JP" altLang="en-US" dirty="0"/>
              <a:t>３．日本ブランドのグローバルな</a:t>
            </a:r>
            <a:r>
              <a:rPr lang="ja-JP" altLang="en-US" dirty="0" smtClean="0"/>
              <a:t>発信（</a:t>
            </a:r>
            <a:r>
              <a:rPr lang="en-US" altLang="ja-JP" dirty="0" smtClean="0"/>
              <a:t>p.74</a:t>
            </a:r>
            <a:r>
              <a:rPr lang="ja-JP" altLang="en-US" dirty="0" smtClean="0"/>
              <a:t>）</a:t>
            </a:r>
            <a:endParaRPr lang="en-US" altLang="ja-JP" dirty="0" smtClean="0"/>
          </a:p>
          <a:p>
            <a:r>
              <a:rPr lang="ja-JP" altLang="en-US" dirty="0"/>
              <a:t>４．戦略的な海外展開の</a:t>
            </a:r>
            <a:r>
              <a:rPr lang="ja-JP" altLang="en-US" dirty="0" smtClean="0"/>
              <a:t>推進</a:t>
            </a:r>
            <a:endParaRPr lang="en-US" altLang="ja-JP" dirty="0" smtClean="0"/>
          </a:p>
          <a:p>
            <a:r>
              <a:rPr lang="ja-JP" altLang="en-US" dirty="0"/>
              <a:t>５．国内外から人を日本に呼び込むインバウンドの</a:t>
            </a:r>
            <a:r>
              <a:rPr lang="ja-JP" altLang="en-US" dirty="0" smtClean="0"/>
              <a:t>推進</a:t>
            </a:r>
            <a:endParaRPr lang="en-US" altLang="ja-JP" dirty="0" smtClean="0"/>
          </a:p>
          <a:p>
            <a:r>
              <a:rPr lang="ja-JP" altLang="en-US" dirty="0" smtClean="0"/>
              <a:t>６．模倣品</a:t>
            </a:r>
            <a:r>
              <a:rPr lang="ja-JP" altLang="en-US" dirty="0"/>
              <a:t>・海賊版対策の</a:t>
            </a:r>
            <a:r>
              <a:rPr lang="ja-JP" altLang="en-US" dirty="0" smtClean="0"/>
              <a:t>強化</a:t>
            </a:r>
            <a:endParaRPr lang="en-US" altLang="ja-JP" dirty="0" smtClean="0"/>
          </a:p>
          <a:p>
            <a:r>
              <a:rPr lang="ja-JP" altLang="en-US" dirty="0"/>
              <a:t>７．コンテンツ人財の育成</a:t>
            </a:r>
          </a:p>
          <a:p>
            <a:r>
              <a:rPr lang="ja-JP" altLang="en-US" dirty="0"/>
              <a:t>（１）クリエーターの裾野の</a:t>
            </a:r>
            <a:r>
              <a:rPr lang="ja-JP" altLang="en-US" dirty="0" smtClean="0"/>
              <a:t>拡大</a:t>
            </a:r>
            <a:endParaRPr lang="en-US" altLang="ja-JP" dirty="0" smtClean="0"/>
          </a:p>
          <a:p>
            <a:r>
              <a:rPr lang="ja-JP" altLang="en-US" dirty="0"/>
              <a:t>（２）若手クリエーターの育成</a:t>
            </a:r>
          </a:p>
          <a:p>
            <a:r>
              <a:rPr lang="ja-JP" altLang="en-US" dirty="0"/>
              <a:t>（３）グローバル人財の</a:t>
            </a:r>
            <a:r>
              <a:rPr lang="ja-JP" altLang="en-US" dirty="0" smtClean="0"/>
              <a:t>育成</a:t>
            </a:r>
            <a:endParaRPr lang="en-US" altLang="ja-JP" dirty="0" smtClean="0"/>
          </a:p>
          <a:p>
            <a:r>
              <a:rPr lang="ja-JP" altLang="en-US" dirty="0"/>
              <a:t>（４）コンテンツ制作現場の環境の改善</a:t>
            </a:r>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165</a:t>
            </a:fld>
            <a:endParaRPr kumimoji="0" lang="en-US"/>
          </a:p>
        </p:txBody>
      </p:sp>
    </p:spTree>
    <p:extLst>
      <p:ext uri="{BB962C8B-B14F-4D97-AF65-F5344CB8AC3E}">
        <p14:creationId xmlns:p14="http://schemas.microsoft.com/office/powerpoint/2010/main" val="7952326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2800" dirty="0"/>
              <a:t>⑨内閣官房高度情報通信ネットワーク社会推進戦略本部（</a:t>
            </a:r>
            <a:r>
              <a:rPr lang="en-US" altLang="ja-JP" sz="2800" dirty="0"/>
              <a:t>IT</a:t>
            </a:r>
            <a:r>
              <a:rPr lang="ja-JP" altLang="en-US" sz="2800" dirty="0"/>
              <a:t>戦略本部）の動き</a:t>
            </a:r>
            <a:endParaRPr lang="ja-JP" altLang="en-US" sz="2400" dirty="0"/>
          </a:p>
        </p:txBody>
      </p:sp>
      <p:sp>
        <p:nvSpPr>
          <p:cNvPr id="3" name="コンテンツ プレースホルダー 2"/>
          <p:cNvSpPr>
            <a:spLocks noGrp="1"/>
          </p:cNvSpPr>
          <p:nvPr>
            <p:ph idx="1"/>
          </p:nvPr>
        </p:nvSpPr>
        <p:spPr>
          <a:xfrm>
            <a:off x="197707" y="1052736"/>
            <a:ext cx="11837773" cy="6077272"/>
          </a:xfrm>
        </p:spPr>
        <p:txBody>
          <a:bodyPr>
            <a:normAutofit fontScale="70000" lnSpcReduction="20000"/>
          </a:bodyPr>
          <a:lstStyle/>
          <a:p>
            <a:r>
              <a:rPr lang="zh-TW" altLang="ja-JP" dirty="0"/>
              <a:t>世界最先端</a:t>
            </a:r>
            <a:r>
              <a:rPr lang="en-US" altLang="ja-JP" dirty="0"/>
              <a:t>IT</a:t>
            </a:r>
            <a:r>
              <a:rPr lang="zh-TW" altLang="ja-JP" dirty="0"/>
              <a:t>国家創造宣言（</a:t>
            </a:r>
            <a:r>
              <a:rPr lang="en-US" altLang="ja-JP" dirty="0" smtClean="0"/>
              <a:t>2013</a:t>
            </a:r>
            <a:r>
              <a:rPr lang="zh-TW" altLang="ja-JP" dirty="0" smtClean="0"/>
              <a:t>年</a:t>
            </a:r>
            <a:r>
              <a:rPr lang="en-US" altLang="ja-JP" dirty="0"/>
              <a:t>6</a:t>
            </a:r>
            <a:r>
              <a:rPr lang="zh-TW" altLang="ja-JP" dirty="0"/>
              <a:t>月</a:t>
            </a:r>
            <a:r>
              <a:rPr lang="en-US" altLang="ja-JP" dirty="0"/>
              <a:t>14</a:t>
            </a:r>
            <a:r>
              <a:rPr lang="zh-TW" altLang="ja-JP" dirty="0"/>
              <a:t>日閣議決定）</a:t>
            </a:r>
            <a:endParaRPr lang="ja-JP" altLang="ja-JP" sz="3000" dirty="0"/>
          </a:p>
          <a:p>
            <a:pPr lvl="1"/>
            <a:r>
              <a:rPr lang="ja-JP" altLang="ja-JP" dirty="0"/>
              <a:t>オープンデータ・ビッグデータの活用の推進</a:t>
            </a:r>
            <a:r>
              <a:rPr lang="en-US" altLang="ja-JP" dirty="0"/>
              <a:t>(p.6)</a:t>
            </a:r>
            <a:endParaRPr lang="ja-JP" altLang="ja-JP" sz="2600" dirty="0"/>
          </a:p>
          <a:p>
            <a:pPr lvl="2"/>
            <a:r>
              <a:rPr lang="ja-JP" altLang="ja-JP" dirty="0">
                <a:solidFill>
                  <a:srgbClr val="FF0000"/>
                </a:solidFill>
              </a:rPr>
              <a:t>公共データの民間開放（オープンデータ）の推進</a:t>
            </a:r>
            <a:endParaRPr lang="ja-JP" altLang="ja-JP" sz="2200" dirty="0">
              <a:solidFill>
                <a:srgbClr val="FF0000"/>
              </a:solidFill>
            </a:endParaRPr>
          </a:p>
          <a:p>
            <a:pPr lvl="2"/>
            <a:r>
              <a:rPr lang="ja-JP" altLang="ja-JP" dirty="0">
                <a:solidFill>
                  <a:srgbClr val="FF0000"/>
                </a:solidFill>
              </a:rPr>
              <a:t>ビッグデータ利活用による新事業・新サービス創出の促進</a:t>
            </a:r>
            <a:endParaRPr lang="ja-JP" altLang="ja-JP" sz="2200" dirty="0">
              <a:solidFill>
                <a:srgbClr val="FF0000"/>
              </a:solidFill>
            </a:endParaRPr>
          </a:p>
          <a:p>
            <a:pPr lvl="1"/>
            <a:r>
              <a:rPr lang="ja-JP" altLang="ja-JP" dirty="0"/>
              <a:t>国・地方を通じた行政情報システムの改革（</a:t>
            </a:r>
            <a:r>
              <a:rPr lang="en-US" altLang="ja-JP" dirty="0"/>
              <a:t>p.18</a:t>
            </a:r>
            <a:r>
              <a:rPr lang="ja-JP" altLang="ja-JP" dirty="0"/>
              <a:t>）</a:t>
            </a:r>
            <a:endParaRPr lang="ja-JP" altLang="ja-JP" sz="2600" dirty="0"/>
          </a:p>
          <a:p>
            <a:pPr lvl="2"/>
            <a:r>
              <a:rPr lang="ja-JP" altLang="ja-JP" dirty="0"/>
              <a:t>モバイル端末の利活用等を通じて、</a:t>
            </a:r>
            <a:r>
              <a:rPr lang="ja-JP" altLang="ja-JP" dirty="0">
                <a:solidFill>
                  <a:srgbClr val="FF0000"/>
                </a:solidFill>
              </a:rPr>
              <a:t>情報のデジタル化（ペーパーレス化）の推進と生産性向上</a:t>
            </a:r>
            <a:endParaRPr lang="ja-JP" altLang="ja-JP" sz="2200" dirty="0">
              <a:solidFill>
                <a:srgbClr val="FF0000"/>
              </a:solidFill>
            </a:endParaRPr>
          </a:p>
          <a:p>
            <a:pPr lvl="2"/>
            <a:r>
              <a:rPr lang="ja-JP" altLang="ja-JP" dirty="0"/>
              <a:t>ワーク・ライフ・バランスや災害時等の業務継続性に配慮</a:t>
            </a:r>
            <a:endParaRPr lang="ja-JP" altLang="ja-JP" sz="2200" dirty="0"/>
          </a:p>
          <a:p>
            <a:pPr lvl="2"/>
            <a:r>
              <a:rPr lang="en-US" altLang="ja-JP" dirty="0"/>
              <a:t>2021 </a:t>
            </a:r>
            <a:r>
              <a:rPr lang="ja-JP" altLang="ja-JP" dirty="0"/>
              <a:t>年度を目途に原則全ての政府情報システムをクラウド化し、拠点分散を図りつつ、災害や情報セキュリティに強い行政基盤を構築</a:t>
            </a:r>
            <a:endParaRPr lang="ja-JP" altLang="ja-JP" sz="2200" dirty="0"/>
          </a:p>
          <a:p>
            <a:pPr lvl="1"/>
            <a:r>
              <a:rPr lang="ja-JP" altLang="ja-JP" dirty="0"/>
              <a:t>国民全体の</a:t>
            </a:r>
            <a:r>
              <a:rPr lang="en-US" altLang="ja-JP" dirty="0"/>
              <a:t> IT </a:t>
            </a:r>
            <a:r>
              <a:rPr lang="ja-JP" altLang="ja-JP" dirty="0"/>
              <a:t>リテラシーの向上（</a:t>
            </a:r>
            <a:r>
              <a:rPr lang="en-US" altLang="ja-JP" dirty="0"/>
              <a:t>p.21</a:t>
            </a:r>
            <a:r>
              <a:rPr lang="ja-JP" altLang="ja-JP" dirty="0"/>
              <a:t>）</a:t>
            </a:r>
            <a:endParaRPr lang="ja-JP" altLang="ja-JP" sz="2600" dirty="0"/>
          </a:p>
          <a:p>
            <a:pPr lvl="2"/>
            <a:r>
              <a:rPr lang="ja-JP" altLang="ja-JP" dirty="0"/>
              <a:t>情報モラルや情報セキュリティに関する知識を含め、</a:t>
            </a:r>
            <a:r>
              <a:rPr lang="ja-JP" altLang="ja-JP" dirty="0">
                <a:solidFill>
                  <a:srgbClr val="FF0000"/>
                </a:solidFill>
              </a:rPr>
              <a:t>国民全体の</a:t>
            </a:r>
            <a:r>
              <a:rPr lang="en-US" altLang="ja-JP" dirty="0">
                <a:solidFill>
                  <a:srgbClr val="FF0000"/>
                </a:solidFill>
              </a:rPr>
              <a:t> IT </a:t>
            </a:r>
            <a:r>
              <a:rPr lang="ja-JP" altLang="ja-JP" dirty="0">
                <a:solidFill>
                  <a:srgbClr val="FF0000"/>
                </a:solidFill>
              </a:rPr>
              <a:t>リテラシーの向上</a:t>
            </a:r>
            <a:endParaRPr lang="ja-JP" altLang="ja-JP" sz="2200" dirty="0">
              <a:solidFill>
                <a:srgbClr val="FF0000"/>
              </a:solidFill>
            </a:endParaRPr>
          </a:p>
          <a:p>
            <a:pPr lvl="1"/>
            <a:r>
              <a:rPr lang="ja-JP" altLang="ja-JP" dirty="0"/>
              <a:t>国際的にも通用・リードする実践的な高度な</a:t>
            </a:r>
            <a:r>
              <a:rPr lang="en-US" altLang="ja-JP" dirty="0"/>
              <a:t> IT </a:t>
            </a:r>
            <a:r>
              <a:rPr lang="ja-JP" altLang="ja-JP" dirty="0"/>
              <a:t>人材の育成（</a:t>
            </a:r>
            <a:r>
              <a:rPr lang="en-US" altLang="ja-JP" dirty="0"/>
              <a:t>p.21</a:t>
            </a:r>
            <a:r>
              <a:rPr lang="ja-JP" altLang="ja-JP" dirty="0"/>
              <a:t>）</a:t>
            </a:r>
            <a:endParaRPr lang="ja-JP" altLang="ja-JP" sz="2600" dirty="0"/>
          </a:p>
          <a:p>
            <a:pPr lvl="2"/>
            <a:r>
              <a:rPr lang="ja-JP" altLang="ja-JP" dirty="0">
                <a:solidFill>
                  <a:srgbClr val="FF0000"/>
                </a:solidFill>
              </a:rPr>
              <a:t>高度な</a:t>
            </a:r>
            <a:r>
              <a:rPr lang="en-US" altLang="ja-JP" dirty="0">
                <a:solidFill>
                  <a:srgbClr val="FF0000"/>
                </a:solidFill>
              </a:rPr>
              <a:t>IT</a:t>
            </a:r>
            <a:r>
              <a:rPr lang="ja-JP" altLang="ja-JP" dirty="0">
                <a:solidFill>
                  <a:srgbClr val="FF0000"/>
                </a:solidFill>
              </a:rPr>
              <a:t>人材の育成が必要。実践の中で技術を習得</a:t>
            </a:r>
            <a:r>
              <a:rPr lang="ja-JP" altLang="ja-JP" dirty="0"/>
              <a:t>。</a:t>
            </a:r>
            <a:endParaRPr lang="ja-JP" altLang="ja-JP" sz="2200" dirty="0"/>
          </a:p>
          <a:p>
            <a:pPr lvl="2"/>
            <a:r>
              <a:rPr lang="en-US" altLang="ja-JP" dirty="0"/>
              <a:t>IT</a:t>
            </a:r>
            <a:r>
              <a:rPr lang="ja-JP" altLang="ja-JP" dirty="0"/>
              <a:t>人材のスキルを共通尺度で明確化する</a:t>
            </a:r>
            <a:r>
              <a:rPr lang="ja-JP" altLang="ja-JP" dirty="0">
                <a:solidFill>
                  <a:srgbClr val="FF0000"/>
                </a:solidFill>
              </a:rPr>
              <a:t>スキル標準を、</a:t>
            </a:r>
            <a:r>
              <a:rPr lang="en-US" altLang="ja-JP" dirty="0">
                <a:solidFill>
                  <a:srgbClr val="FF0000"/>
                </a:solidFill>
              </a:rPr>
              <a:t>IT</a:t>
            </a:r>
            <a:r>
              <a:rPr lang="ja-JP" altLang="ja-JP" dirty="0">
                <a:solidFill>
                  <a:srgbClr val="FF0000"/>
                </a:solidFill>
              </a:rPr>
              <a:t>の技術変化等を踏まえて適切に整備・活</a:t>
            </a:r>
            <a:r>
              <a:rPr lang="ja-JP" altLang="ja-JP" dirty="0"/>
              <a:t>用</a:t>
            </a:r>
            <a:endParaRPr lang="ja-JP" altLang="ja-JP" sz="2200" dirty="0"/>
          </a:p>
          <a:p>
            <a:pPr lvl="1"/>
            <a:r>
              <a:rPr lang="ja-JP" altLang="ja-JP" dirty="0"/>
              <a:t>研究開発の推進・研究開発成果との連携（</a:t>
            </a:r>
            <a:r>
              <a:rPr lang="en-US" altLang="ja-JP" dirty="0"/>
              <a:t>p.23</a:t>
            </a:r>
            <a:r>
              <a:rPr lang="ja-JP" altLang="ja-JP" dirty="0"/>
              <a:t>）</a:t>
            </a:r>
            <a:endParaRPr lang="ja-JP" altLang="ja-JP" sz="2600" dirty="0"/>
          </a:p>
          <a:p>
            <a:pPr lvl="2"/>
            <a:r>
              <a:rPr lang="ja-JP" altLang="ja-JP" dirty="0">
                <a:solidFill>
                  <a:srgbClr val="FF0000"/>
                </a:solidFill>
              </a:rPr>
              <a:t>研究成果を、迅速かつ的確に</a:t>
            </a:r>
            <a:r>
              <a:rPr lang="en-US" altLang="ja-JP" dirty="0">
                <a:solidFill>
                  <a:srgbClr val="FF0000"/>
                </a:solidFill>
              </a:rPr>
              <a:t> IT </a:t>
            </a:r>
            <a:r>
              <a:rPr lang="ja-JP" altLang="ja-JP" dirty="0">
                <a:solidFill>
                  <a:srgbClr val="FF0000"/>
                </a:solidFill>
              </a:rPr>
              <a:t>戦略と連携</a:t>
            </a:r>
            <a:r>
              <a:rPr lang="ja-JP" altLang="ja-JP" dirty="0" smtClean="0"/>
              <a:t>させる</a:t>
            </a:r>
            <a:endParaRPr lang="en-US" altLang="ja-JP" dirty="0" smtClean="0"/>
          </a:p>
          <a:p>
            <a:pPr lvl="2"/>
            <a:endParaRPr lang="ja-JP" altLang="ja-JP" sz="2200" dirty="0"/>
          </a:p>
          <a:p>
            <a:r>
              <a:rPr lang="ja-JP" altLang="ja-JP" dirty="0"/>
              <a:t>電子行政オープンデータ推進のための</a:t>
            </a:r>
            <a:r>
              <a:rPr lang="ja-JP" altLang="ja-JP" dirty="0" smtClean="0"/>
              <a:t>ロードマップ</a:t>
            </a:r>
            <a:r>
              <a:rPr lang="ja-JP" altLang="en-US" dirty="0"/>
              <a:t>（</a:t>
            </a:r>
            <a:r>
              <a:rPr lang="en-US" altLang="ja-JP" dirty="0" smtClean="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a:t>
            </a:r>
            <a:r>
              <a:rPr lang="ja-JP" altLang="ja-JP" dirty="0" smtClean="0"/>
              <a:t>決定</a:t>
            </a:r>
            <a:r>
              <a:rPr lang="ja-JP" altLang="en-US" dirty="0" smtClean="0"/>
              <a:t>）</a:t>
            </a:r>
            <a:endParaRPr lang="ja-JP" altLang="ja-JP" sz="3000" dirty="0"/>
          </a:p>
          <a:p>
            <a:pPr lvl="1"/>
            <a:r>
              <a:rPr lang="ja-JP" altLang="ja-JP" dirty="0">
                <a:solidFill>
                  <a:srgbClr val="FF0000"/>
                </a:solidFill>
              </a:rPr>
              <a:t>二次利用を促進する利用ルールの整備</a:t>
            </a:r>
            <a:r>
              <a:rPr lang="ja-JP" altLang="ja-JP" dirty="0"/>
              <a:t>（</a:t>
            </a:r>
            <a:r>
              <a:rPr lang="en-US" altLang="ja-JP" dirty="0"/>
              <a:t>p.2</a:t>
            </a:r>
            <a:r>
              <a:rPr lang="ja-JP" altLang="ja-JP" dirty="0"/>
              <a:t>）</a:t>
            </a:r>
            <a:endParaRPr lang="ja-JP" altLang="ja-JP" sz="2600" dirty="0"/>
          </a:p>
          <a:p>
            <a:pPr lvl="1"/>
            <a:r>
              <a:rPr lang="ja-JP" altLang="ja-JP" dirty="0" smtClean="0">
                <a:solidFill>
                  <a:srgbClr val="FF0000"/>
                </a:solidFill>
              </a:rPr>
              <a:t>機械判読に適したデータ形式での公開の拡大</a:t>
            </a:r>
            <a:r>
              <a:rPr lang="en-US" altLang="ja-JP" dirty="0" smtClean="0"/>
              <a:t>(p.3)</a:t>
            </a:r>
            <a:endParaRPr lang="ja-JP" altLang="ja-JP" sz="2600" dirty="0"/>
          </a:p>
          <a:p>
            <a:pPr lvl="1"/>
            <a:r>
              <a:rPr lang="ja-JP" altLang="ja-JP" dirty="0" smtClean="0"/>
              <a:t>データカタログ</a:t>
            </a:r>
            <a:r>
              <a:rPr lang="ja-JP" altLang="ja-JP" dirty="0"/>
              <a:t>（ポータルサイト）の整備</a:t>
            </a:r>
            <a:r>
              <a:rPr lang="en-US" altLang="ja-JP" dirty="0"/>
              <a:t>(p.</a:t>
            </a:r>
            <a:r>
              <a:rPr lang="ja-JP" altLang="ja-JP" dirty="0"/>
              <a:t>４</a:t>
            </a:r>
            <a:r>
              <a:rPr lang="en-US" altLang="ja-JP" dirty="0"/>
              <a:t>)</a:t>
            </a:r>
            <a:endParaRPr lang="ja-JP" altLang="ja-JP" sz="2600" dirty="0"/>
          </a:p>
          <a:p>
            <a:pPr lvl="1"/>
            <a:r>
              <a:rPr lang="ja-JP" altLang="ja-JP" dirty="0">
                <a:solidFill>
                  <a:srgbClr val="FF0000"/>
                </a:solidFill>
              </a:rPr>
              <a:t>公開データの拡大</a:t>
            </a:r>
            <a:r>
              <a:rPr lang="en-US" altLang="ja-JP" dirty="0"/>
              <a:t>(p.5)</a:t>
            </a:r>
            <a:endParaRPr lang="ja-JP" altLang="ja-JP" sz="2600" dirty="0"/>
          </a:p>
          <a:p>
            <a:pPr lvl="1"/>
            <a:r>
              <a:rPr lang="ja-JP" altLang="ja-JP" dirty="0"/>
              <a:t>普及・啓発、評価</a:t>
            </a:r>
            <a:r>
              <a:rPr lang="en-US" altLang="ja-JP" dirty="0"/>
              <a:t>(p.6)</a:t>
            </a:r>
            <a:endParaRPr lang="ja-JP" altLang="ja-JP" sz="2600" dirty="0"/>
          </a:p>
          <a:p>
            <a:pPr marL="0" indent="0">
              <a:buNone/>
            </a:pPr>
            <a:endParaRPr lang="ja-JP" altLang="ja-JP" sz="1800" dirty="0"/>
          </a:p>
        </p:txBody>
      </p:sp>
      <p:sp>
        <p:nvSpPr>
          <p:cNvPr id="5" name="スライド番号プレースホルダー 4"/>
          <p:cNvSpPr>
            <a:spLocks noGrp="1"/>
          </p:cNvSpPr>
          <p:nvPr>
            <p:ph type="sldNum" sz="quarter" idx="12"/>
          </p:nvPr>
        </p:nvSpPr>
        <p:spPr>
          <a:xfrm>
            <a:off x="8354888" y="6126164"/>
            <a:ext cx="2133600" cy="595312"/>
          </a:xfrm>
        </p:spPr>
        <p:txBody>
          <a:bodyPr/>
          <a:lstStyle/>
          <a:p>
            <a:fld id="{042AED99-7FB4-404E-8A97-64753DCE42EC}" type="slidenum">
              <a:rPr kumimoji="0" lang="en-US" smtClean="0"/>
              <a:pPr/>
              <a:t>166</a:t>
            </a:fld>
            <a:endParaRPr kumimoji="0" lang="en-US" dirty="0"/>
          </a:p>
        </p:txBody>
      </p:sp>
    </p:spTree>
    <p:extLst>
      <p:ext uri="{BB962C8B-B14F-4D97-AF65-F5344CB8AC3E}">
        <p14:creationId xmlns:p14="http://schemas.microsoft.com/office/powerpoint/2010/main" val="188702661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電子行政オープンデータ戦略</a:t>
            </a:r>
            <a:endParaRPr kumimoji="1" lang="ja-JP" altLang="en-US" dirty="0"/>
          </a:p>
        </p:txBody>
      </p:sp>
      <p:sp>
        <p:nvSpPr>
          <p:cNvPr id="3" name="コンテンツ プレースホルダー 2"/>
          <p:cNvSpPr>
            <a:spLocks noGrp="1"/>
          </p:cNvSpPr>
          <p:nvPr>
            <p:ph idx="1"/>
          </p:nvPr>
        </p:nvSpPr>
        <p:spPr>
          <a:xfrm>
            <a:off x="222422" y="1052736"/>
            <a:ext cx="11867978" cy="5805264"/>
          </a:xfrm>
        </p:spPr>
        <p:txBody>
          <a:bodyPr>
            <a:normAutofit fontScale="92500" lnSpcReduction="20000"/>
          </a:bodyPr>
          <a:lstStyle/>
          <a:p>
            <a:r>
              <a:rPr lang="ja-JP" altLang="en-US" dirty="0"/>
              <a:t>○電子行政オープンデータ戦略の概要（抜粋）</a:t>
            </a:r>
            <a:r>
              <a:rPr lang="en-US" altLang="ja-JP" dirty="0"/>
              <a:t>61</a:t>
            </a:r>
          </a:p>
          <a:p>
            <a:pPr lvl="1"/>
            <a:r>
              <a:rPr lang="en-US" altLang="ja-JP" dirty="0"/>
              <a:t>Ⅰ</a:t>
            </a:r>
            <a:r>
              <a:rPr lang="ja-JP" altLang="en-US" dirty="0" err="1"/>
              <a:t>．</a:t>
            </a:r>
            <a:r>
              <a:rPr lang="ja-JP" altLang="en-US" dirty="0"/>
              <a:t>基本的方向性</a:t>
            </a:r>
          </a:p>
          <a:p>
            <a:pPr lvl="1"/>
            <a:r>
              <a:rPr lang="zh-TW" altLang="en-US" dirty="0"/>
              <a:t>＜基本原則＞</a:t>
            </a:r>
          </a:p>
          <a:p>
            <a:pPr lvl="2"/>
            <a:r>
              <a:rPr lang="ja-JP" altLang="en-US" dirty="0"/>
              <a:t>－ 政府自ら</a:t>
            </a:r>
            <a:r>
              <a:rPr lang="ja-JP" altLang="en-US" dirty="0">
                <a:solidFill>
                  <a:srgbClr val="FF0000"/>
                </a:solidFill>
              </a:rPr>
              <a:t>積極的に公共データを公開</a:t>
            </a:r>
            <a:r>
              <a:rPr lang="ja-JP" altLang="en-US" dirty="0"/>
              <a:t>すること</a:t>
            </a:r>
          </a:p>
          <a:p>
            <a:pPr lvl="2"/>
            <a:r>
              <a:rPr lang="ja-JP" altLang="en-US" dirty="0"/>
              <a:t>－ </a:t>
            </a:r>
            <a:r>
              <a:rPr lang="ja-JP" altLang="en-US" dirty="0">
                <a:solidFill>
                  <a:srgbClr val="FF0000"/>
                </a:solidFill>
              </a:rPr>
              <a:t>機械判読可能な形式</a:t>
            </a:r>
            <a:r>
              <a:rPr lang="ja-JP" altLang="en-US" dirty="0"/>
              <a:t>で公開すること</a:t>
            </a:r>
          </a:p>
          <a:p>
            <a:pPr lvl="2"/>
            <a:r>
              <a:rPr lang="ja-JP" altLang="en-US" dirty="0"/>
              <a:t>－ </a:t>
            </a:r>
            <a:r>
              <a:rPr lang="ja-JP" altLang="en-US" dirty="0">
                <a:solidFill>
                  <a:srgbClr val="FF0000"/>
                </a:solidFill>
              </a:rPr>
              <a:t>営利目的、非営利目的を問わず</a:t>
            </a:r>
            <a:r>
              <a:rPr lang="ja-JP" altLang="en-US" dirty="0"/>
              <a:t>活用を促進すること</a:t>
            </a:r>
          </a:p>
          <a:p>
            <a:pPr lvl="2"/>
            <a:r>
              <a:rPr lang="ja-JP" altLang="en-US" dirty="0"/>
              <a:t>－ 取組可能な公共データから速やかに公開等の具体的な取組に着手し、成果を確実に</a:t>
            </a:r>
            <a:r>
              <a:rPr lang="ja-JP" altLang="en-US" dirty="0" smtClean="0"/>
              <a:t>蓄積して</a:t>
            </a:r>
            <a:r>
              <a:rPr lang="ja-JP" altLang="en-US" dirty="0"/>
              <a:t>いく</a:t>
            </a:r>
            <a:r>
              <a:rPr lang="ja-JP" altLang="en-US" dirty="0" smtClean="0"/>
              <a:t>こと</a:t>
            </a:r>
            <a:endParaRPr lang="en-US" altLang="ja-JP" dirty="0" smtClean="0"/>
          </a:p>
          <a:p>
            <a:r>
              <a:rPr lang="en-US" altLang="ja-JP" dirty="0"/>
              <a:t>Ⅱ</a:t>
            </a:r>
            <a:r>
              <a:rPr lang="ja-JP" altLang="en-US" dirty="0" err="1"/>
              <a:t>．</a:t>
            </a:r>
            <a:r>
              <a:rPr lang="ja-JP" altLang="en-US" dirty="0"/>
              <a:t>具体的な施策</a:t>
            </a:r>
          </a:p>
          <a:p>
            <a:pPr lvl="1"/>
            <a:r>
              <a:rPr lang="ja-JP" altLang="en-US" dirty="0" smtClean="0"/>
              <a:t>１</a:t>
            </a:r>
            <a:r>
              <a:rPr lang="ja-JP" altLang="en-US" dirty="0"/>
              <a:t>．公共データ活用の推進</a:t>
            </a:r>
          </a:p>
          <a:p>
            <a:pPr lvl="2"/>
            <a:r>
              <a:rPr lang="ja-JP" altLang="en-US" dirty="0"/>
              <a:t>①公共データ活用ニーズの把握</a:t>
            </a:r>
          </a:p>
          <a:p>
            <a:pPr lvl="2"/>
            <a:r>
              <a:rPr lang="ja-JP" altLang="en-US" dirty="0"/>
              <a:t>②データ提供方法等に係る課題の整理、検討</a:t>
            </a:r>
          </a:p>
          <a:p>
            <a:pPr lvl="2"/>
            <a:r>
              <a:rPr lang="ja-JP" altLang="en-US" dirty="0"/>
              <a:t>③民間サービスの開発</a:t>
            </a:r>
          </a:p>
          <a:p>
            <a:pPr lvl="1"/>
            <a:r>
              <a:rPr lang="ja-JP" altLang="en-US" dirty="0"/>
              <a:t>２．公共データ活用のための環境整備</a:t>
            </a:r>
          </a:p>
          <a:p>
            <a:pPr lvl="2"/>
            <a:r>
              <a:rPr lang="ja-JP" altLang="en-US" dirty="0"/>
              <a:t>①公共データ活用のために必要なルール等の整備</a:t>
            </a:r>
          </a:p>
          <a:p>
            <a:pPr lvl="3"/>
            <a:r>
              <a:rPr lang="ja-JP" altLang="en-US" dirty="0"/>
              <a:t>各府省におけるデータ公開時の著作権の取扱い、利用条件、機械からの</a:t>
            </a:r>
            <a:r>
              <a:rPr lang="ja-JP" altLang="en-US" dirty="0">
                <a:solidFill>
                  <a:srgbClr val="FF0000"/>
                </a:solidFill>
              </a:rPr>
              <a:t>アクセスルール</a:t>
            </a:r>
            <a:r>
              <a:rPr lang="ja-JP" altLang="en-US" dirty="0" smtClean="0"/>
              <a:t>、利用者</a:t>
            </a:r>
            <a:r>
              <a:rPr lang="ja-JP" altLang="en-US" dirty="0"/>
              <a:t>と提供者の責任分担の在り方、機微情報の取扱いの在り方等について、利用者の</a:t>
            </a:r>
            <a:r>
              <a:rPr lang="ja-JP" altLang="en-US" dirty="0" smtClean="0"/>
              <a:t>利便性</a:t>
            </a:r>
            <a:r>
              <a:rPr lang="ja-JP" altLang="en-US" dirty="0"/>
              <a:t>と権利者の権利の保護に十分配意しつつ、公共データ活用のために必要なルール等</a:t>
            </a:r>
            <a:r>
              <a:rPr lang="ja-JP" altLang="en-US" dirty="0" smtClean="0"/>
              <a:t>を整備</a:t>
            </a:r>
            <a:r>
              <a:rPr lang="ja-JP" altLang="en-US" dirty="0"/>
              <a:t>する。</a:t>
            </a:r>
          </a:p>
          <a:p>
            <a:pPr lvl="2"/>
            <a:r>
              <a:rPr lang="ja-JP" altLang="en-US" dirty="0"/>
              <a:t>②データカタログの整備</a:t>
            </a:r>
          </a:p>
          <a:p>
            <a:pPr lvl="2"/>
            <a:r>
              <a:rPr lang="ja-JP" altLang="en-US" dirty="0"/>
              <a:t>③データ形式・構造等の標準化の推進等</a:t>
            </a:r>
          </a:p>
          <a:p>
            <a:pPr lvl="2"/>
            <a:r>
              <a:rPr lang="ja-JP" altLang="en-US" dirty="0"/>
              <a:t>④提供機関支援等についての検討</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167</a:t>
            </a:fld>
            <a:endParaRPr lang="en-US" dirty="0"/>
          </a:p>
        </p:txBody>
      </p:sp>
    </p:spTree>
    <p:extLst>
      <p:ext uri="{BB962C8B-B14F-4D97-AF65-F5344CB8AC3E}">
        <p14:creationId xmlns:p14="http://schemas.microsoft.com/office/powerpoint/2010/main" val="33771427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sz="3600" dirty="0"/>
              <a:t>電子書籍・文化資産の両議員連盟の動き</a:t>
            </a:r>
          </a:p>
        </p:txBody>
      </p:sp>
      <p:sp>
        <p:nvSpPr>
          <p:cNvPr id="3" name="コンテンツ プレースホルダー 2"/>
          <p:cNvSpPr>
            <a:spLocks noGrp="1"/>
          </p:cNvSpPr>
          <p:nvPr>
            <p:ph idx="1"/>
          </p:nvPr>
        </p:nvSpPr>
        <p:spPr>
          <a:xfrm>
            <a:off x="160637" y="928671"/>
            <a:ext cx="11837773" cy="6129657"/>
          </a:xfrm>
        </p:spPr>
        <p:txBody>
          <a:bodyPr>
            <a:normAutofit fontScale="85000" lnSpcReduction="20000"/>
          </a:bodyPr>
          <a:lstStyle/>
          <a:p>
            <a:r>
              <a:rPr lang="ja-JP" altLang="ja-JP" dirty="0"/>
              <a:t>電子書籍と出版文化の振興に関する議員連盟（</a:t>
            </a:r>
            <a:r>
              <a:rPr lang="ja-JP" altLang="ja-JP" dirty="0" smtClean="0"/>
              <a:t>電書議連</a:t>
            </a:r>
            <a:r>
              <a:rPr lang="en-US" altLang="ja-JP" dirty="0" smtClean="0"/>
              <a:t>2013</a:t>
            </a:r>
            <a:r>
              <a:rPr lang="ja-JP" altLang="en-US" dirty="0" smtClean="0"/>
              <a:t>年</a:t>
            </a:r>
            <a:r>
              <a:rPr lang="en-US" altLang="ja-JP" dirty="0" smtClean="0"/>
              <a:t>6</a:t>
            </a:r>
            <a:r>
              <a:rPr lang="ja-JP" altLang="en-US" dirty="0" smtClean="0"/>
              <a:t>月～</a:t>
            </a:r>
            <a:r>
              <a:rPr lang="ja-JP" altLang="ja-JP" dirty="0" smtClean="0"/>
              <a:t>）</a:t>
            </a:r>
            <a:endParaRPr lang="ja-JP" altLang="ja-JP" dirty="0"/>
          </a:p>
          <a:p>
            <a:pPr lvl="1"/>
            <a:r>
              <a:rPr lang="ja-JP" altLang="ja-JP" dirty="0" smtClean="0"/>
              <a:t>印刷</a:t>
            </a:r>
            <a:r>
              <a:rPr lang="ja-JP" altLang="ja-JP" dirty="0"/>
              <a:t>文化・電子文化の基盤整備に関する勉強会（中川</a:t>
            </a:r>
            <a:r>
              <a:rPr lang="ja-JP" altLang="ja-JP" dirty="0" smtClean="0"/>
              <a:t>勉強会</a:t>
            </a:r>
            <a:r>
              <a:rPr lang="en-US" altLang="ja-JP" dirty="0" smtClean="0"/>
              <a:t>2012</a:t>
            </a:r>
            <a:r>
              <a:rPr lang="ja-JP" altLang="en-US" dirty="0" smtClean="0"/>
              <a:t>年</a:t>
            </a:r>
            <a:r>
              <a:rPr lang="en-US" altLang="ja-JP" dirty="0" smtClean="0"/>
              <a:t>2</a:t>
            </a:r>
            <a:r>
              <a:rPr lang="ja-JP" altLang="en-US" dirty="0" smtClean="0"/>
              <a:t>月～</a:t>
            </a:r>
            <a:r>
              <a:rPr lang="ja-JP" altLang="ja-JP" dirty="0" smtClean="0"/>
              <a:t>）で「</a:t>
            </a:r>
            <a:r>
              <a:rPr lang="ja-JP" altLang="ja-JP" dirty="0"/>
              <a:t>ナショナル・アーカイブと権利情報に関するビジョン</a:t>
            </a:r>
            <a:r>
              <a:rPr lang="ja-JP" altLang="ja-JP" dirty="0" smtClean="0"/>
              <a:t>」を</a:t>
            </a:r>
            <a:r>
              <a:rPr lang="ja-JP" altLang="en-US" dirty="0" smtClean="0"/>
              <a:t>提言</a:t>
            </a:r>
            <a:endParaRPr lang="en-US" altLang="ja-JP" dirty="0" smtClean="0"/>
          </a:p>
          <a:p>
            <a:pPr lvl="2"/>
            <a:r>
              <a:rPr lang="ja-JP" altLang="en-US" sz="2200" dirty="0"/>
              <a:t>出版物の権利登録制度と書誌情報等を利用した著作物の特定のしくみ</a:t>
            </a:r>
            <a:endParaRPr lang="ja-JP" altLang="ja-JP" sz="2200" dirty="0"/>
          </a:p>
          <a:p>
            <a:pPr lvl="1"/>
            <a:r>
              <a:rPr lang="ja-JP" altLang="en-US" dirty="0" smtClean="0"/>
              <a:t>平成</a:t>
            </a:r>
            <a:r>
              <a:rPr lang="en-US" altLang="ja-JP" dirty="0"/>
              <a:t>26</a:t>
            </a:r>
            <a:r>
              <a:rPr lang="ja-JP" altLang="en-US" dirty="0"/>
              <a:t>年著作権法改正における参議院での附帯</a:t>
            </a:r>
            <a:r>
              <a:rPr lang="ja-JP" altLang="en-US" dirty="0" smtClean="0"/>
              <a:t>決議（</a:t>
            </a:r>
            <a:r>
              <a:rPr lang="en-US" altLang="ja-JP" dirty="0" smtClean="0"/>
              <a:t>2014</a:t>
            </a:r>
            <a:r>
              <a:rPr lang="ja-JP" altLang="en-US" dirty="0" smtClean="0"/>
              <a:t>年</a:t>
            </a:r>
            <a:r>
              <a:rPr lang="en-US" altLang="ja-JP" dirty="0" smtClean="0"/>
              <a:t>4</a:t>
            </a:r>
            <a:r>
              <a:rPr lang="ja-JP" altLang="en-US" dirty="0" smtClean="0"/>
              <a:t>月）</a:t>
            </a:r>
            <a:endParaRPr lang="en-US" altLang="ja-JP" dirty="0" smtClean="0"/>
          </a:p>
          <a:p>
            <a:pPr lvl="2"/>
            <a:r>
              <a:rPr lang="ja-JP" altLang="en-US" dirty="0"/>
              <a:t> ナショナル・アーカイブの構築に向けて、</a:t>
            </a:r>
            <a:r>
              <a:rPr lang="ja-JP" altLang="en-US" dirty="0">
                <a:solidFill>
                  <a:srgbClr val="FF0000"/>
                </a:solidFill>
              </a:rPr>
              <a:t>国立国会図書館</a:t>
            </a:r>
            <a:r>
              <a:rPr lang="ja-JP" altLang="en-US" dirty="0"/>
              <a:t>を始めとする関係機関と連携・協力しつつ、調査・研究を行うなど取組を推進</a:t>
            </a:r>
            <a:endParaRPr lang="en-US" altLang="ja-JP" dirty="0" smtClean="0"/>
          </a:p>
          <a:p>
            <a:endParaRPr lang="en-US" altLang="ja-JP" dirty="0" smtClean="0"/>
          </a:p>
          <a:p>
            <a:r>
              <a:rPr lang="ja-JP" altLang="ja-JP" dirty="0" smtClean="0"/>
              <a:t>デジタル</a:t>
            </a:r>
            <a:r>
              <a:rPr lang="ja-JP" altLang="ja-JP" dirty="0"/>
              <a:t>文化資産推進議員連盟</a:t>
            </a:r>
            <a:r>
              <a:rPr lang="ja-JP" altLang="ja-JP" dirty="0" smtClean="0"/>
              <a:t>（</a:t>
            </a:r>
            <a:r>
              <a:rPr lang="zh-TW" altLang="en-US" dirty="0" smtClean="0"/>
              <a:t>文化資産議連</a:t>
            </a:r>
            <a:r>
              <a:rPr lang="en-US" altLang="zh-TW" dirty="0" smtClean="0"/>
              <a:t>201</a:t>
            </a:r>
            <a:r>
              <a:rPr lang="en-US" altLang="ja-JP" dirty="0" smtClean="0"/>
              <a:t>2</a:t>
            </a:r>
            <a:r>
              <a:rPr lang="ja-JP" altLang="en-US" dirty="0" smtClean="0"/>
              <a:t>年</a:t>
            </a:r>
            <a:r>
              <a:rPr lang="en-US" altLang="ja-JP" dirty="0" smtClean="0"/>
              <a:t>6</a:t>
            </a:r>
            <a:r>
              <a:rPr lang="ja-JP" altLang="en-US" dirty="0" smtClean="0"/>
              <a:t>月～</a:t>
            </a:r>
            <a:r>
              <a:rPr lang="ja-JP" altLang="ja-JP" dirty="0" smtClean="0"/>
              <a:t>）</a:t>
            </a:r>
            <a:endParaRPr lang="ja-JP" altLang="ja-JP" dirty="0"/>
          </a:p>
          <a:p>
            <a:pPr lvl="1"/>
            <a:r>
              <a:rPr lang="ja-JP" altLang="en-US" dirty="0" smtClean="0"/>
              <a:t>国立</a:t>
            </a:r>
            <a:r>
              <a:rPr lang="ja-JP" altLang="ja-JP" dirty="0" smtClean="0"/>
              <a:t>デジタル文化</a:t>
            </a:r>
            <a:r>
              <a:rPr lang="ja-JP" altLang="en-US" dirty="0"/>
              <a:t>資産</a:t>
            </a:r>
            <a:r>
              <a:rPr lang="ja-JP" altLang="en-US" dirty="0" smtClean="0"/>
              <a:t>振興</a:t>
            </a:r>
            <a:r>
              <a:rPr lang="ja-JP" altLang="ja-JP" dirty="0" smtClean="0"/>
              <a:t>センター（仮称）設立構想についての検討委員会報告</a:t>
            </a:r>
            <a:r>
              <a:rPr lang="ja-JP" altLang="en-US" dirty="0" smtClean="0"/>
              <a:t>（</a:t>
            </a:r>
            <a:r>
              <a:rPr lang="en-US" altLang="ja-JP" dirty="0" smtClean="0"/>
              <a:t>2014</a:t>
            </a:r>
            <a:r>
              <a:rPr lang="ja-JP" altLang="en-US" dirty="0" smtClean="0"/>
              <a:t>年</a:t>
            </a:r>
            <a:r>
              <a:rPr lang="en-US" altLang="ja-JP" dirty="0"/>
              <a:t>5</a:t>
            </a:r>
            <a:r>
              <a:rPr lang="ja-JP" altLang="en-US" dirty="0"/>
              <a:t>月</a:t>
            </a:r>
            <a:r>
              <a:rPr lang="en-US" altLang="ja-JP" dirty="0"/>
              <a:t>23</a:t>
            </a:r>
            <a:r>
              <a:rPr lang="ja-JP" altLang="en-US" dirty="0"/>
              <a:t>日）</a:t>
            </a:r>
            <a:endParaRPr lang="ja-JP" altLang="ja-JP" sz="2600" dirty="0"/>
          </a:p>
          <a:p>
            <a:pPr lvl="1"/>
            <a:r>
              <a:rPr lang="ja-JP" altLang="ja-JP" dirty="0" smtClean="0"/>
              <a:t>センター</a:t>
            </a:r>
            <a:r>
              <a:rPr lang="ja-JP" altLang="ja-JP" dirty="0"/>
              <a:t>主管組織（設立推進体制）</a:t>
            </a:r>
            <a:endParaRPr lang="ja-JP" altLang="ja-JP" sz="2600" dirty="0"/>
          </a:p>
          <a:p>
            <a:pPr lvl="2"/>
            <a:r>
              <a:rPr lang="ja-JP" altLang="ja-JP" dirty="0"/>
              <a:t>産官学が合同で連携する推進体制（文化庁と</a:t>
            </a:r>
            <a:r>
              <a:rPr lang="ja-JP" altLang="ja-JP" dirty="0">
                <a:solidFill>
                  <a:srgbClr val="FF0000"/>
                </a:solidFill>
              </a:rPr>
              <a:t>国立国会図書館</a:t>
            </a:r>
            <a:r>
              <a:rPr lang="ja-JP" altLang="ja-JP" dirty="0"/>
              <a:t>を含む）をスタートアップ</a:t>
            </a:r>
            <a:r>
              <a:rPr lang="ja-JP" altLang="ja-JP" dirty="0" smtClean="0"/>
              <a:t>し</a:t>
            </a:r>
            <a:r>
              <a:rPr lang="en-US" altLang="ja-JP" dirty="0" smtClean="0"/>
              <a:t>2020</a:t>
            </a:r>
            <a:r>
              <a:rPr lang="ja-JP" altLang="en-US" dirty="0" smtClean="0"/>
              <a:t>年東京五輪を契機とした</a:t>
            </a:r>
            <a:r>
              <a:rPr lang="ja-JP" altLang="ja-JP" dirty="0" smtClean="0">
                <a:solidFill>
                  <a:srgbClr val="FF0000"/>
                </a:solidFill>
              </a:rPr>
              <a:t>「</a:t>
            </a:r>
            <a:r>
              <a:rPr lang="ja-JP" altLang="ja-JP" dirty="0">
                <a:solidFill>
                  <a:srgbClr val="FF0000"/>
                </a:solidFill>
              </a:rPr>
              <a:t>文化立国」のための国家戦略を立案</a:t>
            </a:r>
            <a:endParaRPr lang="ja-JP" altLang="ja-JP" sz="2200" dirty="0">
              <a:solidFill>
                <a:srgbClr val="FF0000"/>
              </a:solidFill>
            </a:endParaRPr>
          </a:p>
          <a:p>
            <a:pPr lvl="1"/>
            <a:r>
              <a:rPr lang="ja-JP" altLang="ja-JP" dirty="0" smtClean="0"/>
              <a:t>恒久</a:t>
            </a:r>
            <a:r>
              <a:rPr lang="ja-JP" altLang="ja-JP" dirty="0"/>
              <a:t>保存基盤整備</a:t>
            </a:r>
            <a:endParaRPr lang="ja-JP" altLang="ja-JP" sz="2600" dirty="0"/>
          </a:p>
          <a:p>
            <a:pPr lvl="2"/>
            <a:r>
              <a:rPr lang="ja-JP" altLang="ja-JP" sz="2600" dirty="0">
                <a:solidFill>
                  <a:srgbClr val="FF0000"/>
                </a:solidFill>
              </a:rPr>
              <a:t>多様な文化資源の</a:t>
            </a:r>
            <a:r>
              <a:rPr lang="ja-JP" altLang="en-US" sz="2600" dirty="0">
                <a:solidFill>
                  <a:srgbClr val="FF0000"/>
                </a:solidFill>
              </a:rPr>
              <a:t>デジタル</a:t>
            </a:r>
            <a:r>
              <a:rPr lang="ja-JP" altLang="ja-JP" sz="2600" dirty="0">
                <a:solidFill>
                  <a:srgbClr val="FF0000"/>
                </a:solidFill>
              </a:rPr>
              <a:t>化とデータ蓄積および各種デジタルアーカイブ相互連携基盤整備への早期着手</a:t>
            </a:r>
            <a:r>
              <a:rPr lang="ja-JP" altLang="ja-JP" sz="2600" dirty="0"/>
              <a:t>が急務</a:t>
            </a:r>
            <a:endParaRPr lang="ja-JP" altLang="ja-JP" dirty="0"/>
          </a:p>
          <a:p>
            <a:pPr lvl="2"/>
            <a:r>
              <a:rPr lang="ja-JP" altLang="ja-JP" sz="2600" dirty="0"/>
              <a:t>デジタルコンテンツを最も大量に取り扱う業務実績を有し、今後も書籍分野の文化資源の大規模デジタル化および段階的なウェブ情報の制度的収集を計画する</a:t>
            </a:r>
            <a:r>
              <a:rPr lang="ja-JP" altLang="ja-JP" sz="2600" dirty="0">
                <a:solidFill>
                  <a:srgbClr val="FF0000"/>
                </a:solidFill>
              </a:rPr>
              <a:t>国立国会図書館</a:t>
            </a:r>
            <a:r>
              <a:rPr lang="ja-JP" altLang="ja-JP" sz="2600" dirty="0"/>
              <a:t>が、予算面・人員面の強化をはじめとする</a:t>
            </a:r>
            <a:r>
              <a:rPr lang="ja-JP" altLang="ja-JP" sz="2600" dirty="0">
                <a:solidFill>
                  <a:srgbClr val="FF0000"/>
                </a:solidFill>
              </a:rPr>
              <a:t>条件整備等の措置を前提</a:t>
            </a:r>
            <a:r>
              <a:rPr lang="ja-JP" altLang="ja-JP" sz="2600" dirty="0"/>
              <a:t>として、この役割を担うことが望ましい</a:t>
            </a:r>
            <a:endParaRPr lang="en-US" altLang="ja-JP" sz="2600" dirty="0"/>
          </a:p>
          <a:p>
            <a:pPr lvl="1"/>
            <a:r>
              <a:rPr lang="ja-JP" altLang="en-US" dirty="0" smtClean="0"/>
              <a:t>デジタル文化</a:t>
            </a:r>
            <a:r>
              <a:rPr lang="ja-JP" altLang="en-US" dirty="0"/>
              <a:t>資産</a:t>
            </a:r>
            <a:r>
              <a:rPr lang="ja-JP" altLang="en-US" dirty="0" smtClean="0"/>
              <a:t>の「活用」</a:t>
            </a:r>
            <a:endParaRPr lang="en-US" altLang="ja-JP" dirty="0" smtClean="0"/>
          </a:p>
          <a:p>
            <a:pPr lvl="2"/>
            <a:r>
              <a:rPr lang="ja-JP" altLang="en-US" dirty="0"/>
              <a:t>国内外</a:t>
            </a:r>
            <a:r>
              <a:rPr lang="ja-JP" altLang="en-US" dirty="0" smtClean="0"/>
              <a:t>に文化情報を発信する基盤（ポータル）構築・運用</a:t>
            </a:r>
            <a:endParaRPr lang="en-US" altLang="ja-JP" dirty="0" smtClean="0"/>
          </a:p>
          <a:p>
            <a:pPr lvl="2"/>
            <a:r>
              <a:rPr lang="ja-JP" altLang="en-US" dirty="0">
                <a:solidFill>
                  <a:srgbClr val="FF0000"/>
                </a:solidFill>
              </a:rPr>
              <a:t>集積</a:t>
            </a:r>
            <a:r>
              <a:rPr lang="ja-JP" altLang="en-US" dirty="0" smtClean="0">
                <a:solidFill>
                  <a:srgbClr val="FF0000"/>
                </a:solidFill>
              </a:rPr>
              <a:t>したデジタル文化情報から二次的情報として</a:t>
            </a:r>
            <a:r>
              <a:rPr lang="ja-JP" altLang="en-US" dirty="0">
                <a:solidFill>
                  <a:srgbClr val="FF0000"/>
                </a:solidFill>
              </a:rPr>
              <a:t>新</a:t>
            </a:r>
            <a:r>
              <a:rPr lang="ja-JP" altLang="en-US" dirty="0" smtClean="0">
                <a:solidFill>
                  <a:srgbClr val="FF0000"/>
                </a:solidFill>
              </a:rPr>
              <a:t>た</a:t>
            </a:r>
            <a:r>
              <a:rPr lang="ja-JP" altLang="en-US" dirty="0">
                <a:solidFill>
                  <a:srgbClr val="FF0000"/>
                </a:solidFill>
              </a:rPr>
              <a:t>な</a:t>
            </a:r>
            <a:r>
              <a:rPr lang="ja-JP" altLang="en-US" dirty="0" smtClean="0">
                <a:solidFill>
                  <a:srgbClr val="FF0000"/>
                </a:solidFill>
              </a:rPr>
              <a:t>デジタル文化資産（コンテンツ）を創造</a:t>
            </a:r>
            <a:endParaRPr lang="ja-JP" altLang="ja-JP" dirty="0">
              <a:solidFill>
                <a:srgbClr val="FF0000"/>
              </a:solidFill>
            </a:endParaRPr>
          </a:p>
        </p:txBody>
      </p:sp>
      <p:sp>
        <p:nvSpPr>
          <p:cNvPr id="5" name="スライド番号プレースホルダー 4"/>
          <p:cNvSpPr>
            <a:spLocks noGrp="1"/>
          </p:cNvSpPr>
          <p:nvPr>
            <p:ph type="sldNum" sz="quarter" idx="12"/>
          </p:nvPr>
        </p:nvSpPr>
        <p:spPr>
          <a:xfrm>
            <a:off x="8426896" y="6126164"/>
            <a:ext cx="2133600" cy="595312"/>
          </a:xfrm>
        </p:spPr>
        <p:txBody>
          <a:bodyPr/>
          <a:lstStyle/>
          <a:p>
            <a:fld id="{042AED99-7FB4-404E-8A97-64753DCE42EC}" type="slidenum">
              <a:rPr kumimoji="0" lang="en-US" smtClean="0"/>
              <a:pPr/>
              <a:t>168</a:t>
            </a:fld>
            <a:endParaRPr kumimoji="0" lang="en-US" dirty="0"/>
          </a:p>
        </p:txBody>
      </p:sp>
      <p:sp>
        <p:nvSpPr>
          <p:cNvPr id="6" name="横巻き 5"/>
          <p:cNvSpPr/>
          <p:nvPr/>
        </p:nvSpPr>
        <p:spPr>
          <a:xfrm>
            <a:off x="9128626" y="494941"/>
            <a:ext cx="1456198"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Tree>
    <p:extLst>
      <p:ext uri="{BB962C8B-B14F-4D97-AF65-F5344CB8AC3E}">
        <p14:creationId xmlns:p14="http://schemas.microsoft.com/office/powerpoint/2010/main" val="153248180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2800" dirty="0"/>
              <a:t>③アーカイブに関するタスクフォース報告書</a:t>
            </a:r>
            <a:r>
              <a:rPr lang="en-US" altLang="ja-JP" sz="2800" dirty="0"/>
              <a:t/>
            </a:r>
            <a:br>
              <a:rPr lang="en-US" altLang="ja-JP" sz="2800" dirty="0"/>
            </a:br>
            <a:r>
              <a:rPr lang="ja-JP" altLang="en-US" sz="2800" dirty="0"/>
              <a:t>内閣官房知的財産戦略本部（知財本部）</a:t>
            </a:r>
          </a:p>
        </p:txBody>
      </p:sp>
      <p:sp>
        <p:nvSpPr>
          <p:cNvPr id="3" name="コンテンツ プレースホルダー 2"/>
          <p:cNvSpPr>
            <a:spLocks noGrp="1"/>
          </p:cNvSpPr>
          <p:nvPr>
            <p:ph sz="half" idx="1"/>
          </p:nvPr>
        </p:nvSpPr>
        <p:spPr>
          <a:xfrm>
            <a:off x="123568" y="1052736"/>
            <a:ext cx="6188456" cy="5805264"/>
          </a:xfrm>
        </p:spPr>
        <p:txBody>
          <a:bodyPr>
            <a:noAutofit/>
          </a:bodyPr>
          <a:lstStyle/>
          <a:p>
            <a:r>
              <a:rPr lang="ja-JP" altLang="ja-JP" sz="2000" dirty="0"/>
              <a:t>基本的な考え方</a:t>
            </a:r>
          </a:p>
          <a:p>
            <a:pPr lvl="1"/>
            <a:r>
              <a:rPr lang="ja-JP" altLang="ja-JP" sz="1600" dirty="0"/>
              <a:t>公的アーカイブは情報社会における</a:t>
            </a:r>
            <a:r>
              <a:rPr lang="ja-JP" altLang="ja-JP" sz="1600" dirty="0">
                <a:solidFill>
                  <a:srgbClr val="FF0000"/>
                </a:solidFill>
              </a:rPr>
              <a:t>社会インフラとしての役割</a:t>
            </a:r>
            <a:r>
              <a:rPr lang="ja-JP" altLang="ja-JP" sz="1600" dirty="0"/>
              <a:t>を期待。</a:t>
            </a:r>
            <a:endParaRPr lang="ja-JP" altLang="ja-JP" sz="1800" dirty="0"/>
          </a:p>
          <a:p>
            <a:pPr lvl="1"/>
            <a:r>
              <a:rPr lang="ja-JP" altLang="ja-JP" sz="1600" dirty="0"/>
              <a:t>アーカイブの利活用促進のため、</a:t>
            </a:r>
            <a:r>
              <a:rPr lang="ja-JP" altLang="ja-JP" sz="1600" dirty="0">
                <a:solidFill>
                  <a:srgbClr val="FF0000"/>
                </a:solidFill>
              </a:rPr>
              <a:t>情報が届きやすく（見つけやすく）、利活用がしやすくする</a:t>
            </a:r>
            <a:r>
              <a:rPr lang="ja-JP" altLang="ja-JP" sz="1600" dirty="0"/>
              <a:t>ことが必要である。</a:t>
            </a:r>
            <a:endParaRPr lang="ja-JP" altLang="ja-JP" sz="1800" dirty="0"/>
          </a:p>
          <a:p>
            <a:pPr lvl="1"/>
            <a:r>
              <a:rPr lang="ja-JP" altLang="ja-JP" sz="1600" dirty="0"/>
              <a:t>利活用を図るべき分野を特定するなど戦略的な利活用の活性化を図るべきである。</a:t>
            </a:r>
            <a:endParaRPr lang="ja-JP" altLang="ja-JP" sz="1800" dirty="0"/>
          </a:p>
          <a:p>
            <a:pPr lvl="1"/>
            <a:r>
              <a:rPr lang="ja-JP" altLang="ja-JP" sz="1600" dirty="0"/>
              <a:t>アーカイブの構築・運営に係る</a:t>
            </a:r>
            <a:r>
              <a:rPr lang="ja-JP" altLang="ja-JP" sz="1600" dirty="0">
                <a:solidFill>
                  <a:srgbClr val="FF0000"/>
                </a:solidFill>
              </a:rPr>
              <a:t>各機関の体制の強化</a:t>
            </a:r>
            <a:r>
              <a:rPr lang="ja-JP" altLang="ja-JP" sz="1600" dirty="0"/>
              <a:t>が望まれる。</a:t>
            </a:r>
            <a:endParaRPr lang="ja-JP" altLang="ja-JP" sz="1800" dirty="0"/>
          </a:p>
          <a:p>
            <a:pPr lvl="1"/>
            <a:r>
              <a:rPr lang="ja-JP" altLang="ja-JP" sz="1600" dirty="0"/>
              <a:t>メディア芸術のアーカイブについての充実に向けた取組が必要である。</a:t>
            </a:r>
            <a:endParaRPr lang="ja-JP" altLang="ja-JP" sz="2000" dirty="0"/>
          </a:p>
          <a:p>
            <a:r>
              <a:rPr lang="ja-JP" altLang="ja-JP" sz="2000" dirty="0"/>
              <a:t>連携強化のための横断的取組</a:t>
            </a:r>
          </a:p>
          <a:p>
            <a:pPr lvl="1"/>
            <a:r>
              <a:rPr lang="ja-JP" altLang="ja-JP" sz="1600" dirty="0"/>
              <a:t>分野横断的検索システム</a:t>
            </a:r>
            <a:endParaRPr lang="ja-JP" altLang="ja-JP" sz="1800" dirty="0"/>
          </a:p>
          <a:p>
            <a:pPr lvl="1"/>
            <a:r>
              <a:rPr lang="ja-JP" altLang="ja-JP" sz="1600" dirty="0"/>
              <a:t>目的別利用促進の取組</a:t>
            </a:r>
            <a:endParaRPr lang="ja-JP" altLang="ja-JP" sz="1800" dirty="0"/>
          </a:p>
          <a:p>
            <a:pPr lvl="1"/>
            <a:r>
              <a:rPr lang="ja-JP" altLang="ja-JP" sz="1600" dirty="0"/>
              <a:t>分野別ポータルサイト</a:t>
            </a:r>
            <a:endParaRPr lang="ja-JP" altLang="ja-JP" sz="1800" dirty="0"/>
          </a:p>
          <a:p>
            <a:pPr lvl="1"/>
            <a:r>
              <a:rPr lang="ja-JP" altLang="ja-JP" sz="1600" dirty="0"/>
              <a:t>利用者とアーカイブをつなぐ人材の育成</a:t>
            </a:r>
            <a:endParaRPr lang="ja-JP" altLang="ja-JP" sz="1800" dirty="0"/>
          </a:p>
          <a:p>
            <a:pPr lvl="1"/>
            <a:r>
              <a:rPr lang="ja-JP" altLang="ja-JP" sz="1600" dirty="0"/>
              <a:t>権利処理の円滑化（一元化等）</a:t>
            </a:r>
            <a:endParaRPr lang="ja-JP" altLang="ja-JP" sz="1800" dirty="0"/>
          </a:p>
        </p:txBody>
      </p:sp>
      <p:sp>
        <p:nvSpPr>
          <p:cNvPr id="4" name="コンテンツ プレースホルダー 3"/>
          <p:cNvSpPr>
            <a:spLocks noGrp="1"/>
          </p:cNvSpPr>
          <p:nvPr>
            <p:ph sz="half" idx="2"/>
          </p:nvPr>
        </p:nvSpPr>
        <p:spPr>
          <a:xfrm>
            <a:off x="6172199" y="1052736"/>
            <a:ext cx="5863281" cy="5805264"/>
          </a:xfrm>
        </p:spPr>
        <p:txBody>
          <a:bodyPr>
            <a:noAutofit/>
          </a:bodyPr>
          <a:lstStyle/>
          <a:p>
            <a:r>
              <a:rPr lang="ja-JP" altLang="ja-JP" sz="2000" dirty="0"/>
              <a:t>各アーカイブ機関に求められる取組</a:t>
            </a:r>
          </a:p>
          <a:p>
            <a:pPr lvl="1"/>
            <a:r>
              <a:rPr lang="ja-JP" altLang="ja-JP" sz="1600" dirty="0">
                <a:solidFill>
                  <a:srgbClr val="FF0000"/>
                </a:solidFill>
              </a:rPr>
              <a:t>連携を目指したメタデータの採用</a:t>
            </a:r>
            <a:endParaRPr lang="ja-JP" altLang="ja-JP" sz="1800" dirty="0">
              <a:solidFill>
                <a:srgbClr val="FF0000"/>
              </a:solidFill>
            </a:endParaRPr>
          </a:p>
          <a:p>
            <a:pPr lvl="1"/>
            <a:r>
              <a:rPr lang="ja-JP" altLang="ja-JP" sz="1600" dirty="0"/>
              <a:t>外部ソフトウエア向け</a:t>
            </a:r>
            <a:r>
              <a:rPr lang="ja-JP" altLang="ja-JP" sz="1600" dirty="0">
                <a:solidFill>
                  <a:srgbClr val="FF0000"/>
                </a:solidFill>
              </a:rPr>
              <a:t>インターフェイスの公開や共通化</a:t>
            </a:r>
            <a:r>
              <a:rPr lang="ja-JP" altLang="ja-JP" sz="1600" dirty="0"/>
              <a:t>（</a:t>
            </a:r>
            <a:r>
              <a:rPr lang="en-US" altLang="ja-JP" sz="1600" dirty="0"/>
              <a:t>API</a:t>
            </a:r>
            <a:r>
              <a:rPr lang="ja-JP" altLang="ja-JP" sz="1600" dirty="0"/>
              <a:t>の開放など）</a:t>
            </a:r>
            <a:endParaRPr lang="ja-JP" altLang="ja-JP" sz="1800" dirty="0"/>
          </a:p>
          <a:p>
            <a:pPr lvl="1"/>
            <a:r>
              <a:rPr lang="ja-JP" altLang="ja-JP" sz="1600" dirty="0">
                <a:solidFill>
                  <a:srgbClr val="FF0000"/>
                </a:solidFill>
              </a:rPr>
              <a:t>二次的な利用の手続の円滑化</a:t>
            </a:r>
            <a:endParaRPr lang="ja-JP" altLang="ja-JP" sz="1800" dirty="0">
              <a:solidFill>
                <a:srgbClr val="FF0000"/>
              </a:solidFill>
            </a:endParaRPr>
          </a:p>
          <a:p>
            <a:pPr lvl="1"/>
            <a:r>
              <a:rPr lang="ja-JP" altLang="ja-JP" sz="1600" dirty="0"/>
              <a:t>利活用のビジネスモデルの開発</a:t>
            </a:r>
            <a:endParaRPr lang="ja-JP" altLang="ja-JP" sz="1800" dirty="0"/>
          </a:p>
          <a:p>
            <a:r>
              <a:rPr lang="ja-JP" altLang="ja-JP" sz="2000" dirty="0"/>
              <a:t>アーカイブ促進のための基盤の整備</a:t>
            </a:r>
          </a:p>
          <a:p>
            <a:pPr lvl="1"/>
            <a:r>
              <a:rPr lang="ja-JP" altLang="ja-JP" sz="1600" dirty="0"/>
              <a:t>アーカイブ機関における</a:t>
            </a:r>
            <a:r>
              <a:rPr lang="ja-JP" altLang="ja-JP" sz="1600" dirty="0">
                <a:solidFill>
                  <a:srgbClr val="FF0000"/>
                </a:solidFill>
              </a:rPr>
              <a:t>体制の充実</a:t>
            </a:r>
            <a:endParaRPr lang="ja-JP" altLang="ja-JP" sz="1800" dirty="0">
              <a:solidFill>
                <a:srgbClr val="FF0000"/>
              </a:solidFill>
            </a:endParaRPr>
          </a:p>
          <a:p>
            <a:pPr lvl="1"/>
            <a:r>
              <a:rPr lang="ja-JP" altLang="ja-JP" sz="1600" dirty="0"/>
              <a:t>アーカイブを担う</a:t>
            </a:r>
            <a:r>
              <a:rPr lang="ja-JP" altLang="ja-JP" sz="1600" dirty="0">
                <a:solidFill>
                  <a:srgbClr val="FF0000"/>
                </a:solidFill>
              </a:rPr>
              <a:t>人材の育成</a:t>
            </a:r>
            <a:endParaRPr lang="ja-JP" altLang="ja-JP" sz="1800" dirty="0">
              <a:solidFill>
                <a:srgbClr val="FF0000"/>
              </a:solidFill>
            </a:endParaRPr>
          </a:p>
          <a:p>
            <a:pPr lvl="1"/>
            <a:r>
              <a:rPr lang="ja-JP" altLang="ja-JP" sz="1600" dirty="0"/>
              <a:t>長期保存等の</a:t>
            </a:r>
            <a:r>
              <a:rPr lang="ja-JP" altLang="ja-JP" sz="1600" dirty="0">
                <a:solidFill>
                  <a:srgbClr val="FF0000"/>
                </a:solidFill>
              </a:rPr>
              <a:t>基盤技術の開発</a:t>
            </a:r>
            <a:endParaRPr lang="ja-JP" altLang="ja-JP" sz="1800" dirty="0">
              <a:solidFill>
                <a:srgbClr val="FF0000"/>
              </a:solidFill>
            </a:endParaRPr>
          </a:p>
          <a:p>
            <a:pPr lvl="1"/>
            <a:r>
              <a:rPr lang="ja-JP" altLang="ja-JP" sz="1600" dirty="0">
                <a:solidFill>
                  <a:srgbClr val="FF0000"/>
                </a:solidFill>
              </a:rPr>
              <a:t>孤児著作物のデジタル化ルールの整備</a:t>
            </a:r>
            <a:r>
              <a:rPr lang="ja-JP" altLang="ja-JP" sz="1600" dirty="0"/>
              <a:t>などアーカイブに係る著作権制度改善</a:t>
            </a:r>
            <a:endParaRPr lang="ja-JP" altLang="ja-JP" sz="1800" dirty="0"/>
          </a:p>
          <a:p>
            <a:endParaRPr lang="ja-JP" altLang="ja-JP" sz="1200" dirty="0"/>
          </a:p>
          <a:p>
            <a:endParaRPr lang="ja-JP" altLang="en-US" sz="2000"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z="2500"/>
              <a:pPr/>
              <a:t>169</a:t>
            </a:fld>
            <a:endParaRPr kumimoji="0" lang="en-US" sz="2500" dirty="0"/>
          </a:p>
        </p:txBody>
      </p:sp>
    </p:spTree>
    <p:extLst>
      <p:ext uri="{BB962C8B-B14F-4D97-AF65-F5344CB8AC3E}">
        <p14:creationId xmlns:p14="http://schemas.microsoft.com/office/powerpoint/2010/main" val="826199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ja-JP" altLang="en-US" sz="3600" dirty="0"/>
              <a:t>国立国会図書館のサービスシステムの歩み</a:t>
            </a:r>
          </a:p>
        </p:txBody>
      </p:sp>
      <p:sp>
        <p:nvSpPr>
          <p:cNvPr id="3" name="コンテンツ プレースホルダ 2"/>
          <p:cNvSpPr>
            <a:spLocks noGrp="1"/>
          </p:cNvSpPr>
          <p:nvPr>
            <p:ph sz="half" idx="1"/>
          </p:nvPr>
        </p:nvSpPr>
        <p:spPr>
          <a:xfrm>
            <a:off x="86497" y="1052736"/>
            <a:ext cx="6085703" cy="5805264"/>
          </a:xfrm>
        </p:spPr>
        <p:txBody>
          <a:bodyPr>
            <a:normAutofit fontScale="77500" lnSpcReduction="20000"/>
          </a:bodyPr>
          <a:lstStyle/>
          <a:p>
            <a:r>
              <a:rPr lang="ja-JP" altLang="en-US" dirty="0"/>
              <a:t>国立国会図書館における電子図書館の発展の概要</a:t>
            </a:r>
          </a:p>
          <a:p>
            <a:pPr lvl="1"/>
            <a:r>
              <a:rPr lang="ja-JP" altLang="en-US" dirty="0" smtClean="0"/>
              <a:t>第</a:t>
            </a:r>
            <a:r>
              <a:rPr lang="en-US" altLang="ja-JP" dirty="0" smtClean="0"/>
              <a:t>1</a:t>
            </a:r>
            <a:r>
              <a:rPr lang="ja-JP" altLang="en-US" dirty="0"/>
              <a:t>ステージ</a:t>
            </a:r>
            <a:r>
              <a:rPr lang="en-US" altLang="ja-JP" sz="1300" dirty="0"/>
              <a:t>【1994</a:t>
            </a:r>
            <a:r>
              <a:rPr lang="ja-JP" altLang="en-US" sz="1300" dirty="0"/>
              <a:t>～</a:t>
            </a:r>
            <a:r>
              <a:rPr lang="en-US" altLang="ja-JP" sz="1300" dirty="0"/>
              <a:t>2002】</a:t>
            </a:r>
            <a:r>
              <a:rPr lang="en-US" altLang="ja-JP" dirty="0"/>
              <a:t>‐</a:t>
            </a:r>
            <a:r>
              <a:rPr lang="ja-JP" altLang="en-US" dirty="0"/>
              <a:t>揺籃期・</a:t>
            </a:r>
            <a:r>
              <a:rPr lang="ja-JP" altLang="en-US" dirty="0" smtClean="0"/>
              <a:t>始動期</a:t>
            </a:r>
            <a:endParaRPr lang="en-US" altLang="ja-JP" dirty="0"/>
          </a:p>
          <a:p>
            <a:pPr lvl="1"/>
            <a:r>
              <a:rPr lang="ja-JP" altLang="en-US" dirty="0" smtClean="0"/>
              <a:t>第２ステージ</a:t>
            </a:r>
            <a:r>
              <a:rPr lang="en-US" altLang="ja-JP" sz="1300" dirty="0"/>
              <a:t>【2002</a:t>
            </a:r>
            <a:r>
              <a:rPr lang="ja-JP" altLang="en-US" sz="1300" dirty="0"/>
              <a:t>～</a:t>
            </a:r>
            <a:r>
              <a:rPr lang="en-US" altLang="ja-JP" sz="1300" dirty="0"/>
              <a:t>2008】‐</a:t>
            </a:r>
            <a:r>
              <a:rPr lang="ja-JP" altLang="en-US" dirty="0" smtClean="0"/>
              <a:t>サービス離陸期</a:t>
            </a:r>
            <a:endParaRPr lang="en-US" altLang="ja-JP" dirty="0"/>
          </a:p>
          <a:p>
            <a:pPr lvl="1"/>
            <a:r>
              <a:rPr lang="ja-JP" altLang="en-US" dirty="0" smtClean="0"/>
              <a:t>第３</a:t>
            </a:r>
            <a:r>
              <a:rPr lang="ja-JP" altLang="en-US" dirty="0"/>
              <a:t>ステージ</a:t>
            </a:r>
            <a:r>
              <a:rPr lang="en-US" altLang="ja-JP" sz="1300" dirty="0"/>
              <a:t>【2008</a:t>
            </a:r>
            <a:r>
              <a:rPr lang="ja-JP" altLang="en-US" sz="1300" dirty="0"/>
              <a:t>～</a:t>
            </a:r>
            <a:r>
              <a:rPr lang="en-US" altLang="ja-JP" sz="1300" dirty="0"/>
              <a:t>2012】‐</a:t>
            </a:r>
            <a:r>
              <a:rPr lang="ja-JP" altLang="en-US" dirty="0"/>
              <a:t>サービス</a:t>
            </a:r>
            <a:r>
              <a:rPr lang="ja-JP" altLang="en-US" dirty="0" smtClean="0"/>
              <a:t>発展期</a:t>
            </a:r>
            <a:endParaRPr lang="en-US" altLang="ja-JP" dirty="0"/>
          </a:p>
          <a:p>
            <a:pPr lvl="1"/>
            <a:r>
              <a:rPr lang="ja-JP" altLang="en-US" dirty="0" smtClean="0"/>
              <a:t>第</a:t>
            </a:r>
            <a:r>
              <a:rPr lang="en-US" altLang="ja-JP" dirty="0" smtClean="0"/>
              <a:t>4</a:t>
            </a:r>
            <a:r>
              <a:rPr lang="ja-JP" altLang="en-US" dirty="0"/>
              <a:t>ステージ</a:t>
            </a:r>
            <a:r>
              <a:rPr lang="en-US" altLang="ja-JP" sz="1300" dirty="0"/>
              <a:t>【2012</a:t>
            </a:r>
            <a:r>
              <a:rPr lang="ja-JP" altLang="en-US" sz="1300" dirty="0"/>
              <a:t>～</a:t>
            </a:r>
            <a:r>
              <a:rPr lang="en-US" altLang="ja-JP" sz="1300" dirty="0"/>
              <a:t>2014】-</a:t>
            </a:r>
            <a:r>
              <a:rPr lang="ja-JP" altLang="en-US" dirty="0"/>
              <a:t>総括と再始動期、見直し期</a:t>
            </a:r>
          </a:p>
          <a:p>
            <a:pPr lvl="1"/>
            <a:r>
              <a:rPr lang="ja-JP" altLang="en-US" dirty="0" smtClean="0"/>
              <a:t> </a:t>
            </a:r>
            <a:r>
              <a:rPr lang="en-US" altLang="ja-JP" dirty="0"/>
              <a:t>(</a:t>
            </a:r>
            <a:r>
              <a:rPr lang="ja-JP" altLang="en-US" dirty="0"/>
              <a:t>国立国会図書館月報</a:t>
            </a:r>
            <a:r>
              <a:rPr lang="en-US" altLang="ja-JP" dirty="0"/>
              <a:t>2015.4 No.648)</a:t>
            </a:r>
          </a:p>
          <a:p>
            <a:r>
              <a:rPr lang="en-US" altLang="ja-JP" dirty="0"/>
              <a:t>【1994</a:t>
            </a:r>
            <a:r>
              <a:rPr lang="ja-JP" altLang="en-US" dirty="0"/>
              <a:t>～</a:t>
            </a:r>
            <a:r>
              <a:rPr lang="en-US" altLang="ja-JP" dirty="0"/>
              <a:t>2002】</a:t>
            </a:r>
            <a:r>
              <a:rPr lang="ja-JP" altLang="en-US" dirty="0"/>
              <a:t>パイロット電子図書館プロジェクト</a:t>
            </a:r>
          </a:p>
          <a:p>
            <a:pPr lvl="1"/>
            <a:r>
              <a:rPr lang="ja-JP" altLang="en-US" dirty="0" smtClean="0"/>
              <a:t>電子</a:t>
            </a:r>
            <a:r>
              <a:rPr lang="ja-JP" altLang="en-US" dirty="0"/>
              <a:t>図書館構想</a:t>
            </a:r>
          </a:p>
          <a:p>
            <a:pPr lvl="1"/>
            <a:r>
              <a:rPr lang="ja-JP" altLang="en-US" dirty="0" smtClean="0"/>
              <a:t>パイロット</a:t>
            </a:r>
            <a:r>
              <a:rPr lang="ja-JP" altLang="en-US" dirty="0"/>
              <a:t>電子図書館、全国公共図書館総合目録、近代デジタルライブラリ、</a:t>
            </a:r>
            <a:r>
              <a:rPr lang="en-US" altLang="ja-JP" dirty="0"/>
              <a:t>WARP</a:t>
            </a:r>
          </a:p>
          <a:p>
            <a:r>
              <a:rPr lang="en-US" altLang="ja-JP" dirty="0"/>
              <a:t>【2002</a:t>
            </a:r>
            <a:r>
              <a:rPr lang="ja-JP" altLang="en-US" dirty="0"/>
              <a:t>～</a:t>
            </a:r>
            <a:r>
              <a:rPr lang="en-US" altLang="ja-JP" dirty="0"/>
              <a:t>2008】</a:t>
            </a:r>
            <a:r>
              <a:rPr lang="ja-JP" altLang="en-US" dirty="0"/>
              <a:t>電子図書館中期計画</a:t>
            </a:r>
            <a:r>
              <a:rPr lang="en-US" altLang="ja-JP" dirty="0"/>
              <a:t>2004</a:t>
            </a:r>
            <a:r>
              <a:rPr lang="ja-JP" altLang="en-US" dirty="0"/>
              <a:t>の実現</a:t>
            </a:r>
          </a:p>
          <a:p>
            <a:pPr lvl="1"/>
            <a:r>
              <a:rPr lang="ja-JP" altLang="en-US" dirty="0" smtClean="0"/>
              <a:t>デジタルアーカイブ</a:t>
            </a:r>
            <a:r>
              <a:rPr lang="ja-JP" altLang="en-US" dirty="0"/>
              <a:t>の構築</a:t>
            </a:r>
          </a:p>
          <a:p>
            <a:pPr lvl="2"/>
            <a:r>
              <a:rPr lang="en-US" altLang="ja-JP" dirty="0" smtClean="0"/>
              <a:t>WARP</a:t>
            </a:r>
            <a:r>
              <a:rPr lang="ja-JP" altLang="en-US" dirty="0" err="1"/>
              <a:t>、</a:t>
            </a:r>
            <a:r>
              <a:rPr lang="ja-JP" altLang="en-US" dirty="0"/>
              <a:t>デジタルデポジットシステム</a:t>
            </a:r>
          </a:p>
          <a:p>
            <a:pPr lvl="1"/>
            <a:r>
              <a:rPr lang="ja-JP" altLang="en-US" dirty="0" smtClean="0"/>
              <a:t>ナレッジデータベース</a:t>
            </a:r>
            <a:r>
              <a:rPr lang="ja-JP" altLang="en-US" dirty="0"/>
              <a:t>の構築</a:t>
            </a:r>
          </a:p>
          <a:p>
            <a:pPr lvl="2"/>
            <a:r>
              <a:rPr lang="ja-JP" altLang="en-US" dirty="0" smtClean="0"/>
              <a:t>レファレンス</a:t>
            </a:r>
            <a:r>
              <a:rPr lang="ja-JP" altLang="en-US" dirty="0"/>
              <a:t>協同データベース</a:t>
            </a:r>
          </a:p>
          <a:p>
            <a:pPr lvl="2"/>
            <a:r>
              <a:rPr lang="ja-JP" altLang="en-US" dirty="0" smtClean="0"/>
              <a:t>リサーチナビ</a:t>
            </a:r>
            <a:endParaRPr lang="ja-JP" altLang="en-US" dirty="0"/>
          </a:p>
          <a:p>
            <a:pPr lvl="1"/>
            <a:r>
              <a:rPr lang="ja-JP" altLang="en-US" dirty="0" smtClean="0"/>
              <a:t>デジタルアーカイブ</a:t>
            </a:r>
            <a:r>
              <a:rPr lang="ja-JP" altLang="en-US" dirty="0"/>
              <a:t>のポータルの構築</a:t>
            </a:r>
          </a:p>
          <a:p>
            <a:pPr lvl="2"/>
            <a:r>
              <a:rPr lang="en-US" altLang="ja-JP" dirty="0" smtClean="0"/>
              <a:t>PORTA</a:t>
            </a:r>
            <a:endParaRPr lang="en-US" altLang="ja-JP" dirty="0"/>
          </a:p>
        </p:txBody>
      </p:sp>
      <p:sp>
        <p:nvSpPr>
          <p:cNvPr id="4" name="コンテンツ プレースホルダ 3"/>
          <p:cNvSpPr>
            <a:spLocks noGrp="1"/>
          </p:cNvSpPr>
          <p:nvPr>
            <p:ph sz="half" idx="2"/>
          </p:nvPr>
        </p:nvSpPr>
        <p:spPr>
          <a:xfrm>
            <a:off x="6172199" y="1158858"/>
            <a:ext cx="5933303" cy="5562617"/>
          </a:xfrm>
        </p:spPr>
        <p:txBody>
          <a:bodyPr>
            <a:normAutofit fontScale="77500" lnSpcReduction="20000"/>
          </a:bodyPr>
          <a:lstStyle/>
          <a:p>
            <a:r>
              <a:rPr lang="en-US" altLang="ja-JP" dirty="0"/>
              <a:t>【2009</a:t>
            </a:r>
            <a:r>
              <a:rPr lang="ja-JP" altLang="en-US" dirty="0"/>
              <a:t>～</a:t>
            </a:r>
            <a:r>
              <a:rPr lang="en-US" altLang="ja-JP" dirty="0"/>
              <a:t>2012】</a:t>
            </a:r>
            <a:r>
              <a:rPr lang="ja-JP" altLang="en-US" dirty="0"/>
              <a:t>トータルな図書館サービスシステムの構築</a:t>
            </a:r>
          </a:p>
          <a:p>
            <a:pPr lvl="1"/>
            <a:r>
              <a:rPr lang="ja-JP" altLang="en-US" dirty="0" smtClean="0"/>
              <a:t>トータル</a:t>
            </a:r>
            <a:r>
              <a:rPr lang="ja-JP" altLang="en-US" dirty="0"/>
              <a:t>な図書館サービスシステムの構築</a:t>
            </a:r>
            <a:r>
              <a:rPr lang="ja-JP" altLang="en-US" dirty="0" smtClean="0"/>
              <a:t>（業務基盤システムリニューアル</a:t>
            </a:r>
            <a:r>
              <a:rPr lang="ja-JP" altLang="en-US" dirty="0"/>
              <a:t>）</a:t>
            </a:r>
          </a:p>
          <a:p>
            <a:pPr lvl="1"/>
            <a:r>
              <a:rPr lang="ja-JP" altLang="en-US" dirty="0" smtClean="0"/>
              <a:t>国立</a:t>
            </a:r>
            <a:r>
              <a:rPr lang="ja-JP" altLang="en-US" dirty="0"/>
              <a:t>国会図書館サーチ</a:t>
            </a:r>
          </a:p>
          <a:p>
            <a:pPr lvl="1"/>
            <a:r>
              <a:rPr lang="ja-JP" altLang="en-US" dirty="0" smtClean="0"/>
              <a:t>リサーチナビ</a:t>
            </a:r>
            <a:r>
              <a:rPr lang="ja-JP" altLang="en-US" dirty="0"/>
              <a:t>の機能強化</a:t>
            </a:r>
          </a:p>
          <a:p>
            <a:pPr lvl="1"/>
            <a:r>
              <a:rPr lang="en-US" altLang="ja-JP" dirty="0" smtClean="0"/>
              <a:t>NDL</a:t>
            </a:r>
            <a:r>
              <a:rPr lang="ja-JP" altLang="en-US" dirty="0"/>
              <a:t>デジタルコレクション</a:t>
            </a:r>
          </a:p>
          <a:p>
            <a:pPr lvl="1"/>
            <a:r>
              <a:rPr lang="ja-JP" altLang="en-US" dirty="0" smtClean="0"/>
              <a:t>デジタル化</a:t>
            </a:r>
            <a:r>
              <a:rPr lang="ja-JP" altLang="en-US" dirty="0"/>
              <a:t>における連携・協力</a:t>
            </a:r>
          </a:p>
          <a:p>
            <a:pPr lvl="1"/>
            <a:r>
              <a:rPr lang="ja-JP" altLang="en-US" dirty="0" smtClean="0"/>
              <a:t>デジタルアーカイブ</a:t>
            </a:r>
            <a:r>
              <a:rPr lang="ja-JP" altLang="en-US" dirty="0"/>
              <a:t>のポータルの発展形</a:t>
            </a:r>
          </a:p>
          <a:p>
            <a:pPr lvl="2"/>
            <a:r>
              <a:rPr lang="ja-JP" altLang="en-US" dirty="0" smtClean="0"/>
              <a:t>知識</a:t>
            </a:r>
            <a:r>
              <a:rPr lang="ja-JP" altLang="en-US" dirty="0"/>
              <a:t>インフラの構築を目指して</a:t>
            </a:r>
          </a:p>
          <a:p>
            <a:pPr lvl="2"/>
            <a:r>
              <a:rPr lang="ja-JP" altLang="en-US" dirty="0" smtClean="0"/>
              <a:t>東日本</a:t>
            </a:r>
            <a:r>
              <a:rPr lang="ja-JP" altLang="en-US" dirty="0"/>
              <a:t>大震災アーカイブ</a:t>
            </a:r>
          </a:p>
          <a:p>
            <a:r>
              <a:rPr lang="en-US" altLang="ja-JP" dirty="0"/>
              <a:t>【2012-2014】</a:t>
            </a:r>
            <a:r>
              <a:rPr lang="ja-JP" altLang="en-US" dirty="0"/>
              <a:t>総括と再始動期、見直し期</a:t>
            </a:r>
          </a:p>
          <a:p>
            <a:r>
              <a:rPr lang="ja-JP" altLang="en-US" dirty="0"/>
              <a:t>    リニューアル総括</a:t>
            </a:r>
          </a:p>
          <a:p>
            <a:r>
              <a:rPr lang="ja-JP" altLang="en-US" dirty="0"/>
              <a:t>    業務システム・最適化計画</a:t>
            </a:r>
            <a:r>
              <a:rPr lang="en-US" altLang="ja-JP" dirty="0"/>
              <a:t>2013-2017</a:t>
            </a:r>
          </a:p>
          <a:p>
            <a:pPr lvl="1"/>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17</a:t>
            </a:fld>
            <a:endParaRPr kumimoji="0" lang="en-US"/>
          </a:p>
        </p:txBody>
      </p:sp>
      <p:sp>
        <p:nvSpPr>
          <p:cNvPr id="7" name="正方形/長方形 6"/>
          <p:cNvSpPr/>
          <p:nvPr/>
        </p:nvSpPr>
        <p:spPr>
          <a:xfrm>
            <a:off x="5888251" y="3244334"/>
            <a:ext cx="255198" cy="369332"/>
          </a:xfrm>
          <a:prstGeom prst="rect">
            <a:avLst/>
          </a:prstGeom>
        </p:spPr>
        <p:txBody>
          <a:bodyPr wrap="none">
            <a:spAutoFit/>
          </a:bodyPr>
          <a:lstStyle/>
          <a:p>
            <a:r>
              <a:rPr lang="en-US" altLang="ja-JP" dirty="0"/>
              <a:t>‐</a:t>
            </a:r>
            <a:endParaRPr lang="ja-JP" altLang="en-US" dirty="0"/>
          </a:p>
        </p:txBody>
      </p:sp>
      <p:sp>
        <p:nvSpPr>
          <p:cNvPr id="8" name="横巻き 7"/>
          <p:cNvSpPr/>
          <p:nvPr/>
        </p:nvSpPr>
        <p:spPr>
          <a:xfrm>
            <a:off x="6882594" y="5800236"/>
            <a:ext cx="3294678" cy="864096"/>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latin typeface="+mj-ea"/>
                <a:ea typeface="+mj-ea"/>
              </a:rPr>
              <a:t>詳細は、別途</a:t>
            </a:r>
            <a:endParaRPr lang="ja-JP" altLang="ja-JP" dirty="0">
              <a:latin typeface="+mj-ea"/>
              <a:ea typeface="+mj-ea"/>
            </a:endParaRPr>
          </a:p>
        </p:txBody>
      </p:sp>
      <p:sp>
        <p:nvSpPr>
          <p:cNvPr id="9" name="横巻き 8"/>
          <p:cNvSpPr/>
          <p:nvPr/>
        </p:nvSpPr>
        <p:spPr>
          <a:xfrm>
            <a:off x="10913733" y="582001"/>
            <a:ext cx="880134" cy="461763"/>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b="1" dirty="0">
                <a:solidFill>
                  <a:srgbClr val="FF0000"/>
                </a:solidFill>
                <a:latin typeface="HG丸ｺﾞｼｯｸM-PRO" panose="020F0600000000000000" pitchFamily="50" charset="-128"/>
                <a:ea typeface="HG丸ｺﾞｼｯｸM-PRO" panose="020F0600000000000000" pitchFamily="50" charset="-128"/>
              </a:rPr>
              <a:t>再掲</a:t>
            </a:r>
          </a:p>
        </p:txBody>
      </p:sp>
    </p:spTree>
    <p:extLst>
      <p:ext uri="{BB962C8B-B14F-4D97-AF65-F5344CB8AC3E}">
        <p14:creationId xmlns:p14="http://schemas.microsoft.com/office/powerpoint/2010/main" val="60441467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3200" dirty="0"/>
              <a:t>④知的財産戦略調査会の提言とりまとめ</a:t>
            </a:r>
            <a:r>
              <a:rPr lang="en-US" altLang="ja-JP" sz="3200" dirty="0"/>
              <a:t/>
            </a:r>
            <a:br>
              <a:rPr lang="en-US" altLang="ja-JP" sz="3200" dirty="0"/>
            </a:br>
            <a:r>
              <a:rPr lang="ja-JP" altLang="en-US" sz="2800" dirty="0"/>
              <a:t>（</a:t>
            </a:r>
            <a:r>
              <a:rPr lang="en-US" altLang="ja-JP" sz="2800" dirty="0"/>
              <a:t>2014</a:t>
            </a:r>
            <a:r>
              <a:rPr lang="ja-JP" altLang="en-US" sz="2800" dirty="0"/>
              <a:t>年</a:t>
            </a:r>
            <a:r>
              <a:rPr lang="en-US" altLang="ja-JP" sz="2800" dirty="0"/>
              <a:t>5</a:t>
            </a:r>
            <a:r>
              <a:rPr lang="ja-JP" altLang="en-US" sz="2800" dirty="0"/>
              <a:t>月</a:t>
            </a:r>
            <a:r>
              <a:rPr lang="en-US" altLang="ja-JP" sz="2800" dirty="0"/>
              <a:t>27</a:t>
            </a:r>
            <a:r>
              <a:rPr lang="ja-JP" altLang="en-US" sz="2800" dirty="0"/>
              <a:t>日自由民主党知的財産戦略調査会）</a:t>
            </a:r>
          </a:p>
        </p:txBody>
      </p:sp>
      <p:sp>
        <p:nvSpPr>
          <p:cNvPr id="3" name="コンテンツ プレースホルダー 2"/>
          <p:cNvSpPr>
            <a:spLocks noGrp="1"/>
          </p:cNvSpPr>
          <p:nvPr>
            <p:ph idx="1"/>
          </p:nvPr>
        </p:nvSpPr>
        <p:spPr>
          <a:xfrm>
            <a:off x="271849" y="1052736"/>
            <a:ext cx="11738919" cy="5521059"/>
          </a:xfrm>
        </p:spPr>
        <p:txBody>
          <a:bodyPr>
            <a:noAutofit/>
          </a:bodyPr>
          <a:lstStyle/>
          <a:p>
            <a:pPr lvl="1"/>
            <a:r>
              <a:rPr lang="ja-JP" altLang="ja-JP" sz="3200" dirty="0"/>
              <a:t>アーカイブの利活用促進に向けた整備の加速化（</a:t>
            </a:r>
            <a:r>
              <a:rPr lang="en-US" altLang="ja-JP" sz="3200" dirty="0"/>
              <a:t>p.8</a:t>
            </a:r>
            <a:r>
              <a:rPr lang="ja-JP" altLang="ja-JP" sz="3200" dirty="0"/>
              <a:t>）</a:t>
            </a:r>
          </a:p>
          <a:p>
            <a:pPr lvl="2"/>
            <a:r>
              <a:rPr lang="ja-JP" altLang="ja-JP" sz="2800" dirty="0"/>
              <a:t>目標</a:t>
            </a:r>
            <a:r>
              <a:rPr lang="ja-JP" altLang="ja-JP" sz="2800" dirty="0" smtClean="0"/>
              <a:t>：</a:t>
            </a:r>
            <a:endParaRPr lang="en-US" altLang="ja-JP" sz="2800" dirty="0" smtClean="0"/>
          </a:p>
          <a:p>
            <a:pPr lvl="3"/>
            <a:r>
              <a:rPr lang="ja-JP" altLang="ja-JP" sz="2400" dirty="0" smtClean="0"/>
              <a:t>コンテンツ</a:t>
            </a:r>
            <a:r>
              <a:rPr lang="ja-JP" altLang="ja-JP" sz="2400" dirty="0"/>
              <a:t>のアーカイブ化を進め、文化、地域情報の海外発信を積極的に展開する。</a:t>
            </a:r>
          </a:p>
          <a:p>
            <a:pPr lvl="2"/>
            <a:r>
              <a:rPr lang="ja-JP" altLang="ja-JP" sz="2800" dirty="0"/>
              <a:t>現状</a:t>
            </a:r>
            <a:r>
              <a:rPr lang="ja-JP" altLang="ja-JP" sz="2800" dirty="0" smtClean="0"/>
              <a:t>：</a:t>
            </a:r>
            <a:endParaRPr lang="en-US" altLang="ja-JP" sz="2800" dirty="0" smtClean="0"/>
          </a:p>
          <a:p>
            <a:pPr lvl="3"/>
            <a:r>
              <a:rPr lang="ja-JP" altLang="ja-JP" sz="2400" dirty="0" smtClean="0">
                <a:solidFill>
                  <a:srgbClr val="FF0000"/>
                </a:solidFill>
              </a:rPr>
              <a:t>書籍</a:t>
            </a:r>
            <a:r>
              <a:rPr lang="ja-JP" altLang="ja-JP" sz="2400" dirty="0">
                <a:solidFill>
                  <a:srgbClr val="FF0000"/>
                </a:solidFill>
              </a:rPr>
              <a:t>、映画、放送番組、音楽、アニメ、漫画、ゲーム、写真など</a:t>
            </a:r>
            <a:r>
              <a:rPr lang="en-US" altLang="ja-JP" sz="2400" dirty="0">
                <a:solidFill>
                  <a:srgbClr val="FF0000"/>
                </a:solidFill>
              </a:rPr>
              <a:t>9</a:t>
            </a:r>
            <a:r>
              <a:rPr lang="ja-JP" altLang="ja-JP" sz="2400" dirty="0">
                <a:solidFill>
                  <a:srgbClr val="FF0000"/>
                </a:solidFill>
              </a:rPr>
              <a:t>の文化資産及びこれらの関連資料などのアーカイブ化が遅れている</a:t>
            </a:r>
            <a:r>
              <a:rPr lang="ja-JP" altLang="ja-JP" sz="2400" dirty="0"/>
              <a:t>。これらのコンテンツのアーカイブ化を促進することは、新たな産業や文化創造の基盤となる知的インフラ構築のために必要不可欠である。</a:t>
            </a:r>
          </a:p>
          <a:p>
            <a:pPr lvl="2"/>
            <a:r>
              <a:rPr lang="ja-JP" altLang="ja-JP" sz="2800" dirty="0"/>
              <a:t>施策</a:t>
            </a:r>
            <a:r>
              <a:rPr lang="ja-JP" altLang="ja-JP" sz="2800" dirty="0" smtClean="0"/>
              <a:t>：</a:t>
            </a:r>
            <a:endParaRPr lang="en-US" altLang="ja-JP" sz="2800" dirty="0" smtClean="0"/>
          </a:p>
          <a:p>
            <a:pPr lvl="3"/>
            <a:r>
              <a:rPr lang="ja-JP" altLang="ja-JP" sz="2400" dirty="0" smtClean="0"/>
              <a:t>アーカイブ</a:t>
            </a:r>
            <a:r>
              <a:rPr lang="ja-JP" altLang="ja-JP" sz="2400" dirty="0"/>
              <a:t>の利活用を促進するため、</a:t>
            </a:r>
            <a:r>
              <a:rPr lang="ja-JP" altLang="ja-JP" sz="2400" dirty="0">
                <a:solidFill>
                  <a:srgbClr val="FF0000"/>
                </a:solidFill>
              </a:rPr>
              <a:t>必要な資金や人材の確保、アーカイブシステムを支える基盤技術の開発・関連法制度の整備等の措置</a:t>
            </a:r>
            <a:r>
              <a:rPr lang="ja-JP" altLang="ja-JP" sz="2400" dirty="0"/>
              <a:t>を積極的に講じる</a:t>
            </a:r>
            <a:r>
              <a:rPr lang="ja-JP" altLang="ja-JP" sz="2400" dirty="0" smtClean="0"/>
              <a:t>。</a:t>
            </a:r>
            <a:endParaRPr lang="ja-JP" altLang="ja-JP" sz="2400" dirty="0"/>
          </a:p>
        </p:txBody>
      </p:sp>
      <p:sp>
        <p:nvSpPr>
          <p:cNvPr id="5" name="スライド番号プレースホルダー 4"/>
          <p:cNvSpPr>
            <a:spLocks noGrp="1"/>
          </p:cNvSpPr>
          <p:nvPr>
            <p:ph type="sldNum" sz="quarter" idx="12"/>
          </p:nvPr>
        </p:nvSpPr>
        <p:spPr>
          <a:xfrm>
            <a:off x="8534400" y="6142038"/>
            <a:ext cx="2133600" cy="595312"/>
          </a:xfrm>
        </p:spPr>
        <p:txBody>
          <a:bodyPr/>
          <a:lstStyle/>
          <a:p>
            <a:fld id="{042AED99-7FB4-404E-8A97-64753DCE42EC}" type="slidenum">
              <a:rPr kumimoji="0" lang="en-US" smtClean="0"/>
              <a:pPr/>
              <a:t>170</a:t>
            </a:fld>
            <a:endParaRPr kumimoji="0" lang="en-US" dirty="0"/>
          </a:p>
        </p:txBody>
      </p:sp>
    </p:spTree>
    <p:extLst>
      <p:ext uri="{BB962C8B-B14F-4D97-AF65-F5344CB8AC3E}">
        <p14:creationId xmlns:p14="http://schemas.microsoft.com/office/powerpoint/2010/main" val="400560424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t>⑤</a:t>
            </a:r>
            <a:r>
              <a:rPr lang="zh-TW" altLang="en-US" sz="3200" dirty="0"/>
              <a:t>知的財産推進計画２０１４</a:t>
            </a:r>
            <a:r>
              <a:rPr lang="en-US" altLang="zh-TW" sz="3200" dirty="0"/>
              <a:t/>
            </a:r>
            <a:br>
              <a:rPr lang="en-US" altLang="zh-TW" sz="3200" dirty="0"/>
            </a:br>
            <a:r>
              <a:rPr lang="ja-JP" altLang="en-US" sz="3200" dirty="0"/>
              <a:t>（</a:t>
            </a:r>
            <a:r>
              <a:rPr lang="en-US" altLang="ja-JP" sz="3200" dirty="0"/>
              <a:t>2014</a:t>
            </a:r>
            <a:r>
              <a:rPr lang="ja-JP" altLang="en-US" sz="3200" dirty="0"/>
              <a:t>年</a:t>
            </a:r>
            <a:r>
              <a:rPr lang="en-US" altLang="ja-JP" sz="3200" dirty="0"/>
              <a:t>6</a:t>
            </a:r>
            <a:r>
              <a:rPr lang="ja-JP" altLang="en-US" sz="3200" dirty="0"/>
              <a:t>月</a:t>
            </a:r>
            <a:r>
              <a:rPr lang="en-US" altLang="ja-JP" sz="3200" dirty="0"/>
              <a:t>20</a:t>
            </a:r>
            <a:r>
              <a:rPr lang="ja-JP" altLang="en-US" sz="3200" dirty="0"/>
              <a:t>日</a:t>
            </a:r>
            <a:r>
              <a:rPr lang="zh-TW" altLang="en-US" sz="3200" dirty="0"/>
              <a:t>知財本部</a:t>
            </a:r>
            <a:r>
              <a:rPr lang="ja-JP" altLang="en-US" sz="3200" dirty="0"/>
              <a:t>決定）</a:t>
            </a:r>
          </a:p>
        </p:txBody>
      </p:sp>
      <p:sp>
        <p:nvSpPr>
          <p:cNvPr id="3" name="コンテンツ プレースホルダー 2"/>
          <p:cNvSpPr>
            <a:spLocks noGrp="1"/>
          </p:cNvSpPr>
          <p:nvPr>
            <p:ph idx="1"/>
          </p:nvPr>
        </p:nvSpPr>
        <p:spPr>
          <a:xfrm>
            <a:off x="121920" y="1052736"/>
            <a:ext cx="11968480" cy="6120680"/>
          </a:xfrm>
        </p:spPr>
        <p:txBody>
          <a:bodyPr>
            <a:normAutofit fontScale="92500" lnSpcReduction="20000"/>
          </a:bodyPr>
          <a:lstStyle/>
          <a:p>
            <a:r>
              <a:rPr lang="ja-JP" altLang="en-US" dirty="0"/>
              <a:t>第３</a:t>
            </a:r>
            <a:r>
              <a:rPr lang="en-US" altLang="ja-JP" dirty="0"/>
              <a:t>. </a:t>
            </a:r>
            <a:r>
              <a:rPr lang="ja-JP" altLang="en-US" dirty="0"/>
              <a:t>デジタル・ネットワーク社会に対応した環境整備 </a:t>
            </a:r>
          </a:p>
          <a:p>
            <a:pPr lvl="1"/>
            <a:r>
              <a:rPr lang="ja-JP" altLang="en-US" dirty="0"/>
              <a:t>１．デジタル・ネットワークの発達に対応した法制度等の基盤</a:t>
            </a:r>
            <a:r>
              <a:rPr lang="ja-JP" altLang="en-US" dirty="0" smtClean="0"/>
              <a:t>整備</a:t>
            </a:r>
            <a:r>
              <a:rPr lang="ja-JP" altLang="en-US" sz="2600" dirty="0"/>
              <a:t>（</a:t>
            </a:r>
            <a:r>
              <a:rPr lang="en-US" altLang="ja-JP" sz="2600" dirty="0"/>
              <a:t>p.39</a:t>
            </a:r>
            <a:r>
              <a:rPr lang="ja-JP" altLang="en-US" sz="2600" dirty="0"/>
              <a:t>）</a:t>
            </a:r>
            <a:endParaRPr lang="en-US" altLang="ja-JP" sz="2600" dirty="0"/>
          </a:p>
          <a:p>
            <a:pPr lvl="2"/>
            <a:r>
              <a:rPr lang="ja-JP" altLang="en-US" dirty="0"/>
              <a:t>（新しい産業の創出環境の形成に向けた</a:t>
            </a:r>
            <a:r>
              <a:rPr lang="ja-JP" altLang="en-US" dirty="0">
                <a:solidFill>
                  <a:srgbClr val="FF0000"/>
                </a:solidFill>
              </a:rPr>
              <a:t>制度等の構築・整備</a:t>
            </a:r>
            <a:r>
              <a:rPr lang="ja-JP" altLang="en-US" dirty="0"/>
              <a:t>） （文部科学省、</a:t>
            </a:r>
            <a:r>
              <a:rPr lang="ja-JP" altLang="en-US" dirty="0" smtClean="0"/>
              <a:t>経済産業省</a:t>
            </a:r>
            <a:r>
              <a:rPr lang="ja-JP" altLang="en-US" dirty="0"/>
              <a:t>）</a:t>
            </a:r>
            <a:endParaRPr lang="en-US" altLang="ja-JP" dirty="0" smtClean="0"/>
          </a:p>
          <a:p>
            <a:pPr lvl="2"/>
            <a:r>
              <a:rPr lang="ja-JP" altLang="en-US" dirty="0"/>
              <a:t>（コンテンツ提供の</a:t>
            </a:r>
            <a:r>
              <a:rPr lang="ja-JP" altLang="en-US" dirty="0">
                <a:solidFill>
                  <a:srgbClr val="FF0000"/>
                </a:solidFill>
              </a:rPr>
              <a:t>プラットフォーム構築</a:t>
            </a:r>
            <a:r>
              <a:rPr lang="ja-JP" altLang="en-US" dirty="0" smtClean="0"/>
              <a:t>）</a:t>
            </a:r>
            <a:r>
              <a:rPr lang="zh-TW" altLang="en-US" dirty="0"/>
              <a:t> （経済産業省、総務省、</a:t>
            </a:r>
            <a:r>
              <a:rPr lang="zh-TW" altLang="en-US" dirty="0" smtClean="0"/>
              <a:t>文部</a:t>
            </a:r>
            <a:r>
              <a:rPr lang="zh-TW" altLang="en-US" dirty="0"/>
              <a:t>科学省）</a:t>
            </a:r>
            <a:r>
              <a:rPr lang="ja-JP" altLang="en-US" dirty="0" smtClean="0"/>
              <a:t> </a:t>
            </a:r>
            <a:endParaRPr lang="en-US" altLang="ja-JP" dirty="0" smtClean="0"/>
          </a:p>
          <a:p>
            <a:pPr lvl="2"/>
            <a:r>
              <a:rPr lang="ja-JP" altLang="en-US" dirty="0"/>
              <a:t>（</a:t>
            </a:r>
            <a:r>
              <a:rPr lang="ja-JP" altLang="en-US" dirty="0">
                <a:solidFill>
                  <a:srgbClr val="FF0000"/>
                </a:solidFill>
              </a:rPr>
              <a:t>電子書籍の本格的な普及促進</a:t>
            </a:r>
            <a:r>
              <a:rPr lang="ja-JP" altLang="en-US" dirty="0"/>
              <a:t>） （文部</a:t>
            </a:r>
            <a:r>
              <a:rPr lang="ja-JP" altLang="en-US" dirty="0" smtClean="0"/>
              <a:t>科学省</a:t>
            </a:r>
            <a:r>
              <a:rPr lang="ja-JP" altLang="en-US" dirty="0"/>
              <a:t>・経済産業省）</a:t>
            </a:r>
            <a:endParaRPr lang="en-US" altLang="ja-JP" dirty="0" smtClean="0"/>
          </a:p>
          <a:p>
            <a:pPr lvl="2"/>
            <a:r>
              <a:rPr lang="ja-JP" altLang="en-US" dirty="0"/>
              <a:t>（公共データの二次利用の促進・ビッグデータビジネスの振興等</a:t>
            </a:r>
            <a:r>
              <a:rPr lang="ja-JP" altLang="en-US" dirty="0" smtClean="0"/>
              <a:t>）</a:t>
            </a:r>
            <a:r>
              <a:rPr lang="zh-TW" altLang="en-US" dirty="0"/>
              <a:t> （</a:t>
            </a:r>
            <a:r>
              <a:rPr lang="zh-TW" altLang="en-US" dirty="0" smtClean="0"/>
              <a:t>内閣官房</a:t>
            </a:r>
            <a:r>
              <a:rPr lang="zh-TW" altLang="en-US" dirty="0"/>
              <a:t>、総務省、文部科学省、経済産業省）</a:t>
            </a:r>
            <a:endParaRPr lang="en-US" altLang="ja-JP" dirty="0" smtClean="0"/>
          </a:p>
          <a:p>
            <a:pPr lvl="1"/>
            <a:r>
              <a:rPr lang="ja-JP" altLang="en-US" dirty="0"/>
              <a:t>２．アーカイブの利活用促進に向けた整備の</a:t>
            </a:r>
            <a:r>
              <a:rPr lang="ja-JP" altLang="en-US" dirty="0" smtClean="0"/>
              <a:t>加速化（</a:t>
            </a:r>
            <a:r>
              <a:rPr lang="en-US" altLang="ja-JP" dirty="0" smtClean="0"/>
              <a:t>p.43</a:t>
            </a:r>
            <a:r>
              <a:rPr lang="ja-JP" altLang="en-US" dirty="0" smtClean="0"/>
              <a:t>）</a:t>
            </a:r>
            <a:endParaRPr lang="en-US" altLang="ja-JP" dirty="0" smtClean="0"/>
          </a:p>
          <a:p>
            <a:pPr lvl="2"/>
            <a:r>
              <a:rPr lang="ja-JP" altLang="en-US" dirty="0"/>
              <a:t>（アーカイブの戦略的利活用の推進） （文部科学省、経済産業省）</a:t>
            </a:r>
            <a:endParaRPr lang="en-US" altLang="ja-JP" dirty="0" smtClean="0"/>
          </a:p>
          <a:p>
            <a:pPr lvl="3"/>
            <a:r>
              <a:rPr lang="ja-JP" altLang="en-US" dirty="0"/>
              <a:t>アーカイブを通じた日本の文化情報の海外への発信の強化の</a:t>
            </a:r>
            <a:r>
              <a:rPr lang="ja-JP" altLang="en-US" dirty="0" smtClean="0"/>
              <a:t>取組</a:t>
            </a:r>
            <a:endParaRPr lang="en-US" altLang="ja-JP" dirty="0" smtClean="0"/>
          </a:p>
          <a:p>
            <a:pPr lvl="3"/>
            <a:r>
              <a:rPr lang="ja-JP" altLang="en-US" dirty="0">
                <a:solidFill>
                  <a:srgbClr val="FF0000"/>
                </a:solidFill>
              </a:rPr>
              <a:t>多言語化やユーザーコミュニティと連動した</a:t>
            </a:r>
            <a:r>
              <a:rPr lang="ja-JP" altLang="en-US" dirty="0" smtClean="0">
                <a:solidFill>
                  <a:srgbClr val="FF0000"/>
                </a:solidFill>
              </a:rPr>
              <a:t>ポータルサイト</a:t>
            </a:r>
            <a:r>
              <a:rPr lang="ja-JP" altLang="en-US" dirty="0">
                <a:solidFill>
                  <a:srgbClr val="FF0000"/>
                </a:solidFill>
              </a:rPr>
              <a:t>の整備</a:t>
            </a:r>
            <a:r>
              <a:rPr lang="ja-JP" altLang="en-US" dirty="0"/>
              <a:t>などを</a:t>
            </a:r>
            <a:r>
              <a:rPr lang="ja-JP" altLang="en-US" dirty="0" smtClean="0"/>
              <a:t>促進</a:t>
            </a:r>
            <a:endParaRPr lang="en-US" altLang="ja-JP" dirty="0" smtClean="0"/>
          </a:p>
          <a:p>
            <a:pPr lvl="2"/>
            <a:r>
              <a:rPr lang="ja-JP" altLang="en-US" dirty="0"/>
              <a:t>（各種アーカイブの充実</a:t>
            </a:r>
            <a:r>
              <a:rPr lang="ja-JP" altLang="en-US" dirty="0" smtClean="0"/>
              <a:t>）</a:t>
            </a:r>
            <a:endParaRPr lang="en-US" altLang="ja-JP" dirty="0" smtClean="0"/>
          </a:p>
          <a:p>
            <a:pPr lvl="3"/>
            <a:r>
              <a:rPr lang="ja-JP" altLang="en-US" dirty="0"/>
              <a:t>文化創造や新たな産業の基盤となる知的インフラを構築するため、映画、音楽</a:t>
            </a:r>
            <a:r>
              <a:rPr lang="ja-JP" altLang="en-US" dirty="0" smtClean="0"/>
              <a:t>、アニメ</a:t>
            </a:r>
            <a:r>
              <a:rPr lang="ja-JP" altLang="en-US" dirty="0"/>
              <a:t>、マンガ、ゲーム、デザイン、写真、書籍、文化財等の文化資産及び</a:t>
            </a:r>
            <a:r>
              <a:rPr lang="ja-JP" altLang="en-US" dirty="0" smtClean="0"/>
              <a:t>これら</a:t>
            </a:r>
            <a:r>
              <a:rPr lang="ja-JP" altLang="en-US" dirty="0"/>
              <a:t>の関連資料等のデジタルアーカイブ化等を、</a:t>
            </a:r>
            <a:r>
              <a:rPr lang="ja-JP" altLang="en-US" dirty="0">
                <a:solidFill>
                  <a:srgbClr val="FF0000"/>
                </a:solidFill>
              </a:rPr>
              <a:t>国立国会図書館等の関係</a:t>
            </a:r>
            <a:r>
              <a:rPr lang="ja-JP" altLang="en-US" dirty="0" smtClean="0">
                <a:solidFill>
                  <a:srgbClr val="FF0000"/>
                </a:solidFill>
              </a:rPr>
              <a:t>機関と</a:t>
            </a:r>
            <a:r>
              <a:rPr lang="ja-JP" altLang="en-US" dirty="0">
                <a:solidFill>
                  <a:srgbClr val="FF0000"/>
                </a:solidFill>
              </a:rPr>
              <a:t>連携しつつ促進</a:t>
            </a:r>
            <a:r>
              <a:rPr lang="ja-JP" altLang="en-US" dirty="0"/>
              <a:t>する。（短期・中期）（文部科学省）</a:t>
            </a:r>
          </a:p>
          <a:p>
            <a:pPr lvl="3"/>
            <a:r>
              <a:rPr lang="ja-JP" altLang="en-US" dirty="0" smtClean="0"/>
              <a:t>我が国</a:t>
            </a:r>
            <a:r>
              <a:rPr lang="ja-JP" altLang="en-US" dirty="0"/>
              <a:t>のアーカイブ関連施策の推進において、出版物等の分野で</a:t>
            </a:r>
            <a:r>
              <a:rPr lang="ja-JP" altLang="en-US" dirty="0">
                <a:solidFill>
                  <a:srgbClr val="FF0000"/>
                </a:solidFill>
              </a:rPr>
              <a:t>国立国会</a:t>
            </a:r>
            <a:r>
              <a:rPr lang="ja-JP" altLang="en-US" dirty="0" smtClean="0">
                <a:solidFill>
                  <a:srgbClr val="FF0000"/>
                </a:solidFill>
              </a:rPr>
              <a:t>図書館</a:t>
            </a:r>
            <a:r>
              <a:rPr lang="ja-JP" altLang="en-US" dirty="0"/>
              <a:t>が果たしてきた中核的な役割に鑑み、</a:t>
            </a:r>
            <a:r>
              <a:rPr lang="ja-JP" altLang="en-US" dirty="0">
                <a:solidFill>
                  <a:srgbClr val="FF0000"/>
                </a:solidFill>
              </a:rPr>
              <a:t>国立国会図書館</a:t>
            </a:r>
            <a:r>
              <a:rPr lang="ja-JP" altLang="en-US" dirty="0"/>
              <a:t>による各種資料の</a:t>
            </a:r>
            <a:r>
              <a:rPr lang="ja-JP" altLang="en-US" dirty="0" smtClean="0"/>
              <a:t>収集の</a:t>
            </a:r>
            <a:r>
              <a:rPr lang="ja-JP" altLang="en-US" dirty="0"/>
              <a:t>充実、デジタルアーカイブ化及び適切な利活用の促進等が、</a:t>
            </a:r>
            <a:r>
              <a:rPr lang="ja-JP" altLang="en-US" dirty="0">
                <a:solidFill>
                  <a:srgbClr val="FF0000"/>
                </a:solidFill>
              </a:rPr>
              <a:t>関係府省と</a:t>
            </a:r>
            <a:r>
              <a:rPr lang="ja-JP" altLang="en-US" dirty="0" smtClean="0">
                <a:solidFill>
                  <a:srgbClr val="FF0000"/>
                </a:solidFill>
              </a:rPr>
              <a:t>連携しつつ</a:t>
            </a:r>
            <a:r>
              <a:rPr lang="ja-JP" altLang="en-US" dirty="0">
                <a:solidFill>
                  <a:srgbClr val="FF0000"/>
                </a:solidFill>
              </a:rPr>
              <a:t>、引き続き行なわれることを期待</a:t>
            </a:r>
            <a:r>
              <a:rPr lang="ja-JP" altLang="en-US" dirty="0"/>
              <a:t>する。</a:t>
            </a:r>
            <a:endParaRPr lang="en-US" altLang="ja-JP" dirty="0" smtClean="0"/>
          </a:p>
          <a:p>
            <a:pPr lvl="2"/>
            <a:r>
              <a:rPr lang="ja-JP" altLang="en-US" dirty="0"/>
              <a:t>（アーカイブの利活用促進のための</a:t>
            </a:r>
            <a:r>
              <a:rPr lang="ja-JP" altLang="en-US" dirty="0">
                <a:solidFill>
                  <a:srgbClr val="FF0000"/>
                </a:solidFill>
              </a:rPr>
              <a:t>環境整備</a:t>
            </a:r>
            <a:r>
              <a:rPr lang="ja-JP" altLang="en-US" dirty="0"/>
              <a:t>等</a:t>
            </a:r>
            <a:r>
              <a:rPr lang="ja-JP" altLang="en-US" dirty="0" smtClean="0"/>
              <a:t>）</a:t>
            </a:r>
            <a:r>
              <a:rPr lang="zh-TW" altLang="en-US" dirty="0" smtClean="0"/>
              <a:t>（</a:t>
            </a:r>
            <a:r>
              <a:rPr lang="zh-TW" altLang="en-US" dirty="0"/>
              <a:t>総務省、文部科学省、経済産業省）</a:t>
            </a:r>
            <a:endParaRPr lang="en-US" altLang="ja-JP" dirty="0" smtClean="0"/>
          </a:p>
          <a:p>
            <a:pPr lvl="2"/>
            <a:r>
              <a:rPr lang="ja-JP" altLang="en-US" dirty="0" smtClean="0"/>
              <a:t>（アーカイブ</a:t>
            </a:r>
            <a:r>
              <a:rPr lang="ja-JP" altLang="en-US" dirty="0"/>
              <a:t>の利活用促進のための</a:t>
            </a:r>
            <a:r>
              <a:rPr lang="ja-JP" altLang="en-US" dirty="0">
                <a:solidFill>
                  <a:srgbClr val="FF0000"/>
                </a:solidFill>
              </a:rPr>
              <a:t>著作権制度の見直し</a:t>
            </a:r>
            <a:r>
              <a:rPr lang="ja-JP" altLang="en-US" dirty="0" smtClean="0"/>
              <a:t>）</a:t>
            </a:r>
            <a:r>
              <a:rPr lang="zh-CN" altLang="en-US" dirty="0"/>
              <a:t>（文部科学省</a:t>
            </a:r>
            <a:r>
              <a:rPr lang="zh-CN" altLang="en-US" dirty="0" smtClean="0"/>
              <a:t>）</a:t>
            </a:r>
            <a:endParaRPr lang="en-US" altLang="ja-JP" dirty="0" smtClean="0"/>
          </a:p>
          <a:p>
            <a:pPr lvl="2"/>
            <a:r>
              <a:rPr lang="ja-JP" altLang="en-US" dirty="0"/>
              <a:t>（</a:t>
            </a:r>
            <a:r>
              <a:rPr lang="ja-JP" altLang="en-US" dirty="0">
                <a:solidFill>
                  <a:srgbClr val="FF0000"/>
                </a:solidFill>
              </a:rPr>
              <a:t>メディア芸術分野</a:t>
            </a:r>
            <a:r>
              <a:rPr lang="ja-JP" altLang="en-US" dirty="0"/>
              <a:t>等における取組の加速化</a:t>
            </a:r>
            <a:r>
              <a:rPr lang="ja-JP" altLang="en-US" dirty="0" smtClean="0"/>
              <a:t>）</a:t>
            </a:r>
            <a:r>
              <a:rPr lang="zh-CN" altLang="en-US" dirty="0"/>
              <a:t> （文部科学省）</a:t>
            </a:r>
            <a:endParaRPr lang="en-US" altLang="ja-JP" dirty="0" smtClean="0"/>
          </a:p>
          <a:p>
            <a:pPr lvl="2"/>
            <a:r>
              <a:rPr lang="ja-JP" altLang="en-US" dirty="0"/>
              <a:t>（アーカイブに関する</a:t>
            </a:r>
            <a:r>
              <a:rPr lang="ja-JP" altLang="en-US" dirty="0">
                <a:solidFill>
                  <a:srgbClr val="FF0000"/>
                </a:solidFill>
              </a:rPr>
              <a:t>基盤技術</a:t>
            </a:r>
            <a:r>
              <a:rPr lang="ja-JP" altLang="en-US" dirty="0"/>
              <a:t>の開発等</a:t>
            </a:r>
            <a:r>
              <a:rPr lang="ja-JP" altLang="en-US" dirty="0" smtClean="0"/>
              <a:t>）（</a:t>
            </a:r>
            <a:r>
              <a:rPr lang="ja-JP" altLang="en-US" dirty="0"/>
              <a:t>総務省、文部科学省、</a:t>
            </a:r>
            <a:r>
              <a:rPr lang="ja-JP" altLang="en-US" dirty="0" smtClean="0"/>
              <a:t>経済</a:t>
            </a:r>
            <a:r>
              <a:rPr lang="ja-JP" altLang="en-US" dirty="0"/>
              <a:t>産業省</a:t>
            </a:r>
            <a:r>
              <a:rPr lang="ja-JP" altLang="en-US" dirty="0" smtClean="0"/>
              <a:t>）</a:t>
            </a:r>
            <a:endParaRPr lang="en-US" altLang="ja-JP" dirty="0" smtClean="0"/>
          </a:p>
          <a:p>
            <a:pPr lvl="2"/>
            <a:r>
              <a:rPr lang="ja-JP" altLang="en-US" dirty="0"/>
              <a:t>（アーカイブ</a:t>
            </a:r>
            <a:r>
              <a:rPr lang="ja-JP" altLang="en-US" dirty="0">
                <a:solidFill>
                  <a:srgbClr val="FF0000"/>
                </a:solidFill>
              </a:rPr>
              <a:t>関連人財の育成</a:t>
            </a:r>
            <a:r>
              <a:rPr lang="ja-JP" altLang="en-US" dirty="0"/>
              <a:t>等） （文部科学省、総務省） </a:t>
            </a:r>
            <a:endParaRPr lang="en-US" altLang="ja-JP" dirty="0" smtClean="0"/>
          </a:p>
        </p:txBody>
      </p:sp>
      <p:sp>
        <p:nvSpPr>
          <p:cNvPr id="5" name="スライド番号プレースホルダー 4"/>
          <p:cNvSpPr>
            <a:spLocks noGrp="1"/>
          </p:cNvSpPr>
          <p:nvPr>
            <p:ph type="sldNum" sz="quarter" idx="12"/>
          </p:nvPr>
        </p:nvSpPr>
        <p:spPr>
          <a:xfrm>
            <a:off x="8533331" y="6241256"/>
            <a:ext cx="2133600" cy="595312"/>
          </a:xfrm>
        </p:spPr>
        <p:txBody>
          <a:bodyPr/>
          <a:lstStyle/>
          <a:p>
            <a:fld id="{042AED99-7FB4-404E-8A97-64753DCE42EC}" type="slidenum">
              <a:rPr lang="en-US" smtClean="0"/>
              <a:pPr/>
              <a:t>171</a:t>
            </a:fld>
            <a:endParaRPr lang="en-US" dirty="0"/>
          </a:p>
        </p:txBody>
      </p:sp>
    </p:spTree>
    <p:extLst>
      <p:ext uri="{BB962C8B-B14F-4D97-AF65-F5344CB8AC3E}">
        <p14:creationId xmlns:p14="http://schemas.microsoft.com/office/powerpoint/2010/main" val="170916724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80512" cy="928670"/>
          </a:xfrm>
        </p:spPr>
        <p:txBody>
          <a:bodyPr>
            <a:noAutofit/>
          </a:bodyPr>
          <a:lstStyle/>
          <a:p>
            <a:r>
              <a:rPr lang="ja-JP" altLang="en-US" sz="2800" dirty="0"/>
              <a:t>⑥経済財政運営と改革の基本方針</a:t>
            </a:r>
            <a:r>
              <a:rPr lang="en-US" altLang="ja-JP" sz="2800" dirty="0"/>
              <a:t>2014</a:t>
            </a:r>
            <a:r>
              <a:rPr lang="ja-JP" altLang="en-US" sz="2800" dirty="0"/>
              <a:t>（骨太の方針）</a:t>
            </a:r>
            <a:r>
              <a:rPr lang="en-US" altLang="ja-JP" sz="2800" dirty="0"/>
              <a:t/>
            </a:r>
            <a:br>
              <a:rPr lang="en-US" altLang="ja-JP" sz="2800" dirty="0"/>
            </a:br>
            <a:r>
              <a:rPr lang="ja-JP" altLang="en-US" sz="2800" dirty="0"/>
              <a:t>（</a:t>
            </a:r>
            <a:r>
              <a:rPr lang="en-US" altLang="ja-JP" sz="2800" dirty="0"/>
              <a:t>2014</a:t>
            </a:r>
            <a:r>
              <a:rPr lang="ja-JP" altLang="en-US" sz="2800" dirty="0"/>
              <a:t>年</a:t>
            </a:r>
            <a:r>
              <a:rPr lang="en-US" altLang="ja-JP" sz="2800" dirty="0"/>
              <a:t>6</a:t>
            </a:r>
            <a:r>
              <a:rPr lang="ja-JP" altLang="en-US" sz="2800" dirty="0"/>
              <a:t>月</a:t>
            </a:r>
            <a:r>
              <a:rPr lang="en-US" altLang="ja-JP" sz="2800" dirty="0"/>
              <a:t>24</a:t>
            </a:r>
            <a:r>
              <a:rPr lang="ja-JP" altLang="en-US" sz="2800" dirty="0"/>
              <a:t>日閣議決定）</a:t>
            </a:r>
          </a:p>
        </p:txBody>
      </p:sp>
      <p:sp>
        <p:nvSpPr>
          <p:cNvPr id="3" name="コンテンツ プレースホルダー 2"/>
          <p:cNvSpPr>
            <a:spLocks noGrp="1"/>
          </p:cNvSpPr>
          <p:nvPr>
            <p:ph idx="1"/>
          </p:nvPr>
        </p:nvSpPr>
        <p:spPr>
          <a:xfrm>
            <a:off x="172995" y="1052737"/>
            <a:ext cx="11850129" cy="5668739"/>
          </a:xfrm>
        </p:spPr>
        <p:txBody>
          <a:bodyPr>
            <a:normAutofit/>
          </a:bodyPr>
          <a:lstStyle/>
          <a:p>
            <a:r>
              <a:rPr lang="ja-JP" altLang="en-US" dirty="0"/>
              <a:t>（スポーツ・文化芸術の振興） </a:t>
            </a:r>
            <a:r>
              <a:rPr lang="ja-JP" altLang="en-US" dirty="0" smtClean="0"/>
              <a:t>（</a:t>
            </a:r>
            <a:r>
              <a:rPr lang="en-US" altLang="ja-JP" dirty="0" smtClean="0"/>
              <a:t>p.8</a:t>
            </a:r>
            <a:r>
              <a:rPr lang="ja-JP" altLang="en-US" dirty="0" smtClean="0"/>
              <a:t>） </a:t>
            </a:r>
            <a:endParaRPr lang="ja-JP" altLang="en-US" dirty="0"/>
          </a:p>
          <a:p>
            <a:pPr lvl="1"/>
            <a:r>
              <a:rPr lang="ja-JP" altLang="en-US" dirty="0"/>
              <a:t>また、文化芸術立国を目指し、地方公共団体や民間団体等、文化芸術の振興に取り組む様々な主体との適切な連携の下、観光等他の分野との協働や産業振興等の視点も踏まえつつ、</a:t>
            </a:r>
            <a:r>
              <a:rPr lang="ja-JP" altLang="en-US" dirty="0">
                <a:solidFill>
                  <a:srgbClr val="FF0000"/>
                </a:solidFill>
              </a:rPr>
              <a:t>「日本遺産（</a:t>
            </a:r>
            <a:r>
              <a:rPr lang="en-US" altLang="ja-JP" dirty="0">
                <a:solidFill>
                  <a:srgbClr val="FF0000"/>
                </a:solidFill>
              </a:rPr>
              <a:t>Japan Heritage</a:t>
            </a:r>
            <a:r>
              <a:rPr lang="ja-JP" altLang="en-US" dirty="0">
                <a:solidFill>
                  <a:srgbClr val="FF0000"/>
                </a:solidFill>
              </a:rPr>
              <a:t>）」など魅力ある日本文化の発信</a:t>
            </a:r>
            <a:r>
              <a:rPr lang="ja-JP" altLang="en-US" dirty="0"/>
              <a:t>、子どもの文化芸術体験機会の確保、国立文化施設の機能強化、文化芸術の担い手の育成、</a:t>
            </a:r>
            <a:r>
              <a:rPr lang="ja-JP" altLang="en-US" dirty="0">
                <a:solidFill>
                  <a:srgbClr val="FF0000"/>
                </a:solidFill>
              </a:rPr>
              <a:t>文化財の保存・活用・継承等</a:t>
            </a:r>
            <a:r>
              <a:rPr lang="ja-JP" altLang="en-US" dirty="0"/>
              <a:t>に取り組む。</a:t>
            </a:r>
            <a:endParaRPr kumimoji="1" lang="ja-JP" altLang="en-US" dirty="0"/>
          </a:p>
        </p:txBody>
      </p:sp>
      <p:sp>
        <p:nvSpPr>
          <p:cNvPr id="5" name="スライド番号プレースホルダー 4"/>
          <p:cNvSpPr>
            <a:spLocks noGrp="1"/>
          </p:cNvSpPr>
          <p:nvPr>
            <p:ph type="sldNum" sz="quarter" idx="12"/>
          </p:nvPr>
        </p:nvSpPr>
        <p:spPr>
          <a:xfrm>
            <a:off x="8354888" y="6126164"/>
            <a:ext cx="2133600" cy="595312"/>
          </a:xfrm>
        </p:spPr>
        <p:txBody>
          <a:bodyPr/>
          <a:lstStyle/>
          <a:p>
            <a:fld id="{042AED99-7FB4-404E-8A97-64753DCE42EC}" type="slidenum">
              <a:rPr lang="en-US" smtClean="0"/>
              <a:pPr/>
              <a:t>172</a:t>
            </a:fld>
            <a:endParaRPr lang="en-US" dirty="0"/>
          </a:p>
        </p:txBody>
      </p:sp>
    </p:spTree>
    <p:extLst>
      <p:ext uri="{BB962C8B-B14F-4D97-AF65-F5344CB8AC3E}">
        <p14:creationId xmlns:p14="http://schemas.microsoft.com/office/powerpoint/2010/main" val="113153706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3200" dirty="0"/>
              <a:t>⑦文化関係資料のアーカイブに関する有識者会議（文化庁</a:t>
            </a:r>
            <a:r>
              <a:rPr lang="ja-JP" altLang="en-US" sz="3200" dirty="0" smtClean="0"/>
              <a:t>）</a:t>
            </a:r>
            <a:r>
              <a:rPr lang="en-US" altLang="ja-JP" sz="3200" dirty="0" smtClean="0"/>
              <a:t/>
            </a:r>
            <a:br>
              <a:rPr lang="en-US" altLang="ja-JP" sz="3200" dirty="0" smtClean="0"/>
            </a:br>
            <a:r>
              <a:rPr lang="ja-JP" altLang="en-US" sz="3200" dirty="0" smtClean="0"/>
              <a:t>（</a:t>
            </a:r>
            <a:r>
              <a:rPr lang="en-US" altLang="ja-JP" sz="3200" dirty="0"/>
              <a:t>2014</a:t>
            </a:r>
            <a:r>
              <a:rPr lang="ja-JP" altLang="en-US" sz="3200" dirty="0"/>
              <a:t>年）</a:t>
            </a:r>
            <a:endParaRPr lang="ja-JP" altLang="en-US" sz="2800" dirty="0"/>
          </a:p>
        </p:txBody>
      </p:sp>
      <p:sp>
        <p:nvSpPr>
          <p:cNvPr id="3" name="コンテンツ プレースホルダー 2"/>
          <p:cNvSpPr>
            <a:spLocks noGrp="1"/>
          </p:cNvSpPr>
          <p:nvPr>
            <p:ph sz="half" idx="1"/>
          </p:nvPr>
        </p:nvSpPr>
        <p:spPr>
          <a:xfrm>
            <a:off x="296562" y="2262580"/>
            <a:ext cx="5875638" cy="4595420"/>
          </a:xfrm>
        </p:spPr>
        <p:txBody>
          <a:bodyPr>
            <a:noAutofit/>
          </a:bodyPr>
          <a:lstStyle/>
          <a:p>
            <a:r>
              <a:rPr lang="ja-JP" altLang="en-US" sz="1200" dirty="0"/>
              <a:t>個別分野の文化関係資料のアーカイブの推進</a:t>
            </a:r>
            <a:endParaRPr lang="en-US" altLang="ja-JP" sz="1200" dirty="0"/>
          </a:p>
          <a:p>
            <a:pPr lvl="1"/>
            <a:r>
              <a:rPr lang="ja-JP" altLang="en-US" sz="1100" dirty="0">
                <a:solidFill>
                  <a:srgbClr val="FF0000"/>
                </a:solidFill>
              </a:rPr>
              <a:t>文化財をはじめ、放送脚本・台本、写真フィルム、音楽資料など</a:t>
            </a:r>
            <a:endParaRPr lang="en-US" altLang="ja-JP" sz="1100" dirty="0">
              <a:solidFill>
                <a:srgbClr val="FF0000"/>
              </a:solidFill>
            </a:endParaRPr>
          </a:p>
          <a:p>
            <a:pPr lvl="1"/>
            <a:r>
              <a:rPr lang="ja-JP" altLang="en-US" sz="1100" dirty="0"/>
              <a:t>メディア芸術、デザイン等のモデル分野の「拠点」</a:t>
            </a:r>
            <a:endParaRPr lang="en-US" altLang="ja-JP" sz="1100" dirty="0"/>
          </a:p>
          <a:p>
            <a:pPr lvl="2"/>
            <a:r>
              <a:rPr lang="ja-JP" altLang="en-US" sz="1050" dirty="0"/>
              <a:t>デザイン分野の中核施設となる</a:t>
            </a:r>
            <a:r>
              <a:rPr lang="ja-JP" altLang="en-US" sz="1050" dirty="0">
                <a:solidFill>
                  <a:srgbClr val="FF0000"/>
                </a:solidFill>
              </a:rPr>
              <a:t>「国立デザインミュージアム（仮称）」を設立</a:t>
            </a:r>
            <a:r>
              <a:rPr lang="ja-JP" altLang="en-US" sz="1050" dirty="0"/>
              <a:t>し、デザインに関わる諸施設とネットワークを形成</a:t>
            </a:r>
            <a:endParaRPr lang="en-US" altLang="ja-JP" sz="1050" dirty="0"/>
          </a:p>
          <a:p>
            <a:r>
              <a:rPr lang="ja-JP" altLang="en-US" sz="1200" dirty="0"/>
              <a:t>様々な分野のアーカイブの横断的な利活用を推進するための方策</a:t>
            </a:r>
            <a:endParaRPr lang="en-US" altLang="ja-JP" sz="1200" dirty="0"/>
          </a:p>
          <a:p>
            <a:pPr lvl="1"/>
            <a:r>
              <a:rPr lang="ja-JP" altLang="en-US" sz="1100" dirty="0">
                <a:solidFill>
                  <a:srgbClr val="FF0000"/>
                </a:solidFill>
              </a:rPr>
              <a:t>組織、分野を超えた「文化ナショナルアーカイブ」を整備</a:t>
            </a:r>
            <a:endParaRPr lang="en-US" altLang="ja-JP" sz="1100" dirty="0">
              <a:solidFill>
                <a:srgbClr val="FF0000"/>
              </a:solidFill>
            </a:endParaRPr>
          </a:p>
          <a:p>
            <a:pPr lvl="1"/>
            <a:r>
              <a:rPr lang="ja-JP" altLang="en-US" sz="1100" dirty="0"/>
              <a:t>様々な分野のアーカイブについて</a:t>
            </a:r>
            <a:r>
              <a:rPr lang="ja-JP" altLang="en-US" sz="1100" dirty="0">
                <a:solidFill>
                  <a:srgbClr val="FF0000"/>
                </a:solidFill>
              </a:rPr>
              <a:t>共通のプラットフォームを提供し、分野横断的に検索を可能にする</a:t>
            </a:r>
            <a:r>
              <a:rPr lang="ja-JP" altLang="en-US" sz="1100" dirty="0"/>
              <a:t>システム</a:t>
            </a:r>
            <a:endParaRPr lang="en-US" altLang="ja-JP" sz="1100" dirty="0"/>
          </a:p>
          <a:p>
            <a:pPr lvl="2"/>
            <a:r>
              <a:rPr lang="ja-JP" altLang="en-US" sz="1050" dirty="0"/>
              <a:t>システム基盤の共通化、メタデータの標準化・簡素化等を図り、デジタル情報の流通性を高めていく</a:t>
            </a:r>
            <a:endParaRPr lang="en-US" altLang="ja-JP" sz="1050" dirty="0"/>
          </a:p>
          <a:p>
            <a:pPr lvl="1"/>
            <a:r>
              <a:rPr lang="ja-JP" altLang="en-US" sz="1100" dirty="0">
                <a:solidFill>
                  <a:srgbClr val="FF0000"/>
                </a:solidFill>
              </a:rPr>
              <a:t>「見るだけのアーカイブ」から「使い、創り、繋がり、伝えるアーカイブ」へ</a:t>
            </a:r>
            <a:r>
              <a:rPr lang="ja-JP" altLang="en-US" sz="1100" dirty="0"/>
              <a:t>の転換</a:t>
            </a:r>
            <a:endParaRPr lang="en-US" altLang="ja-JP" sz="1100" dirty="0"/>
          </a:p>
          <a:p>
            <a:pPr lvl="1"/>
            <a:r>
              <a:rPr lang="ja-JP" altLang="en-US" sz="1100" dirty="0"/>
              <a:t>出版物等のデジタル資料に関するアーカイブを整備している国立国会図書館をはじめ、</a:t>
            </a:r>
            <a:r>
              <a:rPr lang="ja-JP" altLang="en-US" sz="1100" dirty="0">
                <a:solidFill>
                  <a:srgbClr val="FF0000"/>
                </a:solidFill>
              </a:rPr>
              <a:t>関係機関のアーカイブとの有機的・効率的な連携を図る</a:t>
            </a:r>
            <a:r>
              <a:rPr lang="ja-JP" altLang="en-US" sz="1100" dirty="0"/>
              <a:t>ことが必要</a:t>
            </a:r>
            <a:endParaRPr lang="en-US" altLang="ja-JP" sz="1100" dirty="0"/>
          </a:p>
          <a:p>
            <a:pPr lvl="1"/>
            <a:r>
              <a:rPr lang="ja-JP" altLang="en-US" sz="1100" dirty="0"/>
              <a:t>「文化遺産オンライン」を基に構築</a:t>
            </a:r>
            <a:endParaRPr lang="en-US" altLang="ja-JP" sz="1100" dirty="0"/>
          </a:p>
          <a:p>
            <a:pPr lvl="2"/>
            <a:r>
              <a:rPr lang="ja-JP" altLang="en-US" sz="1050" dirty="0"/>
              <a:t>文化財のほか、音楽、写真、映画、漫画、アニメーション、ゲーム、デザイン等の多様な分野に拡大</a:t>
            </a:r>
            <a:endParaRPr lang="en-US" altLang="ja-JP" sz="1050" dirty="0"/>
          </a:p>
        </p:txBody>
      </p:sp>
      <p:sp>
        <p:nvSpPr>
          <p:cNvPr id="4" name="コンテンツ プレースホルダー 3"/>
          <p:cNvSpPr>
            <a:spLocks noGrp="1"/>
          </p:cNvSpPr>
          <p:nvPr>
            <p:ph sz="half" idx="2"/>
          </p:nvPr>
        </p:nvSpPr>
        <p:spPr>
          <a:xfrm>
            <a:off x="6019799" y="2262580"/>
            <a:ext cx="6052751" cy="4548247"/>
          </a:xfrm>
        </p:spPr>
        <p:txBody>
          <a:bodyPr>
            <a:normAutofit/>
          </a:bodyPr>
          <a:lstStyle/>
          <a:p>
            <a:r>
              <a:rPr lang="ja-JP" altLang="en-US" sz="1400" dirty="0"/>
              <a:t>文化関係資料のアーカイブに関わる人材育成、普及啓発等</a:t>
            </a:r>
            <a:endParaRPr lang="en-US" altLang="ja-JP" sz="1400" dirty="0"/>
          </a:p>
          <a:p>
            <a:pPr lvl="1"/>
            <a:r>
              <a:rPr lang="ja-JP" altLang="en-US" sz="1200" dirty="0"/>
              <a:t>アーカイブに所蔵された</a:t>
            </a:r>
            <a:r>
              <a:rPr lang="ja-JP" altLang="en-US" sz="1200" dirty="0">
                <a:solidFill>
                  <a:srgbClr val="FF0000"/>
                </a:solidFill>
              </a:rPr>
              <a:t>資料に関する知識と読解力を有し、またデジタル情報技術の知識等も備えた高度な専門的人材</a:t>
            </a:r>
            <a:endParaRPr lang="en-US" altLang="ja-JP" sz="1200" dirty="0">
              <a:solidFill>
                <a:srgbClr val="FF0000"/>
              </a:solidFill>
            </a:endParaRPr>
          </a:p>
          <a:p>
            <a:r>
              <a:rPr lang="ja-JP" altLang="en-US" sz="1400" dirty="0"/>
              <a:t>引き続き議論が必要な事項</a:t>
            </a:r>
            <a:endParaRPr lang="en-US" altLang="ja-JP" sz="1400" dirty="0"/>
          </a:p>
          <a:p>
            <a:pPr lvl="1"/>
            <a:r>
              <a:rPr lang="ja-JP" altLang="en-US" sz="1200" dirty="0"/>
              <a:t>・メディア芸術やデザイン等のモデル分野における「拠点」指定事業に係る制度設計、運用等</a:t>
            </a:r>
          </a:p>
          <a:p>
            <a:pPr lvl="1"/>
            <a:r>
              <a:rPr lang="ja-JP" altLang="en-US" sz="1200" dirty="0"/>
              <a:t>・</a:t>
            </a:r>
            <a:r>
              <a:rPr lang="ja-JP" altLang="en-US" sz="1200" dirty="0">
                <a:solidFill>
                  <a:srgbClr val="FF0000"/>
                </a:solidFill>
              </a:rPr>
              <a:t>「文化ナショナルアーカイブ」の構築方法、運営体制</a:t>
            </a:r>
            <a:r>
              <a:rPr lang="ja-JP" altLang="en-US" sz="1200" dirty="0"/>
              <a:t>等</a:t>
            </a:r>
          </a:p>
          <a:p>
            <a:pPr lvl="1"/>
            <a:r>
              <a:rPr lang="ja-JP" altLang="en-US" sz="1200" dirty="0"/>
              <a:t>・</a:t>
            </a:r>
            <a:r>
              <a:rPr lang="ja-JP" altLang="en-US" sz="1200" dirty="0">
                <a:solidFill>
                  <a:srgbClr val="FF0000"/>
                </a:solidFill>
              </a:rPr>
              <a:t>国立国会図書館等の関係機関のアーカイブとの連携</a:t>
            </a:r>
            <a:r>
              <a:rPr lang="ja-JP" altLang="en-US" sz="1200" dirty="0"/>
              <a:t>等</a:t>
            </a:r>
          </a:p>
          <a:p>
            <a:pPr lvl="1"/>
            <a:r>
              <a:rPr lang="ja-JP" altLang="en-US" sz="1200" dirty="0"/>
              <a:t>・アーカイブに関わる人材育成のための具体策</a:t>
            </a:r>
          </a:p>
          <a:p>
            <a:pPr lvl="1"/>
            <a:r>
              <a:rPr lang="ja-JP" altLang="en-US" sz="1200" dirty="0"/>
              <a:t>・優れたコレクションに係る認定制度等</a:t>
            </a:r>
          </a:p>
          <a:p>
            <a:pPr lvl="1"/>
            <a:r>
              <a:rPr lang="ja-JP" altLang="en-US" sz="1200" dirty="0"/>
              <a:t>・「国立デザインミュージアム」の将来構想等</a:t>
            </a:r>
          </a:p>
          <a:p>
            <a:pPr lvl="1"/>
            <a:r>
              <a:rPr lang="ja-JP" altLang="en-US" sz="1200" dirty="0"/>
              <a:t>・アーカイブの構築における著作権の取扱等</a:t>
            </a:r>
            <a:endParaRPr lang="en-US" altLang="ja-JP" sz="1200"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z="1050"/>
              <a:pPr/>
              <a:t>173</a:t>
            </a:fld>
            <a:endParaRPr kumimoji="0" lang="en-US" sz="1050" dirty="0"/>
          </a:p>
        </p:txBody>
      </p:sp>
      <p:sp>
        <p:nvSpPr>
          <p:cNvPr id="6" name="横巻き 5"/>
          <p:cNvSpPr/>
          <p:nvPr/>
        </p:nvSpPr>
        <p:spPr>
          <a:xfrm>
            <a:off x="9479906" y="584079"/>
            <a:ext cx="2376264" cy="612623"/>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200" b="1" dirty="0">
                <a:solidFill>
                  <a:srgbClr val="FF0000"/>
                </a:solidFill>
                <a:latin typeface="Meiryo UI" panose="020B0604030504040204" pitchFamily="50" charset="-128"/>
                <a:ea typeface="Meiryo UI" panose="020B0604030504040204" pitchFamily="50" charset="-128"/>
              </a:rPr>
              <a:t>2014</a:t>
            </a:r>
            <a:r>
              <a:rPr lang="ja-JP" altLang="en-US" sz="1200" b="1" dirty="0">
                <a:solidFill>
                  <a:srgbClr val="FF0000"/>
                </a:solidFill>
                <a:latin typeface="Meiryo UI" panose="020B0604030504040204" pitchFamily="50" charset="-128"/>
                <a:ea typeface="Meiryo UI" panose="020B0604030504040204" pitchFamily="50" charset="-128"/>
              </a:rPr>
              <a:t>年</a:t>
            </a:r>
            <a:r>
              <a:rPr lang="en-US" altLang="ja-JP" sz="1200" b="1" dirty="0">
                <a:solidFill>
                  <a:srgbClr val="FF0000"/>
                </a:solidFill>
                <a:latin typeface="Meiryo UI" panose="020B0604030504040204" pitchFamily="50" charset="-128"/>
                <a:ea typeface="Meiryo UI" panose="020B0604030504040204" pitchFamily="50" charset="-128"/>
              </a:rPr>
              <a:t>8</a:t>
            </a:r>
            <a:r>
              <a:rPr lang="ja-JP" altLang="en-US" sz="1200" b="1" dirty="0">
                <a:solidFill>
                  <a:srgbClr val="FF0000"/>
                </a:solidFill>
                <a:latin typeface="Meiryo UI" panose="020B0604030504040204" pitchFamily="50" charset="-128"/>
                <a:ea typeface="Meiryo UI" panose="020B0604030504040204" pitchFamily="50" charset="-128"/>
              </a:rPr>
              <a:t>月</a:t>
            </a:r>
            <a:r>
              <a:rPr lang="en-US" altLang="ja-JP" sz="1200" b="1" dirty="0">
                <a:solidFill>
                  <a:srgbClr val="FF0000"/>
                </a:solidFill>
                <a:latin typeface="Meiryo UI" panose="020B0604030504040204" pitchFamily="50" charset="-128"/>
                <a:ea typeface="Meiryo UI" panose="020B0604030504040204" pitchFamily="50" charset="-128"/>
              </a:rPr>
              <a:t>27</a:t>
            </a:r>
            <a:r>
              <a:rPr lang="ja-JP" altLang="en-US" sz="1200" b="1" dirty="0">
                <a:solidFill>
                  <a:srgbClr val="FF0000"/>
                </a:solidFill>
                <a:latin typeface="Meiryo UI" panose="020B0604030504040204" pitchFamily="50" charset="-128"/>
                <a:ea typeface="Meiryo UI" panose="020B0604030504040204" pitchFamily="50" charset="-128"/>
              </a:rPr>
              <a:t>日修正</a:t>
            </a:r>
          </a:p>
        </p:txBody>
      </p:sp>
      <p:sp>
        <p:nvSpPr>
          <p:cNvPr id="7" name="正方形/長方形 6"/>
          <p:cNvSpPr/>
          <p:nvPr/>
        </p:nvSpPr>
        <p:spPr>
          <a:xfrm>
            <a:off x="86497" y="979743"/>
            <a:ext cx="11874844" cy="677108"/>
          </a:xfrm>
          <a:prstGeom prst="rect">
            <a:avLst/>
          </a:prstGeom>
        </p:spPr>
        <p:txBody>
          <a:bodyPr wrap="square">
            <a:spAutoFit/>
          </a:bodyPr>
          <a:lstStyle/>
          <a:p>
            <a:pPr marL="342900" lvl="1" indent="-342900">
              <a:buFont typeface="Arial" pitchFamily="34" charset="0"/>
              <a:buChar char="•"/>
            </a:pPr>
            <a:r>
              <a:rPr lang="ja-JP" altLang="en-US" sz="1200" dirty="0">
                <a:latin typeface="Meiryo UI" panose="020B0604030504040204" pitchFamily="50" charset="-128"/>
                <a:ea typeface="Meiryo UI" panose="020B0604030504040204" pitchFamily="50" charset="-128"/>
              </a:rPr>
              <a:t>「</a:t>
            </a:r>
            <a:r>
              <a:rPr lang="ja-JP" altLang="ja-JP" sz="1200" dirty="0">
                <a:latin typeface="Meiryo UI" panose="020B0604030504040204" pitchFamily="50" charset="-128"/>
                <a:ea typeface="Meiryo UI" panose="020B0604030504040204" pitchFamily="50" charset="-128"/>
              </a:rPr>
              <a:t>文化関係資料のアーカイブに関する</a:t>
            </a:r>
            <a:r>
              <a:rPr lang="ja-JP" altLang="en-US" sz="1200" dirty="0">
                <a:latin typeface="Meiryo UI" panose="020B0604030504040204" pitchFamily="50" charset="-128"/>
                <a:ea typeface="Meiryo UI" panose="020B0604030504040204" pitchFamily="50" charset="-128"/>
              </a:rPr>
              <a:t>中間とりまとめ」（案）</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2014</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7</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31</a:t>
            </a:r>
            <a:r>
              <a:rPr lang="ja-JP" altLang="en-US" sz="1400" dirty="0">
                <a:latin typeface="Meiryo UI" panose="020B0604030504040204" pitchFamily="50" charset="-128"/>
                <a:ea typeface="Meiryo UI" panose="020B0604030504040204" pitchFamily="50" charset="-128"/>
              </a:rPr>
              <a:t>日</a:t>
            </a:r>
            <a:r>
              <a:rPr lang="ja-JP" altLang="ja-JP" sz="1200" dirty="0">
                <a:latin typeface="Meiryo UI" panose="020B0604030504040204" pitchFamily="50" charset="-128"/>
                <a:ea typeface="Meiryo UI" panose="020B0604030504040204" pitchFamily="50" charset="-128"/>
              </a:rPr>
              <a:t>文化関係資料のアーカイブに関する有識者会議</a:t>
            </a:r>
            <a:r>
              <a:rPr lang="ja-JP" altLang="en-US" sz="1200" dirty="0">
                <a:latin typeface="Meiryo UI" panose="020B0604030504040204" pitchFamily="50" charset="-128"/>
                <a:ea typeface="Meiryo UI" panose="020B0604030504040204" pitchFamily="50" charset="-128"/>
              </a:rPr>
              <a:t>）</a:t>
            </a:r>
            <a:endParaRPr lang="ja-JP" altLang="ja-JP" sz="2000" dirty="0">
              <a:latin typeface="Meiryo UI" panose="020B0604030504040204" pitchFamily="50" charset="-128"/>
              <a:ea typeface="Meiryo UI" panose="020B0604030504040204" pitchFamily="50" charset="-128"/>
            </a:endParaRPr>
          </a:p>
          <a:p>
            <a:pPr lvl="1"/>
            <a:r>
              <a:rPr lang="ja-JP" altLang="ja-JP" sz="1200" dirty="0">
                <a:latin typeface="Meiryo UI" panose="020B0604030504040204" pitchFamily="50" charset="-128"/>
                <a:ea typeface="Meiryo UI" panose="020B0604030504040204" pitchFamily="50" charset="-128"/>
              </a:rPr>
              <a:t>我が国の文化関係資料のアーカイブに関する現状、課題等を踏まえ、中長期的な視点も含めた文化関係資料のアーカイブの取組の総合的な推進方策を検討</a:t>
            </a:r>
            <a:endParaRPr lang="en-US" altLang="ja-JP" sz="1200" dirty="0">
              <a:latin typeface="Meiryo UI" panose="020B0604030504040204" pitchFamily="50" charset="-128"/>
              <a:ea typeface="Meiryo UI" panose="020B0604030504040204" pitchFamily="50" charset="-128"/>
            </a:endParaRPr>
          </a:p>
          <a:p>
            <a:pPr lvl="1"/>
            <a:r>
              <a:rPr lang="ja-JP" altLang="ja-JP" sz="1200" dirty="0">
                <a:latin typeface="Meiryo UI" panose="020B0604030504040204" pitchFamily="50" charset="-128"/>
                <a:ea typeface="Meiryo UI" panose="020B0604030504040204" pitchFamily="50" charset="-128"/>
              </a:rPr>
              <a:t>文化遺産オンライン、メディア芸術アーカイブ事業（マンガ・アニメ・ゲーム）</a:t>
            </a:r>
            <a:r>
              <a:rPr lang="ja-JP" altLang="en-US" sz="1200" dirty="0">
                <a:latin typeface="Meiryo UI" panose="020B0604030504040204" pitchFamily="50" charset="-128"/>
                <a:ea typeface="Meiryo UI" panose="020B0604030504040204" pitchFamily="50" charset="-128"/>
              </a:rPr>
              <a:t> 、デザイン分野</a:t>
            </a:r>
            <a:r>
              <a:rPr lang="ja-JP" altLang="ja-JP" sz="1200" dirty="0">
                <a:latin typeface="Meiryo UI" panose="020B0604030504040204" pitchFamily="50" charset="-128"/>
                <a:ea typeface="Meiryo UI" panose="020B0604030504040204" pitchFamily="50" charset="-128"/>
              </a:rPr>
              <a:t>の今後の展開に関して方策を検討。</a:t>
            </a:r>
            <a:endParaRPr lang="en-US" altLang="ja-JP" sz="1200" dirty="0">
              <a:latin typeface="Meiryo UI" panose="020B0604030504040204" pitchFamily="50" charset="-128"/>
              <a:ea typeface="Meiryo UI" panose="020B0604030504040204" pitchFamily="50" charset="-128"/>
            </a:endParaRPr>
          </a:p>
        </p:txBody>
      </p:sp>
      <p:sp>
        <p:nvSpPr>
          <p:cNvPr id="8" name="コンテンツ プレースホルダー 3"/>
          <p:cNvSpPr txBox="1">
            <a:spLocks/>
          </p:cNvSpPr>
          <p:nvPr/>
        </p:nvSpPr>
        <p:spPr>
          <a:xfrm>
            <a:off x="6384032" y="5170224"/>
            <a:ext cx="4038600" cy="1640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255850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497" y="0"/>
            <a:ext cx="12105503" cy="928670"/>
          </a:xfrm>
        </p:spPr>
        <p:txBody>
          <a:bodyPr>
            <a:noAutofit/>
          </a:bodyPr>
          <a:lstStyle/>
          <a:p>
            <a:r>
              <a:rPr lang="ja-JP" altLang="en-US" sz="3200" dirty="0"/>
              <a:t>「文化芸術の振興に関する基本的な方針（第</a:t>
            </a:r>
            <a:r>
              <a:rPr lang="en-US" altLang="ja-JP" sz="3200" dirty="0"/>
              <a:t>4</a:t>
            </a:r>
            <a:r>
              <a:rPr lang="ja-JP" altLang="en-US" sz="3200" dirty="0"/>
              <a:t>次基本方針）</a:t>
            </a:r>
            <a:r>
              <a:rPr lang="ja-JP" altLang="en-US" sz="3200" dirty="0" smtClean="0"/>
              <a:t>」</a:t>
            </a:r>
            <a:r>
              <a:rPr lang="en-US" altLang="ja-JP" sz="3200" dirty="0" smtClean="0"/>
              <a:t/>
            </a:r>
            <a:br>
              <a:rPr lang="en-US" altLang="ja-JP" sz="3200" dirty="0" smtClean="0"/>
            </a:br>
            <a:r>
              <a:rPr lang="ja-JP" altLang="en-US" sz="3200" dirty="0" smtClean="0"/>
              <a:t>（</a:t>
            </a:r>
            <a:r>
              <a:rPr lang="en-US" altLang="ja-JP" sz="3200" dirty="0"/>
              <a:t>2015</a:t>
            </a:r>
            <a:r>
              <a:rPr lang="ja-JP" altLang="en-US" sz="3200" dirty="0"/>
              <a:t>年５月</a:t>
            </a:r>
            <a:r>
              <a:rPr lang="en-US" altLang="ja-JP" sz="3200" dirty="0"/>
              <a:t>2</a:t>
            </a:r>
            <a:r>
              <a:rPr lang="ja-JP" altLang="en-US" sz="3200" dirty="0"/>
              <a:t>２日閣議決定）</a:t>
            </a:r>
            <a:r>
              <a:rPr lang="en-US" altLang="ja-JP" sz="3200" dirty="0"/>
              <a:t> </a:t>
            </a:r>
            <a:endParaRPr lang="ja-JP" altLang="en-US" sz="3200" dirty="0"/>
          </a:p>
        </p:txBody>
      </p:sp>
      <p:sp>
        <p:nvSpPr>
          <p:cNvPr id="3" name="コンテンツ プレースホルダー 2"/>
          <p:cNvSpPr>
            <a:spLocks noGrp="1"/>
          </p:cNvSpPr>
          <p:nvPr>
            <p:ph sz="half" idx="1"/>
          </p:nvPr>
        </p:nvSpPr>
        <p:spPr>
          <a:xfrm>
            <a:off x="86497" y="1052736"/>
            <a:ext cx="5933303" cy="5616624"/>
          </a:xfrm>
        </p:spPr>
        <p:txBody>
          <a:bodyPr>
            <a:noAutofit/>
          </a:bodyPr>
          <a:lstStyle/>
          <a:p>
            <a:r>
              <a:rPr lang="ja-JP" altLang="en-US" sz="1400" dirty="0"/>
              <a:t>対象期間を、</a:t>
            </a:r>
            <a:r>
              <a:rPr lang="en-US" altLang="ja-JP" sz="1400" dirty="0">
                <a:solidFill>
                  <a:srgbClr val="FF0000"/>
                </a:solidFill>
              </a:rPr>
              <a:t>2020</a:t>
            </a:r>
            <a:r>
              <a:rPr lang="ja-JP" altLang="en-US" sz="1400" dirty="0">
                <a:solidFill>
                  <a:srgbClr val="FF0000"/>
                </a:solidFill>
              </a:rPr>
              <a:t>年度までのおおむね６年間</a:t>
            </a:r>
            <a:r>
              <a:rPr lang="ja-JP" altLang="en-US" sz="1400" dirty="0"/>
              <a:t>（平成</a:t>
            </a:r>
            <a:r>
              <a:rPr lang="en-US" altLang="ja-JP" sz="1400" dirty="0"/>
              <a:t>27</a:t>
            </a:r>
            <a:r>
              <a:rPr lang="ja-JP" altLang="en-US" sz="1400" dirty="0"/>
              <a:t>年度～平成</a:t>
            </a:r>
            <a:r>
              <a:rPr lang="en-US" altLang="ja-JP" sz="1400" dirty="0"/>
              <a:t>32</a:t>
            </a:r>
            <a:r>
              <a:rPr lang="ja-JP" altLang="en-US" sz="1400" dirty="0"/>
              <a:t>年度）</a:t>
            </a:r>
            <a:endParaRPr lang="en-US" altLang="ja-JP" sz="1400" dirty="0"/>
          </a:p>
          <a:p>
            <a:r>
              <a:rPr lang="ja-JP" altLang="en-US" sz="1400" dirty="0"/>
              <a:t>我が国が目指す「文化芸術立国」の姿</a:t>
            </a:r>
            <a:endParaRPr lang="en-US" altLang="ja-JP" sz="1400" dirty="0"/>
          </a:p>
          <a:p>
            <a:pPr lvl="1"/>
            <a:r>
              <a:rPr lang="ja-JP" altLang="en-US" sz="1200" dirty="0">
                <a:solidFill>
                  <a:srgbClr val="FF0000"/>
                </a:solidFill>
              </a:rPr>
              <a:t>✔あらゆる人々が全国様々な場で創作活動への参加、鑑賞体験ができる機会の提供</a:t>
            </a:r>
          </a:p>
          <a:p>
            <a:pPr lvl="2"/>
            <a:r>
              <a:rPr lang="ja-JP" altLang="en-US" sz="1100" dirty="0"/>
              <a:t>子供から高齢者まで，あらゆる人々が我が国の様々な場で，創作活動へ参加，鑑賞体験できる機会等を，国や地方公共団体はもとより，</a:t>
            </a:r>
            <a:r>
              <a:rPr lang="en-US" altLang="ja-JP" sz="1100" dirty="0"/>
              <a:t>NPO</a:t>
            </a:r>
            <a:r>
              <a:rPr lang="ja-JP" altLang="en-US" sz="1100" dirty="0" err="1"/>
              <a:t>，</a:t>
            </a:r>
            <a:r>
              <a:rPr lang="ja-JP" altLang="en-US" sz="1100" dirty="0"/>
              <a:t>企業等様々な民間主体が提供している。</a:t>
            </a:r>
          </a:p>
          <a:p>
            <a:pPr lvl="1"/>
            <a:r>
              <a:rPr lang="ja-JP" altLang="en-US" sz="1200" dirty="0">
                <a:solidFill>
                  <a:srgbClr val="FF0000"/>
                </a:solidFill>
              </a:rPr>
              <a:t>✔ </a:t>
            </a:r>
            <a:r>
              <a:rPr lang="en-US" altLang="ja-JP" sz="1200" dirty="0">
                <a:solidFill>
                  <a:srgbClr val="FF0000"/>
                </a:solidFill>
              </a:rPr>
              <a:t>2020</a:t>
            </a:r>
            <a:r>
              <a:rPr lang="ja-JP" altLang="en-US" sz="1200" dirty="0">
                <a:solidFill>
                  <a:srgbClr val="FF0000"/>
                </a:solidFill>
              </a:rPr>
              <a:t>年東京大会を契機とする文化プログラムの全国展開</a:t>
            </a:r>
          </a:p>
          <a:p>
            <a:pPr lvl="2"/>
            <a:r>
              <a:rPr lang="ja-JP" altLang="en-US" sz="1100" dirty="0"/>
              <a:t>全国の地方公共団体，多くの文化芸術団体，文化施設，芸術家等の関係者により，世界に誇る日本各地の文化力を生かしながら，</a:t>
            </a:r>
            <a:r>
              <a:rPr lang="en-US" altLang="ja-JP" sz="1100" dirty="0"/>
              <a:t>2020</a:t>
            </a:r>
            <a:r>
              <a:rPr lang="ja-JP" altLang="en-US" sz="1100" dirty="0"/>
              <a:t>年東京大会を契機とする文化プログラムの全国展開等がなされている</a:t>
            </a:r>
          </a:p>
          <a:p>
            <a:pPr lvl="1"/>
            <a:r>
              <a:rPr lang="ja-JP" altLang="en-US" sz="1200" dirty="0">
                <a:solidFill>
                  <a:srgbClr val="FF0000"/>
                </a:solidFill>
              </a:rPr>
              <a:t>✔被災地からは復興の姿を、地域の文化芸術の魅力と一体となり国内外へ発信</a:t>
            </a:r>
          </a:p>
          <a:p>
            <a:pPr lvl="2"/>
            <a:r>
              <a:rPr lang="ja-JP" altLang="en-US" sz="1100" dirty="0"/>
              <a:t>日本全国津々浦々から，世界中に各地の文化芸術の魅力が発信されている。 東日本大震災の被災地からは，力強く復興している姿を，地域の文化芸術の魅力と一体となって，国内外へ発信している。</a:t>
            </a:r>
          </a:p>
          <a:p>
            <a:pPr lvl="1"/>
            <a:r>
              <a:rPr lang="ja-JP" altLang="en-US" sz="1200" dirty="0">
                <a:solidFill>
                  <a:srgbClr val="FF0000"/>
                </a:solidFill>
              </a:rPr>
              <a:t>✔文化芸術関係の新たな雇用や産業が現在よりも大幅に創出</a:t>
            </a:r>
            <a:endParaRPr lang="en-US" altLang="ja-JP" sz="1200" dirty="0">
              <a:solidFill>
                <a:srgbClr val="FF0000"/>
              </a:solidFill>
            </a:endParaRPr>
          </a:p>
          <a:p>
            <a:pPr lvl="2"/>
            <a:r>
              <a:rPr lang="en-US" altLang="ja-JP" sz="1100" dirty="0"/>
              <a:t>2020</a:t>
            </a:r>
            <a:r>
              <a:rPr lang="ja-JP" altLang="en-US" sz="1100" dirty="0"/>
              <a:t>年東京大会を契機とする文化プログラムの全国展開等に伴い，国内外の多くの人々が，それらに生き生きと参画しているとともに，文化芸術に従事する者が安心して，希望を持ちながら働いている。そして，文化芸術関係の新たな雇用や，産業が現在よりも大幅に創出されている。</a:t>
            </a:r>
          </a:p>
        </p:txBody>
      </p:sp>
      <p:sp>
        <p:nvSpPr>
          <p:cNvPr id="4" name="コンテンツ プレースホルダー 3"/>
          <p:cNvSpPr>
            <a:spLocks noGrp="1"/>
          </p:cNvSpPr>
          <p:nvPr>
            <p:ph sz="half" idx="2"/>
          </p:nvPr>
        </p:nvSpPr>
        <p:spPr>
          <a:xfrm>
            <a:off x="6019799" y="1052736"/>
            <a:ext cx="6085703" cy="5616624"/>
          </a:xfrm>
        </p:spPr>
        <p:txBody>
          <a:bodyPr>
            <a:normAutofit fontScale="47500" lnSpcReduction="20000"/>
          </a:bodyPr>
          <a:lstStyle/>
          <a:p>
            <a:r>
              <a:rPr lang="ja-JP" altLang="en-US" dirty="0">
                <a:solidFill>
                  <a:srgbClr val="FF0000"/>
                </a:solidFill>
              </a:rPr>
              <a:t>第３ 文化芸術振興に関する基本的</a:t>
            </a:r>
            <a:r>
              <a:rPr lang="ja-JP" altLang="en-US" dirty="0" smtClean="0">
                <a:solidFill>
                  <a:srgbClr val="FF0000"/>
                </a:solidFill>
              </a:rPr>
              <a:t>施策</a:t>
            </a:r>
            <a:endParaRPr lang="en-US" altLang="ja-JP" dirty="0" smtClean="0">
              <a:solidFill>
                <a:srgbClr val="FF0000"/>
              </a:solidFill>
            </a:endParaRPr>
          </a:p>
          <a:p>
            <a:pPr lvl="1"/>
            <a:r>
              <a:rPr lang="ja-JP" altLang="en-US" dirty="0"/>
              <a:t>１ 文化芸術各分野の</a:t>
            </a:r>
            <a:r>
              <a:rPr lang="ja-JP" altLang="en-US" dirty="0" smtClean="0"/>
              <a:t>振興</a:t>
            </a:r>
            <a:endParaRPr lang="en-US" altLang="ja-JP" dirty="0" smtClean="0"/>
          </a:p>
          <a:p>
            <a:pPr lvl="2"/>
            <a:r>
              <a:rPr lang="ja-JP" altLang="en-US" dirty="0"/>
              <a:t>（１）芸術の</a:t>
            </a:r>
            <a:r>
              <a:rPr lang="ja-JP" altLang="en-US" dirty="0" smtClean="0"/>
              <a:t>振興</a:t>
            </a:r>
            <a:endParaRPr lang="en-US" altLang="ja-JP" dirty="0" smtClean="0"/>
          </a:p>
          <a:p>
            <a:pPr lvl="2"/>
            <a:r>
              <a:rPr lang="ja-JP" altLang="en-US" dirty="0"/>
              <a:t>（２）メディア芸術の</a:t>
            </a:r>
            <a:r>
              <a:rPr lang="ja-JP" altLang="en-US" dirty="0" smtClean="0"/>
              <a:t>振興</a:t>
            </a:r>
            <a:endParaRPr lang="en-US" altLang="ja-JP" dirty="0" smtClean="0"/>
          </a:p>
          <a:p>
            <a:pPr lvl="2"/>
            <a:r>
              <a:rPr lang="ja-JP" altLang="en-US" dirty="0"/>
              <a:t>（２）メディア芸術の</a:t>
            </a:r>
            <a:r>
              <a:rPr lang="ja-JP" altLang="en-US" dirty="0" smtClean="0"/>
              <a:t>振興</a:t>
            </a:r>
            <a:endParaRPr lang="en-US" altLang="ja-JP" dirty="0" smtClean="0"/>
          </a:p>
          <a:p>
            <a:pPr lvl="2"/>
            <a:r>
              <a:rPr lang="ja-JP" altLang="en-US" dirty="0"/>
              <a:t>（４）芸能の</a:t>
            </a:r>
            <a:r>
              <a:rPr lang="ja-JP" altLang="en-US" dirty="0" smtClean="0"/>
              <a:t>振興</a:t>
            </a:r>
            <a:endParaRPr lang="en-US" altLang="ja-JP" dirty="0" smtClean="0"/>
          </a:p>
          <a:p>
            <a:pPr lvl="2"/>
            <a:r>
              <a:rPr lang="ja-JP" altLang="en-US" dirty="0"/>
              <a:t>（５）生活文化，国民娯楽及び出版物等の</a:t>
            </a:r>
            <a:r>
              <a:rPr lang="ja-JP" altLang="en-US" dirty="0" smtClean="0"/>
              <a:t>普及</a:t>
            </a:r>
            <a:endParaRPr lang="en-US" altLang="ja-JP" dirty="0" smtClean="0"/>
          </a:p>
          <a:p>
            <a:pPr lvl="2"/>
            <a:r>
              <a:rPr lang="ja-JP" altLang="en-US" dirty="0"/>
              <a:t>（６）文化財等の保存及び</a:t>
            </a:r>
            <a:r>
              <a:rPr lang="ja-JP" altLang="en-US" dirty="0" smtClean="0"/>
              <a:t>活用</a:t>
            </a:r>
            <a:endParaRPr lang="en-US" altLang="ja-JP" dirty="0" smtClean="0"/>
          </a:p>
          <a:p>
            <a:pPr lvl="1"/>
            <a:r>
              <a:rPr lang="ja-JP" altLang="en-US" dirty="0"/>
              <a:t>２ 地域における文化芸術</a:t>
            </a:r>
            <a:r>
              <a:rPr lang="ja-JP" altLang="en-US" dirty="0" smtClean="0"/>
              <a:t>振興</a:t>
            </a:r>
            <a:endParaRPr lang="en-US" altLang="ja-JP" dirty="0" smtClean="0"/>
          </a:p>
          <a:p>
            <a:pPr lvl="1"/>
            <a:r>
              <a:rPr lang="ja-JP" altLang="en-US" dirty="0"/>
              <a:t>３ 国際交流等の</a:t>
            </a:r>
            <a:r>
              <a:rPr lang="ja-JP" altLang="en-US" dirty="0" smtClean="0"/>
              <a:t>推進</a:t>
            </a:r>
            <a:endParaRPr lang="en-US" altLang="ja-JP" dirty="0" smtClean="0"/>
          </a:p>
          <a:p>
            <a:pPr lvl="1"/>
            <a:r>
              <a:rPr lang="ja-JP" altLang="en-US" dirty="0"/>
              <a:t>４ 芸術家等の養成及び確保</a:t>
            </a:r>
            <a:r>
              <a:rPr lang="ja-JP" altLang="en-US" dirty="0" smtClean="0"/>
              <a:t>等</a:t>
            </a:r>
            <a:endParaRPr lang="en-US" altLang="ja-JP" dirty="0" smtClean="0"/>
          </a:p>
          <a:p>
            <a:pPr lvl="1"/>
            <a:r>
              <a:rPr lang="ja-JP" altLang="en-US" dirty="0">
                <a:solidFill>
                  <a:srgbClr val="FF0000"/>
                </a:solidFill>
              </a:rPr>
              <a:t>５ 国語の正しい</a:t>
            </a:r>
            <a:r>
              <a:rPr lang="ja-JP" altLang="en-US" dirty="0" smtClean="0">
                <a:solidFill>
                  <a:srgbClr val="FF0000"/>
                </a:solidFill>
              </a:rPr>
              <a:t>理解</a:t>
            </a:r>
            <a:endParaRPr lang="en-US" altLang="ja-JP" dirty="0" smtClean="0">
              <a:solidFill>
                <a:srgbClr val="FF0000"/>
              </a:solidFill>
            </a:endParaRPr>
          </a:p>
          <a:p>
            <a:pPr lvl="1"/>
            <a:r>
              <a:rPr lang="ja-JP" altLang="en-US" dirty="0"/>
              <a:t>６ 日本語教育の普及及び</a:t>
            </a:r>
            <a:r>
              <a:rPr lang="ja-JP" altLang="en-US" dirty="0" smtClean="0"/>
              <a:t>充実</a:t>
            </a:r>
            <a:endParaRPr lang="en-US" altLang="ja-JP" dirty="0" smtClean="0"/>
          </a:p>
          <a:p>
            <a:pPr lvl="1"/>
            <a:r>
              <a:rPr lang="ja-JP" altLang="en-US" dirty="0"/>
              <a:t>７ 著作権等の保護及び</a:t>
            </a:r>
            <a:r>
              <a:rPr lang="ja-JP" altLang="en-US" dirty="0" smtClean="0"/>
              <a:t>利用</a:t>
            </a:r>
            <a:endParaRPr lang="en-US" altLang="ja-JP" dirty="0" smtClean="0"/>
          </a:p>
          <a:p>
            <a:pPr lvl="1"/>
            <a:r>
              <a:rPr lang="ja-JP" altLang="en-US" dirty="0"/>
              <a:t>８ 国民の文化芸術活動の</a:t>
            </a:r>
            <a:r>
              <a:rPr lang="ja-JP" altLang="en-US" dirty="0" smtClean="0"/>
              <a:t>充実</a:t>
            </a:r>
            <a:endParaRPr lang="en-US" altLang="ja-JP" dirty="0" smtClean="0"/>
          </a:p>
          <a:p>
            <a:pPr lvl="2"/>
            <a:r>
              <a:rPr lang="ja-JP" altLang="en-US" dirty="0"/>
              <a:t>（１）国民の鑑賞等の機会の</a:t>
            </a:r>
            <a:r>
              <a:rPr lang="ja-JP" altLang="en-US" dirty="0" smtClean="0"/>
              <a:t>充実</a:t>
            </a:r>
            <a:endParaRPr lang="en-US" altLang="ja-JP" dirty="0" smtClean="0"/>
          </a:p>
          <a:p>
            <a:pPr lvl="2"/>
            <a:r>
              <a:rPr lang="ja-JP" altLang="en-US" dirty="0"/>
              <a:t>（２）高齢者，障害者等の文化芸術活動の</a:t>
            </a:r>
            <a:r>
              <a:rPr lang="ja-JP" altLang="en-US" dirty="0" smtClean="0"/>
              <a:t>充実</a:t>
            </a:r>
            <a:endParaRPr lang="en-US" altLang="ja-JP" dirty="0" smtClean="0"/>
          </a:p>
          <a:p>
            <a:pPr lvl="2"/>
            <a:r>
              <a:rPr lang="ja-JP" altLang="en-US" dirty="0"/>
              <a:t>（３）青少年の文化芸術活動の</a:t>
            </a:r>
            <a:r>
              <a:rPr lang="ja-JP" altLang="en-US" dirty="0" smtClean="0"/>
              <a:t>充実</a:t>
            </a:r>
            <a:endParaRPr lang="en-US" altLang="ja-JP" dirty="0" smtClean="0"/>
          </a:p>
          <a:p>
            <a:pPr lvl="2"/>
            <a:r>
              <a:rPr lang="ja-JP" altLang="en-US" dirty="0"/>
              <a:t>（４）学校教育における文化芸術活動の</a:t>
            </a:r>
            <a:r>
              <a:rPr lang="ja-JP" altLang="en-US" dirty="0" smtClean="0"/>
              <a:t>充実</a:t>
            </a:r>
            <a:endParaRPr lang="en-US" altLang="ja-JP" dirty="0" smtClean="0"/>
          </a:p>
          <a:p>
            <a:pPr lvl="1"/>
            <a:r>
              <a:rPr lang="ja-JP" altLang="en-US" dirty="0" smtClean="0"/>
              <a:t>９</a:t>
            </a:r>
            <a:r>
              <a:rPr lang="ja-JP" altLang="en-US" dirty="0"/>
              <a:t>文化芸術拠点の充実</a:t>
            </a:r>
            <a:r>
              <a:rPr lang="ja-JP" altLang="en-US" dirty="0" smtClean="0"/>
              <a:t>等</a:t>
            </a:r>
            <a:endParaRPr lang="en-US" altLang="ja-JP" dirty="0" smtClean="0"/>
          </a:p>
          <a:p>
            <a:pPr lvl="2"/>
            <a:r>
              <a:rPr lang="ja-JP" altLang="en-US" dirty="0" smtClean="0"/>
              <a:t>（</a:t>
            </a:r>
            <a:r>
              <a:rPr lang="ja-JP" altLang="en-US" dirty="0"/>
              <a:t>１）劇場，音楽堂等の</a:t>
            </a:r>
            <a:r>
              <a:rPr lang="ja-JP" altLang="en-US" dirty="0" smtClean="0"/>
              <a:t>活性化</a:t>
            </a:r>
            <a:endParaRPr lang="en-US" altLang="ja-JP" dirty="0" smtClean="0"/>
          </a:p>
          <a:p>
            <a:pPr lvl="2"/>
            <a:r>
              <a:rPr lang="ja-JP" altLang="en-US" dirty="0">
                <a:solidFill>
                  <a:srgbClr val="FF0000"/>
                </a:solidFill>
              </a:rPr>
              <a:t>（２）美術館，博物館，図書館等の</a:t>
            </a:r>
            <a:r>
              <a:rPr lang="ja-JP" altLang="en-US" dirty="0" smtClean="0">
                <a:solidFill>
                  <a:srgbClr val="FF0000"/>
                </a:solidFill>
              </a:rPr>
              <a:t>充実</a:t>
            </a:r>
            <a:endParaRPr lang="en-US" altLang="ja-JP" dirty="0" smtClean="0">
              <a:solidFill>
                <a:srgbClr val="FF0000"/>
              </a:solidFill>
            </a:endParaRPr>
          </a:p>
          <a:p>
            <a:pPr lvl="2"/>
            <a:r>
              <a:rPr lang="ja-JP" altLang="en-US" dirty="0"/>
              <a:t>（３）地域における文化芸術活動の場の</a:t>
            </a:r>
            <a:r>
              <a:rPr lang="ja-JP" altLang="en-US" dirty="0" smtClean="0"/>
              <a:t>充実</a:t>
            </a:r>
            <a:endParaRPr lang="en-US" altLang="ja-JP" dirty="0" smtClean="0"/>
          </a:p>
          <a:p>
            <a:pPr lvl="2"/>
            <a:r>
              <a:rPr lang="ja-JP" altLang="en-US" dirty="0"/>
              <a:t>（３）地域における文化芸術活動の場の</a:t>
            </a:r>
            <a:r>
              <a:rPr lang="ja-JP" altLang="en-US" dirty="0" smtClean="0"/>
              <a:t>充実</a:t>
            </a:r>
            <a:endParaRPr lang="en-US" altLang="ja-JP" dirty="0" smtClean="0"/>
          </a:p>
          <a:p>
            <a:pPr lvl="1"/>
            <a:r>
              <a:rPr lang="ja-JP" altLang="en-US" dirty="0"/>
              <a:t>１０ その他の基盤の整備</a:t>
            </a:r>
            <a:r>
              <a:rPr lang="ja-JP" altLang="en-US" dirty="0" smtClean="0"/>
              <a:t>等</a:t>
            </a:r>
            <a:endParaRPr lang="en-US" altLang="ja-JP" dirty="0" smtClean="0"/>
          </a:p>
          <a:p>
            <a:pPr lvl="2"/>
            <a:r>
              <a:rPr lang="ja-JP" altLang="en-US" dirty="0"/>
              <a:t>（１）情報通信技術の活用の</a:t>
            </a:r>
            <a:r>
              <a:rPr lang="ja-JP" altLang="en-US" dirty="0" smtClean="0"/>
              <a:t>推進</a:t>
            </a:r>
            <a:endParaRPr lang="en-US" altLang="ja-JP" dirty="0"/>
          </a:p>
          <a:p>
            <a:pPr lvl="2"/>
            <a:r>
              <a:rPr lang="ja-JP" altLang="en-US" dirty="0">
                <a:solidFill>
                  <a:srgbClr val="FF0000"/>
                </a:solidFill>
              </a:rPr>
              <a:t>（２）地方公共団体及び民間の団体等への情報提供</a:t>
            </a:r>
            <a:r>
              <a:rPr lang="ja-JP" altLang="en-US" dirty="0" smtClean="0">
                <a:solidFill>
                  <a:srgbClr val="FF0000"/>
                </a:solidFill>
              </a:rPr>
              <a:t>等</a:t>
            </a:r>
            <a:endParaRPr lang="en-US" altLang="ja-JP" dirty="0" smtClean="0">
              <a:solidFill>
                <a:srgbClr val="FF0000"/>
              </a:solidFill>
            </a:endParaRPr>
          </a:p>
          <a:p>
            <a:pPr lvl="2"/>
            <a:r>
              <a:rPr lang="ja-JP" altLang="en-US" dirty="0"/>
              <a:t>（３）民間の支援活動の活性化</a:t>
            </a:r>
            <a:r>
              <a:rPr lang="ja-JP" altLang="en-US" dirty="0" smtClean="0"/>
              <a:t>等</a:t>
            </a:r>
            <a:endParaRPr lang="en-US" altLang="ja-JP" dirty="0" smtClean="0"/>
          </a:p>
          <a:p>
            <a:pPr lvl="2"/>
            <a:r>
              <a:rPr lang="ja-JP" altLang="en-US" dirty="0"/>
              <a:t>（４）関係機関等の連携</a:t>
            </a:r>
            <a:r>
              <a:rPr lang="ja-JP" altLang="en-US" dirty="0" smtClean="0"/>
              <a:t>等</a:t>
            </a:r>
            <a:endParaRPr lang="en-US" altLang="ja-JP" dirty="0" smtClean="0"/>
          </a:p>
          <a:p>
            <a:pPr lvl="2"/>
            <a:r>
              <a:rPr lang="ja-JP" altLang="en-US" dirty="0"/>
              <a:t>（５）</a:t>
            </a:r>
            <a:r>
              <a:rPr lang="ja-JP" altLang="en-US" dirty="0" smtClean="0"/>
              <a:t>顕彰</a:t>
            </a:r>
            <a:endParaRPr lang="en-US" altLang="ja-JP" dirty="0" smtClean="0"/>
          </a:p>
          <a:p>
            <a:pPr lvl="2"/>
            <a:r>
              <a:rPr lang="ja-JP" altLang="en-US" dirty="0"/>
              <a:t>（６）政策形成への民意の反映等</a:t>
            </a:r>
            <a:endParaRPr lang="en-US" altLang="ja-JP"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174</a:t>
            </a:fld>
            <a:endParaRPr kumimoji="0" lang="en-US" dirty="0"/>
          </a:p>
        </p:txBody>
      </p:sp>
    </p:spTree>
    <p:extLst>
      <p:ext uri="{BB962C8B-B14F-4D97-AF65-F5344CB8AC3E}">
        <p14:creationId xmlns:p14="http://schemas.microsoft.com/office/powerpoint/2010/main" val="186152262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497" y="0"/>
            <a:ext cx="11998411" cy="928670"/>
          </a:xfrm>
        </p:spPr>
        <p:txBody>
          <a:bodyPr>
            <a:noAutofit/>
          </a:bodyPr>
          <a:lstStyle/>
          <a:p>
            <a:r>
              <a:rPr lang="ja-JP" altLang="en-US" sz="3200" dirty="0"/>
              <a:t>文化芸術の振興に関する基本的な方針の重点戦略、図書館関連の記述の抜粋</a:t>
            </a:r>
          </a:p>
        </p:txBody>
      </p:sp>
      <p:sp>
        <p:nvSpPr>
          <p:cNvPr id="3" name="コンテンツ プレースホルダー 2"/>
          <p:cNvSpPr>
            <a:spLocks noGrp="1"/>
          </p:cNvSpPr>
          <p:nvPr>
            <p:ph sz="half" idx="1"/>
          </p:nvPr>
        </p:nvSpPr>
        <p:spPr>
          <a:xfrm>
            <a:off x="86497" y="1052737"/>
            <a:ext cx="5933303" cy="5668739"/>
          </a:xfrm>
        </p:spPr>
        <p:txBody>
          <a:bodyPr>
            <a:normAutofit fontScale="92500" lnSpcReduction="20000"/>
          </a:bodyPr>
          <a:lstStyle/>
          <a:p>
            <a:r>
              <a:rPr lang="ja-JP" altLang="en-US" dirty="0"/>
              <a:t>重点戦略４：国内外の文化的多様性や相互理解の促進</a:t>
            </a:r>
            <a:endParaRPr lang="en-US" altLang="ja-JP" dirty="0"/>
          </a:p>
          <a:p>
            <a:pPr lvl="1"/>
            <a:r>
              <a:rPr lang="ja-JP" altLang="en-US" dirty="0"/>
              <a:t>貴重な各種文化芸術資源を継承し，次代の文化芸術創造の基盤となる知的</a:t>
            </a:r>
            <a:r>
              <a:rPr lang="ja-JP" altLang="en-US" dirty="0" smtClean="0"/>
              <a:t>インフラ</a:t>
            </a:r>
            <a:r>
              <a:rPr lang="ja-JP" altLang="en-US" dirty="0"/>
              <a:t>を構築するため</a:t>
            </a:r>
            <a:r>
              <a:rPr lang="ja-JP" altLang="en-US" dirty="0" smtClean="0"/>
              <a:t>，</a:t>
            </a:r>
            <a:endParaRPr lang="en-US" altLang="ja-JP" dirty="0" smtClean="0"/>
          </a:p>
          <a:p>
            <a:pPr lvl="1"/>
            <a:r>
              <a:rPr lang="ja-JP" altLang="en-US" dirty="0" smtClean="0">
                <a:solidFill>
                  <a:srgbClr val="FF0000"/>
                </a:solidFill>
              </a:rPr>
              <a:t>映画</a:t>
            </a:r>
            <a:r>
              <a:rPr lang="ja-JP" altLang="en-US" dirty="0">
                <a:solidFill>
                  <a:srgbClr val="FF0000"/>
                </a:solidFill>
              </a:rPr>
              <a:t>，舞台芸術，アニメ，マンガ，ゲーム，デザイン，</a:t>
            </a:r>
            <a:r>
              <a:rPr lang="ja-JP" altLang="en-US" dirty="0" smtClean="0">
                <a:solidFill>
                  <a:srgbClr val="FF0000"/>
                </a:solidFill>
              </a:rPr>
              <a:t>写真</a:t>
            </a:r>
            <a:r>
              <a:rPr lang="ja-JP" altLang="en-US" dirty="0">
                <a:solidFill>
                  <a:srgbClr val="FF0000"/>
                </a:solidFill>
              </a:rPr>
              <a:t>，建築，文化財等の文化資産及びこれらの関連資料等の収集・保存及び</a:t>
            </a:r>
            <a:r>
              <a:rPr lang="ja-JP" altLang="en-US" dirty="0" smtClean="0">
                <a:solidFill>
                  <a:srgbClr val="FF0000"/>
                </a:solidFill>
              </a:rPr>
              <a:t>デジタルアーカイブ化</a:t>
            </a:r>
            <a:r>
              <a:rPr lang="ja-JP" altLang="en-US" dirty="0">
                <a:solidFill>
                  <a:srgbClr val="FF0000"/>
                </a:solidFill>
              </a:rPr>
              <a:t>等を促進</a:t>
            </a:r>
            <a:r>
              <a:rPr lang="ja-JP" altLang="en-US" dirty="0"/>
              <a:t>するとともに</a:t>
            </a:r>
            <a:r>
              <a:rPr lang="ja-JP" altLang="en-US" dirty="0" smtClean="0"/>
              <a:t>，</a:t>
            </a:r>
            <a:endParaRPr lang="en-US" altLang="ja-JP" dirty="0" smtClean="0"/>
          </a:p>
          <a:p>
            <a:pPr lvl="1"/>
            <a:r>
              <a:rPr lang="ja-JP" altLang="en-US" dirty="0" smtClean="0">
                <a:solidFill>
                  <a:srgbClr val="FF0000"/>
                </a:solidFill>
              </a:rPr>
              <a:t>国立</a:t>
            </a:r>
            <a:r>
              <a:rPr lang="ja-JP" altLang="en-US" dirty="0">
                <a:solidFill>
                  <a:srgbClr val="FF0000"/>
                </a:solidFill>
              </a:rPr>
              <a:t>国会図書館等の関係機関と連携</a:t>
            </a:r>
            <a:r>
              <a:rPr lang="ja-JP" altLang="en-US" dirty="0" smtClean="0">
                <a:solidFill>
                  <a:srgbClr val="FF0000"/>
                </a:solidFill>
              </a:rPr>
              <a:t>しつつ</a:t>
            </a:r>
            <a:r>
              <a:rPr lang="ja-JP" altLang="en-US" dirty="0">
                <a:solidFill>
                  <a:srgbClr val="FF0000"/>
                </a:solidFill>
              </a:rPr>
              <a:t>分野横断的整備を検討</a:t>
            </a:r>
            <a:r>
              <a:rPr lang="ja-JP" altLang="en-US" dirty="0"/>
              <a:t>する</a:t>
            </a:r>
            <a:r>
              <a:rPr lang="ja-JP" altLang="en-US" dirty="0" smtClean="0"/>
              <a:t>。</a:t>
            </a:r>
            <a:endParaRPr lang="en-US" altLang="ja-JP" dirty="0" smtClean="0"/>
          </a:p>
          <a:p>
            <a:pPr lvl="1"/>
            <a:r>
              <a:rPr lang="ja-JP" altLang="en-US" dirty="0" smtClean="0"/>
              <a:t>特</a:t>
            </a:r>
            <a:r>
              <a:rPr lang="ja-JP" altLang="en-US" dirty="0"/>
              <a:t>に，メディア芸術について，</a:t>
            </a:r>
            <a:r>
              <a:rPr lang="ja-JP" altLang="en-US" dirty="0">
                <a:solidFill>
                  <a:srgbClr val="FF0000"/>
                </a:solidFill>
              </a:rPr>
              <a:t>関連の文化</a:t>
            </a:r>
            <a:r>
              <a:rPr lang="ja-JP" altLang="en-US" dirty="0" smtClean="0">
                <a:solidFill>
                  <a:srgbClr val="FF0000"/>
                </a:solidFill>
              </a:rPr>
              <a:t>施設や</a:t>
            </a:r>
            <a:r>
              <a:rPr lang="ja-JP" altLang="en-US" dirty="0">
                <a:solidFill>
                  <a:srgbClr val="FF0000"/>
                </a:solidFill>
              </a:rPr>
              <a:t>大学等の連携・協力を推進</a:t>
            </a:r>
            <a:r>
              <a:rPr lang="ja-JP" altLang="en-US" dirty="0"/>
              <a:t>することにより，</a:t>
            </a:r>
            <a:r>
              <a:rPr lang="ja-JP" altLang="en-US" dirty="0">
                <a:solidFill>
                  <a:srgbClr val="FF0000"/>
                </a:solidFill>
              </a:rPr>
              <a:t>情報拠点を構築</a:t>
            </a:r>
            <a:r>
              <a:rPr lang="ja-JP" altLang="en-US" dirty="0"/>
              <a:t>し，我が国の</a:t>
            </a:r>
            <a:r>
              <a:rPr lang="ja-JP" altLang="en-US" dirty="0" smtClean="0"/>
              <a:t>メディア</a:t>
            </a:r>
            <a:r>
              <a:rPr lang="ja-JP" altLang="en-US" dirty="0"/>
              <a:t>芸術を広く</a:t>
            </a:r>
            <a:r>
              <a:rPr lang="ja-JP" altLang="en-US" dirty="0">
                <a:solidFill>
                  <a:srgbClr val="FF0000"/>
                </a:solidFill>
              </a:rPr>
              <a:t>海外に発信</a:t>
            </a:r>
            <a:r>
              <a:rPr lang="ja-JP" altLang="en-US" dirty="0"/>
              <a:t>する</a:t>
            </a:r>
            <a:r>
              <a:rPr lang="ja-JP" altLang="en-US" dirty="0" smtClean="0"/>
              <a:t>。</a:t>
            </a:r>
            <a:endParaRPr lang="en-US" altLang="ja-JP" dirty="0"/>
          </a:p>
          <a:p>
            <a:r>
              <a:rPr lang="ja-JP" altLang="en-US" dirty="0" smtClean="0"/>
              <a:t>５ </a:t>
            </a:r>
            <a:r>
              <a:rPr lang="ja-JP" altLang="en-US" dirty="0"/>
              <a:t>国語の正しい</a:t>
            </a:r>
            <a:r>
              <a:rPr lang="ja-JP" altLang="en-US" dirty="0" smtClean="0"/>
              <a:t>理解</a:t>
            </a:r>
            <a:endParaRPr lang="en-US" altLang="ja-JP" dirty="0" smtClean="0"/>
          </a:p>
          <a:p>
            <a:pPr lvl="1"/>
            <a:r>
              <a:rPr lang="ja-JP" altLang="en-US" dirty="0"/>
              <a:t>「文字・活字文化</a:t>
            </a:r>
            <a:r>
              <a:rPr lang="ja-JP" altLang="en-US" dirty="0">
                <a:solidFill>
                  <a:srgbClr val="FF0000"/>
                </a:solidFill>
              </a:rPr>
              <a:t>振興法」（平成</a:t>
            </a:r>
            <a:r>
              <a:rPr lang="en-US" altLang="ja-JP" dirty="0">
                <a:solidFill>
                  <a:srgbClr val="FF0000"/>
                </a:solidFill>
              </a:rPr>
              <a:t>17 </a:t>
            </a:r>
            <a:r>
              <a:rPr lang="ja-JP" altLang="en-US" dirty="0">
                <a:solidFill>
                  <a:srgbClr val="FF0000"/>
                </a:solidFill>
              </a:rPr>
              <a:t>年法律第</a:t>
            </a:r>
            <a:r>
              <a:rPr lang="en-US" altLang="ja-JP" dirty="0">
                <a:solidFill>
                  <a:srgbClr val="FF0000"/>
                </a:solidFill>
              </a:rPr>
              <a:t>91 </a:t>
            </a:r>
            <a:r>
              <a:rPr lang="ja-JP" altLang="en-US" dirty="0">
                <a:solidFill>
                  <a:srgbClr val="FF0000"/>
                </a:solidFill>
              </a:rPr>
              <a:t>号）に基づき，図書館や</a:t>
            </a:r>
            <a:r>
              <a:rPr lang="ja-JP" altLang="en-US" dirty="0" smtClean="0">
                <a:solidFill>
                  <a:srgbClr val="FF0000"/>
                </a:solidFill>
              </a:rPr>
              <a:t>学校等</a:t>
            </a:r>
            <a:r>
              <a:rPr lang="ja-JP" altLang="en-US" dirty="0">
                <a:solidFill>
                  <a:srgbClr val="FF0000"/>
                </a:solidFill>
              </a:rPr>
              <a:t>において，国民が豊かな文字・活字文化の恵沢を享受できるよう，環境の</a:t>
            </a:r>
            <a:r>
              <a:rPr lang="ja-JP" altLang="en-US" dirty="0" smtClean="0">
                <a:solidFill>
                  <a:srgbClr val="FF0000"/>
                </a:solidFill>
              </a:rPr>
              <a:t>整備</a:t>
            </a:r>
            <a:r>
              <a:rPr lang="ja-JP" altLang="en-US" dirty="0"/>
              <a:t>を</a:t>
            </a:r>
            <a:r>
              <a:rPr lang="ja-JP" altLang="en-US" dirty="0" smtClean="0"/>
              <a:t>図る</a:t>
            </a:r>
            <a:endParaRPr lang="en-US" altLang="ja-JP" dirty="0" smtClean="0"/>
          </a:p>
        </p:txBody>
      </p:sp>
      <p:sp>
        <p:nvSpPr>
          <p:cNvPr id="4" name="コンテンツ プレースホルダー 3"/>
          <p:cNvSpPr>
            <a:spLocks noGrp="1"/>
          </p:cNvSpPr>
          <p:nvPr>
            <p:ph sz="half" idx="2"/>
          </p:nvPr>
        </p:nvSpPr>
        <p:spPr>
          <a:xfrm>
            <a:off x="6172200" y="1052737"/>
            <a:ext cx="5912708" cy="5668739"/>
          </a:xfrm>
        </p:spPr>
        <p:txBody>
          <a:bodyPr>
            <a:noAutofit/>
          </a:bodyPr>
          <a:lstStyle/>
          <a:p>
            <a:r>
              <a:rPr lang="ja-JP" altLang="en-US" sz="1600" dirty="0"/>
              <a:t>９文化芸術拠点の充実等</a:t>
            </a:r>
            <a:endParaRPr lang="en-US" altLang="ja-JP" sz="1600" dirty="0"/>
          </a:p>
          <a:p>
            <a:r>
              <a:rPr lang="ja-JP" altLang="en-US" sz="1600" dirty="0"/>
              <a:t>（２）</a:t>
            </a:r>
            <a:r>
              <a:rPr lang="ja-JP" altLang="en-US" sz="1600" dirty="0">
                <a:solidFill>
                  <a:srgbClr val="FF0000"/>
                </a:solidFill>
              </a:rPr>
              <a:t>美術館，博物館，図書館等の充実</a:t>
            </a:r>
            <a:endParaRPr lang="en-US" altLang="ja-JP" sz="1600" dirty="0">
              <a:solidFill>
                <a:srgbClr val="FF0000"/>
              </a:solidFill>
            </a:endParaRPr>
          </a:p>
          <a:p>
            <a:pPr lvl="1"/>
            <a:r>
              <a:rPr lang="ja-JP" altLang="en-US" sz="1400" dirty="0"/>
              <a:t>図書館が，資料や情報等の継続的な</a:t>
            </a:r>
            <a:r>
              <a:rPr lang="ja-JP" altLang="en-US" sz="1400" dirty="0">
                <a:solidFill>
                  <a:srgbClr val="FF0000"/>
                </a:solidFill>
              </a:rPr>
              <a:t>収集，調査研究への支援や資料の利用相談，時事情報の提供等の機能を充実</a:t>
            </a:r>
            <a:r>
              <a:rPr lang="ja-JP" altLang="en-US" sz="1400" dirty="0"/>
              <a:t>させることにより，</a:t>
            </a:r>
            <a:r>
              <a:rPr lang="ja-JP" altLang="en-US" sz="1400" dirty="0">
                <a:solidFill>
                  <a:srgbClr val="FF0000"/>
                </a:solidFill>
              </a:rPr>
              <a:t>地域を支える情報拠点となる</a:t>
            </a:r>
            <a:r>
              <a:rPr lang="ja-JP" altLang="en-US" sz="1400" dirty="0"/>
              <a:t>よう，</a:t>
            </a:r>
            <a:r>
              <a:rPr lang="ja-JP" altLang="en-US" sz="1400" dirty="0">
                <a:solidFill>
                  <a:srgbClr val="FF0000"/>
                </a:solidFill>
              </a:rPr>
              <a:t>先進事例の収集・情報提供や図書館の充実方策を提示</a:t>
            </a:r>
            <a:r>
              <a:rPr lang="ja-JP" altLang="en-US" sz="1400" dirty="0"/>
              <a:t>するなどの支援を行う。</a:t>
            </a:r>
          </a:p>
          <a:p>
            <a:pPr lvl="1"/>
            <a:r>
              <a:rPr lang="ja-JP" altLang="en-US" sz="1400" dirty="0">
                <a:solidFill>
                  <a:srgbClr val="FF0000"/>
                </a:solidFill>
              </a:rPr>
              <a:t>地域や住民にとって役に立つ，魅力ある図書館づくりの核となる司書等の資質向上を図るため，研修等の充実</a:t>
            </a:r>
            <a:r>
              <a:rPr lang="ja-JP" altLang="en-US" sz="1400" dirty="0"/>
              <a:t>を図る。</a:t>
            </a:r>
          </a:p>
          <a:p>
            <a:pPr lvl="1"/>
            <a:r>
              <a:rPr lang="ja-JP" altLang="en-US" sz="1400" dirty="0"/>
              <a:t>各地域に所在する貴重な文化芸術資源の計画的・戦略的な保存・活用を図るため，</a:t>
            </a:r>
            <a:r>
              <a:rPr lang="ja-JP" altLang="en-US" sz="1400" dirty="0">
                <a:solidFill>
                  <a:srgbClr val="FF0000"/>
                </a:solidFill>
              </a:rPr>
              <a:t>博物館・図書館・公文書館（ＭＬＡ）等の連携の促進に努める</a:t>
            </a:r>
            <a:r>
              <a:rPr lang="ja-JP" altLang="en-US" sz="1400" dirty="0"/>
              <a:t>。</a:t>
            </a:r>
            <a:endParaRPr lang="en-US" altLang="ja-JP" sz="1400" dirty="0"/>
          </a:p>
          <a:p>
            <a:r>
              <a:rPr lang="ja-JP" altLang="en-US" sz="1600" dirty="0"/>
              <a:t>１０ その他の基盤の整備等</a:t>
            </a:r>
            <a:endParaRPr lang="en-US" altLang="ja-JP" sz="1600" dirty="0"/>
          </a:p>
          <a:p>
            <a:r>
              <a:rPr lang="ja-JP" altLang="en-US" sz="1600" dirty="0"/>
              <a:t>（２）地方公共団体及び民間の団体等への情報提供等</a:t>
            </a:r>
            <a:endParaRPr lang="en-US" altLang="ja-JP" sz="1600" dirty="0"/>
          </a:p>
          <a:p>
            <a:pPr lvl="1"/>
            <a:r>
              <a:rPr lang="ja-JP" altLang="en-US" sz="1400" dirty="0"/>
              <a:t>国内外の文化芸術に関する各種の情報や資料の収集・保存（アーカイブの構築）及び活用方法について検討を行い，</a:t>
            </a:r>
            <a:r>
              <a:rPr lang="ja-JP" altLang="en-US" sz="1400" dirty="0">
                <a:solidFill>
                  <a:srgbClr val="FF0000"/>
                </a:solidFill>
              </a:rPr>
              <a:t>国立国会図書館をはじめとする関係機関と連携し，国と民間，国と地方公共団体との役割分担を図りつつ，国民に提供する。</a:t>
            </a:r>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175</a:t>
            </a:fld>
            <a:endParaRPr kumimoji="0" lang="en-US"/>
          </a:p>
        </p:txBody>
      </p:sp>
    </p:spTree>
    <p:extLst>
      <p:ext uri="{BB962C8B-B14F-4D97-AF65-F5344CB8AC3E}">
        <p14:creationId xmlns:p14="http://schemas.microsoft.com/office/powerpoint/2010/main" val="188472407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dirty="0" smtClean="0"/>
              <a:t>⑧内閣府防災の</a:t>
            </a:r>
            <a:r>
              <a:rPr lang="ja-JP" altLang="en-US" dirty="0"/>
              <a:t>動き</a:t>
            </a:r>
            <a:endParaRPr lang="ja-JP" altLang="en-US" sz="4000" dirty="0"/>
          </a:p>
        </p:txBody>
      </p:sp>
      <p:sp>
        <p:nvSpPr>
          <p:cNvPr id="3" name="コンテンツ プレースホルダー 2"/>
          <p:cNvSpPr>
            <a:spLocks noGrp="1"/>
          </p:cNvSpPr>
          <p:nvPr>
            <p:ph idx="1"/>
          </p:nvPr>
        </p:nvSpPr>
        <p:spPr>
          <a:xfrm>
            <a:off x="0" y="928670"/>
            <a:ext cx="12192000" cy="6201338"/>
          </a:xfrm>
        </p:spPr>
        <p:txBody>
          <a:bodyPr>
            <a:normAutofit/>
          </a:bodyPr>
          <a:lstStyle/>
          <a:p>
            <a:r>
              <a:rPr lang="ja-JP" altLang="ja-JP" dirty="0" smtClean="0"/>
              <a:t>大規模</a:t>
            </a:r>
            <a:r>
              <a:rPr lang="ja-JP" altLang="ja-JP" dirty="0"/>
              <a:t>災害情報</a:t>
            </a:r>
            <a:r>
              <a:rPr lang="ja-JP" altLang="ja-JP" dirty="0" smtClean="0"/>
              <a:t>アーカイ</a:t>
            </a:r>
            <a:r>
              <a:rPr lang="ja-JP" altLang="en-US" dirty="0" smtClean="0"/>
              <a:t>ブ</a:t>
            </a:r>
            <a:r>
              <a:rPr lang="ja-JP" altLang="ja-JP" dirty="0" smtClean="0"/>
              <a:t>ス</a:t>
            </a:r>
            <a:r>
              <a:rPr lang="ja-JP" altLang="ja-JP" dirty="0"/>
              <a:t>構想</a:t>
            </a:r>
            <a:endParaRPr lang="ja-JP" altLang="ja-JP" sz="3000" dirty="0"/>
          </a:p>
          <a:p>
            <a:pPr lvl="1"/>
            <a:r>
              <a:rPr lang="ja-JP" altLang="ja-JP" dirty="0">
                <a:solidFill>
                  <a:srgbClr val="FF0000"/>
                </a:solidFill>
              </a:rPr>
              <a:t>大規模災害に関する情報（記録）</a:t>
            </a:r>
            <a:r>
              <a:rPr lang="ja-JP" altLang="ja-JP" dirty="0"/>
              <a:t>を後世に残すとともに、調査、研究、対策検討に活用できるようにする</a:t>
            </a:r>
            <a:endParaRPr lang="ja-JP" altLang="ja-JP" sz="2600" dirty="0"/>
          </a:p>
          <a:p>
            <a:pPr lvl="1"/>
            <a:r>
              <a:rPr lang="ja-JP" altLang="ja-JP" dirty="0"/>
              <a:t>「ひなぎく」のシステムをベースとして、対象とする災害を拡大し、記録に残すシステムを恒久化</a:t>
            </a:r>
            <a:r>
              <a:rPr lang="ja-JP" altLang="ja-JP" dirty="0" smtClean="0"/>
              <a:t>する</a:t>
            </a:r>
            <a:endParaRPr lang="en-US" altLang="ja-JP" dirty="0" smtClean="0"/>
          </a:p>
          <a:p>
            <a:r>
              <a:rPr lang="ja-JP" altLang="en-US" dirty="0"/>
              <a:t>大規模災害情報の収集・保存・活用方策に関する</a:t>
            </a:r>
            <a:r>
              <a:rPr lang="ja-JP" altLang="en-US" dirty="0" smtClean="0"/>
              <a:t>検討会の設置</a:t>
            </a:r>
            <a:endParaRPr lang="en-US" altLang="ja-JP" dirty="0" smtClean="0"/>
          </a:p>
          <a:p>
            <a:pPr lvl="1"/>
            <a:r>
              <a:rPr lang="ja-JP" altLang="en-US" dirty="0" smtClean="0"/>
              <a:t>（</a:t>
            </a:r>
            <a:r>
              <a:rPr lang="en-US" altLang="zh-TW" dirty="0" smtClean="0"/>
              <a:t>2015</a:t>
            </a:r>
            <a:r>
              <a:rPr lang="ja-JP" altLang="en-US" dirty="0" smtClean="0"/>
              <a:t>年</a:t>
            </a:r>
            <a:r>
              <a:rPr lang="en-US" altLang="ja-JP" dirty="0" smtClean="0"/>
              <a:t>1</a:t>
            </a:r>
            <a:r>
              <a:rPr lang="zh-TW" altLang="en-US" dirty="0" smtClean="0"/>
              <a:t>月</a:t>
            </a:r>
            <a:r>
              <a:rPr lang="en-US" altLang="zh-TW" dirty="0" smtClean="0"/>
              <a:t>6</a:t>
            </a:r>
            <a:r>
              <a:rPr lang="zh-TW" altLang="en-US" dirty="0" smtClean="0"/>
              <a:t>日 </a:t>
            </a:r>
            <a:r>
              <a:rPr lang="zh-TW" altLang="en-US" dirty="0"/>
              <a:t>内閣府政策統括官（防災担当）決定</a:t>
            </a:r>
            <a:r>
              <a:rPr lang="ja-JP" altLang="en-US" dirty="0" smtClean="0"/>
              <a:t>）</a:t>
            </a:r>
            <a:endParaRPr lang="en-US" altLang="ja-JP" dirty="0" smtClean="0"/>
          </a:p>
          <a:p>
            <a:pPr lvl="1"/>
            <a:r>
              <a:rPr lang="ja-JP" altLang="en-US" dirty="0"/>
              <a:t>平時、発災時、発災後の各場面において、様々な災害情報を</a:t>
            </a:r>
            <a:r>
              <a:rPr lang="ja-JP" altLang="en-US" dirty="0" smtClean="0"/>
              <a:t>いか</a:t>
            </a:r>
            <a:r>
              <a:rPr lang="ja-JP" altLang="en-US" dirty="0"/>
              <a:t>に活用するか、そのための災害情報の収集及び保存方策はいかにあるべき </a:t>
            </a:r>
            <a:r>
              <a:rPr lang="ja-JP" altLang="en-US" dirty="0" err="1"/>
              <a:t>か等</a:t>
            </a:r>
            <a:r>
              <a:rPr lang="ja-JP" altLang="en-US" dirty="0"/>
              <a:t>災害情報の収集、保存及び活用の在り方について検討するとともに</a:t>
            </a:r>
            <a:r>
              <a:rPr lang="ja-JP" altLang="en-US" dirty="0" smtClean="0"/>
              <a:t>、</a:t>
            </a:r>
            <a:endParaRPr lang="en-US" altLang="ja-JP" dirty="0" smtClean="0"/>
          </a:p>
          <a:p>
            <a:pPr lvl="1"/>
            <a:r>
              <a:rPr lang="ja-JP" altLang="en-US" dirty="0" smtClean="0"/>
              <a:t>大 </a:t>
            </a:r>
            <a:r>
              <a:rPr lang="ja-JP" altLang="en-US" dirty="0"/>
              <a:t>規模災害に関する情報を収集し保存する仕組み（大規模災害情報アーカイブ ス）に関する諸課題を検討</a:t>
            </a:r>
            <a:r>
              <a:rPr lang="ja-JP" altLang="en-US" dirty="0" smtClean="0"/>
              <a:t>する</a:t>
            </a:r>
            <a:endParaRPr lang="ja-JP" altLang="ja-JP" sz="2600" dirty="0"/>
          </a:p>
          <a:p>
            <a:pPr marL="0" indent="0">
              <a:buNone/>
            </a:pPr>
            <a:endParaRPr lang="ja-JP" altLang="ja-JP" sz="1800" dirty="0"/>
          </a:p>
        </p:txBody>
      </p:sp>
      <p:sp>
        <p:nvSpPr>
          <p:cNvPr id="5" name="スライド番号プレースホルダー 4"/>
          <p:cNvSpPr>
            <a:spLocks noGrp="1"/>
          </p:cNvSpPr>
          <p:nvPr>
            <p:ph type="sldNum" sz="quarter" idx="12"/>
          </p:nvPr>
        </p:nvSpPr>
        <p:spPr>
          <a:xfrm>
            <a:off x="8426896" y="6237312"/>
            <a:ext cx="2133600" cy="595312"/>
          </a:xfrm>
        </p:spPr>
        <p:txBody>
          <a:bodyPr/>
          <a:lstStyle/>
          <a:p>
            <a:fld id="{042AED99-7FB4-404E-8A97-64753DCE42EC}" type="slidenum">
              <a:rPr kumimoji="0" lang="en-US" smtClean="0"/>
              <a:pPr/>
              <a:t>176</a:t>
            </a:fld>
            <a:endParaRPr kumimoji="0" lang="en-US" dirty="0"/>
          </a:p>
        </p:txBody>
      </p:sp>
    </p:spTree>
    <p:extLst>
      <p:ext uri="{BB962C8B-B14F-4D97-AF65-F5344CB8AC3E}">
        <p14:creationId xmlns:p14="http://schemas.microsoft.com/office/powerpoint/2010/main" val="363383177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08720"/>
          </a:xfrm>
        </p:spPr>
        <p:txBody>
          <a:bodyPr>
            <a:normAutofit fontScale="90000"/>
          </a:bodyPr>
          <a:lstStyle/>
          <a:p>
            <a:r>
              <a:rPr kumimoji="1" lang="en-US" altLang="ja-JP" dirty="0" smtClean="0"/>
              <a:t>SINET</a:t>
            </a:r>
            <a:r>
              <a:rPr kumimoji="1" lang="ja-JP" altLang="en-US" dirty="0" smtClean="0"/>
              <a:t>の持続的整備に向けて</a:t>
            </a:r>
            <a:r>
              <a:rPr kumimoji="1" lang="en-US" altLang="ja-JP" dirty="0" smtClean="0"/>
              <a:t/>
            </a:r>
            <a:br>
              <a:rPr kumimoji="1" lang="en-US" altLang="ja-JP" dirty="0" smtClean="0"/>
            </a:br>
            <a:r>
              <a:rPr lang="ja-JP" altLang="en-US" sz="3100" dirty="0"/>
              <a:t>（</a:t>
            </a:r>
            <a:r>
              <a:rPr lang="en-US" altLang="ja-JP" sz="3100" dirty="0"/>
              <a:t>2014</a:t>
            </a:r>
            <a:r>
              <a:rPr lang="ja-JP" altLang="en-US" sz="3100" dirty="0"/>
              <a:t>年</a:t>
            </a:r>
            <a:r>
              <a:rPr lang="en-US" altLang="ja-JP" sz="3100" dirty="0"/>
              <a:t>5</a:t>
            </a:r>
            <a:r>
              <a:rPr lang="ja-JP" altLang="en-US" sz="3100" dirty="0"/>
              <a:t>月</a:t>
            </a:r>
            <a:r>
              <a:rPr lang="en-US" altLang="ja-JP" sz="3100" dirty="0"/>
              <a:t>9</a:t>
            </a:r>
            <a:r>
              <a:rPr lang="ja-JP" altLang="en-US" sz="3100" dirty="0"/>
              <a:t>日日本学術会議情報学委員会提言）</a:t>
            </a:r>
          </a:p>
        </p:txBody>
      </p:sp>
      <p:sp>
        <p:nvSpPr>
          <p:cNvPr id="6" name="コンテンツ プレースホルダー 5"/>
          <p:cNvSpPr>
            <a:spLocks noGrp="1"/>
          </p:cNvSpPr>
          <p:nvPr>
            <p:ph sz="half" idx="1"/>
          </p:nvPr>
        </p:nvSpPr>
        <p:spPr>
          <a:xfrm>
            <a:off x="0" y="1052736"/>
            <a:ext cx="6019800" cy="5805264"/>
          </a:xfrm>
        </p:spPr>
        <p:txBody>
          <a:bodyPr>
            <a:normAutofit fontScale="70000" lnSpcReduction="20000"/>
          </a:bodyPr>
          <a:lstStyle/>
          <a:p>
            <a:r>
              <a:rPr lang="ja-JP" altLang="en-US" dirty="0"/>
              <a:t>我が国の学術情報基盤の在り方に</a:t>
            </a:r>
            <a:r>
              <a:rPr lang="ja-JP" altLang="en-US" dirty="0" smtClean="0"/>
              <a:t>ついて</a:t>
            </a:r>
            <a:endParaRPr lang="en-US" altLang="ja-JP" dirty="0" smtClean="0"/>
          </a:p>
          <a:p>
            <a:pPr lvl="1"/>
            <a:r>
              <a:rPr lang="en-US" altLang="ja-JP" dirty="0"/>
              <a:t>SINET</a:t>
            </a:r>
            <a:r>
              <a:rPr lang="ja-JP" altLang="en-US" dirty="0"/>
              <a:t>の持続的整備に向けて</a:t>
            </a:r>
            <a:endParaRPr lang="en-US" altLang="ja-JP" dirty="0" smtClean="0"/>
          </a:p>
          <a:p>
            <a:r>
              <a:rPr lang="ja-JP" altLang="en-US" dirty="0"/>
              <a:t>提言の</a:t>
            </a:r>
            <a:r>
              <a:rPr lang="ja-JP" altLang="en-US" dirty="0" smtClean="0"/>
              <a:t>内容</a:t>
            </a:r>
            <a:endParaRPr lang="en-US" altLang="ja-JP" dirty="0" smtClean="0"/>
          </a:p>
          <a:p>
            <a:pPr lvl="1"/>
            <a:r>
              <a:rPr lang="ja-JP" altLang="en-US" dirty="0"/>
              <a:t>学術情報基盤の持続的な運営経費の</a:t>
            </a:r>
            <a:r>
              <a:rPr lang="ja-JP" altLang="en-US" dirty="0" smtClean="0"/>
              <a:t>確保</a:t>
            </a:r>
            <a:endParaRPr lang="en-US" altLang="ja-JP" dirty="0" smtClean="0"/>
          </a:p>
          <a:p>
            <a:pPr lvl="1"/>
            <a:r>
              <a:rPr lang="ja-JP" altLang="en-US" dirty="0"/>
              <a:t>世界最高水準の国内ネットワークの</a:t>
            </a:r>
            <a:r>
              <a:rPr lang="ja-JP" altLang="en-US" dirty="0" smtClean="0"/>
              <a:t>実現</a:t>
            </a:r>
            <a:endParaRPr lang="en-US" altLang="ja-JP" dirty="0" smtClean="0"/>
          </a:p>
          <a:p>
            <a:pPr lvl="1"/>
            <a:r>
              <a:rPr lang="ja-JP" altLang="en-US" dirty="0"/>
              <a:t>国際ネットワークの</a:t>
            </a:r>
            <a:r>
              <a:rPr lang="ja-JP" altLang="en-US" dirty="0" smtClean="0"/>
              <a:t>強化</a:t>
            </a:r>
            <a:endParaRPr lang="en-US" altLang="ja-JP" dirty="0" smtClean="0"/>
          </a:p>
          <a:p>
            <a:pPr lvl="1"/>
            <a:r>
              <a:rPr lang="ja-JP" altLang="en-US" dirty="0"/>
              <a:t>クラウド基盤の</a:t>
            </a:r>
            <a:r>
              <a:rPr lang="ja-JP" altLang="en-US" dirty="0" smtClean="0"/>
              <a:t>整備</a:t>
            </a:r>
            <a:endParaRPr lang="en-US" altLang="ja-JP" dirty="0" smtClean="0"/>
          </a:p>
          <a:p>
            <a:pPr lvl="2"/>
            <a:r>
              <a:rPr lang="ja-JP" altLang="en-US" dirty="0" smtClean="0"/>
              <a:t>超高速ネットワーク</a:t>
            </a:r>
            <a:r>
              <a:rPr lang="ja-JP" altLang="en-US" dirty="0"/>
              <a:t>の特徴を最大限に活かしたクラウド基盤の整備をその利活用も含めて</a:t>
            </a:r>
            <a:r>
              <a:rPr lang="ja-JP" altLang="en-US" dirty="0" smtClean="0"/>
              <a:t>実施する</a:t>
            </a:r>
            <a:endParaRPr lang="en-US" altLang="ja-JP" dirty="0" smtClean="0"/>
          </a:p>
          <a:p>
            <a:pPr lvl="1"/>
            <a:r>
              <a:rPr lang="ja-JP" altLang="en-US" dirty="0"/>
              <a:t>セキュリティ機能の</a:t>
            </a:r>
            <a:r>
              <a:rPr lang="ja-JP" altLang="en-US" dirty="0" smtClean="0"/>
              <a:t>確保</a:t>
            </a:r>
            <a:endParaRPr lang="en-US" altLang="ja-JP" dirty="0" smtClean="0"/>
          </a:p>
          <a:p>
            <a:pPr lvl="1"/>
            <a:r>
              <a:rPr lang="ja-JP" altLang="en-US" dirty="0"/>
              <a:t>学術情報の活用基盤の</a:t>
            </a:r>
            <a:r>
              <a:rPr lang="ja-JP" altLang="en-US" dirty="0" smtClean="0"/>
              <a:t>高度化</a:t>
            </a:r>
            <a:endParaRPr lang="en-US" altLang="ja-JP" dirty="0" smtClean="0"/>
          </a:p>
          <a:p>
            <a:pPr lvl="2"/>
            <a:r>
              <a:rPr lang="ja-JP" altLang="en-US" dirty="0"/>
              <a:t>学術情報は、今後急激に増大し多様化する</a:t>
            </a:r>
            <a:r>
              <a:rPr lang="ja-JP" altLang="en-US" dirty="0" smtClean="0"/>
              <a:t>。学術</a:t>
            </a:r>
            <a:r>
              <a:rPr lang="ja-JP" altLang="en-US" dirty="0"/>
              <a:t>情報の検索・活用基盤を高度な</a:t>
            </a:r>
            <a:r>
              <a:rPr lang="en-US" altLang="ja-JP" dirty="0" smtClean="0"/>
              <a:t>IT</a:t>
            </a:r>
            <a:r>
              <a:rPr lang="ja-JP" altLang="en-US" dirty="0" smtClean="0"/>
              <a:t>の</a:t>
            </a:r>
            <a:r>
              <a:rPr lang="ja-JP" altLang="en-US" dirty="0"/>
              <a:t>研究開発と連動</a:t>
            </a:r>
            <a:r>
              <a:rPr lang="ja-JP" altLang="en-US" dirty="0" smtClean="0"/>
              <a:t>して構築する</a:t>
            </a:r>
            <a:endParaRPr lang="en-US" altLang="ja-JP" dirty="0" smtClean="0"/>
          </a:p>
          <a:p>
            <a:r>
              <a:rPr lang="ja-JP" altLang="en-US" dirty="0"/>
              <a:t>今後の学術情報基盤整備の</a:t>
            </a:r>
            <a:r>
              <a:rPr lang="ja-JP" altLang="en-US" dirty="0" smtClean="0"/>
              <a:t>必要性（</a:t>
            </a:r>
            <a:r>
              <a:rPr lang="en-US" altLang="ja-JP" dirty="0" smtClean="0"/>
              <a:t>P.13</a:t>
            </a:r>
            <a:r>
              <a:rPr lang="ja-JP" altLang="en-US" dirty="0" smtClean="0"/>
              <a:t>）</a:t>
            </a:r>
            <a:endParaRPr lang="en-US" altLang="ja-JP" dirty="0" smtClean="0"/>
          </a:p>
          <a:p>
            <a:pPr lvl="1"/>
            <a:r>
              <a:rPr lang="ja-JP" altLang="en-US" dirty="0"/>
              <a:t>国内ネットワークの</a:t>
            </a:r>
            <a:r>
              <a:rPr lang="ja-JP" altLang="en-US" dirty="0" smtClean="0"/>
              <a:t>強化</a:t>
            </a:r>
            <a:endParaRPr lang="en-US" altLang="ja-JP" dirty="0" smtClean="0"/>
          </a:p>
          <a:p>
            <a:pPr lvl="2"/>
            <a:r>
              <a:rPr lang="ja-JP" altLang="en-US" dirty="0"/>
              <a:t>各機関の経費負担を抑えつつ高速化に</a:t>
            </a:r>
            <a:r>
              <a:rPr lang="ja-JP" altLang="en-US" dirty="0" smtClean="0"/>
              <a:t>対応</a:t>
            </a:r>
            <a:endParaRPr lang="en-US" altLang="ja-JP" dirty="0" smtClean="0"/>
          </a:p>
          <a:p>
            <a:pPr lvl="1"/>
            <a:r>
              <a:rPr lang="ja-JP" altLang="en-US" dirty="0"/>
              <a:t>国際ネットワークの</a:t>
            </a:r>
            <a:r>
              <a:rPr lang="ja-JP" altLang="en-US" dirty="0" smtClean="0"/>
              <a:t>強化</a:t>
            </a:r>
            <a:endParaRPr lang="en-US" altLang="ja-JP" dirty="0" smtClean="0"/>
          </a:p>
          <a:p>
            <a:pPr lvl="1"/>
            <a:r>
              <a:rPr lang="ja-JP" altLang="en-US" dirty="0" smtClean="0"/>
              <a:t>クラウド</a:t>
            </a:r>
            <a:r>
              <a:rPr lang="ja-JP" altLang="en-US" dirty="0"/>
              <a:t>の利</a:t>
            </a:r>
            <a:r>
              <a:rPr lang="ja-JP" altLang="en-US" dirty="0" smtClean="0"/>
              <a:t>活用</a:t>
            </a:r>
            <a:r>
              <a:rPr lang="ja-JP" altLang="en-US" dirty="0"/>
              <a:t>の</a:t>
            </a:r>
            <a:r>
              <a:rPr lang="ja-JP" altLang="en-US" dirty="0" smtClean="0"/>
              <a:t>促進</a:t>
            </a:r>
            <a:endParaRPr lang="en-US" altLang="ja-JP" dirty="0" smtClean="0"/>
          </a:p>
          <a:p>
            <a:pPr lvl="2"/>
            <a:r>
              <a:rPr lang="en-US" altLang="ja-JP" dirty="0" smtClean="0"/>
              <a:t>JST</a:t>
            </a:r>
            <a:r>
              <a:rPr lang="ja-JP" altLang="en-US" dirty="0" smtClean="0"/>
              <a:t>に</a:t>
            </a:r>
            <a:r>
              <a:rPr lang="ja-JP" altLang="en-US" dirty="0"/>
              <a:t>おいてビッグデータ統合利活用のための次世代基盤技術</a:t>
            </a:r>
            <a:r>
              <a:rPr lang="ja-JP" altLang="en-US" dirty="0" smtClean="0"/>
              <a:t>に関する</a:t>
            </a:r>
            <a:r>
              <a:rPr lang="ja-JP" altLang="en-US" dirty="0"/>
              <a:t>研究領域が発足</a:t>
            </a:r>
            <a:endParaRPr lang="en-US" altLang="ja-JP" dirty="0" smtClean="0"/>
          </a:p>
          <a:p>
            <a:pPr lvl="1"/>
            <a:r>
              <a:rPr lang="ja-JP" altLang="en-US" dirty="0"/>
              <a:t>セキュリティの</a:t>
            </a:r>
            <a:r>
              <a:rPr lang="ja-JP" altLang="en-US" dirty="0" smtClean="0"/>
              <a:t>強化</a:t>
            </a:r>
            <a:endParaRPr lang="en-US" altLang="ja-JP" dirty="0" smtClean="0"/>
          </a:p>
          <a:p>
            <a:pPr lvl="1"/>
            <a:r>
              <a:rPr lang="ja-JP" altLang="en-US" dirty="0"/>
              <a:t>利用者認証連携の</a:t>
            </a:r>
            <a:r>
              <a:rPr lang="ja-JP" altLang="en-US" dirty="0" smtClean="0"/>
              <a:t>促進</a:t>
            </a:r>
            <a:endParaRPr lang="en-US" altLang="ja-JP" dirty="0" smtClean="0"/>
          </a:p>
        </p:txBody>
      </p:sp>
      <p:sp>
        <p:nvSpPr>
          <p:cNvPr id="7" name="コンテンツ プレースホルダー 6"/>
          <p:cNvSpPr>
            <a:spLocks noGrp="1"/>
          </p:cNvSpPr>
          <p:nvPr>
            <p:ph sz="half" idx="2"/>
          </p:nvPr>
        </p:nvSpPr>
        <p:spPr>
          <a:xfrm>
            <a:off x="5879976" y="1052736"/>
            <a:ext cx="6312024" cy="5805264"/>
          </a:xfrm>
        </p:spPr>
        <p:txBody>
          <a:bodyPr>
            <a:normAutofit fontScale="70000" lnSpcReduction="20000"/>
          </a:bodyPr>
          <a:lstStyle/>
          <a:p>
            <a:pPr lvl="1"/>
            <a:r>
              <a:rPr lang="ja-JP" altLang="en-US" dirty="0">
                <a:solidFill>
                  <a:srgbClr val="FF0000"/>
                </a:solidFill>
              </a:rPr>
              <a:t>学術情報の公開と共有の</a:t>
            </a:r>
            <a:r>
              <a:rPr lang="ja-JP" altLang="en-US" dirty="0" smtClean="0">
                <a:solidFill>
                  <a:srgbClr val="FF0000"/>
                </a:solidFill>
              </a:rPr>
              <a:t>拡充</a:t>
            </a:r>
            <a:r>
              <a:rPr lang="ja-JP" altLang="en-US" dirty="0" smtClean="0"/>
              <a:t>（</a:t>
            </a:r>
            <a:r>
              <a:rPr lang="en-US" altLang="ja-JP" dirty="0" smtClean="0"/>
              <a:t>p.16</a:t>
            </a:r>
            <a:r>
              <a:rPr lang="ja-JP" altLang="en-US" dirty="0" smtClean="0"/>
              <a:t>）</a:t>
            </a:r>
            <a:endParaRPr lang="en-US" altLang="ja-JP" dirty="0" smtClean="0"/>
          </a:p>
          <a:p>
            <a:pPr lvl="2"/>
            <a:r>
              <a:rPr lang="ja-JP" altLang="en-US" dirty="0"/>
              <a:t>高度な研究成果の発信手段として、</a:t>
            </a:r>
            <a:r>
              <a:rPr lang="ja-JP" altLang="en-US" dirty="0">
                <a:solidFill>
                  <a:srgbClr val="FF0000"/>
                </a:solidFill>
              </a:rPr>
              <a:t>動画像、音声情報、発表資料、更に</a:t>
            </a:r>
            <a:r>
              <a:rPr lang="ja-JP" altLang="en-US" dirty="0" smtClean="0">
                <a:solidFill>
                  <a:srgbClr val="FF0000"/>
                </a:solidFill>
              </a:rPr>
              <a:t>は研究</a:t>
            </a:r>
            <a:r>
              <a:rPr lang="ja-JP" altLang="en-US" dirty="0">
                <a:solidFill>
                  <a:srgbClr val="FF0000"/>
                </a:solidFill>
              </a:rPr>
              <a:t>データなどの関連情報をも対象とした公開・共有</a:t>
            </a:r>
            <a:r>
              <a:rPr lang="ja-JP" altLang="en-US" dirty="0"/>
              <a:t>の仕組みが求められる</a:t>
            </a:r>
            <a:r>
              <a:rPr lang="ja-JP" altLang="en-US" dirty="0" smtClean="0"/>
              <a:t>。</a:t>
            </a:r>
            <a:endParaRPr lang="en-US" altLang="ja-JP" dirty="0" smtClean="0"/>
          </a:p>
          <a:p>
            <a:pPr lvl="2"/>
            <a:r>
              <a:rPr lang="ja-JP" altLang="en-US" dirty="0">
                <a:solidFill>
                  <a:srgbClr val="FF0000"/>
                </a:solidFill>
              </a:rPr>
              <a:t>多様で不均質な</a:t>
            </a:r>
            <a:r>
              <a:rPr lang="ja-JP" altLang="en-US" dirty="0" smtClean="0">
                <a:solidFill>
                  <a:srgbClr val="FF0000"/>
                </a:solidFill>
              </a:rPr>
              <a:t>コンテンツ</a:t>
            </a:r>
            <a:r>
              <a:rPr lang="ja-JP" altLang="en-US" dirty="0">
                <a:solidFill>
                  <a:srgbClr val="FF0000"/>
                </a:solidFill>
              </a:rPr>
              <a:t>を管理するための</a:t>
            </a:r>
            <a:r>
              <a:rPr lang="ja-JP" altLang="en-US" dirty="0" smtClean="0">
                <a:solidFill>
                  <a:srgbClr val="FF0000"/>
                </a:solidFill>
              </a:rPr>
              <a:t>メタデータ</a:t>
            </a:r>
            <a:r>
              <a:rPr lang="ja-JP" altLang="en-US" dirty="0" smtClean="0"/>
              <a:t>の</a:t>
            </a:r>
            <a:r>
              <a:rPr lang="ja-JP" altLang="en-US" dirty="0"/>
              <a:t>整備を</a:t>
            </a:r>
            <a:r>
              <a:rPr lang="ja-JP" altLang="en-US" dirty="0" smtClean="0"/>
              <a:t>進める</a:t>
            </a:r>
            <a:endParaRPr lang="en-US" altLang="ja-JP" dirty="0" smtClean="0"/>
          </a:p>
          <a:p>
            <a:pPr lvl="2"/>
            <a:r>
              <a:rPr lang="ja-JP" altLang="en-US" dirty="0">
                <a:solidFill>
                  <a:srgbClr val="FF0000"/>
                </a:solidFill>
              </a:rPr>
              <a:t>大容量のデータを</a:t>
            </a:r>
            <a:r>
              <a:rPr lang="ja-JP" altLang="en-US" dirty="0" smtClean="0">
                <a:solidFill>
                  <a:srgbClr val="FF0000"/>
                </a:solidFill>
              </a:rPr>
              <a:t>効率よく</a:t>
            </a:r>
            <a:r>
              <a:rPr lang="ja-JP" altLang="en-US" dirty="0">
                <a:solidFill>
                  <a:srgbClr val="FF0000"/>
                </a:solidFill>
              </a:rPr>
              <a:t>収集するために</a:t>
            </a:r>
            <a:r>
              <a:rPr lang="ja-JP" altLang="en-US" dirty="0"/>
              <a:t>アカデミック</a:t>
            </a:r>
            <a:r>
              <a:rPr lang="ja-JP" altLang="en-US" dirty="0">
                <a:solidFill>
                  <a:srgbClr val="FF0000"/>
                </a:solidFill>
              </a:rPr>
              <a:t>クラウドの有効活用</a:t>
            </a:r>
            <a:r>
              <a:rPr lang="ja-JP" altLang="en-US" dirty="0"/>
              <a:t>を</a:t>
            </a:r>
            <a:r>
              <a:rPr lang="ja-JP" altLang="en-US" dirty="0" smtClean="0"/>
              <a:t>図る</a:t>
            </a:r>
            <a:endParaRPr lang="en-US" altLang="ja-JP" dirty="0" smtClean="0"/>
          </a:p>
          <a:p>
            <a:pPr lvl="2"/>
            <a:r>
              <a:rPr lang="ja-JP" altLang="en-US" dirty="0"/>
              <a:t>膨大なコンテンツ群の中から</a:t>
            </a:r>
            <a:r>
              <a:rPr lang="ja-JP" altLang="en-US" dirty="0" smtClean="0">
                <a:solidFill>
                  <a:srgbClr val="FF0000"/>
                </a:solidFill>
              </a:rPr>
              <a:t>適切</a:t>
            </a:r>
            <a:r>
              <a:rPr lang="ja-JP" altLang="en-US" dirty="0">
                <a:solidFill>
                  <a:srgbClr val="FF0000"/>
                </a:solidFill>
              </a:rPr>
              <a:t>なデータを検索・発見するサービス</a:t>
            </a:r>
            <a:r>
              <a:rPr lang="ja-JP" altLang="en-US" dirty="0"/>
              <a:t>を整備</a:t>
            </a:r>
            <a:r>
              <a:rPr lang="ja-JP" altLang="en-US" dirty="0" smtClean="0"/>
              <a:t>する</a:t>
            </a:r>
            <a:endParaRPr lang="en-US" altLang="ja-JP" dirty="0" smtClean="0"/>
          </a:p>
          <a:p>
            <a:pPr lvl="2"/>
            <a:r>
              <a:rPr lang="ja-JP" altLang="en-US" dirty="0">
                <a:solidFill>
                  <a:srgbClr val="FF0000"/>
                </a:solidFill>
              </a:rPr>
              <a:t>様々な</a:t>
            </a:r>
            <a:r>
              <a:rPr lang="ja-JP" altLang="en-US" dirty="0" smtClean="0">
                <a:solidFill>
                  <a:srgbClr val="FF0000"/>
                </a:solidFill>
              </a:rPr>
              <a:t>コンテンツ</a:t>
            </a:r>
            <a:r>
              <a:rPr lang="ja-JP" altLang="en-US" dirty="0">
                <a:solidFill>
                  <a:srgbClr val="FF0000"/>
                </a:solidFill>
              </a:rPr>
              <a:t>を関連付けて</a:t>
            </a:r>
            <a:r>
              <a:rPr lang="ja-JP" altLang="en-US" dirty="0"/>
              <a:t>、利用者がもとめる</a:t>
            </a:r>
            <a:r>
              <a:rPr lang="ja-JP" altLang="en-US" dirty="0">
                <a:solidFill>
                  <a:srgbClr val="FF0000"/>
                </a:solidFill>
              </a:rPr>
              <a:t>情報をパッケージとして提供</a:t>
            </a:r>
            <a:r>
              <a:rPr lang="ja-JP" altLang="en-US" dirty="0"/>
              <a:t>できるような</a:t>
            </a:r>
            <a:r>
              <a:rPr lang="ja-JP" altLang="en-US" dirty="0" smtClean="0"/>
              <a:t>システム</a:t>
            </a:r>
            <a:r>
              <a:rPr lang="ja-JP" altLang="en-US" dirty="0"/>
              <a:t>が</a:t>
            </a:r>
            <a:r>
              <a:rPr lang="ja-JP" altLang="en-US" dirty="0" smtClean="0"/>
              <a:t>必要</a:t>
            </a:r>
            <a:endParaRPr lang="en-US" altLang="ja-JP" dirty="0" smtClean="0"/>
          </a:p>
          <a:p>
            <a:pPr lvl="2"/>
            <a:r>
              <a:rPr lang="ja-JP" altLang="en-US" dirty="0"/>
              <a:t>教育のビッグデータ基盤の提供と</a:t>
            </a:r>
            <a:r>
              <a:rPr lang="ja-JP" altLang="en-US" dirty="0" smtClean="0"/>
              <a:t>活用を研究</a:t>
            </a:r>
            <a:r>
              <a:rPr lang="ja-JP" altLang="en-US" dirty="0"/>
              <a:t>活動に展開し、</a:t>
            </a:r>
            <a:r>
              <a:rPr lang="ja-JP" altLang="en-US" dirty="0">
                <a:solidFill>
                  <a:srgbClr val="FF0000"/>
                </a:solidFill>
              </a:rPr>
              <a:t>機関を横断した情報</a:t>
            </a:r>
            <a:r>
              <a:rPr lang="ja-JP" altLang="en-US" dirty="0" smtClean="0">
                <a:solidFill>
                  <a:srgbClr val="FF0000"/>
                </a:solidFill>
              </a:rPr>
              <a:t>共有を</a:t>
            </a:r>
            <a:r>
              <a:rPr lang="ja-JP" altLang="en-US" dirty="0">
                <a:solidFill>
                  <a:srgbClr val="FF0000"/>
                </a:solidFill>
              </a:rPr>
              <a:t>可能に</a:t>
            </a:r>
            <a:r>
              <a:rPr lang="ja-JP" altLang="en-US" dirty="0"/>
              <a:t>するシステム</a:t>
            </a:r>
            <a:r>
              <a:rPr lang="ja-JP" altLang="en-US" dirty="0" smtClean="0"/>
              <a:t>も</a:t>
            </a:r>
            <a:endParaRPr lang="en-US" altLang="ja-JP" dirty="0" smtClean="0"/>
          </a:p>
          <a:p>
            <a:pPr lvl="2"/>
            <a:r>
              <a:rPr lang="ja-JP" altLang="en-US" dirty="0">
                <a:solidFill>
                  <a:srgbClr val="FF0000"/>
                </a:solidFill>
              </a:rPr>
              <a:t>⇒文献以外の関連情報を容易に入手し利活用が可能となることで研究</a:t>
            </a:r>
            <a:r>
              <a:rPr lang="ja-JP" altLang="en-US" dirty="0" smtClean="0">
                <a:solidFill>
                  <a:srgbClr val="FF0000"/>
                </a:solidFill>
              </a:rPr>
              <a:t>活動が</a:t>
            </a:r>
            <a:r>
              <a:rPr lang="ja-JP" altLang="en-US" dirty="0">
                <a:solidFill>
                  <a:srgbClr val="FF0000"/>
                </a:solidFill>
              </a:rPr>
              <a:t>さらに高度化する</a:t>
            </a:r>
            <a:endParaRPr lang="en-US" altLang="ja-JP" dirty="0" smtClean="0">
              <a:solidFill>
                <a:srgbClr val="FF0000"/>
              </a:solidFill>
            </a:endParaRPr>
          </a:p>
          <a:p>
            <a:r>
              <a:rPr lang="ja-JP" altLang="en-US" dirty="0" smtClean="0"/>
              <a:t>学術</a:t>
            </a:r>
            <a:r>
              <a:rPr lang="ja-JP" altLang="en-US" dirty="0"/>
              <a:t>研究の大型プロジェクトの推進に関する基本構想ロードマップの策定</a:t>
            </a:r>
            <a:r>
              <a:rPr lang="ja-JP" altLang="en-US" dirty="0" smtClean="0"/>
              <a:t>（パブコメ中）</a:t>
            </a:r>
            <a:r>
              <a:rPr lang="ja-JP" altLang="en-US" dirty="0"/>
              <a:t>（</a:t>
            </a:r>
            <a:r>
              <a:rPr lang="en-US" altLang="ja-JP" dirty="0"/>
              <a:t>2014</a:t>
            </a:r>
            <a:r>
              <a:rPr lang="ja-JP" altLang="en-US" dirty="0"/>
              <a:t>年</a:t>
            </a:r>
            <a:r>
              <a:rPr lang="en-US" altLang="ja-JP" dirty="0"/>
              <a:t>7</a:t>
            </a:r>
            <a:r>
              <a:rPr lang="ja-JP" altLang="en-US" dirty="0" smtClean="0"/>
              <a:t>月科学技術・学術審議会　学術分科会　研究環境基盤部会）</a:t>
            </a:r>
            <a:endParaRPr lang="en-US" altLang="ja-JP" dirty="0"/>
          </a:p>
          <a:p>
            <a:pPr lvl="1"/>
            <a:r>
              <a:rPr lang="ja-JP" altLang="en-US" dirty="0"/>
              <a:t>（新規</a:t>
            </a:r>
            <a:r>
              <a:rPr lang="en-US" altLang="ja-JP" dirty="0"/>
              <a:t>10</a:t>
            </a:r>
            <a:r>
              <a:rPr lang="ja-JP" altLang="en-US" dirty="0"/>
              <a:t>事業のうちの１つ）</a:t>
            </a:r>
            <a:endParaRPr lang="en-US" altLang="ja-JP" dirty="0"/>
          </a:p>
          <a:p>
            <a:pPr lvl="1"/>
            <a:r>
              <a:rPr lang="ja-JP" altLang="en-US" dirty="0"/>
              <a:t>新しいステージに向けた学術情報ネットワーク（</a:t>
            </a:r>
            <a:r>
              <a:rPr lang="en-US" altLang="ja-JP" dirty="0"/>
              <a:t>SINET</a:t>
            </a:r>
            <a:r>
              <a:rPr lang="ja-JP" altLang="en-US" dirty="0"/>
              <a:t>）</a:t>
            </a:r>
            <a:r>
              <a:rPr lang="en-US" altLang="ja-JP" dirty="0"/>
              <a:t>532</a:t>
            </a:r>
            <a:r>
              <a:rPr lang="ja-JP" altLang="en-US" dirty="0"/>
              <a:t>億円（</a:t>
            </a:r>
            <a:r>
              <a:rPr lang="en-US" altLang="ja-JP" dirty="0"/>
              <a:t>H28-H32</a:t>
            </a:r>
            <a:r>
              <a:rPr lang="ja-JP" altLang="en-US" dirty="0"/>
              <a:t>）</a:t>
            </a:r>
            <a:endParaRPr lang="en-US" altLang="ja-JP" dirty="0"/>
          </a:p>
          <a:p>
            <a:pPr lvl="2"/>
            <a:r>
              <a:rPr lang="ja-JP" altLang="en-US" dirty="0"/>
              <a:t>全学術分野にとって重要な</a:t>
            </a:r>
            <a:r>
              <a:rPr lang="ja-JP" altLang="en-US" dirty="0">
                <a:solidFill>
                  <a:srgbClr val="FF0000"/>
                </a:solidFill>
              </a:rPr>
              <a:t>国家的インフラ整備計画</a:t>
            </a:r>
          </a:p>
          <a:p>
            <a:pPr lvl="2"/>
            <a:r>
              <a:rPr lang="ja-JP" altLang="en-US" dirty="0">
                <a:solidFill>
                  <a:srgbClr val="FF0000"/>
                </a:solidFill>
              </a:rPr>
              <a:t>大量の研究データを有効に利用</a:t>
            </a:r>
            <a:r>
              <a:rPr lang="ja-JP" altLang="en-US" dirty="0"/>
              <a:t>して幅広い科学分野の研究を推進するための基盤</a:t>
            </a:r>
            <a:endParaRPr lang="en-US" altLang="ja-JP" dirty="0"/>
          </a:p>
          <a:p>
            <a:pPr lvl="3"/>
            <a:r>
              <a:rPr lang="ja-JP" altLang="en-US" dirty="0"/>
              <a:t>研究設備とその整備を可能とするためのネットワーク技術の研究</a:t>
            </a:r>
            <a:endParaRPr lang="en-US" altLang="ja-JP" dirty="0"/>
          </a:p>
          <a:p>
            <a:pPr lvl="2"/>
            <a:r>
              <a:rPr lang="ja-JP" altLang="en-US" dirty="0">
                <a:solidFill>
                  <a:srgbClr val="FF0000"/>
                </a:solidFill>
              </a:rPr>
              <a:t>一分野や研究組織の視点にとどまらず国として</a:t>
            </a:r>
            <a:r>
              <a:rPr lang="ja-JP" altLang="en-US" dirty="0"/>
              <a:t>取り組むべき政策</a:t>
            </a:r>
          </a:p>
          <a:p>
            <a:pPr lvl="1"/>
            <a:r>
              <a:rPr kumimoji="1" lang="ja-JP" altLang="en-US" i="1" dirty="0" smtClean="0"/>
              <a:t>日本語の歴史的典籍の国際共同研究ネットワーク構築計画　</a:t>
            </a:r>
            <a:r>
              <a:rPr kumimoji="1" lang="en-US" altLang="ja-JP" i="1" dirty="0" smtClean="0"/>
              <a:t>88</a:t>
            </a:r>
            <a:r>
              <a:rPr kumimoji="1" lang="ja-JP" altLang="en-US" i="1" dirty="0" smtClean="0"/>
              <a:t>億円（</a:t>
            </a:r>
            <a:r>
              <a:rPr kumimoji="1" lang="en-US" altLang="ja-JP" i="1" dirty="0" smtClean="0"/>
              <a:t>H25-H35</a:t>
            </a:r>
            <a:r>
              <a:rPr kumimoji="1" lang="ja-JP" altLang="en-US" i="1" dirty="0" smtClean="0"/>
              <a:t>）</a:t>
            </a:r>
            <a:endParaRPr kumimoji="1" lang="en-US" altLang="ja-JP" i="1" dirty="0" smtClean="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177</a:t>
            </a:fld>
            <a:endParaRPr lang="en-US" dirty="0"/>
          </a:p>
        </p:txBody>
      </p:sp>
      <p:sp>
        <p:nvSpPr>
          <p:cNvPr id="8" name="横巻き 7"/>
          <p:cNvSpPr/>
          <p:nvPr/>
        </p:nvSpPr>
        <p:spPr>
          <a:xfrm>
            <a:off x="10098693" y="370269"/>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7</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月</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18</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日追加</a:t>
            </a:r>
          </a:p>
        </p:txBody>
      </p:sp>
      <p:sp>
        <p:nvSpPr>
          <p:cNvPr id="9" name="横巻き 8"/>
          <p:cNvSpPr/>
          <p:nvPr/>
        </p:nvSpPr>
        <p:spPr>
          <a:xfrm>
            <a:off x="1977108" y="5653757"/>
            <a:ext cx="4752528" cy="1348259"/>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latin typeface="Meiryo UI" panose="020B0604030504040204" pitchFamily="50" charset="-128"/>
                <a:ea typeface="Meiryo UI" panose="020B0604030504040204" pitchFamily="50" charset="-128"/>
              </a:rPr>
              <a:t>SINET</a:t>
            </a:r>
            <a:r>
              <a:rPr lang="ja-JP" altLang="en-US" sz="1200" dirty="0">
                <a:latin typeface="Meiryo UI" panose="020B0604030504040204" pitchFamily="50" charset="-128"/>
                <a:ea typeface="Meiryo UI" panose="020B0604030504040204" pitchFamily="50" charset="-128"/>
              </a:rPr>
              <a:t>の整備に関する提言、ロードマップは、大学を中心とした機関での学術分野にフォーカスしたもので、デジタル文化資産の保存・活用基盤での課題と整備すべき内容は、かなり重なっている。デジタル文化資産分野の施策は学術分野の成果を活用することで、効率的・効果的に構築できるのではないか。</a:t>
            </a:r>
          </a:p>
        </p:txBody>
      </p:sp>
    </p:spTree>
    <p:extLst>
      <p:ext uri="{BB962C8B-B14F-4D97-AF65-F5344CB8AC3E}">
        <p14:creationId xmlns:p14="http://schemas.microsoft.com/office/powerpoint/2010/main" val="50323389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238" y="35064"/>
            <a:ext cx="10556789" cy="928670"/>
          </a:xfrm>
        </p:spPr>
        <p:txBody>
          <a:bodyPr>
            <a:noAutofit/>
          </a:bodyPr>
          <a:lstStyle/>
          <a:p>
            <a:r>
              <a:rPr lang="ja-JP" altLang="en-US" sz="3600" dirty="0"/>
              <a:t>⑨科学技術イノベーション総合戦略</a:t>
            </a:r>
            <a:r>
              <a:rPr lang="en-US" altLang="ja-JP" sz="3600" dirty="0"/>
              <a:t>2014</a:t>
            </a:r>
            <a:br>
              <a:rPr lang="en-US" altLang="ja-JP" sz="3600" dirty="0"/>
            </a:br>
            <a:r>
              <a:rPr lang="ja-JP" altLang="en-US" sz="2800" dirty="0"/>
              <a:t>（</a:t>
            </a:r>
            <a:r>
              <a:rPr lang="en-US" altLang="ja-JP" sz="2800" dirty="0"/>
              <a:t>2014</a:t>
            </a:r>
            <a:r>
              <a:rPr lang="ja-JP" altLang="en-US" sz="2800" dirty="0"/>
              <a:t>年</a:t>
            </a:r>
            <a:r>
              <a:rPr lang="en-US" altLang="ja-JP" sz="2800" dirty="0"/>
              <a:t>6</a:t>
            </a:r>
            <a:r>
              <a:rPr lang="ja-JP" altLang="en-US" sz="2800" dirty="0"/>
              <a:t>月</a:t>
            </a:r>
            <a:r>
              <a:rPr lang="en-US" altLang="ja-JP" sz="2800" dirty="0"/>
              <a:t>24</a:t>
            </a:r>
            <a:r>
              <a:rPr lang="ja-JP" altLang="en-US" sz="2800" dirty="0"/>
              <a:t>日閣議決定）</a:t>
            </a:r>
          </a:p>
        </p:txBody>
      </p:sp>
      <p:sp>
        <p:nvSpPr>
          <p:cNvPr id="3" name="コンテンツ プレースホルダー 2"/>
          <p:cNvSpPr>
            <a:spLocks noGrp="1"/>
          </p:cNvSpPr>
          <p:nvPr>
            <p:ph idx="1"/>
          </p:nvPr>
        </p:nvSpPr>
        <p:spPr>
          <a:xfrm>
            <a:off x="111211" y="1052736"/>
            <a:ext cx="12080789" cy="6192688"/>
          </a:xfrm>
        </p:spPr>
        <p:txBody>
          <a:bodyPr>
            <a:normAutofit fontScale="70000" lnSpcReduction="20000"/>
          </a:bodyPr>
          <a:lstStyle/>
          <a:p>
            <a:r>
              <a:rPr lang="ja-JP" altLang="en-US" dirty="0" smtClean="0"/>
              <a:t>科学技術イノベーション立国を目指して</a:t>
            </a:r>
            <a:endParaRPr lang="en-US" altLang="ja-JP" dirty="0" smtClean="0"/>
          </a:p>
          <a:p>
            <a:pPr lvl="1"/>
            <a:r>
              <a:rPr lang="ja-JP" altLang="en-US" dirty="0" smtClean="0"/>
              <a:t>イノベーション創出環境の改革</a:t>
            </a:r>
            <a:r>
              <a:rPr lang="en-US" altLang="ja-JP" dirty="0" smtClean="0"/>
              <a:t>(p.2)</a:t>
            </a:r>
          </a:p>
          <a:p>
            <a:pPr lvl="2"/>
            <a:r>
              <a:rPr lang="ja-JP" altLang="en-US" dirty="0" smtClean="0"/>
              <a:t>大学や産業界といった個別の枠組みを超えてオールジャパンの視点から人・資金・仕組みの各面で全体最適化を実現する</a:t>
            </a:r>
            <a:endParaRPr lang="en-US" altLang="ja-JP" dirty="0" smtClean="0"/>
          </a:p>
          <a:p>
            <a:pPr lvl="1"/>
            <a:r>
              <a:rPr lang="ja-JP" altLang="en-US" dirty="0" smtClean="0"/>
              <a:t>基本的方向性</a:t>
            </a:r>
            <a:endParaRPr lang="en-US" altLang="ja-JP" dirty="0" smtClean="0"/>
          </a:p>
          <a:p>
            <a:pPr lvl="2"/>
            <a:r>
              <a:rPr lang="ja-JP" altLang="en-US" dirty="0" smtClean="0"/>
              <a:t>政策課題</a:t>
            </a:r>
            <a:r>
              <a:rPr lang="ja-JP" altLang="en-US" dirty="0"/>
              <a:t>解決</a:t>
            </a:r>
            <a:r>
              <a:rPr lang="ja-JP" altLang="en-US" dirty="0" smtClean="0"/>
              <a:t>に向けた</a:t>
            </a:r>
            <a:r>
              <a:rPr lang="en-US" altLang="ja-JP" dirty="0" smtClean="0"/>
              <a:t>3</a:t>
            </a:r>
            <a:r>
              <a:rPr lang="ja-JP" altLang="en-US" dirty="0" err="1" smtClean="0"/>
              <a:t>つの</a:t>
            </a:r>
            <a:r>
              <a:rPr lang="ja-JP" altLang="en-US" dirty="0" smtClean="0"/>
              <a:t>戦略的視点（スマート化、システム化、グローバル化）</a:t>
            </a:r>
            <a:endParaRPr lang="en-US" altLang="ja-JP" dirty="0" smtClean="0"/>
          </a:p>
          <a:p>
            <a:pPr lvl="3"/>
            <a:r>
              <a:rPr lang="ja-JP" altLang="en-US" dirty="0" smtClean="0"/>
              <a:t>＜視点</a:t>
            </a:r>
            <a:r>
              <a:rPr lang="en-US" altLang="ja-JP" dirty="0" smtClean="0"/>
              <a:t>1</a:t>
            </a:r>
            <a:r>
              <a:rPr lang="ja-JP" altLang="en-US" dirty="0" smtClean="0"/>
              <a:t>＞</a:t>
            </a:r>
            <a:r>
              <a:rPr lang="ja-JP" altLang="en-US" dirty="0" smtClean="0">
                <a:solidFill>
                  <a:srgbClr val="FF0000"/>
                </a:solidFill>
              </a:rPr>
              <a:t>スマート化「目指すは各産業の知識産業化」</a:t>
            </a:r>
            <a:r>
              <a:rPr lang="ja-JP" altLang="en-US" dirty="0" smtClean="0"/>
              <a:t>（</a:t>
            </a:r>
            <a:r>
              <a:rPr lang="en-US" altLang="ja-JP" dirty="0" smtClean="0"/>
              <a:t>p.6</a:t>
            </a:r>
            <a:r>
              <a:rPr lang="ja-JP" altLang="en-US" dirty="0" smtClean="0"/>
              <a:t>）</a:t>
            </a:r>
            <a:endParaRPr lang="en-US" altLang="ja-JP" dirty="0" smtClean="0"/>
          </a:p>
          <a:p>
            <a:pPr lvl="4"/>
            <a:r>
              <a:rPr lang="en-US" altLang="ja-JP" dirty="0" smtClean="0"/>
              <a:t>IT</a:t>
            </a:r>
            <a:r>
              <a:rPr lang="ja-JP" altLang="en-US" dirty="0" smtClean="0"/>
              <a:t>で情報をつなぐだけでなく、</a:t>
            </a:r>
            <a:r>
              <a:rPr lang="ja-JP" altLang="en-US" dirty="0" smtClean="0">
                <a:solidFill>
                  <a:srgbClr val="FF0000"/>
                </a:solidFill>
              </a:rPr>
              <a:t>情報を蓄積し活用する</a:t>
            </a:r>
            <a:r>
              <a:rPr lang="ja-JP" altLang="en-US" dirty="0" smtClean="0"/>
              <a:t>ことにより、単なる効率化・省力化・生産性向上のみでなく、産業自体を知識産業化</a:t>
            </a:r>
            <a:endParaRPr lang="en-US" altLang="ja-JP" dirty="0" smtClean="0"/>
          </a:p>
          <a:p>
            <a:r>
              <a:rPr lang="ja-JP" altLang="en-US" dirty="0"/>
              <a:t>科学技術</a:t>
            </a:r>
            <a:r>
              <a:rPr lang="ja-JP" altLang="en-US" dirty="0" smtClean="0"/>
              <a:t>イノベーションが取り組むべき課題</a:t>
            </a:r>
            <a:endParaRPr lang="en-US" altLang="ja-JP" dirty="0" smtClean="0"/>
          </a:p>
          <a:p>
            <a:pPr lvl="1"/>
            <a:r>
              <a:rPr lang="ja-JP" altLang="en-US" dirty="0" smtClean="0"/>
              <a:t>府省連携施策の先導</a:t>
            </a:r>
            <a:endParaRPr lang="en-US" altLang="ja-JP" dirty="0" smtClean="0"/>
          </a:p>
          <a:p>
            <a:pPr lvl="2"/>
            <a:r>
              <a:rPr lang="ja-JP" altLang="en-US" dirty="0" smtClean="0"/>
              <a:t>「大括り</a:t>
            </a:r>
            <a:r>
              <a:rPr lang="ja-JP" altLang="en-US" dirty="0"/>
              <a:t>化」した府省連携施策についても、</a:t>
            </a:r>
            <a:r>
              <a:rPr lang="ja-JP" altLang="en-US" dirty="0">
                <a:solidFill>
                  <a:srgbClr val="FF0000"/>
                </a:solidFill>
              </a:rPr>
              <a:t>研究開発課題のみでなく、規制改革、国際</a:t>
            </a:r>
            <a:r>
              <a:rPr lang="ja-JP" altLang="en-US" dirty="0" smtClean="0">
                <a:solidFill>
                  <a:srgbClr val="FF0000"/>
                </a:solidFill>
              </a:rPr>
              <a:t>標準化戦略</a:t>
            </a:r>
            <a:r>
              <a:rPr lang="ja-JP" altLang="en-US" dirty="0">
                <a:solidFill>
                  <a:srgbClr val="FF0000"/>
                </a:solidFill>
              </a:rPr>
              <a:t>、知財戦略等を含む「プログラム化」された連携が徹底されるよう</a:t>
            </a:r>
            <a:r>
              <a:rPr lang="ja-JP" altLang="en-US" dirty="0"/>
              <a:t>、一層その連携強化・進化</a:t>
            </a:r>
            <a:r>
              <a:rPr lang="ja-JP" altLang="en-US" dirty="0" smtClean="0"/>
              <a:t>させる（</a:t>
            </a:r>
            <a:r>
              <a:rPr lang="en-US" altLang="ja-JP" dirty="0" smtClean="0"/>
              <a:t>p.9</a:t>
            </a:r>
            <a:r>
              <a:rPr lang="ja-JP" altLang="en-US" dirty="0" smtClean="0"/>
              <a:t>）</a:t>
            </a:r>
            <a:endParaRPr lang="en-US" altLang="ja-JP" dirty="0" smtClean="0"/>
          </a:p>
          <a:p>
            <a:pPr lvl="1"/>
            <a:r>
              <a:rPr lang="ja-JP" altLang="en-US" dirty="0" smtClean="0"/>
              <a:t>地域資源を活用した新産業の育成（</a:t>
            </a:r>
            <a:r>
              <a:rPr lang="en-US" altLang="ja-JP" dirty="0" smtClean="0"/>
              <a:t>p.33</a:t>
            </a:r>
            <a:r>
              <a:rPr lang="ja-JP" altLang="en-US" dirty="0" smtClean="0"/>
              <a:t>）</a:t>
            </a:r>
            <a:endParaRPr lang="en-US" altLang="ja-JP" dirty="0" smtClean="0"/>
          </a:p>
          <a:p>
            <a:pPr lvl="2"/>
            <a:r>
              <a:rPr lang="ja-JP" altLang="en-US" dirty="0">
                <a:solidFill>
                  <a:srgbClr val="FF0000"/>
                </a:solidFill>
              </a:rPr>
              <a:t>ユーザー価値探索のための大規模データの収集・解析等に関する研究</a:t>
            </a:r>
            <a:r>
              <a:rPr lang="ja-JP" altLang="en-US" dirty="0" smtClean="0">
                <a:solidFill>
                  <a:srgbClr val="FF0000"/>
                </a:solidFill>
              </a:rPr>
              <a:t>開発</a:t>
            </a:r>
            <a:r>
              <a:rPr lang="ja-JP" altLang="en-US" dirty="0" smtClean="0"/>
              <a:t>（各府省）</a:t>
            </a:r>
            <a:endParaRPr lang="en-US" altLang="ja-JP" dirty="0" smtClean="0"/>
          </a:p>
          <a:p>
            <a:pPr lvl="1"/>
            <a:r>
              <a:rPr lang="ja-JP" altLang="en-US" dirty="0"/>
              <a:t>東日本大震災からの早期の復興</a:t>
            </a:r>
            <a:r>
              <a:rPr lang="ja-JP" altLang="en-US" dirty="0" smtClean="0"/>
              <a:t>再生</a:t>
            </a:r>
            <a:endParaRPr lang="en-US" altLang="ja-JP" dirty="0" smtClean="0"/>
          </a:p>
          <a:p>
            <a:pPr lvl="2"/>
            <a:r>
              <a:rPr lang="ja-JP" altLang="en-US" dirty="0">
                <a:solidFill>
                  <a:srgbClr val="FF0000"/>
                </a:solidFill>
              </a:rPr>
              <a:t>迅速</a:t>
            </a:r>
            <a:r>
              <a:rPr lang="ja-JP" altLang="en-US" dirty="0" smtClean="0">
                <a:solidFill>
                  <a:srgbClr val="FF0000"/>
                </a:solidFill>
              </a:rPr>
              <a:t>かつ的確な避難行動をとるための備えと情報提供</a:t>
            </a:r>
            <a:r>
              <a:rPr lang="ja-JP" altLang="en-US" dirty="0" smtClean="0"/>
              <a:t>（</a:t>
            </a:r>
            <a:r>
              <a:rPr lang="en-US" altLang="ja-JP" dirty="0" smtClean="0"/>
              <a:t>2018</a:t>
            </a:r>
            <a:r>
              <a:rPr lang="ja-JP" altLang="en-US" dirty="0" smtClean="0"/>
              <a:t>年実用化）（</a:t>
            </a:r>
            <a:r>
              <a:rPr lang="en-US" altLang="ja-JP" dirty="0" smtClean="0"/>
              <a:t>p.42</a:t>
            </a:r>
            <a:r>
              <a:rPr lang="ja-JP" altLang="en-US" dirty="0" smtClean="0"/>
              <a:t>）</a:t>
            </a:r>
            <a:endParaRPr lang="en-US" altLang="ja-JP" dirty="0" smtClean="0"/>
          </a:p>
          <a:p>
            <a:pPr lvl="1"/>
            <a:r>
              <a:rPr lang="ja-JP" altLang="en-US" dirty="0" smtClean="0"/>
              <a:t>政策課題</a:t>
            </a:r>
            <a:r>
              <a:rPr lang="ja-JP" altLang="en-US" dirty="0"/>
              <a:t>解決</a:t>
            </a:r>
            <a:r>
              <a:rPr lang="ja-JP" altLang="en-US" dirty="0" smtClean="0"/>
              <a:t>への視点「社会活動へ貢献するための知の創造」（</a:t>
            </a:r>
            <a:r>
              <a:rPr lang="en-US" altLang="ja-JP" dirty="0" smtClean="0"/>
              <a:t>p.45</a:t>
            </a:r>
            <a:r>
              <a:rPr lang="ja-JP" altLang="en-US" dirty="0" smtClean="0"/>
              <a:t>）</a:t>
            </a:r>
            <a:endParaRPr lang="en-US" altLang="ja-JP" dirty="0" smtClean="0"/>
          </a:p>
          <a:p>
            <a:pPr lvl="2"/>
            <a:r>
              <a:rPr lang="ja-JP" altLang="en-US" dirty="0"/>
              <a:t>人の知識や物質情報等、</a:t>
            </a:r>
            <a:r>
              <a:rPr lang="ja-JP" altLang="en-US" dirty="0">
                <a:solidFill>
                  <a:srgbClr val="FF0000"/>
                </a:solidFill>
              </a:rPr>
              <a:t>多種多様な</a:t>
            </a:r>
            <a:r>
              <a:rPr lang="ja-JP" altLang="en-US" dirty="0" smtClean="0">
                <a:solidFill>
                  <a:srgbClr val="FF0000"/>
                </a:solidFill>
              </a:rPr>
              <a:t>データベース</a:t>
            </a:r>
            <a:r>
              <a:rPr lang="ja-JP" altLang="en-US" dirty="0">
                <a:solidFill>
                  <a:srgbClr val="FF0000"/>
                </a:solidFill>
              </a:rPr>
              <a:t>を統合し、組み合わせて解析することで新しいモノ・概念を作り出す</a:t>
            </a:r>
            <a:endParaRPr lang="en-US" altLang="ja-JP" dirty="0" smtClean="0">
              <a:solidFill>
                <a:srgbClr val="FF0000"/>
              </a:solidFill>
            </a:endParaRPr>
          </a:p>
          <a:p>
            <a:r>
              <a:rPr lang="ja-JP" altLang="en-US" dirty="0"/>
              <a:t>科学技術</a:t>
            </a:r>
            <a:r>
              <a:rPr lang="ja-JP" altLang="en-US" dirty="0" smtClean="0"/>
              <a:t>イノベーションに適した環境創出</a:t>
            </a:r>
            <a:endParaRPr lang="en-US" altLang="ja-JP" dirty="0" smtClean="0"/>
          </a:p>
          <a:p>
            <a:pPr lvl="1"/>
            <a:r>
              <a:rPr lang="ja-JP" altLang="en-US" dirty="0"/>
              <a:t>組織の「強み」や地域の特性を生かしたイノベーションハブの</a:t>
            </a:r>
            <a:r>
              <a:rPr lang="ja-JP" altLang="en-US" dirty="0" smtClean="0"/>
              <a:t>形成（</a:t>
            </a:r>
            <a:r>
              <a:rPr lang="en-US" altLang="ja-JP" dirty="0" smtClean="0"/>
              <a:t>p.64</a:t>
            </a:r>
            <a:r>
              <a:rPr lang="ja-JP" altLang="en-US" dirty="0" smtClean="0"/>
              <a:t>）</a:t>
            </a:r>
            <a:endParaRPr lang="en-US" altLang="ja-JP" dirty="0" smtClean="0"/>
          </a:p>
          <a:p>
            <a:pPr lvl="2"/>
            <a:r>
              <a:rPr lang="ja-JP" altLang="en-US" dirty="0"/>
              <a:t>イノベーションに向けて</a:t>
            </a:r>
            <a:r>
              <a:rPr lang="ja-JP" altLang="en-US" dirty="0">
                <a:solidFill>
                  <a:srgbClr val="FF0000"/>
                </a:solidFill>
              </a:rPr>
              <a:t>知識・技術、アイデアやノウハウを持った担い手が集う「場」</a:t>
            </a:r>
            <a:r>
              <a:rPr lang="ja-JP" altLang="en-US" dirty="0"/>
              <a:t>や、これら担い手を</a:t>
            </a:r>
            <a:r>
              <a:rPr lang="ja-JP" altLang="en-US" dirty="0">
                <a:solidFill>
                  <a:srgbClr val="FF0000"/>
                </a:solidFill>
              </a:rPr>
              <a:t>バーチャルに結ぶ</a:t>
            </a:r>
            <a:r>
              <a:rPr lang="ja-JP" altLang="en-US" dirty="0" smtClean="0">
                <a:solidFill>
                  <a:srgbClr val="FF0000"/>
                </a:solidFill>
              </a:rPr>
              <a:t>ネットワーク</a:t>
            </a:r>
            <a:r>
              <a:rPr lang="ja-JP" altLang="en-US" dirty="0">
                <a:solidFill>
                  <a:srgbClr val="FF0000"/>
                </a:solidFill>
              </a:rPr>
              <a:t>の結節点となる</a:t>
            </a:r>
            <a:r>
              <a:rPr lang="ja-JP" altLang="en-US" dirty="0" smtClean="0">
                <a:solidFill>
                  <a:srgbClr val="FF0000"/>
                </a:solidFill>
              </a:rPr>
              <a:t>拠点</a:t>
            </a:r>
            <a:endParaRPr lang="en-US" altLang="ja-JP" dirty="0" smtClean="0">
              <a:solidFill>
                <a:srgbClr val="FF0000"/>
              </a:solidFill>
            </a:endParaRPr>
          </a:p>
          <a:p>
            <a:pPr lvl="1"/>
            <a:r>
              <a:rPr lang="ja-JP" altLang="en-US" dirty="0"/>
              <a:t>国際標準化・知的財産戦略の</a:t>
            </a:r>
            <a:r>
              <a:rPr lang="ja-JP" altLang="en-US" dirty="0" smtClean="0"/>
              <a:t>強化（</a:t>
            </a:r>
            <a:r>
              <a:rPr lang="en-US" altLang="ja-JP" dirty="0" smtClean="0"/>
              <a:t>p.70</a:t>
            </a:r>
            <a:r>
              <a:rPr lang="ja-JP" altLang="en-US" dirty="0" smtClean="0"/>
              <a:t>）</a:t>
            </a:r>
            <a:endParaRPr lang="en-US" altLang="ja-JP" dirty="0" smtClean="0"/>
          </a:p>
          <a:p>
            <a:pPr lvl="2"/>
            <a:r>
              <a:rPr lang="ja-JP" altLang="en-US" dirty="0"/>
              <a:t>知的財産戦略本部や関係府省と協力し、</a:t>
            </a:r>
            <a:r>
              <a:rPr lang="ja-JP" altLang="en-US" dirty="0" smtClean="0">
                <a:solidFill>
                  <a:srgbClr val="FF0000"/>
                </a:solidFill>
              </a:rPr>
              <a:t>国際標準化</a:t>
            </a:r>
            <a:r>
              <a:rPr lang="ja-JP" altLang="en-US" dirty="0">
                <a:solidFill>
                  <a:srgbClr val="FF0000"/>
                </a:solidFill>
              </a:rPr>
              <a:t>・知的財産に係る取組に関する施策の誘導、効果の把握、施策の改善を推進</a:t>
            </a:r>
            <a:endParaRPr lang="en-US" altLang="ja-JP" dirty="0" smtClean="0">
              <a:solidFill>
                <a:srgbClr val="FF0000"/>
              </a:solidFill>
            </a:endParaRPr>
          </a:p>
          <a:p>
            <a:r>
              <a:rPr kumimoji="1" lang="ja-JP" altLang="en-US" dirty="0" smtClean="0"/>
              <a:t>総合</a:t>
            </a:r>
            <a:r>
              <a:rPr lang="ja-JP" altLang="en-US" dirty="0"/>
              <a:t>科学技術</a:t>
            </a:r>
            <a:r>
              <a:rPr lang="ja-JP" altLang="en-US" dirty="0" smtClean="0"/>
              <a:t>イノベーション会議の</a:t>
            </a:r>
            <a:r>
              <a:rPr lang="ja-JP" altLang="en-US" dirty="0" smtClean="0">
                <a:solidFill>
                  <a:srgbClr val="FF0000"/>
                </a:solidFill>
              </a:rPr>
              <a:t>司令塔機能の発揮</a:t>
            </a:r>
            <a:endParaRPr lang="en-US" altLang="ja-JP" dirty="0" smtClean="0">
              <a:solidFill>
                <a:srgbClr val="FF0000"/>
              </a:solidFill>
            </a:endParaRPr>
          </a:p>
          <a:p>
            <a:pPr lvl="1"/>
            <a:r>
              <a:rPr lang="ja-JP" altLang="en-US" dirty="0"/>
              <a:t>過去の成功モデルから脱却し、</a:t>
            </a:r>
            <a:r>
              <a:rPr lang="ja-JP" altLang="en-US" dirty="0">
                <a:solidFill>
                  <a:srgbClr val="FF0000"/>
                </a:solidFill>
              </a:rPr>
              <a:t>新たな価値の創造に向けた挑戦を続け、持続的な</a:t>
            </a:r>
            <a:r>
              <a:rPr lang="ja-JP" altLang="en-US" dirty="0" smtClean="0">
                <a:solidFill>
                  <a:srgbClr val="FF0000"/>
                </a:solidFill>
              </a:rPr>
              <a:t>イノベーション</a:t>
            </a:r>
            <a:r>
              <a:rPr lang="ja-JP" altLang="en-US" dirty="0">
                <a:solidFill>
                  <a:srgbClr val="FF0000"/>
                </a:solidFill>
              </a:rPr>
              <a:t>の創出や最適な研究環境作り</a:t>
            </a:r>
            <a:r>
              <a:rPr lang="ja-JP" altLang="en-US" dirty="0"/>
              <a:t>に取り組む</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178</a:t>
            </a:fld>
            <a:endParaRPr lang="en-US" dirty="0"/>
          </a:p>
        </p:txBody>
      </p:sp>
      <p:sp>
        <p:nvSpPr>
          <p:cNvPr id="5" name="横巻き 4"/>
          <p:cNvSpPr/>
          <p:nvPr/>
        </p:nvSpPr>
        <p:spPr>
          <a:xfrm>
            <a:off x="9982200" y="514285"/>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7</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月</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18</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日追加</a:t>
            </a:r>
          </a:p>
        </p:txBody>
      </p:sp>
    </p:spTree>
    <p:extLst>
      <p:ext uri="{BB962C8B-B14F-4D97-AF65-F5344CB8AC3E}">
        <p14:creationId xmlns:p14="http://schemas.microsoft.com/office/powerpoint/2010/main" val="145352289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smtClean="0"/>
              <a:t>電子書籍</a:t>
            </a:r>
            <a:r>
              <a:rPr kumimoji="1" lang="en-US" altLang="ja-JP" dirty="0" smtClean="0"/>
              <a:t/>
            </a:r>
            <a:br>
              <a:rPr kumimoji="1" lang="en-US" altLang="ja-JP" dirty="0" smtClean="0"/>
            </a:br>
            <a:r>
              <a:rPr kumimoji="1" lang="ja-JP" altLang="en-US" dirty="0" smtClean="0"/>
              <a:t>ナショナルアーカイブ</a:t>
            </a:r>
            <a:r>
              <a:rPr kumimoji="1" lang="en-US" altLang="ja-JP" dirty="0" smtClean="0"/>
              <a:t/>
            </a:r>
            <a:br>
              <a:rPr kumimoji="1" lang="en-US" altLang="ja-JP" dirty="0" smtClean="0"/>
            </a:b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179</a:t>
            </a:fld>
            <a:endParaRPr kumimoji="0" lang="en-US"/>
          </a:p>
        </p:txBody>
      </p:sp>
    </p:spTree>
    <p:extLst>
      <p:ext uri="{BB962C8B-B14F-4D97-AF65-F5344CB8AC3E}">
        <p14:creationId xmlns:p14="http://schemas.microsoft.com/office/powerpoint/2010/main" val="10888842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100965"/>
            <a:ext cx="12029440" cy="782955"/>
          </a:xfrm>
        </p:spPr>
        <p:txBody>
          <a:bodyPr/>
          <a:lstStyle/>
          <a:p>
            <a:endParaRPr kumimoji="1" lang="ja-JP" altLang="en-US"/>
          </a:p>
        </p:txBody>
      </p:sp>
      <p:graphicFrame>
        <p:nvGraphicFramePr>
          <p:cNvPr id="8" name="オブジェクト 7"/>
          <p:cNvGraphicFramePr>
            <a:graphicFrameLocks noChangeAspect="1"/>
          </p:cNvGraphicFramePr>
          <p:nvPr>
            <p:extLst>
              <p:ext uri="{D42A27DB-BD31-4B8C-83A1-F6EECF244321}">
                <p14:modId xmlns:p14="http://schemas.microsoft.com/office/powerpoint/2010/main" val="1672953065"/>
              </p:ext>
            </p:extLst>
          </p:nvPr>
        </p:nvGraphicFramePr>
        <p:xfrm>
          <a:off x="219075" y="647700"/>
          <a:ext cx="7820025" cy="6438900"/>
        </p:xfrm>
        <a:graphic>
          <a:graphicData uri="http://schemas.openxmlformats.org/presentationml/2006/ole">
            <mc:AlternateContent xmlns:mc="http://schemas.openxmlformats.org/markup-compatibility/2006">
              <mc:Choice xmlns:v="urn:schemas-microsoft-com:vml" Requires="v">
                <p:oleObj spid="_x0000_s2092" name="Visio" r:id="rId3" imgW="7556400" imgH="6254688" progId="Visio.Drawing.15">
                  <p:embed/>
                </p:oleObj>
              </mc:Choice>
              <mc:Fallback>
                <p:oleObj name="Visio" r:id="rId3" imgW="7556400" imgH="6254688" progId="Visio.Drawing.15">
                  <p:embed/>
                  <p:pic>
                    <p:nvPicPr>
                      <p:cNvPr id="0" name=""/>
                      <p:cNvPicPr/>
                      <p:nvPr/>
                    </p:nvPicPr>
                    <p:blipFill>
                      <a:blip r:embed="rId4"/>
                      <a:stretch>
                        <a:fillRect/>
                      </a:stretch>
                    </p:blipFill>
                    <p:spPr>
                      <a:xfrm>
                        <a:off x="219075" y="647700"/>
                        <a:ext cx="7820025" cy="6438900"/>
                      </a:xfrm>
                      <a:prstGeom prst="rect">
                        <a:avLst/>
                      </a:prstGeom>
                    </p:spPr>
                  </p:pic>
                </p:oleObj>
              </mc:Fallback>
            </mc:AlternateContent>
          </a:graphicData>
        </a:graphic>
      </p:graphicFrame>
    </p:spTree>
    <p:extLst>
      <p:ext uri="{BB962C8B-B14F-4D97-AF65-F5344CB8AC3E}">
        <p14:creationId xmlns:p14="http://schemas.microsoft.com/office/powerpoint/2010/main" val="3445458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utoShape 8"/>
          <p:cNvSpPr>
            <a:spLocks noChangeArrowheads="1"/>
          </p:cNvSpPr>
          <p:nvPr/>
        </p:nvSpPr>
        <p:spPr bwMode="auto">
          <a:xfrm>
            <a:off x="1605121" y="2256984"/>
            <a:ext cx="4776688" cy="4464491"/>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1655082" y="3645025"/>
            <a:ext cx="4656942" cy="135457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dirty="0">
                <a:solidFill>
                  <a:prstClr val="black"/>
                </a:solidFill>
                <a:latin typeface="Meiryo UI" panose="020B0604030504040204" pitchFamily="50" charset="-128"/>
                <a:ea typeface="Meiryo UI" panose="020B0604030504040204" pitchFamily="50" charset="-128"/>
              </a:rPr>
              <a:t>電子出版支援組織</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8513212" y="6435828"/>
            <a:ext cx="2133600" cy="365125"/>
          </a:xfrm>
        </p:spPr>
        <p:txBody>
          <a:bodyPr/>
          <a:lstStyle/>
          <a:p>
            <a:fld id="{042AED99-7FB4-404E-8A97-64753DCE42EC}" type="slidenum">
              <a:rPr kumimoji="0" lang="en-US" smtClean="0">
                <a:solidFill>
                  <a:prstClr val="black"/>
                </a:solidFill>
              </a:rPr>
              <a:pPr/>
              <a:t>180</a:t>
            </a:fld>
            <a:endParaRPr kumimoji="0" lang="en-US" dirty="0">
              <a:solidFill>
                <a:prstClr val="black"/>
              </a:solidFill>
            </a:endParaRPr>
          </a:p>
        </p:txBody>
      </p:sp>
      <p:sp>
        <p:nvSpPr>
          <p:cNvPr id="8" name="AutoShape 8"/>
          <p:cNvSpPr>
            <a:spLocks noChangeArrowheads="1"/>
          </p:cNvSpPr>
          <p:nvPr/>
        </p:nvSpPr>
        <p:spPr bwMode="auto">
          <a:xfrm>
            <a:off x="7233125" y="2236932"/>
            <a:ext cx="3326897" cy="4464490"/>
          </a:xfrm>
          <a:prstGeom prst="roundRect">
            <a:avLst>
              <a:gd name="adj" fmla="val 25048"/>
            </a:avLst>
          </a:prstGeom>
          <a:solidFill>
            <a:schemeClr val="bg1"/>
          </a:solidFill>
          <a:ln w="57150">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698655" y="5072342"/>
            <a:ext cx="254179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権利情報管理組織</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3323090" y="2333620"/>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7436830" y="4129419"/>
            <a:ext cx="1418668"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ja-JP" altLang="en-US" dirty="0">
                <a:solidFill>
                  <a:prstClr val="white"/>
                </a:solidFill>
                <a:latin typeface="Meiryo UI" panose="020B0604030504040204" pitchFamily="50" charset="-128"/>
                <a:ea typeface="Meiryo UI" panose="020B0604030504040204" pitchFamily="50" charset="-128"/>
              </a:rPr>
              <a:t>①コンテンツ生成機能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（所蔵資料デジタル化）</a:t>
            </a:r>
            <a:endParaRPr lang="en-US" altLang="ja-JP" dirty="0">
              <a:solidFill>
                <a:prstClr val="white"/>
              </a:solidFill>
              <a:latin typeface="Meiryo UI" panose="020B0604030504040204" pitchFamily="50" charset="-128"/>
              <a:ea typeface="Meiryo UI" panose="020B0604030504040204" pitchFamily="50" charset="-128"/>
            </a:endParaRPr>
          </a:p>
        </p:txBody>
      </p:sp>
      <p:sp>
        <p:nvSpPr>
          <p:cNvPr id="15" name="正方形/長方形 14"/>
          <p:cNvSpPr/>
          <p:nvPr/>
        </p:nvSpPr>
        <p:spPr>
          <a:xfrm>
            <a:off x="3570075" y="4261197"/>
            <a:ext cx="2670370" cy="6771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②収集・一時保存機能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（提供用コンテンツ管理）</a:t>
            </a:r>
          </a:p>
        </p:txBody>
      </p:sp>
      <p:sp>
        <p:nvSpPr>
          <p:cNvPr id="17" name="正方形/長方形 16"/>
          <p:cNvSpPr/>
          <p:nvPr/>
        </p:nvSpPr>
        <p:spPr>
          <a:xfrm>
            <a:off x="3739260" y="5238356"/>
            <a:ext cx="2446412"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④権利情報・管理情報収集・管理機能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　　　（出版情報等管理）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7596311" y="5383358"/>
            <a:ext cx="2643410" cy="6486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0">
            <a:noAutofit/>
          </a:bodyPr>
          <a:lstStyle/>
          <a:p>
            <a:pPr algn="ctr"/>
            <a:r>
              <a:rPr lang="ja-JP" altLang="en-US" dirty="0">
                <a:solidFill>
                  <a:prstClr val="white"/>
                </a:solidFill>
                <a:latin typeface="Meiryo UI" panose="020B0604030504040204" pitchFamily="50" charset="-128"/>
                <a:ea typeface="Meiryo UI" panose="020B0604030504040204" pitchFamily="50" charset="-128"/>
              </a:rPr>
              <a:t>③恒久保存機能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（保存コンテンツの管理）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1730496" y="4234174"/>
            <a:ext cx="1768000" cy="9326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①コンテンツ生成機能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（電子書籍化）</a:t>
            </a:r>
          </a:p>
        </p:txBody>
      </p:sp>
      <p:sp>
        <p:nvSpPr>
          <p:cNvPr id="22" name="AutoShape 8"/>
          <p:cNvSpPr>
            <a:spLocks noChangeArrowheads="1"/>
          </p:cNvSpPr>
          <p:nvPr/>
        </p:nvSpPr>
        <p:spPr bwMode="auto">
          <a:xfrm>
            <a:off x="1883566" y="5243072"/>
            <a:ext cx="141319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出版者</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7374314" y="2712328"/>
            <a:ext cx="3004305" cy="830997"/>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⑤送信・提供機能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400" dirty="0">
                <a:solidFill>
                  <a:prstClr val="white"/>
                </a:solidFill>
                <a:latin typeface="Meiryo UI" panose="020B0604030504040204" pitchFamily="50" charset="-128"/>
                <a:ea typeface="Meiryo UI" panose="020B0604030504040204" pitchFamily="50" charset="-128"/>
              </a:rPr>
              <a:t>（所在情報、保護期間満了資料等のネット提供・絶版資料の図書館送信）</a:t>
            </a:r>
            <a:endParaRPr lang="en-US" altLang="ja-JP" sz="1400" dirty="0">
              <a:solidFill>
                <a:prstClr val="white"/>
              </a:solidFill>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2057566" y="1099800"/>
            <a:ext cx="7981785" cy="586711"/>
          </a:xfrm>
          <a:prstGeom prst="roundRect">
            <a:avLst>
              <a:gd name="adj" fmla="val 25048"/>
            </a:avLst>
          </a:prstGeom>
          <a:solidFill>
            <a:schemeClr val="bg1"/>
          </a:solidFill>
          <a:ln w="38100">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2400" dirty="0">
                <a:solidFill>
                  <a:prstClr val="black"/>
                </a:solidFill>
                <a:latin typeface="Meiryo UI" panose="020B0604030504040204" pitchFamily="50" charset="-128"/>
                <a:ea typeface="Meiryo UI" panose="020B0604030504040204" pitchFamily="50" charset="-128"/>
              </a:rPr>
              <a:t>利用者</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7" name="左矢印 26"/>
          <p:cNvSpPr/>
          <p:nvPr/>
        </p:nvSpPr>
        <p:spPr>
          <a:xfrm>
            <a:off x="4755353" y="1265423"/>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7988546" y="1197566"/>
            <a:ext cx="1908037"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視覚障害者等</a:t>
            </a:r>
          </a:p>
        </p:txBody>
      </p:sp>
      <p:sp>
        <p:nvSpPr>
          <p:cNvPr id="30" name="AutoShape 8"/>
          <p:cNvSpPr>
            <a:spLocks noChangeArrowheads="1"/>
          </p:cNvSpPr>
          <p:nvPr/>
        </p:nvSpPr>
        <p:spPr bwMode="auto">
          <a:xfrm>
            <a:off x="3239765" y="1176971"/>
            <a:ext cx="1487576"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一般利用者</a:t>
            </a:r>
            <a:r>
              <a:rPr lang="ja-JP" altLang="en-US" sz="1600" dirty="0">
                <a:solidFill>
                  <a:prstClr val="black"/>
                </a:solidFill>
                <a:latin typeface="Meiryo UI" panose="020B0604030504040204" pitchFamily="50" charset="-128"/>
                <a:ea typeface="Meiryo UI" panose="020B0604030504040204" pitchFamily="50" charset="-128"/>
              </a:rPr>
              <a:t>　　　</a:t>
            </a:r>
          </a:p>
        </p:txBody>
      </p:sp>
      <p:sp>
        <p:nvSpPr>
          <p:cNvPr id="32" name="AutoShape 8"/>
          <p:cNvSpPr>
            <a:spLocks noChangeArrowheads="1"/>
          </p:cNvSpPr>
          <p:nvPr/>
        </p:nvSpPr>
        <p:spPr bwMode="auto">
          <a:xfrm>
            <a:off x="3403565" y="241043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1775521" y="2977063"/>
            <a:ext cx="4390382" cy="5640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⑤配信・流通機能　（電子書籍配信）</a:t>
            </a:r>
            <a:endParaRPr lang="en-US" altLang="ja-JP" sz="2000" dirty="0">
              <a:solidFill>
                <a:prstClr val="white"/>
              </a:solidFill>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3498497" y="2467516"/>
            <a:ext cx="2384613" cy="465892"/>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2000" dirty="0">
                <a:solidFill>
                  <a:prstClr val="black"/>
                </a:solidFill>
                <a:latin typeface="Meiryo UI" panose="020B0604030504040204" pitchFamily="50" charset="-128"/>
                <a:ea typeface="Meiryo UI" panose="020B0604030504040204" pitchFamily="50" charset="-128"/>
              </a:rPr>
              <a:t>電子書籍販売会社</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37" name="左矢印 36"/>
          <p:cNvSpPr/>
          <p:nvPr/>
        </p:nvSpPr>
        <p:spPr>
          <a:xfrm rot="5400000">
            <a:off x="8720804" y="719484"/>
            <a:ext cx="507705" cy="2505764"/>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38" name="左矢印 37"/>
          <p:cNvSpPr/>
          <p:nvPr/>
        </p:nvSpPr>
        <p:spPr>
          <a:xfrm rot="5400000">
            <a:off x="3520090" y="491125"/>
            <a:ext cx="473228" cy="2954257"/>
          </a:xfrm>
          <a:prstGeom prst="leftArrow">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ja-JP" altLang="en-US" dirty="0">
                <a:solidFill>
                  <a:prstClr val="black"/>
                </a:solidFill>
                <a:latin typeface="Meiryo UI" panose="020B0604030504040204" pitchFamily="50" charset="-128"/>
                <a:ea typeface="Meiryo UI" panose="020B0604030504040204" pitchFamily="50" charset="-128"/>
              </a:rPr>
              <a:t>電子書籍</a:t>
            </a:r>
          </a:p>
        </p:txBody>
      </p:sp>
      <p:sp>
        <p:nvSpPr>
          <p:cNvPr id="41" name="AutoShape 8"/>
          <p:cNvSpPr>
            <a:spLocks noChangeArrowheads="1"/>
          </p:cNvSpPr>
          <p:nvPr/>
        </p:nvSpPr>
        <p:spPr bwMode="auto">
          <a:xfrm>
            <a:off x="2057566" y="5369089"/>
            <a:ext cx="1439054"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2185234" y="5477427"/>
            <a:ext cx="1432511" cy="537567"/>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出版者</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49" name="フローチャート : 磁気ディスク 13"/>
          <p:cNvSpPr/>
          <p:nvPr/>
        </p:nvSpPr>
        <p:spPr>
          <a:xfrm>
            <a:off x="7840586" y="5931211"/>
            <a:ext cx="2198764" cy="656479"/>
          </a:xfrm>
          <a:prstGeom prst="flowChartMagneticDisk">
            <a:avLst/>
          </a:prstGeom>
          <a:ln w="28575"/>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恒久保存アーカイブ</a:t>
            </a:r>
          </a:p>
        </p:txBody>
      </p:sp>
      <p:sp>
        <p:nvSpPr>
          <p:cNvPr id="50" name="フローチャート : 磁気ディスク 53"/>
          <p:cNvSpPr/>
          <p:nvPr/>
        </p:nvSpPr>
        <p:spPr>
          <a:xfrm>
            <a:off x="2559323" y="6091275"/>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権利情報</a:t>
            </a:r>
            <a:r>
              <a:rPr lang="en-US" altLang="ja-JP" sz="2000" dirty="0">
                <a:solidFill>
                  <a:prstClr val="black"/>
                </a:solidFill>
                <a:latin typeface="Meiryo UI" panose="020B0604030504040204" pitchFamily="50" charset="-128"/>
                <a:ea typeface="Meiryo UI" panose="020B0604030504040204" pitchFamily="50" charset="-128"/>
              </a:rPr>
              <a:t>DB</a:t>
            </a:r>
          </a:p>
        </p:txBody>
      </p:sp>
      <p:sp>
        <p:nvSpPr>
          <p:cNvPr id="54" name="フローチャート : 磁気ディスク 13"/>
          <p:cNvSpPr/>
          <p:nvPr/>
        </p:nvSpPr>
        <p:spPr>
          <a:xfrm>
            <a:off x="3893007" y="3718987"/>
            <a:ext cx="2155450"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提供用コンテンツ</a:t>
            </a:r>
          </a:p>
        </p:txBody>
      </p:sp>
      <p:sp>
        <p:nvSpPr>
          <p:cNvPr id="56" name="正方形/長方形 55"/>
          <p:cNvSpPr/>
          <p:nvPr/>
        </p:nvSpPr>
        <p:spPr>
          <a:xfrm>
            <a:off x="8950566" y="4301161"/>
            <a:ext cx="1477841" cy="936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（オンライン</a:t>
            </a:r>
            <a:endParaRPr lang="en-US" altLang="ja-JP" dirty="0">
              <a:solidFill>
                <a:prstClr val="black"/>
              </a:solidFill>
              <a:latin typeface="Meiryo UI" panose="020B0604030504040204" pitchFamily="50" charset="-128"/>
              <a:ea typeface="Meiryo UI" panose="020B0604030504040204" pitchFamily="50" charset="-128"/>
            </a:endParaRPr>
          </a:p>
          <a:p>
            <a:pPr algn="r"/>
            <a:r>
              <a:rPr lang="ja-JP" altLang="en-US" dirty="0">
                <a:solidFill>
                  <a:prstClr val="black"/>
                </a:solidFill>
                <a:latin typeface="Meiryo UI" panose="020B0604030504040204" pitchFamily="50" charset="-128"/>
                <a:ea typeface="Meiryo UI" panose="020B0604030504040204" pitchFamily="50" charset="-128"/>
              </a:rPr>
              <a:t>資料の収集）</a:t>
            </a:r>
          </a:p>
        </p:txBody>
      </p:sp>
      <p:sp>
        <p:nvSpPr>
          <p:cNvPr id="57" name="フローチャート : 磁気ディスク 53"/>
          <p:cNvSpPr/>
          <p:nvPr/>
        </p:nvSpPr>
        <p:spPr>
          <a:xfrm>
            <a:off x="7981951" y="3584702"/>
            <a:ext cx="2319461" cy="497577"/>
          </a:xfrm>
          <a:prstGeom prst="flowChartMagneticDisk">
            <a:avLst/>
          </a:prstGeom>
          <a:ln w="28575"/>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書誌情報・所在情報</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正方形/長方形 6"/>
          <p:cNvSpPr/>
          <p:nvPr/>
        </p:nvSpPr>
        <p:spPr>
          <a:xfrm>
            <a:off x="8389858" y="1731638"/>
            <a:ext cx="1301838" cy="584775"/>
          </a:xfrm>
          <a:prstGeom prst="rect">
            <a:avLst/>
          </a:prstGeom>
        </p:spPr>
        <p:txBody>
          <a:bodyPr wrap="square">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保護期間</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満了等</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 name="左右矢印 2"/>
          <p:cNvSpPr/>
          <p:nvPr/>
        </p:nvSpPr>
        <p:spPr>
          <a:xfrm>
            <a:off x="6240445" y="3007925"/>
            <a:ext cx="1087798" cy="52322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44" name="左右矢印 43"/>
          <p:cNvSpPr/>
          <p:nvPr/>
        </p:nvSpPr>
        <p:spPr>
          <a:xfrm>
            <a:off x="6240645" y="3830519"/>
            <a:ext cx="1133668" cy="52322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3" name="左右矢印 52"/>
          <p:cNvSpPr/>
          <p:nvPr/>
        </p:nvSpPr>
        <p:spPr>
          <a:xfrm>
            <a:off x="6260362" y="4617695"/>
            <a:ext cx="1133668" cy="52322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5" name="左右矢印 54"/>
          <p:cNvSpPr/>
          <p:nvPr/>
        </p:nvSpPr>
        <p:spPr>
          <a:xfrm>
            <a:off x="6252487" y="5384348"/>
            <a:ext cx="1114882" cy="52322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4" name="左矢印 63"/>
          <p:cNvSpPr/>
          <p:nvPr/>
        </p:nvSpPr>
        <p:spPr>
          <a:xfrm flipH="1">
            <a:off x="7056366" y="1206869"/>
            <a:ext cx="895814" cy="36232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46441" y="1169650"/>
            <a:ext cx="2579724" cy="711844"/>
          </a:xfrm>
          <a:prstGeom prst="roundRect">
            <a:avLst>
              <a:gd name="adj" fmla="val 25048"/>
            </a:avLst>
          </a:prstGeom>
          <a:solidFill>
            <a:schemeClr val="bg1"/>
          </a:solidFill>
          <a:ln w="38100">
            <a:headEnd/>
            <a:tailEnd/>
          </a:ln>
        </p:spPr>
        <p:style>
          <a:lnRef idx="1">
            <a:schemeClr val="accent4"/>
          </a:lnRef>
          <a:fillRef idx="2">
            <a:schemeClr val="accent4"/>
          </a:fillRef>
          <a:effectRef idx="1">
            <a:schemeClr val="accent4"/>
          </a:effectRef>
          <a:fontRef idx="minor">
            <a:schemeClr val="dk1"/>
          </a:fontRef>
        </p:style>
        <p:txBody>
          <a:bodyPr wrap="square" anchor="ctr">
            <a:no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図書館</a:t>
            </a:r>
            <a:endParaRPr lang="en-US" altLang="ja-JP" sz="24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（公共・大学・学校他）</a:t>
            </a:r>
          </a:p>
        </p:txBody>
      </p:sp>
      <p:sp>
        <p:nvSpPr>
          <p:cNvPr id="6" name="右矢印 5"/>
          <p:cNvSpPr/>
          <p:nvPr/>
        </p:nvSpPr>
        <p:spPr>
          <a:xfrm rot="-3600000">
            <a:off x="5576366" y="1999683"/>
            <a:ext cx="653102"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3" name="右矢印 62"/>
          <p:cNvSpPr/>
          <p:nvPr/>
        </p:nvSpPr>
        <p:spPr>
          <a:xfrm rot="24000000" flipH="1">
            <a:off x="6883398" y="2071656"/>
            <a:ext cx="797580"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6554606" y="2152635"/>
            <a:ext cx="1357036" cy="338554"/>
          </a:xfrm>
          <a:prstGeom prst="rect">
            <a:avLst/>
          </a:prstGeom>
          <a:noFill/>
        </p:spPr>
        <p:txBody>
          <a:bodyPr wrap="square" rtlCol="0">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絶版資料</a:t>
            </a:r>
          </a:p>
        </p:txBody>
      </p:sp>
      <p:sp>
        <p:nvSpPr>
          <p:cNvPr id="12" name="角丸四角形 11"/>
          <p:cNvSpPr/>
          <p:nvPr/>
        </p:nvSpPr>
        <p:spPr>
          <a:xfrm>
            <a:off x="6600350" y="2874277"/>
            <a:ext cx="414235" cy="3033292"/>
          </a:xfrm>
          <a:prstGeom prst="round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2000" dirty="0">
                <a:solidFill>
                  <a:prstClr val="black"/>
                </a:solidFill>
                <a:latin typeface="Meiryo UI" panose="020B0604030504040204" pitchFamily="50" charset="-128"/>
                <a:ea typeface="Meiryo UI" panose="020B0604030504040204" pitchFamily="50" charset="-128"/>
              </a:rPr>
              <a:t>出版活動の支援・補完</a:t>
            </a:r>
          </a:p>
        </p:txBody>
      </p:sp>
      <p:sp>
        <p:nvSpPr>
          <p:cNvPr id="45" name="タイトル 1"/>
          <p:cNvSpPr>
            <a:spLocks noGrp="1"/>
          </p:cNvSpPr>
          <p:nvPr>
            <p:ph type="title"/>
          </p:nvPr>
        </p:nvSpPr>
        <p:spPr>
          <a:xfrm>
            <a:off x="0" y="8130"/>
            <a:ext cx="12192000" cy="969826"/>
          </a:xfrm>
        </p:spPr>
        <p:txBody>
          <a:bodyPr>
            <a:noAutofit/>
          </a:bodyPr>
          <a:lstStyle/>
          <a:p>
            <a:r>
              <a:rPr lang="ja-JP" altLang="en-US" sz="3600" dirty="0" smtClean="0"/>
              <a:t>書籍分野のナショナルアーカイブの</a:t>
            </a:r>
            <a:r>
              <a:rPr lang="ja-JP" altLang="en-US" sz="3600" dirty="0"/>
              <a:t>概念</a:t>
            </a:r>
            <a:r>
              <a:rPr lang="ja-JP" altLang="en-US" sz="3600" dirty="0" smtClean="0"/>
              <a:t>モデル</a:t>
            </a:r>
            <a:r>
              <a:rPr lang="en-US" altLang="ja-JP" sz="3600" dirty="0" smtClean="0"/>
              <a:t/>
            </a:r>
            <a:br>
              <a:rPr lang="en-US" altLang="ja-JP" sz="3600" dirty="0" smtClean="0"/>
            </a:br>
            <a:r>
              <a:rPr lang="ja-JP" altLang="en-US" sz="3600" dirty="0" smtClean="0"/>
              <a:t>－</a:t>
            </a:r>
            <a:r>
              <a:rPr lang="ja-JP" altLang="en-US" sz="3600" dirty="0"/>
              <a:t>出版界との役割分担－</a:t>
            </a:r>
          </a:p>
        </p:txBody>
      </p:sp>
      <p:sp>
        <p:nvSpPr>
          <p:cNvPr id="21" name="テキスト ボックス 20"/>
          <p:cNvSpPr txBox="1"/>
          <p:nvPr/>
        </p:nvSpPr>
        <p:spPr>
          <a:xfrm>
            <a:off x="2057565" y="2412613"/>
            <a:ext cx="1245222"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出版界</a:t>
            </a:r>
          </a:p>
        </p:txBody>
      </p:sp>
      <p:sp>
        <p:nvSpPr>
          <p:cNvPr id="48" name="テキスト ボックス 47"/>
          <p:cNvSpPr txBox="1"/>
          <p:nvPr/>
        </p:nvSpPr>
        <p:spPr>
          <a:xfrm>
            <a:off x="7855564" y="2250624"/>
            <a:ext cx="2424048" cy="461665"/>
          </a:xfrm>
          <a:prstGeom prst="rect">
            <a:avLst/>
          </a:prstGeom>
          <a:noFill/>
        </p:spPr>
        <p:txBody>
          <a:bodyPr wrap="square" rtlCol="0">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国立国会図書館</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2" name="角丸四角形吹き出し 1"/>
          <p:cNvSpPr/>
          <p:nvPr/>
        </p:nvSpPr>
        <p:spPr>
          <a:xfrm>
            <a:off x="6302807" y="6029412"/>
            <a:ext cx="1201466" cy="782331"/>
          </a:xfrm>
          <a:prstGeom prst="wedgeRoundRectCallout">
            <a:avLst>
              <a:gd name="adj1" fmla="val 90410"/>
              <a:gd name="adj2" fmla="val -63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500"/>
              </a:lnSpc>
            </a:pPr>
            <a:r>
              <a:rPr lang="ja-JP" altLang="en-US" sz="1400" dirty="0">
                <a:solidFill>
                  <a:prstClr val="black"/>
                </a:solidFill>
                <a:latin typeface="Meiryo UI" panose="020B0604030504040204" pitchFamily="50" charset="-128"/>
                <a:ea typeface="Meiryo UI" panose="020B0604030504040204" pitchFamily="50" charset="-128"/>
              </a:rPr>
              <a:t>文化資産全体のアーカイブ機能にも期待が</a:t>
            </a:r>
            <a:r>
              <a:rPr lang="en-US" altLang="ja-JP" sz="1400" dirty="0">
                <a:solidFill>
                  <a:prstClr val="black"/>
                </a:solidFill>
                <a:latin typeface="Meiryo UI" panose="020B0604030504040204" pitchFamily="50" charset="-128"/>
                <a:ea typeface="Meiryo UI" panose="020B0604030504040204" pitchFamily="50" charset="-128"/>
              </a:rPr>
              <a:t>…</a:t>
            </a:r>
            <a:endParaRPr lang="ja-JP" altLang="en-US" sz="1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306225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14920"/>
            <a:ext cx="12192000" cy="851102"/>
          </a:xfrm>
        </p:spPr>
        <p:txBody>
          <a:bodyPr>
            <a:normAutofit/>
          </a:bodyPr>
          <a:lstStyle/>
          <a:p>
            <a:r>
              <a:rPr lang="ja-JP" altLang="en-US" sz="3600" dirty="0"/>
              <a:t>電子書籍分野のアーカイブの</a:t>
            </a:r>
            <a:r>
              <a:rPr lang="ja-JP" altLang="en-US" sz="3600" dirty="0" smtClean="0"/>
              <a:t>機能モデル</a:t>
            </a:r>
            <a:endParaRPr lang="ja-JP" altLang="en-US" sz="3600"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181</a:t>
            </a:fld>
            <a:endParaRPr lang="en-US" dirty="0"/>
          </a:p>
        </p:txBody>
      </p:sp>
      <p:sp>
        <p:nvSpPr>
          <p:cNvPr id="24" name="AutoShape 8"/>
          <p:cNvSpPr>
            <a:spLocks noChangeArrowheads="1"/>
          </p:cNvSpPr>
          <p:nvPr/>
        </p:nvSpPr>
        <p:spPr bwMode="auto">
          <a:xfrm>
            <a:off x="1605121" y="1878655"/>
            <a:ext cx="5321281" cy="4842820"/>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655082" y="3645025"/>
            <a:ext cx="5160998" cy="122255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電子出版支援組織</a:t>
            </a:r>
            <a:endParaRPr lang="en-US" altLang="ja-JP" sz="16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7086137" y="2256984"/>
            <a:ext cx="3519133" cy="4310236"/>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4240376" y="4941169"/>
            <a:ext cx="2474018"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権利情報管理組織</a:t>
            </a:r>
            <a:endParaRPr lang="en-US" altLang="ja-JP" sz="1600" b="1"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3647729" y="2276872"/>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a:t>
            </a:r>
            <a:endParaRPr lang="en-US" altLang="ja-JP" sz="16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8940871" y="4135701"/>
            <a:ext cx="1392547"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①コンテンツの生成機能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所蔵資料のデジタル化）</a:t>
            </a:r>
            <a:endParaRPr lang="en-US" altLang="ja-JP" sz="1400" dirty="0">
              <a:latin typeface="Meiryo UI" panose="020B0604030504040204" pitchFamily="50" charset="-128"/>
              <a:ea typeface="Meiryo UI" panose="020B0604030504040204" pitchFamily="50" charset="-128"/>
            </a:endParaRPr>
          </a:p>
        </p:txBody>
      </p:sp>
      <p:sp>
        <p:nvSpPr>
          <p:cNvPr id="30" name="正方形/長方形 29"/>
          <p:cNvSpPr/>
          <p:nvPr/>
        </p:nvSpPr>
        <p:spPr>
          <a:xfrm>
            <a:off x="4335707" y="4164687"/>
            <a:ext cx="2286442"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②収集・一時保存機能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4655841" y="5337504"/>
            <a:ext cx="2137834"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④権利情報・管理情報の収集・管理機能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（出版情報・権利情報・販売情報の管理）</a:t>
            </a:r>
            <a:endParaRPr lang="en-US" altLang="ja-JP" sz="1400" dirty="0">
              <a:latin typeface="Meiryo UI" panose="020B0604030504040204" pitchFamily="50" charset="-128"/>
              <a:ea typeface="Meiryo UI" panose="020B0604030504040204" pitchFamily="50" charset="-128"/>
            </a:endParaRPr>
          </a:p>
        </p:txBody>
      </p:sp>
      <p:sp>
        <p:nvSpPr>
          <p:cNvPr id="32" name="正方形/長方形 31"/>
          <p:cNvSpPr/>
          <p:nvPr/>
        </p:nvSpPr>
        <p:spPr>
          <a:xfrm>
            <a:off x="7240758" y="5169033"/>
            <a:ext cx="2581610"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③恒久保存機能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（保存コンテンツの管理）</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a:p>
            <a:pPr algn="ctr"/>
            <a:endParaRPr lang="ja-JP" altLang="en-US" sz="1400" dirty="0">
              <a:latin typeface="Meiryo UI" panose="020B0604030504040204" pitchFamily="50" charset="-128"/>
              <a:ea typeface="Meiryo UI" panose="020B0604030504040204" pitchFamily="50" charset="-128"/>
            </a:endParaRPr>
          </a:p>
        </p:txBody>
      </p:sp>
      <p:sp>
        <p:nvSpPr>
          <p:cNvPr id="33" name="正方形/長方形 32"/>
          <p:cNvSpPr/>
          <p:nvPr/>
        </p:nvSpPr>
        <p:spPr>
          <a:xfrm>
            <a:off x="1871753" y="4158503"/>
            <a:ext cx="2211516"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①コンテンツの生成機能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1871753" y="52515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35" name="正方形/長方形 34"/>
          <p:cNvSpPr/>
          <p:nvPr/>
        </p:nvSpPr>
        <p:spPr>
          <a:xfrm>
            <a:off x="7164710" y="2859790"/>
            <a:ext cx="2581678" cy="738664"/>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⑤配信・流通機能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（所在情報、</a:t>
            </a:r>
            <a:r>
              <a:rPr lang="en-US" altLang="ja-JP" sz="1400" dirty="0">
                <a:latin typeface="Meiryo UI" panose="020B0604030504040204" pitchFamily="50" charset="-128"/>
                <a:ea typeface="Meiryo UI" panose="020B0604030504040204" pitchFamily="50" charset="-128"/>
              </a:rPr>
              <a:t>PD</a:t>
            </a:r>
            <a:r>
              <a:rPr lang="ja-JP" altLang="en-US" sz="1400" dirty="0">
                <a:latin typeface="Meiryo UI" panose="020B0604030504040204" pitchFamily="50" charset="-128"/>
                <a:ea typeface="Meiryo UI" panose="020B0604030504040204" pitchFamily="50" charset="-128"/>
              </a:rPr>
              <a:t>・絶版資料の配信）</a:t>
            </a:r>
            <a:endParaRPr lang="en-US" altLang="ja-JP" sz="14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3411937" y="837194"/>
            <a:ext cx="5749283" cy="935622"/>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利用者</a:t>
            </a:r>
            <a:endParaRPr lang="en-US" altLang="ja-JP" sz="1600" dirty="0">
              <a:latin typeface="Meiryo UI" panose="020B0604030504040204" pitchFamily="50" charset="-128"/>
              <a:ea typeface="Meiryo UI" panose="020B0604030504040204" pitchFamily="50" charset="-128"/>
            </a:endParaRPr>
          </a:p>
        </p:txBody>
      </p:sp>
      <p:sp>
        <p:nvSpPr>
          <p:cNvPr id="37" name="左矢印 36"/>
          <p:cNvSpPr/>
          <p:nvPr/>
        </p:nvSpPr>
        <p:spPr>
          <a:xfrm>
            <a:off x="4775569" y="1356357"/>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5491734" y="912708"/>
            <a:ext cx="2022685" cy="860108"/>
          </a:xfrm>
          <a:prstGeom prst="roundRect">
            <a:avLst>
              <a:gd name="adj" fmla="val 25048"/>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図書館</a:t>
            </a:r>
            <a:endParaRPr lang="en-US" altLang="ja-JP" sz="1400" b="1" dirty="0">
              <a:latin typeface="Meiryo UI" panose="020B0604030504040204" pitchFamily="50" charset="-128"/>
              <a:ea typeface="Meiryo UI" panose="020B0604030504040204" pitchFamily="50" charset="-128"/>
            </a:endParaRPr>
          </a:p>
          <a:p>
            <a:pPr marL="342900" indent="-342900" algn="ctr">
              <a:defRPr/>
            </a:pPr>
            <a:r>
              <a:rPr lang="ja-JP" altLang="en-US" sz="1400" b="1" dirty="0">
                <a:latin typeface="Meiryo UI" panose="020B0604030504040204" pitchFamily="50" charset="-128"/>
                <a:ea typeface="Meiryo UI" panose="020B0604030504040204" pitchFamily="50" charset="-128"/>
              </a:rPr>
              <a:t>（公共・大学・</a:t>
            </a:r>
            <a:endParaRPr lang="en-US" altLang="ja-JP" sz="1400" b="1" dirty="0">
              <a:latin typeface="Meiryo UI" panose="020B0604030504040204" pitchFamily="50" charset="-128"/>
              <a:ea typeface="Meiryo UI" panose="020B0604030504040204" pitchFamily="50" charset="-128"/>
            </a:endParaRPr>
          </a:p>
          <a:p>
            <a:pPr marL="342900" indent="-342900" algn="ctr">
              <a:defRPr/>
            </a:pPr>
            <a:r>
              <a:rPr lang="ja-JP" altLang="en-US" sz="14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7791752" y="1293236"/>
            <a:ext cx="1479623" cy="358378"/>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3561023" y="1273709"/>
            <a:ext cx="1214241" cy="394216"/>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一般利用者</a:t>
            </a:r>
            <a:r>
              <a:rPr lang="ja-JP" altLang="en-US" sz="16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3800129" y="2429272"/>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a:t>
            </a:r>
            <a:endParaRPr lang="en-US" altLang="ja-JP" sz="1600" b="1"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4017404" y="260008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電子書籍販売会社</a:t>
            </a:r>
            <a:endParaRPr lang="en-US" altLang="ja-JP" sz="16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8193650" y="973038"/>
            <a:ext cx="401050" cy="215365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latin typeface="Meiryo UI" panose="020B0604030504040204" pitchFamily="50" charset="-128"/>
              <a:ea typeface="Meiryo UI" panose="020B0604030504040204" pitchFamily="50" charset="-128"/>
            </a:endParaRPr>
          </a:p>
        </p:txBody>
      </p:sp>
      <p:sp>
        <p:nvSpPr>
          <p:cNvPr id="44" name="左矢印 43"/>
          <p:cNvSpPr/>
          <p:nvPr/>
        </p:nvSpPr>
        <p:spPr>
          <a:xfrm rot="5400000">
            <a:off x="5313354" y="951309"/>
            <a:ext cx="373547" cy="215365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2024153" y="54039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46" name="AutoShape 8"/>
          <p:cNvSpPr>
            <a:spLocks noChangeArrowheads="1"/>
          </p:cNvSpPr>
          <p:nvPr/>
        </p:nvSpPr>
        <p:spPr bwMode="auto">
          <a:xfrm>
            <a:off x="2176553" y="55563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2278725" y="4885978"/>
            <a:ext cx="593407" cy="206812"/>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8" name="左右矢印 47"/>
          <p:cNvSpPr/>
          <p:nvPr/>
        </p:nvSpPr>
        <p:spPr>
          <a:xfrm>
            <a:off x="3647728" y="5383947"/>
            <a:ext cx="612752" cy="223502"/>
          </a:xfrm>
          <a:prstGeom prst="leftRightArrow">
            <a:avLst>
              <a:gd name="adj1" fmla="val 50000"/>
              <a:gd name="adj2" fmla="val 7317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9" name="左矢印 48"/>
          <p:cNvSpPr/>
          <p:nvPr/>
        </p:nvSpPr>
        <p:spPr>
          <a:xfrm rot="5400000">
            <a:off x="4166375" y="3091903"/>
            <a:ext cx="553393" cy="405391"/>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0" name="正方形/長方形 49"/>
          <p:cNvSpPr/>
          <p:nvPr/>
        </p:nvSpPr>
        <p:spPr>
          <a:xfrm>
            <a:off x="4655840" y="3017897"/>
            <a:ext cx="1854394"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⑤配信・流通機能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（電子書籍配信）</a:t>
            </a:r>
            <a:endParaRPr lang="en-US" altLang="ja-JP" sz="14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8164353" y="5699872"/>
            <a:ext cx="1972173" cy="656479"/>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5567233" y="6233684"/>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権利情報</a:t>
            </a:r>
            <a:r>
              <a:rPr lang="en-US" altLang="ja-JP" sz="14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3854314" y="3659069"/>
            <a:ext cx="1959299"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7212872" y="4214939"/>
            <a:ext cx="1529453" cy="738664"/>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②収集機能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8636770" y="3584339"/>
            <a:ext cx="1923727" cy="497577"/>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書誌情報・所在情報</a:t>
            </a:r>
            <a:endParaRPr lang="en-US" altLang="ja-JP" sz="14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7456602" y="3999511"/>
            <a:ext cx="3103992" cy="2760523"/>
          </a:xfrm>
          <a:prstGeom prst="bentArrow">
            <a:avLst>
              <a:gd name="adj1" fmla="val 1914"/>
              <a:gd name="adj2" fmla="val 5441"/>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7943409" y="1848333"/>
            <a:ext cx="800219" cy="461665"/>
          </a:xfrm>
          <a:prstGeom prst="rect">
            <a:avLst/>
          </a:prstGeom>
        </p:spPr>
        <p:txBody>
          <a:bodyPr wrap="none">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所在情報</a:t>
            </a:r>
            <a:endParaRPr lang="en-US" altLang="ja-JP" sz="1200" dirty="0">
              <a:latin typeface="Meiryo UI" panose="020B0604030504040204" pitchFamily="50" charset="-128"/>
              <a:ea typeface="Meiryo UI" panose="020B0604030504040204" pitchFamily="50" charset="-128"/>
            </a:endParaRPr>
          </a:p>
          <a:p>
            <a:pPr marL="342900" indent="-342900" algn="ctr">
              <a:defRPr/>
            </a:pPr>
            <a:r>
              <a:rPr lang="ja-JP" altLang="en-US" sz="1200" dirty="0">
                <a:latin typeface="Meiryo UI" panose="020B0604030504040204" pitchFamily="50" charset="-128"/>
                <a:ea typeface="Meiryo UI" panose="020B0604030504040204" pitchFamily="50" charset="-128"/>
              </a:rPr>
              <a:t>絶版資料</a:t>
            </a:r>
          </a:p>
        </p:txBody>
      </p:sp>
      <p:sp>
        <p:nvSpPr>
          <p:cNvPr id="61" name="曲折矢印 60"/>
          <p:cNvSpPr/>
          <p:nvPr/>
        </p:nvSpPr>
        <p:spPr>
          <a:xfrm flipH="1">
            <a:off x="6312089" y="3174915"/>
            <a:ext cx="1163556" cy="1969747"/>
          </a:xfrm>
          <a:prstGeom prst="bentArrow">
            <a:avLst>
              <a:gd name="adj1" fmla="val 5594"/>
              <a:gd name="adj2" fmla="val 11750"/>
              <a:gd name="adj3" fmla="val 9395"/>
              <a:gd name="adj4" fmla="val 4375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5071023" y="1897310"/>
            <a:ext cx="800219" cy="276999"/>
          </a:xfrm>
          <a:prstGeom prst="rect">
            <a:avLst/>
          </a:prstGeom>
        </p:spPr>
        <p:txBody>
          <a:bodyPr wrap="none">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7456602" y="1369646"/>
            <a:ext cx="436020" cy="325441"/>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5" name="曲折矢印 64"/>
          <p:cNvSpPr/>
          <p:nvPr/>
        </p:nvSpPr>
        <p:spPr>
          <a:xfrm rot="16200000">
            <a:off x="5723604" y="1869360"/>
            <a:ext cx="219044" cy="6215488"/>
          </a:xfrm>
          <a:prstGeom prst="bentArrow">
            <a:avLst>
              <a:gd name="adj1" fmla="val 32201"/>
              <a:gd name="adj2" fmla="val 50000"/>
              <a:gd name="adj3" fmla="val 44955"/>
              <a:gd name="adj4" fmla="val 4375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6" name="左矢印 65"/>
          <p:cNvSpPr/>
          <p:nvPr/>
        </p:nvSpPr>
        <p:spPr>
          <a:xfrm rot="10800000">
            <a:off x="6577885" y="4326753"/>
            <a:ext cx="593407" cy="206812"/>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左矢印 66"/>
          <p:cNvSpPr/>
          <p:nvPr/>
        </p:nvSpPr>
        <p:spPr>
          <a:xfrm rot="10800000">
            <a:off x="4078454" y="4247137"/>
            <a:ext cx="243684" cy="222681"/>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横巻き 57"/>
          <p:cNvSpPr/>
          <p:nvPr/>
        </p:nvSpPr>
        <p:spPr>
          <a:xfrm>
            <a:off x="9594215" y="596132"/>
            <a:ext cx="98232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2013</a:t>
            </a:r>
            <a:r>
              <a:rPr lang="ja-JP" altLang="en-US" sz="1100" b="1" dirty="0">
                <a:solidFill>
                  <a:srgbClr val="FF0000"/>
                </a:solidFill>
                <a:latin typeface="Meiryo UI" panose="020B0604030504040204" pitchFamily="50" charset="-128"/>
                <a:ea typeface="Meiryo UI" panose="020B0604030504040204" pitchFamily="50" charset="-128"/>
              </a:rPr>
              <a:t>年</a:t>
            </a:r>
          </a:p>
        </p:txBody>
      </p:sp>
    </p:spTree>
    <p:extLst>
      <p:ext uri="{BB962C8B-B14F-4D97-AF65-F5344CB8AC3E}">
        <p14:creationId xmlns:p14="http://schemas.microsoft.com/office/powerpoint/2010/main" val="182083643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153160" cy="6823391"/>
          </a:xfrm>
        </p:spPr>
        <p:txBody>
          <a:bodyPr vert="eaVert">
            <a:normAutofit fontScale="90000"/>
          </a:bodyPr>
          <a:lstStyle/>
          <a:p>
            <a:r>
              <a:rPr kumimoji="1" lang="ja-JP" altLang="en-US" dirty="0" smtClean="0"/>
              <a:t>電子書籍のナショナル</a:t>
            </a:r>
            <a:r>
              <a:rPr kumimoji="1" lang="en-US" altLang="ja-JP" dirty="0" smtClean="0"/>
              <a:t/>
            </a:r>
            <a:br>
              <a:rPr kumimoji="1" lang="en-US" altLang="ja-JP" dirty="0" smtClean="0"/>
            </a:br>
            <a:r>
              <a:rPr kumimoji="1" lang="ja-JP" altLang="en-US" dirty="0" smtClean="0"/>
              <a:t>アーカイブ</a:t>
            </a:r>
            <a:r>
              <a:rPr kumimoji="1" lang="en-US" altLang="ja-JP" dirty="0" smtClean="0"/>
              <a:t>DFD</a:t>
            </a:r>
            <a:endParaRPr kumimoji="1" lang="ja-JP" altLang="en-US" dirty="0"/>
          </a:p>
        </p:txBody>
      </p:sp>
      <p:pic>
        <p:nvPicPr>
          <p:cNvPr id="4" name="図 3"/>
          <p:cNvPicPr>
            <a:picLocks noChangeAspect="1"/>
          </p:cNvPicPr>
          <p:nvPr/>
        </p:nvPicPr>
        <p:blipFill>
          <a:blip r:embed="rId2"/>
          <a:stretch>
            <a:fillRect/>
          </a:stretch>
        </p:blipFill>
        <p:spPr>
          <a:xfrm>
            <a:off x="1600200" y="34608"/>
            <a:ext cx="10591800" cy="6802919"/>
          </a:xfrm>
          <a:prstGeom prst="rect">
            <a:avLst/>
          </a:prstGeom>
        </p:spPr>
      </p:pic>
    </p:spTree>
    <p:extLst>
      <p:ext uri="{BB962C8B-B14F-4D97-AF65-F5344CB8AC3E}">
        <p14:creationId xmlns:p14="http://schemas.microsoft.com/office/powerpoint/2010/main" val="360444048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電子書籍ナショナルアーカイブ</a:t>
            </a:r>
            <a:r>
              <a:rPr lang="en-US" altLang="ja-JP" dirty="0" smtClean="0"/>
              <a:t/>
            </a:r>
            <a:br>
              <a:rPr lang="en-US" altLang="ja-JP" dirty="0" smtClean="0"/>
            </a:br>
            <a:r>
              <a:rPr lang="en-US" altLang="ja-JP" dirty="0" smtClean="0"/>
              <a:t>DFD</a:t>
            </a:r>
            <a:r>
              <a:rPr lang="ja-JP" altLang="en-US" dirty="0" smtClean="0"/>
              <a:t>イメージ</a:t>
            </a:r>
            <a:endParaRPr kumimoji="1" lang="ja-JP" altLang="en-US"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183</a:t>
            </a:fld>
            <a:endParaRPr lang="ja-JP" altLang="en-US" dirty="0"/>
          </a:p>
        </p:txBody>
      </p:sp>
    </p:spTree>
    <p:extLst>
      <p:ext uri="{BB962C8B-B14F-4D97-AF65-F5344CB8AC3E}">
        <p14:creationId xmlns:p14="http://schemas.microsoft.com/office/powerpoint/2010/main" val="40971844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AutoShape 8"/>
          <p:cNvSpPr>
            <a:spLocks noChangeArrowheads="1"/>
          </p:cNvSpPr>
          <p:nvPr/>
        </p:nvSpPr>
        <p:spPr bwMode="auto">
          <a:xfrm>
            <a:off x="1678575" y="2348881"/>
            <a:ext cx="8881760" cy="4402784"/>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 恒久的保存基盤</a:t>
            </a:r>
            <a:r>
              <a:rPr lang="ja-JP" altLang="en-US" sz="1200" b="1" dirty="0">
                <a:solidFill>
                  <a:prstClr val="black"/>
                </a:solidFill>
                <a:latin typeface="Meiryo UI" panose="020B0604030504040204" pitchFamily="50" charset="-128"/>
                <a:ea typeface="Meiryo UI" panose="020B0604030504040204" pitchFamily="50" charset="-128"/>
              </a:rPr>
              <a:t>（目的・分野を問わず）</a:t>
            </a:r>
            <a:endParaRPr lang="en-US" altLang="ja-JP" sz="500" b="1" dirty="0">
              <a:solidFill>
                <a:prstClr val="black"/>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0"/>
            <a:ext cx="12192000" cy="928670"/>
          </a:xfrm>
        </p:spPr>
        <p:txBody>
          <a:bodyPr>
            <a:normAutofit/>
          </a:bodyPr>
          <a:lstStyle/>
          <a:p>
            <a:r>
              <a:rPr lang="ja-JP" altLang="en-US" sz="3600" dirty="0" smtClean="0"/>
              <a:t>電子書籍ナショナルアーカイブ全体</a:t>
            </a:r>
            <a:r>
              <a:rPr lang="en-US" altLang="ja-JP" sz="3600" dirty="0" smtClean="0"/>
              <a:t>DFD</a:t>
            </a:r>
            <a:endParaRPr lang="ja-JP" altLang="en-US" sz="3600" dirty="0"/>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184</a:t>
            </a:fld>
            <a:endParaRPr lang="en-US">
              <a:solidFill>
                <a:prstClr val="black">
                  <a:tint val="75000"/>
                </a:prstClr>
              </a:solidFill>
            </a:endParaRPr>
          </a:p>
        </p:txBody>
      </p:sp>
      <p:sp>
        <p:nvSpPr>
          <p:cNvPr id="10" name="AutoShape 8"/>
          <p:cNvSpPr>
            <a:spLocks noChangeArrowheads="1"/>
          </p:cNvSpPr>
          <p:nvPr/>
        </p:nvSpPr>
        <p:spPr bwMode="auto">
          <a:xfrm>
            <a:off x="1848528" y="3537333"/>
            <a:ext cx="1872208" cy="579107"/>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収集・一時保管機能</a:t>
            </a:r>
          </a:p>
        </p:txBody>
      </p:sp>
      <p:sp>
        <p:nvSpPr>
          <p:cNvPr id="12" name="フローチャート : 磁気ディスク 11"/>
          <p:cNvSpPr/>
          <p:nvPr/>
        </p:nvSpPr>
        <p:spPr>
          <a:xfrm>
            <a:off x="8688288" y="5420493"/>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14" name="AutoShape 8"/>
          <p:cNvSpPr>
            <a:spLocks noChangeArrowheads="1"/>
          </p:cNvSpPr>
          <p:nvPr/>
        </p:nvSpPr>
        <p:spPr bwMode="auto">
          <a:xfrm>
            <a:off x="2942182" y="4700413"/>
            <a:ext cx="1800200" cy="792088"/>
          </a:xfrm>
          <a:prstGeom prst="roundRect">
            <a:avLst>
              <a:gd name="adj" fmla="val 25048"/>
            </a:avLst>
          </a:prstGeom>
          <a:ln>
            <a:headEnd/>
            <a:tailEnd/>
          </a:ln>
        </p:spPr>
        <p:style>
          <a:lnRef idx="0">
            <a:schemeClr val="accent6"/>
          </a:lnRef>
          <a:fillRef idx="3">
            <a:schemeClr val="accent6"/>
          </a:fillRef>
          <a:effectRef idx="3">
            <a:schemeClr val="accent6"/>
          </a:effectRef>
          <a:fontRef idx="minor">
            <a:schemeClr val="lt1"/>
          </a:fontRef>
        </p:style>
        <p:txBody>
          <a:bodyPr wrap="none" anchor="t">
            <a:normAutofit/>
          </a:bodyPr>
          <a:lstStyle/>
          <a:p>
            <a:pPr marL="342900" indent="-342900">
              <a:defRPr/>
            </a:pPr>
            <a:r>
              <a:rPr lang="ja-JP" altLang="en-US" sz="1100" dirty="0">
                <a:solidFill>
                  <a:prstClr val="white"/>
                </a:solidFill>
                <a:latin typeface="Meiryo UI" panose="020B0604030504040204" pitchFamily="50" charset="-128"/>
                <a:ea typeface="Meiryo UI" panose="020B0604030504040204" pitchFamily="50" charset="-128"/>
              </a:rPr>
              <a:t>権利情報・管理情報の</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defRPr/>
            </a:pPr>
            <a:r>
              <a:rPr lang="ja-JP" altLang="en-US" sz="1100" dirty="0">
                <a:solidFill>
                  <a:prstClr val="white"/>
                </a:solidFill>
                <a:latin typeface="Meiryo UI" panose="020B0604030504040204" pitchFamily="50" charset="-128"/>
                <a:ea typeface="Meiryo UI" panose="020B0604030504040204" pitchFamily="50" charset="-128"/>
              </a:rPr>
              <a:t>収集・管理機能</a:t>
            </a:r>
          </a:p>
        </p:txBody>
      </p:sp>
      <p:sp>
        <p:nvSpPr>
          <p:cNvPr id="15" name="AutoShape 8"/>
          <p:cNvSpPr>
            <a:spLocks noChangeArrowheads="1"/>
          </p:cNvSpPr>
          <p:nvPr/>
        </p:nvSpPr>
        <p:spPr bwMode="auto">
          <a:xfrm>
            <a:off x="2144608" y="1886101"/>
            <a:ext cx="1728192" cy="648072"/>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lnSpcReduction="10000"/>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コンテンツの生成機能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・デジタル化</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・構造化（組織化）</a:t>
            </a:r>
          </a:p>
        </p:txBody>
      </p:sp>
      <p:sp>
        <p:nvSpPr>
          <p:cNvPr id="16" name="AutoShape 8"/>
          <p:cNvSpPr>
            <a:spLocks noChangeArrowheads="1"/>
          </p:cNvSpPr>
          <p:nvPr/>
        </p:nvSpPr>
        <p:spPr bwMode="auto">
          <a:xfrm>
            <a:off x="6041608" y="4821270"/>
            <a:ext cx="1782584" cy="79208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恒久保存機能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（保存計画を含む）</a:t>
            </a:r>
          </a:p>
        </p:txBody>
      </p:sp>
      <p:sp>
        <p:nvSpPr>
          <p:cNvPr id="18" name="AutoShape 8"/>
          <p:cNvSpPr>
            <a:spLocks noChangeArrowheads="1"/>
          </p:cNvSpPr>
          <p:nvPr/>
        </p:nvSpPr>
        <p:spPr bwMode="auto">
          <a:xfrm>
            <a:off x="6148975" y="2507832"/>
            <a:ext cx="1800200" cy="792088"/>
          </a:xfrm>
          <a:prstGeom prst="roundRect">
            <a:avLst>
              <a:gd name="adj" fmla="val 25048"/>
            </a:avLst>
          </a:prstGeom>
          <a:ln>
            <a:headEnd/>
            <a:tailEnd/>
          </a:ln>
        </p:spPr>
        <p:style>
          <a:lnRef idx="0">
            <a:schemeClr val="accent3"/>
          </a:lnRef>
          <a:fillRef idx="3">
            <a:schemeClr val="accent3"/>
          </a:fillRef>
          <a:effectRef idx="3">
            <a:schemeClr val="accent3"/>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配信・流通機能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（検索・閲覧機能）</a:t>
            </a:r>
          </a:p>
        </p:txBody>
      </p:sp>
      <p:sp>
        <p:nvSpPr>
          <p:cNvPr id="19" name="フローチャート : 複数書類 18"/>
          <p:cNvSpPr/>
          <p:nvPr/>
        </p:nvSpPr>
        <p:spPr>
          <a:xfrm>
            <a:off x="1775520" y="1134519"/>
            <a:ext cx="1080120" cy="648072"/>
          </a:xfrm>
          <a:prstGeom prst="flowChartMultidocumen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出版物</a:t>
            </a:r>
          </a:p>
        </p:txBody>
      </p:sp>
      <p:sp>
        <p:nvSpPr>
          <p:cNvPr id="21" name="フローチャート : 磁気ディスク 20"/>
          <p:cNvSpPr/>
          <p:nvPr/>
        </p:nvSpPr>
        <p:spPr>
          <a:xfrm>
            <a:off x="4049409" y="3453118"/>
            <a:ext cx="1296144" cy="648072"/>
          </a:xfrm>
          <a:prstGeom prst="flowChartMagneticDisk">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cxnSp>
        <p:nvCxnSpPr>
          <p:cNvPr id="25" name="直線矢印コネクタ 24"/>
          <p:cNvCxnSpPr>
            <a:stCxn id="15" idx="0"/>
            <a:endCxn id="19" idx="2"/>
          </p:cNvCxnSpPr>
          <p:nvPr/>
        </p:nvCxnSpPr>
        <p:spPr>
          <a:xfrm flipH="1" flipV="1">
            <a:off x="2240472" y="1758049"/>
            <a:ext cx="768232" cy="12805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4" idx="0"/>
            <a:endCxn id="15" idx="2"/>
          </p:cNvCxnSpPr>
          <p:nvPr/>
        </p:nvCxnSpPr>
        <p:spPr>
          <a:xfrm flipH="1" flipV="1">
            <a:off x="3008704" y="2534173"/>
            <a:ext cx="833578" cy="21662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10" idx="0"/>
            <a:endCxn id="15" idx="2"/>
          </p:cNvCxnSpPr>
          <p:nvPr/>
        </p:nvCxnSpPr>
        <p:spPr>
          <a:xfrm flipV="1">
            <a:off x="2784632" y="2534174"/>
            <a:ext cx="224072" cy="100315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16" idx="1"/>
            <a:endCxn id="21" idx="3"/>
          </p:cNvCxnSpPr>
          <p:nvPr/>
        </p:nvCxnSpPr>
        <p:spPr>
          <a:xfrm flipH="1" flipV="1">
            <a:off x="4697482" y="4101190"/>
            <a:ext cx="1344127" cy="11161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12" idx="2"/>
            <a:endCxn id="16" idx="3"/>
          </p:cNvCxnSpPr>
          <p:nvPr/>
        </p:nvCxnSpPr>
        <p:spPr>
          <a:xfrm flipH="1" flipV="1">
            <a:off x="7824192" y="5217315"/>
            <a:ext cx="864096" cy="527215"/>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18" idx="2"/>
            <a:endCxn id="21" idx="4"/>
          </p:cNvCxnSpPr>
          <p:nvPr/>
        </p:nvCxnSpPr>
        <p:spPr>
          <a:xfrm flipH="1">
            <a:off x="5345553" y="3299920"/>
            <a:ext cx="1703522" cy="47723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stCxn id="18" idx="2"/>
            <a:endCxn id="12" idx="2"/>
          </p:cNvCxnSpPr>
          <p:nvPr/>
        </p:nvCxnSpPr>
        <p:spPr>
          <a:xfrm>
            <a:off x="7049076" y="3299921"/>
            <a:ext cx="1639213" cy="244460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21" idx="2"/>
            <a:endCxn id="10" idx="3"/>
          </p:cNvCxnSpPr>
          <p:nvPr/>
        </p:nvCxnSpPr>
        <p:spPr>
          <a:xfrm flipH="1">
            <a:off x="3720737" y="3777154"/>
            <a:ext cx="328673" cy="497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80" name="フローチャート : 磁気ディスク 79"/>
          <p:cNvSpPr/>
          <p:nvPr/>
        </p:nvSpPr>
        <p:spPr>
          <a:xfrm>
            <a:off x="3008704" y="5699127"/>
            <a:ext cx="1872208"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権利情報データベース</a:t>
            </a:r>
          </a:p>
        </p:txBody>
      </p:sp>
      <p:sp>
        <p:nvSpPr>
          <p:cNvPr id="96" name="フローチャート : 磁気ディスク 95"/>
          <p:cNvSpPr/>
          <p:nvPr/>
        </p:nvSpPr>
        <p:spPr>
          <a:xfrm>
            <a:off x="8688288" y="4052341"/>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04" name="フローチャート : せん孔テープ 103"/>
          <p:cNvSpPr/>
          <p:nvPr/>
        </p:nvSpPr>
        <p:spPr>
          <a:xfrm>
            <a:off x="6364999" y="1522157"/>
            <a:ext cx="1368152" cy="548680"/>
          </a:xfrm>
          <a:prstGeom prst="flowChartPunchedTap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閲覧コンテンツ</a:t>
            </a:r>
          </a:p>
        </p:txBody>
      </p:sp>
      <p:cxnSp>
        <p:nvCxnSpPr>
          <p:cNvPr id="107" name="直線矢印コネクタ 106"/>
          <p:cNvCxnSpPr>
            <a:stCxn id="104" idx="2"/>
            <a:endCxn id="18" idx="0"/>
          </p:cNvCxnSpPr>
          <p:nvPr/>
        </p:nvCxnSpPr>
        <p:spPr>
          <a:xfrm>
            <a:off x="7049075" y="2015970"/>
            <a:ext cx="0" cy="49186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16" name="額縁 115"/>
          <p:cNvSpPr/>
          <p:nvPr/>
        </p:nvSpPr>
        <p:spPr>
          <a:xfrm>
            <a:off x="3016099" y="1120379"/>
            <a:ext cx="1080120" cy="648072"/>
          </a:xfrm>
          <a:prstGeom prst="bevel">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現物（美術品等）</a:t>
            </a:r>
          </a:p>
        </p:txBody>
      </p:sp>
      <p:cxnSp>
        <p:nvCxnSpPr>
          <p:cNvPr id="118" name="直線矢印コネクタ 117"/>
          <p:cNvCxnSpPr>
            <a:stCxn id="15" idx="0"/>
            <a:endCxn id="116" idx="2"/>
          </p:cNvCxnSpPr>
          <p:nvPr/>
        </p:nvCxnSpPr>
        <p:spPr>
          <a:xfrm flipV="1">
            <a:off x="3008705" y="1768451"/>
            <a:ext cx="547455" cy="11765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16" idx="1"/>
            <a:endCxn id="14" idx="3"/>
          </p:cNvCxnSpPr>
          <p:nvPr/>
        </p:nvCxnSpPr>
        <p:spPr>
          <a:xfrm flipH="1" flipV="1">
            <a:off x="4742382" y="5096458"/>
            <a:ext cx="1299226" cy="12085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47" name="フローチャート : 磁気ディスク 146"/>
          <p:cNvSpPr/>
          <p:nvPr/>
        </p:nvSpPr>
        <p:spPr>
          <a:xfrm>
            <a:off x="4220523" y="1052736"/>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ボーンデジタル</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デジタル化資料</a:t>
            </a:r>
          </a:p>
        </p:txBody>
      </p:sp>
      <p:cxnSp>
        <p:nvCxnSpPr>
          <p:cNvPr id="148" name="直線矢印コネクタ 147"/>
          <p:cNvCxnSpPr>
            <a:stCxn id="15" idx="0"/>
            <a:endCxn id="147" idx="3"/>
          </p:cNvCxnSpPr>
          <p:nvPr/>
        </p:nvCxnSpPr>
        <p:spPr>
          <a:xfrm flipV="1">
            <a:off x="3008705" y="1700809"/>
            <a:ext cx="1823887" cy="18529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96" idx="2"/>
          </p:cNvCxnSpPr>
          <p:nvPr/>
        </p:nvCxnSpPr>
        <p:spPr>
          <a:xfrm flipH="1">
            <a:off x="7567410" y="4376377"/>
            <a:ext cx="1120879" cy="88151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14" idx="0"/>
            <a:endCxn id="10" idx="2"/>
          </p:cNvCxnSpPr>
          <p:nvPr/>
        </p:nvCxnSpPr>
        <p:spPr>
          <a:xfrm flipH="1" flipV="1">
            <a:off x="2784632" y="4116439"/>
            <a:ext cx="1057650" cy="58397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2" name="フローチャート : 磁気ディスク 41"/>
          <p:cNvSpPr/>
          <p:nvPr/>
        </p:nvSpPr>
        <p:spPr>
          <a:xfrm>
            <a:off x="8688288" y="4772421"/>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43" name="直線矢印コネクタ 42"/>
          <p:cNvCxnSpPr>
            <a:stCxn id="42" idx="2"/>
            <a:endCxn id="16" idx="3"/>
          </p:cNvCxnSpPr>
          <p:nvPr/>
        </p:nvCxnSpPr>
        <p:spPr>
          <a:xfrm flipH="1">
            <a:off x="7824192" y="5096458"/>
            <a:ext cx="864096" cy="120857"/>
          </a:xfrm>
          <a:prstGeom prst="straightConnector1">
            <a:avLst/>
          </a:prstGeom>
          <a:ln w="28575">
            <a:solidFill>
              <a:srgbClr val="0070C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a:stCxn id="14" idx="2"/>
            <a:endCxn id="80" idx="1"/>
          </p:cNvCxnSpPr>
          <p:nvPr/>
        </p:nvCxnSpPr>
        <p:spPr>
          <a:xfrm>
            <a:off x="3842282" y="5492501"/>
            <a:ext cx="102526" cy="206626"/>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a:stCxn id="18" idx="2"/>
            <a:endCxn id="42" idx="2"/>
          </p:cNvCxnSpPr>
          <p:nvPr/>
        </p:nvCxnSpPr>
        <p:spPr>
          <a:xfrm>
            <a:off x="7049076" y="3299921"/>
            <a:ext cx="1639213" cy="179653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a:stCxn id="18" idx="2"/>
            <a:endCxn id="96" idx="2"/>
          </p:cNvCxnSpPr>
          <p:nvPr/>
        </p:nvCxnSpPr>
        <p:spPr>
          <a:xfrm>
            <a:off x="7049076" y="3299921"/>
            <a:ext cx="1639213" cy="107645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4" idx="3"/>
            <a:endCxn id="96" idx="2"/>
          </p:cNvCxnSpPr>
          <p:nvPr/>
        </p:nvCxnSpPr>
        <p:spPr>
          <a:xfrm flipV="1">
            <a:off x="4742382" y="4376377"/>
            <a:ext cx="3945906" cy="7200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98" name="フローチャート : せん孔テープ 103"/>
          <p:cNvSpPr/>
          <p:nvPr/>
        </p:nvSpPr>
        <p:spPr>
          <a:xfrm>
            <a:off x="7922503" y="1473537"/>
            <a:ext cx="1629881" cy="692932"/>
          </a:xfrm>
          <a:prstGeom prst="flowChartPunchedTap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検索結果</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書誌・目次・索引・</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所在情報</a:t>
            </a:r>
          </a:p>
        </p:txBody>
      </p:sp>
      <p:cxnSp>
        <p:nvCxnSpPr>
          <p:cNvPr id="199" name="直線矢印コネクタ 198"/>
          <p:cNvCxnSpPr>
            <a:stCxn id="198" idx="2"/>
            <a:endCxn id="18" idx="0"/>
          </p:cNvCxnSpPr>
          <p:nvPr/>
        </p:nvCxnSpPr>
        <p:spPr>
          <a:xfrm flipH="1">
            <a:off x="7049075" y="2097176"/>
            <a:ext cx="1688368" cy="41065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16" name="AutoShape 8"/>
          <p:cNvSpPr>
            <a:spLocks noChangeArrowheads="1"/>
          </p:cNvSpPr>
          <p:nvPr/>
        </p:nvSpPr>
        <p:spPr bwMode="auto">
          <a:xfrm>
            <a:off x="5695201" y="3846120"/>
            <a:ext cx="1799344" cy="579107"/>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収集機能</a:t>
            </a:r>
          </a:p>
        </p:txBody>
      </p:sp>
      <p:cxnSp>
        <p:nvCxnSpPr>
          <p:cNvPr id="221" name="直線矢印コネクタ 220"/>
          <p:cNvCxnSpPr>
            <a:stCxn id="216" idx="1"/>
            <a:endCxn id="21" idx="4"/>
          </p:cNvCxnSpPr>
          <p:nvPr/>
        </p:nvCxnSpPr>
        <p:spPr>
          <a:xfrm flipH="1" flipV="1">
            <a:off x="5345553" y="3777155"/>
            <a:ext cx="349648" cy="35851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25" name="直線矢印コネクタ 224"/>
          <p:cNvCxnSpPr>
            <a:stCxn id="16" idx="0"/>
          </p:cNvCxnSpPr>
          <p:nvPr/>
        </p:nvCxnSpPr>
        <p:spPr>
          <a:xfrm flipH="1" flipV="1">
            <a:off x="6641698" y="4425226"/>
            <a:ext cx="291203" cy="39604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39" name="四角形吹き出し 238"/>
          <p:cNvSpPr/>
          <p:nvPr/>
        </p:nvSpPr>
        <p:spPr>
          <a:xfrm>
            <a:off x="9123187" y="2261901"/>
            <a:ext cx="1368152" cy="341363"/>
          </a:xfrm>
          <a:prstGeom prst="wedgeRectCallout">
            <a:avLst>
              <a:gd name="adj1" fmla="val -129564"/>
              <a:gd name="adj2" fmla="val 806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eiryo UI" panose="020B0604030504040204" pitchFamily="50" charset="-128"/>
                <a:ea typeface="Meiryo UI" panose="020B0604030504040204" pitchFamily="50" charset="-128"/>
              </a:rPr>
              <a:t>API</a:t>
            </a:r>
            <a:endParaRPr lang="ja-JP" altLang="en-US" dirty="0">
              <a:latin typeface="Meiryo UI" panose="020B0604030504040204" pitchFamily="50" charset="-128"/>
              <a:ea typeface="Meiryo UI" panose="020B0604030504040204" pitchFamily="50" charset="-128"/>
            </a:endParaRPr>
          </a:p>
        </p:txBody>
      </p:sp>
      <p:sp>
        <p:nvSpPr>
          <p:cNvPr id="3" name="正方形/長方形 2"/>
          <p:cNvSpPr/>
          <p:nvPr/>
        </p:nvSpPr>
        <p:spPr>
          <a:xfrm>
            <a:off x="1524000" y="36911"/>
            <a:ext cx="1919115"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a:t>
            </a:r>
          </a:p>
        </p:txBody>
      </p:sp>
    </p:spTree>
    <p:extLst>
      <p:ext uri="{BB962C8B-B14F-4D97-AF65-F5344CB8AC3E}">
        <p14:creationId xmlns:p14="http://schemas.microsoft.com/office/powerpoint/2010/main" val="2766513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8"/>
          <p:cNvSpPr>
            <a:spLocks noChangeArrowheads="1"/>
          </p:cNvSpPr>
          <p:nvPr/>
        </p:nvSpPr>
        <p:spPr bwMode="auto">
          <a:xfrm>
            <a:off x="1524000" y="4778152"/>
            <a:ext cx="5652120" cy="207984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nchor="t" anchorCtr="0">
            <a:no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所蔵機関情報</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81" name="AutoShape 8"/>
          <p:cNvSpPr>
            <a:spLocks noChangeArrowheads="1"/>
          </p:cNvSpPr>
          <p:nvPr/>
        </p:nvSpPr>
        <p:spPr bwMode="auto">
          <a:xfrm>
            <a:off x="1524000" y="836712"/>
            <a:ext cx="5004048" cy="381642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書誌情報</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6672064" y="1628800"/>
            <a:ext cx="3816424" cy="3456384"/>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marL="342900" indent="-342900">
              <a:defRPr/>
            </a:pPr>
            <a:r>
              <a:rPr lang="ja-JP" altLang="en-US" sz="1600" dirty="0">
                <a:solidFill>
                  <a:prstClr val="black"/>
                </a:solidFill>
                <a:latin typeface="Meiryo UI" panose="020B0604030504040204" pitchFamily="50" charset="-128"/>
                <a:ea typeface="Meiryo UI" panose="020B0604030504040204" pitchFamily="50" charset="-128"/>
              </a:rPr>
              <a:t>情報探索情報</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34" name="フローチャート : 磁気ディスク 133"/>
          <p:cNvSpPr/>
          <p:nvPr/>
        </p:nvSpPr>
        <p:spPr>
          <a:xfrm>
            <a:off x="7320136" y="5085184"/>
            <a:ext cx="2376264" cy="1440160"/>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ja-JP" altLang="en-US" sz="1100" dirty="0">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0"/>
            <a:ext cx="12192000" cy="928670"/>
          </a:xfrm>
        </p:spPr>
        <p:txBody>
          <a:bodyPr>
            <a:noAutofit/>
          </a:bodyPr>
          <a:lstStyle/>
          <a:p>
            <a:r>
              <a:rPr lang="ja-JP" altLang="en-US" sz="3200" dirty="0"/>
              <a:t>ナショナルアーカイブ</a:t>
            </a:r>
            <a:r>
              <a:rPr lang="en-US" altLang="ja-JP" sz="3200" dirty="0"/>
              <a:t/>
            </a:r>
            <a:br>
              <a:rPr lang="en-US" altLang="ja-JP" sz="3200" dirty="0"/>
            </a:br>
            <a:r>
              <a:rPr lang="ja-JP" altLang="en-US" sz="3200" dirty="0"/>
              <a:t>権利情報データ関連図（</a:t>
            </a:r>
            <a:r>
              <a:rPr lang="en-US" altLang="ja-JP" sz="3200" dirty="0"/>
              <a:t>ER</a:t>
            </a:r>
            <a:r>
              <a:rPr lang="ja-JP" altLang="en-US" sz="3200" dirty="0"/>
              <a:t>図）</a:t>
            </a:r>
          </a:p>
        </p:txBody>
      </p:sp>
      <p:sp>
        <p:nvSpPr>
          <p:cNvPr id="4" name="フッター プレースホルダ 3"/>
          <p:cNvSpPr>
            <a:spLocks noGrp="1"/>
          </p:cNvSpPr>
          <p:nvPr>
            <p:ph type="ftr" sz="quarter" idx="11"/>
          </p:nvPr>
        </p:nvSpPr>
        <p:spPr/>
        <p:txBody>
          <a:bodyPr/>
          <a:lstStyle/>
          <a:p>
            <a:r>
              <a:rPr lang="en-US" altLang="ja-JP" smtClean="0">
                <a:solidFill>
                  <a:prstClr val="black">
                    <a:tint val="75000"/>
                  </a:prstClr>
                </a:solidFill>
              </a:rPr>
              <a:t>National Diet Library (NDL)</a:t>
            </a:r>
            <a:endParaRPr lang="en-US">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185</a:t>
            </a:fld>
            <a:endParaRPr lang="en-US">
              <a:solidFill>
                <a:prstClr val="black">
                  <a:tint val="75000"/>
                </a:prstClr>
              </a:solidFill>
            </a:endParaRPr>
          </a:p>
        </p:txBody>
      </p:sp>
      <p:sp>
        <p:nvSpPr>
          <p:cNvPr id="6" name="正方形/長方形 5"/>
          <p:cNvSpPr/>
          <p:nvPr/>
        </p:nvSpPr>
        <p:spPr>
          <a:xfrm>
            <a:off x="4727848" y="908720"/>
            <a:ext cx="1728192" cy="7920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著作者情報（人名典拠）</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●著作者</a:t>
            </a:r>
            <a:r>
              <a:rPr lang="en-US" altLang="ja-JP" sz="1100" dirty="0">
                <a:solidFill>
                  <a:prstClr val="black"/>
                </a:solidFill>
                <a:latin typeface="Meiryo UI" panose="020B0604030504040204" pitchFamily="50" charset="-128"/>
                <a:ea typeface="Meiryo UI" panose="020B0604030504040204" pitchFamily="50" charset="-128"/>
              </a:rPr>
              <a:t>ID</a:t>
            </a:r>
          </a:p>
          <a:p>
            <a:pPr algn="ctr"/>
            <a:r>
              <a:rPr lang="ja-JP" altLang="en-US" sz="1100" dirty="0">
                <a:solidFill>
                  <a:prstClr val="black"/>
                </a:solidFill>
                <a:latin typeface="Meiryo UI" panose="020B0604030504040204" pitchFamily="50" charset="-128"/>
                <a:ea typeface="Meiryo UI" panose="020B0604030504040204" pitchFamily="50" charset="-128"/>
              </a:rPr>
              <a:t>氏名、没年、</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権利継承者、</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著作権切れ</a:t>
            </a:r>
            <a:r>
              <a:rPr lang="en-US" altLang="ja-JP" sz="1100" b="1" dirty="0">
                <a:solidFill>
                  <a:srgbClr val="FF0000"/>
                </a:solidFill>
                <a:latin typeface="Meiryo UI" panose="020B0604030504040204" pitchFamily="50" charset="-128"/>
                <a:ea typeface="Meiryo UI" panose="020B0604030504040204" pitchFamily="50" charset="-128"/>
              </a:rPr>
              <a:t>ST</a:t>
            </a:r>
            <a:endParaRPr lang="ja-JP" altLang="en-US" sz="1100" dirty="0">
              <a:solidFill>
                <a:prstClr val="black"/>
              </a:solidFill>
              <a:latin typeface="Meiryo UI" panose="020B0604030504040204" pitchFamily="50" charset="-128"/>
              <a:ea typeface="Meiryo UI" panose="020B0604030504040204" pitchFamily="50" charset="-128"/>
            </a:endParaRPr>
          </a:p>
        </p:txBody>
      </p:sp>
      <p:sp>
        <p:nvSpPr>
          <p:cNvPr id="7" name="正方形/長方形 6"/>
          <p:cNvSpPr/>
          <p:nvPr/>
        </p:nvSpPr>
        <p:spPr>
          <a:xfrm>
            <a:off x="3791744" y="3429000"/>
            <a:ext cx="2016224" cy="115212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コンテンツ情報（流通単位）</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●コンテンツ</a:t>
            </a:r>
            <a:r>
              <a:rPr lang="en-US" altLang="ja-JP" sz="1100" dirty="0">
                <a:solidFill>
                  <a:schemeClr val="tx1"/>
                </a:solidFill>
                <a:latin typeface="Meiryo UI" panose="020B0604030504040204" pitchFamily="50" charset="-128"/>
                <a:ea typeface="Meiryo UI" panose="020B0604030504040204" pitchFamily="50" charset="-128"/>
              </a:rPr>
              <a:t>ID</a:t>
            </a:r>
          </a:p>
          <a:p>
            <a:pPr algn="ctr"/>
            <a:r>
              <a:rPr lang="ja-JP" altLang="en-US" sz="1100" dirty="0">
                <a:solidFill>
                  <a:schemeClr val="tx1"/>
                </a:solidFill>
                <a:latin typeface="Meiryo UI" panose="020B0604030504040204" pitchFamily="50" charset="-128"/>
                <a:ea typeface="Meiryo UI" panose="020B0604030504040204" pitchFamily="50" charset="-128"/>
              </a:rPr>
              <a:t>コンテンツ名、著作物</a:t>
            </a:r>
            <a:r>
              <a:rPr lang="en-US" altLang="ja-JP" sz="1100" dirty="0">
                <a:solidFill>
                  <a:schemeClr val="tx1"/>
                </a:solidFill>
                <a:latin typeface="Meiryo UI" panose="020B0604030504040204" pitchFamily="50" charset="-128"/>
                <a:ea typeface="Meiryo UI" panose="020B0604030504040204" pitchFamily="50" charset="-128"/>
              </a:rPr>
              <a:t>ID</a:t>
            </a:r>
            <a:r>
              <a:rPr lang="ja-JP" altLang="en-US" sz="1100" dirty="0" err="1">
                <a:solidFill>
                  <a:schemeClr val="tx1"/>
                </a:solidFill>
                <a:latin typeface="Meiryo UI" panose="020B0604030504040204" pitchFamily="50" charset="-128"/>
                <a:ea typeface="Meiryo UI" panose="020B0604030504040204" pitchFamily="50" charset="-128"/>
              </a:rPr>
              <a:t>、</a:t>
            </a:r>
            <a:r>
              <a:rPr lang="ja-JP" altLang="en-US" sz="1100" dirty="0">
                <a:solidFill>
                  <a:schemeClr val="tx1"/>
                </a:solidFill>
                <a:latin typeface="Meiryo UI" panose="020B0604030504040204" pitchFamily="50" charset="-128"/>
                <a:ea typeface="Meiryo UI" panose="020B0604030504040204" pitchFamily="50" charset="-128"/>
              </a:rPr>
              <a:t>出版者等</a:t>
            </a:r>
            <a:r>
              <a:rPr lang="en-US" altLang="ja-JP" sz="1100" dirty="0">
                <a:solidFill>
                  <a:schemeClr val="tx1"/>
                </a:solidFill>
                <a:latin typeface="Meiryo UI" panose="020B0604030504040204" pitchFamily="50" charset="-128"/>
                <a:ea typeface="Meiryo UI" panose="020B0604030504040204" pitchFamily="50" charset="-128"/>
              </a:rPr>
              <a:t>ID</a:t>
            </a:r>
            <a:r>
              <a:rPr lang="ja-JP" altLang="en-US" sz="1100" dirty="0" err="1">
                <a:solidFill>
                  <a:schemeClr val="tx1"/>
                </a:solidFill>
                <a:latin typeface="Meiryo UI" panose="020B0604030504040204" pitchFamily="50" charset="-128"/>
                <a:ea typeface="Meiryo UI" panose="020B0604030504040204" pitchFamily="50" charset="-128"/>
              </a:rPr>
              <a:t>、</a:t>
            </a:r>
            <a:r>
              <a:rPr lang="ja-JP" altLang="en-US" sz="1100" dirty="0">
                <a:solidFill>
                  <a:schemeClr val="tx1"/>
                </a:solidFill>
                <a:latin typeface="Meiryo UI" panose="020B0604030504040204" pitchFamily="50" charset="-128"/>
                <a:ea typeface="Meiryo UI" panose="020B0604030504040204" pitchFamily="50" charset="-128"/>
              </a:rPr>
              <a:t>出版日、媒体、サイズ、フォーマット、価格、</a:t>
            </a:r>
            <a:r>
              <a:rPr lang="en-US" altLang="ja-JP" sz="1100" dirty="0">
                <a:solidFill>
                  <a:schemeClr val="tx1"/>
                </a:solidFill>
                <a:latin typeface="Meiryo UI" panose="020B0604030504040204" pitchFamily="50" charset="-128"/>
                <a:ea typeface="Meiryo UI" panose="020B0604030504040204" pitchFamily="50" charset="-128"/>
              </a:rPr>
              <a:t>ISBN</a:t>
            </a:r>
            <a:r>
              <a:rPr lang="ja-JP" altLang="en-US" sz="1100" dirty="0" err="1">
                <a:solidFill>
                  <a:schemeClr val="tx1"/>
                </a:solidFill>
                <a:latin typeface="Meiryo UI" panose="020B0604030504040204" pitchFamily="50" charset="-128"/>
                <a:ea typeface="Meiryo UI"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rPr>
              <a:t>DOI</a:t>
            </a:r>
            <a:r>
              <a:rPr lang="ja-JP" altLang="en-US" sz="1100" dirty="0">
                <a:solidFill>
                  <a:schemeClr val="tx1"/>
                </a:solidFill>
                <a:latin typeface="Meiryo UI" panose="020B0604030504040204" pitchFamily="50" charset="-128"/>
                <a:ea typeface="Meiryo UI" panose="020B0604030504040204" pitchFamily="50" charset="-128"/>
              </a:rPr>
              <a:t>等</a:t>
            </a:r>
          </a:p>
        </p:txBody>
      </p:sp>
      <p:sp>
        <p:nvSpPr>
          <p:cNvPr id="8" name="正方形/長方形 7"/>
          <p:cNvSpPr/>
          <p:nvPr/>
        </p:nvSpPr>
        <p:spPr>
          <a:xfrm>
            <a:off x="3863752" y="1988840"/>
            <a:ext cx="1800200" cy="10801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著作情報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p>
          <a:p>
            <a:pPr algn="ctr"/>
            <a:r>
              <a:rPr lang="ja-JP" altLang="en-US" sz="1100" dirty="0">
                <a:solidFill>
                  <a:prstClr val="black"/>
                </a:solidFill>
                <a:latin typeface="Meiryo UI" panose="020B0604030504040204" pitchFamily="50" charset="-128"/>
                <a:ea typeface="Meiryo UI" panose="020B0604030504040204" pitchFamily="50" charset="-128"/>
              </a:rPr>
              <a:t>著作物名、著作者</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作成日、件名、</a:t>
            </a:r>
            <a:r>
              <a:rPr lang="en-US" altLang="ja-JP" sz="1100" dirty="0">
                <a:solidFill>
                  <a:prstClr val="black"/>
                </a:solidFill>
                <a:latin typeface="Meiryo UI" panose="020B0604030504040204" pitchFamily="50" charset="-128"/>
                <a:ea typeface="Meiryo UI" panose="020B0604030504040204" pitchFamily="50" charset="-128"/>
              </a:rPr>
              <a:t>NDC</a:t>
            </a:r>
            <a:r>
              <a:rPr lang="ja-JP" altLang="en-US" sz="1100" dirty="0" err="1">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絶版</a:t>
            </a:r>
            <a:r>
              <a:rPr lang="en-US" altLang="ja-JP" sz="1100" b="1" dirty="0">
                <a:solidFill>
                  <a:srgbClr val="FF0000"/>
                </a:solidFill>
                <a:latin typeface="Meiryo UI" panose="020B0604030504040204" pitchFamily="50" charset="-128"/>
                <a:ea typeface="Meiryo UI" panose="020B0604030504040204" pitchFamily="50" charset="-128"/>
              </a:rPr>
              <a:t>ST</a:t>
            </a:r>
            <a:r>
              <a:rPr lang="ja-JP" altLang="en-US" sz="1100" b="1" dirty="0" err="1">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電子書籍化済み</a:t>
            </a:r>
            <a:r>
              <a:rPr lang="en-US" altLang="ja-JP" sz="1100" b="1" dirty="0">
                <a:solidFill>
                  <a:srgbClr val="FF0000"/>
                </a:solidFill>
                <a:latin typeface="Meiryo UI" panose="020B0604030504040204" pitchFamily="50" charset="-128"/>
                <a:ea typeface="Meiryo UI" panose="020B0604030504040204" pitchFamily="50" charset="-128"/>
              </a:rPr>
              <a:t>ST</a:t>
            </a:r>
            <a:r>
              <a:rPr lang="ja-JP" altLang="en-US" sz="1100" b="1" dirty="0" err="1">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文化庁裁定</a:t>
            </a:r>
            <a:r>
              <a:rPr lang="en-US" altLang="ja-JP" sz="1100" b="1" dirty="0">
                <a:solidFill>
                  <a:srgbClr val="FF0000"/>
                </a:solidFill>
                <a:latin typeface="Meiryo UI" panose="020B0604030504040204" pitchFamily="50" charset="-128"/>
                <a:ea typeface="Meiryo UI" panose="020B0604030504040204" pitchFamily="50" charset="-128"/>
              </a:rPr>
              <a:t>ST</a:t>
            </a:r>
            <a:endParaRPr lang="ja-JP" altLang="en-US" sz="1100" b="1" dirty="0">
              <a:solidFill>
                <a:srgbClr val="FF0000"/>
              </a:solidFill>
              <a:latin typeface="Meiryo UI" panose="020B0604030504040204" pitchFamily="50" charset="-128"/>
              <a:ea typeface="Meiryo UI" panose="020B0604030504040204" pitchFamily="50" charset="-128"/>
            </a:endParaRPr>
          </a:p>
        </p:txBody>
      </p:sp>
      <p:cxnSp>
        <p:nvCxnSpPr>
          <p:cNvPr id="10" name="直線矢印コネクタ 9"/>
          <p:cNvCxnSpPr>
            <a:stCxn id="8" idx="2"/>
            <a:endCxn id="7" idx="0"/>
          </p:cNvCxnSpPr>
          <p:nvPr/>
        </p:nvCxnSpPr>
        <p:spPr>
          <a:xfrm>
            <a:off x="4763852" y="3068960"/>
            <a:ext cx="36004" cy="360040"/>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6816080" y="3789040"/>
            <a:ext cx="1584176" cy="7200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目次情報・索引情報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目次・索引、</a:t>
            </a:r>
          </a:p>
        </p:txBody>
      </p:sp>
      <p:sp>
        <p:nvSpPr>
          <p:cNvPr id="21" name="正方形/長方形 20"/>
          <p:cNvSpPr/>
          <p:nvPr/>
        </p:nvSpPr>
        <p:spPr>
          <a:xfrm>
            <a:off x="5015880" y="5877272"/>
            <a:ext cx="2016224" cy="7920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販売情報</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●コンテンツ</a:t>
            </a:r>
            <a:r>
              <a:rPr lang="en-US" altLang="ja-JP" sz="1100" dirty="0">
                <a:solidFill>
                  <a:schemeClr val="tx1"/>
                </a:solidFill>
                <a:latin typeface="Meiryo UI" panose="020B0604030504040204" pitchFamily="50" charset="-128"/>
                <a:ea typeface="Meiryo UI" panose="020B0604030504040204" pitchFamily="50" charset="-128"/>
              </a:rPr>
              <a:t>ID</a:t>
            </a:r>
            <a:r>
              <a:rPr lang="ja-JP" altLang="en-US" sz="1100" dirty="0">
                <a:solidFill>
                  <a:schemeClr val="tx1"/>
                </a:solidFill>
                <a:latin typeface="Meiryo UI" panose="020B0604030504040204" pitchFamily="50" charset="-128"/>
                <a:ea typeface="Meiryo UI" panose="020B0604030504040204" pitchFamily="50" charset="-128"/>
              </a:rPr>
              <a:t>・販売者</a:t>
            </a:r>
            <a:r>
              <a:rPr lang="en-US" altLang="ja-JP" sz="1100" dirty="0">
                <a:solidFill>
                  <a:schemeClr val="tx1"/>
                </a:solidFill>
                <a:latin typeface="Meiryo UI" panose="020B0604030504040204" pitchFamily="50" charset="-128"/>
                <a:ea typeface="Meiryo UI" panose="020B0604030504040204" pitchFamily="50" charset="-128"/>
              </a:rPr>
              <a:t>ID</a:t>
            </a:r>
          </a:p>
          <a:p>
            <a:pPr algn="ctr"/>
            <a:r>
              <a:rPr lang="ja-JP" altLang="en-US" sz="1100" dirty="0">
                <a:solidFill>
                  <a:schemeClr val="tx1"/>
                </a:solidFill>
                <a:latin typeface="Meiryo UI" panose="020B0604030504040204" pitchFamily="50" charset="-128"/>
                <a:ea typeface="Meiryo UI" panose="020B0604030504040204" pitchFamily="50" charset="-128"/>
              </a:rPr>
              <a:t>販売数、販売金額</a:t>
            </a:r>
            <a:endParaRPr lang="en-US" altLang="ja-JP" sz="1100" dirty="0">
              <a:solidFill>
                <a:schemeClr val="tx1"/>
              </a:solidFill>
              <a:latin typeface="Meiryo UI" panose="020B0604030504040204" pitchFamily="50" charset="-128"/>
              <a:ea typeface="Meiryo UI" panose="020B0604030504040204" pitchFamily="50" charset="-128"/>
            </a:endParaRPr>
          </a:p>
          <a:p>
            <a:pPr algn="ctr"/>
            <a:endParaRPr lang="ja-JP" altLang="en-US" sz="1100" dirty="0">
              <a:solidFill>
                <a:schemeClr val="tx1"/>
              </a:solidFill>
              <a:latin typeface="Meiryo UI" panose="020B0604030504040204" pitchFamily="50" charset="-128"/>
              <a:ea typeface="Meiryo UI" panose="020B0604030504040204" pitchFamily="50" charset="-128"/>
            </a:endParaRPr>
          </a:p>
        </p:txBody>
      </p:sp>
      <p:cxnSp>
        <p:nvCxnSpPr>
          <p:cNvPr id="31" name="直線矢印コネクタ 30"/>
          <p:cNvCxnSpPr>
            <a:stCxn id="6" idx="2"/>
            <a:endCxn id="8" idx="0"/>
          </p:cNvCxnSpPr>
          <p:nvPr/>
        </p:nvCxnSpPr>
        <p:spPr>
          <a:xfrm flipH="1">
            <a:off x="4763852" y="1700808"/>
            <a:ext cx="828092" cy="288032"/>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2711624" y="5517232"/>
            <a:ext cx="1691208" cy="7920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所蔵情報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●所蔵</a:t>
            </a:r>
            <a:r>
              <a:rPr lang="en-US" altLang="ja-JP" sz="1100" dirty="0">
                <a:solidFill>
                  <a:prstClr val="black"/>
                </a:solidFill>
                <a:latin typeface="Meiryo UI" panose="020B0604030504040204" pitchFamily="50" charset="-128"/>
                <a:ea typeface="Meiryo UI" panose="020B0604030504040204" pitchFamily="50" charset="-128"/>
              </a:rPr>
              <a:t>ID</a:t>
            </a:r>
          </a:p>
          <a:p>
            <a:pPr algn="ctr"/>
            <a:r>
              <a:rPr lang="ja-JP" altLang="en-US" sz="1100" dirty="0">
                <a:solidFill>
                  <a:prstClr val="black"/>
                </a:solidFill>
                <a:latin typeface="Meiryo UI" panose="020B0604030504040204" pitchFamily="50" charset="-128"/>
                <a:ea typeface="Meiryo UI" panose="020B0604030504040204" pitchFamily="50" charset="-128"/>
              </a:rPr>
              <a:t>所蔵機関</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所蔵場所（請求記号等）</a:t>
            </a:r>
          </a:p>
        </p:txBody>
      </p:sp>
      <p:cxnSp>
        <p:nvCxnSpPr>
          <p:cNvPr id="39" name="直線矢印コネクタ 38"/>
          <p:cNvCxnSpPr>
            <a:stCxn id="7" idx="2"/>
            <a:endCxn id="38" idx="0"/>
          </p:cNvCxnSpPr>
          <p:nvPr/>
        </p:nvCxnSpPr>
        <p:spPr>
          <a:xfrm flipH="1">
            <a:off x="3557228" y="4581128"/>
            <a:ext cx="1242628" cy="936104"/>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1775520" y="2348880"/>
            <a:ext cx="1728192" cy="7920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出版者等情報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●出版者</a:t>
            </a:r>
            <a:r>
              <a:rPr lang="en-US" altLang="ja-JP" sz="1100" dirty="0">
                <a:solidFill>
                  <a:prstClr val="black"/>
                </a:solidFill>
                <a:latin typeface="Meiryo UI" panose="020B0604030504040204" pitchFamily="50" charset="-128"/>
                <a:ea typeface="Meiryo UI" panose="020B0604030504040204" pitchFamily="50" charset="-128"/>
              </a:rPr>
              <a:t>ID</a:t>
            </a:r>
          </a:p>
          <a:p>
            <a:pPr algn="ctr"/>
            <a:r>
              <a:rPr lang="ja-JP" altLang="en-US" sz="1100" dirty="0">
                <a:solidFill>
                  <a:prstClr val="black"/>
                </a:solidFill>
                <a:latin typeface="Meiryo UI" panose="020B0604030504040204" pitchFamily="50" charset="-128"/>
                <a:ea typeface="Meiryo UI" panose="020B0604030504040204" pitchFamily="50" charset="-128"/>
              </a:rPr>
              <a:t>出版者名</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連絡先等</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48" name="直線矢印コネクタ 47"/>
          <p:cNvCxnSpPr>
            <a:stCxn id="46" idx="3"/>
            <a:endCxn id="7" idx="0"/>
          </p:cNvCxnSpPr>
          <p:nvPr/>
        </p:nvCxnSpPr>
        <p:spPr>
          <a:xfrm>
            <a:off x="3503712" y="2744924"/>
            <a:ext cx="1296144" cy="68407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1668016" y="4293096"/>
            <a:ext cx="1907704" cy="7920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販売者情報（団体名典拠）</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●販売者</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a:solidFill>
                  <a:prstClr val="black"/>
                </a:solidFill>
                <a:latin typeface="Meiryo UI" panose="020B0604030504040204" pitchFamily="50" charset="-128"/>
                <a:ea typeface="Meiryo UI" panose="020B0604030504040204" pitchFamily="50" charset="-128"/>
              </a:rPr>
              <a:t>（所蔵機関</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販売者名、連絡先</a:t>
            </a:r>
            <a:r>
              <a:rPr lang="ja-JP" altLang="en-US" sz="1100" dirty="0" err="1">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54" name="直線矢印コネクタ 53"/>
          <p:cNvCxnSpPr>
            <a:stCxn id="53" idx="2"/>
          </p:cNvCxnSpPr>
          <p:nvPr/>
        </p:nvCxnSpPr>
        <p:spPr>
          <a:xfrm>
            <a:off x="2621868" y="5085184"/>
            <a:ext cx="953852" cy="50405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7" idx="3"/>
            <a:endCxn id="14" idx="1"/>
          </p:cNvCxnSpPr>
          <p:nvPr/>
        </p:nvCxnSpPr>
        <p:spPr>
          <a:xfrm>
            <a:off x="5807968" y="4005064"/>
            <a:ext cx="1008112" cy="14401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2" name="正方形/長方形 81"/>
          <p:cNvSpPr/>
          <p:nvPr/>
        </p:nvSpPr>
        <p:spPr>
          <a:xfrm>
            <a:off x="8035536" y="2420888"/>
            <a:ext cx="2308937" cy="5040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メタデータ全文検索インデックス</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テキスト全文検索インデックス</a:t>
            </a:r>
          </a:p>
        </p:txBody>
      </p:sp>
      <p:sp>
        <p:nvSpPr>
          <p:cNvPr id="86" name="正方形/長方形 85"/>
          <p:cNvSpPr/>
          <p:nvPr/>
        </p:nvSpPr>
        <p:spPr>
          <a:xfrm>
            <a:off x="7752184" y="5589240"/>
            <a:ext cx="1584176" cy="7920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コンテンツ</a:t>
            </a:r>
          </a:p>
        </p:txBody>
      </p:sp>
      <p:cxnSp>
        <p:nvCxnSpPr>
          <p:cNvPr id="87" name="直線矢印コネクタ 86"/>
          <p:cNvCxnSpPr>
            <a:stCxn id="82" idx="2"/>
            <a:endCxn id="86" idx="0"/>
          </p:cNvCxnSpPr>
          <p:nvPr/>
        </p:nvCxnSpPr>
        <p:spPr>
          <a:xfrm flipH="1">
            <a:off x="8544272" y="2924944"/>
            <a:ext cx="645732" cy="266429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a:stCxn id="82" idx="2"/>
            <a:endCxn id="14" idx="0"/>
          </p:cNvCxnSpPr>
          <p:nvPr/>
        </p:nvCxnSpPr>
        <p:spPr>
          <a:xfrm flipH="1">
            <a:off x="7608168" y="2924944"/>
            <a:ext cx="1581836" cy="86409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8" name="正方形/長方形 97"/>
          <p:cNvSpPr/>
          <p:nvPr/>
        </p:nvSpPr>
        <p:spPr>
          <a:xfrm>
            <a:off x="8809598" y="3717032"/>
            <a:ext cx="1678891" cy="5760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コンテンツ間の関連</a:t>
            </a:r>
            <a:r>
              <a:rPr lang="en-US" altLang="ja-JP" sz="1100" dirty="0">
                <a:solidFill>
                  <a:prstClr val="black"/>
                </a:solidFill>
                <a:latin typeface="Meiryo UI" panose="020B0604030504040204" pitchFamily="50" charset="-128"/>
                <a:ea typeface="Meiryo UI" panose="020B0604030504040204" pitchFamily="50" charset="-128"/>
              </a:rPr>
              <a:t>LINK</a:t>
            </a:r>
            <a:r>
              <a:rPr lang="ja-JP" altLang="en-US" sz="1100" dirty="0">
                <a:solidFill>
                  <a:prstClr val="black"/>
                </a:solidFill>
                <a:latin typeface="Meiryo UI" panose="020B0604030504040204" pitchFamily="50" charset="-128"/>
                <a:ea typeface="Meiryo UI" panose="020B0604030504040204" pitchFamily="50" charset="-128"/>
              </a:rPr>
              <a:t>情報</a:t>
            </a:r>
          </a:p>
        </p:txBody>
      </p:sp>
      <p:cxnSp>
        <p:nvCxnSpPr>
          <p:cNvPr id="99" name="直線矢印コネクタ 98"/>
          <p:cNvCxnSpPr>
            <a:stCxn id="98" idx="2"/>
            <a:endCxn id="86" idx="0"/>
          </p:cNvCxnSpPr>
          <p:nvPr/>
        </p:nvCxnSpPr>
        <p:spPr>
          <a:xfrm flipH="1">
            <a:off x="8544273" y="4293096"/>
            <a:ext cx="1104771" cy="1296144"/>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a:stCxn id="82" idx="2"/>
            <a:endCxn id="98" idx="0"/>
          </p:cNvCxnSpPr>
          <p:nvPr/>
        </p:nvCxnSpPr>
        <p:spPr>
          <a:xfrm>
            <a:off x="9190005" y="2924944"/>
            <a:ext cx="459039" cy="792088"/>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正方形/長方形 116"/>
          <p:cNvSpPr/>
          <p:nvPr/>
        </p:nvSpPr>
        <p:spPr>
          <a:xfrm>
            <a:off x="6744072" y="2060848"/>
            <a:ext cx="1333128" cy="5760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シソーラス等</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語彙関連付け情報</a:t>
            </a:r>
          </a:p>
        </p:txBody>
      </p:sp>
      <p:cxnSp>
        <p:nvCxnSpPr>
          <p:cNvPr id="118" name="直線矢印コネクタ 117"/>
          <p:cNvCxnSpPr>
            <a:stCxn id="117" idx="2"/>
            <a:endCxn id="14" idx="0"/>
          </p:cNvCxnSpPr>
          <p:nvPr/>
        </p:nvCxnSpPr>
        <p:spPr>
          <a:xfrm>
            <a:off x="7410636" y="2636912"/>
            <a:ext cx="197532" cy="115212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正方形/長方形 134"/>
          <p:cNvSpPr/>
          <p:nvPr/>
        </p:nvSpPr>
        <p:spPr>
          <a:xfrm>
            <a:off x="7608168" y="5301208"/>
            <a:ext cx="2304256" cy="261610"/>
          </a:xfrm>
          <a:prstGeom prst="rect">
            <a:avLst/>
          </a:prstGeom>
        </p:spPr>
        <p:txBody>
          <a:bodyPr wrap="square">
            <a:spAutoFit/>
          </a:bodyPr>
          <a:lstStyle/>
          <a:p>
            <a:pPr algn="ctr"/>
            <a:r>
              <a:rPr lang="ja-JP" altLang="en-US" sz="1050" dirty="0">
                <a:solidFill>
                  <a:prstClr val="black"/>
                </a:solidFill>
                <a:latin typeface="Meiryo UI" panose="020B0604030504040204" pitchFamily="50" charset="-128"/>
                <a:ea typeface="Meiryo UI" panose="020B0604030504040204" pitchFamily="50" charset="-128"/>
              </a:rPr>
              <a:t>デジタルアーカイブ</a:t>
            </a:r>
            <a:endParaRPr lang="en-US" altLang="ja-JP" sz="1050" dirty="0">
              <a:solidFill>
                <a:prstClr val="black"/>
              </a:solidFill>
              <a:latin typeface="Meiryo UI" panose="020B0604030504040204" pitchFamily="50" charset="-128"/>
              <a:ea typeface="Meiryo UI" panose="020B0604030504040204" pitchFamily="50" charset="-128"/>
            </a:endParaRPr>
          </a:p>
        </p:txBody>
      </p:sp>
      <p:cxnSp>
        <p:nvCxnSpPr>
          <p:cNvPr id="151" name="直線矢印コネクタ 150"/>
          <p:cNvCxnSpPr>
            <a:stCxn id="53" idx="3"/>
            <a:endCxn id="21" idx="0"/>
          </p:cNvCxnSpPr>
          <p:nvPr/>
        </p:nvCxnSpPr>
        <p:spPr>
          <a:xfrm>
            <a:off x="3575720" y="4689140"/>
            <a:ext cx="2448272" cy="1188132"/>
          </a:xfrm>
          <a:prstGeom prst="straightConnector1">
            <a:avLst/>
          </a:prstGeom>
          <a:ln>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7" idx="3"/>
            <a:endCxn id="21" idx="0"/>
          </p:cNvCxnSpPr>
          <p:nvPr/>
        </p:nvCxnSpPr>
        <p:spPr>
          <a:xfrm>
            <a:off x="5807968" y="4005064"/>
            <a:ext cx="216024" cy="1872208"/>
          </a:xfrm>
          <a:prstGeom prst="straightConnector1">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6" idx="2"/>
            <a:endCxn id="21" idx="0"/>
          </p:cNvCxnSpPr>
          <p:nvPr/>
        </p:nvCxnSpPr>
        <p:spPr>
          <a:xfrm>
            <a:off x="5591944" y="1700808"/>
            <a:ext cx="432048" cy="4176464"/>
          </a:xfrm>
          <a:prstGeom prst="straightConnector1">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四角形吹き出し 55"/>
          <p:cNvSpPr/>
          <p:nvPr/>
        </p:nvSpPr>
        <p:spPr>
          <a:xfrm>
            <a:off x="1847528" y="3573016"/>
            <a:ext cx="1566428" cy="360040"/>
          </a:xfrm>
          <a:prstGeom prst="wedgeRectCallout">
            <a:avLst>
              <a:gd name="adj1" fmla="val 85145"/>
              <a:gd name="adj2" fmla="val 43661"/>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100" dirty="0">
                <a:solidFill>
                  <a:prstClr val="black"/>
                </a:solidFill>
                <a:latin typeface="Meiryo UI" panose="020B0604030504040204" pitchFamily="50" charset="-128"/>
                <a:ea typeface="Meiryo UI" panose="020B0604030504040204" pitchFamily="50" charset="-128"/>
              </a:rPr>
              <a:t>FRBR</a:t>
            </a:r>
            <a:r>
              <a:rPr lang="ja-JP" altLang="en-US" sz="1100" dirty="0">
                <a:solidFill>
                  <a:prstClr val="black"/>
                </a:solidFill>
                <a:latin typeface="Meiryo UI" panose="020B0604030504040204" pitchFamily="50" charset="-128"/>
                <a:ea typeface="Meiryo UI" panose="020B0604030504040204" pitchFamily="50" charset="-128"/>
              </a:rPr>
              <a:t>の</a:t>
            </a:r>
            <a:r>
              <a:rPr lang="en-US" altLang="ja-JP" sz="1100" dirty="0">
                <a:solidFill>
                  <a:prstClr val="black"/>
                </a:solidFill>
                <a:latin typeface="Meiryo UI" panose="020B0604030504040204" pitchFamily="50" charset="-128"/>
                <a:ea typeface="Meiryo UI" panose="020B0604030504040204" pitchFamily="50" charset="-128"/>
              </a:rPr>
              <a:t>Manifestation</a:t>
            </a:r>
            <a:r>
              <a:rPr lang="ja-JP" altLang="en-US" sz="1100" dirty="0">
                <a:solidFill>
                  <a:prstClr val="black"/>
                </a:solidFill>
                <a:latin typeface="Meiryo UI" panose="020B0604030504040204" pitchFamily="50" charset="-128"/>
                <a:ea typeface="Meiryo UI" panose="020B0604030504040204" pitchFamily="50" charset="-128"/>
              </a:rPr>
              <a:t>に相当</a:t>
            </a:r>
          </a:p>
        </p:txBody>
      </p:sp>
      <p:sp>
        <p:nvSpPr>
          <p:cNvPr id="57" name="四角形吹き出し 56"/>
          <p:cNvSpPr/>
          <p:nvPr/>
        </p:nvSpPr>
        <p:spPr>
          <a:xfrm>
            <a:off x="1524000" y="6381328"/>
            <a:ext cx="1422412" cy="288032"/>
          </a:xfrm>
          <a:prstGeom prst="wedgeRectCallout">
            <a:avLst>
              <a:gd name="adj1" fmla="val 32467"/>
              <a:gd name="adj2" fmla="val -234121"/>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100" dirty="0">
                <a:solidFill>
                  <a:prstClr val="black"/>
                </a:solidFill>
                <a:latin typeface="Meiryo UI" panose="020B0604030504040204" pitchFamily="50" charset="-128"/>
                <a:ea typeface="Meiryo UI" panose="020B0604030504040204" pitchFamily="50" charset="-128"/>
              </a:rPr>
              <a:t>FRBR</a:t>
            </a:r>
            <a:r>
              <a:rPr lang="ja-JP" altLang="en-US" sz="1100" dirty="0">
                <a:solidFill>
                  <a:prstClr val="black"/>
                </a:solidFill>
                <a:latin typeface="Meiryo UI" panose="020B0604030504040204" pitchFamily="50" charset="-128"/>
                <a:ea typeface="Meiryo UI" panose="020B0604030504040204" pitchFamily="50" charset="-128"/>
              </a:rPr>
              <a:t>の</a:t>
            </a:r>
            <a:r>
              <a:rPr lang="en-US" altLang="ja-JP" sz="1100" dirty="0">
                <a:solidFill>
                  <a:prstClr val="black"/>
                </a:solidFill>
                <a:latin typeface="Meiryo UI" panose="020B0604030504040204" pitchFamily="50" charset="-128"/>
                <a:ea typeface="Meiryo UI" panose="020B0604030504040204" pitchFamily="50" charset="-128"/>
              </a:rPr>
              <a:t>Item</a:t>
            </a:r>
            <a:r>
              <a:rPr lang="ja-JP" altLang="en-US" sz="1100" dirty="0">
                <a:solidFill>
                  <a:prstClr val="black"/>
                </a:solidFill>
                <a:latin typeface="Meiryo UI" panose="020B0604030504040204" pitchFamily="50" charset="-128"/>
                <a:ea typeface="Meiryo UI" panose="020B0604030504040204" pitchFamily="50" charset="-128"/>
              </a:rPr>
              <a:t>に相当</a:t>
            </a:r>
          </a:p>
        </p:txBody>
      </p:sp>
      <p:sp>
        <p:nvSpPr>
          <p:cNvPr id="58" name="四角形吹き出し 57"/>
          <p:cNvSpPr/>
          <p:nvPr/>
        </p:nvSpPr>
        <p:spPr>
          <a:xfrm>
            <a:off x="2207568" y="1988840"/>
            <a:ext cx="1422412" cy="288032"/>
          </a:xfrm>
          <a:prstGeom prst="wedgeRectCallout">
            <a:avLst>
              <a:gd name="adj1" fmla="val 68181"/>
              <a:gd name="adj2" fmla="val 34842"/>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100" dirty="0">
                <a:solidFill>
                  <a:prstClr val="black"/>
                </a:solidFill>
                <a:latin typeface="Meiryo UI" panose="020B0604030504040204" pitchFamily="50" charset="-128"/>
                <a:ea typeface="Meiryo UI" panose="020B0604030504040204" pitchFamily="50" charset="-128"/>
              </a:rPr>
              <a:t>FRBR</a:t>
            </a:r>
            <a:r>
              <a:rPr lang="ja-JP" altLang="en-US" sz="1100" dirty="0">
                <a:solidFill>
                  <a:prstClr val="black"/>
                </a:solidFill>
                <a:latin typeface="Meiryo UI" panose="020B0604030504040204" pitchFamily="50" charset="-128"/>
                <a:ea typeface="Meiryo UI" panose="020B0604030504040204" pitchFamily="50" charset="-128"/>
              </a:rPr>
              <a:t>の</a:t>
            </a:r>
            <a:r>
              <a:rPr lang="en-US" altLang="ja-JP" sz="1100" dirty="0">
                <a:solidFill>
                  <a:prstClr val="black"/>
                </a:solidFill>
                <a:latin typeface="Meiryo UI" panose="020B0604030504040204" pitchFamily="50" charset="-128"/>
                <a:ea typeface="Meiryo UI" panose="020B0604030504040204" pitchFamily="50" charset="-128"/>
              </a:rPr>
              <a:t>Work</a:t>
            </a:r>
            <a:r>
              <a:rPr lang="ja-JP" altLang="en-US" sz="1100" dirty="0">
                <a:solidFill>
                  <a:prstClr val="black"/>
                </a:solidFill>
                <a:latin typeface="Meiryo UI" panose="020B0604030504040204" pitchFamily="50" charset="-128"/>
                <a:ea typeface="Meiryo UI" panose="020B0604030504040204" pitchFamily="50" charset="-128"/>
              </a:rPr>
              <a:t>に相当</a:t>
            </a:r>
          </a:p>
        </p:txBody>
      </p:sp>
      <p:sp>
        <p:nvSpPr>
          <p:cNvPr id="59" name="正方形/長方形 58"/>
          <p:cNvSpPr/>
          <p:nvPr/>
        </p:nvSpPr>
        <p:spPr>
          <a:xfrm>
            <a:off x="5807968" y="2852936"/>
            <a:ext cx="1735832"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コンテンツ形態（表現）</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紙、デジタル（イメージ、電子書籍、音声、動画）</a:t>
            </a:r>
          </a:p>
        </p:txBody>
      </p:sp>
      <p:cxnSp>
        <p:nvCxnSpPr>
          <p:cNvPr id="64" name="直線矢印コネクタ 63"/>
          <p:cNvCxnSpPr>
            <a:stCxn id="8" idx="3"/>
            <a:endCxn id="59" idx="0"/>
          </p:cNvCxnSpPr>
          <p:nvPr/>
        </p:nvCxnSpPr>
        <p:spPr>
          <a:xfrm>
            <a:off x="5663952" y="2528900"/>
            <a:ext cx="1011932" cy="32403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59" idx="2"/>
            <a:endCxn id="7" idx="3"/>
          </p:cNvCxnSpPr>
          <p:nvPr/>
        </p:nvCxnSpPr>
        <p:spPr>
          <a:xfrm flipH="1">
            <a:off x="5807968" y="3429000"/>
            <a:ext cx="867916" cy="576064"/>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2" name="四角形吹き出し 71"/>
          <p:cNvSpPr/>
          <p:nvPr/>
        </p:nvSpPr>
        <p:spPr>
          <a:xfrm>
            <a:off x="6312024" y="1196752"/>
            <a:ext cx="1422412" cy="360040"/>
          </a:xfrm>
          <a:prstGeom prst="wedgeRectCallout">
            <a:avLst>
              <a:gd name="adj1" fmla="val -54139"/>
              <a:gd name="adj2" fmla="val 406982"/>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100" dirty="0">
                <a:solidFill>
                  <a:prstClr val="black"/>
                </a:solidFill>
                <a:latin typeface="Meiryo UI" panose="020B0604030504040204" pitchFamily="50" charset="-128"/>
                <a:ea typeface="Meiryo UI" panose="020B0604030504040204" pitchFamily="50" charset="-128"/>
              </a:rPr>
              <a:t>FRBR</a:t>
            </a:r>
            <a:r>
              <a:rPr lang="ja-JP" altLang="en-US" sz="1100" dirty="0">
                <a:solidFill>
                  <a:prstClr val="black"/>
                </a:solidFill>
                <a:latin typeface="Meiryo UI" panose="020B0604030504040204" pitchFamily="50" charset="-128"/>
                <a:ea typeface="Meiryo UI" panose="020B0604030504040204" pitchFamily="50" charset="-128"/>
              </a:rPr>
              <a:t>の</a:t>
            </a:r>
            <a:r>
              <a:rPr lang="en-US" altLang="ja-JP" sz="1100" dirty="0">
                <a:solidFill>
                  <a:prstClr val="black"/>
                </a:solidFill>
                <a:latin typeface="Meiryo UI" panose="020B0604030504040204" pitchFamily="50" charset="-128"/>
                <a:ea typeface="Meiryo UI" panose="020B0604030504040204" pitchFamily="50" charset="-128"/>
              </a:rPr>
              <a:t>Expression</a:t>
            </a:r>
            <a:r>
              <a:rPr lang="ja-JP" altLang="en-US" sz="1100" dirty="0">
                <a:solidFill>
                  <a:prstClr val="black"/>
                </a:solidFill>
                <a:latin typeface="Meiryo UI" panose="020B0604030504040204" pitchFamily="50" charset="-128"/>
                <a:ea typeface="Meiryo UI" panose="020B0604030504040204" pitchFamily="50" charset="-128"/>
              </a:rPr>
              <a:t>に相当</a:t>
            </a:r>
          </a:p>
        </p:txBody>
      </p:sp>
    </p:spTree>
    <p:extLst>
      <p:ext uri="{BB962C8B-B14F-4D97-AF65-F5344CB8AC3E}">
        <p14:creationId xmlns:p14="http://schemas.microsoft.com/office/powerpoint/2010/main" val="112701776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6910"/>
            <a:ext cx="12192000" cy="891760"/>
          </a:xfrm>
        </p:spPr>
        <p:txBody>
          <a:bodyPr>
            <a:normAutofit/>
          </a:bodyPr>
          <a:lstStyle/>
          <a:p>
            <a:r>
              <a:rPr kumimoji="1" lang="en-US" altLang="ja-JP" dirty="0" smtClean="0"/>
              <a:t>(1)</a:t>
            </a:r>
            <a:r>
              <a:rPr kumimoji="1" lang="ja-JP" altLang="en-US" dirty="0" smtClean="0"/>
              <a:t>コンテンツの</a:t>
            </a:r>
            <a:r>
              <a:rPr lang="ja-JP" altLang="en-US" dirty="0"/>
              <a:t>生成</a:t>
            </a:r>
            <a:r>
              <a:rPr kumimoji="1" lang="ja-JP" altLang="en-US" dirty="0" smtClean="0"/>
              <a:t>機能</a:t>
            </a:r>
            <a:endParaRPr kumimoji="1" lang="ja-JP" altLang="en-US" dirty="0"/>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186</a:t>
            </a:fld>
            <a:endParaRPr lang="en-US">
              <a:solidFill>
                <a:prstClr val="black">
                  <a:tint val="75000"/>
                </a:prstClr>
              </a:solidFill>
            </a:endParaRPr>
          </a:p>
        </p:txBody>
      </p:sp>
      <p:sp>
        <p:nvSpPr>
          <p:cNvPr id="6" name="AutoShape 8"/>
          <p:cNvSpPr>
            <a:spLocks noChangeArrowheads="1"/>
          </p:cNvSpPr>
          <p:nvPr/>
        </p:nvSpPr>
        <p:spPr bwMode="auto">
          <a:xfrm>
            <a:off x="2135560" y="3140968"/>
            <a:ext cx="1728192" cy="648072"/>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デジタル化機能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・画像補正、ページ切出し</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100" dirty="0">
              <a:solidFill>
                <a:prstClr val="black"/>
              </a:solidFill>
              <a:latin typeface="Meiryo UI" panose="020B0604030504040204" pitchFamily="50" charset="-128"/>
              <a:ea typeface="Meiryo UI" panose="020B0604030504040204" pitchFamily="50" charset="-128"/>
            </a:endParaRPr>
          </a:p>
        </p:txBody>
      </p:sp>
      <p:sp>
        <p:nvSpPr>
          <p:cNvPr id="7" name="AutoShape 8"/>
          <p:cNvSpPr>
            <a:spLocks noChangeArrowheads="1"/>
          </p:cNvSpPr>
          <p:nvPr/>
        </p:nvSpPr>
        <p:spPr bwMode="auto">
          <a:xfrm>
            <a:off x="2063552" y="3933056"/>
            <a:ext cx="1728192" cy="936104"/>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テキスト化機能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・全文テキスト化</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・文書構造化</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・中間フォーマット化</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4439816" y="3068960"/>
            <a:ext cx="1728192" cy="1224136"/>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組織化（構造化）</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・構文解析</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Linked Data</a:t>
            </a:r>
            <a:r>
              <a:rPr lang="ja-JP" altLang="en-US" sz="1100" dirty="0">
                <a:solidFill>
                  <a:prstClr val="black"/>
                </a:solidFill>
                <a:latin typeface="Meiryo UI" panose="020B0604030504040204" pitchFamily="50" charset="-128"/>
                <a:ea typeface="Meiryo UI" panose="020B0604030504040204" pitchFamily="50" charset="-128"/>
              </a:rPr>
              <a:t>化</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a:t>
            </a:r>
          </a:p>
        </p:txBody>
      </p:sp>
      <p:sp>
        <p:nvSpPr>
          <p:cNvPr id="9" name="フローチャート : 複数書類 8"/>
          <p:cNvSpPr/>
          <p:nvPr/>
        </p:nvSpPr>
        <p:spPr>
          <a:xfrm>
            <a:off x="1991544" y="980728"/>
            <a:ext cx="1080120" cy="648072"/>
          </a:xfrm>
          <a:prstGeom prst="flowChartMultidocumen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出版物</a:t>
            </a:r>
          </a:p>
        </p:txBody>
      </p:sp>
      <p:sp>
        <p:nvSpPr>
          <p:cNvPr id="10" name="額縁 9"/>
          <p:cNvSpPr/>
          <p:nvPr/>
        </p:nvSpPr>
        <p:spPr>
          <a:xfrm>
            <a:off x="3287688" y="980728"/>
            <a:ext cx="1080120" cy="648072"/>
          </a:xfrm>
          <a:prstGeom prst="bevel">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現物（美術品等）</a:t>
            </a:r>
          </a:p>
        </p:txBody>
      </p:sp>
      <p:sp>
        <p:nvSpPr>
          <p:cNvPr id="11" name="フローチャート : 磁気ディスク 10"/>
          <p:cNvSpPr/>
          <p:nvPr/>
        </p:nvSpPr>
        <p:spPr>
          <a:xfrm>
            <a:off x="4583832" y="980728"/>
            <a:ext cx="1368152"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当館デジタル化資料（イメージ形式）</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3503712" y="4941168"/>
            <a:ext cx="2448272" cy="792088"/>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デジタルコンテンツ生成</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・電子書籍フォーマット化（</a:t>
            </a:r>
            <a:r>
              <a:rPr lang="en-US" altLang="ja-JP" sz="1100" dirty="0">
                <a:solidFill>
                  <a:prstClr val="black"/>
                </a:solidFill>
                <a:latin typeface="Meiryo UI" panose="020B0604030504040204" pitchFamily="50" charset="-128"/>
                <a:ea typeface="Meiryo UI" panose="020B0604030504040204" pitchFamily="50" charset="-128"/>
              </a:rPr>
              <a:t>EPUB</a:t>
            </a:r>
            <a:r>
              <a:rPr lang="ja-JP" altLang="en-US" sz="1100" dirty="0">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DAISY</a:t>
            </a:r>
            <a:r>
              <a:rPr lang="ja-JP" altLang="en-US" sz="1100" dirty="0">
                <a:solidFill>
                  <a:prstClr val="black"/>
                </a:solidFill>
                <a:latin typeface="Meiryo UI" panose="020B0604030504040204" pitchFamily="50" charset="-128"/>
                <a:ea typeface="Meiryo UI" panose="020B0604030504040204" pitchFamily="50" charset="-128"/>
              </a:rPr>
              <a:t>化</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22" name="直線矢印コネクタ 21"/>
          <p:cNvCxnSpPr>
            <a:stCxn id="30" idx="0"/>
            <a:endCxn id="9" idx="2"/>
          </p:cNvCxnSpPr>
          <p:nvPr/>
        </p:nvCxnSpPr>
        <p:spPr>
          <a:xfrm flipH="1" flipV="1">
            <a:off x="2456496" y="1604258"/>
            <a:ext cx="2487376" cy="31257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30" idx="0"/>
            <a:endCxn id="10" idx="2"/>
          </p:cNvCxnSpPr>
          <p:nvPr/>
        </p:nvCxnSpPr>
        <p:spPr>
          <a:xfrm flipH="1" flipV="1">
            <a:off x="3827748" y="1628800"/>
            <a:ext cx="1116124"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30" idx="0"/>
            <a:endCxn id="11" idx="3"/>
          </p:cNvCxnSpPr>
          <p:nvPr/>
        </p:nvCxnSpPr>
        <p:spPr>
          <a:xfrm flipV="1">
            <a:off x="4943872" y="1628800"/>
            <a:ext cx="324036"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1"/>
            <a:endCxn id="6" idx="3"/>
          </p:cNvCxnSpPr>
          <p:nvPr/>
        </p:nvCxnSpPr>
        <p:spPr>
          <a:xfrm flipH="1" flipV="1">
            <a:off x="3863752" y="3465004"/>
            <a:ext cx="576064" cy="2160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7" idx="3"/>
            <a:endCxn id="8" idx="1"/>
          </p:cNvCxnSpPr>
          <p:nvPr/>
        </p:nvCxnSpPr>
        <p:spPr>
          <a:xfrm flipV="1">
            <a:off x="3791744" y="3681028"/>
            <a:ext cx="648072" cy="7200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12" idx="0"/>
            <a:endCxn id="7" idx="3"/>
          </p:cNvCxnSpPr>
          <p:nvPr/>
        </p:nvCxnSpPr>
        <p:spPr>
          <a:xfrm flipH="1" flipV="1">
            <a:off x="3791744" y="4401108"/>
            <a:ext cx="936104" cy="54006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9" name="AutoShape 8"/>
          <p:cNvSpPr>
            <a:spLocks noChangeArrowheads="1"/>
          </p:cNvSpPr>
          <p:nvPr/>
        </p:nvSpPr>
        <p:spPr bwMode="auto">
          <a:xfrm>
            <a:off x="8473619" y="1222104"/>
            <a:ext cx="1800200" cy="1440160"/>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権利情報・管理情報の</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収集・管理機能</a:t>
            </a:r>
          </a:p>
        </p:txBody>
      </p:sp>
      <p:sp>
        <p:nvSpPr>
          <p:cNvPr id="30" name="AutoShape 8"/>
          <p:cNvSpPr>
            <a:spLocks noChangeArrowheads="1"/>
          </p:cNvSpPr>
          <p:nvPr/>
        </p:nvSpPr>
        <p:spPr bwMode="auto">
          <a:xfrm>
            <a:off x="4079776" y="1916832"/>
            <a:ext cx="1728192" cy="648072"/>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権利処理</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・二次利用手続き</a:t>
            </a:r>
          </a:p>
        </p:txBody>
      </p:sp>
      <p:cxnSp>
        <p:nvCxnSpPr>
          <p:cNvPr id="40" name="直線矢印コネクタ 39"/>
          <p:cNvCxnSpPr>
            <a:stCxn id="29" idx="1"/>
            <a:endCxn id="30" idx="3"/>
          </p:cNvCxnSpPr>
          <p:nvPr/>
        </p:nvCxnSpPr>
        <p:spPr>
          <a:xfrm flipH="1">
            <a:off x="5807969" y="1942184"/>
            <a:ext cx="2665651" cy="298684"/>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フローチャート : せん孔テープ 44"/>
          <p:cNvSpPr/>
          <p:nvPr/>
        </p:nvSpPr>
        <p:spPr>
          <a:xfrm>
            <a:off x="3647728" y="5949280"/>
            <a:ext cx="1800200" cy="548680"/>
          </a:xfrm>
          <a:prstGeom prst="flowChartPunchedTap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電子</a:t>
            </a:r>
            <a:r>
              <a:rPr lang="ja-JP" altLang="en-US" sz="1100" dirty="0" err="1">
                <a:solidFill>
                  <a:prstClr val="black"/>
                </a:solidFill>
                <a:latin typeface="Meiryo UI" panose="020B0604030504040204" pitchFamily="50" charset="-128"/>
                <a:ea typeface="Meiryo UI" panose="020B0604030504040204" pitchFamily="50" charset="-128"/>
              </a:rPr>
              <a:t>書籍書籍</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視覚障害者用コンテンツ</a:t>
            </a:r>
          </a:p>
        </p:txBody>
      </p:sp>
      <p:cxnSp>
        <p:nvCxnSpPr>
          <p:cNvPr id="49" name="直線矢印コネクタ 48"/>
          <p:cNvCxnSpPr>
            <a:stCxn id="45" idx="0"/>
            <a:endCxn id="12" idx="2"/>
          </p:cNvCxnSpPr>
          <p:nvPr/>
        </p:nvCxnSpPr>
        <p:spPr>
          <a:xfrm flipV="1">
            <a:off x="4547828" y="5733256"/>
            <a:ext cx="180020" cy="2708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52" name="AutoShape 8"/>
          <p:cNvSpPr>
            <a:spLocks noChangeArrowheads="1"/>
          </p:cNvSpPr>
          <p:nvPr/>
        </p:nvSpPr>
        <p:spPr bwMode="auto">
          <a:xfrm>
            <a:off x="5951984" y="5877272"/>
            <a:ext cx="1800200" cy="792088"/>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収集・一時保管機能</a:t>
            </a:r>
          </a:p>
        </p:txBody>
      </p:sp>
      <p:cxnSp>
        <p:nvCxnSpPr>
          <p:cNvPr id="60" name="直線矢印コネクタ 59"/>
          <p:cNvCxnSpPr>
            <a:stCxn id="52" idx="1"/>
            <a:endCxn id="45" idx="3"/>
          </p:cNvCxnSpPr>
          <p:nvPr/>
        </p:nvCxnSpPr>
        <p:spPr>
          <a:xfrm flipH="1" flipV="1">
            <a:off x="5447928" y="6223620"/>
            <a:ext cx="504056" cy="4969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3" name="フローチャート : 磁気ディスク 32"/>
          <p:cNvSpPr/>
          <p:nvPr/>
        </p:nvSpPr>
        <p:spPr>
          <a:xfrm>
            <a:off x="6168008" y="980728"/>
            <a:ext cx="1368152"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ボーンデジタル資料</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34" name="直線矢印コネクタ 33"/>
          <p:cNvCxnSpPr>
            <a:stCxn id="30" idx="0"/>
            <a:endCxn id="33" idx="3"/>
          </p:cNvCxnSpPr>
          <p:nvPr/>
        </p:nvCxnSpPr>
        <p:spPr>
          <a:xfrm flipV="1">
            <a:off x="4943872" y="1628800"/>
            <a:ext cx="1908212"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54" name="AutoShape 8"/>
          <p:cNvSpPr>
            <a:spLocks noChangeArrowheads="1"/>
          </p:cNvSpPr>
          <p:nvPr/>
        </p:nvSpPr>
        <p:spPr bwMode="auto">
          <a:xfrm>
            <a:off x="2135560" y="2276872"/>
            <a:ext cx="1728192" cy="648072"/>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デジタル化機能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・スキャニング・撮影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68" name="直線矢印コネクタ 67"/>
          <p:cNvCxnSpPr>
            <a:stCxn id="6" idx="0"/>
            <a:endCxn id="54" idx="2"/>
          </p:cNvCxnSpPr>
          <p:nvPr/>
        </p:nvCxnSpPr>
        <p:spPr>
          <a:xfrm flipV="1">
            <a:off x="2999656" y="2924944"/>
            <a:ext cx="0" cy="2160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54" idx="0"/>
          </p:cNvCxnSpPr>
          <p:nvPr/>
        </p:nvCxnSpPr>
        <p:spPr>
          <a:xfrm flipH="1" flipV="1">
            <a:off x="2567608" y="1556792"/>
            <a:ext cx="432048" cy="7200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54" idx="0"/>
            <a:endCxn id="10" idx="3"/>
          </p:cNvCxnSpPr>
          <p:nvPr/>
        </p:nvCxnSpPr>
        <p:spPr>
          <a:xfrm flipV="1">
            <a:off x="2999656" y="1547792"/>
            <a:ext cx="828092" cy="72908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8" idx="0"/>
            <a:endCxn id="30" idx="2"/>
          </p:cNvCxnSpPr>
          <p:nvPr/>
        </p:nvCxnSpPr>
        <p:spPr>
          <a:xfrm flipH="1" flipV="1">
            <a:off x="4943872" y="2564904"/>
            <a:ext cx="360040" cy="50405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9" idx="1"/>
            <a:endCxn id="8" idx="3"/>
          </p:cNvCxnSpPr>
          <p:nvPr/>
        </p:nvCxnSpPr>
        <p:spPr>
          <a:xfrm flipH="1">
            <a:off x="6168009" y="1942184"/>
            <a:ext cx="2305611" cy="1738844"/>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1524000" y="36911"/>
            <a:ext cx="3688830"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　恒久的保存基盤</a:t>
            </a:r>
          </a:p>
        </p:txBody>
      </p:sp>
    </p:spTree>
    <p:extLst>
      <p:ext uri="{BB962C8B-B14F-4D97-AF65-F5344CB8AC3E}">
        <p14:creationId xmlns:p14="http://schemas.microsoft.com/office/powerpoint/2010/main" val="59190451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6911"/>
            <a:ext cx="12192000" cy="891759"/>
          </a:xfrm>
        </p:spPr>
        <p:txBody>
          <a:bodyPr>
            <a:normAutofit/>
          </a:bodyPr>
          <a:lstStyle/>
          <a:p>
            <a:r>
              <a:rPr kumimoji="1" lang="en-US" altLang="ja-JP" dirty="0" smtClean="0"/>
              <a:t>(2)</a:t>
            </a:r>
            <a:r>
              <a:rPr kumimoji="1" lang="ja-JP" altLang="en-US" dirty="0" smtClean="0"/>
              <a:t>コンテンツの収集・一時保管機能</a:t>
            </a:r>
            <a:endParaRPr kumimoji="1" lang="ja-JP" altLang="en-US" dirty="0"/>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187</a:t>
            </a:fld>
            <a:endParaRPr lang="en-US" dirty="0">
              <a:solidFill>
                <a:prstClr val="black">
                  <a:tint val="75000"/>
                </a:prstClr>
              </a:solidFill>
            </a:endParaRPr>
          </a:p>
        </p:txBody>
      </p:sp>
      <p:sp>
        <p:nvSpPr>
          <p:cNvPr id="6" name="AutoShape 8"/>
          <p:cNvSpPr>
            <a:spLocks noChangeArrowheads="1"/>
          </p:cNvSpPr>
          <p:nvPr/>
        </p:nvSpPr>
        <p:spPr bwMode="auto">
          <a:xfrm>
            <a:off x="1703512" y="1493688"/>
            <a:ext cx="1728192" cy="648072"/>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コンテンツ創出機能</a:t>
            </a:r>
          </a:p>
        </p:txBody>
      </p:sp>
      <p:sp>
        <p:nvSpPr>
          <p:cNvPr id="7" name="AutoShape 8"/>
          <p:cNvSpPr>
            <a:spLocks noChangeArrowheads="1"/>
          </p:cNvSpPr>
          <p:nvPr/>
        </p:nvSpPr>
        <p:spPr bwMode="auto">
          <a:xfrm>
            <a:off x="8400256" y="2213768"/>
            <a:ext cx="1800200" cy="79208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権利情報・管理情報の</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収集・管理機能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（中央データベース）</a:t>
            </a:r>
          </a:p>
        </p:txBody>
      </p:sp>
      <p:sp>
        <p:nvSpPr>
          <p:cNvPr id="8" name="AutoShape 8"/>
          <p:cNvSpPr>
            <a:spLocks noChangeArrowheads="1"/>
          </p:cNvSpPr>
          <p:nvPr/>
        </p:nvSpPr>
        <p:spPr bwMode="auto">
          <a:xfrm>
            <a:off x="8400256" y="5670152"/>
            <a:ext cx="1782584" cy="79208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（保存用組織化を含む）</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（長期保存データベース）</a:t>
            </a:r>
          </a:p>
        </p:txBody>
      </p:sp>
      <p:sp>
        <p:nvSpPr>
          <p:cNvPr id="9" name="フローチャート : 磁気ディスク 8"/>
          <p:cNvSpPr/>
          <p:nvPr/>
        </p:nvSpPr>
        <p:spPr>
          <a:xfrm>
            <a:off x="5663952" y="5166096"/>
            <a:ext cx="1512168" cy="648072"/>
          </a:xfrm>
          <a:prstGeom prst="flowChartMagneticDisk">
            <a:avLst/>
          </a:prstGeom>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個別データベース</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cxnSp>
        <p:nvCxnSpPr>
          <p:cNvPr id="10" name="直線矢印コネクタ 9"/>
          <p:cNvCxnSpPr>
            <a:stCxn id="9" idx="1"/>
            <a:endCxn id="25" idx="3"/>
          </p:cNvCxnSpPr>
          <p:nvPr/>
        </p:nvCxnSpPr>
        <p:spPr>
          <a:xfrm flipH="1" flipV="1">
            <a:off x="5807968" y="4914068"/>
            <a:ext cx="612068" cy="25202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1" name="AutoShape 8"/>
          <p:cNvSpPr>
            <a:spLocks noChangeArrowheads="1"/>
          </p:cNvSpPr>
          <p:nvPr/>
        </p:nvSpPr>
        <p:spPr bwMode="auto">
          <a:xfrm>
            <a:off x="4007768" y="3653928"/>
            <a:ext cx="1728192" cy="648072"/>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メタデータ登録機能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・書誌情報</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・管理情報及び権利情報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12" name="直線矢印コネクタ 11"/>
          <p:cNvCxnSpPr>
            <a:stCxn id="7" idx="1"/>
            <a:endCxn id="11" idx="3"/>
          </p:cNvCxnSpPr>
          <p:nvPr/>
        </p:nvCxnSpPr>
        <p:spPr>
          <a:xfrm flipH="1">
            <a:off x="5735960" y="2609812"/>
            <a:ext cx="2664296" cy="136815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3286879" y="4288062"/>
            <a:ext cx="867545" cy="1107996"/>
          </a:xfrm>
          <a:prstGeom prst="rect">
            <a:avLst/>
          </a:prstGeom>
        </p:spPr>
        <p:txBody>
          <a:bodyPr wrap="none">
            <a:spAutoFit/>
          </a:bodyPr>
          <a:lstStyle/>
          <a:p>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p>
          <a:p>
            <a:r>
              <a:rPr lang="ja-JP" altLang="en-US" sz="1100" dirty="0">
                <a:solidFill>
                  <a:prstClr val="black"/>
                </a:solidFill>
                <a:latin typeface="Meiryo UI" panose="020B0604030504040204" pitchFamily="50" charset="-128"/>
                <a:ea typeface="Meiryo UI" panose="020B0604030504040204" pitchFamily="50" charset="-128"/>
              </a:rPr>
              <a:t>書誌情報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所在情報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p>
          <a:p>
            <a:r>
              <a:rPr lang="ja-JP" altLang="en-US" sz="1100" dirty="0">
                <a:solidFill>
                  <a:prstClr val="black"/>
                </a:solidFill>
                <a:latin typeface="Meiryo UI" panose="020B0604030504040204" pitchFamily="50" charset="-128"/>
                <a:ea typeface="Meiryo UI" panose="020B0604030504040204" pitchFamily="50" charset="-128"/>
              </a:rPr>
              <a:t>権利情報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署名情報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17" name="直線矢印コネクタ 16"/>
          <p:cNvCxnSpPr>
            <a:stCxn id="8" idx="1"/>
            <a:endCxn id="9" idx="4"/>
          </p:cNvCxnSpPr>
          <p:nvPr/>
        </p:nvCxnSpPr>
        <p:spPr>
          <a:xfrm flipH="1" flipV="1">
            <a:off x="7176120" y="5490132"/>
            <a:ext cx="1224136" cy="57606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441213" y="5274689"/>
            <a:ext cx="1172116" cy="430887"/>
          </a:xfrm>
          <a:prstGeom prst="rect">
            <a:avLst/>
          </a:prstGeom>
        </p:spPr>
        <p:txBody>
          <a:bodyPr wrap="none">
            <a:spAutoFit/>
          </a:bodyPr>
          <a:lstStyle/>
          <a:p>
            <a:r>
              <a:rPr lang="ja-JP" altLang="en-US" sz="1100" dirty="0">
                <a:solidFill>
                  <a:prstClr val="black"/>
                </a:solidFill>
                <a:latin typeface="Meiryo UI" panose="020B0604030504040204" pitchFamily="50" charset="-128"/>
                <a:ea typeface="Meiryo UI" panose="020B0604030504040204" pitchFamily="50" charset="-128"/>
              </a:rPr>
              <a:t>コンテンツ</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（一定期間後）</a:t>
            </a:r>
          </a:p>
        </p:txBody>
      </p:sp>
      <p:sp>
        <p:nvSpPr>
          <p:cNvPr id="21" name="フローチャート : 磁気ディスク 20"/>
          <p:cNvSpPr/>
          <p:nvPr/>
        </p:nvSpPr>
        <p:spPr>
          <a:xfrm>
            <a:off x="3071664" y="1133648"/>
            <a:ext cx="1354494"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非商用コンテンツ</a:t>
            </a:r>
          </a:p>
        </p:txBody>
      </p:sp>
      <p:cxnSp>
        <p:nvCxnSpPr>
          <p:cNvPr id="23" name="直線矢印コネクタ 22"/>
          <p:cNvCxnSpPr>
            <a:stCxn id="48" idx="0"/>
            <a:endCxn id="21" idx="3"/>
          </p:cNvCxnSpPr>
          <p:nvPr/>
        </p:nvCxnSpPr>
        <p:spPr>
          <a:xfrm flipH="1" flipV="1">
            <a:off x="3748912" y="1781720"/>
            <a:ext cx="978937" cy="7200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7" name="フローチャート : 磁気ディスク 26"/>
          <p:cNvSpPr/>
          <p:nvPr/>
        </p:nvSpPr>
        <p:spPr>
          <a:xfrm>
            <a:off x="4552527" y="1124744"/>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表層</a:t>
            </a:r>
            <a:r>
              <a:rPr lang="en-US" altLang="ja-JP" sz="1100" dirty="0">
                <a:solidFill>
                  <a:prstClr val="black"/>
                </a:solidFill>
                <a:latin typeface="Meiryo UI" panose="020B0604030504040204" pitchFamily="50" charset="-128"/>
                <a:ea typeface="Meiryo UI" panose="020B0604030504040204" pitchFamily="50" charset="-128"/>
              </a:rPr>
              <a:t>Web</a:t>
            </a:r>
            <a:r>
              <a:rPr lang="ja-JP" altLang="en-US" sz="1100" dirty="0">
                <a:solidFill>
                  <a:prstClr val="black"/>
                </a:solidFill>
                <a:latin typeface="Meiryo UI" panose="020B0604030504040204" pitchFamily="50" charset="-128"/>
                <a:ea typeface="Meiryo UI" panose="020B0604030504040204" pitchFamily="50" charset="-128"/>
              </a:rPr>
              <a:t>ページ</a:t>
            </a:r>
          </a:p>
        </p:txBody>
      </p:sp>
      <p:cxnSp>
        <p:nvCxnSpPr>
          <p:cNvPr id="28" name="直線矢印コネクタ 27"/>
          <p:cNvCxnSpPr>
            <a:stCxn id="48" idx="0"/>
            <a:endCxn id="27" idx="3"/>
          </p:cNvCxnSpPr>
          <p:nvPr/>
        </p:nvCxnSpPr>
        <p:spPr>
          <a:xfrm flipV="1">
            <a:off x="4727849" y="1772816"/>
            <a:ext cx="436747" cy="8091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1" name="AutoShape 8"/>
          <p:cNvSpPr>
            <a:spLocks noChangeArrowheads="1"/>
          </p:cNvSpPr>
          <p:nvPr/>
        </p:nvSpPr>
        <p:spPr bwMode="auto">
          <a:xfrm>
            <a:off x="3935760" y="2717824"/>
            <a:ext cx="1728192" cy="648072"/>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識別子発行機能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・識別子</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・電子署名</a:t>
            </a:r>
          </a:p>
        </p:txBody>
      </p:sp>
      <p:cxnSp>
        <p:nvCxnSpPr>
          <p:cNvPr id="42" name="直線矢印コネクタ 41"/>
          <p:cNvCxnSpPr>
            <a:stCxn id="48" idx="1"/>
            <a:endCxn id="6" idx="3"/>
          </p:cNvCxnSpPr>
          <p:nvPr/>
        </p:nvCxnSpPr>
        <p:spPr>
          <a:xfrm flipH="1" flipV="1">
            <a:off x="3431704" y="1817724"/>
            <a:ext cx="432048" cy="3600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54" name="フローチャート : 書類 53"/>
          <p:cNvSpPr/>
          <p:nvPr/>
        </p:nvSpPr>
        <p:spPr>
          <a:xfrm>
            <a:off x="2135560" y="4229992"/>
            <a:ext cx="936104" cy="504056"/>
          </a:xfrm>
          <a:prstGeom prst="flowChartDocumen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受入証明・記事証明</a:t>
            </a:r>
          </a:p>
        </p:txBody>
      </p:sp>
      <p:cxnSp>
        <p:nvCxnSpPr>
          <p:cNvPr id="55" name="直線矢印コネクタ 54"/>
          <p:cNvCxnSpPr>
            <a:stCxn id="54" idx="3"/>
            <a:endCxn id="11" idx="1"/>
          </p:cNvCxnSpPr>
          <p:nvPr/>
        </p:nvCxnSpPr>
        <p:spPr>
          <a:xfrm flipV="1">
            <a:off x="3071664" y="3977964"/>
            <a:ext cx="936104" cy="50405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7" idx="1"/>
            <a:endCxn id="31" idx="3"/>
          </p:cNvCxnSpPr>
          <p:nvPr/>
        </p:nvCxnSpPr>
        <p:spPr>
          <a:xfrm flipH="1">
            <a:off x="5663952" y="2609812"/>
            <a:ext cx="2736304" cy="43204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5" name="AutoShape 8"/>
          <p:cNvSpPr>
            <a:spLocks noChangeArrowheads="1"/>
          </p:cNvSpPr>
          <p:nvPr/>
        </p:nvSpPr>
        <p:spPr bwMode="auto">
          <a:xfrm>
            <a:off x="4079776" y="4590032"/>
            <a:ext cx="1728192" cy="648072"/>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一時保管機能</a:t>
            </a:r>
          </a:p>
        </p:txBody>
      </p:sp>
      <p:sp>
        <p:nvSpPr>
          <p:cNvPr id="48" name="AutoShape 8"/>
          <p:cNvSpPr>
            <a:spLocks noChangeArrowheads="1"/>
          </p:cNvSpPr>
          <p:nvPr/>
        </p:nvSpPr>
        <p:spPr bwMode="auto">
          <a:xfrm>
            <a:off x="3863752" y="1853728"/>
            <a:ext cx="1728192" cy="648072"/>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収集機能</a:t>
            </a:r>
          </a:p>
        </p:txBody>
      </p:sp>
      <p:cxnSp>
        <p:nvCxnSpPr>
          <p:cNvPr id="51" name="直線矢印コネクタ 50"/>
          <p:cNvCxnSpPr>
            <a:stCxn id="31" idx="0"/>
            <a:endCxn id="48" idx="2"/>
          </p:cNvCxnSpPr>
          <p:nvPr/>
        </p:nvCxnSpPr>
        <p:spPr>
          <a:xfrm flipH="1" flipV="1">
            <a:off x="4727848" y="2501800"/>
            <a:ext cx="72008" cy="2160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11" idx="0"/>
            <a:endCxn id="31" idx="2"/>
          </p:cNvCxnSpPr>
          <p:nvPr/>
        </p:nvCxnSpPr>
        <p:spPr>
          <a:xfrm flipH="1" flipV="1">
            <a:off x="4799856" y="3365896"/>
            <a:ext cx="72008"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5" idx="0"/>
            <a:endCxn id="11" idx="2"/>
          </p:cNvCxnSpPr>
          <p:nvPr/>
        </p:nvCxnSpPr>
        <p:spPr>
          <a:xfrm flipH="1" flipV="1">
            <a:off x="4871864" y="4302000"/>
            <a:ext cx="72008"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7" name="四角形吹き出し 36"/>
          <p:cNvSpPr/>
          <p:nvPr/>
        </p:nvSpPr>
        <p:spPr>
          <a:xfrm>
            <a:off x="8016484" y="4518024"/>
            <a:ext cx="2291477" cy="576064"/>
          </a:xfrm>
          <a:prstGeom prst="wedgeRectCallout">
            <a:avLst>
              <a:gd name="adj1" fmla="val -58739"/>
              <a:gd name="adj2" fmla="val 16888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商用コンテンツは一定期間後</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当館デジタル化コンテンツは即時</a:t>
            </a:r>
          </a:p>
        </p:txBody>
      </p:sp>
      <p:sp>
        <p:nvSpPr>
          <p:cNvPr id="30" name="正方形/長方形 29"/>
          <p:cNvSpPr/>
          <p:nvPr/>
        </p:nvSpPr>
        <p:spPr>
          <a:xfrm>
            <a:off x="1524000" y="36911"/>
            <a:ext cx="3688830"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　恒久的保存基盤</a:t>
            </a:r>
          </a:p>
        </p:txBody>
      </p:sp>
    </p:spTree>
    <p:extLst>
      <p:ext uri="{BB962C8B-B14F-4D97-AF65-F5344CB8AC3E}">
        <p14:creationId xmlns:p14="http://schemas.microsoft.com/office/powerpoint/2010/main" val="382547510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8410"/>
            <a:ext cx="12192000" cy="967080"/>
          </a:xfrm>
        </p:spPr>
        <p:txBody>
          <a:bodyPr>
            <a:normAutofit/>
          </a:bodyPr>
          <a:lstStyle/>
          <a:p>
            <a:r>
              <a:rPr kumimoji="1" lang="en-US" altLang="ja-JP" dirty="0" smtClean="0"/>
              <a:t>(3)</a:t>
            </a:r>
            <a:r>
              <a:rPr kumimoji="1" lang="ja-JP" altLang="en-US" dirty="0" smtClean="0"/>
              <a:t>保存機能（保存計画を含む）</a:t>
            </a:r>
            <a:endParaRPr kumimoji="1" lang="ja-JP" altLang="en-US" dirty="0"/>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188</a:t>
            </a:fld>
            <a:endParaRPr lang="en-US">
              <a:solidFill>
                <a:prstClr val="black">
                  <a:tint val="75000"/>
                </a:prstClr>
              </a:solidFill>
            </a:endParaRPr>
          </a:p>
        </p:txBody>
      </p:sp>
      <p:sp>
        <p:nvSpPr>
          <p:cNvPr id="6" name="AutoShape 8"/>
          <p:cNvSpPr>
            <a:spLocks noChangeArrowheads="1"/>
          </p:cNvSpPr>
          <p:nvPr/>
        </p:nvSpPr>
        <p:spPr bwMode="auto">
          <a:xfrm>
            <a:off x="5087888" y="3429000"/>
            <a:ext cx="2304256" cy="129614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・分散アーカイブ機能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・ディザスタリカバリ</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100" dirty="0">
              <a:solidFill>
                <a:prstClr val="black"/>
              </a:solidFill>
              <a:latin typeface="Meiryo UI" panose="020B0604030504040204" pitchFamily="50" charset="-128"/>
              <a:ea typeface="Meiryo UI" panose="020B0604030504040204" pitchFamily="50" charset="-128"/>
            </a:endParaRPr>
          </a:p>
        </p:txBody>
      </p:sp>
      <p:sp>
        <p:nvSpPr>
          <p:cNvPr id="7" name="AutoShape 8"/>
          <p:cNvSpPr>
            <a:spLocks noChangeArrowheads="1"/>
          </p:cNvSpPr>
          <p:nvPr/>
        </p:nvSpPr>
        <p:spPr bwMode="auto">
          <a:xfrm>
            <a:off x="2783632" y="2924944"/>
            <a:ext cx="2160240" cy="64807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長期保存用としての受入機能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・品質チェック</a:t>
            </a:r>
          </a:p>
        </p:txBody>
      </p:sp>
      <p:sp>
        <p:nvSpPr>
          <p:cNvPr id="8" name="AutoShape 8"/>
          <p:cNvSpPr>
            <a:spLocks noChangeArrowheads="1"/>
          </p:cNvSpPr>
          <p:nvPr/>
        </p:nvSpPr>
        <p:spPr bwMode="auto">
          <a:xfrm>
            <a:off x="4943872" y="1700808"/>
            <a:ext cx="2232248" cy="1440160"/>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lnSpcReduction="10000"/>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保存計画</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・保存用のメタデータ付与</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・マイグレーション機能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・エミュレーション機能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・原本性保証</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・モニタリング（</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物理的・論理的可読確認）</a:t>
            </a:r>
          </a:p>
        </p:txBody>
      </p:sp>
      <p:sp>
        <p:nvSpPr>
          <p:cNvPr id="9" name="横巻き 8"/>
          <p:cNvSpPr/>
          <p:nvPr/>
        </p:nvSpPr>
        <p:spPr>
          <a:xfrm>
            <a:off x="8256240" y="1196752"/>
            <a:ext cx="1656184" cy="576064"/>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ja-JP" sz="1100" dirty="0">
                <a:solidFill>
                  <a:prstClr val="black"/>
                </a:solidFill>
                <a:latin typeface="Meiryo UI" panose="020B0604030504040204" pitchFamily="50" charset="-128"/>
                <a:ea typeface="Meiryo UI" panose="020B0604030504040204" pitchFamily="50" charset="-128"/>
              </a:rPr>
              <a:t>OAIS</a:t>
            </a:r>
            <a:r>
              <a:rPr lang="ja-JP" altLang="en-US" sz="1100" dirty="0">
                <a:solidFill>
                  <a:prstClr val="black"/>
                </a:solidFill>
                <a:latin typeface="Meiryo UI" panose="020B0604030504040204" pitchFamily="50" charset="-128"/>
                <a:ea typeface="Meiryo UI" panose="020B0604030504040204" pitchFamily="50" charset="-128"/>
              </a:rPr>
              <a:t>モデルに準拠</a:t>
            </a:r>
          </a:p>
        </p:txBody>
      </p:sp>
      <p:cxnSp>
        <p:nvCxnSpPr>
          <p:cNvPr id="13" name="直線矢印コネクタ 12"/>
          <p:cNvCxnSpPr>
            <a:stCxn id="6" idx="1"/>
            <a:endCxn id="7" idx="2"/>
          </p:cNvCxnSpPr>
          <p:nvPr/>
        </p:nvCxnSpPr>
        <p:spPr>
          <a:xfrm flipH="1" flipV="1">
            <a:off x="3863752" y="3573016"/>
            <a:ext cx="1224136" cy="50405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0"/>
            <a:endCxn id="8" idx="2"/>
          </p:cNvCxnSpPr>
          <p:nvPr/>
        </p:nvCxnSpPr>
        <p:spPr>
          <a:xfrm flipH="1" flipV="1">
            <a:off x="6059996" y="3140968"/>
            <a:ext cx="180020"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9" name="フローチャート : 磁気ディスク 18"/>
          <p:cNvSpPr/>
          <p:nvPr/>
        </p:nvSpPr>
        <p:spPr>
          <a:xfrm>
            <a:off x="1524000" y="1692395"/>
            <a:ext cx="1727684" cy="720080"/>
          </a:xfrm>
          <a:prstGeom prst="flowChartMagneticDisk">
            <a:avLst/>
          </a:prstGeom>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（一時保管コンテンツ）</a:t>
            </a:r>
          </a:p>
        </p:txBody>
      </p:sp>
      <p:sp>
        <p:nvSpPr>
          <p:cNvPr id="20" name="フローチャート : 磁気ディスク 19"/>
          <p:cNvSpPr/>
          <p:nvPr/>
        </p:nvSpPr>
        <p:spPr>
          <a:xfrm>
            <a:off x="3359696" y="1651251"/>
            <a:ext cx="1584176" cy="864096"/>
          </a:xfrm>
          <a:prstGeom prst="flowChartMagneticDisk">
            <a:avLst/>
          </a:prstGeom>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（維持が困難になったサイト）</a:t>
            </a:r>
          </a:p>
        </p:txBody>
      </p:sp>
      <p:cxnSp>
        <p:nvCxnSpPr>
          <p:cNvPr id="21" name="直線矢印コネクタ 20"/>
          <p:cNvCxnSpPr>
            <a:stCxn id="7" idx="0"/>
            <a:endCxn id="20" idx="3"/>
          </p:cNvCxnSpPr>
          <p:nvPr/>
        </p:nvCxnSpPr>
        <p:spPr>
          <a:xfrm flipV="1">
            <a:off x="3863752" y="2515348"/>
            <a:ext cx="288032" cy="40959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7" idx="0"/>
            <a:endCxn id="19" idx="3"/>
          </p:cNvCxnSpPr>
          <p:nvPr/>
        </p:nvCxnSpPr>
        <p:spPr>
          <a:xfrm flipH="1" flipV="1">
            <a:off x="2387842" y="2412476"/>
            <a:ext cx="1475910" cy="51246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29" idx="2"/>
            <a:endCxn id="6" idx="3"/>
          </p:cNvCxnSpPr>
          <p:nvPr/>
        </p:nvCxnSpPr>
        <p:spPr>
          <a:xfrm flipH="1">
            <a:off x="7392144" y="3681028"/>
            <a:ext cx="1080120" cy="396044"/>
          </a:xfrm>
          <a:prstGeom prst="straightConnector1">
            <a:avLst/>
          </a:prstGeom>
          <a:ln w="28575">
            <a:headEnd type="triangle" w="lg" len="lg"/>
            <a:tailEnd type="triangle" w="med" len="med"/>
          </a:ln>
        </p:spPr>
        <p:style>
          <a:lnRef idx="1">
            <a:schemeClr val="accent1"/>
          </a:lnRef>
          <a:fillRef idx="0">
            <a:schemeClr val="accent1"/>
          </a:fillRef>
          <a:effectRef idx="0">
            <a:schemeClr val="accent1"/>
          </a:effectRef>
          <a:fontRef idx="minor">
            <a:schemeClr val="tx1"/>
          </a:fontRef>
        </p:style>
      </p:cxnSp>
      <p:sp>
        <p:nvSpPr>
          <p:cNvPr id="28" name="フローチャート : 磁気ディスク 27"/>
          <p:cNvSpPr/>
          <p:nvPr/>
        </p:nvSpPr>
        <p:spPr>
          <a:xfrm>
            <a:off x="8472264" y="2708920"/>
            <a:ext cx="1872208"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権利情報データベース</a:t>
            </a:r>
          </a:p>
        </p:txBody>
      </p:sp>
      <p:sp>
        <p:nvSpPr>
          <p:cNvPr id="29" name="フローチャート : 磁気ディスク 28"/>
          <p:cNvSpPr/>
          <p:nvPr/>
        </p:nvSpPr>
        <p:spPr>
          <a:xfrm>
            <a:off x="8472264" y="3356992"/>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32" name="直線矢印コネクタ 31"/>
          <p:cNvCxnSpPr>
            <a:stCxn id="25" idx="2"/>
            <a:endCxn id="6" idx="3"/>
          </p:cNvCxnSpPr>
          <p:nvPr/>
        </p:nvCxnSpPr>
        <p:spPr>
          <a:xfrm flipH="1" flipV="1">
            <a:off x="7392144" y="4077072"/>
            <a:ext cx="1080120" cy="1044116"/>
          </a:xfrm>
          <a:prstGeom prst="straightConnector1">
            <a:avLst/>
          </a:prstGeom>
          <a:ln w="28575">
            <a:headEnd type="triangle" w="lg" len="lg"/>
            <a:tailEnd type="triangle" w="med" len="med"/>
          </a:ln>
        </p:spPr>
        <p:style>
          <a:lnRef idx="1">
            <a:schemeClr val="accent1"/>
          </a:lnRef>
          <a:fillRef idx="0">
            <a:schemeClr val="accent1"/>
          </a:fillRef>
          <a:effectRef idx="0">
            <a:schemeClr val="accent1"/>
          </a:effectRef>
          <a:fontRef idx="minor">
            <a:schemeClr val="tx1"/>
          </a:fontRef>
        </p:style>
      </p:cxnSp>
      <p:sp>
        <p:nvSpPr>
          <p:cNvPr id="38" name="フローチャート : 磁気ディスク 37"/>
          <p:cNvSpPr/>
          <p:nvPr/>
        </p:nvSpPr>
        <p:spPr>
          <a:xfrm>
            <a:off x="8472264" y="4077072"/>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40" name="直線矢印コネクタ 39"/>
          <p:cNvCxnSpPr>
            <a:stCxn id="38" idx="2"/>
            <a:endCxn id="6" idx="3"/>
          </p:cNvCxnSpPr>
          <p:nvPr/>
        </p:nvCxnSpPr>
        <p:spPr>
          <a:xfrm flipH="1" flipV="1">
            <a:off x="7392144" y="4077072"/>
            <a:ext cx="1080120" cy="324036"/>
          </a:xfrm>
          <a:prstGeom prst="straightConnector1">
            <a:avLst/>
          </a:prstGeom>
          <a:ln w="28575">
            <a:solidFill>
              <a:srgbClr val="0070C0"/>
            </a:solidFill>
            <a:headEnd type="triangle" w="lg" len="lg"/>
            <a:tailEnd type="triangle" w="med" len="med"/>
          </a:ln>
        </p:spPr>
        <p:style>
          <a:lnRef idx="1">
            <a:schemeClr val="accent1"/>
          </a:lnRef>
          <a:fillRef idx="0">
            <a:schemeClr val="accent1"/>
          </a:fillRef>
          <a:effectRef idx="0">
            <a:schemeClr val="accent1"/>
          </a:effectRef>
          <a:fontRef idx="minor">
            <a:schemeClr val="tx1"/>
          </a:fontRef>
        </p:style>
      </p:cxnSp>
      <p:sp>
        <p:nvSpPr>
          <p:cNvPr id="36" name="AutoShape 8"/>
          <p:cNvSpPr>
            <a:spLocks noChangeArrowheads="1"/>
          </p:cNvSpPr>
          <p:nvPr/>
        </p:nvSpPr>
        <p:spPr bwMode="auto">
          <a:xfrm>
            <a:off x="5447928" y="5302123"/>
            <a:ext cx="1728192" cy="648072"/>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配信・流通機能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（検索・閲覧機能を含む）</a:t>
            </a:r>
          </a:p>
        </p:txBody>
      </p:sp>
      <p:cxnSp>
        <p:nvCxnSpPr>
          <p:cNvPr id="37" name="直線矢印コネクタ 36"/>
          <p:cNvCxnSpPr>
            <a:stCxn id="36" idx="0"/>
            <a:endCxn id="6" idx="2"/>
          </p:cNvCxnSpPr>
          <p:nvPr/>
        </p:nvCxnSpPr>
        <p:spPr>
          <a:xfrm flipH="1" flipV="1">
            <a:off x="6240016" y="4725145"/>
            <a:ext cx="72008" cy="57697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0" name="フローチャート : 磁気ディスク 29"/>
          <p:cNvSpPr/>
          <p:nvPr/>
        </p:nvSpPr>
        <p:spPr>
          <a:xfrm>
            <a:off x="8544272" y="4725144"/>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25" name="フローチャート : 磁気ディスク 24"/>
          <p:cNvSpPr/>
          <p:nvPr/>
        </p:nvSpPr>
        <p:spPr>
          <a:xfrm>
            <a:off x="8472264" y="4797152"/>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31" name="正方形/長方形 30"/>
          <p:cNvSpPr/>
          <p:nvPr/>
        </p:nvSpPr>
        <p:spPr>
          <a:xfrm>
            <a:off x="1524000" y="36911"/>
            <a:ext cx="3688830"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　恒久的保存基盤</a:t>
            </a:r>
          </a:p>
        </p:txBody>
      </p:sp>
    </p:spTree>
    <p:extLst>
      <p:ext uri="{BB962C8B-B14F-4D97-AF65-F5344CB8AC3E}">
        <p14:creationId xmlns:p14="http://schemas.microsoft.com/office/powerpoint/2010/main" val="74357677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406"/>
            <a:ext cx="12192000" cy="931076"/>
          </a:xfrm>
        </p:spPr>
        <p:txBody>
          <a:bodyPr>
            <a:normAutofit/>
          </a:bodyPr>
          <a:lstStyle/>
          <a:p>
            <a:r>
              <a:rPr lang="en-US" altLang="ja-JP" sz="3600" dirty="0"/>
              <a:t>(4)</a:t>
            </a:r>
            <a:r>
              <a:rPr lang="ja-JP" altLang="en-US" sz="3600" dirty="0"/>
              <a:t>権利情報・管理情報の収集・管理機能</a:t>
            </a:r>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189</a:t>
            </a:fld>
            <a:endParaRPr lang="en-US">
              <a:solidFill>
                <a:prstClr val="black">
                  <a:tint val="75000"/>
                </a:prstClr>
              </a:solidFill>
            </a:endParaRPr>
          </a:p>
        </p:txBody>
      </p:sp>
      <p:sp>
        <p:nvSpPr>
          <p:cNvPr id="6" name="AutoShape 8"/>
          <p:cNvSpPr>
            <a:spLocks noChangeArrowheads="1"/>
          </p:cNvSpPr>
          <p:nvPr/>
        </p:nvSpPr>
        <p:spPr bwMode="auto">
          <a:xfrm>
            <a:off x="1703512" y="1556792"/>
            <a:ext cx="1728192" cy="648072"/>
          </a:xfrm>
          <a:prstGeom prst="roundRect">
            <a:avLst>
              <a:gd name="adj" fmla="val 25048"/>
            </a:avLst>
          </a:prstGeom>
          <a:ln>
            <a:headEnd/>
            <a:tailEnd/>
          </a:ln>
        </p:spPr>
        <p:style>
          <a:lnRef idx="2">
            <a:schemeClr val="accent1"/>
          </a:lnRef>
          <a:fillRef idx="1">
            <a:schemeClr val="lt1"/>
          </a:fillRef>
          <a:effectRef idx="0">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コンテンツ創出機能</a:t>
            </a:r>
          </a:p>
        </p:txBody>
      </p:sp>
      <p:sp>
        <p:nvSpPr>
          <p:cNvPr id="7" name="AutoShape 8"/>
          <p:cNvSpPr>
            <a:spLocks noChangeArrowheads="1"/>
          </p:cNvSpPr>
          <p:nvPr/>
        </p:nvSpPr>
        <p:spPr bwMode="auto">
          <a:xfrm>
            <a:off x="6473656" y="5733256"/>
            <a:ext cx="1782584" cy="79208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（保存用組織化を含む）</a:t>
            </a:r>
          </a:p>
        </p:txBody>
      </p:sp>
      <p:cxnSp>
        <p:nvCxnSpPr>
          <p:cNvPr id="8" name="直線矢印コネクタ 7"/>
          <p:cNvCxnSpPr>
            <a:stCxn id="19" idx="2"/>
            <a:endCxn id="7" idx="0"/>
          </p:cNvCxnSpPr>
          <p:nvPr/>
        </p:nvCxnSpPr>
        <p:spPr>
          <a:xfrm flipH="1">
            <a:off x="7364948" y="2600908"/>
            <a:ext cx="1179324" cy="313234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0" name="フローチャート : 磁気ディスク 9"/>
          <p:cNvSpPr/>
          <p:nvPr/>
        </p:nvSpPr>
        <p:spPr>
          <a:xfrm>
            <a:off x="8616280" y="5733256"/>
            <a:ext cx="17281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cxnSp>
        <p:nvCxnSpPr>
          <p:cNvPr id="11" name="直線矢印コネクタ 10"/>
          <p:cNvCxnSpPr>
            <a:stCxn id="58" idx="2"/>
            <a:endCxn id="40" idx="3"/>
          </p:cNvCxnSpPr>
          <p:nvPr/>
        </p:nvCxnSpPr>
        <p:spPr>
          <a:xfrm flipH="1">
            <a:off x="6168008" y="5337212"/>
            <a:ext cx="2376264" cy="288032"/>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フローチャート : 磁気ディスク 12"/>
          <p:cNvSpPr/>
          <p:nvPr/>
        </p:nvSpPr>
        <p:spPr>
          <a:xfrm>
            <a:off x="8544272" y="2924944"/>
            <a:ext cx="17281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14" name="直線矢印コネクタ 13"/>
          <p:cNvCxnSpPr>
            <a:stCxn id="19" idx="2"/>
            <a:endCxn id="16" idx="3"/>
          </p:cNvCxnSpPr>
          <p:nvPr/>
        </p:nvCxnSpPr>
        <p:spPr>
          <a:xfrm flipH="1">
            <a:off x="6672064" y="2600908"/>
            <a:ext cx="1872208" cy="3600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3" idx="2"/>
            <a:endCxn id="16" idx="3"/>
          </p:cNvCxnSpPr>
          <p:nvPr/>
        </p:nvCxnSpPr>
        <p:spPr>
          <a:xfrm flipH="1" flipV="1">
            <a:off x="6672064" y="2960948"/>
            <a:ext cx="1872208"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6" name="AutoShape 8"/>
          <p:cNvSpPr>
            <a:spLocks noChangeArrowheads="1"/>
          </p:cNvSpPr>
          <p:nvPr/>
        </p:nvSpPr>
        <p:spPr bwMode="auto">
          <a:xfrm>
            <a:off x="4007768" y="2636912"/>
            <a:ext cx="2664296" cy="648072"/>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none" anchor="t">
            <a:normAutofit lnSpcReduction="10000"/>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a:solidFill>
                  <a:prstClr val="black"/>
                </a:solidFill>
                <a:latin typeface="Meiryo UI" panose="020B0604030504040204" pitchFamily="50" charset="-128"/>
                <a:ea typeface="Meiryo UI" panose="020B0604030504040204" pitchFamily="50" charset="-128"/>
              </a:rPr>
              <a:t>付与・管理機能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・著作物情報（著作物</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名称、著作者等）</a:t>
            </a:r>
          </a:p>
        </p:txBody>
      </p:sp>
      <p:sp>
        <p:nvSpPr>
          <p:cNvPr id="18" name="AutoShape 8"/>
          <p:cNvSpPr>
            <a:spLocks noChangeArrowheads="1"/>
          </p:cNvSpPr>
          <p:nvPr/>
        </p:nvSpPr>
        <p:spPr bwMode="auto">
          <a:xfrm>
            <a:off x="4223792" y="3645024"/>
            <a:ext cx="2160240" cy="1152128"/>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著作物の</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a:solidFill>
                  <a:prstClr val="black"/>
                </a:solidFill>
                <a:latin typeface="Meiryo UI" panose="020B0604030504040204" pitchFamily="50" charset="-128"/>
                <a:ea typeface="Meiryo UI" panose="020B0604030504040204" pitchFamily="50" charset="-128"/>
              </a:rPr>
              <a:t>付与・管理機能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・著作物情報</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（著作権者、著作権等管理事業者、</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使用料、</a:t>
            </a:r>
            <a:r>
              <a:rPr lang="en-US" altLang="ja-JP" sz="1100" dirty="0">
                <a:solidFill>
                  <a:prstClr val="black"/>
                </a:solidFill>
                <a:latin typeface="Meiryo UI" panose="020B0604030504040204" pitchFamily="50" charset="-128"/>
                <a:ea typeface="Meiryo UI" panose="020B0604030504040204" pitchFamily="50" charset="-128"/>
              </a:rPr>
              <a:t>CC</a:t>
            </a:r>
            <a:r>
              <a:rPr lang="ja-JP" altLang="en-US" sz="1100" dirty="0">
                <a:solidFill>
                  <a:prstClr val="black"/>
                </a:solidFill>
                <a:latin typeface="Meiryo UI" panose="020B0604030504040204" pitchFamily="50" charset="-128"/>
                <a:ea typeface="Meiryo UI" panose="020B0604030504040204" pitchFamily="50" charset="-128"/>
              </a:rPr>
              <a:t>ライセンス等）</a:t>
            </a:r>
          </a:p>
        </p:txBody>
      </p:sp>
      <p:sp>
        <p:nvSpPr>
          <p:cNvPr id="19" name="フローチャート : 磁気ディスク 18"/>
          <p:cNvSpPr/>
          <p:nvPr/>
        </p:nvSpPr>
        <p:spPr>
          <a:xfrm>
            <a:off x="8544272" y="2276872"/>
            <a:ext cx="17281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コンテンツ情報</a:t>
            </a:r>
          </a:p>
        </p:txBody>
      </p:sp>
      <p:sp>
        <p:nvSpPr>
          <p:cNvPr id="20" name="フローチャート : 磁気ディスク 19"/>
          <p:cNvSpPr/>
          <p:nvPr/>
        </p:nvSpPr>
        <p:spPr>
          <a:xfrm>
            <a:off x="8544272" y="4293096"/>
            <a:ext cx="1728192"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著作物情報</a:t>
            </a:r>
          </a:p>
        </p:txBody>
      </p:sp>
      <p:cxnSp>
        <p:nvCxnSpPr>
          <p:cNvPr id="22" name="直線矢印コネクタ 21"/>
          <p:cNvCxnSpPr>
            <a:stCxn id="20" idx="2"/>
            <a:endCxn id="18" idx="3"/>
          </p:cNvCxnSpPr>
          <p:nvPr/>
        </p:nvCxnSpPr>
        <p:spPr>
          <a:xfrm flipH="1" flipV="1">
            <a:off x="6384032" y="4221088"/>
            <a:ext cx="2160240" cy="396044"/>
          </a:xfrm>
          <a:prstGeom prst="straightConnector1">
            <a:avLst/>
          </a:prstGeom>
          <a:ln w="28575">
            <a:headEnd type="triangle" w="lg" len="lg"/>
            <a:tailEnd type="triangle" w="med" len="med"/>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495601" y="2348880"/>
            <a:ext cx="867545" cy="1107996"/>
          </a:xfrm>
          <a:prstGeom prst="rect">
            <a:avLst/>
          </a:prstGeom>
        </p:spPr>
        <p:txBody>
          <a:bodyPr wrap="none">
            <a:spAutoFit/>
          </a:bodyPr>
          <a:lstStyle/>
          <a:p>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p>
          <a:p>
            <a:r>
              <a:rPr lang="ja-JP" altLang="en-US" sz="1100" dirty="0">
                <a:solidFill>
                  <a:prstClr val="black"/>
                </a:solidFill>
                <a:latin typeface="Meiryo UI" panose="020B0604030504040204" pitchFamily="50" charset="-128"/>
                <a:ea typeface="Meiryo UI" panose="020B0604030504040204" pitchFamily="50" charset="-128"/>
              </a:rPr>
              <a:t>書誌情報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所在情報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p>
          <a:p>
            <a:r>
              <a:rPr lang="ja-JP" altLang="en-US" sz="1100" dirty="0">
                <a:solidFill>
                  <a:prstClr val="black"/>
                </a:solidFill>
                <a:latin typeface="Meiryo UI" panose="020B0604030504040204" pitchFamily="50" charset="-128"/>
                <a:ea typeface="Meiryo UI" panose="020B0604030504040204" pitchFamily="50" charset="-128"/>
              </a:rPr>
              <a:t>権利情報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署名情報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33" name="直線矢印コネクタ 32"/>
          <p:cNvCxnSpPr>
            <a:stCxn id="16" idx="1"/>
            <a:endCxn id="6" idx="2"/>
          </p:cNvCxnSpPr>
          <p:nvPr/>
        </p:nvCxnSpPr>
        <p:spPr>
          <a:xfrm flipH="1" flipV="1">
            <a:off x="2567608" y="2204864"/>
            <a:ext cx="1440160" cy="75608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0" name="AutoShape 8"/>
          <p:cNvSpPr>
            <a:spLocks noChangeArrowheads="1"/>
          </p:cNvSpPr>
          <p:nvPr/>
        </p:nvSpPr>
        <p:spPr bwMode="auto">
          <a:xfrm>
            <a:off x="4385424" y="5013176"/>
            <a:ext cx="1782584" cy="1224136"/>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none" anchor="t">
            <a:normAutofit lnSpcReduction="10000"/>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著作者管理機能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・著作者</a:t>
            </a:r>
            <a:r>
              <a:rPr lang="en-US" altLang="ja-JP" sz="1100" dirty="0">
                <a:solidFill>
                  <a:prstClr val="black"/>
                </a:solidFill>
                <a:latin typeface="Meiryo UI" panose="020B0604030504040204" pitchFamily="50" charset="-128"/>
                <a:ea typeface="Meiryo UI" panose="020B0604030504040204" pitchFamily="50" charset="-128"/>
              </a:rPr>
              <a:t>ID</a:t>
            </a: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・著者名</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・没年</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・連絡先</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・権利継承者名</a:t>
            </a:r>
          </a:p>
        </p:txBody>
      </p:sp>
      <p:cxnSp>
        <p:nvCxnSpPr>
          <p:cNvPr id="43" name="直線矢印コネクタ 42"/>
          <p:cNvCxnSpPr>
            <a:stCxn id="18" idx="3"/>
            <a:endCxn id="58" idx="2"/>
          </p:cNvCxnSpPr>
          <p:nvPr/>
        </p:nvCxnSpPr>
        <p:spPr>
          <a:xfrm>
            <a:off x="6384032" y="4221088"/>
            <a:ext cx="2160240" cy="11161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6816081" y="5013177"/>
            <a:ext cx="867545" cy="430887"/>
          </a:xfrm>
          <a:prstGeom prst="rect">
            <a:avLst/>
          </a:prstGeom>
        </p:spPr>
        <p:txBody>
          <a:bodyPr wrap="none">
            <a:spAutoFit/>
          </a:bodyPr>
          <a:lstStyle/>
          <a:p>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p>
          <a:p>
            <a:r>
              <a:rPr lang="ja-JP" altLang="en-US" sz="1100" dirty="0">
                <a:solidFill>
                  <a:prstClr val="black"/>
                </a:solidFill>
                <a:latin typeface="Meiryo UI" panose="020B0604030504040204" pitchFamily="50" charset="-128"/>
                <a:ea typeface="Meiryo UI" panose="020B0604030504040204" pitchFamily="50" charset="-128"/>
              </a:rPr>
              <a:t>保存用メタ</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58" name="フローチャート : 磁気ディスク 57"/>
          <p:cNvSpPr/>
          <p:nvPr/>
        </p:nvSpPr>
        <p:spPr>
          <a:xfrm>
            <a:off x="8544272" y="5013176"/>
            <a:ext cx="1728192"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著作者情報</a:t>
            </a:r>
          </a:p>
        </p:txBody>
      </p:sp>
      <p:cxnSp>
        <p:nvCxnSpPr>
          <p:cNvPr id="73" name="直線矢印コネクタ 72"/>
          <p:cNvCxnSpPr>
            <a:stCxn id="18" idx="0"/>
            <a:endCxn id="16" idx="2"/>
          </p:cNvCxnSpPr>
          <p:nvPr/>
        </p:nvCxnSpPr>
        <p:spPr>
          <a:xfrm flipV="1">
            <a:off x="5303912" y="3284984"/>
            <a:ext cx="36004" cy="3600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stCxn id="10" idx="2"/>
            <a:endCxn id="7" idx="3"/>
          </p:cNvCxnSpPr>
          <p:nvPr/>
        </p:nvCxnSpPr>
        <p:spPr>
          <a:xfrm flipH="1">
            <a:off x="8256240" y="6057292"/>
            <a:ext cx="360040" cy="7200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86" name="フローチャート : 書類 85"/>
          <p:cNvSpPr/>
          <p:nvPr/>
        </p:nvSpPr>
        <p:spPr>
          <a:xfrm>
            <a:off x="1919536" y="3717032"/>
            <a:ext cx="936104" cy="504056"/>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受入証明・記事証明</a:t>
            </a:r>
          </a:p>
        </p:txBody>
      </p:sp>
      <p:cxnSp>
        <p:nvCxnSpPr>
          <p:cNvPr id="87" name="直線矢印コネクタ 86"/>
          <p:cNvCxnSpPr>
            <a:stCxn id="86" idx="3"/>
            <a:endCxn id="16" idx="1"/>
          </p:cNvCxnSpPr>
          <p:nvPr/>
        </p:nvCxnSpPr>
        <p:spPr>
          <a:xfrm flipV="1">
            <a:off x="2855640" y="2960948"/>
            <a:ext cx="1152128" cy="100811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90" name="AutoShape 8"/>
          <p:cNvSpPr>
            <a:spLocks noChangeArrowheads="1"/>
          </p:cNvSpPr>
          <p:nvPr/>
        </p:nvSpPr>
        <p:spPr bwMode="auto">
          <a:xfrm>
            <a:off x="5879976" y="1268760"/>
            <a:ext cx="2160240" cy="792088"/>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権利の対価徴収・分配機能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・コンテンツ毎販売数</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91" name="直線矢印コネクタ 90"/>
          <p:cNvCxnSpPr>
            <a:endCxn id="90" idx="2"/>
          </p:cNvCxnSpPr>
          <p:nvPr/>
        </p:nvCxnSpPr>
        <p:spPr>
          <a:xfrm flipH="1" flipV="1">
            <a:off x="6960096" y="2060848"/>
            <a:ext cx="1368152" cy="2088232"/>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フローチャート : 磁気ディスク 38"/>
          <p:cNvSpPr/>
          <p:nvPr/>
        </p:nvSpPr>
        <p:spPr>
          <a:xfrm>
            <a:off x="8472264" y="3645024"/>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31" name="正方形/長方形 30"/>
          <p:cNvSpPr/>
          <p:nvPr/>
        </p:nvSpPr>
        <p:spPr>
          <a:xfrm>
            <a:off x="1524000" y="36911"/>
            <a:ext cx="3688830"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　恒久的保存基盤</a:t>
            </a:r>
          </a:p>
        </p:txBody>
      </p:sp>
    </p:spTree>
    <p:extLst>
      <p:ext uri="{BB962C8B-B14F-4D97-AF65-F5344CB8AC3E}">
        <p14:creationId xmlns:p14="http://schemas.microsoft.com/office/powerpoint/2010/main" val="3582678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en-US" altLang="ja-JP" dirty="0"/>
              <a:t>【1994</a:t>
            </a:r>
            <a:r>
              <a:rPr lang="ja-JP" altLang="en-US" dirty="0"/>
              <a:t>～</a:t>
            </a:r>
            <a:r>
              <a:rPr lang="en-US" altLang="ja-JP" dirty="0"/>
              <a:t>2002】</a:t>
            </a:r>
            <a:r>
              <a:rPr lang="ja-JP" altLang="en-US" dirty="0"/>
              <a:t>揺籃期・</a:t>
            </a:r>
            <a:r>
              <a:rPr lang="ja-JP" altLang="en-US" dirty="0" smtClean="0"/>
              <a:t>始動期</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19</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191753211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en-US" altLang="ja-JP" sz="3600" dirty="0"/>
              <a:t>(5)</a:t>
            </a:r>
            <a:r>
              <a:rPr lang="ja-JP" altLang="en-US" sz="3600" dirty="0"/>
              <a:t>配信・流通機能（検索・閲覧機能を含む）</a:t>
            </a:r>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190</a:t>
            </a:fld>
            <a:endParaRPr lang="en-US">
              <a:solidFill>
                <a:prstClr val="black">
                  <a:tint val="75000"/>
                </a:prstClr>
              </a:solidFill>
            </a:endParaRPr>
          </a:p>
        </p:txBody>
      </p:sp>
      <p:sp>
        <p:nvSpPr>
          <p:cNvPr id="7" name="AutoShape 8"/>
          <p:cNvSpPr>
            <a:spLocks noChangeArrowheads="1"/>
          </p:cNvSpPr>
          <p:nvPr/>
        </p:nvSpPr>
        <p:spPr bwMode="auto">
          <a:xfrm>
            <a:off x="4469834" y="5919019"/>
            <a:ext cx="2160240" cy="79208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課金・決済機能</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8" name="フローチャート : 磁気ディスク 7"/>
          <p:cNvSpPr/>
          <p:nvPr/>
        </p:nvSpPr>
        <p:spPr>
          <a:xfrm>
            <a:off x="1703512" y="2173142"/>
            <a:ext cx="1728192" cy="648072"/>
          </a:xfrm>
          <a:prstGeom prst="flowChartMagneticDisk">
            <a:avLst/>
          </a:prstGeom>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sp>
        <p:nvSpPr>
          <p:cNvPr id="9" name="フローチャート : 磁気ディスク 8"/>
          <p:cNvSpPr/>
          <p:nvPr/>
        </p:nvSpPr>
        <p:spPr>
          <a:xfrm>
            <a:off x="8605750" y="3068960"/>
            <a:ext cx="1882739" cy="136815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（非商用コンテンツ、維持が困難になったサイト、当館デジタル化コンテンツ）</a:t>
            </a:r>
          </a:p>
        </p:txBody>
      </p:sp>
      <p:sp>
        <p:nvSpPr>
          <p:cNvPr id="10" name="AutoShape 8"/>
          <p:cNvSpPr>
            <a:spLocks noChangeArrowheads="1"/>
          </p:cNvSpPr>
          <p:nvPr/>
        </p:nvSpPr>
        <p:spPr bwMode="auto">
          <a:xfrm>
            <a:off x="2569591" y="3413691"/>
            <a:ext cx="2160240" cy="1008112"/>
          </a:xfrm>
          <a:prstGeom prst="roundRect">
            <a:avLst>
              <a:gd name="adj" fmla="val 25048"/>
            </a:avLst>
          </a:prstGeom>
          <a:ln>
            <a:headEnd/>
            <a:tailEnd/>
          </a:ln>
        </p:spPr>
        <p:style>
          <a:lnRef idx="1">
            <a:schemeClr val="accent3"/>
          </a:lnRef>
          <a:fillRef idx="2">
            <a:schemeClr val="accent3"/>
          </a:fillRef>
          <a:effectRef idx="1">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図書館等での閲覧・貸出機能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・各種フォーマット</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・各種ビューア</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・各種電子書籍サイト</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11" name="直線矢印コネクタ 10"/>
          <p:cNvCxnSpPr>
            <a:stCxn id="50" idx="3"/>
            <a:endCxn id="9" idx="2"/>
          </p:cNvCxnSpPr>
          <p:nvPr/>
        </p:nvCxnSpPr>
        <p:spPr>
          <a:xfrm>
            <a:off x="8328249" y="2312876"/>
            <a:ext cx="277501" cy="144016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5879977" y="2924945"/>
            <a:ext cx="1758815" cy="430887"/>
          </a:xfrm>
          <a:prstGeom prst="rect">
            <a:avLst/>
          </a:prstGeom>
        </p:spPr>
        <p:txBody>
          <a:bodyPr wrap="none">
            <a:spAutoFit/>
          </a:bodyPr>
          <a:lstStyle/>
          <a:p>
            <a:r>
              <a:rPr lang="en-US" altLang="ja-JP" sz="1100" dirty="0">
                <a:solidFill>
                  <a:prstClr val="black"/>
                </a:solidFill>
                <a:latin typeface="Meiryo UI" panose="020B0604030504040204" pitchFamily="50" charset="-128"/>
                <a:ea typeface="Meiryo UI" panose="020B0604030504040204" pitchFamily="50" charset="-128"/>
              </a:rPr>
              <a:t>NDL</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公共図書館、</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大学図書館デジタル化資料</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1559496" y="4895628"/>
            <a:ext cx="2160240" cy="576064"/>
          </a:xfrm>
          <a:prstGeom prst="roundRect">
            <a:avLst>
              <a:gd name="adj" fmla="val 25048"/>
            </a:avLst>
          </a:prstGeom>
          <a:ln>
            <a:headEnd/>
            <a:tailEnd/>
          </a:ln>
        </p:spPr>
        <p:style>
          <a:lnRef idx="1">
            <a:schemeClr val="accent3"/>
          </a:lnRef>
          <a:fillRef idx="2">
            <a:schemeClr val="accent3"/>
          </a:fillRef>
          <a:effectRef idx="1">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ユニバーサルデザイン機能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・読上げ機能、文字拡大機能</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22" name="直線矢印コネクタ 21"/>
          <p:cNvCxnSpPr>
            <a:stCxn id="10" idx="0"/>
            <a:endCxn id="8" idx="4"/>
          </p:cNvCxnSpPr>
          <p:nvPr/>
        </p:nvCxnSpPr>
        <p:spPr>
          <a:xfrm flipH="1" flipV="1">
            <a:off x="3431705" y="2497179"/>
            <a:ext cx="218007" cy="91651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567608" y="3068960"/>
            <a:ext cx="1207382" cy="261610"/>
          </a:xfrm>
          <a:prstGeom prst="rect">
            <a:avLst/>
          </a:prstGeom>
        </p:spPr>
        <p:txBody>
          <a:bodyPr wrap="none">
            <a:spAutoFit/>
          </a:bodyPr>
          <a:lstStyle/>
          <a:p>
            <a:r>
              <a:rPr lang="ja-JP" altLang="en-US" sz="1100" dirty="0">
                <a:solidFill>
                  <a:prstClr val="black"/>
                </a:solidFill>
                <a:latin typeface="Meiryo UI" panose="020B0604030504040204" pitchFamily="50" charset="-128"/>
                <a:ea typeface="Meiryo UI" panose="020B0604030504040204" pitchFamily="50" charset="-128"/>
              </a:rPr>
              <a:t>電子書籍サイト等</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21" name="AutoShape 8"/>
          <p:cNvSpPr>
            <a:spLocks noChangeArrowheads="1"/>
          </p:cNvSpPr>
          <p:nvPr/>
        </p:nvSpPr>
        <p:spPr bwMode="auto">
          <a:xfrm>
            <a:off x="4151784" y="2132856"/>
            <a:ext cx="2160240" cy="792088"/>
          </a:xfrm>
          <a:prstGeom prst="roundRect">
            <a:avLst>
              <a:gd name="adj" fmla="val 25048"/>
            </a:avLst>
          </a:prstGeom>
          <a:ln>
            <a:headEnd/>
            <a:tailEnd/>
          </a:ln>
        </p:spPr>
        <p:style>
          <a:lnRef idx="1">
            <a:schemeClr val="accent3"/>
          </a:lnRef>
          <a:fillRef idx="2">
            <a:schemeClr val="accent3"/>
          </a:fillRef>
          <a:effectRef idx="1">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統合検索サービス</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（ナショナルアーカイブポータル）</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a:xfrm>
            <a:off x="8760296" y="1628800"/>
            <a:ext cx="17281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26" name="フローチャート : 磁気ディスク 25"/>
          <p:cNvSpPr/>
          <p:nvPr/>
        </p:nvSpPr>
        <p:spPr>
          <a:xfrm>
            <a:off x="8760296" y="980728"/>
            <a:ext cx="17281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コンテンツ情報</a:t>
            </a:r>
          </a:p>
        </p:txBody>
      </p:sp>
      <p:cxnSp>
        <p:nvCxnSpPr>
          <p:cNvPr id="30" name="直線矢印コネクタ 29"/>
          <p:cNvCxnSpPr>
            <a:stCxn id="50" idx="3"/>
            <a:endCxn id="24" idx="2"/>
          </p:cNvCxnSpPr>
          <p:nvPr/>
        </p:nvCxnSpPr>
        <p:spPr>
          <a:xfrm flipV="1">
            <a:off x="8328248" y="1952836"/>
            <a:ext cx="432048" cy="3600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50" idx="3"/>
            <a:endCxn id="26" idx="2"/>
          </p:cNvCxnSpPr>
          <p:nvPr/>
        </p:nvCxnSpPr>
        <p:spPr>
          <a:xfrm flipV="1">
            <a:off x="8328248" y="1304764"/>
            <a:ext cx="432048" cy="100811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1" idx="1"/>
            <a:endCxn id="8" idx="4"/>
          </p:cNvCxnSpPr>
          <p:nvPr/>
        </p:nvCxnSpPr>
        <p:spPr>
          <a:xfrm flipH="1" flipV="1">
            <a:off x="3431704" y="2497178"/>
            <a:ext cx="720080" cy="3172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10" idx="0"/>
            <a:endCxn id="21" idx="2"/>
          </p:cNvCxnSpPr>
          <p:nvPr/>
        </p:nvCxnSpPr>
        <p:spPr>
          <a:xfrm flipV="1">
            <a:off x="3649712" y="2924945"/>
            <a:ext cx="1582193" cy="48874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50" name="AutoShape 8"/>
          <p:cNvSpPr>
            <a:spLocks noChangeArrowheads="1"/>
          </p:cNvSpPr>
          <p:nvPr/>
        </p:nvSpPr>
        <p:spPr bwMode="auto">
          <a:xfrm>
            <a:off x="6600056" y="1988840"/>
            <a:ext cx="1728192" cy="64807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保存機能</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54" name="直線矢印コネクタ 53"/>
          <p:cNvCxnSpPr>
            <a:stCxn id="21" idx="3"/>
            <a:endCxn id="50" idx="1"/>
          </p:cNvCxnSpPr>
          <p:nvPr/>
        </p:nvCxnSpPr>
        <p:spPr>
          <a:xfrm flipV="1">
            <a:off x="6312024" y="2312876"/>
            <a:ext cx="288032" cy="2160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stCxn id="10" idx="0"/>
            <a:endCxn id="50" idx="2"/>
          </p:cNvCxnSpPr>
          <p:nvPr/>
        </p:nvCxnSpPr>
        <p:spPr>
          <a:xfrm flipV="1">
            <a:off x="3649712" y="2636913"/>
            <a:ext cx="3814441" cy="77677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0" idx="2"/>
            <a:endCxn id="17" idx="0"/>
          </p:cNvCxnSpPr>
          <p:nvPr/>
        </p:nvCxnSpPr>
        <p:spPr>
          <a:xfrm flipH="1">
            <a:off x="2639617" y="4421804"/>
            <a:ext cx="1010095" cy="47382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63" name="AutoShape 8"/>
          <p:cNvSpPr>
            <a:spLocks noChangeArrowheads="1"/>
          </p:cNvSpPr>
          <p:nvPr/>
        </p:nvSpPr>
        <p:spPr bwMode="auto">
          <a:xfrm>
            <a:off x="5094393" y="3564550"/>
            <a:ext cx="2160240" cy="1008112"/>
          </a:xfrm>
          <a:prstGeom prst="roundRect">
            <a:avLst>
              <a:gd name="adj" fmla="val 25048"/>
            </a:avLst>
          </a:prstGeom>
          <a:ln>
            <a:headEnd/>
            <a:tailEnd/>
          </a:ln>
        </p:spPr>
        <p:style>
          <a:lnRef idx="1">
            <a:schemeClr val="accent3"/>
          </a:lnRef>
          <a:fillRef idx="2">
            <a:schemeClr val="accent3"/>
          </a:fillRef>
          <a:effectRef idx="1">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個人の閲覧機能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・各種フォーマット</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・各種ビューア</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・各種電子書籍サイト</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64" name="直線矢印コネクタ 63"/>
          <p:cNvCxnSpPr>
            <a:stCxn id="63" idx="0"/>
            <a:endCxn id="8" idx="4"/>
          </p:cNvCxnSpPr>
          <p:nvPr/>
        </p:nvCxnSpPr>
        <p:spPr>
          <a:xfrm flipH="1" flipV="1">
            <a:off x="3431705" y="2497178"/>
            <a:ext cx="2742809" cy="106737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63" idx="0"/>
            <a:endCxn id="50" idx="2"/>
          </p:cNvCxnSpPr>
          <p:nvPr/>
        </p:nvCxnSpPr>
        <p:spPr>
          <a:xfrm flipV="1">
            <a:off x="6174514" y="2636912"/>
            <a:ext cx="1289639" cy="92763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63" idx="0"/>
            <a:endCxn id="21" idx="2"/>
          </p:cNvCxnSpPr>
          <p:nvPr/>
        </p:nvCxnSpPr>
        <p:spPr>
          <a:xfrm flipH="1" flipV="1">
            <a:off x="5231905" y="2924944"/>
            <a:ext cx="942609" cy="639606"/>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63" idx="2"/>
            <a:endCxn id="17" idx="0"/>
          </p:cNvCxnSpPr>
          <p:nvPr/>
        </p:nvCxnSpPr>
        <p:spPr>
          <a:xfrm flipH="1">
            <a:off x="2639617" y="4572662"/>
            <a:ext cx="3534897" cy="32296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 磁気ディスク 77"/>
          <p:cNvSpPr/>
          <p:nvPr/>
        </p:nvSpPr>
        <p:spPr>
          <a:xfrm>
            <a:off x="8688288" y="2348880"/>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80" name="直線矢印コネクタ 79"/>
          <p:cNvCxnSpPr>
            <a:stCxn id="50" idx="3"/>
            <a:endCxn id="78" idx="2"/>
          </p:cNvCxnSpPr>
          <p:nvPr/>
        </p:nvCxnSpPr>
        <p:spPr>
          <a:xfrm>
            <a:off x="8328248" y="2312876"/>
            <a:ext cx="360040" cy="360040"/>
          </a:xfrm>
          <a:prstGeom prst="straightConnector1">
            <a:avLst/>
          </a:prstGeom>
          <a:ln w="28575">
            <a:solidFill>
              <a:srgbClr val="0070C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21" idx="3"/>
            <a:endCxn id="97" idx="3"/>
          </p:cNvCxnSpPr>
          <p:nvPr/>
        </p:nvCxnSpPr>
        <p:spPr>
          <a:xfrm flipV="1">
            <a:off x="6312024" y="1628800"/>
            <a:ext cx="288032" cy="900100"/>
          </a:xfrm>
          <a:prstGeom prst="straightConnector1">
            <a:avLst/>
          </a:prstGeom>
          <a:ln w="28575">
            <a:solidFill>
              <a:srgbClr val="0070C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97" name="フローチャート : 磁気ディスク 96"/>
          <p:cNvSpPr/>
          <p:nvPr/>
        </p:nvSpPr>
        <p:spPr>
          <a:xfrm>
            <a:off x="5879976" y="980728"/>
            <a:ext cx="1440160"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非商用コンテンツ</a:t>
            </a:r>
          </a:p>
        </p:txBody>
      </p:sp>
      <p:sp>
        <p:nvSpPr>
          <p:cNvPr id="49" name="AutoShape 8"/>
          <p:cNvSpPr>
            <a:spLocks noChangeArrowheads="1"/>
          </p:cNvSpPr>
          <p:nvPr/>
        </p:nvSpPr>
        <p:spPr bwMode="auto">
          <a:xfrm>
            <a:off x="4642767" y="4990406"/>
            <a:ext cx="2160240" cy="576064"/>
          </a:xfrm>
          <a:prstGeom prst="roundRect">
            <a:avLst>
              <a:gd name="adj" fmla="val 25048"/>
            </a:avLst>
          </a:prstGeom>
          <a:ln>
            <a:headEnd/>
            <a:tailEnd/>
          </a:ln>
        </p:spPr>
        <p:style>
          <a:lnRef idx="1">
            <a:schemeClr val="accent3"/>
          </a:lnRef>
          <a:fillRef idx="2">
            <a:schemeClr val="accent3"/>
          </a:fillRef>
          <a:effectRef idx="1">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検索・閲覧</a:t>
            </a:r>
            <a:r>
              <a:rPr lang="en-US" altLang="ja-JP" sz="1100" dirty="0">
                <a:solidFill>
                  <a:prstClr val="black"/>
                </a:solidFill>
                <a:latin typeface="Meiryo UI" panose="020B0604030504040204" pitchFamily="50" charset="-128"/>
                <a:ea typeface="Meiryo UI" panose="020B0604030504040204" pitchFamily="50" charset="-128"/>
              </a:rPr>
              <a:t>API</a:t>
            </a:r>
          </a:p>
        </p:txBody>
      </p:sp>
      <p:cxnSp>
        <p:nvCxnSpPr>
          <p:cNvPr id="51" name="直線矢印コネクタ 50"/>
          <p:cNvCxnSpPr>
            <a:stCxn id="49" idx="0"/>
            <a:endCxn id="63" idx="2"/>
          </p:cNvCxnSpPr>
          <p:nvPr/>
        </p:nvCxnSpPr>
        <p:spPr>
          <a:xfrm flipV="1">
            <a:off x="5722887" y="4572662"/>
            <a:ext cx="451626" cy="41774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9" idx="0"/>
            <a:endCxn id="10" idx="2"/>
          </p:cNvCxnSpPr>
          <p:nvPr/>
        </p:nvCxnSpPr>
        <p:spPr>
          <a:xfrm flipH="1" flipV="1">
            <a:off x="3649711" y="4421804"/>
            <a:ext cx="2073176" cy="56860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1524000" y="36911"/>
            <a:ext cx="3688830"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　恒久的保存基盤</a:t>
            </a:r>
          </a:p>
        </p:txBody>
      </p:sp>
    </p:spTree>
    <p:extLst>
      <p:ext uri="{BB962C8B-B14F-4D97-AF65-F5344CB8AC3E}">
        <p14:creationId xmlns:p14="http://schemas.microsoft.com/office/powerpoint/2010/main" val="24341722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smtClean="0"/>
              <a:t>国の文化資源の</a:t>
            </a:r>
            <a:r>
              <a:rPr kumimoji="1" lang="en-US" altLang="ja-JP" dirty="0" smtClean="0"/>
              <a:t/>
            </a:r>
            <a:br>
              <a:rPr kumimoji="1" lang="en-US" altLang="ja-JP" dirty="0" smtClean="0"/>
            </a:br>
            <a:r>
              <a:rPr kumimoji="1" lang="ja-JP" altLang="en-US" dirty="0" smtClean="0"/>
              <a:t>ナショナルアーカイブ</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191</a:t>
            </a:fld>
            <a:endParaRPr kumimoji="0" lang="en-US"/>
          </a:p>
        </p:txBody>
      </p:sp>
    </p:spTree>
    <p:extLst>
      <p:ext uri="{BB962C8B-B14F-4D97-AF65-F5344CB8AC3E}">
        <p14:creationId xmlns:p14="http://schemas.microsoft.com/office/powerpoint/2010/main" val="263558718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256030" cy="6823391"/>
          </a:xfrm>
        </p:spPr>
        <p:txBody>
          <a:bodyPr vert="eaVert">
            <a:normAutofit fontScale="90000"/>
          </a:bodyPr>
          <a:lstStyle/>
          <a:p>
            <a:r>
              <a:rPr kumimoji="1" lang="ja-JP" altLang="en-US" dirty="0" smtClean="0"/>
              <a:t>国の文化資源のアーカイブのイメージ</a:t>
            </a:r>
            <a:endParaRPr kumimoji="1" lang="ja-JP" altLang="en-US" dirty="0"/>
          </a:p>
        </p:txBody>
      </p:sp>
      <p:pic>
        <p:nvPicPr>
          <p:cNvPr id="3" name="図 2"/>
          <p:cNvPicPr>
            <a:picLocks noChangeAspect="1"/>
          </p:cNvPicPr>
          <p:nvPr/>
        </p:nvPicPr>
        <p:blipFill>
          <a:blip r:embed="rId2"/>
          <a:stretch>
            <a:fillRect/>
          </a:stretch>
        </p:blipFill>
        <p:spPr>
          <a:xfrm>
            <a:off x="1337310" y="0"/>
            <a:ext cx="10773410" cy="6857999"/>
          </a:xfrm>
          <a:prstGeom prst="rect">
            <a:avLst/>
          </a:prstGeom>
        </p:spPr>
      </p:pic>
    </p:spTree>
    <p:extLst>
      <p:ext uri="{BB962C8B-B14F-4D97-AF65-F5344CB8AC3E}">
        <p14:creationId xmlns:p14="http://schemas.microsoft.com/office/powerpoint/2010/main" val="16942308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フローチャート : 磁気ディスク 36"/>
          <p:cNvSpPr/>
          <p:nvPr/>
        </p:nvSpPr>
        <p:spPr>
          <a:xfrm>
            <a:off x="5231904" y="911439"/>
            <a:ext cx="5472608" cy="4320480"/>
          </a:xfrm>
          <a:prstGeom prst="flowChartMagneticDisk">
            <a:avLst/>
          </a:prstGeom>
        </p:spPr>
        <p:style>
          <a:lnRef idx="1">
            <a:schemeClr val="accent5"/>
          </a:lnRef>
          <a:fillRef idx="3">
            <a:schemeClr val="accent5"/>
          </a:fillRef>
          <a:effectRef idx="2">
            <a:schemeClr val="accent5"/>
          </a:effectRef>
          <a:fontRef idx="minor">
            <a:schemeClr val="lt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35" name="フローチャート : 磁気ディスク 34"/>
          <p:cNvSpPr/>
          <p:nvPr/>
        </p:nvSpPr>
        <p:spPr>
          <a:xfrm>
            <a:off x="1381855" y="1055455"/>
            <a:ext cx="3778041" cy="4176464"/>
          </a:xfrm>
          <a:prstGeom prst="flowChartMagneticDisk">
            <a:avLst/>
          </a:prstGeom>
        </p:spPr>
        <p:style>
          <a:lnRef idx="1">
            <a:schemeClr val="accent6"/>
          </a:lnRef>
          <a:fillRef idx="2">
            <a:schemeClr val="accent6"/>
          </a:fillRef>
          <a:effectRef idx="1">
            <a:schemeClr val="accent6"/>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7112" y="11457"/>
            <a:ext cx="12192000" cy="928670"/>
          </a:xfrm>
        </p:spPr>
        <p:txBody>
          <a:bodyPr>
            <a:noAutofit/>
          </a:bodyPr>
          <a:lstStyle/>
          <a:p>
            <a:r>
              <a:rPr lang="ja-JP" altLang="en-US" sz="4000" dirty="0"/>
              <a:t>電子書籍・文化財の各ナショナルアーカイブ</a:t>
            </a:r>
            <a:r>
              <a:rPr lang="ja-JP" altLang="en-US" sz="4000" dirty="0" smtClean="0"/>
              <a:t>構想の</a:t>
            </a:r>
            <a:r>
              <a:rPr lang="ja-JP" altLang="en-US" sz="4000" dirty="0"/>
              <a:t>カバレージ</a:t>
            </a:r>
          </a:p>
        </p:txBody>
      </p:sp>
      <p:sp>
        <p:nvSpPr>
          <p:cNvPr id="8" name="フローチャート : 磁気ディスク 7"/>
          <p:cNvSpPr/>
          <p:nvPr/>
        </p:nvSpPr>
        <p:spPr>
          <a:xfrm>
            <a:off x="2783632" y="2639631"/>
            <a:ext cx="4104456" cy="2448272"/>
          </a:xfrm>
          <a:prstGeom prst="flowChartMagneticDisk">
            <a:avLst/>
          </a:prstGeom>
          <a:solidFill>
            <a:schemeClr val="accent6">
              <a:lumMod val="60000"/>
              <a:lumOff val="40000"/>
              <a:alpha val="36000"/>
            </a:schemeClr>
          </a:solidFill>
        </p:spPr>
        <p:style>
          <a:lnRef idx="1">
            <a:schemeClr val="accent2"/>
          </a:lnRef>
          <a:fillRef idx="2">
            <a:schemeClr val="accent2"/>
          </a:fillRef>
          <a:effectRef idx="1">
            <a:schemeClr val="accent2"/>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9" name="フローチャート : 磁気ディスク 8"/>
          <p:cNvSpPr/>
          <p:nvPr/>
        </p:nvSpPr>
        <p:spPr>
          <a:xfrm>
            <a:off x="1847528" y="4779546"/>
            <a:ext cx="1872208"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endParaRPr lang="en-US" altLang="ja-JP" sz="8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データベース</a:t>
            </a:r>
          </a:p>
        </p:txBody>
      </p:sp>
      <p:sp>
        <p:nvSpPr>
          <p:cNvPr id="11" name="フローチャート : 磁気ディスク 10"/>
          <p:cNvSpPr/>
          <p:nvPr/>
        </p:nvSpPr>
        <p:spPr>
          <a:xfrm>
            <a:off x="7680176" y="2999671"/>
            <a:ext cx="97261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博物館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美術館</a:t>
            </a:r>
          </a:p>
        </p:txBody>
      </p:sp>
      <p:sp>
        <p:nvSpPr>
          <p:cNvPr id="12" name="フローチャート : 磁気ディスク 11"/>
          <p:cNvSpPr/>
          <p:nvPr/>
        </p:nvSpPr>
        <p:spPr>
          <a:xfrm>
            <a:off x="6384032" y="299967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公共図書館</a:t>
            </a:r>
            <a:endParaRPr lang="en-US" altLang="ja-JP" sz="1100" dirty="0">
              <a:latin typeface="Meiryo UI" panose="020B0604030504040204" pitchFamily="50" charset="-128"/>
              <a:ea typeface="Meiryo UI" panose="020B0604030504040204" pitchFamily="50" charset="-128"/>
            </a:endParaRPr>
          </a:p>
        </p:txBody>
      </p:sp>
      <p:sp>
        <p:nvSpPr>
          <p:cNvPr id="13" name="フローチャート : 磁気ディスク 12"/>
          <p:cNvSpPr/>
          <p:nvPr/>
        </p:nvSpPr>
        <p:spPr>
          <a:xfrm>
            <a:off x="4151784" y="3647743"/>
            <a:ext cx="936104"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altLang="ja-JP" sz="1100" dirty="0">
                <a:latin typeface="Meiryo UI" panose="020B0604030504040204" pitchFamily="50" charset="-128"/>
                <a:ea typeface="Meiryo UI" panose="020B0604030504040204" pitchFamily="50" charset="-128"/>
              </a:rPr>
              <a:t>NDL</a:t>
            </a:r>
            <a:r>
              <a:rPr lang="ja-JP" altLang="en-US" sz="1100" dirty="0">
                <a:latin typeface="Meiryo UI" panose="020B0604030504040204" pitchFamily="50" charset="-128"/>
                <a:ea typeface="Meiryo UI" panose="020B0604030504040204" pitchFamily="50" charset="-128"/>
              </a:rPr>
              <a:t>デジタル化資料</a:t>
            </a:r>
            <a:endParaRPr lang="en-US" altLang="ja-JP" sz="1100" dirty="0">
              <a:latin typeface="Meiryo UI" panose="020B0604030504040204" pitchFamily="50" charset="-128"/>
              <a:ea typeface="Meiryo UI" panose="020B0604030504040204" pitchFamily="50" charset="-128"/>
            </a:endParaRPr>
          </a:p>
        </p:txBody>
      </p:sp>
      <p:sp>
        <p:nvSpPr>
          <p:cNvPr id="14" name="フローチャート : 磁気ディスク 13"/>
          <p:cNvSpPr/>
          <p:nvPr/>
        </p:nvSpPr>
        <p:spPr>
          <a:xfrm>
            <a:off x="5303912" y="3431719"/>
            <a:ext cx="1008112" cy="864096"/>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ウェブサイト情報</a:t>
            </a:r>
            <a:endParaRPr lang="en-US" altLang="ja-JP" sz="1100" dirty="0">
              <a:latin typeface="Meiryo UI" panose="020B0604030504040204" pitchFamily="50" charset="-128"/>
              <a:ea typeface="Meiryo UI" panose="020B0604030504040204" pitchFamily="50" charset="-128"/>
            </a:endParaRPr>
          </a:p>
        </p:txBody>
      </p:sp>
      <p:sp>
        <p:nvSpPr>
          <p:cNvPr id="15" name="フローチャート : 磁気ディスク 14"/>
          <p:cNvSpPr/>
          <p:nvPr/>
        </p:nvSpPr>
        <p:spPr>
          <a:xfrm>
            <a:off x="2927648" y="3647743"/>
            <a:ext cx="1152128"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収集オンライン資料</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endParaRPr lang="en-US" altLang="ja-JP" sz="1100" dirty="0">
              <a:latin typeface="Meiryo UI" panose="020B0604030504040204" pitchFamily="50" charset="-128"/>
              <a:ea typeface="Meiryo UI" panose="020B0604030504040204" pitchFamily="50" charset="-128"/>
            </a:endParaRPr>
          </a:p>
        </p:txBody>
      </p:sp>
      <p:sp>
        <p:nvSpPr>
          <p:cNvPr id="16" name="フローチャート : 磁気ディスク 15"/>
          <p:cNvSpPr/>
          <p:nvPr/>
        </p:nvSpPr>
        <p:spPr>
          <a:xfrm>
            <a:off x="8760296" y="2999671"/>
            <a:ext cx="936104"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公文書館</a:t>
            </a:r>
          </a:p>
        </p:txBody>
      </p:sp>
      <p:sp>
        <p:nvSpPr>
          <p:cNvPr id="26" name="フローチャート : 磁気ディスク 25"/>
          <p:cNvSpPr/>
          <p:nvPr/>
        </p:nvSpPr>
        <p:spPr>
          <a:xfrm>
            <a:off x="6384032" y="371975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大学図書館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研究機関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教育機関</a:t>
            </a:r>
            <a:endParaRPr lang="en-US" altLang="ja-JP" sz="1100" dirty="0">
              <a:latin typeface="Meiryo UI" panose="020B0604030504040204" pitchFamily="50" charset="-128"/>
              <a:ea typeface="Meiryo UI" panose="020B0604030504040204" pitchFamily="50" charset="-128"/>
            </a:endParaRPr>
          </a:p>
        </p:txBody>
      </p:sp>
      <p:sp>
        <p:nvSpPr>
          <p:cNvPr id="27" name="フローチャート : 磁気ディスク 26"/>
          <p:cNvSpPr/>
          <p:nvPr/>
        </p:nvSpPr>
        <p:spPr>
          <a:xfrm>
            <a:off x="8904312" y="3804822"/>
            <a:ext cx="1008112"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a:xfrm>
            <a:off x="7703096" y="3832888"/>
            <a:ext cx="1057200"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民間企業</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個人サイト</a:t>
            </a:r>
          </a:p>
        </p:txBody>
      </p:sp>
      <p:sp>
        <p:nvSpPr>
          <p:cNvPr id="29" name="フローチャート : 磁気ディスク 28"/>
          <p:cNvSpPr/>
          <p:nvPr/>
        </p:nvSpPr>
        <p:spPr>
          <a:xfrm>
            <a:off x="1775520" y="3647743"/>
            <a:ext cx="936104"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p>
        </p:txBody>
      </p:sp>
      <p:sp>
        <p:nvSpPr>
          <p:cNvPr id="38" name="正方形/長方形 37"/>
          <p:cNvSpPr/>
          <p:nvPr/>
        </p:nvSpPr>
        <p:spPr>
          <a:xfrm>
            <a:off x="2894023" y="2999672"/>
            <a:ext cx="3353803" cy="646331"/>
          </a:xfrm>
          <a:prstGeom prst="rect">
            <a:avLst/>
          </a:prstGeom>
        </p:spPr>
        <p:txBody>
          <a:bodyPr wrap="none">
            <a:spAutoFit/>
          </a:bodyPr>
          <a:lstStyle/>
          <a:p>
            <a:pPr algn="ctr"/>
            <a:r>
              <a:rPr lang="en-US" altLang="ja-JP" b="1" dirty="0">
                <a:latin typeface="Meiryo UI" panose="020B0604030504040204" pitchFamily="50" charset="-128"/>
                <a:ea typeface="Meiryo UI" panose="020B0604030504040204" pitchFamily="50" charset="-128"/>
              </a:rPr>
              <a:t>NDL</a:t>
            </a:r>
            <a:r>
              <a:rPr lang="ja-JP" altLang="en-US" b="1" dirty="0">
                <a:latin typeface="Meiryo UI" panose="020B0604030504040204" pitchFamily="50" charset="-128"/>
                <a:ea typeface="Meiryo UI" panose="020B0604030504040204" pitchFamily="50" charset="-128"/>
              </a:rPr>
              <a:t>デジタルアーカイブ（現行）</a:t>
            </a:r>
            <a:endParaRPr lang="en-US" altLang="ja-JP" b="1" dirty="0">
              <a:latin typeface="Meiryo UI" panose="020B0604030504040204" pitchFamily="50" charset="-128"/>
              <a:ea typeface="Meiryo UI" panose="020B0604030504040204" pitchFamily="50" charset="-128"/>
            </a:endParaRPr>
          </a:p>
          <a:p>
            <a:pPr algn="ctr"/>
            <a:endParaRPr lang="ja-JP" altLang="en-US" dirty="0">
              <a:latin typeface="Meiryo UI" panose="020B0604030504040204" pitchFamily="50" charset="-128"/>
              <a:ea typeface="Meiryo UI" panose="020B0604030504040204" pitchFamily="50" charset="-128"/>
            </a:endParaRPr>
          </a:p>
        </p:txBody>
      </p:sp>
      <p:sp>
        <p:nvSpPr>
          <p:cNvPr id="39" name="正方形/長方形 38"/>
          <p:cNvSpPr/>
          <p:nvPr/>
        </p:nvSpPr>
        <p:spPr>
          <a:xfrm>
            <a:off x="1789278" y="1631520"/>
            <a:ext cx="2518638" cy="646331"/>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電子書籍の</a:t>
            </a:r>
            <a:endParaRPr lang="en-US" altLang="ja-JP" b="1" dirty="0">
              <a:latin typeface="Meiryo UI" panose="020B0604030504040204" pitchFamily="50" charset="-128"/>
              <a:ea typeface="Meiryo UI" panose="020B0604030504040204" pitchFamily="50" charset="-128"/>
            </a:endParaRPr>
          </a:p>
          <a:p>
            <a:pPr algn="ctr"/>
            <a:r>
              <a:rPr lang="ja-JP" altLang="en-US" b="1" dirty="0">
                <a:latin typeface="Meiryo UI" panose="020B0604030504040204" pitchFamily="50" charset="-128"/>
                <a:ea typeface="Meiryo UI" panose="020B0604030504040204" pitchFamily="50" charset="-128"/>
              </a:rPr>
              <a:t>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1" name="正方形/長方形 40"/>
          <p:cNvSpPr/>
          <p:nvPr/>
        </p:nvSpPr>
        <p:spPr>
          <a:xfrm>
            <a:off x="6106255" y="1991559"/>
            <a:ext cx="3422732" cy="369332"/>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文化財のナショナルアーカイブ構想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3" name="フローチャート : 磁気ディスク 42"/>
          <p:cNvSpPr/>
          <p:nvPr/>
        </p:nvSpPr>
        <p:spPr>
          <a:xfrm>
            <a:off x="967409" y="5591959"/>
            <a:ext cx="10084904" cy="1008112"/>
          </a:xfrm>
          <a:prstGeom prst="flowChartMagneticDisk">
            <a:avLst/>
          </a:prstGeom>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44" name="正方形/長方形 43"/>
          <p:cNvSpPr/>
          <p:nvPr/>
        </p:nvSpPr>
        <p:spPr>
          <a:xfrm>
            <a:off x="5015880" y="5591959"/>
            <a:ext cx="1338828" cy="369332"/>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lgn="ctr"/>
            <a:r>
              <a:rPr lang="ja-JP" altLang="en-US" dirty="0">
                <a:latin typeface="Meiryo UI" panose="020B0604030504040204" pitchFamily="50" charset="-128"/>
                <a:ea typeface="Meiryo UI" panose="020B0604030504040204" pitchFamily="50" charset="-128"/>
              </a:rPr>
              <a:t>文化的資産</a:t>
            </a:r>
          </a:p>
        </p:txBody>
      </p:sp>
      <p:sp>
        <p:nvSpPr>
          <p:cNvPr id="45" name="フローチャート : 磁気ディスク 44"/>
          <p:cNvSpPr/>
          <p:nvPr/>
        </p:nvSpPr>
        <p:spPr>
          <a:xfrm>
            <a:off x="199154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刊行物</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記録文書</a:t>
            </a:r>
            <a:endParaRPr lang="en-US" altLang="ja-JP" sz="1100" dirty="0">
              <a:latin typeface="Meiryo UI" panose="020B0604030504040204" pitchFamily="50" charset="-128"/>
              <a:ea typeface="Meiryo UI" panose="020B0604030504040204" pitchFamily="50" charset="-128"/>
            </a:endParaRPr>
          </a:p>
        </p:txBody>
      </p:sp>
      <p:sp>
        <p:nvSpPr>
          <p:cNvPr id="50" name="フローチャート : 磁気ディスク 49"/>
          <p:cNvSpPr/>
          <p:nvPr/>
        </p:nvSpPr>
        <p:spPr>
          <a:xfrm>
            <a:off x="2999656"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a:t>
            </a:r>
            <a:endParaRPr lang="en-US" altLang="ja-JP" sz="1100" dirty="0">
              <a:latin typeface="Meiryo UI" panose="020B0604030504040204" pitchFamily="50" charset="-128"/>
              <a:ea typeface="Meiryo UI" panose="020B0604030504040204" pitchFamily="50" charset="-128"/>
            </a:endParaRPr>
          </a:p>
        </p:txBody>
      </p:sp>
      <p:sp>
        <p:nvSpPr>
          <p:cNvPr id="52" name="フローチャート : 磁気ディスク 51"/>
          <p:cNvSpPr/>
          <p:nvPr/>
        </p:nvSpPr>
        <p:spPr>
          <a:xfrm>
            <a:off x="4079776" y="5879991"/>
            <a:ext cx="1008112"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ファクトデータ</a:t>
            </a:r>
            <a:endParaRPr lang="en-US" altLang="ja-JP" sz="1100" dirty="0">
              <a:latin typeface="Meiryo UI" panose="020B0604030504040204" pitchFamily="50" charset="-128"/>
              <a:ea typeface="Meiryo UI" panose="020B0604030504040204" pitchFamily="50" charset="-128"/>
            </a:endParaRPr>
          </a:p>
        </p:txBody>
      </p:sp>
      <p:sp>
        <p:nvSpPr>
          <p:cNvPr id="53" name="直方体 52"/>
          <p:cNvSpPr/>
          <p:nvPr/>
        </p:nvSpPr>
        <p:spPr>
          <a:xfrm>
            <a:off x="5231904" y="5951999"/>
            <a:ext cx="936104"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所蔵品</a:t>
            </a:r>
          </a:p>
        </p:txBody>
      </p:sp>
      <p:sp>
        <p:nvSpPr>
          <p:cNvPr id="54" name="直方体 53"/>
          <p:cNvSpPr/>
          <p:nvPr/>
        </p:nvSpPr>
        <p:spPr>
          <a:xfrm>
            <a:off x="6312024" y="5951999"/>
            <a:ext cx="1080120"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所蔵資料</a:t>
            </a:r>
          </a:p>
        </p:txBody>
      </p:sp>
      <p:sp>
        <p:nvSpPr>
          <p:cNvPr id="55" name="フローチャート : 磁気ディスク 54"/>
          <p:cNvSpPr/>
          <p:nvPr/>
        </p:nvSpPr>
        <p:spPr>
          <a:xfrm>
            <a:off x="7464152"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映画</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記録映像</a:t>
            </a:r>
            <a:endParaRPr lang="en-US" altLang="ja-JP" sz="1100" dirty="0">
              <a:latin typeface="Meiryo UI" panose="020B0604030504040204" pitchFamily="50" charset="-128"/>
              <a:ea typeface="Meiryo UI" panose="020B0604030504040204" pitchFamily="50" charset="-128"/>
            </a:endParaRPr>
          </a:p>
        </p:txBody>
      </p:sp>
      <p:sp>
        <p:nvSpPr>
          <p:cNvPr id="56" name="フローチャート : 磁気ディスク 55"/>
          <p:cNvSpPr/>
          <p:nvPr/>
        </p:nvSpPr>
        <p:spPr>
          <a:xfrm>
            <a:off x="847226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音楽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記録音声</a:t>
            </a:r>
            <a:endParaRPr lang="en-US" altLang="ja-JP" sz="1100" dirty="0">
              <a:latin typeface="Meiryo UI" panose="020B0604030504040204" pitchFamily="50" charset="-128"/>
              <a:ea typeface="Meiryo UI" panose="020B0604030504040204" pitchFamily="50" charset="-128"/>
            </a:endParaRPr>
          </a:p>
        </p:txBody>
      </p:sp>
      <p:sp>
        <p:nvSpPr>
          <p:cNvPr id="57" name="上矢印 56"/>
          <p:cNvSpPr/>
          <p:nvPr/>
        </p:nvSpPr>
        <p:spPr>
          <a:xfrm>
            <a:off x="3359696" y="5015895"/>
            <a:ext cx="4752528" cy="504056"/>
          </a:xfrm>
          <a:prstGeom prst="upArrow">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アーカイブ化</a:t>
            </a:r>
          </a:p>
        </p:txBody>
      </p:sp>
      <p:sp>
        <p:nvSpPr>
          <p:cNvPr id="58" name="フローチャート : 定義済み処理 57"/>
          <p:cNvSpPr/>
          <p:nvPr/>
        </p:nvSpPr>
        <p:spPr>
          <a:xfrm>
            <a:off x="3364330" y="2348401"/>
            <a:ext cx="3456384" cy="504056"/>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情報資源へのナビゲーションサービス</a:t>
            </a:r>
            <a:endParaRPr lang="en-US" altLang="ja-JP" sz="11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NDLSearch</a:t>
            </a:r>
            <a:r>
              <a:rPr lang="ja-JP" altLang="en-US" sz="1400" dirty="0">
                <a:latin typeface="Meiryo UI" panose="020B0604030504040204" pitchFamily="50" charset="-128"/>
                <a:ea typeface="Meiryo UI" panose="020B0604030504040204" pitchFamily="50" charset="-128"/>
              </a:rPr>
              <a:t>）</a:t>
            </a:r>
          </a:p>
        </p:txBody>
      </p:sp>
      <p:sp>
        <p:nvSpPr>
          <p:cNvPr id="62" name="フローチャート : 定義済み処理 61"/>
          <p:cNvSpPr/>
          <p:nvPr/>
        </p:nvSpPr>
        <p:spPr>
          <a:xfrm>
            <a:off x="7320136" y="1271479"/>
            <a:ext cx="3168352" cy="504056"/>
          </a:xfrm>
          <a:prstGeom prst="flowChartPredefined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文化遺産のポータルサービス</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（文化遺産オンライン）</a:t>
            </a:r>
          </a:p>
        </p:txBody>
      </p:sp>
      <p:sp>
        <p:nvSpPr>
          <p:cNvPr id="42" name="フローチャート : 磁気ディスク 41"/>
          <p:cNvSpPr/>
          <p:nvPr/>
        </p:nvSpPr>
        <p:spPr>
          <a:xfrm>
            <a:off x="7058744" y="4543197"/>
            <a:ext cx="3024336" cy="1008112"/>
          </a:xfrm>
          <a:prstGeom prst="flowChartMagneticDisk">
            <a:avLst/>
          </a:prstGeom>
        </p:spPr>
        <p:style>
          <a:lnRef idx="3">
            <a:schemeClr val="lt1"/>
          </a:lnRef>
          <a:fillRef idx="1">
            <a:schemeClr val="accent5"/>
          </a:fillRef>
          <a:effectRef idx="1">
            <a:schemeClr val="accent5"/>
          </a:effectRef>
          <a:fontRef idx="minor">
            <a:schemeClr val="lt1"/>
          </a:fontRef>
        </p:style>
        <p:txBody>
          <a:bodyPr wrap="square" rtlCol="0" anchor="ctr">
            <a:noAutofit/>
          </a:bodyPr>
          <a:lstStyle/>
          <a:p>
            <a:pPr algn="ct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恒久保存のデータ保管庫</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（電子出版物も含めた国全体の文化財のアーカイブ）</a:t>
            </a:r>
          </a:p>
        </p:txBody>
      </p:sp>
      <p:sp>
        <p:nvSpPr>
          <p:cNvPr id="46" name="フローチャート : 磁気ディスク 45"/>
          <p:cNvSpPr/>
          <p:nvPr/>
        </p:nvSpPr>
        <p:spPr>
          <a:xfrm>
            <a:off x="5303912" y="4367823"/>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大震災関連情報</a:t>
            </a:r>
            <a:endParaRPr lang="en-US" altLang="ja-JP" sz="1100" dirty="0">
              <a:latin typeface="Meiryo UI" panose="020B0604030504040204" pitchFamily="50" charset="-128"/>
              <a:ea typeface="Meiryo UI" panose="020B0604030504040204" pitchFamily="50" charset="-128"/>
            </a:endParaRPr>
          </a:p>
        </p:txBody>
      </p:sp>
      <p:sp>
        <p:nvSpPr>
          <p:cNvPr id="40" name="横巻き 39"/>
          <p:cNvSpPr/>
          <p:nvPr/>
        </p:nvSpPr>
        <p:spPr>
          <a:xfrm>
            <a:off x="10940606" y="808552"/>
            <a:ext cx="1080120" cy="47727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b="1" dirty="0">
                <a:solidFill>
                  <a:srgbClr val="FF0000"/>
                </a:solidFill>
                <a:latin typeface="Meiryo UI" panose="020B0604030504040204" pitchFamily="50" charset="-128"/>
                <a:ea typeface="Meiryo UI" panose="020B0604030504040204" pitchFamily="50" charset="-128"/>
              </a:rPr>
              <a:t>2013</a:t>
            </a:r>
            <a:r>
              <a:rPr lang="ja-JP" altLang="en-US" sz="1600" b="1" dirty="0">
                <a:solidFill>
                  <a:srgbClr val="FF0000"/>
                </a:solidFill>
                <a:latin typeface="Meiryo UI" panose="020B0604030504040204" pitchFamily="50" charset="-128"/>
                <a:ea typeface="Meiryo UI" panose="020B0604030504040204" pitchFamily="50" charset="-128"/>
              </a:rPr>
              <a:t>年</a:t>
            </a:r>
          </a:p>
        </p:txBody>
      </p:sp>
      <p:sp>
        <p:nvSpPr>
          <p:cNvPr id="5" name="スライド番号プレースホルダ 4"/>
          <p:cNvSpPr>
            <a:spLocks noGrp="1"/>
          </p:cNvSpPr>
          <p:nvPr>
            <p:ph type="sldNum" sz="quarter" idx="12"/>
          </p:nvPr>
        </p:nvSpPr>
        <p:spPr>
          <a:xfrm>
            <a:off x="8570912" y="6290072"/>
            <a:ext cx="2133600" cy="595312"/>
          </a:xfrm>
          <a:noFill/>
          <a:ln>
            <a:noFill/>
          </a:ln>
          <a:effectLst/>
        </p:spPr>
        <p:style>
          <a:lnRef idx="1">
            <a:schemeClr val="dk1"/>
          </a:lnRef>
          <a:fillRef idx="2">
            <a:schemeClr val="dk1"/>
          </a:fillRef>
          <a:effectRef idx="1">
            <a:schemeClr val="dk1"/>
          </a:effectRef>
          <a:fontRef idx="minor">
            <a:schemeClr val="dk1"/>
          </a:fontRef>
        </p:style>
        <p:txBody>
          <a:bodyPr/>
          <a:lstStyle/>
          <a:p>
            <a:fld id="{042AED99-7FB4-404E-8A97-64753DCE42EC}" type="slidenum">
              <a:rPr kumimoji="0" lang="en-US" smtClean="0"/>
              <a:pPr/>
              <a:t>193</a:t>
            </a:fld>
            <a:endParaRPr kumimoji="0" lang="en-US" dirty="0"/>
          </a:p>
        </p:txBody>
      </p:sp>
    </p:spTree>
    <p:extLst>
      <p:ext uri="{BB962C8B-B14F-4D97-AF65-F5344CB8AC3E}">
        <p14:creationId xmlns:p14="http://schemas.microsoft.com/office/powerpoint/2010/main" val="247116999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p:cNvSpPr>
            <a:spLocks noGrp="1"/>
          </p:cNvSpPr>
          <p:nvPr>
            <p:ph type="title"/>
          </p:nvPr>
        </p:nvSpPr>
        <p:spPr>
          <a:xfrm>
            <a:off x="0" y="0"/>
            <a:ext cx="12192000" cy="928670"/>
          </a:xfrm>
        </p:spPr>
        <p:txBody>
          <a:bodyPr>
            <a:normAutofit/>
          </a:bodyPr>
          <a:lstStyle/>
          <a:p>
            <a:r>
              <a:rPr lang="ja-JP" altLang="en-US" sz="3600" dirty="0"/>
              <a:t>各種アーカイブ構築施策の一元化</a:t>
            </a:r>
          </a:p>
        </p:txBody>
      </p:sp>
      <p:sp>
        <p:nvSpPr>
          <p:cNvPr id="52" name="スライド番号プレースホルダー 2"/>
          <p:cNvSpPr>
            <a:spLocks noGrp="1"/>
          </p:cNvSpPr>
          <p:nvPr>
            <p:ph type="sldNum" sz="quarter" idx="12"/>
          </p:nvPr>
        </p:nvSpPr>
        <p:spPr>
          <a:xfrm>
            <a:off x="7877215" y="6356351"/>
            <a:ext cx="2133600" cy="365125"/>
          </a:xfrm>
        </p:spPr>
        <p:txBody>
          <a:bodyPr/>
          <a:lstStyle/>
          <a:p>
            <a:fld id="{042AED99-7FB4-404E-8A97-64753DCE42EC}" type="slidenum">
              <a:rPr kumimoji="0" lang="en-US" smtClean="0"/>
              <a:pPr/>
              <a:t>194</a:t>
            </a:fld>
            <a:endParaRPr kumimoji="0" lang="en-US"/>
          </a:p>
        </p:txBody>
      </p:sp>
      <p:sp>
        <p:nvSpPr>
          <p:cNvPr id="53" name="AutoShape 8"/>
          <p:cNvSpPr>
            <a:spLocks noChangeArrowheads="1"/>
          </p:cNvSpPr>
          <p:nvPr/>
        </p:nvSpPr>
        <p:spPr bwMode="auto">
          <a:xfrm>
            <a:off x="5807969" y="965755"/>
            <a:ext cx="4768567" cy="5742183"/>
          </a:xfrm>
          <a:prstGeom prst="roundRect">
            <a:avLst>
              <a:gd name="adj" fmla="val 610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日本の文化情報基盤</a:t>
            </a:r>
            <a:r>
              <a:rPr lang="ja-JP" altLang="en-US" sz="1100" b="1" dirty="0">
                <a:latin typeface="Meiryo UI" panose="020B0604030504040204" pitchFamily="50" charset="-128"/>
                <a:ea typeface="Meiryo UI" panose="020B0604030504040204" pitchFamily="50" charset="-128"/>
              </a:rPr>
              <a:t>（司令塔：内閣官房？）</a:t>
            </a:r>
            <a:endParaRPr lang="en-US" altLang="ja-JP" sz="1100" b="1"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1757263" y="965755"/>
            <a:ext cx="3638149" cy="5755721"/>
          </a:xfrm>
          <a:prstGeom prst="roundRect">
            <a:avLst>
              <a:gd name="adj" fmla="val 1133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個別の情報基盤</a:t>
            </a:r>
            <a:r>
              <a:rPr lang="ja-JP" altLang="en-US" sz="1400" b="1" dirty="0">
                <a:latin typeface="Meiryo UI" panose="020B0604030504040204" pitchFamily="50" charset="-128"/>
                <a:ea typeface="Meiryo UI" panose="020B0604030504040204" pitchFamily="50" charset="-128"/>
              </a:rPr>
              <a:t>（個別所管体制）</a:t>
            </a:r>
            <a:endParaRPr lang="en-US" altLang="ja-JP" sz="1600" b="1"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6314371" y="1441866"/>
            <a:ext cx="4153644" cy="194038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活用基盤整備</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584456" y="1739452"/>
            <a:ext cx="3039937" cy="70299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日本文化の発信サイト</a:t>
            </a:r>
            <a:endParaRPr lang="en-US" altLang="ja-JP" sz="1600" b="1" dirty="0">
              <a:latin typeface="Meiryo UI" panose="020B0604030504040204" pitchFamily="50" charset="-128"/>
              <a:ea typeface="Meiryo UI" panose="020B0604030504040204" pitchFamily="50" charset="-128"/>
            </a:endParaRPr>
          </a:p>
        </p:txBody>
      </p:sp>
      <p:sp>
        <p:nvSpPr>
          <p:cNvPr id="57" name="フッター プレースホルダー 1"/>
          <p:cNvSpPr txBox="1">
            <a:spLocks/>
          </p:cNvSpPr>
          <p:nvPr/>
        </p:nvSpPr>
        <p:spPr>
          <a:xfrm>
            <a:off x="4648200" y="6356351"/>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eiryo UI" panose="020B0604030504040204" pitchFamily="50" charset="-128"/>
              <a:ea typeface="Meiryo UI" panose="020B0604030504040204" pitchFamily="50" charset="-128"/>
            </a:endParaRPr>
          </a:p>
        </p:txBody>
      </p:sp>
      <p:sp>
        <p:nvSpPr>
          <p:cNvPr id="59" name="AutoShape 8"/>
          <p:cNvSpPr>
            <a:spLocks noChangeArrowheads="1"/>
          </p:cNvSpPr>
          <p:nvPr/>
        </p:nvSpPr>
        <p:spPr bwMode="auto">
          <a:xfrm>
            <a:off x="1991544" y="1844825"/>
            <a:ext cx="864096" cy="474025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出版関連</a:t>
            </a:r>
            <a:endParaRPr lang="en-US" altLang="ja-JP" sz="1100" dirty="0">
              <a:latin typeface="Meiryo UI" panose="020B0604030504040204" pitchFamily="50" charset="-128"/>
              <a:ea typeface="Meiryo UI" panose="020B0604030504040204" pitchFamily="50" charset="-128"/>
            </a:endParaRPr>
          </a:p>
        </p:txBody>
      </p:sp>
      <p:sp>
        <p:nvSpPr>
          <p:cNvPr id="60" name="AutoShape 8"/>
          <p:cNvSpPr>
            <a:spLocks noChangeArrowheads="1"/>
          </p:cNvSpPr>
          <p:nvPr/>
        </p:nvSpPr>
        <p:spPr bwMode="auto">
          <a:xfrm>
            <a:off x="3085356" y="1844825"/>
            <a:ext cx="864096" cy="4746650"/>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文化財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関連</a:t>
            </a:r>
            <a:endParaRPr lang="en-US" altLang="ja-JP" sz="1100"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4114800" y="1844825"/>
            <a:ext cx="864096" cy="4728368"/>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大規模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災害関連</a:t>
            </a:r>
            <a:endParaRPr lang="en-US" altLang="ja-JP" sz="1100" dirty="0">
              <a:latin typeface="Meiryo UI" panose="020B0604030504040204" pitchFamily="50" charset="-128"/>
              <a:ea typeface="Meiryo UI" panose="020B0604030504040204" pitchFamily="50" charset="-128"/>
            </a:endParaRPr>
          </a:p>
        </p:txBody>
      </p:sp>
      <p:sp>
        <p:nvSpPr>
          <p:cNvPr id="62" name="右矢印 61"/>
          <p:cNvSpPr/>
          <p:nvPr/>
        </p:nvSpPr>
        <p:spPr>
          <a:xfrm>
            <a:off x="5303913" y="2504514"/>
            <a:ext cx="858439" cy="3384376"/>
          </a:xfrm>
          <a:prstGeom prst="rightArrow">
            <a:avLst/>
          </a:prstGeom>
        </p:spPr>
        <p:style>
          <a:lnRef idx="1">
            <a:schemeClr val="dk1"/>
          </a:lnRef>
          <a:fillRef idx="3">
            <a:schemeClr val="dk1"/>
          </a:fillRef>
          <a:effectRef idx="2">
            <a:schemeClr val="dk1"/>
          </a:effectRef>
          <a:fontRef idx="minor">
            <a:schemeClr val="lt1"/>
          </a:fontRef>
        </p:style>
        <p:txBody>
          <a:bodyPr vert="eaVert" rtlCol="0" anchor="ctr"/>
          <a:lstStyle/>
          <a:p>
            <a:pPr algn="ctr"/>
            <a:r>
              <a:rPr lang="ja-JP" altLang="en-US" sz="1400" dirty="0">
                <a:latin typeface="Meiryo UI" panose="020B0604030504040204" pitchFamily="50" charset="-128"/>
                <a:ea typeface="Meiryo UI" panose="020B0604030504040204" pitchFamily="50" charset="-128"/>
              </a:rPr>
              <a:t>各施策の一本化</a:t>
            </a:r>
          </a:p>
        </p:txBody>
      </p:sp>
      <p:sp>
        <p:nvSpPr>
          <p:cNvPr id="63" name="AutoShape 8"/>
          <p:cNvSpPr>
            <a:spLocks noChangeArrowheads="1"/>
          </p:cNvSpPr>
          <p:nvPr/>
        </p:nvSpPr>
        <p:spPr bwMode="auto">
          <a:xfrm>
            <a:off x="6314371" y="3518646"/>
            <a:ext cx="3442255" cy="3066436"/>
          </a:xfrm>
          <a:prstGeom prst="roundRect">
            <a:avLst>
              <a:gd name="adj" fmla="val 8169"/>
            </a:avLst>
          </a:prstGeom>
          <a:solidFill>
            <a:schemeClr val="accent2">
              <a:lumMod val="40000"/>
              <a:lumOff val="60000"/>
            </a:schemeClr>
          </a:solidFill>
          <a:ln w="25400">
            <a:solidFill>
              <a:schemeClr val="accent2"/>
            </a:solidFill>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恒久的保存基盤（主管：国立国会図書館）</a:t>
            </a:r>
            <a:endParaRPr lang="en-US" altLang="ja-JP" sz="1100" dirty="0">
              <a:latin typeface="Meiryo UI" panose="020B0604030504040204" pitchFamily="50" charset="-128"/>
              <a:ea typeface="Meiryo UI" panose="020B0604030504040204" pitchFamily="50" charset="-128"/>
            </a:endParaRPr>
          </a:p>
        </p:txBody>
      </p:sp>
      <p:sp>
        <p:nvSpPr>
          <p:cNvPr id="64" name="フローチャート : 磁気ディスク 53"/>
          <p:cNvSpPr/>
          <p:nvPr/>
        </p:nvSpPr>
        <p:spPr>
          <a:xfrm>
            <a:off x="1991544" y="5791132"/>
            <a:ext cx="849522" cy="753154"/>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書籍関連</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5" name="フローチャート : 磁気ディスク 53"/>
          <p:cNvSpPr/>
          <p:nvPr/>
        </p:nvSpPr>
        <p:spPr>
          <a:xfrm>
            <a:off x="3109221" y="5799176"/>
            <a:ext cx="849522" cy="761151"/>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文化財</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6" name="フローチャート : 磁気ディスク 53"/>
          <p:cNvSpPr/>
          <p:nvPr/>
        </p:nvSpPr>
        <p:spPr>
          <a:xfrm>
            <a:off x="4142276" y="5834554"/>
            <a:ext cx="849522" cy="69039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災害関係アーカイブ</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（大震災を含む）</a:t>
            </a:r>
            <a:endParaRPr lang="en-US" altLang="ja-JP" sz="1100" b="1" dirty="0">
              <a:latin typeface="Meiryo UI" panose="020B0604030504040204" pitchFamily="50" charset="-128"/>
              <a:ea typeface="Meiryo UI" panose="020B0604030504040204" pitchFamily="50" charset="-128"/>
            </a:endParaRPr>
          </a:p>
        </p:txBody>
      </p:sp>
      <p:sp>
        <p:nvSpPr>
          <p:cNvPr id="67" name="フローチャート : 磁気ディスク 53"/>
          <p:cNvSpPr/>
          <p:nvPr/>
        </p:nvSpPr>
        <p:spPr>
          <a:xfrm>
            <a:off x="6674852" y="5875988"/>
            <a:ext cx="2687660" cy="668298"/>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デジタルコンテンツ</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永久保存庫</a:t>
            </a:r>
            <a:endParaRPr lang="en-US" altLang="ja-JP" sz="1300" b="1"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1949249" y="2423881"/>
            <a:ext cx="948686" cy="1094765"/>
          </a:xfrm>
          <a:prstGeom prst="roundRect">
            <a:avLst>
              <a:gd name="adj" fmla="val 25048"/>
            </a:avLst>
          </a:prstGeom>
          <a:solidFill>
            <a:schemeClr val="accent2">
              <a:lumMod val="40000"/>
              <a:lumOff val="60000"/>
            </a:schemeClr>
          </a:solidFill>
          <a:ln w="25400">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文献・ｳｪﾌﾞ情報関連</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（国立国会</a:t>
            </a:r>
            <a:endParaRPr lang="en-US" altLang="ja-JP" sz="105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図書館ｻｰﾁ）</a:t>
            </a:r>
            <a:endParaRPr lang="en-US" altLang="ja-JP" sz="1050" b="1"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3095905" y="2420888"/>
            <a:ext cx="895843"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（文化遺産オンライン）</a:t>
            </a:r>
            <a:endParaRPr lang="en-US" altLang="ja-JP" sz="1200" b="1"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4085401" y="2410545"/>
            <a:ext cx="948686" cy="1432664"/>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（ひなぎく・地震関係ポータル）</a:t>
            </a:r>
            <a:endParaRPr lang="en-US" altLang="ja-JP" sz="1200" b="1"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599880" y="3895536"/>
            <a:ext cx="2762633" cy="503433"/>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r>
              <a:rPr lang="ja-JP" altLang="en-US" sz="1300" b="1" dirty="0">
                <a:latin typeface="Meiryo UI" panose="020B0604030504040204" pitchFamily="50" charset="-128"/>
                <a:ea typeface="Meiryo UI" panose="020B0604030504040204" pitchFamily="50" charset="-128"/>
              </a:rPr>
              <a:t>汎用検索・ナビゲーション機能</a:t>
            </a:r>
            <a:endParaRPr lang="en-US" altLang="ja-JP" sz="13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（国立国会図書館サーチ）</a:t>
            </a:r>
            <a:endParaRPr lang="en-US" altLang="ja-JP" sz="1200" b="1" dirty="0">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6332866" y="2174452"/>
            <a:ext cx="941869" cy="1094765"/>
          </a:xfrm>
          <a:prstGeom prst="roundRect">
            <a:avLst>
              <a:gd name="adj" fmla="val 25048"/>
            </a:avLst>
          </a:prstGeom>
          <a:solidFill>
            <a:schemeClr val="accent2">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wrap="square" lIns="0" rIns="0" anchor="ctr" anchorCtr="0">
            <a:noAutofit/>
          </a:bodyPr>
          <a:lstStyle/>
          <a:p>
            <a:pPr algn="ctr"/>
            <a:r>
              <a:rPr lang="ja-JP" altLang="en-US" sz="1000" b="1" dirty="0">
                <a:latin typeface="Meiryo UI" panose="020B0604030504040204" pitchFamily="50" charset="-128"/>
                <a:ea typeface="Meiryo UI" panose="020B0604030504040204" pitchFamily="50" charset="-128"/>
              </a:rPr>
              <a:t>文献・ｳｪﾌﾞ情報関連</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ポータル</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NDL)</a:t>
            </a:r>
          </a:p>
        </p:txBody>
      </p:sp>
      <p:sp>
        <p:nvSpPr>
          <p:cNvPr id="74" name="AutoShape 8"/>
          <p:cNvSpPr>
            <a:spLocks noChangeArrowheads="1"/>
          </p:cNvSpPr>
          <p:nvPr/>
        </p:nvSpPr>
        <p:spPr bwMode="auto">
          <a:xfrm>
            <a:off x="7526325" y="2147784"/>
            <a:ext cx="1496129"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メディア芸術関連</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（文化遺産オンライン）</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（文化庁）</a:t>
            </a:r>
            <a:endParaRPr lang="en-US" altLang="ja-JP" sz="1100" b="1"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9305182" y="2123018"/>
            <a:ext cx="1101393" cy="1139772"/>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36000" rIns="36000" anchor="ctr"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（内閣府防災）</a:t>
            </a:r>
            <a:endParaRPr lang="en-US" altLang="ja-JP" sz="1100" b="1"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9874688" y="3530152"/>
            <a:ext cx="613801" cy="3066436"/>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海外の日本関係情報・国内アーカイブ機関</a:t>
            </a:r>
            <a:endParaRPr lang="en-US" altLang="ja-JP" sz="1100" dirty="0">
              <a:latin typeface="Meiryo UI" panose="020B0604030504040204" pitchFamily="50" charset="-128"/>
              <a:ea typeface="Meiryo UI" panose="020B0604030504040204" pitchFamily="50" charset="-128"/>
            </a:endParaRPr>
          </a:p>
        </p:txBody>
      </p:sp>
      <p:sp>
        <p:nvSpPr>
          <p:cNvPr id="77" name="フローチャート : 磁気ディスク 53"/>
          <p:cNvSpPr/>
          <p:nvPr/>
        </p:nvSpPr>
        <p:spPr>
          <a:xfrm>
            <a:off x="4179168" y="5288001"/>
            <a:ext cx="746407" cy="504169"/>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8" name="フローチャート : 磁気ディスク 53"/>
          <p:cNvSpPr/>
          <p:nvPr/>
        </p:nvSpPr>
        <p:spPr>
          <a:xfrm>
            <a:off x="2025799" y="5347600"/>
            <a:ext cx="816143" cy="457701"/>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9" name="フローチャート : 磁気ディスク 53"/>
          <p:cNvSpPr/>
          <p:nvPr/>
        </p:nvSpPr>
        <p:spPr>
          <a:xfrm>
            <a:off x="3168347" y="5347599"/>
            <a:ext cx="750226" cy="446832"/>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80" name="フローチャート : 磁気ディスク 53"/>
          <p:cNvSpPr/>
          <p:nvPr/>
        </p:nvSpPr>
        <p:spPr>
          <a:xfrm>
            <a:off x="7274734" y="5036528"/>
            <a:ext cx="1485562" cy="379552"/>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sp>
        <p:nvSpPr>
          <p:cNvPr id="81" name="左矢印 80"/>
          <p:cNvSpPr/>
          <p:nvPr/>
        </p:nvSpPr>
        <p:spPr>
          <a:xfrm>
            <a:off x="9448556" y="3903551"/>
            <a:ext cx="535877" cy="69498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82" name="上矢印 81"/>
          <p:cNvSpPr/>
          <p:nvPr/>
        </p:nvSpPr>
        <p:spPr>
          <a:xfrm>
            <a:off x="7115049" y="3242197"/>
            <a:ext cx="1938543" cy="376889"/>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連携</a:t>
            </a:r>
          </a:p>
        </p:txBody>
      </p:sp>
      <p:sp>
        <p:nvSpPr>
          <p:cNvPr id="83" name="AutoShape 8"/>
          <p:cNvSpPr>
            <a:spLocks noChangeArrowheads="1"/>
          </p:cNvSpPr>
          <p:nvPr/>
        </p:nvSpPr>
        <p:spPr bwMode="auto">
          <a:xfrm>
            <a:off x="1886042" y="4672012"/>
            <a:ext cx="1041607" cy="370383"/>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1913573" y="427165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1903256" y="386104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8453814" y="4509121"/>
            <a:ext cx="1041607" cy="49464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蔵書の</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デジタル化</a:t>
            </a:r>
            <a:endParaRPr lang="en-US" altLang="ja-JP" sz="1300" b="1"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7455880" y="4567670"/>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収集</a:t>
            </a:r>
            <a:endParaRPr lang="en-US" altLang="ja-JP" sz="1300" b="1" dirty="0">
              <a:latin typeface="Meiryo UI" panose="020B0604030504040204" pitchFamily="50" charset="-128"/>
              <a:ea typeface="Meiryo UI" panose="020B0604030504040204" pitchFamily="50" charset="-128"/>
            </a:endParaRPr>
          </a:p>
        </p:txBody>
      </p:sp>
      <p:sp>
        <p:nvSpPr>
          <p:cNvPr id="88" name="AutoShape 8"/>
          <p:cNvSpPr>
            <a:spLocks noChangeArrowheads="1"/>
          </p:cNvSpPr>
          <p:nvPr/>
        </p:nvSpPr>
        <p:spPr bwMode="auto">
          <a:xfrm>
            <a:off x="6456040" y="4509121"/>
            <a:ext cx="948686" cy="49608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組織化</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知識化</a:t>
            </a:r>
            <a:endParaRPr lang="en-US" altLang="ja-JP" sz="1300" b="1" dirty="0">
              <a:latin typeface="Meiryo UI" panose="020B0604030504040204" pitchFamily="50" charset="-128"/>
              <a:ea typeface="Meiryo UI" panose="020B0604030504040204" pitchFamily="50" charset="-128"/>
            </a:endParaRPr>
          </a:p>
        </p:txBody>
      </p:sp>
      <p:sp>
        <p:nvSpPr>
          <p:cNvPr id="89" name="AutoShape 8"/>
          <p:cNvSpPr>
            <a:spLocks noChangeArrowheads="1"/>
          </p:cNvSpPr>
          <p:nvPr/>
        </p:nvSpPr>
        <p:spPr bwMode="auto">
          <a:xfrm>
            <a:off x="3038170" y="4744020"/>
            <a:ext cx="1041607" cy="370383"/>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0" name="AutoShape 8"/>
          <p:cNvSpPr>
            <a:spLocks noChangeArrowheads="1"/>
          </p:cNvSpPr>
          <p:nvPr/>
        </p:nvSpPr>
        <p:spPr bwMode="auto">
          <a:xfrm>
            <a:off x="3065701" y="434366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3055384" y="393305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4046282" y="4744020"/>
            <a:ext cx="1041607" cy="370383"/>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3" name="AutoShape 8"/>
          <p:cNvSpPr>
            <a:spLocks noChangeArrowheads="1"/>
          </p:cNvSpPr>
          <p:nvPr/>
        </p:nvSpPr>
        <p:spPr bwMode="auto">
          <a:xfrm>
            <a:off x="4073813" y="434366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4063496" y="393305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5" name="AutoShape 8"/>
          <p:cNvSpPr>
            <a:spLocks noChangeArrowheads="1"/>
          </p:cNvSpPr>
          <p:nvPr/>
        </p:nvSpPr>
        <p:spPr bwMode="auto">
          <a:xfrm>
            <a:off x="7464152" y="5482336"/>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長期保存</a:t>
            </a:r>
            <a:endParaRPr lang="en-US" altLang="ja-JP" sz="1300" b="1" dirty="0">
              <a:latin typeface="Meiryo UI" panose="020B0604030504040204" pitchFamily="50" charset="-128"/>
              <a:ea typeface="Meiryo UI" panose="020B0604030504040204" pitchFamily="50" charset="-128"/>
            </a:endParaRPr>
          </a:p>
        </p:txBody>
      </p:sp>
      <p:sp>
        <p:nvSpPr>
          <p:cNvPr id="96" name="角丸四角形 95"/>
          <p:cNvSpPr/>
          <p:nvPr/>
        </p:nvSpPr>
        <p:spPr>
          <a:xfrm>
            <a:off x="9495420" y="1340768"/>
            <a:ext cx="1065076" cy="5760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文化情報デジタル化</a:t>
            </a:r>
          </a:p>
        </p:txBody>
      </p:sp>
      <p:sp>
        <p:nvSpPr>
          <p:cNvPr id="48" name="横巻き 47"/>
          <p:cNvSpPr/>
          <p:nvPr/>
        </p:nvSpPr>
        <p:spPr>
          <a:xfrm>
            <a:off x="10989093" y="427304"/>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8" name="スライド番号プレースホルダー 2"/>
          <p:cNvSpPr txBox="1">
            <a:spLocks/>
          </p:cNvSpPr>
          <p:nvPr/>
        </p:nvSpPr>
        <p:spPr>
          <a:xfrm>
            <a:off x="8570912" y="652026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194</a:t>
            </a:fld>
            <a:endParaRPr lang="en-US" sz="25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456109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8"/>
          <p:cNvSpPr>
            <a:spLocks noChangeArrowheads="1"/>
          </p:cNvSpPr>
          <p:nvPr/>
        </p:nvSpPr>
        <p:spPr bwMode="auto">
          <a:xfrm>
            <a:off x="2570075" y="659076"/>
            <a:ext cx="7486366" cy="6116615"/>
          </a:xfrm>
          <a:prstGeom prst="roundRect">
            <a:avLst>
              <a:gd name="adj" fmla="val 6109"/>
            </a:avLst>
          </a:prstGeom>
          <a:solidFill>
            <a:schemeClr val="bg1"/>
          </a:solidFill>
          <a:ln w="38100">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2400" b="1" dirty="0">
                <a:latin typeface="Meiryo UI" panose="020B0604030504040204" pitchFamily="50" charset="-128"/>
                <a:ea typeface="Meiryo UI" panose="020B0604030504040204" pitchFamily="50" charset="-128"/>
              </a:rPr>
              <a:t>　日本の文化情報発信の強化</a:t>
            </a:r>
            <a:endParaRPr lang="en-US" altLang="ja-JP" sz="1400" b="1" dirty="0">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13627"/>
            <a:ext cx="12192000" cy="859477"/>
          </a:xfrm>
        </p:spPr>
        <p:txBody>
          <a:bodyPr>
            <a:noAutofit/>
          </a:bodyPr>
          <a:lstStyle/>
          <a:p>
            <a:r>
              <a:rPr lang="ja-JP" altLang="en-US" sz="3200" dirty="0"/>
              <a:t>国のアーカイブ構築に必要な要素</a:t>
            </a:r>
          </a:p>
        </p:txBody>
      </p:sp>
      <p:sp>
        <p:nvSpPr>
          <p:cNvPr id="2" name="フッター プレースホルダー 1"/>
          <p:cNvSpPr>
            <a:spLocks noGrp="1"/>
          </p:cNvSpPr>
          <p:nvPr>
            <p:ph type="ftr" sz="quarter" idx="11"/>
          </p:nvPr>
        </p:nvSpPr>
        <p:spPr>
          <a:xfrm>
            <a:off x="5341897" y="6356351"/>
            <a:ext cx="2895600" cy="365125"/>
          </a:xfrm>
        </p:spPr>
        <p:txBody>
          <a:bodyPr/>
          <a:lstStyle/>
          <a:p>
            <a:r>
              <a:rPr kumimoji="0" lang="en-US" altLang="ja-JP" smtClean="0"/>
              <a:t>National Diet Library (NDL)</a:t>
            </a:r>
            <a:endParaRPr kumimoji="0" lang="en-US"/>
          </a:p>
        </p:txBody>
      </p:sp>
      <p:sp>
        <p:nvSpPr>
          <p:cNvPr id="3" name="スライド番号プレースホルダー 2"/>
          <p:cNvSpPr>
            <a:spLocks noGrp="1"/>
          </p:cNvSpPr>
          <p:nvPr>
            <p:ph type="sldNum" sz="quarter" idx="12"/>
          </p:nvPr>
        </p:nvSpPr>
        <p:spPr>
          <a:xfrm>
            <a:off x="6266656" y="6356351"/>
            <a:ext cx="2133600" cy="365125"/>
          </a:xfrm>
        </p:spPr>
        <p:txBody>
          <a:bodyPr/>
          <a:lstStyle/>
          <a:p>
            <a:fld id="{042AED99-7FB4-404E-8A97-64753DCE42EC}" type="slidenum">
              <a:rPr kumimoji="0" lang="en-US" smtClean="0"/>
              <a:pPr/>
              <a:t>195</a:t>
            </a:fld>
            <a:endParaRPr kumimoji="0" lang="en-US"/>
          </a:p>
        </p:txBody>
      </p:sp>
      <p:sp>
        <p:nvSpPr>
          <p:cNvPr id="7" name="AutoShape 8"/>
          <p:cNvSpPr>
            <a:spLocks noChangeArrowheads="1"/>
          </p:cNvSpPr>
          <p:nvPr/>
        </p:nvSpPr>
        <p:spPr bwMode="auto">
          <a:xfrm>
            <a:off x="2938265" y="1328534"/>
            <a:ext cx="5978271" cy="207549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sz="1600" b="1" dirty="0">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 </a:t>
            </a: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2000" b="1" dirty="0">
                <a:solidFill>
                  <a:schemeClr val="tx1"/>
                </a:solidFill>
                <a:latin typeface="Meiryo UI" panose="020B0604030504040204" pitchFamily="50" charset="-128"/>
                <a:ea typeface="Meiryo UI" panose="020B0604030504040204" pitchFamily="50" charset="-128"/>
              </a:rPr>
              <a:t>⑵ 活用基盤の整備</a:t>
            </a:r>
            <a:endParaRPr lang="en-US" altLang="ja-JP" dirty="0">
              <a:solidFill>
                <a:schemeClr val="tx1"/>
              </a:solidFill>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3458111" y="1727158"/>
            <a:ext cx="4938576" cy="68203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lnSpc>
                <a:spcPts val="2000"/>
              </a:lnSpc>
              <a:defRPr/>
            </a:pPr>
            <a:r>
              <a:rPr lang="ja-JP" altLang="en-US" b="1" i="1" dirty="0">
                <a:solidFill>
                  <a:schemeClr val="tx1"/>
                </a:solidFill>
                <a:latin typeface="Meiryo UI" panose="020B0604030504040204" pitchFamily="50" charset="-128"/>
                <a:ea typeface="Meiryo UI" panose="020B0604030504040204" pitchFamily="50" charset="-128"/>
              </a:rPr>
              <a:t>・・・日本文化・記録の発信・・・</a:t>
            </a:r>
            <a:endParaRPr lang="en-US" altLang="ja-JP" b="1" i="1" dirty="0">
              <a:solidFill>
                <a:schemeClr val="tx1"/>
              </a:solidFill>
              <a:latin typeface="Meiryo UI" panose="020B0604030504040204" pitchFamily="50" charset="-128"/>
              <a:ea typeface="Meiryo UI" panose="020B0604030504040204" pitchFamily="50" charset="-128"/>
            </a:endParaRPr>
          </a:p>
        </p:txBody>
      </p:sp>
      <p:sp>
        <p:nvSpPr>
          <p:cNvPr id="9" name="フッター プレースホルダー 1"/>
          <p:cNvSpPr txBox="1">
            <a:spLocks/>
          </p:cNvSpPr>
          <p:nvPr/>
        </p:nvSpPr>
        <p:spPr>
          <a:xfrm>
            <a:off x="5341897" y="6356351"/>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a:latin typeface="Meiryo UI" panose="020B0604030504040204" pitchFamily="50" charset="-128"/>
                <a:ea typeface="Meiryo UI" panose="020B0604030504040204" pitchFamily="50" charset="-128"/>
              </a:rPr>
              <a:t>National Diet Library (NDL)</a:t>
            </a:r>
            <a:endParaRPr lang="en-US">
              <a:latin typeface="Meiryo UI" panose="020B0604030504040204" pitchFamily="50" charset="-128"/>
              <a:ea typeface="Meiryo UI" panose="020B0604030504040204" pitchFamily="50" charset="-128"/>
            </a:endParaRPr>
          </a:p>
        </p:txBody>
      </p:sp>
      <p:sp>
        <p:nvSpPr>
          <p:cNvPr id="10" name="スライド番号プレースホルダー 2"/>
          <p:cNvSpPr txBox="1">
            <a:spLocks/>
          </p:cNvSpPr>
          <p:nvPr/>
        </p:nvSpPr>
        <p:spPr>
          <a:xfrm>
            <a:off x="6266656" y="6356351"/>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a:latin typeface="Meiryo UI" panose="020B0604030504040204" pitchFamily="50" charset="-128"/>
                <a:ea typeface="Meiryo UI" panose="020B0604030504040204" pitchFamily="50" charset="-128"/>
              </a:rPr>
              <a:pPr/>
              <a:t>195</a:t>
            </a:fld>
            <a:endParaRPr lang="en-US">
              <a:latin typeface="Meiryo UI" panose="020B0604030504040204" pitchFamily="50" charset="-128"/>
              <a:ea typeface="Meiryo UI" panose="020B0604030504040204" pitchFamily="50" charset="-128"/>
            </a:endParaRPr>
          </a:p>
        </p:txBody>
      </p:sp>
      <p:sp>
        <p:nvSpPr>
          <p:cNvPr id="15" name="AutoShape 8"/>
          <p:cNvSpPr>
            <a:spLocks noChangeArrowheads="1"/>
          </p:cNvSpPr>
          <p:nvPr/>
        </p:nvSpPr>
        <p:spPr bwMode="auto">
          <a:xfrm>
            <a:off x="2938265" y="3723177"/>
            <a:ext cx="5874582" cy="2985719"/>
          </a:xfrm>
          <a:prstGeom prst="roundRect">
            <a:avLst>
              <a:gd name="adj" fmla="val 8169"/>
            </a:avLst>
          </a:prstGeom>
          <a:solidFill>
            <a:schemeClr val="accent2">
              <a:lumMod val="40000"/>
              <a:lumOff val="60000"/>
            </a:schemeClr>
          </a:solidFill>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marL="342900" indent="-342900" algn="ctr">
              <a:defRPr/>
            </a:pPr>
            <a:r>
              <a:rPr lang="ja-JP" altLang="en-US" sz="2000" b="1" dirty="0">
                <a:latin typeface="Meiryo UI" panose="020B0604030504040204" pitchFamily="50" charset="-128"/>
                <a:ea typeface="Meiryo UI" panose="020B0604030504040204" pitchFamily="50" charset="-128"/>
              </a:rPr>
              <a:t>　</a:t>
            </a:r>
            <a:r>
              <a:rPr lang="ja-JP" altLang="en-US" sz="2000" b="1" dirty="0">
                <a:solidFill>
                  <a:schemeClr val="tx1"/>
                </a:solidFill>
                <a:latin typeface="Meiryo UI" panose="020B0604030504040204" pitchFamily="50" charset="-128"/>
                <a:ea typeface="Meiryo UI" panose="020B0604030504040204" pitchFamily="50" charset="-128"/>
              </a:rPr>
              <a:t>  </a:t>
            </a:r>
            <a:r>
              <a:rPr lang="ja-JP" altLang="en-US" sz="2000" b="1" dirty="0">
                <a:solidFill>
                  <a:srgbClr val="FF0000"/>
                </a:solidFill>
                <a:latin typeface="Meiryo UI" panose="020B0604030504040204" pitchFamily="50" charset="-128"/>
                <a:ea typeface="Meiryo UI" panose="020B0604030504040204" pitchFamily="50" charset="-128"/>
              </a:rPr>
              <a:t>●</a:t>
            </a:r>
            <a:r>
              <a:rPr lang="ja-JP" altLang="en-US" sz="2000" b="1" dirty="0">
                <a:solidFill>
                  <a:schemeClr val="tx1"/>
                </a:solidFill>
                <a:latin typeface="Meiryo UI" panose="020B0604030504040204" pitchFamily="50" charset="-128"/>
                <a:ea typeface="Meiryo UI" panose="020B0604030504040204" pitchFamily="50" charset="-128"/>
              </a:rPr>
              <a:t>⑶ 恒久的保存基盤の強化</a:t>
            </a:r>
            <a:r>
              <a:rPr lang="ja-JP" altLang="en-US" sz="1400" b="1" dirty="0">
                <a:latin typeface="Meiryo UI" panose="020B0604030504040204" pitchFamily="50" charset="-128"/>
                <a:ea typeface="Meiryo UI" panose="020B0604030504040204" pitchFamily="50" charset="-128"/>
              </a:rPr>
              <a:t>　</a:t>
            </a:r>
            <a:endParaRPr lang="en-US" altLang="ja-JP" sz="1400" dirty="0">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3541425" y="5884962"/>
            <a:ext cx="3552198" cy="721364"/>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b="1" dirty="0">
                <a:latin typeface="Meiryo UI" panose="020B0604030504040204" pitchFamily="50" charset="-128"/>
                <a:ea typeface="Meiryo UI" panose="020B0604030504040204" pitchFamily="50" charset="-128"/>
              </a:rPr>
              <a:t>⑪デジタルコンテンツ</a:t>
            </a:r>
            <a:endParaRPr lang="en-US" altLang="ja-JP" b="1" dirty="0">
              <a:latin typeface="Meiryo UI" panose="020B0604030504040204" pitchFamily="50" charset="-128"/>
              <a:ea typeface="Meiryo UI" panose="020B0604030504040204" pitchFamily="50" charset="-128"/>
            </a:endParaRPr>
          </a:p>
          <a:p>
            <a:pPr algn="ctr">
              <a:lnSpc>
                <a:spcPts val="1700"/>
              </a:lnSpc>
            </a:pPr>
            <a:r>
              <a:rPr lang="ja-JP" altLang="en-US" b="1" dirty="0">
                <a:latin typeface="Meiryo UI" panose="020B0604030504040204" pitchFamily="50" charset="-128"/>
                <a:ea typeface="Meiryo UI" panose="020B0604030504040204" pitchFamily="50" charset="-128"/>
              </a:rPr>
              <a:t>永久保存庫</a:t>
            </a:r>
            <a:endParaRPr lang="en-US" altLang="ja-JP" b="1"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3418171" y="4221556"/>
            <a:ext cx="4836897" cy="345930"/>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④汎用検索・ナビゲーション機能</a:t>
            </a:r>
            <a:endParaRPr lang="en-US" altLang="ja-JP" sz="1200" b="1"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3083863" y="2127048"/>
            <a:ext cx="1515317" cy="58482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文献・ウェブ情報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発信基盤</a:t>
            </a:r>
            <a:endParaRPr lang="en-US" altLang="ja-JP" sz="1200" b="1"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4859842" y="2149036"/>
            <a:ext cx="2123500" cy="562840"/>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indent="-342900" algn="ctr">
              <a:defRPr/>
            </a:pPr>
            <a:r>
              <a:rPr lang="ja-JP" altLang="en-US" sz="1200" b="1" dirty="0">
                <a:latin typeface="Meiryo UI" panose="020B0604030504040204" pitchFamily="50" charset="-128"/>
                <a:ea typeface="Meiryo UI" panose="020B0604030504040204" pitchFamily="50" charset="-128"/>
              </a:rPr>
              <a:t>文化財・メディア芸術関連</a:t>
            </a:r>
            <a:endParaRPr lang="en-US" altLang="ja-JP" sz="1200" b="1" dirty="0">
              <a:latin typeface="Meiryo UI" panose="020B0604030504040204" pitchFamily="50" charset="-128"/>
              <a:ea typeface="Meiryo UI" panose="020B0604030504040204" pitchFamily="50" charset="-128"/>
            </a:endParaRPr>
          </a:p>
          <a:p>
            <a:pPr indent="-342900" algn="ctr">
              <a:defRPr/>
            </a:pPr>
            <a:r>
              <a:rPr lang="ja-JP" altLang="en-US" sz="1200" b="1" dirty="0">
                <a:latin typeface="Meiryo UI" panose="020B0604030504040204" pitchFamily="50" charset="-128"/>
                <a:ea typeface="Meiryo UI" panose="020B0604030504040204" pitchFamily="50" charset="-128"/>
              </a:rPr>
              <a:t>発信基盤</a:t>
            </a:r>
            <a:endParaRPr lang="en-US" altLang="ja-JP" sz="1200" b="1"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7109883" y="2150950"/>
            <a:ext cx="1702965" cy="54460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発信基盤</a:t>
            </a:r>
            <a:endParaRPr lang="en-US" altLang="ja-JP" sz="1200" b="1" dirty="0">
              <a:latin typeface="Meiryo UI" panose="020B0604030504040204" pitchFamily="50" charset="-128"/>
              <a:ea typeface="Meiryo UI" panose="020B0604030504040204" pitchFamily="50" charset="-128"/>
            </a:endParaRPr>
          </a:p>
        </p:txBody>
      </p:sp>
      <p:sp>
        <p:nvSpPr>
          <p:cNvPr id="36" name="フローチャート : 磁気ディスク 53"/>
          <p:cNvSpPr/>
          <p:nvPr/>
        </p:nvSpPr>
        <p:spPr>
          <a:xfrm>
            <a:off x="3321632" y="5060661"/>
            <a:ext cx="3327755" cy="37955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r>
              <a:rPr lang="ja-JP" altLang="en-US" sz="1400" b="1" dirty="0">
                <a:latin typeface="Meiryo UI" panose="020B0604030504040204" pitchFamily="50" charset="-128"/>
                <a:ea typeface="Meiryo UI" panose="020B0604030504040204" pitchFamily="50" charset="-128"/>
              </a:rPr>
              <a:t>　　⑧権利情報管理機能　</a:t>
            </a:r>
            <a:r>
              <a:rPr lang="en-US" altLang="ja-JP" sz="1100" b="1" dirty="0">
                <a:latin typeface="Meiryo UI" panose="020B0604030504040204" pitchFamily="50" charset="-128"/>
                <a:ea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rPr>
              <a:t>民間と連携</a:t>
            </a:r>
            <a:r>
              <a:rPr lang="en-US" altLang="ja-JP" sz="1100" b="1" dirty="0">
                <a:latin typeface="Meiryo UI" panose="020B0604030504040204" pitchFamily="50" charset="-128"/>
                <a:ea typeface="Meiryo UI" panose="020B0604030504040204" pitchFamily="50" charset="-128"/>
              </a:rPr>
              <a:t>】</a:t>
            </a:r>
          </a:p>
        </p:txBody>
      </p:sp>
      <p:sp>
        <p:nvSpPr>
          <p:cNvPr id="29" name="AutoShape 8"/>
          <p:cNvSpPr>
            <a:spLocks noChangeArrowheads="1"/>
          </p:cNvSpPr>
          <p:nvPr/>
        </p:nvSpPr>
        <p:spPr bwMode="auto">
          <a:xfrm>
            <a:off x="1786970" y="3423986"/>
            <a:ext cx="583027" cy="1294895"/>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　海外の日本</a:t>
            </a:r>
            <a:endParaRPr lang="en-US" altLang="ja-JP" sz="1200" b="1" dirty="0">
              <a:latin typeface="Meiryo UI" panose="020B0604030504040204" pitchFamily="50" charset="-128"/>
              <a:ea typeface="Meiryo UI" panose="020B0604030504040204" pitchFamily="50" charset="-128"/>
            </a:endParaRPr>
          </a:p>
          <a:p>
            <a:pPr marL="342900" indent="-342900">
              <a:defRPr/>
            </a:pPr>
            <a:r>
              <a:rPr lang="ja-JP" altLang="en-US" sz="1200" b="1" dirty="0">
                <a:latin typeface="Meiryo UI" panose="020B0604030504040204" pitchFamily="50" charset="-128"/>
                <a:ea typeface="Meiryo UI" panose="020B0604030504040204" pitchFamily="50" charset="-128"/>
              </a:rPr>
              <a:t>　　関係情報　</a:t>
            </a:r>
            <a:endParaRPr lang="en-US" altLang="ja-JP" sz="1100" dirty="0">
              <a:latin typeface="Meiryo UI" panose="020B0604030504040204" pitchFamily="50" charset="-128"/>
              <a:ea typeface="Meiryo UI" panose="020B0604030504040204" pitchFamily="50" charset="-128"/>
            </a:endParaRPr>
          </a:p>
        </p:txBody>
      </p:sp>
      <p:sp>
        <p:nvSpPr>
          <p:cNvPr id="37" name="左矢印 36"/>
          <p:cNvSpPr/>
          <p:nvPr/>
        </p:nvSpPr>
        <p:spPr>
          <a:xfrm rot="10800000">
            <a:off x="2368769" y="3850818"/>
            <a:ext cx="545296" cy="74795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6344116" y="4642794"/>
            <a:ext cx="2021726" cy="37038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⑦蔵書のデジタル化</a:t>
            </a:r>
            <a:endParaRPr lang="en-US" altLang="ja-JP" sz="1400" b="1"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4897916" y="4640778"/>
            <a:ext cx="133591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⑥収集機能</a:t>
            </a:r>
            <a:endParaRPr lang="en-US" altLang="ja-JP" sz="1400" b="1" dirty="0">
              <a:latin typeface="Meiryo UI" panose="020B0604030504040204" pitchFamily="50" charset="-128"/>
              <a:ea typeface="Meiryo UI" panose="020B0604030504040204" pitchFamily="50" charset="-128"/>
            </a:endParaRPr>
          </a:p>
        </p:txBody>
      </p:sp>
      <p:sp>
        <p:nvSpPr>
          <p:cNvPr id="19" name="左カーブ矢印 18"/>
          <p:cNvSpPr/>
          <p:nvPr/>
        </p:nvSpPr>
        <p:spPr>
          <a:xfrm>
            <a:off x="8844715" y="2876021"/>
            <a:ext cx="822232" cy="1645978"/>
          </a:xfrm>
          <a:prstGeom prst="curvedLeftArrow">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2997386" y="4640778"/>
            <a:ext cx="1790247"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⑤組織化・知識化</a:t>
            </a:r>
            <a:endParaRPr lang="en-US" altLang="ja-JP" sz="1400" b="1"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8940735" y="3147189"/>
            <a:ext cx="1614039" cy="56429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創造されたコンテンツの恒久的保存</a:t>
            </a:r>
            <a:endParaRPr lang="en-US" altLang="ja-JP" sz="1200" b="1" dirty="0">
              <a:latin typeface="Meiryo UI" panose="020B0604030504040204" pitchFamily="50" charset="-128"/>
              <a:ea typeface="Meiryo UI" panose="020B0604030504040204" pitchFamily="50" charset="-128"/>
            </a:endParaRPr>
          </a:p>
        </p:txBody>
      </p:sp>
      <p:sp>
        <p:nvSpPr>
          <p:cNvPr id="55" name="左矢印 54"/>
          <p:cNvSpPr/>
          <p:nvPr/>
        </p:nvSpPr>
        <p:spPr>
          <a:xfrm rot="10800000">
            <a:off x="2378189" y="5031852"/>
            <a:ext cx="535877" cy="694980"/>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9" name="AutoShape 8"/>
          <p:cNvSpPr>
            <a:spLocks noChangeArrowheads="1"/>
          </p:cNvSpPr>
          <p:nvPr/>
        </p:nvSpPr>
        <p:spPr bwMode="auto">
          <a:xfrm>
            <a:off x="3938620" y="5501947"/>
            <a:ext cx="2249415"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⑨長期保存研究</a:t>
            </a:r>
            <a:endParaRPr lang="en-US" altLang="ja-JP" sz="1400" b="1" dirty="0">
              <a:latin typeface="Meiryo UI" panose="020B0604030504040204" pitchFamily="50" charset="-128"/>
              <a:ea typeface="Meiryo UI" panose="020B0604030504040204" pitchFamily="50" charset="-128"/>
            </a:endParaRPr>
          </a:p>
        </p:txBody>
      </p:sp>
      <p:grpSp>
        <p:nvGrpSpPr>
          <p:cNvPr id="18" name="グループ化 17"/>
          <p:cNvGrpSpPr/>
          <p:nvPr/>
        </p:nvGrpSpPr>
        <p:grpSpPr>
          <a:xfrm>
            <a:off x="6298319" y="4915352"/>
            <a:ext cx="2704041" cy="1787166"/>
            <a:chOff x="6484081" y="5102469"/>
            <a:chExt cx="1431492" cy="1507313"/>
          </a:xfrm>
        </p:grpSpPr>
        <p:sp>
          <p:nvSpPr>
            <p:cNvPr id="6" name="爆発 1 5"/>
            <p:cNvSpPr/>
            <p:nvPr/>
          </p:nvSpPr>
          <p:spPr>
            <a:xfrm>
              <a:off x="6484081" y="5102469"/>
              <a:ext cx="1420741" cy="1507313"/>
            </a:xfrm>
            <a:prstGeom prst="irregularSeal1">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6567577" y="5559028"/>
              <a:ext cx="1347996" cy="493205"/>
            </a:xfrm>
            <a:prstGeom prst="rect">
              <a:avLst/>
            </a:prstGeom>
            <a:noFill/>
          </p:spPr>
          <p:txBody>
            <a:bodyPr wrap="square" rtlCol="0">
              <a:spAutoFit/>
            </a:bodyPr>
            <a:lstStyle/>
            <a:p>
              <a:pPr algn="ctr"/>
              <a:r>
                <a:rPr lang="ja-JP" altLang="en-US" sz="1600" b="1" dirty="0">
                  <a:solidFill>
                    <a:schemeClr val="bg1"/>
                  </a:solidFill>
                  <a:latin typeface="Meiryo UI" panose="020B0604030504040204" pitchFamily="50" charset="-128"/>
                  <a:ea typeface="Meiryo UI" panose="020B0604030504040204" pitchFamily="50" charset="-128"/>
                </a:rPr>
                <a:t>分野・利用目的を問わず</a:t>
              </a:r>
              <a:endParaRPr lang="en-US" altLang="ja-JP" sz="1600" b="1" dirty="0">
                <a:solidFill>
                  <a:schemeClr val="bg1"/>
                </a:solidFill>
                <a:latin typeface="Meiryo UI" panose="020B0604030504040204" pitchFamily="50" charset="-128"/>
                <a:ea typeface="Meiryo UI" panose="020B0604030504040204" pitchFamily="50" charset="-128"/>
              </a:endParaRPr>
            </a:p>
            <a:p>
              <a:pPr algn="ctr"/>
              <a:r>
                <a:rPr lang="ja-JP" altLang="en-US" sz="1600" b="1" dirty="0">
                  <a:solidFill>
                    <a:schemeClr val="bg1"/>
                  </a:solidFill>
                  <a:latin typeface="Meiryo UI" panose="020B0604030504040204" pitchFamily="50" charset="-128"/>
                  <a:ea typeface="Meiryo UI" panose="020B0604030504040204" pitchFamily="50" charset="-128"/>
                </a:rPr>
                <a:t>一元的に保存</a:t>
              </a:r>
            </a:p>
          </p:txBody>
        </p:sp>
      </p:grpSp>
      <p:sp>
        <p:nvSpPr>
          <p:cNvPr id="54" name="AutoShape 8"/>
          <p:cNvSpPr>
            <a:spLocks noChangeArrowheads="1"/>
          </p:cNvSpPr>
          <p:nvPr/>
        </p:nvSpPr>
        <p:spPr bwMode="auto">
          <a:xfrm>
            <a:off x="1764368" y="4786963"/>
            <a:ext cx="616194" cy="1196949"/>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国内</a:t>
            </a:r>
            <a:endParaRPr lang="en-US" altLang="ja-JP" sz="1200" b="1" dirty="0">
              <a:latin typeface="Meiryo UI" panose="020B0604030504040204" pitchFamily="50" charset="-128"/>
              <a:ea typeface="Meiryo UI" panose="020B0604030504040204" pitchFamily="50" charset="-128"/>
            </a:endParaRPr>
          </a:p>
          <a:p>
            <a:pPr marL="342900" indent="-342900">
              <a:defRPr/>
            </a:pPr>
            <a:r>
              <a:rPr lang="ja-JP" altLang="en-US" sz="1200" b="1" dirty="0">
                <a:latin typeface="Meiryo UI" panose="020B0604030504040204" pitchFamily="50" charset="-128"/>
                <a:ea typeface="Meiryo UI" panose="020B0604030504040204" pitchFamily="50" charset="-128"/>
              </a:rPr>
              <a:t>アーカイブ機関</a:t>
            </a:r>
            <a:endParaRPr lang="en-US" altLang="ja-JP" sz="1100" dirty="0">
              <a:latin typeface="Meiryo UI" panose="020B0604030504040204" pitchFamily="50" charset="-128"/>
              <a:ea typeface="Meiryo UI" panose="020B0604030504040204" pitchFamily="50" charset="-128"/>
            </a:endParaRPr>
          </a:p>
        </p:txBody>
      </p:sp>
      <p:sp>
        <p:nvSpPr>
          <p:cNvPr id="51" name="テキスト ボックス 50"/>
          <p:cNvSpPr txBox="1"/>
          <p:nvPr/>
        </p:nvSpPr>
        <p:spPr>
          <a:xfrm>
            <a:off x="9012184" y="1577588"/>
            <a:ext cx="1655816" cy="923330"/>
          </a:xfrm>
          <a:prstGeom prst="rect">
            <a:avLst/>
          </a:prstGeom>
          <a:ln w="5715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defPPr>
              <a:defRPr lang="en-US"/>
            </a:defPPr>
            <a:lvl1pPr algn="ctr">
              <a:defRPr kumimoji="1" sz="1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ja-JP" altLang="en-US" sz="1800" b="1" dirty="0">
                <a:solidFill>
                  <a:srgbClr val="FF0000"/>
                </a:solidFill>
                <a:latin typeface="Meiryo UI" panose="020B0604030504040204" pitchFamily="50" charset="-128"/>
                <a:ea typeface="Meiryo UI" panose="020B0604030504040204" pitchFamily="50" charset="-128"/>
              </a:rPr>
              <a:t>●</a:t>
            </a:r>
            <a:r>
              <a:rPr lang="ja-JP" altLang="en-US" sz="1800" b="1" dirty="0">
                <a:solidFill>
                  <a:schemeClr val="tx1"/>
                </a:solidFill>
                <a:latin typeface="Meiryo UI" panose="020B0604030504040204" pitchFamily="50" charset="-128"/>
                <a:ea typeface="Meiryo UI" panose="020B0604030504040204" pitchFamily="50" charset="-128"/>
              </a:rPr>
              <a:t>⑴ 文化情報</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デジタル化</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の推進</a:t>
            </a:r>
          </a:p>
        </p:txBody>
      </p:sp>
      <p:sp>
        <p:nvSpPr>
          <p:cNvPr id="22" name="正方形/長方形 21"/>
          <p:cNvSpPr/>
          <p:nvPr/>
        </p:nvSpPr>
        <p:spPr>
          <a:xfrm flipH="1">
            <a:off x="8844716" y="2622469"/>
            <a:ext cx="45719" cy="2370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7" name="AutoShape 8"/>
          <p:cNvSpPr>
            <a:spLocks noChangeArrowheads="1"/>
          </p:cNvSpPr>
          <p:nvPr/>
        </p:nvSpPr>
        <p:spPr bwMode="auto">
          <a:xfrm>
            <a:off x="9092336" y="4505911"/>
            <a:ext cx="1200279" cy="662358"/>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indent="-342900" algn="ctr">
              <a:defRPr/>
            </a:pPr>
            <a:r>
              <a:rPr lang="ja-JP" altLang="en-US" sz="1400" b="1" dirty="0">
                <a:latin typeface="Meiryo UI" panose="020B0604030504040204" pitchFamily="50" charset="-128"/>
                <a:ea typeface="Meiryo UI" panose="020B0604030504040204" pitchFamily="50" charset="-128"/>
              </a:rPr>
              <a:t>人材育成・確保</a:t>
            </a:r>
            <a:endParaRPr lang="en-US" altLang="ja-JP" sz="1400" b="1" dirty="0">
              <a:latin typeface="Meiryo UI" panose="020B0604030504040204" pitchFamily="50" charset="-128"/>
              <a:ea typeface="Meiryo UI" panose="020B0604030504040204" pitchFamily="50" charset="-128"/>
            </a:endParaRPr>
          </a:p>
        </p:txBody>
      </p:sp>
      <p:sp>
        <p:nvSpPr>
          <p:cNvPr id="48" name="AutoShape 8"/>
          <p:cNvSpPr>
            <a:spLocks noChangeArrowheads="1"/>
          </p:cNvSpPr>
          <p:nvPr/>
        </p:nvSpPr>
        <p:spPr bwMode="auto">
          <a:xfrm>
            <a:off x="9123255" y="5321164"/>
            <a:ext cx="1200279" cy="72028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indent="-342900" algn="ctr">
              <a:defRPr/>
            </a:pPr>
            <a:r>
              <a:rPr lang="ja-JP" altLang="en-US" sz="1400" b="1" dirty="0">
                <a:latin typeface="Meiryo UI" panose="020B0604030504040204" pitchFamily="50" charset="-128"/>
                <a:ea typeface="Meiryo UI" panose="020B0604030504040204" pitchFamily="50" charset="-128"/>
              </a:rPr>
              <a:t>研究開発・技術開発</a:t>
            </a:r>
            <a:endParaRPr lang="en-US" altLang="ja-JP" sz="1400" b="1" dirty="0">
              <a:latin typeface="Meiryo UI" panose="020B0604030504040204" pitchFamily="50" charset="-128"/>
              <a:ea typeface="Meiryo UI" panose="020B0604030504040204" pitchFamily="50" charset="-128"/>
            </a:endParaRPr>
          </a:p>
        </p:txBody>
      </p:sp>
      <p:grpSp>
        <p:nvGrpSpPr>
          <p:cNvPr id="52" name="グループ化 51"/>
          <p:cNvGrpSpPr/>
          <p:nvPr/>
        </p:nvGrpSpPr>
        <p:grpSpPr>
          <a:xfrm>
            <a:off x="7322261" y="659076"/>
            <a:ext cx="1931079" cy="1637857"/>
            <a:chOff x="6484081" y="5228398"/>
            <a:chExt cx="1431492" cy="1381384"/>
          </a:xfrm>
        </p:grpSpPr>
        <p:sp>
          <p:nvSpPr>
            <p:cNvPr id="57" name="爆発 1 56"/>
            <p:cNvSpPr/>
            <p:nvPr/>
          </p:nvSpPr>
          <p:spPr>
            <a:xfrm>
              <a:off x="6484081" y="5228398"/>
              <a:ext cx="1420741" cy="1381384"/>
            </a:xfrm>
            <a:prstGeom prst="irregularSeal1">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6494833" y="5559028"/>
              <a:ext cx="1420740" cy="493205"/>
            </a:xfrm>
            <a:prstGeom prst="rect">
              <a:avLst/>
            </a:prstGeom>
            <a:noFill/>
          </p:spPr>
          <p:txBody>
            <a:bodyPr wrap="square" rtlCol="0">
              <a:spAutoFit/>
            </a:bodyPr>
            <a:lstStyle/>
            <a:p>
              <a:pPr algn="ctr"/>
              <a:r>
                <a:rPr lang="ja-JP" altLang="en-US" sz="1600" b="1" dirty="0">
                  <a:solidFill>
                    <a:schemeClr val="bg1"/>
                  </a:solidFill>
                  <a:latin typeface="Meiryo UI" panose="020B0604030504040204" pitchFamily="50" charset="-128"/>
                  <a:ea typeface="Meiryo UI" panose="020B0604030504040204" pitchFamily="50" charset="-128"/>
                </a:rPr>
                <a:t>利用目的毎</a:t>
              </a:r>
              <a:endParaRPr lang="en-US" altLang="ja-JP" sz="1600" b="1" dirty="0">
                <a:solidFill>
                  <a:schemeClr val="bg1"/>
                </a:solidFill>
                <a:latin typeface="Meiryo UI" panose="020B0604030504040204" pitchFamily="50" charset="-128"/>
                <a:ea typeface="Meiryo UI" panose="020B0604030504040204" pitchFamily="50" charset="-128"/>
              </a:endParaRPr>
            </a:p>
            <a:p>
              <a:pPr algn="ctr"/>
              <a:r>
                <a:rPr lang="ja-JP" altLang="en-US" sz="1600" b="1" dirty="0">
                  <a:solidFill>
                    <a:schemeClr val="bg1"/>
                  </a:solidFill>
                  <a:latin typeface="Meiryo UI" panose="020B0604030504040204" pitchFamily="50" charset="-128"/>
                  <a:ea typeface="Meiryo UI" panose="020B0604030504040204" pitchFamily="50" charset="-128"/>
                </a:rPr>
                <a:t>に発信</a:t>
              </a:r>
            </a:p>
          </p:txBody>
        </p:sp>
      </p:grpSp>
      <p:sp>
        <p:nvSpPr>
          <p:cNvPr id="40" name="AutoShape 8"/>
          <p:cNvSpPr>
            <a:spLocks noChangeArrowheads="1"/>
          </p:cNvSpPr>
          <p:nvPr/>
        </p:nvSpPr>
        <p:spPr bwMode="auto">
          <a:xfrm>
            <a:off x="3105397" y="2819129"/>
            <a:ext cx="5707450" cy="534570"/>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lnSpc>
                <a:spcPts val="1600"/>
              </a:lnSpc>
            </a:pPr>
            <a:r>
              <a:rPr lang="ja-JP" altLang="en-US" sz="1600" b="1" dirty="0">
                <a:latin typeface="Meiryo UI" panose="020B0604030504040204" pitchFamily="50" charset="-128"/>
                <a:ea typeface="Meiryo UI" panose="020B0604030504040204" pitchFamily="50" charset="-128"/>
              </a:rPr>
              <a:t>コンテンツ創造基盤</a:t>
            </a:r>
            <a:endParaRPr lang="en-US" altLang="ja-JP" sz="1600" b="1" dirty="0">
              <a:latin typeface="Meiryo UI" panose="020B0604030504040204" pitchFamily="50" charset="-128"/>
              <a:ea typeface="Meiryo UI" panose="020B0604030504040204" pitchFamily="50" charset="-128"/>
            </a:endParaRPr>
          </a:p>
          <a:p>
            <a:pPr algn="ctr">
              <a:lnSpc>
                <a:spcPts val="1600"/>
              </a:lnSpc>
            </a:pPr>
            <a:r>
              <a:rPr lang="ja-JP" altLang="en-US" sz="1600" b="1" dirty="0">
                <a:latin typeface="Meiryo UI" panose="020B0604030504040204" pitchFamily="50" charset="-128"/>
                <a:ea typeface="Meiryo UI" panose="020B0604030504040204" pitchFamily="50" charset="-128"/>
              </a:rPr>
              <a:t>新たな知識の創造（二次利用の活性化）</a:t>
            </a:r>
            <a:endParaRPr lang="en-US" altLang="ja-JP" sz="1600" b="1" dirty="0">
              <a:latin typeface="Meiryo UI" panose="020B0604030504040204" pitchFamily="50" charset="-128"/>
              <a:ea typeface="Meiryo UI" panose="020B0604030504040204" pitchFamily="50" charset="-128"/>
            </a:endParaRPr>
          </a:p>
        </p:txBody>
      </p:sp>
      <p:sp>
        <p:nvSpPr>
          <p:cNvPr id="41" name="上矢印 40"/>
          <p:cNvSpPr/>
          <p:nvPr/>
        </p:nvSpPr>
        <p:spPr>
          <a:xfrm>
            <a:off x="3771540" y="3420495"/>
            <a:ext cx="4831158" cy="376889"/>
          </a:xfrm>
          <a:prstGeom prst="upArrow">
            <a:avLst>
              <a:gd name="adj1" fmla="val 60334"/>
              <a:gd name="adj2"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③分野に依存しない検索・情報提供</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インターフェース</a:t>
            </a:r>
          </a:p>
        </p:txBody>
      </p:sp>
      <p:sp>
        <p:nvSpPr>
          <p:cNvPr id="42" name="AutoShape 8"/>
          <p:cNvSpPr>
            <a:spLocks noChangeArrowheads="1"/>
          </p:cNvSpPr>
          <p:nvPr/>
        </p:nvSpPr>
        <p:spPr bwMode="auto">
          <a:xfrm>
            <a:off x="-2318683" y="977109"/>
            <a:ext cx="1977331" cy="345930"/>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lnSpc>
                <a:spcPts val="1600"/>
              </a:lnSpc>
            </a:pPr>
            <a:r>
              <a:rPr lang="ja-JP" altLang="en-US" sz="1000" b="1" dirty="0">
                <a:latin typeface="Meiryo UI" panose="020B0604030504040204" pitchFamily="50" charset="-128"/>
                <a:ea typeface="Meiryo UI" panose="020B0604030504040204" pitchFamily="50" charset="-128"/>
              </a:rPr>
              <a:t>文献類固有プラットフォーム機能</a:t>
            </a:r>
            <a:endParaRPr lang="en-US" altLang="ja-JP" sz="900" b="1" dirty="0">
              <a:latin typeface="Meiryo UI" panose="020B0604030504040204" pitchFamily="50" charset="-128"/>
              <a:ea typeface="Meiryo UI" panose="020B0604030504040204" pitchFamily="50" charset="-128"/>
            </a:endParaRPr>
          </a:p>
        </p:txBody>
      </p:sp>
      <p:sp>
        <p:nvSpPr>
          <p:cNvPr id="50" name="横巻き 49"/>
          <p:cNvSpPr/>
          <p:nvPr/>
        </p:nvSpPr>
        <p:spPr>
          <a:xfrm>
            <a:off x="1526690" y="2520890"/>
            <a:ext cx="1891480" cy="431985"/>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b="1" dirty="0">
                <a:solidFill>
                  <a:srgbClr val="FF0000"/>
                </a:solidFill>
                <a:latin typeface="Meiryo UI" panose="020B0604030504040204" pitchFamily="50" charset="-128"/>
                <a:ea typeface="Meiryo UI" panose="020B0604030504040204" pitchFamily="50" charset="-128"/>
              </a:rPr>
              <a:t>平成</a:t>
            </a:r>
            <a:r>
              <a:rPr lang="en-US" altLang="ja-JP" sz="1100" b="1" dirty="0">
                <a:solidFill>
                  <a:srgbClr val="FF0000"/>
                </a:solidFill>
                <a:latin typeface="Meiryo UI" panose="020B0604030504040204" pitchFamily="50" charset="-128"/>
                <a:ea typeface="Meiryo UI" panose="020B0604030504040204" pitchFamily="50" charset="-128"/>
              </a:rPr>
              <a:t>26</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7</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8</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修正</a:t>
            </a:r>
          </a:p>
        </p:txBody>
      </p:sp>
      <p:sp>
        <p:nvSpPr>
          <p:cNvPr id="12" name="四角形吹き出し 11"/>
          <p:cNvSpPr/>
          <p:nvPr/>
        </p:nvSpPr>
        <p:spPr>
          <a:xfrm>
            <a:off x="-2614325" y="3299868"/>
            <a:ext cx="1149697" cy="398654"/>
          </a:xfrm>
          <a:prstGeom prst="wedgeRectCallout">
            <a:avLst>
              <a:gd name="adj1" fmla="val 118839"/>
              <a:gd name="adj2" fmla="val 251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分野横断の有識者会議で設計</a:t>
            </a:r>
          </a:p>
        </p:txBody>
      </p:sp>
    </p:spTree>
    <p:extLst>
      <p:ext uri="{BB962C8B-B14F-4D97-AF65-F5344CB8AC3E}">
        <p14:creationId xmlns:p14="http://schemas.microsoft.com/office/powerpoint/2010/main" val="352751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AutoShape 8"/>
          <p:cNvSpPr>
            <a:spLocks noChangeArrowheads="1"/>
          </p:cNvSpPr>
          <p:nvPr/>
        </p:nvSpPr>
        <p:spPr bwMode="auto">
          <a:xfrm>
            <a:off x="1773221" y="729827"/>
            <a:ext cx="8819225" cy="64219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利用目的</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1678575" y="3339186"/>
            <a:ext cx="8881760" cy="3412478"/>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endParaRPr lang="en-US" altLang="ja-JP" sz="500" b="1" dirty="0">
              <a:latin typeface="Meiryo UI" panose="020B0604030504040204" pitchFamily="50" charset="-128"/>
              <a:ea typeface="Meiryo UI" panose="020B0604030504040204" pitchFamily="50" charset="-128"/>
            </a:endParaRPr>
          </a:p>
        </p:txBody>
      </p:sp>
      <p:sp>
        <p:nvSpPr>
          <p:cNvPr id="5" name="円/楕円 4"/>
          <p:cNvSpPr/>
          <p:nvPr/>
        </p:nvSpPr>
        <p:spPr>
          <a:xfrm>
            <a:off x="7724560" y="3527382"/>
            <a:ext cx="2779743" cy="298912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3" name="AutoShape 8"/>
          <p:cNvSpPr>
            <a:spLocks noChangeArrowheads="1"/>
          </p:cNvSpPr>
          <p:nvPr/>
        </p:nvSpPr>
        <p:spPr bwMode="auto">
          <a:xfrm>
            <a:off x="1695390" y="6155245"/>
            <a:ext cx="8747104" cy="494959"/>
          </a:xfrm>
          <a:prstGeom prst="roundRect">
            <a:avLst>
              <a:gd name="adj" fmla="val 25048"/>
            </a:avLst>
          </a:prstGeom>
          <a:no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r>
              <a:rPr lang="ja-JP" altLang="en-US" sz="1400" b="1" dirty="0">
                <a:latin typeface="Meiryo UI" panose="020B0604030504040204" pitchFamily="50" charset="-128"/>
                <a:ea typeface="Meiryo UI" panose="020B0604030504040204" pitchFamily="50" charset="-128"/>
              </a:rPr>
              <a:t>コンテンツ</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保有機関</a:t>
            </a:r>
            <a:endParaRPr lang="en-US" altLang="ja-JP" sz="1400" b="1" dirty="0">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317"/>
            <a:ext cx="12192000" cy="739468"/>
          </a:xfrm>
        </p:spPr>
        <p:txBody>
          <a:bodyPr>
            <a:noAutofit/>
          </a:bodyPr>
          <a:lstStyle/>
          <a:p>
            <a:r>
              <a:rPr lang="ja-JP" altLang="en-US" sz="3600" dirty="0"/>
              <a:t>文化財を含めたナショナルアーカイブの機能イメージ　</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z="2400"/>
              <a:pPr/>
              <a:t>196</a:t>
            </a:fld>
            <a:endParaRPr kumimoji="0" lang="en-US" sz="2400" dirty="0"/>
          </a:p>
        </p:txBody>
      </p:sp>
      <p:sp>
        <p:nvSpPr>
          <p:cNvPr id="8" name="AutoShape 8"/>
          <p:cNvSpPr>
            <a:spLocks noChangeArrowheads="1"/>
          </p:cNvSpPr>
          <p:nvPr/>
        </p:nvSpPr>
        <p:spPr bwMode="auto">
          <a:xfrm>
            <a:off x="1695391" y="1439255"/>
            <a:ext cx="881922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情報発信基盤</a:t>
            </a:r>
            <a:r>
              <a:rPr lang="ja-JP" altLang="en-US" sz="1200" b="1" dirty="0">
                <a:solidFill>
                  <a:schemeClr val="tx1"/>
                </a:solidFill>
                <a:latin typeface="Meiryo UI" panose="020B0604030504040204" pitchFamily="50" charset="-128"/>
                <a:ea typeface="Meiryo UI" panose="020B0604030504040204" pitchFamily="50" charset="-128"/>
              </a:rPr>
              <a:t>（目的毎）</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7980308" y="5457475"/>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保存用コンテンツ</a:t>
            </a:r>
            <a:endParaRPr lang="en-US" altLang="ja-JP" sz="1100" b="1" dirty="0">
              <a:latin typeface="Meiryo UI" panose="020B0604030504040204" pitchFamily="50" charset="-128"/>
              <a:ea typeface="Meiryo UI" panose="020B0604030504040204" pitchFamily="50" charset="-128"/>
            </a:endParaRPr>
          </a:p>
          <a:p>
            <a:pPr algn="ctr">
              <a:lnSpc>
                <a:spcPts val="1700"/>
              </a:lnSpc>
            </a:pPr>
            <a:r>
              <a:rPr lang="ja-JP" altLang="en-US" sz="1100" b="1" dirty="0">
                <a:latin typeface="Meiryo UI" panose="020B0604030504040204" pitchFamily="50" charset="-128"/>
                <a:ea typeface="Meiryo UI" panose="020B0604030504040204" pitchFamily="50" charset="-128"/>
              </a:rPr>
              <a:t>永久保存庫</a:t>
            </a:r>
            <a:endParaRPr lang="en-US" altLang="ja-JP" sz="1100" b="1"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2205191" y="3796479"/>
            <a:ext cx="7112813" cy="3050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コンテンツ検索・提供機能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r>
              <a:rPr lang="en-US" altLang="ja-JP" sz="1200" b="1" dirty="0" err="1">
                <a:latin typeface="Meiryo UI" panose="020B0604030504040204" pitchFamily="50" charset="-128"/>
                <a:ea typeface="Meiryo UI" panose="020B0604030504040204" pitchFamily="50" charset="-128"/>
              </a:rPr>
              <a:t>NDLSearch</a:t>
            </a:r>
            <a:r>
              <a:rPr lang="ja-JP" altLang="en-US" sz="1200" b="1" dirty="0">
                <a:latin typeface="Meiryo UI" panose="020B0604030504040204" pitchFamily="50" charset="-128"/>
                <a:ea typeface="Meiryo UI" panose="020B0604030504040204" pitchFamily="50" charset="-128"/>
              </a:rPr>
              <a:t>　</a:t>
            </a:r>
            <a:r>
              <a:rPr lang="en-US" altLang="ja-JP" sz="1200" b="1" dirty="0">
                <a:latin typeface="Meiryo UI" panose="020B0604030504040204" pitchFamily="50" charset="-128"/>
                <a:ea typeface="Meiryo UI" panose="020B0604030504040204" pitchFamily="50" charset="-128"/>
              </a:rPr>
              <a:t>API</a:t>
            </a:r>
            <a:r>
              <a:rPr lang="ja-JP" altLang="en-US" sz="12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8976321" y="1438170"/>
            <a:ext cx="1577209" cy="6691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文献・ウェブ情報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（リサーチナビ等）</a:t>
            </a:r>
            <a:endParaRPr lang="en-US" altLang="ja-JP" sz="11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3471097" y="1780686"/>
            <a:ext cx="1700077" cy="492726"/>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a:p>
            <a:pPr indent="-342900" algn="ctr">
              <a:defRPr/>
            </a:pP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375921" y="1747053"/>
            <a:ext cx="1299929" cy="484902"/>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災害情報発信基盤（ひなぎく）</a:t>
            </a:r>
            <a:endParaRPr lang="en-US" altLang="ja-JP" sz="1200" b="1"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9438896" y="4928829"/>
            <a:ext cx="969892" cy="507588"/>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100" b="1" dirty="0">
                <a:latin typeface="Meiryo UI" panose="020B0604030504040204" pitchFamily="50" charset="-128"/>
                <a:ea typeface="Meiryo UI" panose="020B0604030504040204" pitchFamily="50" charset="-128"/>
              </a:rPr>
              <a:t>蔵書の</a:t>
            </a:r>
            <a:endParaRPr lang="en-US" altLang="ja-JP" sz="1100" b="1" dirty="0">
              <a:latin typeface="Meiryo UI" panose="020B0604030504040204" pitchFamily="50" charset="-128"/>
              <a:ea typeface="Meiryo UI" panose="020B0604030504040204" pitchFamily="50" charset="-128"/>
            </a:endParaRPr>
          </a:p>
          <a:p>
            <a:pPr algn="ctr">
              <a:lnSpc>
                <a:spcPts val="1600"/>
              </a:lnSpc>
            </a:pPr>
            <a:r>
              <a:rPr lang="ja-JP" altLang="en-US" sz="1100" b="1" dirty="0">
                <a:latin typeface="Meiryo UI" panose="020B0604030504040204" pitchFamily="50" charset="-128"/>
                <a:ea typeface="Meiryo UI" panose="020B0604030504040204" pitchFamily="50" charset="-128"/>
              </a:rPr>
              <a:t>デジタル化</a:t>
            </a:r>
            <a:endParaRPr lang="en-US" altLang="ja-JP" sz="1100" b="1"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7826905" y="4592676"/>
            <a:ext cx="1017808" cy="363248"/>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9086448" y="4490660"/>
            <a:ext cx="1250419" cy="3698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9162994" y="885866"/>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1712712" y="2347026"/>
            <a:ext cx="8858619" cy="80131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endParaRPr lang="en-US" altLang="ja-JP" sz="1600" b="1"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6895602" y="907746"/>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62" name="AutoShape 8"/>
          <p:cNvSpPr>
            <a:spLocks noChangeArrowheads="1"/>
          </p:cNvSpPr>
          <p:nvPr/>
        </p:nvSpPr>
        <p:spPr bwMode="auto">
          <a:xfrm>
            <a:off x="7968208" y="873107"/>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63" name="AutoShape 8"/>
          <p:cNvSpPr>
            <a:spLocks noChangeArrowheads="1"/>
          </p:cNvSpPr>
          <p:nvPr/>
        </p:nvSpPr>
        <p:spPr bwMode="auto">
          <a:xfrm>
            <a:off x="4264580" y="878814"/>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5540584" y="886304"/>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6884400" y="1503748"/>
            <a:ext cx="998269" cy="67887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科学技術情報発信基盤</a:t>
            </a:r>
            <a:endParaRPr lang="en-US" altLang="ja-JP" sz="12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8003434" y="1493442"/>
            <a:ext cx="927593" cy="63927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学術情報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80" name="左矢印 79"/>
          <p:cNvSpPr/>
          <p:nvPr/>
        </p:nvSpPr>
        <p:spPr>
          <a:xfrm rot="5400000">
            <a:off x="5288211" y="895985"/>
            <a:ext cx="515455"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 name="左カーブ矢印 18"/>
          <p:cNvSpPr/>
          <p:nvPr/>
        </p:nvSpPr>
        <p:spPr>
          <a:xfrm flipH="1">
            <a:off x="1796300" y="1248534"/>
            <a:ext cx="588377"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82" name="左矢印 81"/>
          <p:cNvSpPr/>
          <p:nvPr/>
        </p:nvSpPr>
        <p:spPr>
          <a:xfrm rot="5400000">
            <a:off x="5491496" y="2957574"/>
            <a:ext cx="416918" cy="64807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6" name="左矢印 65"/>
          <p:cNvSpPr/>
          <p:nvPr/>
        </p:nvSpPr>
        <p:spPr>
          <a:xfrm rot="5400000">
            <a:off x="5366221" y="1997778"/>
            <a:ext cx="318963"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2896428" y="835876"/>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75" name="左矢印 74"/>
          <p:cNvSpPr/>
          <p:nvPr/>
        </p:nvSpPr>
        <p:spPr>
          <a:xfrm rot="16200000">
            <a:off x="7206094" y="2975012"/>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 name="正方形/長方形 1"/>
          <p:cNvSpPr/>
          <p:nvPr/>
        </p:nvSpPr>
        <p:spPr>
          <a:xfrm>
            <a:off x="6207888" y="3282497"/>
            <a:ext cx="752208"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利用</a:t>
            </a:r>
            <a:endParaRPr lang="en-US" altLang="ja-JP" sz="1050" dirty="0">
              <a:latin typeface="Meiryo UI" panose="020B0604030504040204" pitchFamily="50" charset="-128"/>
              <a:ea typeface="Meiryo UI" panose="020B0604030504040204" pitchFamily="50" charset="-128"/>
            </a:endParaRPr>
          </a:p>
        </p:txBody>
      </p:sp>
      <p:sp>
        <p:nvSpPr>
          <p:cNvPr id="105" name="正方形/長方形 104"/>
          <p:cNvSpPr/>
          <p:nvPr/>
        </p:nvSpPr>
        <p:spPr>
          <a:xfrm>
            <a:off x="7733214" y="3277734"/>
            <a:ext cx="595035" cy="338554"/>
          </a:xfrm>
          <a:prstGeom prst="rect">
            <a:avLst/>
          </a:prstGeom>
        </p:spPr>
        <p:txBody>
          <a:bodyPr wrap="none">
            <a:spAutoFit/>
          </a:bodyPr>
          <a:lstStyle/>
          <a:p>
            <a:pPr algn="ctr"/>
            <a:r>
              <a:rPr lang="ja-JP" altLang="en-US" sz="1600" dirty="0">
                <a:latin typeface="Meiryo UI" panose="020B0604030504040204" pitchFamily="50" charset="-128"/>
                <a:ea typeface="Meiryo UI" panose="020B0604030504040204" pitchFamily="50" charset="-128"/>
              </a:rPr>
              <a:t>保存</a:t>
            </a:r>
            <a:endParaRPr lang="en-US" altLang="ja-JP" sz="1600" dirty="0">
              <a:latin typeface="Meiryo UI" panose="020B0604030504040204" pitchFamily="50" charset="-128"/>
              <a:ea typeface="Meiryo UI" panose="020B0604030504040204" pitchFamily="50" charset="-128"/>
            </a:endParaRPr>
          </a:p>
        </p:txBody>
      </p:sp>
      <p:sp>
        <p:nvSpPr>
          <p:cNvPr id="152" name="AutoShape 8"/>
          <p:cNvSpPr>
            <a:spLocks noChangeArrowheads="1"/>
          </p:cNvSpPr>
          <p:nvPr/>
        </p:nvSpPr>
        <p:spPr bwMode="auto">
          <a:xfrm>
            <a:off x="8555522" y="6249631"/>
            <a:ext cx="564814" cy="299530"/>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153" name="AutoShape 8"/>
          <p:cNvSpPr>
            <a:spLocks noChangeArrowheads="1"/>
          </p:cNvSpPr>
          <p:nvPr/>
        </p:nvSpPr>
        <p:spPr bwMode="auto">
          <a:xfrm>
            <a:off x="9407294" y="6198348"/>
            <a:ext cx="815017" cy="340788"/>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154" name="AutoShape 8"/>
          <p:cNvSpPr>
            <a:spLocks noChangeArrowheads="1"/>
          </p:cNvSpPr>
          <p:nvPr/>
        </p:nvSpPr>
        <p:spPr bwMode="auto">
          <a:xfrm>
            <a:off x="2783632" y="6315281"/>
            <a:ext cx="687464" cy="302359"/>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155" name="AutoShape 8"/>
          <p:cNvSpPr>
            <a:spLocks noChangeArrowheads="1"/>
          </p:cNvSpPr>
          <p:nvPr/>
        </p:nvSpPr>
        <p:spPr bwMode="auto">
          <a:xfrm>
            <a:off x="5228940" y="6201917"/>
            <a:ext cx="928203" cy="379343"/>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大学・研究機関</a:t>
            </a:r>
            <a:endParaRPr lang="en-US" altLang="ja-JP" sz="1100" dirty="0">
              <a:latin typeface="Meiryo UI" panose="020B0604030504040204" pitchFamily="50" charset="-128"/>
              <a:ea typeface="Meiryo UI" panose="020B0604030504040204" pitchFamily="50" charset="-128"/>
            </a:endParaRPr>
          </a:p>
        </p:txBody>
      </p:sp>
      <p:sp>
        <p:nvSpPr>
          <p:cNvPr id="156" name="AutoShape 8"/>
          <p:cNvSpPr>
            <a:spLocks noChangeArrowheads="1"/>
          </p:cNvSpPr>
          <p:nvPr/>
        </p:nvSpPr>
        <p:spPr bwMode="auto">
          <a:xfrm>
            <a:off x="3793754" y="6169591"/>
            <a:ext cx="1044419" cy="445192"/>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美術館・博物館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・文書館</a:t>
            </a:r>
            <a:endParaRPr lang="en-US" altLang="ja-JP" sz="1100" dirty="0">
              <a:latin typeface="Meiryo UI" panose="020B0604030504040204" pitchFamily="50" charset="-128"/>
              <a:ea typeface="Meiryo UI" panose="020B0604030504040204" pitchFamily="50" charset="-128"/>
            </a:endParaRPr>
          </a:p>
        </p:txBody>
      </p:sp>
      <p:sp>
        <p:nvSpPr>
          <p:cNvPr id="157" name="AutoShape 8"/>
          <p:cNvSpPr>
            <a:spLocks noChangeArrowheads="1"/>
          </p:cNvSpPr>
          <p:nvPr/>
        </p:nvSpPr>
        <p:spPr bwMode="auto">
          <a:xfrm>
            <a:off x="7234198" y="6181128"/>
            <a:ext cx="373970" cy="381352"/>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個人</a:t>
            </a:r>
            <a:endParaRPr lang="en-US" altLang="ja-JP" sz="11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9379129" y="3814532"/>
            <a:ext cx="576064" cy="646331"/>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grpSp>
        <p:nvGrpSpPr>
          <p:cNvPr id="21" name="グループ化 20"/>
          <p:cNvGrpSpPr/>
          <p:nvPr/>
        </p:nvGrpSpPr>
        <p:grpSpPr>
          <a:xfrm>
            <a:off x="3855569" y="5070534"/>
            <a:ext cx="1244782" cy="808062"/>
            <a:chOff x="2289608" y="5112639"/>
            <a:chExt cx="1244782" cy="808062"/>
          </a:xfrm>
        </p:grpSpPr>
        <p:sp>
          <p:nvSpPr>
            <p:cNvPr id="106" name="角丸四角形 105"/>
            <p:cNvSpPr/>
            <p:nvPr/>
          </p:nvSpPr>
          <p:spPr>
            <a:xfrm>
              <a:off x="2289608" y="5112639"/>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07" name="円/楕円 106"/>
            <p:cNvSpPr/>
            <p:nvPr/>
          </p:nvSpPr>
          <p:spPr>
            <a:xfrm>
              <a:off x="2585971" y="5112639"/>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2564471" y="5183027"/>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09" name="円/楕円 108"/>
            <p:cNvSpPr/>
            <p:nvPr/>
          </p:nvSpPr>
          <p:spPr>
            <a:xfrm>
              <a:off x="2339926" y="5604065"/>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0" name="直線矢印コネクタ 109"/>
            <p:cNvCxnSpPr>
              <a:endCxn id="109" idx="7"/>
            </p:cNvCxnSpPr>
            <p:nvPr/>
          </p:nvCxnSpPr>
          <p:spPr>
            <a:xfrm flipH="1">
              <a:off x="2543339" y="5387600"/>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円/楕円 110"/>
            <p:cNvSpPr/>
            <p:nvPr/>
          </p:nvSpPr>
          <p:spPr>
            <a:xfrm>
              <a:off x="2707905"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2" name="直線矢印コネクタ 111"/>
            <p:cNvCxnSpPr>
              <a:stCxn id="108" idx="2"/>
              <a:endCxn id="111" idx="0"/>
            </p:cNvCxnSpPr>
            <p:nvPr/>
          </p:nvCxnSpPr>
          <p:spPr>
            <a:xfrm>
              <a:off x="2797868" y="5444637"/>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円/楕円 112"/>
            <p:cNvSpPr/>
            <p:nvPr/>
          </p:nvSpPr>
          <p:spPr>
            <a:xfrm>
              <a:off x="3064508"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4" name="直線矢印コネクタ 113"/>
            <p:cNvCxnSpPr>
              <a:stCxn id="107" idx="5"/>
              <a:endCxn id="113" idx="0"/>
            </p:cNvCxnSpPr>
            <p:nvPr/>
          </p:nvCxnSpPr>
          <p:spPr>
            <a:xfrm>
              <a:off x="2931283" y="5405322"/>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p:cNvSpPr txBox="1"/>
            <p:nvPr/>
          </p:nvSpPr>
          <p:spPr>
            <a:xfrm>
              <a:off x="2913591" y="518302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19" name="AutoShape 8"/>
          <p:cNvSpPr>
            <a:spLocks noChangeArrowheads="1"/>
          </p:cNvSpPr>
          <p:nvPr/>
        </p:nvSpPr>
        <p:spPr bwMode="auto">
          <a:xfrm>
            <a:off x="8974768" y="2466708"/>
            <a:ext cx="1510079" cy="6022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b="1" dirty="0">
                <a:latin typeface="Meiryo UI" panose="020B0604030504040204" pitchFamily="50" charset="-128"/>
                <a:ea typeface="Meiryo UI" panose="020B0604030504040204" pitchFamily="50" charset="-128"/>
              </a:rPr>
              <a:t>デジタルギャラリ</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レファレンス</a:t>
            </a:r>
            <a:r>
              <a:rPr lang="en-US" altLang="ja-JP" sz="1100" b="1" dirty="0">
                <a:latin typeface="Meiryo UI" panose="020B0604030504040204" pitchFamily="50" charset="-128"/>
                <a:ea typeface="Meiryo UI" panose="020B0604030504040204" pitchFamily="50" charset="-128"/>
              </a:rPr>
              <a:t>DB</a:t>
            </a:r>
          </a:p>
          <a:p>
            <a:pPr algn="ctr"/>
            <a:r>
              <a:rPr lang="ja-JP" altLang="en-US" sz="1100" b="1" dirty="0">
                <a:latin typeface="Meiryo UI" panose="020B0604030504040204" pitchFamily="50" charset="-128"/>
                <a:ea typeface="Meiryo UI" panose="020B0604030504040204" pitchFamily="50" charset="-128"/>
              </a:rPr>
              <a:t>各種刊行物</a:t>
            </a:r>
            <a:endParaRPr lang="en-US" altLang="ja-JP" sz="1100" dirty="0">
              <a:latin typeface="Meiryo UI" panose="020B0604030504040204" pitchFamily="50" charset="-128"/>
              <a:ea typeface="Meiryo UI" panose="020B0604030504040204" pitchFamily="50" charset="-128"/>
            </a:endParaRPr>
          </a:p>
        </p:txBody>
      </p:sp>
      <p:sp>
        <p:nvSpPr>
          <p:cNvPr id="120" name="AutoShape 8"/>
          <p:cNvSpPr>
            <a:spLocks noChangeArrowheads="1"/>
          </p:cNvSpPr>
          <p:nvPr/>
        </p:nvSpPr>
        <p:spPr bwMode="auto">
          <a:xfrm>
            <a:off x="5081970" y="4764188"/>
            <a:ext cx="881700" cy="328257"/>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収集機能</a:t>
            </a:r>
            <a:endParaRPr lang="en-US" altLang="ja-JP" sz="12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6020665" y="4761660"/>
            <a:ext cx="1007890" cy="27947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電子書籍化</a:t>
            </a:r>
            <a:endParaRPr lang="en-US" altLang="ja-JP" sz="1200" dirty="0">
              <a:latin typeface="Meiryo UI" panose="020B0604030504040204" pitchFamily="50" charset="-128"/>
              <a:ea typeface="Meiryo UI" panose="020B0604030504040204" pitchFamily="50" charset="-128"/>
            </a:endParaRPr>
          </a:p>
        </p:txBody>
      </p:sp>
      <p:sp>
        <p:nvSpPr>
          <p:cNvPr id="122" name="AutoShape 8"/>
          <p:cNvSpPr>
            <a:spLocks noChangeArrowheads="1"/>
          </p:cNvSpPr>
          <p:nvPr/>
        </p:nvSpPr>
        <p:spPr bwMode="auto">
          <a:xfrm>
            <a:off x="6437861" y="5187368"/>
            <a:ext cx="889197" cy="475490"/>
          </a:xfrm>
          <a:prstGeom prst="roundRect">
            <a:avLst>
              <a:gd name="adj" fmla="val 25048"/>
            </a:avLst>
          </a:prstGeom>
          <a:ln>
            <a:headEnd/>
            <a:tailEnd/>
          </a:ln>
        </p:spPr>
        <p:style>
          <a:lnRef idx="1">
            <a:schemeClr val="accent6"/>
          </a:lnRef>
          <a:fillRef idx="3">
            <a:schemeClr val="accent6"/>
          </a:fillRef>
          <a:effectRef idx="2">
            <a:schemeClr val="accent6"/>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管理</a:t>
            </a:r>
            <a:endParaRPr lang="en-US" altLang="ja-JP" sz="1200" dirty="0">
              <a:latin typeface="Meiryo UI" panose="020B0604030504040204" pitchFamily="50" charset="-128"/>
              <a:ea typeface="Meiryo UI" panose="020B0604030504040204" pitchFamily="50" charset="-128"/>
            </a:endParaRPr>
          </a:p>
        </p:txBody>
      </p:sp>
      <p:sp>
        <p:nvSpPr>
          <p:cNvPr id="123" name="AutoShape 8"/>
          <p:cNvSpPr>
            <a:spLocks noChangeArrowheads="1"/>
          </p:cNvSpPr>
          <p:nvPr/>
        </p:nvSpPr>
        <p:spPr bwMode="auto">
          <a:xfrm>
            <a:off x="5303251" y="4303864"/>
            <a:ext cx="1264241" cy="25923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配信・流通機能</a:t>
            </a:r>
            <a:endParaRPr lang="en-US" altLang="ja-JP" sz="1200" dirty="0">
              <a:latin typeface="Meiryo UI" panose="020B0604030504040204" pitchFamily="50" charset="-128"/>
              <a:ea typeface="Meiryo UI" panose="020B0604030504040204" pitchFamily="50" charset="-128"/>
            </a:endParaRPr>
          </a:p>
        </p:txBody>
      </p:sp>
      <p:sp>
        <p:nvSpPr>
          <p:cNvPr id="124" name="フローチャート : 磁気ディスク 53"/>
          <p:cNvSpPr/>
          <p:nvPr/>
        </p:nvSpPr>
        <p:spPr>
          <a:xfrm>
            <a:off x="4999538" y="5188536"/>
            <a:ext cx="1389047" cy="466036"/>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提供用コンテンツ</a:t>
            </a:r>
            <a:endParaRPr lang="en-US" altLang="ja-JP" sz="1100" dirty="0">
              <a:latin typeface="Meiryo UI" panose="020B0604030504040204" pitchFamily="50" charset="-128"/>
              <a:ea typeface="Meiryo UI" panose="020B0604030504040204" pitchFamily="50" charset="-128"/>
            </a:endParaRPr>
          </a:p>
        </p:txBody>
      </p:sp>
      <p:grpSp>
        <p:nvGrpSpPr>
          <p:cNvPr id="10" name="グループ化 9"/>
          <p:cNvGrpSpPr/>
          <p:nvPr/>
        </p:nvGrpSpPr>
        <p:grpSpPr>
          <a:xfrm>
            <a:off x="7130377" y="4735993"/>
            <a:ext cx="790601" cy="680380"/>
            <a:chOff x="3070508" y="4420331"/>
            <a:chExt cx="790601" cy="680380"/>
          </a:xfrm>
        </p:grpSpPr>
        <p:sp>
          <p:nvSpPr>
            <p:cNvPr id="158" name="正方形/長方形 157"/>
            <p:cNvSpPr/>
            <p:nvPr/>
          </p:nvSpPr>
          <p:spPr>
            <a:xfrm>
              <a:off x="3100163" y="4839101"/>
              <a:ext cx="731289"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コンテンツ</a:t>
              </a:r>
              <a:endParaRPr lang="en-US" altLang="ja-JP" sz="1100" b="1" dirty="0">
                <a:latin typeface="Meiryo UI" panose="020B0604030504040204" pitchFamily="50" charset="-128"/>
                <a:ea typeface="Meiryo UI" panose="020B0604030504040204" pitchFamily="50" charset="-128"/>
              </a:endParaRPr>
            </a:p>
          </p:txBody>
        </p:sp>
        <p:sp>
          <p:nvSpPr>
            <p:cNvPr id="101" name="正方形/長方形 100"/>
            <p:cNvSpPr/>
            <p:nvPr/>
          </p:nvSpPr>
          <p:spPr>
            <a:xfrm>
              <a:off x="3070508" y="4420331"/>
              <a:ext cx="790601"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メタデータ</a:t>
              </a:r>
              <a:endParaRPr lang="en-US" altLang="ja-JP" sz="1100" b="1" dirty="0">
                <a:latin typeface="Meiryo UI" panose="020B0604030504040204" pitchFamily="50" charset="-128"/>
                <a:ea typeface="Meiryo UI" panose="020B0604030504040204" pitchFamily="50" charset="-128"/>
              </a:endParaRPr>
            </a:p>
          </p:txBody>
        </p:sp>
        <p:sp>
          <p:nvSpPr>
            <p:cNvPr id="9" name="左右矢印 8"/>
            <p:cNvSpPr/>
            <p:nvPr/>
          </p:nvSpPr>
          <p:spPr>
            <a:xfrm>
              <a:off x="3205023" y="4612978"/>
              <a:ext cx="563047" cy="284881"/>
            </a:xfrm>
            <a:prstGeom prst="lef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51" name="テキスト ボックス 150"/>
          <p:cNvSpPr txBox="1"/>
          <p:nvPr/>
        </p:nvSpPr>
        <p:spPr>
          <a:xfrm>
            <a:off x="6668842" y="4179132"/>
            <a:ext cx="761572"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出版界</a:t>
            </a:r>
          </a:p>
        </p:txBody>
      </p:sp>
      <p:sp>
        <p:nvSpPr>
          <p:cNvPr id="159" name="テキスト ボックス 158"/>
          <p:cNvSpPr txBox="1"/>
          <p:nvPr/>
        </p:nvSpPr>
        <p:spPr>
          <a:xfrm>
            <a:off x="3898208" y="4682415"/>
            <a:ext cx="1046088"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学術分野</a:t>
            </a:r>
          </a:p>
        </p:txBody>
      </p:sp>
      <p:grpSp>
        <p:nvGrpSpPr>
          <p:cNvPr id="18" name="グループ化 17"/>
          <p:cNvGrpSpPr/>
          <p:nvPr/>
        </p:nvGrpSpPr>
        <p:grpSpPr>
          <a:xfrm>
            <a:off x="1557293" y="4717410"/>
            <a:ext cx="1122836" cy="808062"/>
            <a:chOff x="33293" y="4717410"/>
            <a:chExt cx="1122836" cy="808062"/>
          </a:xfrm>
        </p:grpSpPr>
        <p:sp>
          <p:nvSpPr>
            <p:cNvPr id="168" name="角丸四角形 167"/>
            <p:cNvSpPr/>
            <p:nvPr/>
          </p:nvSpPr>
          <p:spPr>
            <a:xfrm>
              <a:off x="33293" y="4717410"/>
              <a:ext cx="1122836" cy="8080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9" name="円/楕円 168"/>
            <p:cNvSpPr/>
            <p:nvPr/>
          </p:nvSpPr>
          <p:spPr>
            <a:xfrm>
              <a:off x="329656" y="4717410"/>
              <a:ext cx="404558" cy="3428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70" name="テキスト ボックス 169"/>
            <p:cNvSpPr txBox="1"/>
            <p:nvPr/>
          </p:nvSpPr>
          <p:spPr>
            <a:xfrm>
              <a:off x="323528" y="4761660"/>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71" name="円/楕円 170"/>
            <p:cNvSpPr/>
            <p:nvPr/>
          </p:nvSpPr>
          <p:spPr>
            <a:xfrm>
              <a:off x="83611" y="520883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2" name="直線矢印コネクタ 171"/>
            <p:cNvCxnSpPr>
              <a:endCxn id="171" idx="7"/>
            </p:cNvCxnSpPr>
            <p:nvPr/>
          </p:nvCxnSpPr>
          <p:spPr>
            <a:xfrm flipH="1">
              <a:off x="287024" y="499237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円/楕円 172"/>
            <p:cNvSpPr/>
            <p:nvPr/>
          </p:nvSpPr>
          <p:spPr>
            <a:xfrm>
              <a:off x="451590"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4" name="直線矢印コネクタ 173"/>
            <p:cNvCxnSpPr>
              <a:stCxn id="170" idx="2"/>
              <a:endCxn id="173" idx="0"/>
            </p:cNvCxnSpPr>
            <p:nvPr/>
          </p:nvCxnSpPr>
          <p:spPr>
            <a:xfrm>
              <a:off x="556925" y="5023270"/>
              <a:ext cx="13822" cy="17740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5" name="円/楕円 174"/>
            <p:cNvSpPr/>
            <p:nvPr/>
          </p:nvSpPr>
          <p:spPr>
            <a:xfrm>
              <a:off x="808193"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6" name="直線矢印コネクタ 175"/>
            <p:cNvCxnSpPr>
              <a:stCxn id="169" idx="5"/>
              <a:endCxn id="175" idx="0"/>
            </p:cNvCxnSpPr>
            <p:nvPr/>
          </p:nvCxnSpPr>
          <p:spPr>
            <a:xfrm>
              <a:off x="674968" y="501009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7" name="テキスト ボックス 176"/>
          <p:cNvSpPr txBox="1"/>
          <p:nvPr/>
        </p:nvSpPr>
        <p:spPr>
          <a:xfrm>
            <a:off x="2181277" y="4787798"/>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178" name="テキスト ボックス 177"/>
          <p:cNvSpPr txBox="1"/>
          <p:nvPr/>
        </p:nvSpPr>
        <p:spPr>
          <a:xfrm>
            <a:off x="1514608" y="4249048"/>
            <a:ext cx="1778377"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文化財・デザイン・ポップカルチャー</a:t>
            </a:r>
          </a:p>
        </p:txBody>
      </p:sp>
      <p:sp>
        <p:nvSpPr>
          <p:cNvPr id="179" name="テキスト ボックス 178"/>
          <p:cNvSpPr txBox="1"/>
          <p:nvPr/>
        </p:nvSpPr>
        <p:spPr>
          <a:xfrm>
            <a:off x="2609006" y="4693449"/>
            <a:ext cx="1310273"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災害情報関連</a:t>
            </a:r>
          </a:p>
        </p:txBody>
      </p:sp>
      <p:sp>
        <p:nvSpPr>
          <p:cNvPr id="180" name="AutoShape 8"/>
          <p:cNvSpPr>
            <a:spLocks noChangeArrowheads="1"/>
          </p:cNvSpPr>
          <p:nvPr/>
        </p:nvSpPr>
        <p:spPr bwMode="auto">
          <a:xfrm>
            <a:off x="7732056" y="2493221"/>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181" name="AutoShape 8"/>
          <p:cNvSpPr>
            <a:spLocks noChangeArrowheads="1"/>
          </p:cNvSpPr>
          <p:nvPr/>
        </p:nvSpPr>
        <p:spPr bwMode="auto">
          <a:xfrm>
            <a:off x="4556491" y="2647504"/>
            <a:ext cx="1239323"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新たな知識の創作活動</a:t>
            </a:r>
            <a:endParaRPr lang="en-US" altLang="ja-JP" sz="1200" dirty="0">
              <a:latin typeface="Meiryo UI" panose="020B0604030504040204" pitchFamily="50" charset="-128"/>
              <a:ea typeface="Meiryo UI" panose="020B0604030504040204" pitchFamily="50" charset="-128"/>
            </a:endParaRPr>
          </a:p>
        </p:txBody>
      </p:sp>
      <p:sp>
        <p:nvSpPr>
          <p:cNvPr id="182" name="AutoShape 8"/>
          <p:cNvSpPr>
            <a:spLocks noChangeArrowheads="1"/>
          </p:cNvSpPr>
          <p:nvPr/>
        </p:nvSpPr>
        <p:spPr bwMode="auto">
          <a:xfrm>
            <a:off x="6157142" y="2635543"/>
            <a:ext cx="1316459"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189" name="フローチャート : 磁気ディスク 53"/>
          <p:cNvSpPr/>
          <p:nvPr/>
        </p:nvSpPr>
        <p:spPr>
          <a:xfrm>
            <a:off x="6832394" y="5722132"/>
            <a:ext cx="939348" cy="39972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190" name="フローチャート : 磁気ディスク 53"/>
          <p:cNvSpPr/>
          <p:nvPr/>
        </p:nvSpPr>
        <p:spPr>
          <a:xfrm>
            <a:off x="7977801" y="5021213"/>
            <a:ext cx="1279757" cy="423425"/>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書誌・所在情報</a:t>
            </a:r>
            <a:endParaRPr lang="en-US" altLang="ja-JP" sz="1100" b="1" dirty="0">
              <a:latin typeface="Meiryo UI" panose="020B0604030504040204" pitchFamily="50" charset="-128"/>
              <a:ea typeface="Meiryo UI" panose="020B0604030504040204" pitchFamily="50" charset="-128"/>
            </a:endParaRPr>
          </a:p>
        </p:txBody>
      </p:sp>
      <p:sp>
        <p:nvSpPr>
          <p:cNvPr id="191" name="AutoShape 8"/>
          <p:cNvSpPr>
            <a:spLocks noChangeArrowheads="1"/>
          </p:cNvSpPr>
          <p:nvPr/>
        </p:nvSpPr>
        <p:spPr bwMode="auto">
          <a:xfrm>
            <a:off x="8200373" y="4189936"/>
            <a:ext cx="1017808" cy="363248"/>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配信機能</a:t>
            </a:r>
            <a:endParaRPr lang="en-US" altLang="ja-JP" sz="1200" b="1" dirty="0">
              <a:latin typeface="Meiryo UI" panose="020B0604030504040204" pitchFamily="50" charset="-128"/>
              <a:ea typeface="Meiryo UI" panose="020B0604030504040204" pitchFamily="50" charset="-128"/>
            </a:endParaRPr>
          </a:p>
        </p:txBody>
      </p:sp>
      <p:sp>
        <p:nvSpPr>
          <p:cNvPr id="193" name="AutoShape 8"/>
          <p:cNvSpPr>
            <a:spLocks noChangeArrowheads="1"/>
          </p:cNvSpPr>
          <p:nvPr/>
        </p:nvSpPr>
        <p:spPr bwMode="auto">
          <a:xfrm>
            <a:off x="6239208" y="6216977"/>
            <a:ext cx="864905" cy="30171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p:txBody>
      </p:sp>
      <p:sp>
        <p:nvSpPr>
          <p:cNvPr id="194" name="AutoShape 8"/>
          <p:cNvSpPr>
            <a:spLocks noChangeArrowheads="1"/>
          </p:cNvSpPr>
          <p:nvPr/>
        </p:nvSpPr>
        <p:spPr bwMode="auto">
          <a:xfrm>
            <a:off x="7810262" y="6167136"/>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民間</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企業</a:t>
            </a:r>
            <a:endParaRPr lang="en-US" altLang="ja-JP" sz="1100" dirty="0">
              <a:latin typeface="Meiryo UI" panose="020B0604030504040204" pitchFamily="50" charset="-128"/>
              <a:ea typeface="Meiryo UI" panose="020B0604030504040204" pitchFamily="50" charset="-128"/>
            </a:endParaRPr>
          </a:p>
        </p:txBody>
      </p:sp>
      <p:grpSp>
        <p:nvGrpSpPr>
          <p:cNvPr id="39" name="グループ化 38"/>
          <p:cNvGrpSpPr/>
          <p:nvPr/>
        </p:nvGrpSpPr>
        <p:grpSpPr>
          <a:xfrm>
            <a:off x="2672893" y="5065556"/>
            <a:ext cx="1244782" cy="808062"/>
            <a:chOff x="-3007067" y="5561960"/>
            <a:chExt cx="1244782" cy="808062"/>
          </a:xfrm>
        </p:grpSpPr>
        <p:sp>
          <p:nvSpPr>
            <p:cNvPr id="206" name="角丸四角形 205"/>
            <p:cNvSpPr/>
            <p:nvPr/>
          </p:nvSpPr>
          <p:spPr>
            <a:xfrm>
              <a:off x="-3007067" y="5561960"/>
              <a:ext cx="1122836" cy="80806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円/楕円 206"/>
            <p:cNvSpPr/>
            <p:nvPr/>
          </p:nvSpPr>
          <p:spPr>
            <a:xfrm>
              <a:off x="-2710704" y="5561960"/>
              <a:ext cx="404558" cy="34289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08" name="テキスト ボックス 207"/>
            <p:cNvSpPr txBox="1"/>
            <p:nvPr/>
          </p:nvSpPr>
          <p:spPr>
            <a:xfrm>
              <a:off x="-2734467" y="5632348"/>
              <a:ext cx="466794" cy="2616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ja-JP" altLang="en-US" sz="1100" dirty="0">
                  <a:latin typeface="Meiryo UI" panose="020B0604030504040204" pitchFamily="50" charset="-128"/>
                  <a:ea typeface="Meiryo UI" panose="020B0604030504040204" pitchFamily="50" charset="-128"/>
                </a:rPr>
                <a:t>拠点</a:t>
              </a:r>
            </a:p>
          </p:txBody>
        </p:sp>
        <p:sp>
          <p:nvSpPr>
            <p:cNvPr id="209" name="円/楕円 208"/>
            <p:cNvSpPr/>
            <p:nvPr/>
          </p:nvSpPr>
          <p:spPr>
            <a:xfrm>
              <a:off x="-2956749" y="6053386"/>
              <a:ext cx="238313" cy="24538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0" name="直線矢印コネクタ 209"/>
            <p:cNvCxnSpPr>
              <a:endCxn id="209" idx="7"/>
            </p:cNvCxnSpPr>
            <p:nvPr/>
          </p:nvCxnSpPr>
          <p:spPr>
            <a:xfrm flipH="1">
              <a:off x="-2753336" y="583692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円/楕円 210"/>
            <p:cNvSpPr/>
            <p:nvPr/>
          </p:nvSpPr>
          <p:spPr>
            <a:xfrm>
              <a:off x="-2588770"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2" name="直線矢印コネクタ 211"/>
            <p:cNvCxnSpPr>
              <a:stCxn id="208" idx="2"/>
              <a:endCxn id="211" idx="0"/>
            </p:cNvCxnSpPr>
            <p:nvPr/>
          </p:nvCxnSpPr>
          <p:spPr>
            <a:xfrm>
              <a:off x="-2501070" y="5893958"/>
              <a:ext cx="31457"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2232167"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4" name="直線矢印コネクタ 213"/>
            <p:cNvCxnSpPr>
              <a:stCxn id="207" idx="5"/>
              <a:endCxn id="213" idx="0"/>
            </p:cNvCxnSpPr>
            <p:nvPr/>
          </p:nvCxnSpPr>
          <p:spPr>
            <a:xfrm>
              <a:off x="-2365392" y="585464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5" name="テキスト ボックス 214"/>
            <p:cNvSpPr txBox="1"/>
            <p:nvPr/>
          </p:nvSpPr>
          <p:spPr>
            <a:xfrm>
              <a:off x="-2383084" y="5632348"/>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50" name="AutoShape 8"/>
          <p:cNvSpPr>
            <a:spLocks noChangeArrowheads="1"/>
          </p:cNvSpPr>
          <p:nvPr/>
        </p:nvSpPr>
        <p:spPr bwMode="auto">
          <a:xfrm>
            <a:off x="4984355" y="4120225"/>
            <a:ext cx="2740945" cy="2529090"/>
          </a:xfrm>
          <a:prstGeom prst="roundRect">
            <a:avLst>
              <a:gd name="adj" fmla="val 25048"/>
            </a:avLst>
          </a:prstGeom>
          <a:noFill/>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endParaRPr lang="en-US" altLang="ja-JP" sz="1200" dirty="0">
              <a:latin typeface="Meiryo UI" panose="020B0604030504040204" pitchFamily="50" charset="-128"/>
              <a:ea typeface="Meiryo UI" panose="020B0604030504040204" pitchFamily="50" charset="-128"/>
            </a:endParaRPr>
          </a:p>
        </p:txBody>
      </p:sp>
      <p:sp>
        <p:nvSpPr>
          <p:cNvPr id="217" name="四角形吹き出し 216"/>
          <p:cNvSpPr/>
          <p:nvPr/>
        </p:nvSpPr>
        <p:spPr>
          <a:xfrm>
            <a:off x="4707478" y="5849101"/>
            <a:ext cx="909922" cy="235654"/>
          </a:xfrm>
          <a:prstGeom prst="wedgeRectCallout">
            <a:avLst>
              <a:gd name="adj1" fmla="val -34948"/>
              <a:gd name="adj2" fmla="val -2228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ビッグデータ</a:t>
            </a:r>
          </a:p>
        </p:txBody>
      </p:sp>
      <p:sp>
        <p:nvSpPr>
          <p:cNvPr id="117" name="AutoShape 8"/>
          <p:cNvSpPr>
            <a:spLocks noChangeArrowheads="1"/>
          </p:cNvSpPr>
          <p:nvPr/>
        </p:nvSpPr>
        <p:spPr bwMode="auto">
          <a:xfrm>
            <a:off x="9192075" y="5497870"/>
            <a:ext cx="1319872" cy="369863"/>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恒久的保存機能</a:t>
            </a:r>
            <a:endParaRPr lang="en-US" altLang="ja-JP" sz="1200" b="1" dirty="0">
              <a:latin typeface="Meiryo UI" panose="020B0604030504040204" pitchFamily="50" charset="-128"/>
              <a:ea typeface="Meiryo UI" panose="020B0604030504040204" pitchFamily="50" charset="-128"/>
            </a:endParaRPr>
          </a:p>
        </p:txBody>
      </p:sp>
      <p:sp>
        <p:nvSpPr>
          <p:cNvPr id="126" name="AutoShape 8"/>
          <p:cNvSpPr>
            <a:spLocks noChangeArrowheads="1"/>
          </p:cNvSpPr>
          <p:nvPr/>
        </p:nvSpPr>
        <p:spPr bwMode="auto">
          <a:xfrm>
            <a:off x="2783632" y="2690476"/>
            <a:ext cx="1656184"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専門家による情報の意味付け・関連付け</a:t>
            </a:r>
            <a:endParaRPr lang="en-US" altLang="ja-JP" sz="1200" dirty="0">
              <a:latin typeface="Meiryo UI" panose="020B0604030504040204" pitchFamily="50" charset="-128"/>
              <a:ea typeface="Meiryo UI" panose="020B0604030504040204" pitchFamily="50" charset="-128"/>
            </a:endParaRPr>
          </a:p>
        </p:txBody>
      </p:sp>
      <p:sp>
        <p:nvSpPr>
          <p:cNvPr id="100" name="左矢印 99"/>
          <p:cNvSpPr/>
          <p:nvPr/>
        </p:nvSpPr>
        <p:spPr>
          <a:xfrm rot="5400000">
            <a:off x="5484492" y="2658347"/>
            <a:ext cx="1138852" cy="516211"/>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2" name="横巻き 101"/>
          <p:cNvSpPr/>
          <p:nvPr/>
        </p:nvSpPr>
        <p:spPr>
          <a:xfrm>
            <a:off x="9601388" y="412215"/>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076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8"/>
          <p:cNvSpPr>
            <a:spLocks noChangeArrowheads="1"/>
          </p:cNvSpPr>
          <p:nvPr/>
        </p:nvSpPr>
        <p:spPr bwMode="auto">
          <a:xfrm>
            <a:off x="1748131" y="3619467"/>
            <a:ext cx="6092399" cy="2277098"/>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2000" dirty="0">
                <a:solidFill>
                  <a:srgbClr val="FF0000"/>
                </a:solidFill>
                <a:latin typeface="Meiryo UI" panose="020B0604030504040204" pitchFamily="50" charset="-128"/>
                <a:ea typeface="Meiryo UI" panose="020B0604030504040204" pitchFamily="50" charset="-128"/>
              </a:rPr>
              <a:t>●</a:t>
            </a:r>
            <a:r>
              <a:rPr lang="ja-JP" altLang="en-US" sz="2000" dirty="0">
                <a:solidFill>
                  <a:schemeClr val="tx1"/>
                </a:solidFill>
                <a:latin typeface="Meiryo UI" panose="020B0604030504040204" pitchFamily="50" charset="-128"/>
                <a:ea typeface="Meiryo UI" panose="020B0604030504040204" pitchFamily="50" charset="-128"/>
              </a:rPr>
              <a:t> 恒久的保存基盤</a:t>
            </a:r>
            <a:r>
              <a:rPr lang="ja-JP" altLang="en-US" sz="1200" dirty="0">
                <a:solidFill>
                  <a:schemeClr val="tx1"/>
                </a:solidFill>
                <a:latin typeface="Meiryo UI" panose="020B0604030504040204" pitchFamily="50" charset="-128"/>
                <a:ea typeface="Meiryo UI" panose="020B0604030504040204" pitchFamily="50" charset="-128"/>
              </a:rPr>
              <a:t>（目的・分野を問わず）</a:t>
            </a:r>
            <a:endParaRPr lang="en-US" altLang="ja-JP" sz="500" dirty="0">
              <a:latin typeface="Meiryo UI" panose="020B0604030504040204" pitchFamily="50" charset="-128"/>
              <a:ea typeface="Meiryo UI" panose="020B0604030504040204" pitchFamily="50" charset="-128"/>
            </a:endParaRPr>
          </a:p>
        </p:txBody>
      </p:sp>
      <p:sp>
        <p:nvSpPr>
          <p:cNvPr id="5" name="円/楕円 4"/>
          <p:cNvSpPr/>
          <p:nvPr/>
        </p:nvSpPr>
        <p:spPr>
          <a:xfrm>
            <a:off x="5078479" y="3825837"/>
            <a:ext cx="2779743" cy="206755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1845683" y="8232"/>
            <a:ext cx="8229600" cy="704259"/>
          </a:xfrm>
        </p:spPr>
        <p:txBody>
          <a:bodyPr>
            <a:noAutofit/>
          </a:bodyPr>
          <a:lstStyle/>
          <a:p>
            <a:r>
              <a:rPr lang="ja-JP" altLang="en-US" sz="3600" dirty="0"/>
              <a:t>ナショナルアーカイブの全体像</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z="2400"/>
              <a:pPr/>
              <a:t>197</a:t>
            </a:fld>
            <a:endParaRPr kumimoji="0" lang="en-US" sz="2400" dirty="0"/>
          </a:p>
        </p:txBody>
      </p:sp>
      <p:sp>
        <p:nvSpPr>
          <p:cNvPr id="7" name="AutoShape 8"/>
          <p:cNvSpPr>
            <a:spLocks noChangeArrowheads="1"/>
          </p:cNvSpPr>
          <p:nvPr/>
        </p:nvSpPr>
        <p:spPr bwMode="auto">
          <a:xfrm>
            <a:off x="1786712" y="1404439"/>
            <a:ext cx="6005636" cy="2075497"/>
          </a:xfrm>
          <a:prstGeom prst="roundRect">
            <a:avLst>
              <a:gd name="adj" fmla="val 8169"/>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nSpc>
                <a:spcPts val="2000"/>
              </a:lnSpc>
              <a:defRPr/>
            </a:pPr>
            <a:r>
              <a:rPr lang="ja-JP" altLang="en-US" sz="2000" dirty="0">
                <a:solidFill>
                  <a:schemeClr val="tx1"/>
                </a:solidFill>
                <a:latin typeface="Meiryo UI" panose="020B0604030504040204" pitchFamily="50" charset="-128"/>
                <a:ea typeface="Meiryo UI" panose="020B0604030504040204" pitchFamily="50" charset="-128"/>
              </a:rPr>
              <a:t>活用基盤</a:t>
            </a:r>
            <a:endParaRPr lang="en-US" altLang="ja-JP" dirty="0">
              <a:solidFill>
                <a:schemeClr val="tx1"/>
              </a:solidFill>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1845684" y="1752514"/>
            <a:ext cx="5944890" cy="732586"/>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dirty="0">
                <a:solidFill>
                  <a:srgbClr val="FF0000"/>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情報発信基盤（目的毎）</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5955226" y="5130303"/>
            <a:ext cx="1635990"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sz="1400" dirty="0">
                <a:latin typeface="Meiryo UI" panose="020B0604030504040204" pitchFamily="50" charset="-128"/>
                <a:ea typeface="Meiryo UI" panose="020B0604030504040204" pitchFamily="50" charset="-128"/>
              </a:rPr>
              <a:t>デジタルコンテンツ</a:t>
            </a:r>
            <a:endParaRPr lang="en-US" altLang="ja-JP" sz="1400" dirty="0">
              <a:latin typeface="Meiryo UI" panose="020B0604030504040204" pitchFamily="50" charset="-128"/>
              <a:ea typeface="Meiryo UI" panose="020B0604030504040204" pitchFamily="50" charset="-128"/>
            </a:endParaRPr>
          </a:p>
          <a:p>
            <a:pPr algn="ctr">
              <a:lnSpc>
                <a:spcPts val="1700"/>
              </a:lnSpc>
            </a:pPr>
            <a:r>
              <a:rPr lang="ja-JP" altLang="en-US" sz="1400" dirty="0">
                <a:latin typeface="Meiryo UI" panose="020B0604030504040204" pitchFamily="50" charset="-128"/>
                <a:ea typeface="Meiryo UI" panose="020B0604030504040204" pitchFamily="50" charset="-128"/>
              </a:rPr>
              <a:t>永久保存庫</a:t>
            </a:r>
            <a:endParaRPr lang="en-US" altLang="ja-JP" sz="1400"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2063192" y="4062204"/>
            <a:ext cx="5713076" cy="316697"/>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lnSpc>
                <a:spcPts val="1600"/>
              </a:lnSpc>
            </a:pPr>
            <a:r>
              <a:rPr lang="ja-JP" altLang="en-US" sz="1400" dirty="0">
                <a:latin typeface="Meiryo UI" panose="020B0604030504040204" pitchFamily="50" charset="-128"/>
                <a:ea typeface="Meiryo UI" panose="020B0604030504040204" pitchFamily="50" charset="-128"/>
              </a:rPr>
              <a:t>汎用検索・提供機能</a:t>
            </a:r>
            <a:r>
              <a:rPr lang="ja-JP" altLang="en-US" sz="1200" dirty="0">
                <a:latin typeface="Meiryo UI" panose="020B0604030504040204" pitchFamily="50" charset="-128"/>
                <a:ea typeface="Meiryo UI" panose="020B0604030504040204" pitchFamily="50" charset="-128"/>
              </a:rPr>
              <a:t>（拠点・分野・形態を問わないプラットフォーム）</a:t>
            </a:r>
            <a:endParaRPr lang="en-US" altLang="ja-JP" sz="11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1932311" y="2255448"/>
            <a:ext cx="1426741" cy="64621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文献・ウェブ情報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a:p>
            <a:pPr algn="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3403327" y="2255448"/>
            <a:ext cx="2171157" cy="597489"/>
          </a:xfrm>
          <a:prstGeom prst="roundRect">
            <a:avLst>
              <a:gd name="adj" fmla="val 25048"/>
            </a:avLst>
          </a:prstGeom>
          <a:ln>
            <a:headEnd/>
            <a:tailEnd/>
          </a:ln>
        </p:spPr>
        <p:style>
          <a:lnRef idx="2">
            <a:schemeClr val="accent1"/>
          </a:lnRef>
          <a:fillRef idx="1">
            <a:schemeClr val="lt1"/>
          </a:fillRef>
          <a:effectRef idx="0">
            <a:schemeClr val="accent1"/>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メディア芸術・デザイン・文化遺産オンライン関連発信基盤</a:t>
            </a:r>
            <a:endParaRPr lang="en-US" altLang="ja-JP" sz="1200" dirty="0">
              <a:latin typeface="Meiryo UI" panose="020B0604030504040204" pitchFamily="50" charset="-128"/>
              <a:ea typeface="Meiryo UI" panose="020B0604030504040204" pitchFamily="50" charset="-128"/>
            </a:endParaRPr>
          </a:p>
          <a:p>
            <a:pPr indent="-342900">
              <a:defRPr/>
            </a:pPr>
            <a:r>
              <a:rPr lang="ja-JP" altLang="en-US" sz="1200" dirty="0">
                <a:latin typeface="Meiryo UI" panose="020B0604030504040204" pitchFamily="50" charset="-128"/>
                <a:ea typeface="Meiryo UI" panose="020B0604030504040204" pitchFamily="50" charset="-128"/>
              </a:rPr>
              <a:t>（文化庁）</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617643" y="2250263"/>
            <a:ext cx="1046019" cy="62516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災害情報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（内閣防災）</a:t>
            </a:r>
            <a:endParaRPr lang="en-US" altLang="ja-JP" sz="120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6125912" y="6246163"/>
            <a:ext cx="1194300" cy="50758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蔵書の</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デジタル化</a:t>
            </a:r>
            <a:endParaRPr lang="en-US" altLang="ja-JP" sz="1200"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5222313" y="4708201"/>
            <a:ext cx="1017808" cy="36324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dirty="0">
                <a:latin typeface="Meiryo UI" panose="020B0604030504040204" pitchFamily="50" charset="-128"/>
                <a:ea typeface="Meiryo UI" panose="020B0604030504040204" pitchFamily="50" charset="-128"/>
              </a:rPr>
              <a:t>収集機能</a:t>
            </a:r>
            <a:endParaRPr lang="en-US" altLang="ja-JP" sz="1400"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6257927" y="4715322"/>
            <a:ext cx="1434828" cy="36986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dirty="0">
                <a:latin typeface="Meiryo UI" panose="020B0604030504040204" pitchFamily="50" charset="-128"/>
                <a:ea typeface="Meiryo UI" panose="020B0604030504040204" pitchFamily="50" charset="-128"/>
              </a:rPr>
              <a:t>組織化・知識化</a:t>
            </a:r>
            <a:endParaRPr lang="en-US" altLang="ja-JP" sz="1400"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7624698" y="885866"/>
            <a:ext cx="1351622" cy="36101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22" name="正方形/長方形 21"/>
          <p:cNvSpPr/>
          <p:nvPr/>
        </p:nvSpPr>
        <p:spPr>
          <a:xfrm flipH="1">
            <a:off x="8630540" y="3026413"/>
            <a:ext cx="45719" cy="2370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1953844" y="2895034"/>
            <a:ext cx="5759832" cy="534570"/>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lnSpc>
                <a:spcPts val="1600"/>
              </a:lnSpc>
            </a:pPr>
            <a:r>
              <a:rPr lang="ja-JP" altLang="en-US" sz="1600" dirty="0">
                <a:solidFill>
                  <a:srgbClr val="FF0000"/>
                </a:solidFill>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コンテンツ創造基盤（分野毎）（</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algn="r">
              <a:lnSpc>
                <a:spcPts val="1600"/>
              </a:lnSpc>
            </a:pPr>
            <a:r>
              <a:rPr lang="ja-JP" altLang="en-US" sz="1400" dirty="0">
                <a:latin typeface="Meiryo UI" panose="020B0604030504040204" pitchFamily="50" charset="-128"/>
                <a:ea typeface="Meiryo UI" panose="020B0604030504040204" pitchFamily="50" charset="-128"/>
              </a:rPr>
              <a:t>分野横断の情報を活用したキュレータによる新たな価値の創造</a:t>
            </a:r>
            <a:endParaRPr lang="en-US" altLang="ja-JP" sz="1400" dirty="0">
              <a:latin typeface="Meiryo UI" panose="020B0604030504040204" pitchFamily="50" charset="-128"/>
              <a:ea typeface="Meiryo UI" panose="020B0604030504040204" pitchFamily="50" charset="-128"/>
            </a:endParaRPr>
          </a:p>
        </p:txBody>
      </p:sp>
      <p:sp>
        <p:nvSpPr>
          <p:cNvPr id="12" name="四角形吹き出し 11"/>
          <p:cNvSpPr/>
          <p:nvPr/>
        </p:nvSpPr>
        <p:spPr>
          <a:xfrm>
            <a:off x="1804400" y="2693348"/>
            <a:ext cx="778125" cy="311579"/>
          </a:xfrm>
          <a:prstGeom prst="wedgeRectCallout">
            <a:avLst>
              <a:gd name="adj1" fmla="val -64174"/>
              <a:gd name="adj2" fmla="val -1026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知の循環</a:t>
            </a:r>
          </a:p>
        </p:txBody>
      </p:sp>
      <p:sp>
        <p:nvSpPr>
          <p:cNvPr id="58" name="AutoShape 8"/>
          <p:cNvSpPr>
            <a:spLocks noChangeArrowheads="1"/>
          </p:cNvSpPr>
          <p:nvPr/>
        </p:nvSpPr>
        <p:spPr bwMode="auto">
          <a:xfrm>
            <a:off x="7968599" y="1437250"/>
            <a:ext cx="1257665" cy="4395732"/>
          </a:xfrm>
          <a:prstGeom prst="roundRect">
            <a:avLst>
              <a:gd name="adj" fmla="val 12046"/>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400" dirty="0">
                <a:solidFill>
                  <a:srgbClr val="FF0000"/>
                </a:solidFill>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運用基盤</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NII</a:t>
            </a:r>
            <a:r>
              <a:rPr lang="ja-JP"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60" name="AutoShape 8"/>
          <p:cNvSpPr>
            <a:spLocks noChangeArrowheads="1"/>
          </p:cNvSpPr>
          <p:nvPr/>
        </p:nvSpPr>
        <p:spPr bwMode="auto">
          <a:xfrm>
            <a:off x="3491764" y="6257162"/>
            <a:ext cx="1109294" cy="52538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文化財等の</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デジタル化</a:t>
            </a:r>
            <a:endParaRPr lang="en-US" altLang="ja-JP" sz="1200"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5501128" y="885829"/>
            <a:ext cx="928591" cy="36101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62" name="AutoShape 8"/>
          <p:cNvSpPr>
            <a:spLocks noChangeArrowheads="1"/>
          </p:cNvSpPr>
          <p:nvPr/>
        </p:nvSpPr>
        <p:spPr bwMode="auto">
          <a:xfrm>
            <a:off x="6485616" y="873107"/>
            <a:ext cx="1111340" cy="36101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63" name="AutoShape 8"/>
          <p:cNvSpPr>
            <a:spLocks noChangeArrowheads="1"/>
          </p:cNvSpPr>
          <p:nvPr/>
        </p:nvSpPr>
        <p:spPr bwMode="auto">
          <a:xfrm>
            <a:off x="3065298" y="878710"/>
            <a:ext cx="1111340" cy="36101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64" name="AutoShape 8"/>
          <p:cNvSpPr>
            <a:spLocks noChangeArrowheads="1"/>
          </p:cNvSpPr>
          <p:nvPr/>
        </p:nvSpPr>
        <p:spPr bwMode="auto">
          <a:xfrm>
            <a:off x="6465625" y="1832036"/>
            <a:ext cx="880828" cy="54460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各種情報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4231547" y="794256"/>
            <a:ext cx="1203488" cy="45446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6633757" y="2113392"/>
            <a:ext cx="880828" cy="54460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786084" y="2365648"/>
            <a:ext cx="927593" cy="63927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学術情報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NII</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1693284" y="6111810"/>
            <a:ext cx="1429853" cy="52308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各機関による</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デジタル化</a:t>
            </a:r>
            <a:endParaRPr lang="en-US" altLang="ja-JP" sz="1200" dirty="0">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1845684" y="6264210"/>
            <a:ext cx="1429853" cy="52308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各機関による</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デジタル化</a:t>
            </a:r>
            <a:endParaRPr lang="en-US" altLang="ja-JP" sz="1200" dirty="0">
              <a:latin typeface="Meiryo UI" panose="020B0604030504040204" pitchFamily="50" charset="-128"/>
              <a:ea typeface="Meiryo UI" panose="020B0604030504040204" pitchFamily="50" charset="-128"/>
            </a:endParaRPr>
          </a:p>
        </p:txBody>
      </p:sp>
      <p:sp>
        <p:nvSpPr>
          <p:cNvPr id="80" name="左矢印 79"/>
          <p:cNvSpPr/>
          <p:nvPr/>
        </p:nvSpPr>
        <p:spPr>
          <a:xfrm rot="5400000">
            <a:off x="4804160" y="871262"/>
            <a:ext cx="515455"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 name="左カーブ矢印 18"/>
          <p:cNvSpPr/>
          <p:nvPr/>
        </p:nvSpPr>
        <p:spPr>
          <a:xfrm flipH="1">
            <a:off x="1645073" y="1223811"/>
            <a:ext cx="588377"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82" name="左矢印 81"/>
          <p:cNvSpPr/>
          <p:nvPr/>
        </p:nvSpPr>
        <p:spPr>
          <a:xfrm rot="5400000">
            <a:off x="5024954" y="3166172"/>
            <a:ext cx="416918"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83" name="AutoShape 57"/>
          <p:cNvSpPr>
            <a:spLocks noChangeArrowheads="1"/>
          </p:cNvSpPr>
          <p:nvPr/>
        </p:nvSpPr>
        <p:spPr bwMode="auto">
          <a:xfrm>
            <a:off x="1657046" y="1321301"/>
            <a:ext cx="7679314" cy="4698825"/>
          </a:xfrm>
          <a:prstGeom prst="roundRect">
            <a:avLst>
              <a:gd name="adj" fmla="val 2282"/>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37931725" indent="-37474525">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fontAlgn="base">
              <a:spcBef>
                <a:spcPct val="0"/>
              </a:spcBef>
              <a:spcAft>
                <a:spcPct val="0"/>
              </a:spcAft>
            </a:pPr>
            <a:endParaRPr lang="ja-JP" altLang="en-US">
              <a:solidFill>
                <a:prstClr val="black"/>
              </a:solidFill>
              <a:latin typeface="Meiryo UI" panose="020B0604030504040204" pitchFamily="50" charset="-128"/>
              <a:ea typeface="Meiryo UI" panose="020B0604030504040204" pitchFamily="50" charset="-128"/>
            </a:endParaRPr>
          </a:p>
        </p:txBody>
      </p:sp>
      <p:sp>
        <p:nvSpPr>
          <p:cNvPr id="84" name="左矢印 83"/>
          <p:cNvSpPr/>
          <p:nvPr/>
        </p:nvSpPr>
        <p:spPr>
          <a:xfrm rot="5400000">
            <a:off x="6561744" y="5748795"/>
            <a:ext cx="223303" cy="62427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00"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8072308" y="2110592"/>
            <a:ext cx="880828" cy="281814"/>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戦略企画</a:t>
            </a:r>
            <a:endParaRPr lang="en-US" altLang="ja-JP" sz="1200"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8089040" y="3140968"/>
            <a:ext cx="880828" cy="281814"/>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普及啓発</a:t>
            </a:r>
            <a:endParaRPr lang="en-US" altLang="ja-JP" sz="1200" dirty="0">
              <a:latin typeface="Meiryo UI" panose="020B0604030504040204" pitchFamily="50" charset="-128"/>
              <a:ea typeface="Meiryo UI" panose="020B0604030504040204" pitchFamily="50" charset="-128"/>
            </a:endParaRPr>
          </a:p>
        </p:txBody>
      </p:sp>
      <p:sp>
        <p:nvSpPr>
          <p:cNvPr id="88" name="AutoShape 8"/>
          <p:cNvSpPr>
            <a:spLocks noChangeArrowheads="1"/>
          </p:cNvSpPr>
          <p:nvPr/>
        </p:nvSpPr>
        <p:spPr bwMode="auto">
          <a:xfrm>
            <a:off x="8081833" y="3503658"/>
            <a:ext cx="1062316" cy="272763"/>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制度・法整備</a:t>
            </a:r>
            <a:endParaRPr lang="en-US" altLang="ja-JP" sz="1200" dirty="0">
              <a:latin typeface="Meiryo UI" panose="020B0604030504040204" pitchFamily="50" charset="-128"/>
              <a:ea typeface="Meiryo UI" panose="020B0604030504040204" pitchFamily="50" charset="-128"/>
            </a:endParaRPr>
          </a:p>
        </p:txBody>
      </p:sp>
      <p:sp>
        <p:nvSpPr>
          <p:cNvPr id="89" name="AutoShape 8"/>
          <p:cNvSpPr>
            <a:spLocks noChangeArrowheads="1"/>
          </p:cNvSpPr>
          <p:nvPr/>
        </p:nvSpPr>
        <p:spPr bwMode="auto">
          <a:xfrm>
            <a:off x="8072308" y="3850551"/>
            <a:ext cx="1062316" cy="272763"/>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標準化推進</a:t>
            </a:r>
            <a:endParaRPr lang="en-US" altLang="ja-JP" sz="1200" dirty="0">
              <a:latin typeface="Meiryo UI" panose="020B0604030504040204" pitchFamily="50" charset="-128"/>
              <a:ea typeface="Meiryo UI" panose="020B0604030504040204" pitchFamily="50" charset="-128"/>
            </a:endParaRPr>
          </a:p>
        </p:txBody>
      </p:sp>
      <p:sp>
        <p:nvSpPr>
          <p:cNvPr id="90" name="AutoShape 8"/>
          <p:cNvSpPr>
            <a:spLocks noChangeArrowheads="1"/>
          </p:cNvSpPr>
          <p:nvPr/>
        </p:nvSpPr>
        <p:spPr bwMode="auto">
          <a:xfrm>
            <a:off x="8040216" y="4197415"/>
            <a:ext cx="1062316" cy="272763"/>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a:t>
            </a:r>
            <a:endParaRPr lang="en-US" altLang="ja-JP" sz="1200"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8089040" y="2787146"/>
            <a:ext cx="880828" cy="281814"/>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a:t>
            </a:r>
            <a:endParaRPr lang="en-US" altLang="ja-JP" sz="1200"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8072308" y="4528640"/>
            <a:ext cx="1062316" cy="272763"/>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人材育成</a:t>
            </a:r>
            <a:endParaRPr lang="en-US" altLang="ja-JP" sz="1200" dirty="0">
              <a:latin typeface="Meiryo UI" panose="020B0604030504040204" pitchFamily="50" charset="-128"/>
              <a:ea typeface="Meiryo UI" panose="020B0604030504040204" pitchFamily="50" charset="-128"/>
            </a:endParaRPr>
          </a:p>
        </p:txBody>
      </p:sp>
      <p:sp>
        <p:nvSpPr>
          <p:cNvPr id="93" name="AutoShape 8"/>
          <p:cNvSpPr>
            <a:spLocks noChangeArrowheads="1"/>
          </p:cNvSpPr>
          <p:nvPr/>
        </p:nvSpPr>
        <p:spPr bwMode="auto">
          <a:xfrm>
            <a:off x="8072309" y="4874155"/>
            <a:ext cx="1055667" cy="513861"/>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コンテンツ</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整備支援</a:t>
            </a:r>
            <a:endParaRPr lang="en-US" altLang="ja-JP" sz="1200" dirty="0">
              <a:latin typeface="Meiryo UI" panose="020B0604030504040204" pitchFamily="50" charset="-128"/>
              <a:ea typeface="Meiryo UI" panose="020B0604030504040204" pitchFamily="50" charset="-128"/>
            </a:endParaRPr>
          </a:p>
        </p:txBody>
      </p:sp>
      <p:sp>
        <p:nvSpPr>
          <p:cNvPr id="13" name="横巻き 12"/>
          <p:cNvSpPr/>
          <p:nvPr/>
        </p:nvSpPr>
        <p:spPr>
          <a:xfrm>
            <a:off x="9391845" y="836712"/>
            <a:ext cx="1136374" cy="4797152"/>
          </a:xfrm>
          <a:prstGeom prst="horizontalScrol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400" dirty="0">
                <a:solidFill>
                  <a:srgbClr val="FF0000"/>
                </a:solidFill>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司令塔</a:t>
            </a:r>
            <a:endParaRPr lang="en-US" altLang="ja-JP" sz="14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（アーカイブ推進会議？）</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デジタルネットワーク社会に対応した環境整備（知財計画</a:t>
            </a:r>
            <a:r>
              <a:rPr lang="en-US" altLang="ja-JP" sz="1200" dirty="0">
                <a:latin typeface="Meiryo UI" panose="020B0604030504040204" pitchFamily="50" charset="-128"/>
                <a:ea typeface="Meiryo UI" panose="020B0604030504040204" pitchFamily="50" charset="-128"/>
              </a:rPr>
              <a:t>2014</a:t>
            </a:r>
            <a:r>
              <a:rPr lang="ja-JP" altLang="en-US" sz="1200" dirty="0">
                <a:latin typeface="Meiryo UI" panose="020B0604030504040204" pitchFamily="50" charset="-128"/>
                <a:ea typeface="Meiryo UI" panose="020B0604030504040204" pitchFamily="50" charset="-128"/>
              </a:rPr>
              <a:t>）の一体的な実現</a:t>
            </a:r>
          </a:p>
          <a:p>
            <a:pPr algn="ctr"/>
            <a:endParaRPr lang="ja-JP" altLang="en-US"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9587791" y="3228599"/>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内閣官房</a:t>
            </a:r>
            <a:endParaRPr lang="en-US" altLang="ja-JP" sz="1200" dirty="0">
              <a:latin typeface="Meiryo UI" panose="020B0604030504040204" pitchFamily="50" charset="-128"/>
              <a:ea typeface="Meiryo UI" panose="020B0604030504040204" pitchFamily="50" charset="-128"/>
            </a:endParaRPr>
          </a:p>
        </p:txBody>
      </p:sp>
      <p:sp>
        <p:nvSpPr>
          <p:cNvPr id="95" name="AutoShape 8"/>
          <p:cNvSpPr>
            <a:spLocks noChangeArrowheads="1"/>
          </p:cNvSpPr>
          <p:nvPr/>
        </p:nvSpPr>
        <p:spPr bwMode="auto">
          <a:xfrm>
            <a:off x="9598272" y="3550836"/>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総務省</a:t>
            </a:r>
            <a:endParaRPr lang="en-US" altLang="ja-JP" sz="1200" dirty="0">
              <a:latin typeface="Meiryo UI" panose="020B0604030504040204" pitchFamily="50" charset="-128"/>
              <a:ea typeface="Meiryo UI" panose="020B0604030504040204" pitchFamily="50" charset="-128"/>
            </a:endParaRPr>
          </a:p>
        </p:txBody>
      </p:sp>
      <p:sp>
        <p:nvSpPr>
          <p:cNvPr id="96" name="AutoShape 8"/>
          <p:cNvSpPr>
            <a:spLocks noChangeArrowheads="1"/>
          </p:cNvSpPr>
          <p:nvPr/>
        </p:nvSpPr>
        <p:spPr bwMode="auto">
          <a:xfrm>
            <a:off x="9615236" y="3897862"/>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文科省</a:t>
            </a:r>
            <a:endParaRPr lang="en-US" altLang="ja-JP" sz="1200" dirty="0">
              <a:latin typeface="Meiryo UI" panose="020B0604030504040204" pitchFamily="50" charset="-128"/>
              <a:ea typeface="Meiryo UI" panose="020B0604030504040204" pitchFamily="50" charset="-128"/>
            </a:endParaRPr>
          </a:p>
        </p:txBody>
      </p:sp>
      <p:sp>
        <p:nvSpPr>
          <p:cNvPr id="97" name="AutoShape 8"/>
          <p:cNvSpPr>
            <a:spLocks noChangeArrowheads="1"/>
          </p:cNvSpPr>
          <p:nvPr/>
        </p:nvSpPr>
        <p:spPr bwMode="auto">
          <a:xfrm>
            <a:off x="9615524" y="4244888"/>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経産省</a:t>
            </a:r>
            <a:endParaRPr lang="en-US" altLang="ja-JP" sz="1200" dirty="0">
              <a:latin typeface="Meiryo UI" panose="020B0604030504040204" pitchFamily="50" charset="-128"/>
              <a:ea typeface="Meiryo UI" panose="020B0604030504040204" pitchFamily="50" charset="-128"/>
            </a:endParaRPr>
          </a:p>
        </p:txBody>
      </p:sp>
      <p:sp>
        <p:nvSpPr>
          <p:cNvPr id="98" name="AutoShape 8"/>
          <p:cNvSpPr>
            <a:spLocks noChangeArrowheads="1"/>
          </p:cNvSpPr>
          <p:nvPr/>
        </p:nvSpPr>
        <p:spPr bwMode="auto">
          <a:xfrm>
            <a:off x="9620766" y="4560292"/>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国交省</a:t>
            </a:r>
            <a:endParaRPr lang="en-US" altLang="ja-JP" sz="1200" dirty="0">
              <a:latin typeface="Meiryo UI" panose="020B0604030504040204" pitchFamily="50" charset="-128"/>
              <a:ea typeface="Meiryo UI" panose="020B0604030504040204" pitchFamily="50" charset="-128"/>
            </a:endParaRPr>
          </a:p>
        </p:txBody>
      </p:sp>
      <p:sp>
        <p:nvSpPr>
          <p:cNvPr id="99" name="AutoShape 8"/>
          <p:cNvSpPr>
            <a:spLocks noChangeArrowheads="1"/>
          </p:cNvSpPr>
          <p:nvPr/>
        </p:nvSpPr>
        <p:spPr bwMode="auto">
          <a:xfrm>
            <a:off x="9598272" y="4869160"/>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文化庁</a:t>
            </a:r>
            <a:endParaRPr lang="en-US" altLang="ja-JP" sz="1200" dirty="0">
              <a:latin typeface="Meiryo UI" panose="020B0604030504040204" pitchFamily="50" charset="-128"/>
              <a:ea typeface="Meiryo UI" panose="020B0604030504040204" pitchFamily="50" charset="-128"/>
            </a:endParaRPr>
          </a:p>
        </p:txBody>
      </p:sp>
      <p:sp>
        <p:nvSpPr>
          <p:cNvPr id="100" name="AutoShape 8"/>
          <p:cNvSpPr>
            <a:spLocks noChangeArrowheads="1"/>
          </p:cNvSpPr>
          <p:nvPr/>
        </p:nvSpPr>
        <p:spPr bwMode="auto">
          <a:xfrm>
            <a:off x="9602073" y="5190877"/>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en-US" altLang="ja-JP" sz="1200" dirty="0">
                <a:latin typeface="Meiryo UI" panose="020B0604030504040204" pitchFamily="50" charset="-128"/>
                <a:ea typeface="Meiryo UI" panose="020B0604030504040204" pitchFamily="50" charset="-128"/>
              </a:rPr>
              <a:t>NDL</a:t>
            </a:r>
          </a:p>
        </p:txBody>
      </p:sp>
      <p:sp>
        <p:nvSpPr>
          <p:cNvPr id="103" name="四角形吹き出し 102"/>
          <p:cNvSpPr/>
          <p:nvPr/>
        </p:nvSpPr>
        <p:spPr>
          <a:xfrm>
            <a:off x="6998298" y="3402039"/>
            <a:ext cx="859924" cy="412951"/>
          </a:xfrm>
          <a:prstGeom prst="wedgeRectCallout">
            <a:avLst>
              <a:gd name="adj1" fmla="val -40628"/>
              <a:gd name="adj2" fmla="val 8413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分散保存と</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利用の保証</a:t>
            </a:r>
          </a:p>
        </p:txBody>
      </p:sp>
      <p:sp>
        <p:nvSpPr>
          <p:cNvPr id="66" name="左矢印 65"/>
          <p:cNvSpPr/>
          <p:nvPr/>
        </p:nvSpPr>
        <p:spPr>
          <a:xfrm rot="5400000">
            <a:off x="5145743" y="2150496"/>
            <a:ext cx="264337"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1893408" y="794256"/>
            <a:ext cx="1111340" cy="46004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75" name="左矢印 74"/>
          <p:cNvSpPr/>
          <p:nvPr/>
        </p:nvSpPr>
        <p:spPr>
          <a:xfrm rot="16200000">
            <a:off x="3844894" y="3202145"/>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4" name="横巻き 103"/>
          <p:cNvSpPr/>
          <p:nvPr/>
        </p:nvSpPr>
        <p:spPr>
          <a:xfrm>
            <a:off x="8667025" y="549445"/>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dirty="0">
                <a:solidFill>
                  <a:srgbClr val="FF0000"/>
                </a:solidFill>
                <a:latin typeface="Meiryo UI" panose="020B0604030504040204" pitchFamily="50" charset="-128"/>
                <a:ea typeface="Meiryo UI" panose="020B0604030504040204" pitchFamily="50" charset="-128"/>
              </a:rPr>
              <a:t>2014</a:t>
            </a:r>
            <a:r>
              <a:rPr lang="ja-JP" altLang="en-US" sz="1100" dirty="0">
                <a:solidFill>
                  <a:srgbClr val="FF0000"/>
                </a:solidFill>
                <a:latin typeface="Meiryo UI" panose="020B0604030504040204" pitchFamily="50" charset="-128"/>
                <a:ea typeface="Meiryo UI" panose="020B0604030504040204" pitchFamily="50" charset="-128"/>
              </a:rPr>
              <a:t>年８月</a:t>
            </a:r>
            <a:r>
              <a:rPr lang="en-US" altLang="ja-JP" sz="1100" dirty="0">
                <a:solidFill>
                  <a:srgbClr val="FF0000"/>
                </a:solidFill>
                <a:latin typeface="Meiryo UI" panose="020B0604030504040204" pitchFamily="50" charset="-128"/>
                <a:ea typeface="Meiryo UI" panose="020B0604030504040204" pitchFamily="50" charset="-128"/>
              </a:rPr>
              <a:t>4</a:t>
            </a:r>
            <a:r>
              <a:rPr lang="ja-JP" altLang="en-US" sz="1100" dirty="0">
                <a:solidFill>
                  <a:srgbClr val="FF0000"/>
                </a:solidFill>
                <a:latin typeface="Meiryo UI" panose="020B0604030504040204" pitchFamily="50" charset="-128"/>
                <a:ea typeface="Meiryo UI" panose="020B0604030504040204" pitchFamily="50" charset="-128"/>
              </a:rPr>
              <a:t>日版</a:t>
            </a:r>
            <a:endParaRPr lang="en-US" altLang="ja-JP" sz="11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中山</a:t>
            </a:r>
            <a:endParaRPr lang="en-US" altLang="ja-JP" sz="1100" dirty="0">
              <a:solidFill>
                <a:srgbClr val="FF0000"/>
              </a:solidFill>
              <a:latin typeface="Meiryo UI" panose="020B0604030504040204" pitchFamily="50" charset="-128"/>
              <a:ea typeface="Meiryo UI" panose="020B0604030504040204" pitchFamily="50" charset="-128"/>
            </a:endParaRPr>
          </a:p>
        </p:txBody>
      </p:sp>
      <p:sp>
        <p:nvSpPr>
          <p:cNvPr id="2" name="正方形/長方形 1"/>
          <p:cNvSpPr/>
          <p:nvPr/>
        </p:nvSpPr>
        <p:spPr>
          <a:xfrm>
            <a:off x="5385886" y="3579875"/>
            <a:ext cx="1934326"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利用</a:t>
            </a:r>
            <a:r>
              <a:rPr lang="ja-JP" altLang="en-US" sz="105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意味的関連を付けて</a:t>
            </a:r>
            <a:r>
              <a:rPr lang="ja-JP" altLang="en-US" sz="1050" dirty="0">
                <a:latin typeface="Meiryo UI" panose="020B0604030504040204" pitchFamily="50" charset="-128"/>
                <a:ea typeface="Meiryo UI" panose="020B0604030504040204" pitchFamily="50" charset="-128"/>
              </a:rPr>
              <a:t>）</a:t>
            </a:r>
            <a:endParaRPr lang="en-US" altLang="ja-JP" sz="1050" dirty="0">
              <a:latin typeface="Meiryo UI" panose="020B0604030504040204" pitchFamily="50" charset="-128"/>
              <a:ea typeface="Meiryo UI" panose="020B0604030504040204" pitchFamily="50" charset="-128"/>
            </a:endParaRPr>
          </a:p>
        </p:txBody>
      </p:sp>
      <p:sp>
        <p:nvSpPr>
          <p:cNvPr id="105" name="正方形/長方形 104"/>
          <p:cNvSpPr/>
          <p:nvPr/>
        </p:nvSpPr>
        <p:spPr>
          <a:xfrm>
            <a:off x="4157991" y="3608620"/>
            <a:ext cx="595035" cy="338554"/>
          </a:xfrm>
          <a:prstGeom prst="rect">
            <a:avLst/>
          </a:prstGeom>
        </p:spPr>
        <p:txBody>
          <a:bodyPr wrap="none">
            <a:spAutoFit/>
          </a:bodyPr>
          <a:lstStyle/>
          <a:p>
            <a:pPr algn="ctr"/>
            <a:r>
              <a:rPr lang="ja-JP" altLang="en-US" sz="1600" dirty="0">
                <a:latin typeface="Meiryo UI" panose="020B0604030504040204" pitchFamily="50" charset="-128"/>
                <a:ea typeface="Meiryo UI" panose="020B0604030504040204" pitchFamily="50" charset="-128"/>
              </a:rPr>
              <a:t>保存</a:t>
            </a:r>
            <a:endParaRPr lang="en-US" altLang="ja-JP" sz="1600" dirty="0">
              <a:latin typeface="Meiryo UI" panose="020B0604030504040204" pitchFamily="50" charset="-128"/>
              <a:ea typeface="Meiryo UI" panose="020B0604030504040204" pitchFamily="50" charset="-128"/>
            </a:endParaRPr>
          </a:p>
        </p:txBody>
      </p:sp>
      <p:sp>
        <p:nvSpPr>
          <p:cNvPr id="68" name="四角形吹き出し 67"/>
          <p:cNvSpPr/>
          <p:nvPr/>
        </p:nvSpPr>
        <p:spPr>
          <a:xfrm>
            <a:off x="7458584" y="6251480"/>
            <a:ext cx="1221396" cy="487970"/>
          </a:xfrm>
          <a:prstGeom prst="wedgeRectCallout">
            <a:avLst>
              <a:gd name="adj1" fmla="val -36169"/>
              <a:gd name="adj2" fmla="val -15849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NDL</a:t>
            </a:r>
            <a:r>
              <a:rPr lang="ja-JP" altLang="en-US" sz="1050" dirty="0">
                <a:latin typeface="Meiryo UI" panose="020B0604030504040204" pitchFamily="50" charset="-128"/>
                <a:ea typeface="Meiryo UI" panose="020B0604030504040204" pitchFamily="50" charset="-128"/>
              </a:rPr>
              <a:t>の既存の事業をベースに</a:t>
            </a:r>
          </a:p>
        </p:txBody>
      </p:sp>
      <p:grpSp>
        <p:nvGrpSpPr>
          <p:cNvPr id="35" name="グループ化 34"/>
          <p:cNvGrpSpPr/>
          <p:nvPr/>
        </p:nvGrpSpPr>
        <p:grpSpPr>
          <a:xfrm>
            <a:off x="2265540" y="4416887"/>
            <a:ext cx="1244782" cy="808062"/>
            <a:chOff x="-2000686" y="5633924"/>
            <a:chExt cx="1244782" cy="808062"/>
          </a:xfrm>
        </p:grpSpPr>
        <p:sp>
          <p:nvSpPr>
            <p:cNvPr id="129" name="角丸四角形 128"/>
            <p:cNvSpPr/>
            <p:nvPr/>
          </p:nvSpPr>
          <p:spPr>
            <a:xfrm>
              <a:off x="-2000686" y="5633924"/>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0" name="円/楕円 129"/>
            <p:cNvSpPr/>
            <p:nvPr/>
          </p:nvSpPr>
          <p:spPr>
            <a:xfrm>
              <a:off x="-1704323" y="5633924"/>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31" name="テキスト ボックス 130"/>
            <p:cNvSpPr txBox="1"/>
            <p:nvPr/>
          </p:nvSpPr>
          <p:spPr>
            <a:xfrm>
              <a:off x="-1725823" y="5704312"/>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32" name="円/楕円 131"/>
            <p:cNvSpPr/>
            <p:nvPr/>
          </p:nvSpPr>
          <p:spPr>
            <a:xfrm>
              <a:off x="-1950368" y="6125350"/>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33" name="直線矢印コネクタ 132"/>
            <p:cNvCxnSpPr>
              <a:endCxn id="132" idx="7"/>
            </p:cNvCxnSpPr>
            <p:nvPr/>
          </p:nvCxnSpPr>
          <p:spPr>
            <a:xfrm flipH="1">
              <a:off x="-1746955" y="5908885"/>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1582389"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35" name="直線矢印コネクタ 134"/>
            <p:cNvCxnSpPr>
              <a:stCxn id="131" idx="2"/>
              <a:endCxn id="134" idx="0"/>
            </p:cNvCxnSpPr>
            <p:nvPr/>
          </p:nvCxnSpPr>
          <p:spPr>
            <a:xfrm>
              <a:off x="-1492426" y="5965922"/>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円/楕円 135"/>
            <p:cNvSpPr/>
            <p:nvPr/>
          </p:nvSpPr>
          <p:spPr>
            <a:xfrm>
              <a:off x="-1225786"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37" name="直線矢印コネクタ 136"/>
            <p:cNvCxnSpPr>
              <a:stCxn id="130" idx="5"/>
              <a:endCxn id="136" idx="0"/>
            </p:cNvCxnSpPr>
            <p:nvPr/>
          </p:nvCxnSpPr>
          <p:spPr>
            <a:xfrm>
              <a:off x="-1359011" y="5926607"/>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テキスト ボックス 137"/>
            <p:cNvSpPr txBox="1"/>
            <p:nvPr/>
          </p:nvSpPr>
          <p:spPr>
            <a:xfrm>
              <a:off x="-1376703" y="5704312"/>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grpSp>
        <p:nvGrpSpPr>
          <p:cNvPr id="139" name="グループ化 138"/>
          <p:cNvGrpSpPr/>
          <p:nvPr/>
        </p:nvGrpSpPr>
        <p:grpSpPr>
          <a:xfrm>
            <a:off x="3470228" y="4402042"/>
            <a:ext cx="1244782" cy="808062"/>
            <a:chOff x="-2000686" y="5633924"/>
            <a:chExt cx="1244782" cy="808062"/>
          </a:xfrm>
        </p:grpSpPr>
        <p:sp>
          <p:nvSpPr>
            <p:cNvPr id="140" name="角丸四角形 139"/>
            <p:cNvSpPr/>
            <p:nvPr/>
          </p:nvSpPr>
          <p:spPr>
            <a:xfrm>
              <a:off x="-2000686" y="5633924"/>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1" name="円/楕円 140"/>
            <p:cNvSpPr/>
            <p:nvPr/>
          </p:nvSpPr>
          <p:spPr>
            <a:xfrm>
              <a:off x="-1704323" y="5633924"/>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42" name="テキスト ボックス 141"/>
            <p:cNvSpPr txBox="1"/>
            <p:nvPr/>
          </p:nvSpPr>
          <p:spPr>
            <a:xfrm>
              <a:off x="-1725823" y="5704312"/>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43" name="円/楕円 142"/>
            <p:cNvSpPr/>
            <p:nvPr/>
          </p:nvSpPr>
          <p:spPr>
            <a:xfrm>
              <a:off x="-1950368" y="6125350"/>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44" name="直線矢印コネクタ 143"/>
            <p:cNvCxnSpPr>
              <a:endCxn id="143" idx="7"/>
            </p:cNvCxnSpPr>
            <p:nvPr/>
          </p:nvCxnSpPr>
          <p:spPr>
            <a:xfrm flipH="1">
              <a:off x="-1746955" y="5908885"/>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円/楕円 144"/>
            <p:cNvSpPr/>
            <p:nvPr/>
          </p:nvSpPr>
          <p:spPr>
            <a:xfrm>
              <a:off x="-1582389"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46" name="直線矢印コネクタ 145"/>
            <p:cNvCxnSpPr>
              <a:stCxn id="142" idx="2"/>
              <a:endCxn id="145" idx="0"/>
            </p:cNvCxnSpPr>
            <p:nvPr/>
          </p:nvCxnSpPr>
          <p:spPr>
            <a:xfrm>
              <a:off x="-1492426" y="5965922"/>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円/楕円 146"/>
            <p:cNvSpPr/>
            <p:nvPr/>
          </p:nvSpPr>
          <p:spPr>
            <a:xfrm>
              <a:off x="-1225786"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48" name="直線矢印コネクタ 147"/>
            <p:cNvCxnSpPr>
              <a:stCxn id="141" idx="5"/>
              <a:endCxn id="147" idx="0"/>
            </p:cNvCxnSpPr>
            <p:nvPr/>
          </p:nvCxnSpPr>
          <p:spPr>
            <a:xfrm>
              <a:off x="-1359011" y="5926607"/>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1376703" y="5704312"/>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52" name="AutoShape 8"/>
          <p:cNvSpPr>
            <a:spLocks noChangeArrowheads="1"/>
          </p:cNvSpPr>
          <p:nvPr/>
        </p:nvSpPr>
        <p:spPr bwMode="auto">
          <a:xfrm>
            <a:off x="3298938" y="5370383"/>
            <a:ext cx="564814" cy="448415"/>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153" name="AutoShape 8"/>
          <p:cNvSpPr>
            <a:spLocks noChangeArrowheads="1"/>
          </p:cNvSpPr>
          <p:nvPr/>
        </p:nvSpPr>
        <p:spPr bwMode="auto">
          <a:xfrm>
            <a:off x="4344286" y="5355616"/>
            <a:ext cx="597657" cy="443431"/>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機関</a:t>
            </a:r>
            <a:endParaRPr lang="en-US" altLang="ja-JP" sz="1100" dirty="0">
              <a:latin typeface="Meiryo UI" panose="020B0604030504040204" pitchFamily="50" charset="-128"/>
              <a:ea typeface="Meiryo UI" panose="020B0604030504040204" pitchFamily="50" charset="-128"/>
            </a:endParaRPr>
          </a:p>
        </p:txBody>
      </p:sp>
      <p:sp>
        <p:nvSpPr>
          <p:cNvPr id="154" name="AutoShape 8"/>
          <p:cNvSpPr>
            <a:spLocks noChangeArrowheads="1"/>
          </p:cNvSpPr>
          <p:nvPr/>
        </p:nvSpPr>
        <p:spPr bwMode="auto">
          <a:xfrm>
            <a:off x="2279576" y="5360474"/>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寺社</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仏閣</a:t>
            </a:r>
            <a:endParaRPr lang="en-US" altLang="ja-JP" sz="1100" dirty="0">
              <a:latin typeface="Meiryo UI" panose="020B0604030504040204" pitchFamily="50" charset="-128"/>
              <a:ea typeface="Meiryo UI" panose="020B0604030504040204" pitchFamily="50" charset="-128"/>
            </a:endParaRPr>
          </a:p>
        </p:txBody>
      </p:sp>
      <p:sp>
        <p:nvSpPr>
          <p:cNvPr id="155" name="AutoShape 8"/>
          <p:cNvSpPr>
            <a:spLocks noChangeArrowheads="1"/>
          </p:cNvSpPr>
          <p:nvPr/>
        </p:nvSpPr>
        <p:spPr bwMode="auto">
          <a:xfrm>
            <a:off x="3872610" y="5350082"/>
            <a:ext cx="495199" cy="448433"/>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大学</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研究機関</a:t>
            </a:r>
            <a:endParaRPr lang="en-US" altLang="ja-JP" sz="1100" dirty="0">
              <a:latin typeface="Meiryo UI" panose="020B0604030504040204" pitchFamily="50" charset="-128"/>
              <a:ea typeface="Meiryo UI" panose="020B0604030504040204" pitchFamily="50" charset="-128"/>
            </a:endParaRPr>
          </a:p>
        </p:txBody>
      </p:sp>
      <p:sp>
        <p:nvSpPr>
          <p:cNvPr id="156" name="AutoShape 8"/>
          <p:cNvSpPr>
            <a:spLocks noChangeArrowheads="1"/>
          </p:cNvSpPr>
          <p:nvPr/>
        </p:nvSpPr>
        <p:spPr bwMode="auto">
          <a:xfrm>
            <a:off x="2717266" y="5349171"/>
            <a:ext cx="498415" cy="503652"/>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85000" lnSpcReduction="20000"/>
          </a:bodyPr>
          <a:lstStyle/>
          <a:p>
            <a:pPr marL="342900" indent="-342900" algn="ctr">
              <a:defRPr/>
            </a:pPr>
            <a:r>
              <a:rPr lang="ja-JP" altLang="en-US" sz="1100" dirty="0">
                <a:latin typeface="Meiryo UI" panose="020B0604030504040204" pitchFamily="50" charset="-128"/>
                <a:ea typeface="Meiryo UI" panose="020B0604030504040204" pitchFamily="50" charset="-128"/>
              </a:rPr>
              <a:t>美術館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博物館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文書館</a:t>
            </a:r>
            <a:endParaRPr lang="en-US" altLang="ja-JP" sz="1100" dirty="0">
              <a:latin typeface="Meiryo UI" panose="020B0604030504040204" pitchFamily="50" charset="-128"/>
              <a:ea typeface="Meiryo UI" panose="020B0604030504040204" pitchFamily="50" charset="-128"/>
            </a:endParaRPr>
          </a:p>
        </p:txBody>
      </p:sp>
      <p:sp>
        <p:nvSpPr>
          <p:cNvPr id="157" name="AutoShape 8"/>
          <p:cNvSpPr>
            <a:spLocks noChangeArrowheads="1"/>
          </p:cNvSpPr>
          <p:nvPr/>
        </p:nvSpPr>
        <p:spPr bwMode="auto">
          <a:xfrm>
            <a:off x="4979779" y="5340094"/>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個人</a:t>
            </a:r>
            <a:endParaRPr lang="en-US" altLang="ja-JP" sz="1100" dirty="0">
              <a:latin typeface="Meiryo UI" panose="020B0604030504040204" pitchFamily="50" charset="-128"/>
              <a:ea typeface="Meiryo UI" panose="020B0604030504040204" pitchFamily="50" charset="-128"/>
            </a:endParaRPr>
          </a:p>
        </p:txBody>
      </p:sp>
      <p:sp>
        <p:nvSpPr>
          <p:cNvPr id="158" name="正方形/長方形 157"/>
          <p:cNvSpPr/>
          <p:nvPr/>
        </p:nvSpPr>
        <p:spPr>
          <a:xfrm>
            <a:off x="4472937" y="4814378"/>
            <a:ext cx="731289" cy="261610"/>
          </a:xfrm>
          <a:prstGeom prst="rect">
            <a:avLst/>
          </a:prstGeom>
        </p:spPr>
        <p:txBody>
          <a:bodyPr wrap="none">
            <a:spAutoFit/>
          </a:bodyPr>
          <a:lstStyle/>
          <a:p>
            <a:pPr algn="ctr"/>
            <a:r>
              <a:rPr lang="ja-JP" altLang="en-US" sz="1100" dirty="0">
                <a:latin typeface="Meiryo UI" panose="020B0604030504040204" pitchFamily="50" charset="-128"/>
                <a:ea typeface="Meiryo UI" panose="020B0604030504040204" pitchFamily="50" charset="-128"/>
              </a:rPr>
              <a:t>コンテンツ</a:t>
            </a:r>
            <a:endParaRPr lang="en-US" altLang="ja-JP" sz="1100" dirty="0">
              <a:latin typeface="Meiryo UI" panose="020B0604030504040204" pitchFamily="50" charset="-128"/>
              <a:ea typeface="Meiryo UI" panose="020B0604030504040204" pitchFamily="50" charset="-128"/>
            </a:endParaRPr>
          </a:p>
        </p:txBody>
      </p:sp>
      <p:sp>
        <p:nvSpPr>
          <p:cNvPr id="160" name="四角形吹き出し 159"/>
          <p:cNvSpPr/>
          <p:nvPr/>
        </p:nvSpPr>
        <p:spPr>
          <a:xfrm>
            <a:off x="1895326" y="2085884"/>
            <a:ext cx="1234873" cy="278162"/>
          </a:xfrm>
          <a:prstGeom prst="wedgeRectCallout">
            <a:avLst>
              <a:gd name="adj1" fmla="val 48019"/>
              <a:gd name="adj2" fmla="val 29542"/>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リサーチナビ</a:t>
            </a:r>
            <a:r>
              <a:rPr lang="en-US" altLang="ja-JP" sz="1050" dirty="0">
                <a:latin typeface="Meiryo UI" panose="020B0604030504040204" pitchFamily="50" charset="-128"/>
                <a:ea typeface="Meiryo UI" panose="020B0604030504040204" pitchFamily="50" charset="-128"/>
              </a:rPr>
              <a:t>2.0</a:t>
            </a:r>
            <a:endParaRPr lang="ja-JP" altLang="en-US" sz="1050" dirty="0">
              <a:latin typeface="Meiryo UI" panose="020B0604030504040204" pitchFamily="50" charset="-128"/>
              <a:ea typeface="Meiryo UI" panose="020B0604030504040204" pitchFamily="50" charset="-128"/>
            </a:endParaRPr>
          </a:p>
        </p:txBody>
      </p:sp>
      <p:sp>
        <p:nvSpPr>
          <p:cNvPr id="161" name="四角形吹き出し 160"/>
          <p:cNvSpPr/>
          <p:nvPr/>
        </p:nvSpPr>
        <p:spPr>
          <a:xfrm>
            <a:off x="3470890" y="2085885"/>
            <a:ext cx="1576286" cy="238853"/>
          </a:xfrm>
          <a:prstGeom prst="wedgeRectCallout">
            <a:avLst>
              <a:gd name="adj1" fmla="val 59502"/>
              <a:gd name="adj2" fmla="val 3410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日本版ヨーロピアーナ</a:t>
            </a:r>
          </a:p>
        </p:txBody>
      </p:sp>
      <p:sp>
        <p:nvSpPr>
          <p:cNvPr id="162" name="四角形吹き出し 161"/>
          <p:cNvSpPr/>
          <p:nvPr/>
        </p:nvSpPr>
        <p:spPr>
          <a:xfrm>
            <a:off x="5560846" y="1940836"/>
            <a:ext cx="769071" cy="226028"/>
          </a:xfrm>
          <a:prstGeom prst="wedgeRectCallout">
            <a:avLst>
              <a:gd name="adj1" fmla="val 41137"/>
              <a:gd name="adj2" fmla="val 7905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防災情報</a:t>
            </a:r>
          </a:p>
        </p:txBody>
      </p:sp>
      <p:sp>
        <p:nvSpPr>
          <p:cNvPr id="163" name="四角形吹き出し 162"/>
          <p:cNvSpPr/>
          <p:nvPr/>
        </p:nvSpPr>
        <p:spPr>
          <a:xfrm>
            <a:off x="7238526" y="2200219"/>
            <a:ext cx="769071" cy="226028"/>
          </a:xfrm>
          <a:prstGeom prst="wedgeRectCallout">
            <a:avLst>
              <a:gd name="adj1" fmla="val 14715"/>
              <a:gd name="adj2" fmla="val 56583"/>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SINET</a:t>
            </a:r>
            <a:endParaRPr lang="ja-JP" altLang="en-US" sz="1050" dirty="0">
              <a:latin typeface="Meiryo UI" panose="020B0604030504040204" pitchFamily="50" charset="-128"/>
              <a:ea typeface="Meiryo UI" panose="020B0604030504040204" pitchFamily="50" charset="-128"/>
            </a:endParaRPr>
          </a:p>
        </p:txBody>
      </p:sp>
      <p:sp>
        <p:nvSpPr>
          <p:cNvPr id="164" name="四角形吹き出し 163"/>
          <p:cNvSpPr/>
          <p:nvPr/>
        </p:nvSpPr>
        <p:spPr>
          <a:xfrm>
            <a:off x="-1215419" y="2904985"/>
            <a:ext cx="995238" cy="477963"/>
          </a:xfrm>
          <a:prstGeom prst="wedgeRectCallout">
            <a:avLst>
              <a:gd name="adj1" fmla="val -7730"/>
              <a:gd name="adj2" fmla="val 5070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電子展示会</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調査報告書等の刊行物</a:t>
            </a:r>
          </a:p>
        </p:txBody>
      </p:sp>
      <p:sp>
        <p:nvSpPr>
          <p:cNvPr id="165" name="左矢印 164"/>
          <p:cNvSpPr/>
          <p:nvPr/>
        </p:nvSpPr>
        <p:spPr>
          <a:xfrm rot="5400000">
            <a:off x="3469694" y="5709151"/>
            <a:ext cx="223303" cy="62427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00" dirty="0">
              <a:latin typeface="Meiryo UI" panose="020B0604030504040204" pitchFamily="50" charset="-128"/>
              <a:ea typeface="Meiryo UI" panose="020B0604030504040204" pitchFamily="50" charset="-128"/>
            </a:endParaRPr>
          </a:p>
        </p:txBody>
      </p:sp>
      <p:sp>
        <p:nvSpPr>
          <p:cNvPr id="36" name="横巻き 35"/>
          <p:cNvSpPr/>
          <p:nvPr/>
        </p:nvSpPr>
        <p:spPr>
          <a:xfrm>
            <a:off x="8827338" y="5706444"/>
            <a:ext cx="1770102" cy="652676"/>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100" dirty="0">
                <a:latin typeface="Meiryo UI" panose="020B0604030504040204" pitchFamily="50" charset="-128"/>
                <a:ea typeface="Meiryo UI" panose="020B0604030504040204" pitchFamily="50" charset="-128"/>
              </a:rPr>
              <a:t>知財本部・科学技術イノベーション会議等の連携</a:t>
            </a:r>
          </a:p>
        </p:txBody>
      </p:sp>
      <p:sp>
        <p:nvSpPr>
          <p:cNvPr id="166" name="四角形吹き出し 165"/>
          <p:cNvSpPr/>
          <p:nvPr/>
        </p:nvSpPr>
        <p:spPr>
          <a:xfrm>
            <a:off x="6707518" y="4308823"/>
            <a:ext cx="1047590" cy="261664"/>
          </a:xfrm>
          <a:prstGeom prst="wedgeRectCallout">
            <a:avLst>
              <a:gd name="adj1" fmla="val -56220"/>
              <a:gd name="adj2" fmla="val -4332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050" dirty="0" err="1">
                <a:latin typeface="Meiryo UI" panose="020B0604030504040204" pitchFamily="50" charset="-128"/>
                <a:ea typeface="Meiryo UI" panose="020B0604030504040204" pitchFamily="50" charset="-128"/>
              </a:rPr>
              <a:t>NDLSearch</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API</a:t>
            </a:r>
            <a:endParaRPr lang="ja-JP" altLang="en-US" sz="1050" dirty="0">
              <a:latin typeface="Meiryo UI" panose="020B0604030504040204" pitchFamily="50" charset="-128"/>
              <a:ea typeface="Meiryo UI" panose="020B0604030504040204" pitchFamily="50" charset="-128"/>
            </a:endParaRPr>
          </a:p>
        </p:txBody>
      </p:sp>
      <p:sp>
        <p:nvSpPr>
          <p:cNvPr id="167" name="四角形吹き出し 166"/>
          <p:cNvSpPr/>
          <p:nvPr/>
        </p:nvSpPr>
        <p:spPr>
          <a:xfrm>
            <a:off x="5172770" y="5652936"/>
            <a:ext cx="995238" cy="229611"/>
          </a:xfrm>
          <a:prstGeom prst="wedgeRectCallout">
            <a:avLst>
              <a:gd name="adj1" fmla="val -56220"/>
              <a:gd name="adj2" fmla="val -4332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DA</a:t>
            </a:r>
            <a:r>
              <a:rPr lang="ja-JP" altLang="en-US" sz="1050" dirty="0">
                <a:latin typeface="Meiryo UI" panose="020B0604030504040204" pitchFamily="50" charset="-128"/>
                <a:ea typeface="Meiryo UI" panose="020B0604030504040204" pitchFamily="50" charset="-128"/>
              </a:rPr>
              <a:t>＋ひなぎく</a:t>
            </a:r>
          </a:p>
        </p:txBody>
      </p:sp>
      <p:sp>
        <p:nvSpPr>
          <p:cNvPr id="101" name="正方形/長方形 100"/>
          <p:cNvSpPr/>
          <p:nvPr/>
        </p:nvSpPr>
        <p:spPr>
          <a:xfrm>
            <a:off x="4484159" y="4395608"/>
            <a:ext cx="708847" cy="261610"/>
          </a:xfrm>
          <a:prstGeom prst="rect">
            <a:avLst/>
          </a:prstGeom>
        </p:spPr>
        <p:txBody>
          <a:bodyPr wrap="none">
            <a:spAutoFit/>
          </a:bodyPr>
          <a:lstStyle/>
          <a:p>
            <a:pPr algn="ctr"/>
            <a:r>
              <a:rPr lang="ja-JP" altLang="en-US" sz="1100" dirty="0">
                <a:latin typeface="Meiryo UI" panose="020B0604030504040204" pitchFamily="50" charset="-128"/>
                <a:ea typeface="Meiryo UI" panose="020B0604030504040204" pitchFamily="50" charset="-128"/>
              </a:rPr>
              <a:t>メタデータ</a:t>
            </a:r>
            <a:endParaRPr lang="en-US" altLang="ja-JP" sz="11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6172256" y="3786187"/>
            <a:ext cx="576064" cy="646331"/>
          </a:xfrm>
          <a:prstGeom prst="rect">
            <a:avLst/>
          </a:prstGeom>
          <a:noFill/>
        </p:spPr>
        <p:txBody>
          <a:bodyPr wrap="square" rtlCol="0">
            <a:spAutoFit/>
          </a:bodyPr>
          <a:lstStyle/>
          <a:p>
            <a:r>
              <a:rPr lang="en-US" altLang="ja-JP" dirty="0">
                <a:solidFill>
                  <a:schemeClr val="bg1"/>
                </a:solidFill>
                <a:latin typeface="Meiryo UI" panose="020B0604030504040204" pitchFamily="50" charset="-128"/>
                <a:ea typeface="Meiryo UI" panose="020B0604030504040204" pitchFamily="50" charset="-128"/>
              </a:rPr>
              <a:t>NDL</a:t>
            </a:r>
            <a:endParaRPr lang="ja-JP" altLang="en-US" dirty="0">
              <a:solidFill>
                <a:schemeClr val="bg1"/>
              </a:solidFill>
              <a:latin typeface="Meiryo UI" panose="020B0604030504040204" pitchFamily="50" charset="-128"/>
              <a:ea typeface="Meiryo UI" panose="020B0604030504040204" pitchFamily="50" charset="-128"/>
            </a:endParaRPr>
          </a:p>
        </p:txBody>
      </p:sp>
      <p:grpSp>
        <p:nvGrpSpPr>
          <p:cNvPr id="102" name="グループ化 101"/>
          <p:cNvGrpSpPr/>
          <p:nvPr/>
        </p:nvGrpSpPr>
        <p:grpSpPr>
          <a:xfrm>
            <a:off x="2403118" y="4567355"/>
            <a:ext cx="1244782" cy="808062"/>
            <a:chOff x="-2000686" y="5633924"/>
            <a:chExt cx="1244782" cy="808062"/>
          </a:xfrm>
        </p:grpSpPr>
        <p:sp>
          <p:nvSpPr>
            <p:cNvPr id="106" name="角丸四角形 105"/>
            <p:cNvSpPr/>
            <p:nvPr/>
          </p:nvSpPr>
          <p:spPr>
            <a:xfrm>
              <a:off x="-2000686" y="5633924"/>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07" name="円/楕円 106"/>
            <p:cNvSpPr/>
            <p:nvPr/>
          </p:nvSpPr>
          <p:spPr>
            <a:xfrm>
              <a:off x="-1704323" y="5633924"/>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1725823" y="5704312"/>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09" name="円/楕円 108"/>
            <p:cNvSpPr/>
            <p:nvPr/>
          </p:nvSpPr>
          <p:spPr>
            <a:xfrm>
              <a:off x="-1950368" y="6125350"/>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0" name="直線矢印コネクタ 109"/>
            <p:cNvCxnSpPr>
              <a:endCxn id="109" idx="7"/>
            </p:cNvCxnSpPr>
            <p:nvPr/>
          </p:nvCxnSpPr>
          <p:spPr>
            <a:xfrm flipH="1">
              <a:off x="-1746955" y="5908885"/>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円/楕円 110"/>
            <p:cNvSpPr/>
            <p:nvPr/>
          </p:nvSpPr>
          <p:spPr>
            <a:xfrm>
              <a:off x="-1582389"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2" name="直線矢印コネクタ 111"/>
            <p:cNvCxnSpPr>
              <a:stCxn id="108" idx="2"/>
              <a:endCxn id="111" idx="0"/>
            </p:cNvCxnSpPr>
            <p:nvPr/>
          </p:nvCxnSpPr>
          <p:spPr>
            <a:xfrm>
              <a:off x="-1492426" y="5965922"/>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円/楕円 112"/>
            <p:cNvSpPr/>
            <p:nvPr/>
          </p:nvSpPr>
          <p:spPr>
            <a:xfrm>
              <a:off x="-1225786"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4" name="直線矢印コネクタ 113"/>
            <p:cNvCxnSpPr>
              <a:stCxn id="107" idx="5"/>
              <a:endCxn id="113" idx="0"/>
            </p:cNvCxnSpPr>
            <p:nvPr/>
          </p:nvCxnSpPr>
          <p:spPr>
            <a:xfrm>
              <a:off x="-1359011" y="5926607"/>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p:cNvSpPr txBox="1"/>
            <p:nvPr/>
          </p:nvSpPr>
          <p:spPr>
            <a:xfrm>
              <a:off x="-1376703" y="5704312"/>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16" name="AutoShape 8"/>
          <p:cNvSpPr>
            <a:spLocks noChangeArrowheads="1"/>
          </p:cNvSpPr>
          <p:nvPr/>
        </p:nvSpPr>
        <p:spPr bwMode="auto">
          <a:xfrm>
            <a:off x="8137851" y="5457536"/>
            <a:ext cx="880828" cy="281814"/>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権利処理</a:t>
            </a:r>
            <a:endParaRPr lang="en-US" altLang="ja-JP" sz="1200" dirty="0">
              <a:latin typeface="Meiryo UI" panose="020B0604030504040204" pitchFamily="50" charset="-128"/>
              <a:ea typeface="Meiryo UI" panose="020B0604030504040204" pitchFamily="50" charset="-128"/>
            </a:endParaRPr>
          </a:p>
        </p:txBody>
      </p:sp>
      <p:sp>
        <p:nvSpPr>
          <p:cNvPr id="117" name="AutoShape 8"/>
          <p:cNvSpPr>
            <a:spLocks noChangeArrowheads="1"/>
          </p:cNvSpPr>
          <p:nvPr/>
        </p:nvSpPr>
        <p:spPr bwMode="auto">
          <a:xfrm>
            <a:off x="8089040" y="2458677"/>
            <a:ext cx="880828" cy="281814"/>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実施調整</a:t>
            </a:r>
            <a:endParaRPr lang="en-US" altLang="ja-JP" sz="1200" dirty="0">
              <a:latin typeface="Meiryo UI" panose="020B0604030504040204" pitchFamily="50" charset="-128"/>
              <a:ea typeface="Meiryo UI" panose="020B0604030504040204" pitchFamily="50" charset="-128"/>
            </a:endParaRPr>
          </a:p>
        </p:txBody>
      </p:sp>
      <p:sp>
        <p:nvSpPr>
          <p:cNvPr id="9" name="左右矢印 8"/>
          <p:cNvSpPr/>
          <p:nvPr/>
        </p:nvSpPr>
        <p:spPr>
          <a:xfrm>
            <a:off x="4577797" y="4588256"/>
            <a:ext cx="563047" cy="284881"/>
          </a:xfrm>
          <a:prstGeom prst="lef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18" name="AutoShape 8"/>
          <p:cNvSpPr>
            <a:spLocks noChangeArrowheads="1"/>
          </p:cNvSpPr>
          <p:nvPr/>
        </p:nvSpPr>
        <p:spPr bwMode="auto">
          <a:xfrm>
            <a:off x="1847528" y="5373216"/>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販売者</a:t>
            </a:r>
            <a:endParaRPr lang="en-US" altLang="ja-JP" sz="1100" dirty="0">
              <a:latin typeface="Meiryo UI" panose="020B0604030504040204" pitchFamily="50" charset="-128"/>
              <a:ea typeface="Meiryo UI" panose="020B0604030504040204" pitchFamily="50" charset="-128"/>
            </a:endParaRPr>
          </a:p>
        </p:txBody>
      </p:sp>
      <p:sp>
        <p:nvSpPr>
          <p:cNvPr id="119" name="AutoShape 8"/>
          <p:cNvSpPr>
            <a:spLocks noChangeArrowheads="1"/>
          </p:cNvSpPr>
          <p:nvPr/>
        </p:nvSpPr>
        <p:spPr bwMode="auto">
          <a:xfrm>
            <a:off x="1773949" y="3080362"/>
            <a:ext cx="1166843" cy="552221"/>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電子展示会</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刊行物（</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2770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24000" y="0"/>
            <a:ext cx="9144000" cy="928670"/>
          </a:xfrm>
        </p:spPr>
        <p:txBody>
          <a:bodyPr>
            <a:noAutofit/>
          </a:bodyPr>
          <a:lstStyle/>
          <a:p>
            <a:r>
              <a:rPr lang="ja-JP" altLang="en-US" sz="3200" dirty="0"/>
              <a:t>ナショナル・アーカイブの検討に当たっての考察</a:t>
            </a:r>
          </a:p>
        </p:txBody>
      </p:sp>
      <p:sp>
        <p:nvSpPr>
          <p:cNvPr id="6" name="コンテンツ プレースホルダー 5"/>
          <p:cNvSpPr>
            <a:spLocks noGrp="1"/>
          </p:cNvSpPr>
          <p:nvPr>
            <p:ph sz="half" idx="1"/>
          </p:nvPr>
        </p:nvSpPr>
        <p:spPr>
          <a:xfrm>
            <a:off x="1847528" y="2984108"/>
            <a:ext cx="4038600" cy="2332092"/>
          </a:xfrm>
          <a:ln>
            <a:solidFill>
              <a:srgbClr val="00B0F0"/>
            </a:solidFill>
          </a:ln>
        </p:spPr>
        <p:txBody>
          <a:bodyPr>
            <a:normAutofit fontScale="70000" lnSpcReduction="20000"/>
          </a:bodyPr>
          <a:lstStyle/>
          <a:p>
            <a:pPr>
              <a:lnSpc>
                <a:spcPct val="120000"/>
              </a:lnSpc>
            </a:pPr>
            <a:r>
              <a:rPr lang="ja-JP" altLang="en-US" dirty="0" smtClean="0"/>
              <a:t>国としてのアーカイブ構築</a:t>
            </a:r>
            <a:endParaRPr lang="en-US" altLang="ja-JP" dirty="0" smtClean="0"/>
          </a:p>
          <a:p>
            <a:pPr lvl="1"/>
            <a:r>
              <a:rPr lang="ja-JP" altLang="ja-JP" dirty="0"/>
              <a:t>縦割り行政の分野単位でなく、国全体のアーカイブとして大きな器の中で、各種アーカイブは分野の１つとして、全体で整合性を持って、効率的、効果的に進める</a:t>
            </a:r>
            <a:r>
              <a:rPr lang="ja-JP" altLang="ja-JP" dirty="0" smtClean="0"/>
              <a:t>べき</a:t>
            </a:r>
            <a:endParaRPr lang="en-US" altLang="ja-JP" dirty="0" smtClean="0"/>
          </a:p>
          <a:p>
            <a:pPr lvl="1"/>
            <a:r>
              <a:rPr lang="ja-JP" altLang="ja-JP" dirty="0"/>
              <a:t>各分野の分散アーカイブを相互補完しあう形でネットワークを形成。分野を越えて、情報同志を関連付けて知識インフラとして利用できるよう</a:t>
            </a:r>
            <a:r>
              <a:rPr lang="ja-JP" altLang="ja-JP" dirty="0" smtClean="0"/>
              <a:t>に</a:t>
            </a:r>
            <a:r>
              <a:rPr lang="ja-JP" altLang="en-US" dirty="0" smtClean="0"/>
              <a:t>。</a:t>
            </a:r>
            <a:endParaRPr lang="en-US" altLang="ja-JP" dirty="0" smtClean="0"/>
          </a:p>
        </p:txBody>
      </p:sp>
      <p:sp>
        <p:nvSpPr>
          <p:cNvPr id="4" name="スライド番号プレースホルダー 3"/>
          <p:cNvSpPr>
            <a:spLocks noGrp="1"/>
          </p:cNvSpPr>
          <p:nvPr>
            <p:ph type="sldNum" sz="quarter" idx="12"/>
          </p:nvPr>
        </p:nvSpPr>
        <p:spPr>
          <a:xfrm>
            <a:off x="8534400" y="6448252"/>
            <a:ext cx="2133600" cy="365125"/>
          </a:xfrm>
        </p:spPr>
        <p:txBody>
          <a:bodyPr/>
          <a:lstStyle/>
          <a:p>
            <a:fld id="{042AED99-7FB4-404E-8A97-64753DCE42EC}" type="slidenum">
              <a:rPr kumimoji="0" lang="en-US" sz="2500">
                <a:solidFill>
                  <a:schemeClr val="tx1"/>
                </a:solidFill>
              </a:rPr>
              <a:pPr/>
              <a:t>198</a:t>
            </a:fld>
            <a:endParaRPr kumimoji="0" lang="en-US" sz="2500" dirty="0">
              <a:solidFill>
                <a:schemeClr val="tx1"/>
              </a:solidFill>
            </a:endParaRPr>
          </a:p>
        </p:txBody>
      </p:sp>
      <p:sp>
        <p:nvSpPr>
          <p:cNvPr id="9" name="角丸四角形 8"/>
          <p:cNvSpPr/>
          <p:nvPr/>
        </p:nvSpPr>
        <p:spPr>
          <a:xfrm>
            <a:off x="2195705" y="856328"/>
            <a:ext cx="7704856" cy="9162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rPr>
              <a:t>「社会・経済的な価値を創出」を目指して、様々な分野のあらゆる記録を情報として集約、相互に関連付けて知識化し、将来にわたって利用を保証。</a:t>
            </a:r>
            <a:endParaRPr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「新たな知識の創造と還流」の仕組みを構築する</a:t>
            </a:r>
          </a:p>
        </p:txBody>
      </p:sp>
      <p:sp>
        <p:nvSpPr>
          <p:cNvPr id="11" name="コンテンツ プレースホルダー 7"/>
          <p:cNvSpPr txBox="1">
            <a:spLocks/>
          </p:cNvSpPr>
          <p:nvPr/>
        </p:nvSpPr>
        <p:spPr>
          <a:xfrm>
            <a:off x="1847528" y="5420088"/>
            <a:ext cx="4038600" cy="948124"/>
          </a:xfrm>
          <a:prstGeom prst="rect">
            <a:avLst/>
          </a:prstGeom>
          <a:ln>
            <a:solidFill>
              <a:srgbClr val="00B0F0"/>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a:lnSpc>
                <a:spcPct val="120000"/>
              </a:lnSpc>
            </a:pPr>
            <a:r>
              <a:rPr lang="ja-JP" altLang="en-US" dirty="0">
                <a:latin typeface="Meiryo UI" panose="020B0604030504040204" pitchFamily="50" charset="-128"/>
                <a:ea typeface="Meiryo UI" panose="020B0604030504040204" pitchFamily="50" charset="-128"/>
              </a:rPr>
              <a:t>利用目的毎のポータルの提供</a:t>
            </a:r>
            <a:endParaRPr lang="en-US" altLang="ja-JP" dirty="0">
              <a:latin typeface="Meiryo UI" panose="020B0604030504040204" pitchFamily="50" charset="-128"/>
              <a:ea typeface="Meiryo UI" panose="020B0604030504040204" pitchFamily="50" charset="-128"/>
            </a:endParaRPr>
          </a:p>
          <a:p>
            <a:pPr lvl="1"/>
            <a:r>
              <a:rPr lang="ja-JP" altLang="en-US" dirty="0">
                <a:latin typeface="Meiryo UI" panose="020B0604030504040204" pitchFamily="50" charset="-128"/>
                <a:ea typeface="Meiryo UI" panose="020B0604030504040204" pitchFamily="50" charset="-128"/>
              </a:rPr>
              <a:t>分野毎に多様な利用者ニーズにあったポータルを利用できるように</a:t>
            </a:r>
          </a:p>
        </p:txBody>
      </p:sp>
      <p:sp>
        <p:nvSpPr>
          <p:cNvPr id="12" name="コンテンツ プレースホルダー 7"/>
          <p:cNvSpPr txBox="1">
            <a:spLocks/>
          </p:cNvSpPr>
          <p:nvPr/>
        </p:nvSpPr>
        <p:spPr>
          <a:xfrm>
            <a:off x="6139475" y="5413930"/>
            <a:ext cx="4065062" cy="948123"/>
          </a:xfrm>
          <a:prstGeom prst="rect">
            <a:avLst/>
          </a:prstGeom>
          <a:ln>
            <a:solidFill>
              <a:srgbClr val="00B0F0"/>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r>
              <a:rPr lang="ja-JP" altLang="en-US" sz="1800" dirty="0">
                <a:latin typeface="Meiryo UI" panose="020B0604030504040204" pitchFamily="50" charset="-128"/>
                <a:ea typeface="Meiryo UI" panose="020B0604030504040204" pitchFamily="50" charset="-128"/>
              </a:rPr>
              <a:t>法的課題の解決</a:t>
            </a:r>
            <a:endParaRPr lang="en-US" altLang="ja-JP" sz="1800" dirty="0">
              <a:latin typeface="Meiryo UI" panose="020B0604030504040204" pitchFamily="50" charset="-128"/>
              <a:ea typeface="Meiryo UI" panose="020B0604030504040204" pitchFamily="50" charset="-128"/>
            </a:endParaRPr>
          </a:p>
          <a:p>
            <a:pPr lvl="1"/>
            <a:r>
              <a:rPr lang="ja-JP" altLang="en-US" sz="1500" dirty="0">
                <a:latin typeface="Meiryo UI" panose="020B0604030504040204" pitchFamily="50" charset="-128"/>
                <a:ea typeface="Meiryo UI" panose="020B0604030504040204" pitchFamily="50" charset="-128"/>
              </a:rPr>
              <a:t>デジタル化・収集・提供に関連する制度的制約</a:t>
            </a:r>
            <a:endParaRPr lang="en-US" altLang="ja-JP" sz="1500" dirty="0">
              <a:latin typeface="Meiryo UI" panose="020B0604030504040204" pitchFamily="50" charset="-128"/>
              <a:ea typeface="Meiryo UI" panose="020B0604030504040204" pitchFamily="50" charset="-128"/>
            </a:endParaRPr>
          </a:p>
        </p:txBody>
      </p:sp>
      <p:sp>
        <p:nvSpPr>
          <p:cNvPr id="13" name="コンテンツ プレースホルダー 7"/>
          <p:cNvSpPr txBox="1">
            <a:spLocks/>
          </p:cNvSpPr>
          <p:nvPr/>
        </p:nvSpPr>
        <p:spPr>
          <a:xfrm>
            <a:off x="3092742" y="1953760"/>
            <a:ext cx="5586772" cy="765258"/>
          </a:xfrm>
          <a:prstGeom prst="rect">
            <a:avLst/>
          </a:prstGeom>
          <a:ln>
            <a:solidFill>
              <a:srgbClr val="FF0000"/>
            </a:solidFill>
          </a:ln>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r>
              <a:rPr lang="ja-JP" altLang="en-US" dirty="0">
                <a:latin typeface="Meiryo UI" panose="020B0604030504040204" pitchFamily="50" charset="-128"/>
                <a:ea typeface="Meiryo UI" panose="020B0604030504040204" pitchFamily="50" charset="-128"/>
              </a:rPr>
              <a:t>利用者、権利保持者の双方の利益になるように</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世界規模でのアーカイブ構築の一翼を担う</a:t>
            </a:r>
          </a:p>
        </p:txBody>
      </p:sp>
      <p:sp>
        <p:nvSpPr>
          <p:cNvPr id="14" name="コンテンツ プレースホルダー 7"/>
          <p:cNvSpPr txBox="1">
            <a:spLocks/>
          </p:cNvSpPr>
          <p:nvPr/>
        </p:nvSpPr>
        <p:spPr>
          <a:xfrm>
            <a:off x="6139475" y="2984109"/>
            <a:ext cx="4065062" cy="2332091"/>
          </a:xfrm>
          <a:prstGeom prst="rect">
            <a:avLst/>
          </a:prstGeom>
          <a:ln>
            <a:solidFill>
              <a:srgbClr val="00B0F0"/>
            </a:solidFill>
          </a:ln>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a:lnSpc>
                <a:spcPct val="120000"/>
              </a:lnSpc>
            </a:pPr>
            <a:r>
              <a:rPr lang="ja-JP" altLang="en-US" sz="2100" dirty="0">
                <a:latin typeface="Meiryo UI" panose="020B0604030504040204" pitchFamily="50" charset="-128"/>
                <a:ea typeface="Meiryo UI" panose="020B0604030504040204" pitchFamily="50" charset="-128"/>
              </a:rPr>
              <a:t>サービスの高度化</a:t>
            </a:r>
            <a:endParaRPr lang="en-US" altLang="ja-JP" sz="2100" dirty="0">
              <a:latin typeface="Meiryo UI" panose="020B0604030504040204" pitchFamily="50" charset="-128"/>
              <a:ea typeface="Meiryo UI" panose="020B0604030504040204" pitchFamily="50" charset="-128"/>
            </a:endParaRPr>
          </a:p>
          <a:p>
            <a:pPr lvl="1"/>
            <a:r>
              <a:rPr lang="ja-JP" altLang="en-US" sz="1800" dirty="0">
                <a:latin typeface="Meiryo UI" panose="020B0604030504040204" pitchFamily="50" charset="-128"/>
                <a:ea typeface="Meiryo UI" panose="020B0604030504040204" pitchFamily="50" charset="-128"/>
              </a:rPr>
              <a:t>デジタル化・収集・組織化・知識化・保存・提供の各フェーズの高度化に資する研究開発の促進と成果の活用</a:t>
            </a:r>
            <a:endParaRPr lang="en-US" altLang="ja-JP" sz="1800" dirty="0">
              <a:latin typeface="Meiryo UI" panose="020B0604030504040204" pitchFamily="50" charset="-128"/>
              <a:ea typeface="Meiryo UI" panose="020B0604030504040204" pitchFamily="50" charset="-128"/>
            </a:endParaRPr>
          </a:p>
          <a:p>
            <a:pPr lvl="1"/>
            <a:r>
              <a:rPr lang="ja-JP" altLang="en-US" sz="1800" dirty="0">
                <a:latin typeface="Meiryo UI" panose="020B0604030504040204" pitchFamily="50" charset="-128"/>
                <a:ea typeface="Meiryo UI" panose="020B0604030504040204" pitchFamily="50" charset="-128"/>
              </a:rPr>
              <a:t>システムエンジニア、デジタルアーキビスト、プリザベーションキュレーター、アーカイブとユーザを繋ぐコーディネータ等の人材の確保・育成</a:t>
            </a:r>
            <a:endParaRPr lang="en-US" altLang="ja-JP" sz="1800" dirty="0">
              <a:latin typeface="Meiryo UI" panose="020B0604030504040204" pitchFamily="50" charset="-128"/>
              <a:ea typeface="Meiryo UI" panose="020B0604030504040204" pitchFamily="50" charset="-128"/>
            </a:endParaRPr>
          </a:p>
        </p:txBody>
      </p:sp>
      <p:sp>
        <p:nvSpPr>
          <p:cNvPr id="15" name="横巻き 14"/>
          <p:cNvSpPr/>
          <p:nvPr/>
        </p:nvSpPr>
        <p:spPr>
          <a:xfrm>
            <a:off x="10045858" y="164093"/>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6</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3</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文化庁有識者会議</a:t>
            </a:r>
          </a:p>
        </p:txBody>
      </p:sp>
    </p:spTree>
    <p:extLst>
      <p:ext uri="{BB962C8B-B14F-4D97-AF65-F5344CB8AC3E}">
        <p14:creationId xmlns:p14="http://schemas.microsoft.com/office/powerpoint/2010/main" val="265842369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ナショナル</a:t>
            </a:r>
            <a:r>
              <a:rPr lang="ja-JP" altLang="en-US" dirty="0"/>
              <a:t>アーカイブ</a:t>
            </a:r>
            <a:r>
              <a:rPr lang="ja-JP" altLang="en-US" dirty="0" smtClean="0"/>
              <a:t>の各基盤の概念</a:t>
            </a:r>
            <a:endParaRPr kumimoji="1" lang="ja-JP" altLang="en-US"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199</a:t>
            </a:fld>
            <a:endParaRPr lang="ja-JP" altLang="en-US" dirty="0"/>
          </a:p>
        </p:txBody>
      </p:sp>
    </p:spTree>
    <p:extLst>
      <p:ext uri="{BB962C8B-B14F-4D97-AF65-F5344CB8AC3E}">
        <p14:creationId xmlns:p14="http://schemas.microsoft.com/office/powerpoint/2010/main" val="251275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111760" y="116390"/>
            <a:ext cx="11968480" cy="742315"/>
          </a:xfrm>
        </p:spPr>
        <p:txBody>
          <a:bodyPr>
            <a:normAutofit/>
          </a:bodyPr>
          <a:lstStyle/>
          <a:p>
            <a:r>
              <a:rPr lang="ja-JP" altLang="en-US" dirty="0" smtClean="0"/>
              <a:t>目次</a:t>
            </a:r>
            <a:endParaRPr kumimoji="1" lang="ja-JP" altLang="en-US" dirty="0"/>
          </a:p>
        </p:txBody>
      </p:sp>
      <p:sp>
        <p:nvSpPr>
          <p:cNvPr id="7" name="コンテンツ プレースホルダー 6"/>
          <p:cNvSpPr>
            <a:spLocks noGrp="1"/>
          </p:cNvSpPr>
          <p:nvPr>
            <p:ph idx="1"/>
          </p:nvPr>
        </p:nvSpPr>
        <p:spPr>
          <a:xfrm>
            <a:off x="9458960" y="1011840"/>
            <a:ext cx="2519680" cy="5527072"/>
          </a:xfrm>
        </p:spPr>
        <p:txBody>
          <a:bodyPr>
            <a:normAutofit/>
          </a:bodyPr>
          <a:lstStyle/>
          <a:p>
            <a:pPr marL="457200" lvl="1" indent="0">
              <a:buNone/>
            </a:pP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2</a:t>
            </a:fld>
            <a:endParaRPr lang="en-US" dirty="0">
              <a:solidFill>
                <a:prstClr val="black">
                  <a:tint val="75000"/>
                </a:prstClr>
              </a:solidFill>
            </a:endParaRPr>
          </a:p>
        </p:txBody>
      </p:sp>
      <p:graphicFrame>
        <p:nvGraphicFramePr>
          <p:cNvPr id="2" name="オブジェクト 1"/>
          <p:cNvGraphicFramePr>
            <a:graphicFrameLocks noChangeAspect="1"/>
          </p:cNvGraphicFramePr>
          <p:nvPr>
            <p:extLst>
              <p:ext uri="{D42A27DB-BD31-4B8C-83A1-F6EECF244321}">
                <p14:modId xmlns:p14="http://schemas.microsoft.com/office/powerpoint/2010/main" val="3734134299"/>
              </p:ext>
            </p:extLst>
          </p:nvPr>
        </p:nvGraphicFramePr>
        <p:xfrm>
          <a:off x="0" y="487547"/>
          <a:ext cx="12101439" cy="6370453"/>
        </p:xfrm>
        <a:graphic>
          <a:graphicData uri="http://schemas.openxmlformats.org/presentationml/2006/ole">
            <mc:AlternateContent xmlns:mc="http://schemas.openxmlformats.org/markup-compatibility/2006">
              <mc:Choice xmlns:v="urn:schemas-microsoft-com:vml" Requires="v">
                <p:oleObj spid="_x0000_s1066" name="Visio" r:id="rId4" imgW="11144160" imgH="7372350" progId="Visio.Drawing.15">
                  <p:embed/>
                </p:oleObj>
              </mc:Choice>
              <mc:Fallback>
                <p:oleObj name="Visio" r:id="rId4" imgW="11144160" imgH="7372350" progId="Visio.Drawing.15">
                  <p:embed/>
                  <p:pic>
                    <p:nvPicPr>
                      <p:cNvPr id="0" name=""/>
                      <p:cNvPicPr/>
                      <p:nvPr/>
                    </p:nvPicPr>
                    <p:blipFill>
                      <a:blip r:embed="rId5"/>
                      <a:stretch>
                        <a:fillRect/>
                      </a:stretch>
                    </p:blipFill>
                    <p:spPr>
                      <a:xfrm>
                        <a:off x="0" y="487547"/>
                        <a:ext cx="12101439" cy="6370453"/>
                      </a:xfrm>
                      <a:prstGeom prst="rect">
                        <a:avLst/>
                      </a:prstGeom>
                    </p:spPr>
                  </p:pic>
                </p:oleObj>
              </mc:Fallback>
            </mc:AlternateContent>
          </a:graphicData>
        </a:graphic>
      </p:graphicFrame>
    </p:spTree>
    <p:extLst>
      <p:ext uri="{BB962C8B-B14F-4D97-AF65-F5344CB8AC3E}">
        <p14:creationId xmlns:p14="http://schemas.microsoft.com/office/powerpoint/2010/main" val="42451989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kumimoji="1" lang="ja-JP" altLang="en-US" dirty="0" smtClean="0"/>
              <a:t>パイロット電子図書館プロジェクト</a:t>
            </a:r>
            <a:endParaRPr kumimoji="1" lang="ja-JP" altLang="en-US" dirty="0"/>
          </a:p>
        </p:txBody>
      </p:sp>
      <p:sp>
        <p:nvSpPr>
          <p:cNvPr id="3" name="コンテンツ プレースホルダー 2"/>
          <p:cNvSpPr>
            <a:spLocks noGrp="1"/>
          </p:cNvSpPr>
          <p:nvPr>
            <p:ph idx="1"/>
          </p:nvPr>
        </p:nvSpPr>
        <p:spPr>
          <a:xfrm>
            <a:off x="0" y="1004886"/>
            <a:ext cx="5447928" cy="5592466"/>
          </a:xfrm>
        </p:spPr>
        <p:txBody>
          <a:bodyPr>
            <a:normAutofit fontScale="92500" lnSpcReduction="10000"/>
          </a:bodyPr>
          <a:lstStyle/>
          <a:p>
            <a:r>
              <a:rPr lang="en-US" altLang="ja-JP" dirty="0"/>
              <a:t>1994</a:t>
            </a:r>
            <a:r>
              <a:rPr lang="ja-JP" altLang="ja-JP" dirty="0"/>
              <a:t>年</a:t>
            </a:r>
            <a:r>
              <a:rPr lang="en-US" altLang="ja-JP" dirty="0"/>
              <a:t>1</a:t>
            </a:r>
            <a:r>
              <a:rPr lang="ja-JP" altLang="ja-JP" dirty="0"/>
              <a:t>月、</a:t>
            </a:r>
            <a:r>
              <a:rPr lang="zh-TW" altLang="ja-JP" dirty="0"/>
              <a:t>通産省の高度情報化プロジェクト事業の一環</a:t>
            </a:r>
            <a:r>
              <a:rPr lang="ja-JP" altLang="ja-JP" dirty="0"/>
              <a:t>で、情報処理振興事業協会（現情報処理推進機構（</a:t>
            </a:r>
            <a:r>
              <a:rPr lang="en-US" altLang="ja-JP" dirty="0"/>
              <a:t>IPA</a:t>
            </a:r>
            <a:r>
              <a:rPr lang="ja-JP" altLang="ja-JP" dirty="0"/>
              <a:t>）と国立国会図書館（</a:t>
            </a:r>
            <a:r>
              <a:rPr lang="en-US" altLang="ja-JP" dirty="0"/>
              <a:t>NDL</a:t>
            </a:r>
            <a:r>
              <a:rPr lang="ja-JP" altLang="ja-JP" dirty="0"/>
              <a:t>）が協力</a:t>
            </a:r>
            <a:r>
              <a:rPr lang="ja-JP" altLang="ja-JP" dirty="0" smtClean="0"/>
              <a:t>して</a:t>
            </a:r>
            <a:r>
              <a:rPr lang="ja-JP" altLang="en-US" dirty="0" smtClean="0"/>
              <a:t>実施</a:t>
            </a:r>
            <a:endParaRPr lang="en-US" altLang="ja-JP" dirty="0" smtClean="0"/>
          </a:p>
          <a:p>
            <a:r>
              <a:rPr lang="en-US" altLang="ja-JP" dirty="0" smtClean="0"/>
              <a:t>NDL</a:t>
            </a:r>
            <a:r>
              <a:rPr lang="ja-JP" altLang="en-US" dirty="0" err="1" smtClean="0"/>
              <a:t>、</a:t>
            </a:r>
            <a:r>
              <a:rPr lang="ja-JP" altLang="en-US" dirty="0"/>
              <a:t>協力出版社、その他から提供された多種多様な実験用コンテンツ（画像情報、テキスト情報、書誌情報）をインターネットを介して検索・閲覧するための実証実験</a:t>
            </a:r>
            <a:r>
              <a:rPr lang="ja-JP" altLang="en-US" dirty="0" smtClean="0"/>
              <a:t>システム</a:t>
            </a:r>
            <a:endParaRPr lang="en-US" altLang="ja-JP" dirty="0" smtClean="0"/>
          </a:p>
          <a:p>
            <a:r>
              <a:rPr lang="ja-JP" altLang="en-US" dirty="0" smtClean="0"/>
              <a:t>国会</a:t>
            </a:r>
            <a:r>
              <a:rPr lang="ja-JP" altLang="en-US" dirty="0"/>
              <a:t>図書館所蔵の「貴重書」、「明治期刊行図書」、「第２次大戦前後の経済分野図書」、「国内刊行雑誌」など約１</a:t>
            </a:r>
            <a:r>
              <a:rPr lang="en-US" altLang="ja-JP" dirty="0"/>
              <a:t>,</a:t>
            </a:r>
            <a:r>
              <a:rPr lang="ja-JP" altLang="en-US" dirty="0"/>
              <a:t>０００万ページのコンテンツを検索・閲覧する実験</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20</a:t>
            </a:fld>
            <a:endParaRPr lang="en-US" dirty="0"/>
          </a:p>
        </p:txBody>
      </p:sp>
      <p:pic>
        <p:nvPicPr>
          <p:cNvPr id="1026" name="Picture 2" descr="http://web.archive.org/web/19980110195322/http:/www.cii.ipa.go.jp/el/new/img000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092" y="2527594"/>
            <a:ext cx="5256584" cy="4193881"/>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a:stretch>
            <a:fillRect/>
          </a:stretch>
        </p:blipFill>
        <p:spPr>
          <a:xfrm>
            <a:off x="5591944" y="1013738"/>
            <a:ext cx="4618856" cy="5547389"/>
          </a:xfrm>
          <a:prstGeom prst="rect">
            <a:avLst/>
          </a:prstGeom>
        </p:spPr>
      </p:pic>
      <p:sp>
        <p:nvSpPr>
          <p:cNvPr id="7" name="横巻き 6"/>
          <p:cNvSpPr/>
          <p:nvPr/>
        </p:nvSpPr>
        <p:spPr>
          <a:xfrm>
            <a:off x="11156525" y="74765"/>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1994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Tree>
    <p:extLst>
      <p:ext uri="{BB962C8B-B14F-4D97-AF65-F5344CB8AC3E}">
        <p14:creationId xmlns:p14="http://schemas.microsoft.com/office/powerpoint/2010/main" val="199651869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792480"/>
          </a:xfrm>
        </p:spPr>
        <p:txBody>
          <a:bodyPr/>
          <a:lstStyle/>
          <a:p>
            <a:r>
              <a:rPr lang="ja-JP" altLang="en-US" dirty="0" smtClean="0"/>
              <a:t>恒久的保存基盤とは？</a:t>
            </a:r>
            <a:endParaRPr kumimoji="1" lang="ja-JP" altLang="en-US" dirty="0"/>
          </a:p>
        </p:txBody>
      </p:sp>
      <p:sp>
        <p:nvSpPr>
          <p:cNvPr id="4" name="コンテンツ プレースホルダー 3"/>
          <p:cNvSpPr>
            <a:spLocks noGrp="1"/>
          </p:cNvSpPr>
          <p:nvPr>
            <p:ph sz="half" idx="1"/>
          </p:nvPr>
        </p:nvSpPr>
        <p:spPr>
          <a:xfrm>
            <a:off x="308225" y="1273996"/>
            <a:ext cx="5711575" cy="5584004"/>
          </a:xfrm>
        </p:spPr>
        <p:txBody>
          <a:bodyPr>
            <a:normAutofit fontScale="70000" lnSpcReduction="20000"/>
          </a:bodyPr>
          <a:lstStyle/>
          <a:p>
            <a:r>
              <a:rPr kumimoji="1" lang="ja-JP" altLang="en-US" dirty="0" smtClean="0"/>
              <a:t>従来からの「知識インフラ構築」の概念に相当するもの</a:t>
            </a:r>
            <a:endParaRPr kumimoji="1" lang="en-US" altLang="ja-JP" dirty="0" smtClean="0"/>
          </a:p>
          <a:p>
            <a:pPr lvl="1"/>
            <a:r>
              <a:rPr lang="ja-JP" altLang="en-US" dirty="0"/>
              <a:t>体現形の種別、所蔵場所を問わず分野横断的な</a:t>
            </a:r>
            <a:r>
              <a:rPr lang="ja-JP" altLang="en-US" dirty="0" smtClean="0"/>
              <a:t>コンテンツを組み合わせてりようできるように</a:t>
            </a:r>
            <a:endParaRPr lang="en-US" altLang="ja-JP" dirty="0"/>
          </a:p>
          <a:p>
            <a:pPr lvl="1"/>
            <a:r>
              <a:rPr lang="ja-JP" altLang="en-US" dirty="0" smtClean="0"/>
              <a:t>知の創造のための素材としての情報及び新たに想像された情報の永久保存</a:t>
            </a:r>
            <a:endParaRPr kumimoji="1" lang="en-US" altLang="ja-JP" dirty="0" smtClean="0"/>
          </a:p>
          <a:p>
            <a:r>
              <a:rPr lang="ja-JP" altLang="en-US" dirty="0" smtClean="0"/>
              <a:t>デジタル化／収集</a:t>
            </a:r>
            <a:r>
              <a:rPr lang="ja-JP" altLang="en-US" dirty="0"/>
              <a:t>／</a:t>
            </a:r>
            <a:r>
              <a:rPr lang="ja-JP" altLang="en-US" dirty="0" smtClean="0"/>
              <a:t>組織化・知識化／保存</a:t>
            </a:r>
            <a:r>
              <a:rPr lang="ja-JP" altLang="en-US" dirty="0"/>
              <a:t>／</a:t>
            </a:r>
            <a:r>
              <a:rPr lang="ja-JP" altLang="en-US" dirty="0" smtClean="0"/>
              <a:t>汎用検索・ナビゲーション</a:t>
            </a:r>
            <a:endParaRPr lang="en-US" altLang="ja-JP" dirty="0" smtClean="0"/>
          </a:p>
          <a:p>
            <a:pPr lvl="1"/>
            <a:r>
              <a:rPr lang="ja-JP" altLang="en-US" dirty="0"/>
              <a:t>仕組</a:t>
            </a:r>
            <a:r>
              <a:rPr lang="ja-JP" altLang="en-US" dirty="0" smtClean="0"/>
              <a:t>みは、</a:t>
            </a:r>
            <a:r>
              <a:rPr lang="en-US" altLang="ja-JP" dirty="0" smtClean="0"/>
              <a:t>OAIS</a:t>
            </a:r>
            <a:r>
              <a:rPr lang="ja-JP" altLang="en-US" dirty="0" smtClean="0"/>
              <a:t>フレームワークに準拠</a:t>
            </a:r>
            <a:endParaRPr lang="en-US" altLang="ja-JP" dirty="0" smtClean="0"/>
          </a:p>
          <a:p>
            <a:r>
              <a:rPr lang="ja-JP" altLang="en-US" dirty="0" smtClean="0"/>
              <a:t>デジタル化</a:t>
            </a:r>
            <a:endParaRPr lang="en-US" altLang="ja-JP" dirty="0" smtClean="0"/>
          </a:p>
          <a:p>
            <a:pPr lvl="1"/>
            <a:r>
              <a:rPr lang="ja-JP" altLang="en-US" dirty="0" smtClean="0"/>
              <a:t>紙資料のイメージ画像化は「媒体変換」に相当</a:t>
            </a:r>
            <a:endParaRPr lang="en-US" altLang="ja-JP" dirty="0" smtClean="0"/>
          </a:p>
          <a:p>
            <a:pPr lvl="1"/>
            <a:r>
              <a:rPr kumimoji="1" lang="ja-JP" altLang="en-US" dirty="0"/>
              <a:t>様々</a:t>
            </a:r>
            <a:r>
              <a:rPr kumimoji="1" lang="ja-JP" altLang="en-US" dirty="0" smtClean="0"/>
              <a:t>な体現形の情報を生成するのは「創造」</a:t>
            </a:r>
            <a:endParaRPr kumimoji="1" lang="en-US" altLang="ja-JP" dirty="0" smtClean="0"/>
          </a:p>
          <a:p>
            <a:r>
              <a:rPr lang="ja-JP" altLang="en-US" dirty="0" smtClean="0"/>
              <a:t>収集</a:t>
            </a:r>
            <a:endParaRPr lang="en-US" altLang="ja-JP" dirty="0" smtClean="0"/>
          </a:p>
          <a:p>
            <a:pPr lvl="1"/>
            <a:r>
              <a:rPr lang="ja-JP" altLang="en-US" dirty="0" smtClean="0"/>
              <a:t>あらゆる体現形の情報を収集する</a:t>
            </a:r>
            <a:endParaRPr lang="en-US" altLang="ja-JP" dirty="0" smtClean="0"/>
          </a:p>
          <a:p>
            <a:r>
              <a:rPr lang="ja-JP" altLang="en-US" dirty="0" smtClean="0"/>
              <a:t>組織化（知識化）</a:t>
            </a:r>
            <a:endParaRPr lang="en-US" altLang="ja-JP" dirty="0" smtClean="0"/>
          </a:p>
          <a:p>
            <a:pPr lvl="1"/>
            <a:r>
              <a:rPr lang="ja-JP" altLang="en-US" dirty="0" smtClean="0"/>
              <a:t>各情報が持つメタデータは、そのまま保持する（劣化させない）</a:t>
            </a:r>
            <a:endParaRPr lang="en-US" altLang="ja-JP" dirty="0" smtClean="0"/>
          </a:p>
          <a:p>
            <a:pPr lvl="1"/>
            <a:r>
              <a:rPr lang="ja-JP" altLang="en-US" dirty="0" smtClean="0"/>
              <a:t>自動メタデータ付与機能を持つ</a:t>
            </a:r>
            <a:endParaRPr lang="en-US" altLang="ja-JP" dirty="0" smtClean="0"/>
          </a:p>
          <a:p>
            <a:pPr lvl="1"/>
            <a:r>
              <a:rPr lang="ja-JP" altLang="en-US" dirty="0" smtClean="0"/>
              <a:t>情報に永続的識別子を付与する</a:t>
            </a:r>
            <a:endParaRPr lang="en-US" altLang="ja-JP" dirty="0" smtClean="0"/>
          </a:p>
          <a:p>
            <a:pPr lvl="1"/>
            <a:r>
              <a:rPr lang="ja-JP" altLang="en-US" dirty="0" smtClean="0"/>
              <a:t>全文テキスト等を活用して、情報と情報を意味的内容で関連付けをする（</a:t>
            </a:r>
            <a:r>
              <a:rPr lang="en-US" altLang="ja-JP" dirty="0" smtClean="0"/>
              <a:t>LOD</a:t>
            </a:r>
            <a:r>
              <a:rPr lang="ja-JP" altLang="en-US" dirty="0" smtClean="0"/>
              <a:t>化、セマンティック</a:t>
            </a:r>
            <a:r>
              <a:rPr lang="en-US" altLang="ja-JP" dirty="0" smtClean="0"/>
              <a:t>Web</a:t>
            </a:r>
            <a:r>
              <a:rPr lang="ja-JP" altLang="en-US" dirty="0" smtClean="0"/>
              <a:t>化）</a:t>
            </a:r>
            <a:endParaRPr lang="en-US" altLang="ja-JP" dirty="0" smtClean="0"/>
          </a:p>
        </p:txBody>
      </p:sp>
      <p:sp>
        <p:nvSpPr>
          <p:cNvPr id="5" name="コンテンツ プレースホルダー 4"/>
          <p:cNvSpPr>
            <a:spLocks noGrp="1"/>
          </p:cNvSpPr>
          <p:nvPr>
            <p:ph sz="half" idx="2"/>
          </p:nvPr>
        </p:nvSpPr>
        <p:spPr>
          <a:xfrm>
            <a:off x="6172200" y="1273996"/>
            <a:ext cx="5704726" cy="5584004"/>
          </a:xfrm>
        </p:spPr>
        <p:txBody>
          <a:bodyPr>
            <a:normAutofit fontScale="70000" lnSpcReduction="20000"/>
          </a:bodyPr>
          <a:lstStyle/>
          <a:p>
            <a:r>
              <a:rPr lang="ja-JP" altLang="en-US" dirty="0"/>
              <a:t>保存（レポジトリ）</a:t>
            </a:r>
            <a:endParaRPr lang="en-US" altLang="ja-JP" dirty="0"/>
          </a:p>
          <a:p>
            <a:pPr lvl="1"/>
            <a:r>
              <a:rPr lang="ja-JP" altLang="en-US" dirty="0"/>
              <a:t>あらゆる体現形の情報を永久保存する</a:t>
            </a:r>
            <a:endParaRPr lang="en-US" altLang="ja-JP" dirty="0"/>
          </a:p>
          <a:p>
            <a:pPr lvl="1"/>
            <a:r>
              <a:rPr lang="ja-JP" altLang="en-US" dirty="0"/>
              <a:t>長期保存のためのマイグレーション機能も含む</a:t>
            </a:r>
            <a:endParaRPr lang="en-US" altLang="ja-JP" dirty="0"/>
          </a:p>
          <a:p>
            <a:r>
              <a:rPr lang="ja-JP" altLang="en-US" dirty="0" smtClean="0"/>
              <a:t>提供</a:t>
            </a:r>
            <a:endParaRPr lang="en-US" altLang="ja-JP" dirty="0"/>
          </a:p>
          <a:p>
            <a:pPr lvl="1"/>
            <a:r>
              <a:rPr lang="ja-JP" altLang="en-US" dirty="0"/>
              <a:t>汎用検索・ナビゲーション（</a:t>
            </a:r>
            <a:r>
              <a:rPr lang="en-US" altLang="ja-JP" dirty="0" err="1"/>
              <a:t>NDLSearch</a:t>
            </a:r>
            <a:r>
              <a:rPr lang="ja-JP" altLang="en-US" dirty="0"/>
              <a:t>の検索</a:t>
            </a:r>
            <a:r>
              <a:rPr lang="en-US" altLang="ja-JP" dirty="0"/>
              <a:t>API</a:t>
            </a:r>
            <a:r>
              <a:rPr lang="ja-JP" altLang="en-US" dirty="0"/>
              <a:t>機能＋</a:t>
            </a:r>
            <a:r>
              <a:rPr lang="en-US" altLang="ja-JP" dirty="0"/>
              <a:t>DA</a:t>
            </a:r>
            <a:r>
              <a:rPr lang="ja-JP" altLang="en-US" dirty="0"/>
              <a:t>の一次情報提供</a:t>
            </a:r>
            <a:r>
              <a:rPr lang="en-US" altLang="ja-JP" dirty="0"/>
              <a:t>API</a:t>
            </a:r>
            <a:r>
              <a:rPr lang="ja-JP" altLang="en-US" dirty="0"/>
              <a:t>機能</a:t>
            </a:r>
            <a:r>
              <a:rPr lang="ja-JP" altLang="en-US" dirty="0" smtClean="0"/>
              <a:t>）</a:t>
            </a:r>
            <a:endParaRPr lang="en-US" altLang="ja-JP" dirty="0" smtClean="0"/>
          </a:p>
          <a:p>
            <a:pPr lvl="1"/>
            <a:r>
              <a:rPr lang="ja-JP" altLang="en-US" dirty="0" smtClean="0"/>
              <a:t>データプロバイダ</a:t>
            </a:r>
            <a:r>
              <a:rPr lang="en-US" altLang="ja-JP" dirty="0" smtClean="0"/>
              <a:t>―</a:t>
            </a:r>
            <a:r>
              <a:rPr lang="ja-JP" altLang="en-US" dirty="0" smtClean="0"/>
              <a:t>的機能</a:t>
            </a:r>
            <a:endParaRPr lang="en-US" altLang="ja-JP" dirty="0"/>
          </a:p>
          <a:p>
            <a:pPr lvl="1"/>
            <a:r>
              <a:rPr lang="ja-JP" altLang="en-US" dirty="0"/>
              <a:t>各コンテンツホルダーが保有している情報は、あらかじめメタデータを収集、もしくは横断検索して所在場所へナビゲートする</a:t>
            </a:r>
          </a:p>
          <a:p>
            <a:pPr lvl="1"/>
            <a:r>
              <a:rPr lang="ja-JP" altLang="en-US" dirty="0"/>
              <a:t>永久保存庫に格納された情報の全てを検索対象として、一次情報を活用基盤に提供する。</a:t>
            </a:r>
            <a:endParaRPr lang="en-US" altLang="ja-JP" dirty="0"/>
          </a:p>
          <a:p>
            <a:r>
              <a:rPr kumimoji="1" lang="ja-JP" altLang="en-US" dirty="0" smtClean="0"/>
              <a:t>恒久的保存基盤の実装</a:t>
            </a:r>
            <a:endParaRPr kumimoji="1" lang="en-US" altLang="ja-JP" dirty="0" smtClean="0"/>
          </a:p>
          <a:p>
            <a:pPr lvl="1"/>
            <a:r>
              <a:rPr kumimoji="1" lang="ja-JP" altLang="en-US" dirty="0" smtClean="0"/>
              <a:t>業務・業態</a:t>
            </a:r>
            <a:r>
              <a:rPr lang="ja-JP" altLang="en-US" dirty="0" smtClean="0"/>
              <a:t>の関連機関の種別ごとに拠点があり、それらの拠点と</a:t>
            </a:r>
            <a:r>
              <a:rPr lang="en-US" altLang="ja-JP" dirty="0" smtClean="0"/>
              <a:t>NDL</a:t>
            </a:r>
            <a:r>
              <a:rPr lang="ja-JP" altLang="en-US" dirty="0" smtClean="0"/>
              <a:t>で、分散アーカイブを形成</a:t>
            </a:r>
            <a:endParaRPr lang="en-US" altLang="ja-JP" dirty="0" smtClean="0"/>
          </a:p>
          <a:p>
            <a:pPr lvl="1"/>
            <a:r>
              <a:rPr kumimoji="1" lang="ja-JP" altLang="en-US" dirty="0" smtClean="0"/>
              <a:t>各拠点間で情報を自動的に持ち合える仕組みを持つ（例えば</a:t>
            </a:r>
            <a:r>
              <a:rPr kumimoji="1" lang="en-US" altLang="ja-JP" dirty="0" smtClean="0"/>
              <a:t>P2P</a:t>
            </a:r>
            <a:r>
              <a:rPr kumimoji="1" lang="ja-JP" altLang="en-US" dirty="0" smtClean="0"/>
              <a:t>ネットワーク）</a:t>
            </a:r>
            <a:endParaRPr kumimoji="1" lang="ja-JP" altLang="en-US" dirty="0"/>
          </a:p>
        </p:txBody>
      </p:sp>
      <p:sp>
        <p:nvSpPr>
          <p:cNvPr id="3" name="スライド番号プレースホルダー 2"/>
          <p:cNvSpPr>
            <a:spLocks noGrp="1"/>
          </p:cNvSpPr>
          <p:nvPr>
            <p:ph type="sldNum" sz="quarter" idx="12"/>
          </p:nvPr>
        </p:nvSpPr>
        <p:spPr/>
        <p:txBody>
          <a:bodyPr/>
          <a:lstStyle/>
          <a:p>
            <a:fld id="{042AED99-7FB4-404E-8A97-64753DCE42EC}" type="slidenum">
              <a:rPr lang="en-US" smtClean="0">
                <a:solidFill>
                  <a:prstClr val="black">
                    <a:tint val="75000"/>
                  </a:prstClr>
                </a:solidFill>
              </a:rPr>
              <a:pPr/>
              <a:t>200</a:t>
            </a:fld>
            <a:endParaRPr lang="en-US">
              <a:solidFill>
                <a:prstClr val="black">
                  <a:tint val="75000"/>
                </a:prstClr>
              </a:solidFill>
            </a:endParaRPr>
          </a:p>
        </p:txBody>
      </p:sp>
      <p:sp>
        <p:nvSpPr>
          <p:cNvPr id="6" name="正方形/長方形 5"/>
          <p:cNvSpPr/>
          <p:nvPr/>
        </p:nvSpPr>
        <p:spPr>
          <a:xfrm>
            <a:off x="2037708" y="792481"/>
            <a:ext cx="9144000" cy="369332"/>
          </a:xfrm>
          <a:prstGeom prst="rect">
            <a:avLst/>
          </a:prstGeom>
        </p:spPr>
        <p:txBody>
          <a:bodyPr wrap="square">
            <a:spAutoFit/>
          </a:bodyPr>
          <a:lstStyle/>
          <a:p>
            <a:pPr algn="r"/>
            <a:r>
              <a:rPr lang="en-US" altLang="ja-JP" dirty="0">
                <a:solidFill>
                  <a:prstClr val="black"/>
                </a:solidFill>
                <a:latin typeface="Meiryo UI" panose="020B0604030504040204" pitchFamily="50" charset="-128"/>
                <a:ea typeface="Meiryo UI" panose="020B0604030504040204" pitchFamily="50" charset="-128"/>
              </a:rPr>
              <a:t>NDL</a:t>
            </a:r>
            <a:r>
              <a:rPr lang="ja-JP" altLang="en-US" dirty="0">
                <a:solidFill>
                  <a:prstClr val="black"/>
                </a:solidFill>
                <a:latin typeface="Meiryo UI" panose="020B0604030504040204" pitchFamily="50" charset="-128"/>
                <a:ea typeface="Meiryo UI" panose="020B0604030504040204" pitchFamily="50" charset="-128"/>
              </a:rPr>
              <a:t>が責任を持って構築する部分</a:t>
            </a:r>
          </a:p>
        </p:txBody>
      </p:sp>
    </p:spTree>
    <p:extLst>
      <p:ext uri="{BB962C8B-B14F-4D97-AF65-F5344CB8AC3E}">
        <p14:creationId xmlns:p14="http://schemas.microsoft.com/office/powerpoint/2010/main" val="5992220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AutoShape 8"/>
          <p:cNvSpPr>
            <a:spLocks noChangeArrowheads="1"/>
          </p:cNvSpPr>
          <p:nvPr/>
        </p:nvSpPr>
        <p:spPr bwMode="auto">
          <a:xfrm>
            <a:off x="1678575" y="2348881"/>
            <a:ext cx="8881760" cy="4402784"/>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 恒久的保存基盤</a:t>
            </a:r>
            <a:r>
              <a:rPr lang="ja-JP" altLang="en-US" sz="1200" b="1" dirty="0">
                <a:solidFill>
                  <a:prstClr val="black"/>
                </a:solidFill>
                <a:latin typeface="Meiryo UI" panose="020B0604030504040204" pitchFamily="50" charset="-128"/>
                <a:ea typeface="Meiryo UI" panose="020B0604030504040204" pitchFamily="50" charset="-128"/>
              </a:rPr>
              <a:t>（目的・分野を問わず）</a:t>
            </a:r>
            <a:endParaRPr lang="en-US" altLang="ja-JP" sz="500" b="1" dirty="0">
              <a:solidFill>
                <a:prstClr val="black"/>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1524000" y="0"/>
            <a:ext cx="9144000" cy="928670"/>
          </a:xfrm>
        </p:spPr>
        <p:txBody>
          <a:bodyPr>
            <a:normAutofit/>
          </a:bodyPr>
          <a:lstStyle/>
          <a:p>
            <a:r>
              <a:rPr lang="ja-JP" altLang="en-US" sz="3600" dirty="0"/>
              <a:t>恒久的保存基盤</a:t>
            </a:r>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201</a:t>
            </a:fld>
            <a:endParaRPr lang="en-US">
              <a:solidFill>
                <a:prstClr val="black">
                  <a:tint val="75000"/>
                </a:prstClr>
              </a:solidFill>
            </a:endParaRPr>
          </a:p>
        </p:txBody>
      </p:sp>
      <p:sp>
        <p:nvSpPr>
          <p:cNvPr id="10" name="AutoShape 8"/>
          <p:cNvSpPr>
            <a:spLocks noChangeArrowheads="1"/>
          </p:cNvSpPr>
          <p:nvPr/>
        </p:nvSpPr>
        <p:spPr bwMode="auto">
          <a:xfrm>
            <a:off x="1848528" y="3537333"/>
            <a:ext cx="1872208" cy="579107"/>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収集・一時保管機能</a:t>
            </a:r>
          </a:p>
        </p:txBody>
      </p:sp>
      <p:sp>
        <p:nvSpPr>
          <p:cNvPr id="12" name="フローチャート : 磁気ディスク 11"/>
          <p:cNvSpPr/>
          <p:nvPr/>
        </p:nvSpPr>
        <p:spPr>
          <a:xfrm>
            <a:off x="8688288" y="5420493"/>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14" name="AutoShape 8"/>
          <p:cNvSpPr>
            <a:spLocks noChangeArrowheads="1"/>
          </p:cNvSpPr>
          <p:nvPr/>
        </p:nvSpPr>
        <p:spPr bwMode="auto">
          <a:xfrm>
            <a:off x="2942182" y="4700413"/>
            <a:ext cx="1800200" cy="792088"/>
          </a:xfrm>
          <a:prstGeom prst="roundRect">
            <a:avLst>
              <a:gd name="adj" fmla="val 25048"/>
            </a:avLst>
          </a:prstGeom>
          <a:ln>
            <a:headEnd/>
            <a:tailEnd/>
          </a:ln>
        </p:spPr>
        <p:style>
          <a:lnRef idx="0">
            <a:schemeClr val="accent6"/>
          </a:lnRef>
          <a:fillRef idx="3">
            <a:schemeClr val="accent6"/>
          </a:fillRef>
          <a:effectRef idx="3">
            <a:schemeClr val="accent6"/>
          </a:effectRef>
          <a:fontRef idx="minor">
            <a:schemeClr val="lt1"/>
          </a:fontRef>
        </p:style>
        <p:txBody>
          <a:bodyPr wrap="none" anchor="t">
            <a:normAutofit/>
          </a:bodyPr>
          <a:lstStyle/>
          <a:p>
            <a:pPr marL="342900" indent="-342900">
              <a:defRPr/>
            </a:pPr>
            <a:r>
              <a:rPr lang="ja-JP" altLang="en-US" sz="1100" dirty="0">
                <a:solidFill>
                  <a:prstClr val="white"/>
                </a:solidFill>
                <a:latin typeface="Meiryo UI" panose="020B0604030504040204" pitchFamily="50" charset="-128"/>
                <a:ea typeface="Meiryo UI" panose="020B0604030504040204" pitchFamily="50" charset="-128"/>
              </a:rPr>
              <a:t>権利情報・管理情報の</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defRPr/>
            </a:pPr>
            <a:r>
              <a:rPr lang="ja-JP" altLang="en-US" sz="1100" dirty="0">
                <a:solidFill>
                  <a:prstClr val="white"/>
                </a:solidFill>
                <a:latin typeface="Meiryo UI" panose="020B0604030504040204" pitchFamily="50" charset="-128"/>
                <a:ea typeface="Meiryo UI" panose="020B0604030504040204" pitchFamily="50" charset="-128"/>
              </a:rPr>
              <a:t>収集・管理機能</a:t>
            </a:r>
          </a:p>
        </p:txBody>
      </p:sp>
      <p:sp>
        <p:nvSpPr>
          <p:cNvPr id="15" name="AutoShape 8"/>
          <p:cNvSpPr>
            <a:spLocks noChangeArrowheads="1"/>
          </p:cNvSpPr>
          <p:nvPr/>
        </p:nvSpPr>
        <p:spPr bwMode="auto">
          <a:xfrm>
            <a:off x="2144608" y="1886101"/>
            <a:ext cx="1728192" cy="648072"/>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lnSpcReduction="10000"/>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コンテンツの生成機能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・デジタル化</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・構造化（組織化）</a:t>
            </a:r>
          </a:p>
        </p:txBody>
      </p:sp>
      <p:sp>
        <p:nvSpPr>
          <p:cNvPr id="16" name="AutoShape 8"/>
          <p:cNvSpPr>
            <a:spLocks noChangeArrowheads="1"/>
          </p:cNvSpPr>
          <p:nvPr/>
        </p:nvSpPr>
        <p:spPr bwMode="auto">
          <a:xfrm>
            <a:off x="6041608" y="4821270"/>
            <a:ext cx="1782584" cy="79208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恒久保存機能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（保存計画を含む）</a:t>
            </a:r>
          </a:p>
        </p:txBody>
      </p:sp>
      <p:sp>
        <p:nvSpPr>
          <p:cNvPr id="18" name="AutoShape 8"/>
          <p:cNvSpPr>
            <a:spLocks noChangeArrowheads="1"/>
          </p:cNvSpPr>
          <p:nvPr/>
        </p:nvSpPr>
        <p:spPr bwMode="auto">
          <a:xfrm>
            <a:off x="6148975" y="2507832"/>
            <a:ext cx="1800200" cy="792088"/>
          </a:xfrm>
          <a:prstGeom prst="roundRect">
            <a:avLst>
              <a:gd name="adj" fmla="val 25048"/>
            </a:avLst>
          </a:prstGeom>
          <a:ln>
            <a:headEnd/>
            <a:tailEnd/>
          </a:ln>
        </p:spPr>
        <p:style>
          <a:lnRef idx="0">
            <a:schemeClr val="accent3"/>
          </a:lnRef>
          <a:fillRef idx="3">
            <a:schemeClr val="accent3"/>
          </a:fillRef>
          <a:effectRef idx="3">
            <a:schemeClr val="accent3"/>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配信・流通機能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（検索・閲覧機能）</a:t>
            </a:r>
          </a:p>
        </p:txBody>
      </p:sp>
      <p:sp>
        <p:nvSpPr>
          <p:cNvPr id="19" name="フローチャート : 複数書類 18"/>
          <p:cNvSpPr/>
          <p:nvPr/>
        </p:nvSpPr>
        <p:spPr>
          <a:xfrm>
            <a:off x="1775520" y="1134519"/>
            <a:ext cx="1080120" cy="648072"/>
          </a:xfrm>
          <a:prstGeom prst="flowChartMultidocumen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出版物</a:t>
            </a:r>
          </a:p>
        </p:txBody>
      </p:sp>
      <p:sp>
        <p:nvSpPr>
          <p:cNvPr id="21" name="フローチャート : 磁気ディスク 20"/>
          <p:cNvSpPr/>
          <p:nvPr/>
        </p:nvSpPr>
        <p:spPr>
          <a:xfrm>
            <a:off x="4049409" y="3453118"/>
            <a:ext cx="1296144" cy="648072"/>
          </a:xfrm>
          <a:prstGeom prst="flowChartMagneticDisk">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cxnSp>
        <p:nvCxnSpPr>
          <p:cNvPr id="25" name="直線矢印コネクタ 24"/>
          <p:cNvCxnSpPr>
            <a:stCxn id="15" idx="0"/>
            <a:endCxn id="19" idx="2"/>
          </p:cNvCxnSpPr>
          <p:nvPr/>
        </p:nvCxnSpPr>
        <p:spPr>
          <a:xfrm flipH="1" flipV="1">
            <a:off x="2240472" y="1758049"/>
            <a:ext cx="768232" cy="12805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4" idx="0"/>
            <a:endCxn id="15" idx="2"/>
          </p:cNvCxnSpPr>
          <p:nvPr/>
        </p:nvCxnSpPr>
        <p:spPr>
          <a:xfrm flipH="1" flipV="1">
            <a:off x="3008704" y="2534173"/>
            <a:ext cx="833578" cy="21662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10" idx="0"/>
            <a:endCxn id="15" idx="2"/>
          </p:cNvCxnSpPr>
          <p:nvPr/>
        </p:nvCxnSpPr>
        <p:spPr>
          <a:xfrm flipV="1">
            <a:off x="2784632" y="2534174"/>
            <a:ext cx="224072" cy="100315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16" idx="1"/>
            <a:endCxn id="21" idx="3"/>
          </p:cNvCxnSpPr>
          <p:nvPr/>
        </p:nvCxnSpPr>
        <p:spPr>
          <a:xfrm flipH="1" flipV="1">
            <a:off x="4697482" y="4101190"/>
            <a:ext cx="1344127" cy="11161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12" idx="2"/>
            <a:endCxn id="16" idx="3"/>
          </p:cNvCxnSpPr>
          <p:nvPr/>
        </p:nvCxnSpPr>
        <p:spPr>
          <a:xfrm flipH="1" flipV="1">
            <a:off x="7824192" y="5217315"/>
            <a:ext cx="864096" cy="527215"/>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18" idx="2"/>
            <a:endCxn id="21" idx="4"/>
          </p:cNvCxnSpPr>
          <p:nvPr/>
        </p:nvCxnSpPr>
        <p:spPr>
          <a:xfrm flipH="1">
            <a:off x="5345553" y="3299920"/>
            <a:ext cx="1703522" cy="47723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stCxn id="18" idx="2"/>
            <a:endCxn id="12" idx="2"/>
          </p:cNvCxnSpPr>
          <p:nvPr/>
        </p:nvCxnSpPr>
        <p:spPr>
          <a:xfrm>
            <a:off x="7049076" y="3299921"/>
            <a:ext cx="1639213" cy="244460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21" idx="2"/>
            <a:endCxn id="10" idx="3"/>
          </p:cNvCxnSpPr>
          <p:nvPr/>
        </p:nvCxnSpPr>
        <p:spPr>
          <a:xfrm flipH="1">
            <a:off x="3720737" y="3777154"/>
            <a:ext cx="328673" cy="497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80" name="フローチャート : 磁気ディスク 79"/>
          <p:cNvSpPr/>
          <p:nvPr/>
        </p:nvSpPr>
        <p:spPr>
          <a:xfrm>
            <a:off x="3008704" y="5699127"/>
            <a:ext cx="1872208"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権利情報データベース</a:t>
            </a:r>
          </a:p>
        </p:txBody>
      </p:sp>
      <p:sp>
        <p:nvSpPr>
          <p:cNvPr id="96" name="フローチャート : 磁気ディスク 95"/>
          <p:cNvSpPr/>
          <p:nvPr/>
        </p:nvSpPr>
        <p:spPr>
          <a:xfrm>
            <a:off x="8688288" y="4052341"/>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04" name="フローチャート : せん孔テープ 103"/>
          <p:cNvSpPr/>
          <p:nvPr/>
        </p:nvSpPr>
        <p:spPr>
          <a:xfrm>
            <a:off x="6364999" y="1522157"/>
            <a:ext cx="1368152" cy="548680"/>
          </a:xfrm>
          <a:prstGeom prst="flowChartPunchedTap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閲覧コンテンツ</a:t>
            </a:r>
          </a:p>
        </p:txBody>
      </p:sp>
      <p:cxnSp>
        <p:nvCxnSpPr>
          <p:cNvPr id="107" name="直線矢印コネクタ 106"/>
          <p:cNvCxnSpPr>
            <a:stCxn id="104" idx="2"/>
            <a:endCxn id="18" idx="0"/>
          </p:cNvCxnSpPr>
          <p:nvPr/>
        </p:nvCxnSpPr>
        <p:spPr>
          <a:xfrm>
            <a:off x="7049075" y="2015970"/>
            <a:ext cx="0" cy="49186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16" name="額縁 115"/>
          <p:cNvSpPr/>
          <p:nvPr/>
        </p:nvSpPr>
        <p:spPr>
          <a:xfrm>
            <a:off x="3016099" y="1120379"/>
            <a:ext cx="1080120" cy="648072"/>
          </a:xfrm>
          <a:prstGeom prst="bevel">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現物（美術品等）</a:t>
            </a:r>
          </a:p>
        </p:txBody>
      </p:sp>
      <p:cxnSp>
        <p:nvCxnSpPr>
          <p:cNvPr id="118" name="直線矢印コネクタ 117"/>
          <p:cNvCxnSpPr>
            <a:stCxn id="15" idx="0"/>
            <a:endCxn id="116" idx="2"/>
          </p:cNvCxnSpPr>
          <p:nvPr/>
        </p:nvCxnSpPr>
        <p:spPr>
          <a:xfrm flipV="1">
            <a:off x="3008705" y="1768451"/>
            <a:ext cx="547455" cy="11765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16" idx="1"/>
            <a:endCxn id="14" idx="3"/>
          </p:cNvCxnSpPr>
          <p:nvPr/>
        </p:nvCxnSpPr>
        <p:spPr>
          <a:xfrm flipH="1" flipV="1">
            <a:off x="4742382" y="5096458"/>
            <a:ext cx="1299226" cy="12085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47" name="フローチャート : 磁気ディスク 146"/>
          <p:cNvSpPr/>
          <p:nvPr/>
        </p:nvSpPr>
        <p:spPr>
          <a:xfrm>
            <a:off x="4220523" y="1052736"/>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ボーンデジタル</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デジタル化資料</a:t>
            </a:r>
          </a:p>
        </p:txBody>
      </p:sp>
      <p:cxnSp>
        <p:nvCxnSpPr>
          <p:cNvPr id="148" name="直線矢印コネクタ 147"/>
          <p:cNvCxnSpPr>
            <a:stCxn id="15" idx="0"/>
            <a:endCxn id="147" idx="3"/>
          </p:cNvCxnSpPr>
          <p:nvPr/>
        </p:nvCxnSpPr>
        <p:spPr>
          <a:xfrm flipV="1">
            <a:off x="3008705" y="1700809"/>
            <a:ext cx="1823887" cy="18529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96" idx="2"/>
          </p:cNvCxnSpPr>
          <p:nvPr/>
        </p:nvCxnSpPr>
        <p:spPr>
          <a:xfrm flipH="1">
            <a:off x="7567410" y="4376377"/>
            <a:ext cx="1120879" cy="88151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14" idx="0"/>
            <a:endCxn id="10" idx="2"/>
          </p:cNvCxnSpPr>
          <p:nvPr/>
        </p:nvCxnSpPr>
        <p:spPr>
          <a:xfrm flipH="1" flipV="1">
            <a:off x="2784632" y="4116439"/>
            <a:ext cx="1057650" cy="58397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2" name="フローチャート : 磁気ディスク 41"/>
          <p:cNvSpPr/>
          <p:nvPr/>
        </p:nvSpPr>
        <p:spPr>
          <a:xfrm>
            <a:off x="8688288" y="4772421"/>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43" name="直線矢印コネクタ 42"/>
          <p:cNvCxnSpPr>
            <a:stCxn id="42" idx="2"/>
            <a:endCxn id="16" idx="3"/>
          </p:cNvCxnSpPr>
          <p:nvPr/>
        </p:nvCxnSpPr>
        <p:spPr>
          <a:xfrm flipH="1">
            <a:off x="7824192" y="5096458"/>
            <a:ext cx="864096" cy="120857"/>
          </a:xfrm>
          <a:prstGeom prst="straightConnector1">
            <a:avLst/>
          </a:prstGeom>
          <a:ln w="28575">
            <a:solidFill>
              <a:srgbClr val="0070C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a:stCxn id="14" idx="2"/>
            <a:endCxn id="80" idx="1"/>
          </p:cNvCxnSpPr>
          <p:nvPr/>
        </p:nvCxnSpPr>
        <p:spPr>
          <a:xfrm>
            <a:off x="3842282" y="5492501"/>
            <a:ext cx="102526" cy="206626"/>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a:stCxn id="18" idx="2"/>
            <a:endCxn id="42" idx="2"/>
          </p:cNvCxnSpPr>
          <p:nvPr/>
        </p:nvCxnSpPr>
        <p:spPr>
          <a:xfrm>
            <a:off x="7049076" y="3299921"/>
            <a:ext cx="1639213" cy="179653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a:stCxn id="18" idx="2"/>
            <a:endCxn id="96" idx="2"/>
          </p:cNvCxnSpPr>
          <p:nvPr/>
        </p:nvCxnSpPr>
        <p:spPr>
          <a:xfrm>
            <a:off x="7049076" y="3299921"/>
            <a:ext cx="1639213" cy="107645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4" idx="3"/>
            <a:endCxn id="96" idx="2"/>
          </p:cNvCxnSpPr>
          <p:nvPr/>
        </p:nvCxnSpPr>
        <p:spPr>
          <a:xfrm flipV="1">
            <a:off x="4742382" y="4376377"/>
            <a:ext cx="3945906" cy="7200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98" name="フローチャート : せん孔テープ 103"/>
          <p:cNvSpPr/>
          <p:nvPr/>
        </p:nvSpPr>
        <p:spPr>
          <a:xfrm>
            <a:off x="7922503" y="1473537"/>
            <a:ext cx="1629881" cy="692932"/>
          </a:xfrm>
          <a:prstGeom prst="flowChartPunchedTap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検索結果</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書誌・目次・索引・</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所在情報</a:t>
            </a:r>
          </a:p>
        </p:txBody>
      </p:sp>
      <p:cxnSp>
        <p:nvCxnSpPr>
          <p:cNvPr id="199" name="直線矢印コネクタ 198"/>
          <p:cNvCxnSpPr>
            <a:stCxn id="198" idx="2"/>
            <a:endCxn id="18" idx="0"/>
          </p:cNvCxnSpPr>
          <p:nvPr/>
        </p:nvCxnSpPr>
        <p:spPr>
          <a:xfrm flipH="1">
            <a:off x="7049075" y="2097176"/>
            <a:ext cx="1688368" cy="41065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16" name="AutoShape 8"/>
          <p:cNvSpPr>
            <a:spLocks noChangeArrowheads="1"/>
          </p:cNvSpPr>
          <p:nvPr/>
        </p:nvSpPr>
        <p:spPr bwMode="auto">
          <a:xfrm>
            <a:off x="5695201" y="3846120"/>
            <a:ext cx="1799344" cy="579107"/>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収集機能</a:t>
            </a:r>
          </a:p>
        </p:txBody>
      </p:sp>
      <p:cxnSp>
        <p:nvCxnSpPr>
          <p:cNvPr id="221" name="直線矢印コネクタ 220"/>
          <p:cNvCxnSpPr>
            <a:stCxn id="216" idx="1"/>
            <a:endCxn id="21" idx="4"/>
          </p:cNvCxnSpPr>
          <p:nvPr/>
        </p:nvCxnSpPr>
        <p:spPr>
          <a:xfrm flipH="1" flipV="1">
            <a:off x="5345553" y="3777155"/>
            <a:ext cx="349648" cy="35851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25" name="直線矢印コネクタ 224"/>
          <p:cNvCxnSpPr>
            <a:stCxn id="16" idx="0"/>
          </p:cNvCxnSpPr>
          <p:nvPr/>
        </p:nvCxnSpPr>
        <p:spPr>
          <a:xfrm flipH="1" flipV="1">
            <a:off x="6641698" y="4425226"/>
            <a:ext cx="291203" cy="39604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39" name="四角形吹き出し 238"/>
          <p:cNvSpPr/>
          <p:nvPr/>
        </p:nvSpPr>
        <p:spPr>
          <a:xfrm>
            <a:off x="9123187" y="2261901"/>
            <a:ext cx="1368152" cy="341363"/>
          </a:xfrm>
          <a:prstGeom prst="wedgeRectCallout">
            <a:avLst>
              <a:gd name="adj1" fmla="val -129564"/>
              <a:gd name="adj2" fmla="val 806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eiryo UI" panose="020B0604030504040204" pitchFamily="50" charset="-128"/>
                <a:ea typeface="Meiryo UI" panose="020B0604030504040204" pitchFamily="50" charset="-128"/>
              </a:rPr>
              <a:t>API</a:t>
            </a:r>
            <a:endParaRPr lang="ja-JP" altLang="en-US" dirty="0">
              <a:latin typeface="Meiryo UI" panose="020B0604030504040204" pitchFamily="50" charset="-128"/>
              <a:ea typeface="Meiryo UI" panose="020B0604030504040204" pitchFamily="50" charset="-128"/>
            </a:endParaRPr>
          </a:p>
        </p:txBody>
      </p:sp>
      <p:sp>
        <p:nvSpPr>
          <p:cNvPr id="3" name="正方形/長方形 2"/>
          <p:cNvSpPr/>
          <p:nvPr/>
        </p:nvSpPr>
        <p:spPr>
          <a:xfrm>
            <a:off x="1524000" y="36911"/>
            <a:ext cx="1919115"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a:t>
            </a:r>
          </a:p>
        </p:txBody>
      </p:sp>
    </p:spTree>
    <p:extLst>
      <p:ext uri="{BB962C8B-B14F-4D97-AF65-F5344CB8AC3E}">
        <p14:creationId xmlns:p14="http://schemas.microsoft.com/office/powerpoint/2010/main" val="1309693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019280" cy="792480"/>
          </a:xfrm>
        </p:spPr>
        <p:txBody>
          <a:bodyPr/>
          <a:lstStyle/>
          <a:p>
            <a:r>
              <a:rPr lang="ja-JP" altLang="en-US" dirty="0" smtClean="0"/>
              <a:t>コンテンツ創造基盤とは？</a:t>
            </a:r>
            <a:endParaRPr kumimoji="1" lang="ja-JP" altLang="en-US" dirty="0"/>
          </a:p>
        </p:txBody>
      </p:sp>
      <p:sp>
        <p:nvSpPr>
          <p:cNvPr id="3" name="コンテンツ プレースホルダー 2"/>
          <p:cNvSpPr>
            <a:spLocks noGrp="1"/>
          </p:cNvSpPr>
          <p:nvPr>
            <p:ph sz="half" idx="1"/>
          </p:nvPr>
        </p:nvSpPr>
        <p:spPr>
          <a:xfrm>
            <a:off x="328773" y="1675782"/>
            <a:ext cx="5691027" cy="5182218"/>
          </a:xfrm>
        </p:spPr>
        <p:txBody>
          <a:bodyPr>
            <a:noAutofit/>
          </a:bodyPr>
          <a:lstStyle/>
          <a:p>
            <a:pPr marL="342900" lvl="1" indent="-342900"/>
            <a:r>
              <a:rPr lang="ja-JP" altLang="en-US" sz="1800" dirty="0"/>
              <a:t>概念</a:t>
            </a:r>
            <a:endParaRPr lang="en-US" altLang="ja-JP" sz="1800" dirty="0"/>
          </a:p>
          <a:p>
            <a:pPr marL="742950" lvl="2" indent="-342900"/>
            <a:r>
              <a:rPr lang="ja-JP" altLang="en-US" sz="1400" dirty="0"/>
              <a:t>分野のアーキビスト、ライブラリアン、レファレンサー、研究者等を含めた専門家が、各分野の対象領域を越えて、情報を関連付け（知識化）、情報を組み合わせて新たなコンテンツを創造する。</a:t>
            </a:r>
            <a:endParaRPr lang="en-US" altLang="ja-JP" sz="1400" dirty="0"/>
          </a:p>
          <a:p>
            <a:pPr marL="742950" lvl="2" indent="-342900"/>
            <a:r>
              <a:rPr lang="ja-JP" altLang="en-US" sz="1400" dirty="0"/>
              <a:t>創造されたコンテンツ、関連付けられた情報は、恒久的保存基盤にフィードバクされて蓄積される</a:t>
            </a:r>
            <a:endParaRPr lang="en-US" altLang="ja-JP" sz="1400" dirty="0"/>
          </a:p>
          <a:p>
            <a:pPr marL="342900" lvl="1" indent="-342900"/>
            <a:r>
              <a:rPr lang="ja-JP" altLang="en-US" sz="1800" dirty="0"/>
              <a:t>文化芸術</a:t>
            </a:r>
            <a:endParaRPr lang="en-US" altLang="ja-JP" sz="1800" dirty="0"/>
          </a:p>
          <a:p>
            <a:pPr marL="742950" lvl="2" indent="-342900"/>
            <a:r>
              <a:rPr lang="ja-JP" altLang="en-US" sz="1400" dirty="0"/>
              <a:t>従来の文化芸術における各分野の対象領域を超えて、伝統文化と現代的な文化芸術を組み合わせた新たな日本文化の創造</a:t>
            </a:r>
            <a:endParaRPr lang="en-US" altLang="ja-JP" sz="1400" dirty="0"/>
          </a:p>
          <a:p>
            <a:pPr marL="742950" lvl="2" indent="-342900"/>
            <a:r>
              <a:rPr lang="ja-JP" altLang="en-US" sz="1400" dirty="0"/>
              <a:t>異分野の専門家、ユーザ同士が共同でコンテンツ創造できる場</a:t>
            </a:r>
            <a:endParaRPr lang="en-US" altLang="ja-JP" sz="1400" dirty="0"/>
          </a:p>
          <a:p>
            <a:pPr marL="742950" lvl="2" indent="-342900"/>
            <a:r>
              <a:rPr lang="ja-JP" altLang="en-US" sz="1400" dirty="0"/>
              <a:t>専門家、利用者視点でのコンテンツ生成</a:t>
            </a:r>
            <a:endParaRPr lang="en-US" altLang="ja-JP" sz="1400" dirty="0"/>
          </a:p>
        </p:txBody>
      </p:sp>
      <p:sp>
        <p:nvSpPr>
          <p:cNvPr id="6" name="コンテンツ プレースホルダー 5"/>
          <p:cNvSpPr>
            <a:spLocks noGrp="1"/>
          </p:cNvSpPr>
          <p:nvPr>
            <p:ph sz="half" idx="2"/>
          </p:nvPr>
        </p:nvSpPr>
        <p:spPr>
          <a:xfrm>
            <a:off x="6172200" y="1594171"/>
            <a:ext cx="5530064" cy="5263829"/>
          </a:xfrm>
        </p:spPr>
        <p:txBody>
          <a:bodyPr>
            <a:normAutofit fontScale="92500" lnSpcReduction="20000"/>
          </a:bodyPr>
          <a:lstStyle/>
          <a:p>
            <a:r>
              <a:rPr lang="ja-JP" altLang="en-US" sz="1800" dirty="0"/>
              <a:t>利用者別</a:t>
            </a:r>
            <a:endParaRPr lang="en-US" altLang="ja-JP" sz="1800" dirty="0"/>
          </a:p>
          <a:p>
            <a:pPr lvl="1"/>
            <a:r>
              <a:rPr lang="ja-JP" altLang="en-US" sz="1600" dirty="0"/>
              <a:t>研究者向けコンテンツ</a:t>
            </a:r>
            <a:endParaRPr lang="en-US" altLang="ja-JP" sz="1600" dirty="0"/>
          </a:p>
          <a:p>
            <a:pPr lvl="1"/>
            <a:r>
              <a:rPr lang="ja-JP" altLang="en-US" sz="1600" dirty="0"/>
              <a:t>一般向けコンテンツ</a:t>
            </a:r>
            <a:endParaRPr lang="en-US" altLang="ja-JP" sz="1600" dirty="0"/>
          </a:p>
          <a:p>
            <a:pPr lvl="1"/>
            <a:r>
              <a:rPr lang="ja-JP" altLang="en-US" sz="1600" dirty="0"/>
              <a:t>高齢者・障害者向けコンテンツ</a:t>
            </a:r>
            <a:endParaRPr lang="en-US" altLang="ja-JP" sz="1600" dirty="0"/>
          </a:p>
          <a:p>
            <a:pPr lvl="2"/>
            <a:r>
              <a:rPr lang="ja-JP" altLang="en-US" sz="1100" dirty="0"/>
              <a:t>リフロー型コンテンツ</a:t>
            </a:r>
            <a:endParaRPr lang="en-US" altLang="ja-JP" sz="1100" dirty="0"/>
          </a:p>
          <a:p>
            <a:pPr lvl="2"/>
            <a:r>
              <a:rPr lang="ja-JP" altLang="en-US" sz="1100" dirty="0"/>
              <a:t>読上げ可能コンテンツ</a:t>
            </a:r>
            <a:endParaRPr lang="en-US" altLang="ja-JP" sz="1100" dirty="0"/>
          </a:p>
          <a:p>
            <a:pPr lvl="1"/>
            <a:r>
              <a:rPr lang="ja-JP" altLang="en-US" sz="1600" dirty="0"/>
              <a:t>子ども向けコンテンツ</a:t>
            </a:r>
            <a:endParaRPr lang="en-US" altLang="ja-JP" sz="1400" dirty="0"/>
          </a:p>
          <a:p>
            <a:r>
              <a:rPr lang="ja-JP" altLang="en-US" sz="2000" dirty="0"/>
              <a:t>創出コンテンツ種別</a:t>
            </a:r>
            <a:endParaRPr lang="en-US" altLang="ja-JP" sz="2000" dirty="0"/>
          </a:p>
          <a:p>
            <a:pPr lvl="1"/>
            <a:r>
              <a:rPr lang="ja-JP" altLang="en-US" sz="1800" dirty="0"/>
              <a:t>調査研究（新たな知識の創造）</a:t>
            </a:r>
            <a:endParaRPr lang="en-US" altLang="ja-JP" sz="1800" dirty="0"/>
          </a:p>
          <a:p>
            <a:pPr lvl="2"/>
            <a:r>
              <a:rPr lang="ja-JP" altLang="en-US" sz="1200" dirty="0"/>
              <a:t>論文、プレゼン資料、高精細画像</a:t>
            </a:r>
            <a:endParaRPr lang="en-US" altLang="ja-JP" sz="1200" dirty="0"/>
          </a:p>
          <a:p>
            <a:pPr lvl="1"/>
            <a:r>
              <a:rPr lang="ja-JP" altLang="en-US" sz="1800" dirty="0"/>
              <a:t>教育用コンテンツ</a:t>
            </a:r>
            <a:endParaRPr lang="en-US" altLang="ja-JP" sz="1800" dirty="0"/>
          </a:p>
          <a:p>
            <a:pPr lvl="2"/>
            <a:r>
              <a:rPr lang="ja-JP" altLang="en-US" sz="1200" dirty="0"/>
              <a:t>デジタル教科書</a:t>
            </a:r>
            <a:endParaRPr lang="en-US" altLang="ja-JP" sz="1200" dirty="0"/>
          </a:p>
          <a:p>
            <a:pPr lvl="1"/>
            <a:r>
              <a:rPr lang="ja-JP" altLang="en-US" sz="1800" dirty="0"/>
              <a:t>教養・娯楽コンテンツ</a:t>
            </a:r>
            <a:endParaRPr lang="en-US" altLang="ja-JP" sz="1800" dirty="0"/>
          </a:p>
          <a:p>
            <a:pPr lvl="2"/>
            <a:r>
              <a:rPr lang="ja-JP" altLang="en-US" sz="1200" dirty="0"/>
              <a:t>ポップカルチャーコンテンツ</a:t>
            </a:r>
            <a:endParaRPr lang="en-US" altLang="ja-JP" sz="1800" dirty="0"/>
          </a:p>
          <a:p>
            <a:r>
              <a:rPr lang="ja-JP" altLang="en-US" sz="2000" dirty="0"/>
              <a:t>分野別</a:t>
            </a:r>
            <a:endParaRPr lang="en-US" altLang="ja-JP" sz="2000" dirty="0"/>
          </a:p>
          <a:p>
            <a:pPr lvl="1"/>
            <a:r>
              <a:rPr lang="ja-JP" altLang="en-US" sz="1800" dirty="0"/>
              <a:t>科学技術分野</a:t>
            </a:r>
            <a:endParaRPr lang="en-US" altLang="ja-JP" sz="1800" dirty="0"/>
          </a:p>
          <a:p>
            <a:pPr lvl="2"/>
            <a:r>
              <a:rPr lang="ja-JP" altLang="en-US" sz="1200" dirty="0"/>
              <a:t>各種次世代技術開発</a:t>
            </a:r>
            <a:endParaRPr lang="en-US" altLang="ja-JP" sz="1200" dirty="0"/>
          </a:p>
          <a:p>
            <a:pPr lvl="1"/>
            <a:r>
              <a:rPr lang="ja-JP" altLang="en-US" sz="1800" dirty="0"/>
              <a:t>人文科学</a:t>
            </a:r>
            <a:endParaRPr lang="en-US" altLang="ja-JP" sz="1800" dirty="0"/>
          </a:p>
          <a:p>
            <a:pPr lvl="1"/>
            <a:r>
              <a:rPr lang="ja-JP" altLang="en-US" sz="1800" dirty="0"/>
              <a:t>国文学・歴史学</a:t>
            </a:r>
            <a:endParaRPr lang="en-US" altLang="ja-JP" sz="1800" dirty="0"/>
          </a:p>
          <a:p>
            <a:pPr lvl="1"/>
            <a:r>
              <a:rPr lang="ja-JP" altLang="en-US" sz="1800" dirty="0"/>
              <a:t>社会科学</a:t>
            </a:r>
            <a:endParaRPr lang="en-US" altLang="ja-JP" sz="1800" dirty="0"/>
          </a:p>
          <a:p>
            <a:pPr lvl="1"/>
            <a:r>
              <a:rPr lang="ja-JP" altLang="en-US" sz="1800" dirty="0"/>
              <a:t>・・・</a:t>
            </a:r>
            <a:endParaRPr lang="en-US" altLang="ja-JP" sz="1800" dirty="0"/>
          </a:p>
          <a:p>
            <a:endParaRPr lang="ja-JP" altLang="en-US" sz="4400" dirty="0"/>
          </a:p>
        </p:txBody>
      </p:sp>
      <p:sp>
        <p:nvSpPr>
          <p:cNvPr id="5" name="スライド番号プレースホルダー 4"/>
          <p:cNvSpPr>
            <a:spLocks noGrp="1"/>
          </p:cNvSpPr>
          <p:nvPr>
            <p:ph type="sldNum" sz="quarter" idx="12"/>
          </p:nvPr>
        </p:nvSpPr>
        <p:spPr/>
        <p:txBody>
          <a:bodyPr/>
          <a:lstStyle/>
          <a:p>
            <a:fld id="{042AED99-7FB4-404E-8A97-64753DCE42EC}" type="slidenum">
              <a:rPr lang="en-US" sz="2400">
                <a:solidFill>
                  <a:prstClr val="black">
                    <a:tint val="75000"/>
                  </a:prstClr>
                </a:solidFill>
              </a:rPr>
              <a:pPr/>
              <a:t>202</a:t>
            </a:fld>
            <a:endParaRPr lang="en-US" sz="2400" dirty="0">
              <a:solidFill>
                <a:prstClr val="black">
                  <a:tint val="75000"/>
                </a:prstClr>
              </a:solidFill>
            </a:endParaRPr>
          </a:p>
        </p:txBody>
      </p:sp>
      <p:sp>
        <p:nvSpPr>
          <p:cNvPr id="7" name="コンテンツ プレースホルダー 2"/>
          <p:cNvSpPr txBox="1">
            <a:spLocks/>
          </p:cNvSpPr>
          <p:nvPr/>
        </p:nvSpPr>
        <p:spPr>
          <a:xfrm>
            <a:off x="486367" y="874091"/>
            <a:ext cx="11209105" cy="7200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marL="0" indent="0">
              <a:buNone/>
            </a:pPr>
            <a:r>
              <a:rPr lang="ja-JP" altLang="en-US" sz="1800" dirty="0">
                <a:solidFill>
                  <a:prstClr val="black"/>
                </a:solidFill>
              </a:rPr>
              <a:t>恒久的保存基盤に蓄積されている複数の情報を素材として活用（参照もしくは組み合わせ）して、二次的情報として、新たなコンテンツ（知識）を創出する</a:t>
            </a:r>
            <a:endParaRPr lang="en-US" altLang="ja-JP" sz="1800" dirty="0">
              <a:solidFill>
                <a:prstClr val="black"/>
              </a:solidFill>
            </a:endParaRPr>
          </a:p>
        </p:txBody>
      </p:sp>
      <p:sp>
        <p:nvSpPr>
          <p:cNvPr id="8" name="横巻き 7"/>
          <p:cNvSpPr/>
          <p:nvPr/>
        </p:nvSpPr>
        <p:spPr>
          <a:xfrm>
            <a:off x="9810784" y="172416"/>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8</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月</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6</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日追加</a:t>
            </a:r>
          </a:p>
        </p:txBody>
      </p:sp>
    </p:spTree>
    <p:extLst>
      <p:ext uri="{BB962C8B-B14F-4D97-AF65-F5344CB8AC3E}">
        <p14:creationId xmlns:p14="http://schemas.microsoft.com/office/powerpoint/2010/main" val="107513484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8"/>
          <p:cNvSpPr>
            <a:spLocks noChangeArrowheads="1"/>
          </p:cNvSpPr>
          <p:nvPr/>
        </p:nvSpPr>
        <p:spPr bwMode="auto">
          <a:xfrm>
            <a:off x="1710355" y="1286179"/>
            <a:ext cx="8858619" cy="4114532"/>
          </a:xfrm>
          <a:prstGeom prst="roundRect">
            <a:avLst>
              <a:gd name="adj" fmla="val 11240"/>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1665249" y="5501212"/>
            <a:ext cx="8881760" cy="1246202"/>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 恒久的保存基盤</a:t>
            </a:r>
            <a:r>
              <a:rPr lang="ja-JP" altLang="en-US" sz="1200" b="1" dirty="0">
                <a:solidFill>
                  <a:prstClr val="black"/>
                </a:solidFill>
                <a:latin typeface="Meiryo UI" panose="020B0604030504040204" pitchFamily="50" charset="-128"/>
                <a:ea typeface="Meiryo UI" panose="020B0604030504040204" pitchFamily="50" charset="-128"/>
              </a:rPr>
              <a:t>（目的・分野を問わず）</a:t>
            </a:r>
            <a:endParaRPr lang="en-US" altLang="ja-JP" sz="500" b="1" dirty="0">
              <a:solidFill>
                <a:prstClr val="black"/>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kumimoji="1" lang="ja-JP" altLang="en-US" dirty="0" smtClean="0"/>
              <a:t>コンテンツ創造基盤</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203</a:t>
            </a:fld>
            <a:endParaRPr lang="en-US">
              <a:solidFill>
                <a:prstClr val="black">
                  <a:tint val="75000"/>
                </a:prstClr>
              </a:solidFill>
            </a:endParaRPr>
          </a:p>
        </p:txBody>
      </p:sp>
      <p:sp>
        <p:nvSpPr>
          <p:cNvPr id="6" name="AutoShape 8"/>
          <p:cNvSpPr>
            <a:spLocks noChangeArrowheads="1"/>
          </p:cNvSpPr>
          <p:nvPr/>
        </p:nvSpPr>
        <p:spPr bwMode="auto">
          <a:xfrm>
            <a:off x="2060529" y="3437211"/>
            <a:ext cx="1728192" cy="388968"/>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・デジタル化</a:t>
            </a:r>
            <a:endParaRPr lang="en-US" altLang="ja-JP" sz="1100" dirty="0">
              <a:solidFill>
                <a:prstClr val="white"/>
              </a:solidFill>
              <a:latin typeface="Meiryo UI" panose="020B0604030504040204" pitchFamily="50" charset="-128"/>
              <a:ea typeface="Meiryo UI" panose="020B0604030504040204" pitchFamily="50" charset="-128"/>
            </a:endParaRPr>
          </a:p>
        </p:txBody>
      </p:sp>
      <p:sp>
        <p:nvSpPr>
          <p:cNvPr id="8" name="フローチャート : 複数書類 18"/>
          <p:cNvSpPr/>
          <p:nvPr/>
        </p:nvSpPr>
        <p:spPr>
          <a:xfrm>
            <a:off x="1910656" y="2508184"/>
            <a:ext cx="1080120" cy="648072"/>
          </a:xfrm>
          <a:prstGeom prst="flowChartMultidocumen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出版物</a:t>
            </a:r>
          </a:p>
        </p:txBody>
      </p:sp>
      <p:cxnSp>
        <p:nvCxnSpPr>
          <p:cNvPr id="9" name="直線矢印コネクタ 8"/>
          <p:cNvCxnSpPr>
            <a:stCxn id="6" idx="0"/>
            <a:endCxn id="8" idx="2"/>
          </p:cNvCxnSpPr>
          <p:nvPr/>
        </p:nvCxnSpPr>
        <p:spPr>
          <a:xfrm flipH="1" flipV="1">
            <a:off x="2375609" y="3131713"/>
            <a:ext cx="549017" cy="30549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2" name="額縁 11"/>
          <p:cNvSpPr/>
          <p:nvPr/>
        </p:nvSpPr>
        <p:spPr>
          <a:xfrm>
            <a:off x="3062784" y="2466137"/>
            <a:ext cx="1080120" cy="648072"/>
          </a:xfrm>
          <a:prstGeom prst="bevel">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現物（美術品等）</a:t>
            </a:r>
          </a:p>
        </p:txBody>
      </p:sp>
      <p:cxnSp>
        <p:nvCxnSpPr>
          <p:cNvPr id="13" name="直線矢印コネクタ 12"/>
          <p:cNvCxnSpPr>
            <a:stCxn id="6" idx="0"/>
            <a:endCxn id="12" idx="2"/>
          </p:cNvCxnSpPr>
          <p:nvPr/>
        </p:nvCxnSpPr>
        <p:spPr>
          <a:xfrm flipV="1">
            <a:off x="2924626" y="3114209"/>
            <a:ext cx="678219" cy="32300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8" name="四角形吹き出し 17"/>
          <p:cNvSpPr/>
          <p:nvPr/>
        </p:nvSpPr>
        <p:spPr>
          <a:xfrm>
            <a:off x="9630158" y="5443252"/>
            <a:ext cx="793067" cy="341363"/>
          </a:xfrm>
          <a:prstGeom prst="wedgeRectCallout">
            <a:avLst>
              <a:gd name="adj1" fmla="val -129564"/>
              <a:gd name="adj2" fmla="val 806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eiryo UI" panose="020B0604030504040204" pitchFamily="50" charset="-128"/>
                <a:ea typeface="Meiryo UI" panose="020B0604030504040204" pitchFamily="50" charset="-128"/>
              </a:rPr>
              <a:t>API</a:t>
            </a:r>
            <a:endParaRPr lang="ja-JP" altLang="en-US" dirty="0">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8535006" y="3133694"/>
            <a:ext cx="1686461" cy="377093"/>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・付加価値付け</a:t>
            </a:r>
          </a:p>
        </p:txBody>
      </p:sp>
      <p:sp>
        <p:nvSpPr>
          <p:cNvPr id="40" name="AutoShape 8"/>
          <p:cNvSpPr>
            <a:spLocks noChangeArrowheads="1"/>
          </p:cNvSpPr>
          <p:nvPr/>
        </p:nvSpPr>
        <p:spPr bwMode="auto">
          <a:xfrm>
            <a:off x="6493526" y="3135963"/>
            <a:ext cx="1728192" cy="377093"/>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情報間の関連付け</a:t>
            </a:r>
          </a:p>
        </p:txBody>
      </p:sp>
      <p:sp>
        <p:nvSpPr>
          <p:cNvPr id="41" name="フローチャート : 磁気ディスク 146"/>
          <p:cNvSpPr/>
          <p:nvPr/>
        </p:nvSpPr>
        <p:spPr>
          <a:xfrm>
            <a:off x="4838669" y="4191235"/>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付加価値の付いた情報</a:t>
            </a:r>
          </a:p>
        </p:txBody>
      </p:sp>
      <p:sp>
        <p:nvSpPr>
          <p:cNvPr id="55" name="AutoShape 8"/>
          <p:cNvSpPr>
            <a:spLocks noChangeArrowheads="1"/>
          </p:cNvSpPr>
          <p:nvPr/>
        </p:nvSpPr>
        <p:spPr bwMode="auto">
          <a:xfrm>
            <a:off x="1733086" y="6032472"/>
            <a:ext cx="1872208" cy="579107"/>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収集・一時保管機能</a:t>
            </a:r>
          </a:p>
        </p:txBody>
      </p:sp>
      <p:cxnSp>
        <p:nvCxnSpPr>
          <p:cNvPr id="64" name="直線矢印コネクタ 63"/>
          <p:cNvCxnSpPr>
            <a:stCxn id="41" idx="1"/>
            <a:endCxn id="40" idx="2"/>
          </p:cNvCxnSpPr>
          <p:nvPr/>
        </p:nvCxnSpPr>
        <p:spPr>
          <a:xfrm flipV="1">
            <a:off x="5450738" y="3513055"/>
            <a:ext cx="1906885" cy="6781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41" idx="1"/>
            <a:endCxn id="33" idx="2"/>
          </p:cNvCxnSpPr>
          <p:nvPr/>
        </p:nvCxnSpPr>
        <p:spPr>
          <a:xfrm flipV="1">
            <a:off x="5450738" y="3510787"/>
            <a:ext cx="3927499" cy="68044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驚く男の子"/>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9375" r="100000"/>
                    </a14:imgEffect>
                  </a14:imgLayer>
                </a14:imgProps>
              </a:ext>
              <a:ext uri="{28A0092B-C50C-407E-A947-70E740481C1C}">
                <a14:useLocalDpi xmlns:a14="http://schemas.microsoft.com/office/drawing/2010/main" val="0"/>
              </a:ext>
            </a:extLst>
          </a:blip>
          <a:srcRect/>
          <a:stretch>
            <a:fillRect/>
          </a:stretch>
        </p:blipFill>
        <p:spPr bwMode="auto">
          <a:xfrm>
            <a:off x="5087888" y="1832111"/>
            <a:ext cx="914400"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直線矢印コネクタ 77"/>
          <p:cNvCxnSpPr>
            <a:stCxn id="106" idx="0"/>
            <a:endCxn id="1026" idx="2"/>
          </p:cNvCxnSpPr>
          <p:nvPr/>
        </p:nvCxnSpPr>
        <p:spPr>
          <a:xfrm flipV="1">
            <a:off x="4927104" y="2517912"/>
            <a:ext cx="617984" cy="19100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stCxn id="40" idx="0"/>
            <a:endCxn id="1055" idx="2"/>
          </p:cNvCxnSpPr>
          <p:nvPr/>
        </p:nvCxnSpPr>
        <p:spPr>
          <a:xfrm flipV="1">
            <a:off x="7357622" y="2761656"/>
            <a:ext cx="25692" cy="37430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06" name="AutoShape 8"/>
          <p:cNvSpPr>
            <a:spLocks noChangeArrowheads="1"/>
          </p:cNvSpPr>
          <p:nvPr/>
        </p:nvSpPr>
        <p:spPr bwMode="auto">
          <a:xfrm>
            <a:off x="4063008" y="2708920"/>
            <a:ext cx="1728192" cy="915152"/>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創作活動</a:t>
            </a:r>
            <a:endParaRPr lang="en-US" altLang="ja-JP" sz="1100" dirty="0">
              <a:solidFill>
                <a:prstClr val="white"/>
              </a:solidFill>
              <a:latin typeface="Meiryo UI" panose="020B0604030504040204" pitchFamily="50" charset="-128"/>
              <a:ea typeface="Meiryo UI" panose="020B0604030504040204" pitchFamily="50" charset="-128"/>
            </a:endParaRPr>
          </a:p>
        </p:txBody>
      </p:sp>
      <p:cxnSp>
        <p:nvCxnSpPr>
          <p:cNvPr id="108" name="直線矢印コネクタ 107"/>
          <p:cNvCxnSpPr>
            <a:stCxn id="117" idx="1"/>
            <a:endCxn id="106" idx="2"/>
          </p:cNvCxnSpPr>
          <p:nvPr/>
        </p:nvCxnSpPr>
        <p:spPr>
          <a:xfrm flipV="1">
            <a:off x="3970282" y="3624073"/>
            <a:ext cx="956822" cy="54978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17" name="フローチャート : 磁気ディスク 146"/>
          <p:cNvSpPr/>
          <p:nvPr/>
        </p:nvSpPr>
        <p:spPr>
          <a:xfrm>
            <a:off x="3358214" y="4173857"/>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新たな創作物</a:t>
            </a:r>
          </a:p>
        </p:txBody>
      </p:sp>
      <p:pic>
        <p:nvPicPr>
          <p:cNvPr id="1050" name="Picture 4" descr="ガッツポーズの男の子"/>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9375" r="100000"/>
                    </a14:imgEffect>
                  </a14:imgLayer>
                </a14:imgProps>
              </a:ext>
              <a:ext uri="{28A0092B-C50C-407E-A947-70E740481C1C}">
                <a14:useLocalDpi xmlns:a14="http://schemas.microsoft.com/office/drawing/2010/main" val="0"/>
              </a:ext>
            </a:extLst>
          </a:blip>
          <a:srcRect/>
          <a:stretch>
            <a:fillRect/>
          </a:stretch>
        </p:blipFill>
        <p:spPr bwMode="auto">
          <a:xfrm>
            <a:off x="8998847" y="213140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8" descr="疑問ポーズの男の子"/>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9375" r="100000"/>
                    </a14:imgEffect>
                  </a14:imgLayer>
                </a14:imgProps>
              </a:ext>
              <a:ext uri="{28A0092B-C50C-407E-A947-70E740481C1C}">
                <a14:useLocalDpi xmlns:a14="http://schemas.microsoft.com/office/drawing/2010/main" val="0"/>
              </a:ext>
            </a:extLst>
          </a:blip>
          <a:srcRect/>
          <a:stretch>
            <a:fillRect/>
          </a:stretch>
        </p:blipFill>
        <p:spPr bwMode="auto">
          <a:xfrm>
            <a:off x="6926114" y="2075856"/>
            <a:ext cx="914400"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直線矢印コネクタ 131"/>
          <p:cNvCxnSpPr>
            <a:stCxn id="33" idx="0"/>
            <a:endCxn id="1050" idx="2"/>
          </p:cNvCxnSpPr>
          <p:nvPr/>
        </p:nvCxnSpPr>
        <p:spPr>
          <a:xfrm flipV="1">
            <a:off x="9378237" y="2817201"/>
            <a:ext cx="77811" cy="31649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48" name="AutoShape 8"/>
          <p:cNvSpPr>
            <a:spLocks noChangeArrowheads="1"/>
          </p:cNvSpPr>
          <p:nvPr/>
        </p:nvSpPr>
        <p:spPr bwMode="auto">
          <a:xfrm>
            <a:off x="4215408" y="2861320"/>
            <a:ext cx="1728192" cy="915152"/>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創作活動</a:t>
            </a:r>
            <a:endParaRPr lang="en-US" altLang="ja-JP" sz="1100" dirty="0">
              <a:solidFill>
                <a:prstClr val="white"/>
              </a:solidFill>
              <a:latin typeface="Meiryo UI" panose="020B0604030504040204" pitchFamily="50" charset="-128"/>
              <a:ea typeface="Meiryo UI" panose="020B0604030504040204" pitchFamily="50" charset="-128"/>
            </a:endParaRPr>
          </a:p>
        </p:txBody>
      </p:sp>
      <p:sp>
        <p:nvSpPr>
          <p:cNvPr id="149" name="AutoShape 8"/>
          <p:cNvSpPr>
            <a:spLocks noChangeArrowheads="1"/>
          </p:cNvSpPr>
          <p:nvPr/>
        </p:nvSpPr>
        <p:spPr bwMode="auto">
          <a:xfrm>
            <a:off x="4367808" y="3013720"/>
            <a:ext cx="1728192" cy="915152"/>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（分野毎）</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創作活動</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endParaRPr lang="en-US" altLang="ja-JP" sz="1100" dirty="0">
              <a:solidFill>
                <a:prstClr val="white"/>
              </a:solidFill>
              <a:latin typeface="Meiryo UI" panose="020B0604030504040204" pitchFamily="50" charset="-128"/>
              <a:ea typeface="Meiryo UI" panose="020B0604030504040204" pitchFamily="50" charset="-128"/>
            </a:endParaRPr>
          </a:p>
        </p:txBody>
      </p:sp>
      <p:pic>
        <p:nvPicPr>
          <p:cNvPr id="153" name="Picture 2" descr="驚く男の子"/>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8750" y="1390056"/>
            <a:ext cx="914400"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154" name="直線矢印コネクタ 153"/>
          <p:cNvCxnSpPr>
            <a:stCxn id="106" idx="0"/>
            <a:endCxn id="48" idx="2"/>
          </p:cNvCxnSpPr>
          <p:nvPr/>
        </p:nvCxnSpPr>
        <p:spPr>
          <a:xfrm flipV="1">
            <a:off x="4927104" y="2517912"/>
            <a:ext cx="1321296" cy="19100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9" name="フローチャート : 磁気ディスク 11"/>
          <p:cNvSpPr/>
          <p:nvPr/>
        </p:nvSpPr>
        <p:spPr>
          <a:xfrm>
            <a:off x="8832304" y="5998841"/>
            <a:ext cx="1595706"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50" name="フローチャート : 磁気ディスク 95"/>
          <p:cNvSpPr/>
          <p:nvPr/>
        </p:nvSpPr>
        <p:spPr>
          <a:xfrm>
            <a:off x="6022122" y="6016065"/>
            <a:ext cx="1089020"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51" name="フローチャート : 磁気ディスク 41"/>
          <p:cNvSpPr/>
          <p:nvPr/>
        </p:nvSpPr>
        <p:spPr>
          <a:xfrm>
            <a:off x="7321540" y="6021288"/>
            <a:ext cx="14423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54" name="フローチャート : 磁気ディスク 20"/>
          <p:cNvSpPr/>
          <p:nvPr/>
        </p:nvSpPr>
        <p:spPr>
          <a:xfrm>
            <a:off x="3940318" y="6015215"/>
            <a:ext cx="1032031" cy="648072"/>
          </a:xfrm>
          <a:prstGeom prst="flowChartMagneticDisk">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cxnSp>
        <p:nvCxnSpPr>
          <p:cNvPr id="57" name="直線矢印コネクタ 56"/>
          <p:cNvCxnSpPr>
            <a:stCxn id="54" idx="2"/>
            <a:endCxn id="55" idx="3"/>
          </p:cNvCxnSpPr>
          <p:nvPr/>
        </p:nvCxnSpPr>
        <p:spPr>
          <a:xfrm flipH="1" flipV="1">
            <a:off x="3605295" y="6322025"/>
            <a:ext cx="335023" cy="1722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stCxn id="51" idx="2"/>
            <a:endCxn id="50" idx="4"/>
          </p:cNvCxnSpPr>
          <p:nvPr/>
        </p:nvCxnSpPr>
        <p:spPr>
          <a:xfrm flipH="1" flipV="1">
            <a:off x="7111142" y="6340102"/>
            <a:ext cx="210398" cy="522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52" name="フローチャート : 磁気ディスク 95"/>
          <p:cNvSpPr/>
          <p:nvPr/>
        </p:nvSpPr>
        <p:spPr>
          <a:xfrm>
            <a:off x="6227384" y="4567496"/>
            <a:ext cx="1255648" cy="962877"/>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・辞書・シソーラス・典拠類</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・レファレンス情報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53" name="直線矢印コネクタ 52"/>
          <p:cNvCxnSpPr>
            <a:stCxn id="40" idx="2"/>
            <a:endCxn id="52" idx="1"/>
          </p:cNvCxnSpPr>
          <p:nvPr/>
        </p:nvCxnSpPr>
        <p:spPr>
          <a:xfrm flipH="1">
            <a:off x="6855208" y="3513055"/>
            <a:ext cx="502414" cy="1054440"/>
          </a:xfrm>
          <a:prstGeom prst="straightConnector1">
            <a:avLst/>
          </a:prstGeom>
          <a:ln w="41275">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6" idx="0"/>
            <a:endCxn id="74" idx="2"/>
          </p:cNvCxnSpPr>
          <p:nvPr/>
        </p:nvCxnSpPr>
        <p:spPr>
          <a:xfrm flipV="1">
            <a:off x="2924626" y="2457935"/>
            <a:ext cx="138159" cy="97927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pic>
        <p:nvPicPr>
          <p:cNvPr id="74" name="Picture 4" descr="ガッツポーズの男の子"/>
          <p:cNvPicPr>
            <a:picLocks noChangeAspect="1" noChangeArrowheads="1"/>
          </p:cNvPicPr>
          <p:nvPr/>
        </p:nvPicPr>
        <p:blipFill>
          <a:blip r:embed="rId10">
            <a:extLst>
              <a:ext uri="{BEBA8EAE-BF5A-486C-A8C5-ECC9F3942E4B}">
                <a14:imgProps xmlns:a14="http://schemas.microsoft.com/office/drawing/2010/main">
                  <a14:imgLayer r:embed="rId6">
                    <a14:imgEffect>
                      <a14:backgroundRemoval t="0" b="100000" l="0" r="88542"/>
                    </a14:imgEffect>
                  </a14:imgLayer>
                </a14:imgProps>
              </a:ext>
              <a:ext uri="{28A0092B-C50C-407E-A947-70E740481C1C}">
                <a14:useLocalDpi xmlns:a14="http://schemas.microsoft.com/office/drawing/2010/main" val="0"/>
              </a:ext>
            </a:extLst>
          </a:blip>
          <a:srcRect/>
          <a:stretch>
            <a:fillRect/>
          </a:stretch>
        </p:blipFill>
        <p:spPr bwMode="auto">
          <a:xfrm>
            <a:off x="2605584" y="1772134"/>
            <a:ext cx="914400" cy="685800"/>
          </a:xfrm>
          <a:prstGeom prst="rect">
            <a:avLst/>
          </a:prstGeom>
          <a:noFill/>
          <a:extLst>
            <a:ext uri="{909E8E84-426E-40DD-AFC4-6F175D3DCCD1}">
              <a14:hiddenFill xmlns:a14="http://schemas.microsoft.com/office/drawing/2010/main">
                <a:solidFill>
                  <a:srgbClr val="FFFFFF"/>
                </a:solidFill>
              </a14:hiddenFill>
            </a:ext>
          </a:extLst>
        </p:spPr>
      </p:pic>
      <p:sp>
        <p:nvSpPr>
          <p:cNvPr id="61" name="左矢印 60"/>
          <p:cNvSpPr/>
          <p:nvPr/>
        </p:nvSpPr>
        <p:spPr>
          <a:xfrm rot="5400000">
            <a:off x="8423428" y="4609338"/>
            <a:ext cx="416918"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62" name="左矢印 61"/>
          <p:cNvSpPr/>
          <p:nvPr/>
        </p:nvSpPr>
        <p:spPr>
          <a:xfrm rot="16200000">
            <a:off x="3959298" y="4572254"/>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pic>
        <p:nvPicPr>
          <p:cNvPr id="44" name="Picture 2" descr="C:\Users\staff\Desktop\5star-step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29885" y="5530372"/>
            <a:ext cx="1586090" cy="98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図 44"/>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7568711" y="2241325"/>
            <a:ext cx="1496759" cy="836824"/>
          </a:xfrm>
          <a:prstGeom prst="rect">
            <a:avLst/>
          </a:prstGeom>
        </p:spPr>
      </p:pic>
      <p:pic>
        <p:nvPicPr>
          <p:cNvPr id="47" name="図 46"/>
          <p:cNvPicPr>
            <a:picLocks noChangeAspect="1"/>
          </p:cNvPicPr>
          <p:nvPr/>
        </p:nvPicPr>
        <p:blipFill>
          <a:blip r:embed="rId14"/>
          <a:stretch>
            <a:fillRect/>
          </a:stretch>
        </p:blipFill>
        <p:spPr>
          <a:xfrm>
            <a:off x="8246473" y="3639448"/>
            <a:ext cx="2302235" cy="1597744"/>
          </a:xfrm>
          <a:prstGeom prst="rect">
            <a:avLst/>
          </a:prstGeom>
        </p:spPr>
      </p:pic>
      <p:pic>
        <p:nvPicPr>
          <p:cNvPr id="48"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832111"/>
            <a:ext cx="9144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52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8"/>
          <p:cNvSpPr>
            <a:spLocks noChangeArrowheads="1"/>
          </p:cNvSpPr>
          <p:nvPr/>
        </p:nvSpPr>
        <p:spPr bwMode="auto">
          <a:xfrm>
            <a:off x="1608655" y="2443914"/>
            <a:ext cx="8903463" cy="1839062"/>
          </a:xfrm>
          <a:prstGeom prst="roundRect">
            <a:avLst>
              <a:gd name="adj" fmla="val 16633"/>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lnSpc>
                <a:spcPts val="2000"/>
              </a:lnSpc>
              <a:defRPr/>
            </a:pPr>
            <a:r>
              <a:rPr kumimoji="0" lang="ja-JP" altLang="en-US" b="1" kern="0" dirty="0">
                <a:solidFill>
                  <a:srgbClr val="FF0000"/>
                </a:solidFill>
                <a:latin typeface="Meiryo UI" panose="020B0604030504040204" pitchFamily="50" charset="-128"/>
                <a:ea typeface="Meiryo UI" panose="020B0604030504040204" pitchFamily="50" charset="-128"/>
              </a:rPr>
              <a:t>●</a:t>
            </a:r>
            <a:r>
              <a:rPr kumimoji="0" lang="ja-JP" altLang="en-US" sz="1600" b="1" kern="0" dirty="0">
                <a:solidFill>
                  <a:prstClr val="black"/>
                </a:solidFill>
                <a:latin typeface="Meiryo UI" panose="020B0604030504040204" pitchFamily="50" charset="-128"/>
                <a:ea typeface="Meiryo UI" panose="020B0604030504040204" pitchFamily="50" charset="-128"/>
              </a:rPr>
              <a:t>情報発信基盤</a:t>
            </a:r>
            <a:r>
              <a:rPr kumimoji="0" lang="ja-JP" altLang="en-US" sz="1200" b="1" kern="0" dirty="0">
                <a:solidFill>
                  <a:prstClr val="black"/>
                </a:solidFill>
                <a:latin typeface="Meiryo UI" panose="020B0604030504040204" pitchFamily="50" charset="-128"/>
                <a:ea typeface="Meiryo UI" panose="020B0604030504040204" pitchFamily="50" charset="-128"/>
              </a:rPr>
              <a:t>（目的毎）</a:t>
            </a:r>
            <a:endParaRPr kumimoji="0" lang="en-US" altLang="ja-JP" sz="1200" b="1" kern="0" dirty="0">
              <a:solidFill>
                <a:prstClr val="black"/>
              </a:solidFill>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1595887" y="4515746"/>
            <a:ext cx="8858619" cy="794255"/>
          </a:xfrm>
          <a:prstGeom prst="roundRect">
            <a:avLst>
              <a:gd name="adj" fmla="val 11240"/>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1665249" y="5552006"/>
            <a:ext cx="8881760" cy="1117354"/>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 恒久的保存基盤</a:t>
            </a:r>
            <a:r>
              <a:rPr lang="ja-JP" altLang="en-US" sz="1200" b="1" dirty="0">
                <a:solidFill>
                  <a:prstClr val="black"/>
                </a:solidFill>
                <a:latin typeface="Meiryo UI" panose="020B0604030504040204" pitchFamily="50" charset="-128"/>
                <a:ea typeface="Meiryo UI" panose="020B0604030504040204" pitchFamily="50" charset="-128"/>
              </a:rPr>
              <a:t>（目的・分野を問わず）</a:t>
            </a:r>
            <a:endParaRPr lang="en-US" altLang="ja-JP" sz="500" b="1" dirty="0">
              <a:solidFill>
                <a:prstClr val="black"/>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kumimoji="1" lang="ja-JP" altLang="en-US" dirty="0" smtClean="0"/>
              <a:t>情報発信基盤</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204</a:t>
            </a:fld>
            <a:endParaRPr lang="en-US">
              <a:solidFill>
                <a:prstClr val="black">
                  <a:tint val="75000"/>
                </a:prstClr>
              </a:solidFill>
            </a:endParaRPr>
          </a:p>
        </p:txBody>
      </p:sp>
      <p:cxnSp>
        <p:nvCxnSpPr>
          <p:cNvPr id="13" name="直線矢印コネクタ 12"/>
          <p:cNvCxnSpPr>
            <a:stCxn id="82" idx="2"/>
            <a:endCxn id="83" idx="0"/>
          </p:cNvCxnSpPr>
          <p:nvPr/>
        </p:nvCxnSpPr>
        <p:spPr>
          <a:xfrm>
            <a:off x="5977762" y="1875017"/>
            <a:ext cx="1237168" cy="92833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8" name="四角形吹き出し 17"/>
          <p:cNvSpPr/>
          <p:nvPr/>
        </p:nvSpPr>
        <p:spPr>
          <a:xfrm>
            <a:off x="9126100" y="3753748"/>
            <a:ext cx="793067" cy="341363"/>
          </a:xfrm>
          <a:prstGeom prst="wedgeRectCallout">
            <a:avLst>
              <a:gd name="adj1" fmla="val -129564"/>
              <a:gd name="adj2" fmla="val 806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eiryo UI" panose="020B0604030504040204" pitchFamily="50" charset="-128"/>
                <a:ea typeface="Meiryo UI" panose="020B0604030504040204" pitchFamily="50" charset="-128"/>
              </a:rPr>
              <a:t>API</a:t>
            </a:r>
            <a:endParaRPr lang="ja-JP" altLang="en-US"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1608655" y="1264075"/>
            <a:ext cx="8819225" cy="642193"/>
          </a:xfrm>
          <a:prstGeom prst="roundRect">
            <a:avLst>
              <a:gd name="adj" fmla="val 25048"/>
            </a:avLst>
          </a:prstGeom>
          <a:noFill/>
          <a:ln w="25400" cap="flat" cmpd="sng" algn="ctr">
            <a:solidFill>
              <a:srgbClr val="4BACC6"/>
            </a:solidFill>
            <a:prstDash val="solid"/>
            <a:headEnd/>
            <a:tailEnd/>
          </a:ln>
          <a:effectLst/>
        </p:spPr>
        <p:txBody>
          <a:bodyPr wrap="square" tIns="0" anchor="t" anchorCtr="0">
            <a:noAutofit/>
          </a:bodyPr>
          <a:lstStyle/>
          <a:p>
            <a:pPr marL="342900" indent="-342900">
              <a:lnSpc>
                <a:spcPts val="2000"/>
              </a:lnSpc>
              <a:defRPr/>
            </a:pPr>
            <a:r>
              <a:rPr kumimoji="0" lang="ja-JP" altLang="en-US" sz="1400" b="1" kern="0" dirty="0">
                <a:solidFill>
                  <a:srgbClr val="FF0000"/>
                </a:solidFill>
                <a:latin typeface="Meiryo UI" panose="020B0604030504040204" pitchFamily="50" charset="-128"/>
                <a:ea typeface="Meiryo UI" panose="020B0604030504040204" pitchFamily="50" charset="-128"/>
              </a:rPr>
              <a:t>利用目的</a:t>
            </a:r>
            <a:endParaRPr kumimoji="0" lang="en-US" altLang="ja-JP" sz="1200" b="1" kern="0" dirty="0">
              <a:solidFill>
                <a:prstClr val="black"/>
              </a:solidFill>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8807717" y="2737774"/>
            <a:ext cx="1478274" cy="66916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文献・ウェブ情報</a:t>
            </a:r>
            <a:endParaRPr lang="en-US" altLang="ja-JP" sz="1200" kern="0" dirty="0">
              <a:solidFill>
                <a:prstClr val="black"/>
              </a:solidFill>
              <a:latin typeface="Meiryo UI" panose="020B0604030504040204" pitchFamily="50" charset="-128"/>
              <a:ea typeface="Meiryo UI" panose="020B0604030504040204" pitchFamily="50" charset="-128"/>
            </a:endParaRPr>
          </a:p>
          <a:p>
            <a:pPr algn="ctr">
              <a:defRPr/>
            </a:pPr>
            <a:r>
              <a:rPr lang="ja-JP" altLang="en-US" sz="1200" kern="0" dirty="0">
                <a:solidFill>
                  <a:prstClr val="black"/>
                </a:solidFill>
                <a:latin typeface="Meiryo UI" panose="020B0604030504040204" pitchFamily="50" charset="-128"/>
                <a:ea typeface="Meiryo UI" panose="020B0604030504040204" pitchFamily="50" charset="-128"/>
              </a:rPr>
              <a:t>発信</a:t>
            </a:r>
            <a:endParaRPr lang="en-US" altLang="ja-JP" sz="1200" kern="0" dirty="0">
              <a:solidFill>
                <a:prstClr val="black"/>
              </a:solidFill>
              <a:latin typeface="Meiryo UI" panose="020B0604030504040204" pitchFamily="50" charset="-128"/>
              <a:ea typeface="Meiryo UI" panose="020B0604030504040204" pitchFamily="50" charset="-128"/>
            </a:endParaRPr>
          </a:p>
          <a:p>
            <a:pPr algn="ctr">
              <a:defRPr/>
            </a:pPr>
            <a:r>
              <a:rPr lang="ja-JP" altLang="en-US" sz="1100" kern="0" dirty="0">
                <a:solidFill>
                  <a:prstClr val="black"/>
                </a:solidFill>
                <a:latin typeface="Meiryo UI" panose="020B0604030504040204" pitchFamily="50" charset="-128"/>
                <a:ea typeface="Meiryo UI" panose="020B0604030504040204" pitchFamily="50" charset="-128"/>
              </a:rPr>
              <a:t>（リサーチナビ等）</a:t>
            </a:r>
            <a:endParaRPr lang="en-US" altLang="ja-JP" sz="1100" kern="0" dirty="0">
              <a:solidFill>
                <a:prstClr val="black"/>
              </a:solidFill>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3384363" y="2939598"/>
            <a:ext cx="1700077" cy="492726"/>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indent="-342900" algn="ctr">
              <a:defRPr/>
            </a:pPr>
            <a:r>
              <a:rPr lang="ja-JP" altLang="en-US" sz="1200" kern="0" dirty="0">
                <a:solidFill>
                  <a:prstClr val="black"/>
                </a:solidFill>
                <a:latin typeface="Meiryo UI" panose="020B0604030504040204" pitchFamily="50" charset="-128"/>
                <a:ea typeface="Meiryo UI" panose="020B0604030504040204" pitchFamily="50" charset="-128"/>
              </a:rPr>
              <a:t>文化財・メディア芸術</a:t>
            </a:r>
            <a:endParaRPr lang="en-US" altLang="ja-JP" sz="1200" kern="0" dirty="0">
              <a:solidFill>
                <a:prstClr val="black"/>
              </a:solidFill>
              <a:latin typeface="Meiryo UI" panose="020B0604030504040204" pitchFamily="50" charset="-128"/>
              <a:ea typeface="Meiryo UI" panose="020B0604030504040204" pitchFamily="50" charset="-128"/>
            </a:endParaRPr>
          </a:p>
          <a:p>
            <a:pPr indent="-342900" algn="ctr">
              <a:defRPr/>
            </a:pPr>
            <a:r>
              <a:rPr lang="ja-JP" altLang="en-US" sz="1200" kern="0" dirty="0">
                <a:solidFill>
                  <a:prstClr val="black"/>
                </a:solidFill>
                <a:latin typeface="Meiryo UI" panose="020B0604030504040204" pitchFamily="50" charset="-128"/>
                <a:ea typeface="Meiryo UI" panose="020B0604030504040204" pitchFamily="50" charset="-128"/>
              </a:rPr>
              <a:t>発信基盤</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5189741" y="2910431"/>
            <a:ext cx="1299929" cy="484902"/>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災害情報発信基盤（ひなぎく）</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8998428" y="1420114"/>
            <a:ext cx="1351622" cy="361015"/>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国際文化交流</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77" name="AutoShape 8"/>
          <p:cNvSpPr>
            <a:spLocks noChangeArrowheads="1"/>
          </p:cNvSpPr>
          <p:nvPr/>
        </p:nvSpPr>
        <p:spPr bwMode="auto">
          <a:xfrm>
            <a:off x="6731036" y="1441994"/>
            <a:ext cx="928591" cy="361015"/>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教育活用</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79" name="AutoShape 8"/>
          <p:cNvSpPr>
            <a:spLocks noChangeArrowheads="1"/>
          </p:cNvSpPr>
          <p:nvPr/>
        </p:nvSpPr>
        <p:spPr bwMode="auto">
          <a:xfrm>
            <a:off x="7803642" y="1407355"/>
            <a:ext cx="1111340" cy="361015"/>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地域活性化</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0" name="AutoShape 8"/>
          <p:cNvSpPr>
            <a:spLocks noChangeArrowheads="1"/>
          </p:cNvSpPr>
          <p:nvPr/>
        </p:nvSpPr>
        <p:spPr bwMode="auto">
          <a:xfrm>
            <a:off x="4100014" y="1413062"/>
            <a:ext cx="1111340" cy="361015"/>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新産業創出</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2" name="AutoShape 8"/>
          <p:cNvSpPr>
            <a:spLocks noChangeArrowheads="1"/>
          </p:cNvSpPr>
          <p:nvPr/>
        </p:nvSpPr>
        <p:spPr bwMode="auto">
          <a:xfrm>
            <a:off x="5376018" y="1420552"/>
            <a:ext cx="1203488" cy="454465"/>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科学技術</a:t>
            </a:r>
            <a:endParaRPr lang="en-US" altLang="ja-JP" sz="1200" kern="0" dirty="0">
              <a:solidFill>
                <a:prstClr val="black"/>
              </a:solidFill>
              <a:latin typeface="Meiryo UI" panose="020B0604030504040204" pitchFamily="50" charset="-128"/>
              <a:ea typeface="Meiryo UI" panose="020B0604030504040204" pitchFamily="50" charset="-128"/>
            </a:endParaRPr>
          </a:p>
          <a:p>
            <a:pPr algn="ctr">
              <a:defRPr/>
            </a:pPr>
            <a:r>
              <a:rPr lang="ja-JP" altLang="en-US" sz="1200" kern="0" dirty="0">
                <a:solidFill>
                  <a:prstClr val="black"/>
                </a:solidFill>
                <a:latin typeface="Meiryo UI" panose="020B0604030504040204" pitchFamily="50" charset="-128"/>
                <a:ea typeface="Meiryo UI" panose="020B0604030504040204" pitchFamily="50" charset="-128"/>
              </a:rPr>
              <a:t>イノベーション</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3" name="AutoShape 8"/>
          <p:cNvSpPr>
            <a:spLocks noChangeArrowheads="1"/>
          </p:cNvSpPr>
          <p:nvPr/>
        </p:nvSpPr>
        <p:spPr bwMode="auto">
          <a:xfrm>
            <a:off x="6715796" y="2803352"/>
            <a:ext cx="998269" cy="67887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科学技術情報発信基盤</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7834830" y="2793046"/>
            <a:ext cx="927593" cy="639278"/>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学術情報</a:t>
            </a:r>
            <a:endParaRPr lang="en-US" altLang="ja-JP" sz="1200" kern="0" dirty="0">
              <a:solidFill>
                <a:prstClr val="black"/>
              </a:solidFill>
              <a:latin typeface="Meiryo UI" panose="020B0604030504040204" pitchFamily="50" charset="-128"/>
              <a:ea typeface="Meiryo UI" panose="020B0604030504040204" pitchFamily="50" charset="-128"/>
            </a:endParaRPr>
          </a:p>
          <a:p>
            <a:pPr algn="ctr">
              <a:defRPr/>
            </a:pPr>
            <a:r>
              <a:rPr lang="ja-JP" altLang="en-US" sz="1200" kern="0" dirty="0">
                <a:solidFill>
                  <a:prstClr val="black"/>
                </a:solidFill>
                <a:latin typeface="Meiryo UI" panose="020B0604030504040204" pitchFamily="50" charset="-128"/>
                <a:ea typeface="Meiryo UI" panose="020B0604030504040204" pitchFamily="50" charset="-128"/>
              </a:rPr>
              <a:t>発信基盤</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2731862" y="1370124"/>
            <a:ext cx="1111340" cy="460043"/>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新たな知識の創造</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7" name="正方形/長方形 86"/>
          <p:cNvSpPr/>
          <p:nvPr/>
        </p:nvSpPr>
        <p:spPr>
          <a:xfrm>
            <a:off x="1610954" y="1051999"/>
            <a:ext cx="8676456" cy="144016"/>
          </a:xfrm>
          <a:prstGeom prst="rect">
            <a:avLst/>
          </a:prstGeom>
          <a:gradFill flip="none" rotWithShape="1">
            <a:gsLst>
              <a:gs pos="0">
                <a:srgbClr val="4F81BD">
                  <a:lumMod val="50000"/>
                  <a:tint val="66000"/>
                  <a:satMod val="160000"/>
                </a:srgbClr>
              </a:gs>
              <a:gs pos="50000">
                <a:srgbClr val="4F81BD">
                  <a:lumMod val="50000"/>
                  <a:tint val="44500"/>
                  <a:satMod val="160000"/>
                </a:srgbClr>
              </a:gs>
              <a:gs pos="100000">
                <a:srgbClr val="4F81BD">
                  <a:lumMod val="50000"/>
                  <a:tint val="23500"/>
                  <a:satMod val="160000"/>
                </a:srgbClr>
              </a:gs>
            </a:gsLst>
            <a:lin ang="16200000" scaled="1"/>
            <a:tileRect/>
          </a:gradFill>
          <a:ln w="25400" cap="flat" cmpd="sng" algn="ctr">
            <a:noFill/>
            <a:prstDash val="solid"/>
          </a:ln>
          <a:effectLst/>
        </p:spPr>
        <p:txBody>
          <a:bodyPr rtlCol="0" anchor="ctr"/>
          <a:lstStyle/>
          <a:p>
            <a:pPr algn="ctr">
              <a:defRPr/>
            </a:pPr>
            <a:endParaRPr lang="ja-JP" altLang="en-US" kern="0">
              <a:solidFill>
                <a:prstClr val="white"/>
              </a:solidFill>
              <a:latin typeface="Meiryo UI" panose="020B0604030504040204" pitchFamily="50" charset="-128"/>
              <a:ea typeface="Meiryo UI" panose="020B0604030504040204" pitchFamily="50" charset="-128"/>
            </a:endParaRPr>
          </a:p>
        </p:txBody>
      </p:sp>
      <p:sp>
        <p:nvSpPr>
          <p:cNvPr id="103" name="四角形吹き出し 102"/>
          <p:cNvSpPr/>
          <p:nvPr/>
        </p:nvSpPr>
        <p:spPr>
          <a:xfrm>
            <a:off x="9786624" y="2024387"/>
            <a:ext cx="793067" cy="341363"/>
          </a:xfrm>
          <a:prstGeom prst="wedgeRectCallout">
            <a:avLst>
              <a:gd name="adj1" fmla="val -129564"/>
              <a:gd name="adj2" fmla="val 806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eiryo UI" panose="020B0604030504040204" pitchFamily="50" charset="-128"/>
                <a:ea typeface="Meiryo UI" panose="020B0604030504040204" pitchFamily="50" charset="-128"/>
              </a:rPr>
              <a:t>GUI</a:t>
            </a:r>
            <a:endParaRPr lang="ja-JP" altLang="en-US" dirty="0">
              <a:latin typeface="Meiryo UI" panose="020B0604030504040204" pitchFamily="50" charset="-128"/>
              <a:ea typeface="Meiryo UI" panose="020B0604030504040204" pitchFamily="50" charset="-128"/>
            </a:endParaRPr>
          </a:p>
        </p:txBody>
      </p:sp>
      <p:sp>
        <p:nvSpPr>
          <p:cNvPr id="110" name="フローチャート : 磁気ディスク 146"/>
          <p:cNvSpPr/>
          <p:nvPr/>
        </p:nvSpPr>
        <p:spPr>
          <a:xfrm>
            <a:off x="5491659" y="4599341"/>
            <a:ext cx="2102951"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専門家による情報の意味付け・関連付けされた情報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11" name="フローチャート : 磁気ディスク 146"/>
          <p:cNvSpPr/>
          <p:nvPr/>
        </p:nvSpPr>
        <p:spPr>
          <a:xfrm>
            <a:off x="3436084" y="4709300"/>
            <a:ext cx="1771233" cy="514053"/>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新たな知識の創作物</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12" name="フローチャート : 磁気ディスク 11"/>
          <p:cNvSpPr/>
          <p:nvPr/>
        </p:nvSpPr>
        <p:spPr>
          <a:xfrm>
            <a:off x="8670557" y="5790023"/>
            <a:ext cx="1615434"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113" name="フローチャート : 磁気ディスク 95"/>
          <p:cNvSpPr/>
          <p:nvPr/>
        </p:nvSpPr>
        <p:spPr>
          <a:xfrm>
            <a:off x="5255354" y="5820393"/>
            <a:ext cx="1560727"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14" name="フローチャート : 磁気ディスク 41"/>
          <p:cNvSpPr/>
          <p:nvPr/>
        </p:nvSpPr>
        <p:spPr>
          <a:xfrm>
            <a:off x="6963822" y="5821571"/>
            <a:ext cx="1580451"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15" name="フローチャート : 磁気ディスク 20"/>
          <p:cNvSpPr/>
          <p:nvPr/>
        </p:nvSpPr>
        <p:spPr>
          <a:xfrm>
            <a:off x="1965258" y="5890840"/>
            <a:ext cx="1296144" cy="648072"/>
          </a:xfrm>
          <a:prstGeom prst="flowChartMagneticDisk">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sp>
        <p:nvSpPr>
          <p:cNvPr id="116" name="フローチャート : 磁気ディスク 79"/>
          <p:cNvSpPr/>
          <p:nvPr/>
        </p:nvSpPr>
        <p:spPr>
          <a:xfrm>
            <a:off x="3436084" y="5911759"/>
            <a:ext cx="1583981"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権利情報データベース</a:t>
            </a:r>
          </a:p>
        </p:txBody>
      </p:sp>
      <p:sp>
        <p:nvSpPr>
          <p:cNvPr id="124" name="左カーブ矢印 123"/>
          <p:cNvSpPr/>
          <p:nvPr/>
        </p:nvSpPr>
        <p:spPr>
          <a:xfrm flipH="1">
            <a:off x="1646587" y="1684710"/>
            <a:ext cx="588377" cy="4753385"/>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125" name="左矢印 124"/>
          <p:cNvSpPr/>
          <p:nvPr/>
        </p:nvSpPr>
        <p:spPr>
          <a:xfrm rot="5400000">
            <a:off x="6555287" y="5129470"/>
            <a:ext cx="416918" cy="64807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126" name="左矢印 125"/>
          <p:cNvSpPr/>
          <p:nvPr/>
        </p:nvSpPr>
        <p:spPr>
          <a:xfrm rot="5400000">
            <a:off x="8860635" y="1871072"/>
            <a:ext cx="649939"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127" name="左矢印 126"/>
          <p:cNvSpPr/>
          <p:nvPr/>
        </p:nvSpPr>
        <p:spPr>
          <a:xfrm rot="5400000">
            <a:off x="7562336" y="4560835"/>
            <a:ext cx="1447659" cy="516211"/>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128" name="左矢印 127"/>
          <p:cNvSpPr/>
          <p:nvPr/>
        </p:nvSpPr>
        <p:spPr>
          <a:xfrm rot="5400000">
            <a:off x="6582869" y="3898989"/>
            <a:ext cx="318963"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129" name="左矢印 128"/>
          <p:cNvSpPr/>
          <p:nvPr/>
        </p:nvSpPr>
        <p:spPr>
          <a:xfrm rot="16200000">
            <a:off x="4081227" y="5051655"/>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cxnSp>
        <p:nvCxnSpPr>
          <p:cNvPr id="133" name="直線矢印コネクタ 132"/>
          <p:cNvCxnSpPr>
            <a:stCxn id="77" idx="2"/>
            <a:endCxn id="74" idx="0"/>
          </p:cNvCxnSpPr>
          <p:nvPr/>
        </p:nvCxnSpPr>
        <p:spPr>
          <a:xfrm flipH="1">
            <a:off x="4234401" y="1803008"/>
            <a:ext cx="2960930" cy="113659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endCxn id="74" idx="0"/>
          </p:cNvCxnSpPr>
          <p:nvPr/>
        </p:nvCxnSpPr>
        <p:spPr>
          <a:xfrm flipH="1">
            <a:off x="4234401" y="1730794"/>
            <a:ext cx="5619794" cy="120880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86" idx="2"/>
            <a:endCxn id="84" idx="0"/>
          </p:cNvCxnSpPr>
          <p:nvPr/>
        </p:nvCxnSpPr>
        <p:spPr>
          <a:xfrm>
            <a:off x="3287532" y="1830166"/>
            <a:ext cx="5011094" cy="9628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endCxn id="75" idx="0"/>
          </p:cNvCxnSpPr>
          <p:nvPr/>
        </p:nvCxnSpPr>
        <p:spPr>
          <a:xfrm flipH="1">
            <a:off x="5839705" y="1788369"/>
            <a:ext cx="2536216" cy="112206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80" idx="2"/>
            <a:endCxn id="83" idx="0"/>
          </p:cNvCxnSpPr>
          <p:nvPr/>
        </p:nvCxnSpPr>
        <p:spPr>
          <a:xfrm>
            <a:off x="4655684" y="1774077"/>
            <a:ext cx="2559246" cy="102927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77" idx="2"/>
            <a:endCxn id="84" idx="0"/>
          </p:cNvCxnSpPr>
          <p:nvPr/>
        </p:nvCxnSpPr>
        <p:spPr>
          <a:xfrm>
            <a:off x="7195332" y="1803008"/>
            <a:ext cx="1103295" cy="99003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77" idx="2"/>
            <a:endCxn id="83" idx="0"/>
          </p:cNvCxnSpPr>
          <p:nvPr/>
        </p:nvCxnSpPr>
        <p:spPr>
          <a:xfrm>
            <a:off x="7195332" y="1803009"/>
            <a:ext cx="19599" cy="100034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a:stCxn id="80" idx="2"/>
            <a:endCxn id="75" idx="0"/>
          </p:cNvCxnSpPr>
          <p:nvPr/>
        </p:nvCxnSpPr>
        <p:spPr>
          <a:xfrm>
            <a:off x="4655685" y="1774077"/>
            <a:ext cx="1184021" cy="113635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a:stCxn id="86" idx="2"/>
            <a:endCxn id="74" idx="0"/>
          </p:cNvCxnSpPr>
          <p:nvPr/>
        </p:nvCxnSpPr>
        <p:spPr>
          <a:xfrm>
            <a:off x="3287533" y="1830166"/>
            <a:ext cx="946869" cy="11094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151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正方形/長方形 110"/>
          <p:cNvSpPr/>
          <p:nvPr/>
        </p:nvSpPr>
        <p:spPr>
          <a:xfrm>
            <a:off x="3499095" y="4965773"/>
            <a:ext cx="6880807" cy="870316"/>
          </a:xfrm>
          <a:prstGeom prst="rect">
            <a:avLst/>
          </a:prstGeom>
          <a:solidFill>
            <a:schemeClr val="accent6">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110" name="正方形/長方形 109"/>
          <p:cNvSpPr/>
          <p:nvPr/>
        </p:nvSpPr>
        <p:spPr>
          <a:xfrm>
            <a:off x="3499093" y="5942032"/>
            <a:ext cx="6880808" cy="768099"/>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11578"/>
            <a:ext cx="12192000" cy="939305"/>
          </a:xfrm>
        </p:spPr>
        <p:txBody>
          <a:bodyPr>
            <a:normAutofit/>
          </a:bodyPr>
          <a:lstStyle/>
          <a:p>
            <a:pPr algn="ctr"/>
            <a:r>
              <a:rPr lang="ja-JP" altLang="en-US" sz="3200" dirty="0"/>
              <a:t>我が国におけるデジタルアーカイブの構築及び拡充のために</a:t>
            </a:r>
          </a:p>
        </p:txBody>
      </p:sp>
      <p:grpSp>
        <p:nvGrpSpPr>
          <p:cNvPr id="50" name="グループ化 49"/>
          <p:cNvGrpSpPr/>
          <p:nvPr/>
        </p:nvGrpSpPr>
        <p:grpSpPr>
          <a:xfrm>
            <a:off x="3485775" y="5290988"/>
            <a:ext cx="1026467" cy="1243790"/>
            <a:chOff x="911946" y="4719138"/>
            <a:chExt cx="1029590" cy="1210753"/>
          </a:xfrm>
        </p:grpSpPr>
        <p:cxnSp>
          <p:nvCxnSpPr>
            <p:cNvPr id="9" name="直線コネクタ 8"/>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9" name="直線コネクタ 18"/>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32" name="グループ化 31"/>
            <p:cNvGrpSpPr/>
            <p:nvPr/>
          </p:nvGrpSpPr>
          <p:grpSpPr>
            <a:xfrm>
              <a:off x="1647588" y="5603263"/>
              <a:ext cx="293948" cy="322310"/>
              <a:chOff x="1415441" y="4359058"/>
              <a:chExt cx="1102291" cy="776613"/>
            </a:xfrm>
          </p:grpSpPr>
          <p:sp>
            <p:nvSpPr>
              <p:cNvPr id="33" name="二等辺三角形 3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4" name="台形 3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36" name="グループ化 35"/>
            <p:cNvGrpSpPr/>
            <p:nvPr/>
          </p:nvGrpSpPr>
          <p:grpSpPr>
            <a:xfrm>
              <a:off x="1050142" y="4719138"/>
              <a:ext cx="718955" cy="464171"/>
              <a:chOff x="1415441" y="4359058"/>
              <a:chExt cx="1102291" cy="776613"/>
            </a:xfrm>
          </p:grpSpPr>
          <p:sp>
            <p:nvSpPr>
              <p:cNvPr id="37" name="二等辺三角形 3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8" name="台形 3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40" name="グループ化 39"/>
            <p:cNvGrpSpPr/>
            <p:nvPr/>
          </p:nvGrpSpPr>
          <p:grpSpPr>
            <a:xfrm>
              <a:off x="1281679" y="5607581"/>
              <a:ext cx="293948" cy="322310"/>
              <a:chOff x="1415441" y="4359058"/>
              <a:chExt cx="1102291" cy="776613"/>
            </a:xfrm>
          </p:grpSpPr>
          <p:sp>
            <p:nvSpPr>
              <p:cNvPr id="41" name="二等辺三角形 4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2" name="台形 4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43" name="グループ化 42"/>
            <p:cNvGrpSpPr/>
            <p:nvPr/>
          </p:nvGrpSpPr>
          <p:grpSpPr>
            <a:xfrm>
              <a:off x="911946" y="5603263"/>
              <a:ext cx="293948" cy="322310"/>
              <a:chOff x="1415441" y="4359058"/>
              <a:chExt cx="1102291" cy="776613"/>
            </a:xfrm>
          </p:grpSpPr>
          <p:sp>
            <p:nvSpPr>
              <p:cNvPr id="44" name="二等辺三角形 43"/>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5" name="台形 44"/>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46" name="角丸四角形 45"/>
          <p:cNvSpPr/>
          <p:nvPr/>
        </p:nvSpPr>
        <p:spPr>
          <a:xfrm>
            <a:off x="3277299" y="3891811"/>
            <a:ext cx="4584329" cy="908409"/>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国全体のメタデータ集約</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提供</a:t>
            </a:r>
            <a:r>
              <a:rPr lang="en-US" altLang="ja-JP" sz="1600" b="1" dirty="0">
                <a:solidFill>
                  <a:prstClr val="black"/>
                </a:solidFill>
                <a:latin typeface="Meiryo UI" panose="020B0604030504040204" pitchFamily="50" charset="-128"/>
                <a:ea typeface="Meiryo UI" panose="020B0604030504040204" pitchFamily="50" charset="-128"/>
              </a:rPr>
              <a:t>】</a:t>
            </a:r>
          </a:p>
          <a:p>
            <a:r>
              <a:rPr lang="ja-JP" altLang="en-US" sz="1600" dirty="0">
                <a:solidFill>
                  <a:prstClr val="black"/>
                </a:solidFill>
                <a:latin typeface="Meiryo UI" panose="020B0604030504040204" pitchFamily="50" charset="-128"/>
                <a:ea typeface="Meiryo UI" panose="020B0604030504040204" pitchFamily="50" charset="-128"/>
              </a:rPr>
              <a:t>ハード（システム）面：統合的ポータル、</a:t>
            </a:r>
            <a:r>
              <a:rPr lang="en-US" altLang="ja-JP" sz="1600" dirty="0">
                <a:solidFill>
                  <a:prstClr val="black"/>
                </a:solidFill>
                <a:latin typeface="Meiryo UI" panose="020B0604030504040204" pitchFamily="50" charset="-128"/>
                <a:ea typeface="Meiryo UI" panose="020B0604030504040204" pitchFamily="50" charset="-128"/>
              </a:rPr>
              <a:t>API</a:t>
            </a:r>
            <a:r>
              <a:rPr lang="ja-JP" altLang="en-US" sz="1600" dirty="0">
                <a:solidFill>
                  <a:prstClr val="black"/>
                </a:solidFill>
                <a:latin typeface="Meiryo UI" panose="020B0604030504040204" pitchFamily="50" charset="-128"/>
                <a:ea typeface="Meiryo UI" panose="020B0604030504040204" pitchFamily="50" charset="-128"/>
              </a:rPr>
              <a:t>提供</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spc="-90" dirty="0">
                <a:solidFill>
                  <a:prstClr val="black"/>
                </a:solidFill>
                <a:latin typeface="Meiryo UI" panose="020B0604030504040204" pitchFamily="50" charset="-128"/>
                <a:ea typeface="Meiryo UI" panose="020B0604030504040204" pitchFamily="50" charset="-128"/>
              </a:rPr>
              <a:t>ソフト面：全体標準化、利活用の共通ルール策定</a:t>
            </a:r>
          </a:p>
        </p:txBody>
      </p:sp>
      <p:sp>
        <p:nvSpPr>
          <p:cNvPr id="49" name="上下矢印 48"/>
          <p:cNvSpPr/>
          <p:nvPr/>
        </p:nvSpPr>
        <p:spPr>
          <a:xfrm rot="1168921" flipH="1">
            <a:off x="3917563" y="4808626"/>
            <a:ext cx="310521" cy="51528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1" name="上矢印 50"/>
          <p:cNvSpPr/>
          <p:nvPr/>
        </p:nvSpPr>
        <p:spPr>
          <a:xfrm>
            <a:off x="5092151" y="3553712"/>
            <a:ext cx="663880" cy="3477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上下矢印 51"/>
          <p:cNvSpPr/>
          <p:nvPr/>
        </p:nvSpPr>
        <p:spPr>
          <a:xfrm rot="316309" flipH="1">
            <a:off x="4955805" y="4806054"/>
            <a:ext cx="310521" cy="51528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nvGrpSpPr>
          <p:cNvPr id="53" name="グループ化 52"/>
          <p:cNvGrpSpPr/>
          <p:nvPr/>
        </p:nvGrpSpPr>
        <p:grpSpPr>
          <a:xfrm>
            <a:off x="4618309" y="5286487"/>
            <a:ext cx="1026467" cy="1243790"/>
            <a:chOff x="911946" y="4719138"/>
            <a:chExt cx="1029590" cy="1210753"/>
          </a:xfrm>
        </p:grpSpPr>
        <p:cxnSp>
          <p:nvCxnSpPr>
            <p:cNvPr id="54" name="直線コネクタ 53"/>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5" name="直線コネクタ 54"/>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6" name="直線コネクタ 55"/>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57" name="グループ化 56"/>
            <p:cNvGrpSpPr/>
            <p:nvPr/>
          </p:nvGrpSpPr>
          <p:grpSpPr>
            <a:xfrm>
              <a:off x="1647588" y="5603263"/>
              <a:ext cx="293948" cy="322310"/>
              <a:chOff x="1415441" y="4359058"/>
              <a:chExt cx="1102291" cy="776613"/>
            </a:xfrm>
          </p:grpSpPr>
          <p:sp>
            <p:nvSpPr>
              <p:cNvPr id="67" name="二等辺三角形 6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8" name="台形 6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8" name="グループ化 57"/>
            <p:cNvGrpSpPr/>
            <p:nvPr/>
          </p:nvGrpSpPr>
          <p:grpSpPr>
            <a:xfrm>
              <a:off x="1050142" y="4719138"/>
              <a:ext cx="718955" cy="464171"/>
              <a:chOff x="1415441" y="4359058"/>
              <a:chExt cx="1102291" cy="776613"/>
            </a:xfrm>
          </p:grpSpPr>
          <p:sp>
            <p:nvSpPr>
              <p:cNvPr id="65" name="二等辺三角形 6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6" name="台形 6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9" name="グループ化 58"/>
            <p:cNvGrpSpPr/>
            <p:nvPr/>
          </p:nvGrpSpPr>
          <p:grpSpPr>
            <a:xfrm>
              <a:off x="1281679" y="5607581"/>
              <a:ext cx="293948" cy="322310"/>
              <a:chOff x="1415441" y="4359058"/>
              <a:chExt cx="1102291" cy="776613"/>
            </a:xfrm>
          </p:grpSpPr>
          <p:sp>
            <p:nvSpPr>
              <p:cNvPr id="63" name="二等辺三角形 6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4" name="台形 6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60" name="グループ化 59"/>
            <p:cNvGrpSpPr/>
            <p:nvPr/>
          </p:nvGrpSpPr>
          <p:grpSpPr>
            <a:xfrm>
              <a:off x="911946" y="5603263"/>
              <a:ext cx="293948" cy="322310"/>
              <a:chOff x="1415441" y="4359058"/>
              <a:chExt cx="1102291" cy="776613"/>
            </a:xfrm>
          </p:grpSpPr>
          <p:sp>
            <p:nvSpPr>
              <p:cNvPr id="61" name="二等辺三角形 6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2" name="台形 6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grpSp>
        <p:nvGrpSpPr>
          <p:cNvPr id="69" name="グループ化 68"/>
          <p:cNvGrpSpPr/>
          <p:nvPr/>
        </p:nvGrpSpPr>
        <p:grpSpPr>
          <a:xfrm>
            <a:off x="5756032" y="5267663"/>
            <a:ext cx="1026467" cy="1243790"/>
            <a:chOff x="911946" y="4719138"/>
            <a:chExt cx="1029590" cy="1210753"/>
          </a:xfrm>
        </p:grpSpPr>
        <p:cxnSp>
          <p:nvCxnSpPr>
            <p:cNvPr id="70" name="直線コネクタ 69"/>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1" name="直線コネクタ 70"/>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2" name="直線コネクタ 71"/>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73" name="グループ化 72"/>
            <p:cNvGrpSpPr/>
            <p:nvPr/>
          </p:nvGrpSpPr>
          <p:grpSpPr>
            <a:xfrm>
              <a:off x="1647588" y="5603263"/>
              <a:ext cx="293948" cy="322310"/>
              <a:chOff x="1415441" y="4359058"/>
              <a:chExt cx="1102291" cy="776613"/>
            </a:xfrm>
          </p:grpSpPr>
          <p:sp>
            <p:nvSpPr>
              <p:cNvPr id="83" name="二等辺三角形 8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4" name="台形 8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4" name="グループ化 73"/>
            <p:cNvGrpSpPr/>
            <p:nvPr/>
          </p:nvGrpSpPr>
          <p:grpSpPr>
            <a:xfrm>
              <a:off x="1050142" y="4719138"/>
              <a:ext cx="718955" cy="464171"/>
              <a:chOff x="1415441" y="4359058"/>
              <a:chExt cx="1102291" cy="776613"/>
            </a:xfrm>
          </p:grpSpPr>
          <p:sp>
            <p:nvSpPr>
              <p:cNvPr id="81" name="二等辺三角形 8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2" name="台形 8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5" name="グループ化 74"/>
            <p:cNvGrpSpPr/>
            <p:nvPr/>
          </p:nvGrpSpPr>
          <p:grpSpPr>
            <a:xfrm>
              <a:off x="1281679" y="5607581"/>
              <a:ext cx="293948" cy="322310"/>
              <a:chOff x="1415441" y="4359058"/>
              <a:chExt cx="1102291" cy="776613"/>
            </a:xfrm>
          </p:grpSpPr>
          <p:sp>
            <p:nvSpPr>
              <p:cNvPr id="79" name="二等辺三角形 7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0" name="台形 7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6" name="グループ化 75"/>
            <p:cNvGrpSpPr/>
            <p:nvPr/>
          </p:nvGrpSpPr>
          <p:grpSpPr>
            <a:xfrm>
              <a:off x="911946" y="5603263"/>
              <a:ext cx="293948" cy="322310"/>
              <a:chOff x="1415441" y="4359058"/>
              <a:chExt cx="1102291" cy="776613"/>
            </a:xfrm>
          </p:grpSpPr>
          <p:sp>
            <p:nvSpPr>
              <p:cNvPr id="77" name="二等辺三角形 7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8" name="台形 7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grpSp>
        <p:nvGrpSpPr>
          <p:cNvPr id="85" name="グループ化 84"/>
          <p:cNvGrpSpPr/>
          <p:nvPr/>
        </p:nvGrpSpPr>
        <p:grpSpPr>
          <a:xfrm>
            <a:off x="6835161" y="5260931"/>
            <a:ext cx="1026467" cy="1243790"/>
            <a:chOff x="911946" y="4719138"/>
            <a:chExt cx="1029590" cy="1210753"/>
          </a:xfrm>
        </p:grpSpPr>
        <p:cxnSp>
          <p:nvCxnSpPr>
            <p:cNvPr id="86" name="直線コネクタ 85"/>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9" name="グループ化 88"/>
            <p:cNvGrpSpPr/>
            <p:nvPr/>
          </p:nvGrpSpPr>
          <p:grpSpPr>
            <a:xfrm>
              <a:off x="1647588" y="5603263"/>
              <a:ext cx="293948" cy="322310"/>
              <a:chOff x="1415441" y="4359058"/>
              <a:chExt cx="1102291" cy="776613"/>
            </a:xfrm>
          </p:grpSpPr>
          <p:sp>
            <p:nvSpPr>
              <p:cNvPr id="99" name="二等辺三角形 9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0" name="台形 9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0" name="グループ化 89"/>
            <p:cNvGrpSpPr/>
            <p:nvPr/>
          </p:nvGrpSpPr>
          <p:grpSpPr>
            <a:xfrm>
              <a:off x="1050142" y="4719138"/>
              <a:ext cx="718955" cy="464171"/>
              <a:chOff x="1415441" y="4359058"/>
              <a:chExt cx="1102291" cy="776613"/>
            </a:xfrm>
          </p:grpSpPr>
          <p:sp>
            <p:nvSpPr>
              <p:cNvPr id="97" name="二等辺三角形 9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8" name="台形 9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1" name="グループ化 90"/>
            <p:cNvGrpSpPr/>
            <p:nvPr/>
          </p:nvGrpSpPr>
          <p:grpSpPr>
            <a:xfrm>
              <a:off x="1281679" y="5607581"/>
              <a:ext cx="293948" cy="322310"/>
              <a:chOff x="1415441" y="4359058"/>
              <a:chExt cx="1102291" cy="776613"/>
            </a:xfrm>
          </p:grpSpPr>
          <p:sp>
            <p:nvSpPr>
              <p:cNvPr id="95" name="二等辺三角形 9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6" name="台形 9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2" name="グループ化 91"/>
            <p:cNvGrpSpPr/>
            <p:nvPr/>
          </p:nvGrpSpPr>
          <p:grpSpPr>
            <a:xfrm>
              <a:off x="911946" y="5603263"/>
              <a:ext cx="293948" cy="322310"/>
              <a:chOff x="1415441" y="4359058"/>
              <a:chExt cx="1102291" cy="776613"/>
            </a:xfrm>
          </p:grpSpPr>
          <p:sp>
            <p:nvSpPr>
              <p:cNvPr id="93" name="二等辺三角形 9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4" name="台形 9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101" name="上下矢印 100"/>
          <p:cNvSpPr/>
          <p:nvPr/>
        </p:nvSpPr>
        <p:spPr>
          <a:xfrm rot="20699563" flipH="1">
            <a:off x="5983906" y="4805110"/>
            <a:ext cx="310521" cy="51528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2" name="上下矢印 101"/>
          <p:cNvSpPr/>
          <p:nvPr/>
        </p:nvSpPr>
        <p:spPr>
          <a:xfrm rot="20367549" flipH="1">
            <a:off x="7052294" y="4767803"/>
            <a:ext cx="310521" cy="51528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5" name="角丸四角形 104"/>
          <p:cNvSpPr/>
          <p:nvPr/>
        </p:nvSpPr>
        <p:spPr>
          <a:xfrm>
            <a:off x="3303941" y="2513566"/>
            <a:ext cx="4677065" cy="1069007"/>
          </a:xfrm>
          <a:prstGeom prst="roundRect">
            <a:avLst/>
          </a:prstGeom>
          <a:solidFill>
            <a:schemeClr val="accent2">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集約されたメタデータの活用</a:t>
            </a:r>
            <a:r>
              <a:rPr lang="en-US" altLang="ja-JP" sz="1600" b="1" dirty="0">
                <a:solidFill>
                  <a:prstClr val="black"/>
                </a:solidFill>
                <a:latin typeface="Meiryo UI" panose="020B0604030504040204" pitchFamily="50" charset="-128"/>
                <a:ea typeface="Meiryo UI" panose="020B0604030504040204" pitchFamily="50" charset="-128"/>
              </a:rPr>
              <a:t>】</a:t>
            </a:r>
          </a:p>
          <a:p>
            <a:r>
              <a:rPr lang="ja-JP" altLang="en-US" sz="1600" dirty="0">
                <a:solidFill>
                  <a:prstClr val="black"/>
                </a:solidFill>
                <a:latin typeface="Meiryo UI" panose="020B0604030504040204" pitchFamily="50" charset="-128"/>
                <a:ea typeface="Meiryo UI" panose="020B0604030504040204" pitchFamily="50" charset="-128"/>
              </a:rPr>
              <a:t>・（目的別）分野、ジャンルごとの検索プラットフォームの提供</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spc="-90" dirty="0">
                <a:solidFill>
                  <a:prstClr val="black"/>
                </a:solidFill>
                <a:latin typeface="Meiryo UI" panose="020B0604030504040204" pitchFamily="50" charset="-128"/>
                <a:ea typeface="Meiryo UI" panose="020B0604030504040204" pitchFamily="50" charset="-128"/>
              </a:rPr>
              <a:t>・付加価値情報の付与（多言語化、画像化、</a:t>
            </a:r>
            <a:r>
              <a:rPr lang="en-US" altLang="ja-JP" sz="1600" spc="-90" dirty="0">
                <a:solidFill>
                  <a:prstClr val="black"/>
                </a:solidFill>
                <a:latin typeface="Meiryo UI" panose="020B0604030504040204" pitchFamily="50" charset="-128"/>
                <a:ea typeface="Meiryo UI" panose="020B0604030504040204" pitchFamily="50" charset="-128"/>
              </a:rPr>
              <a:t>3D</a:t>
            </a:r>
            <a:r>
              <a:rPr lang="ja-JP" altLang="en-US" sz="1600" spc="-90" dirty="0">
                <a:solidFill>
                  <a:prstClr val="black"/>
                </a:solidFill>
                <a:latin typeface="Meiryo UI" panose="020B0604030504040204" pitchFamily="50" charset="-128"/>
                <a:ea typeface="Meiryo UI" panose="020B0604030504040204" pitchFamily="50" charset="-128"/>
              </a:rPr>
              <a:t>化）</a:t>
            </a:r>
          </a:p>
        </p:txBody>
      </p:sp>
      <p:sp>
        <p:nvSpPr>
          <p:cNvPr id="106" name="角丸四角形 105"/>
          <p:cNvSpPr/>
          <p:nvPr/>
        </p:nvSpPr>
        <p:spPr>
          <a:xfrm>
            <a:off x="3334796" y="1061500"/>
            <a:ext cx="4501661" cy="1039526"/>
          </a:xfrm>
          <a:prstGeom prst="roundRect">
            <a:avLst/>
          </a:prstGeom>
          <a:solidFill>
            <a:schemeClr val="accent4">
              <a:lumMod val="60000"/>
              <a:lumOff val="4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コンテンツの活用</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創出</a:t>
            </a:r>
            <a:r>
              <a:rPr lang="en-US" altLang="ja-JP" sz="1600" b="1" dirty="0">
                <a:solidFill>
                  <a:prstClr val="black"/>
                </a:solidFill>
                <a:latin typeface="Meiryo UI" panose="020B0604030504040204" pitchFamily="50" charset="-128"/>
                <a:ea typeface="Meiryo UI" panose="020B0604030504040204" pitchFamily="50" charset="-128"/>
              </a:rPr>
              <a:t>】</a:t>
            </a:r>
          </a:p>
          <a:p>
            <a:r>
              <a:rPr lang="ja-JP" altLang="en-US" sz="1600" dirty="0">
                <a:solidFill>
                  <a:prstClr val="black"/>
                </a:solidFill>
                <a:latin typeface="Meiryo UI" panose="020B0604030504040204" pitchFamily="50" charset="-128"/>
                <a:ea typeface="Meiryo UI" panose="020B0604030504040204" pitchFamily="50" charset="-128"/>
              </a:rPr>
              <a:t>目的別検索・付加価値サービスの活用による</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・コンテンツの利活用の促進</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・新規コンテンツの創出</a:t>
            </a:r>
          </a:p>
        </p:txBody>
      </p:sp>
      <p:sp>
        <p:nvSpPr>
          <p:cNvPr id="107" name="上矢印 106"/>
          <p:cNvSpPr/>
          <p:nvPr/>
        </p:nvSpPr>
        <p:spPr>
          <a:xfrm>
            <a:off x="5104279" y="2120897"/>
            <a:ext cx="663880" cy="392669"/>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8" name="左矢印 117"/>
          <p:cNvSpPr/>
          <p:nvPr/>
        </p:nvSpPr>
        <p:spPr>
          <a:xfrm>
            <a:off x="2957237" y="1546424"/>
            <a:ext cx="296268" cy="268704"/>
          </a:xfrm>
          <a:prstGeom prst="lef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9" name="左矢印 118"/>
          <p:cNvSpPr/>
          <p:nvPr/>
        </p:nvSpPr>
        <p:spPr>
          <a:xfrm>
            <a:off x="2957237" y="2852132"/>
            <a:ext cx="296268" cy="268704"/>
          </a:xfrm>
          <a:prstGeom prst="lef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0" name="左矢印 119"/>
          <p:cNvSpPr/>
          <p:nvPr/>
        </p:nvSpPr>
        <p:spPr>
          <a:xfrm>
            <a:off x="2943916" y="4213923"/>
            <a:ext cx="296268" cy="268704"/>
          </a:xfrm>
          <a:prstGeom prst="lef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1" name="正方形/長方形 120"/>
          <p:cNvSpPr/>
          <p:nvPr/>
        </p:nvSpPr>
        <p:spPr>
          <a:xfrm>
            <a:off x="1521283" y="1528832"/>
            <a:ext cx="1385518" cy="32008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endParaRPr lang="en-US" altLang="ja-JP" sz="1600" dirty="0">
              <a:solidFill>
                <a:prstClr val="white"/>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・海外からの注目</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・地方への注目</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・教育利用</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・商業利用</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・防災利用</a:t>
            </a:r>
            <a:endParaRPr lang="en-US" altLang="ja-JP" sz="1600" dirty="0">
              <a:solidFill>
                <a:prstClr val="white"/>
              </a:solidFill>
              <a:latin typeface="Meiryo UI" panose="020B0604030504040204" pitchFamily="50" charset="-128"/>
              <a:ea typeface="Meiryo UI" panose="020B0604030504040204" pitchFamily="50" charset="-128"/>
            </a:endParaRPr>
          </a:p>
          <a:p>
            <a:pPr algn="r"/>
            <a:r>
              <a:rPr lang="ja-JP" altLang="en-US" sz="1600" dirty="0">
                <a:solidFill>
                  <a:prstClr val="black"/>
                </a:solidFill>
                <a:latin typeface="Meiryo UI" panose="020B0604030504040204" pitchFamily="50" charset="-128"/>
                <a:ea typeface="Meiryo UI" panose="020B0604030504040204" pitchFamily="50" charset="-128"/>
              </a:rPr>
              <a:t>など</a:t>
            </a:r>
            <a:endParaRPr lang="en-US" altLang="ja-JP" sz="1600" dirty="0">
              <a:solidFill>
                <a:prstClr val="black"/>
              </a:solidFill>
              <a:latin typeface="Meiryo UI" panose="020B0604030504040204" pitchFamily="50" charset="-128"/>
              <a:ea typeface="Meiryo UI" panose="020B0604030504040204" pitchFamily="50" charset="-128"/>
            </a:endParaRPr>
          </a:p>
          <a:p>
            <a:pPr algn="r"/>
            <a:endParaRPr lang="en-US" altLang="ja-JP" sz="1600" dirty="0">
              <a:solidFill>
                <a:prstClr val="black"/>
              </a:solidFill>
              <a:latin typeface="Meiryo UI" panose="020B0604030504040204" pitchFamily="50" charset="-128"/>
              <a:ea typeface="Meiryo UI" panose="020B0604030504040204" pitchFamily="50" charset="-128"/>
            </a:endParaRPr>
          </a:p>
          <a:p>
            <a:pPr algn="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22" name="円/楕円 121"/>
          <p:cNvSpPr/>
          <p:nvPr/>
        </p:nvSpPr>
        <p:spPr>
          <a:xfrm>
            <a:off x="1256944" y="815562"/>
            <a:ext cx="1813513" cy="11398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b="1" dirty="0">
                <a:solidFill>
                  <a:prstClr val="black"/>
                </a:solidFill>
                <a:latin typeface="Meiryo UI" panose="020B0604030504040204" pitchFamily="50" charset="-128"/>
                <a:ea typeface="Meiryo UI" panose="020B0604030504040204" pitchFamily="50" charset="-128"/>
              </a:rPr>
              <a:t>新たな発見、価値の創出へ</a:t>
            </a:r>
            <a:endParaRPr lang="en-US" altLang="ja-JP" b="1" dirty="0">
              <a:solidFill>
                <a:prstClr val="black"/>
              </a:solidFill>
              <a:latin typeface="Meiryo UI" panose="020B0604030504040204" pitchFamily="50" charset="-128"/>
              <a:ea typeface="Meiryo UI" panose="020B0604030504040204" pitchFamily="50" charset="-128"/>
            </a:endParaRPr>
          </a:p>
        </p:txBody>
      </p:sp>
      <p:sp>
        <p:nvSpPr>
          <p:cNvPr id="123" name="屈折矢印 122"/>
          <p:cNvSpPr/>
          <p:nvPr/>
        </p:nvSpPr>
        <p:spPr>
          <a:xfrm rot="5400000">
            <a:off x="1669808" y="5005906"/>
            <a:ext cx="1564298" cy="1152924"/>
          </a:xfrm>
          <a:prstGeom prst="bentUpArrow">
            <a:avLst>
              <a:gd name="adj1" fmla="val 25000"/>
              <a:gd name="adj2" fmla="val 25000"/>
              <a:gd name="adj3" fmla="val 25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4" name="テキスト ボックス 123"/>
          <p:cNvSpPr txBox="1"/>
          <p:nvPr/>
        </p:nvSpPr>
        <p:spPr>
          <a:xfrm>
            <a:off x="8052066" y="5935874"/>
            <a:ext cx="2489214" cy="830997"/>
          </a:xfrm>
          <a:prstGeom prst="rect">
            <a:avLst/>
          </a:prstGeom>
          <a:noFill/>
        </p:spPr>
        <p:txBody>
          <a:bodyPr wrap="square" rtlCol="0">
            <a:spAutoFit/>
          </a:bodyPr>
          <a:lstStyle/>
          <a:p>
            <a:r>
              <a:rPr lang="ja-JP" altLang="en-US" sz="1600" dirty="0">
                <a:solidFill>
                  <a:prstClr val="black"/>
                </a:solidFill>
                <a:latin typeface="Meiryo UI" panose="020B0604030504040204" pitchFamily="50" charset="-128"/>
                <a:ea typeface="Meiryo UI" panose="020B0604030504040204" pitchFamily="50" charset="-128"/>
              </a:rPr>
              <a:t>・所蔵目録</a:t>
            </a:r>
            <a:r>
              <a:rPr lang="en-US" altLang="ja-JP" sz="1600" dirty="0">
                <a:solidFill>
                  <a:prstClr val="black"/>
                </a:solidFill>
                <a:latin typeface="Meiryo UI" panose="020B0604030504040204" pitchFamily="50" charset="-128"/>
                <a:ea typeface="Meiryo UI" panose="020B0604030504040204" pitchFamily="50" charset="-128"/>
              </a:rPr>
              <a:t>DB</a:t>
            </a:r>
            <a:r>
              <a:rPr lang="ja-JP" altLang="en-US" sz="1600" dirty="0">
                <a:solidFill>
                  <a:prstClr val="black"/>
                </a:solidFill>
                <a:latin typeface="Meiryo UI" panose="020B0604030504040204" pitchFamily="50" charset="-128"/>
                <a:ea typeface="Meiryo UI" panose="020B0604030504040204" pitchFamily="50" charset="-128"/>
              </a:rPr>
              <a:t>化</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・デジタル化</a:t>
            </a:r>
            <a:r>
              <a:rPr lang="ja-JP" altLang="en-US" sz="1200" dirty="0">
                <a:solidFill>
                  <a:prstClr val="black"/>
                </a:solidFill>
                <a:latin typeface="Meiryo UI" panose="020B0604030504040204" pitchFamily="50" charset="-128"/>
                <a:ea typeface="Meiryo UI" panose="020B0604030504040204" pitchFamily="50" charset="-128"/>
              </a:rPr>
              <a:t>＝コンテンツ作成</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・ウェブ公開</a:t>
            </a:r>
          </a:p>
        </p:txBody>
      </p:sp>
      <p:sp>
        <p:nvSpPr>
          <p:cNvPr id="125" name="テキスト ボックス 124"/>
          <p:cNvSpPr txBox="1"/>
          <p:nvPr/>
        </p:nvSpPr>
        <p:spPr>
          <a:xfrm>
            <a:off x="8073149" y="4981171"/>
            <a:ext cx="2306753" cy="830997"/>
          </a:xfrm>
          <a:prstGeom prst="rect">
            <a:avLst/>
          </a:prstGeom>
          <a:noFill/>
        </p:spPr>
        <p:txBody>
          <a:bodyPr wrap="square" rtlCol="0">
            <a:spAutoFit/>
          </a:bodyPr>
          <a:lstStyle/>
          <a:p>
            <a:r>
              <a:rPr lang="ja-JP" altLang="en-US" sz="1600" dirty="0">
                <a:solidFill>
                  <a:prstClr val="black"/>
                </a:solidFill>
                <a:latin typeface="Meiryo UI" panose="020B0604030504040204" pitchFamily="50" charset="-128"/>
                <a:ea typeface="Meiryo UI" panose="020B0604030504040204" pitchFamily="50" charset="-128"/>
              </a:rPr>
              <a:t>・</a:t>
            </a:r>
            <a:r>
              <a:rPr lang="ja-JP" altLang="en-US" sz="1050" dirty="0">
                <a:solidFill>
                  <a:prstClr val="black"/>
                </a:solidFill>
                <a:latin typeface="Meiryo UI" panose="020B0604030504040204" pitchFamily="50" charset="-128"/>
                <a:ea typeface="Meiryo UI" panose="020B0604030504040204" pitchFamily="50" charset="-128"/>
              </a:rPr>
              <a:t>（領域ごとの）</a:t>
            </a:r>
            <a:r>
              <a:rPr lang="ja-JP" altLang="en-US" sz="1600" dirty="0">
                <a:solidFill>
                  <a:prstClr val="black"/>
                </a:solidFill>
                <a:latin typeface="Meiryo UI" panose="020B0604030504040204" pitchFamily="50" charset="-128"/>
                <a:ea typeface="Meiryo UI" panose="020B0604030504040204" pitchFamily="50" charset="-128"/>
              </a:rPr>
              <a:t>メタデータ集約</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・メタデータ標準化</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・デジタル化</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公開支援</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26" name="テキスト ボックス 125"/>
          <p:cNvSpPr txBox="1"/>
          <p:nvPr/>
        </p:nvSpPr>
        <p:spPr>
          <a:xfrm>
            <a:off x="4236768" y="4947265"/>
            <a:ext cx="3056849" cy="338554"/>
          </a:xfrm>
          <a:prstGeom prst="rect">
            <a:avLst/>
          </a:prstGeom>
          <a:noFill/>
        </p:spPr>
        <p:txBody>
          <a:bodyPr wrap="square" rtlCol="0">
            <a:spAutoFit/>
          </a:bodyPr>
          <a:lstStyle/>
          <a:p>
            <a:pPr algn="ct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領域ごとのアグリゲータ</a:t>
            </a:r>
            <a:r>
              <a:rPr lang="en-US" altLang="ja-JP" sz="1600" b="1" dirty="0">
                <a:solidFill>
                  <a:prstClr val="black"/>
                </a:solidFill>
                <a:latin typeface="Meiryo UI" panose="020B0604030504040204" pitchFamily="50" charset="-128"/>
                <a:ea typeface="Meiryo UI" panose="020B0604030504040204" pitchFamily="50" charset="-128"/>
              </a:rPr>
              <a:t>】</a:t>
            </a:r>
            <a:endParaRPr lang="ja-JP" altLang="en-US" sz="1600" b="1" dirty="0">
              <a:solidFill>
                <a:prstClr val="black"/>
              </a:solidFill>
              <a:latin typeface="Meiryo UI" panose="020B0604030504040204" pitchFamily="50" charset="-128"/>
              <a:ea typeface="Meiryo UI" panose="020B0604030504040204" pitchFamily="50" charset="-128"/>
            </a:endParaRPr>
          </a:p>
        </p:txBody>
      </p:sp>
      <p:sp>
        <p:nvSpPr>
          <p:cNvPr id="127" name="テキスト ボックス 126"/>
          <p:cNvSpPr txBox="1"/>
          <p:nvPr/>
        </p:nvSpPr>
        <p:spPr>
          <a:xfrm>
            <a:off x="3611829" y="6458844"/>
            <a:ext cx="810530"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図書館</a:t>
            </a:r>
          </a:p>
        </p:txBody>
      </p:sp>
      <p:sp>
        <p:nvSpPr>
          <p:cNvPr id="129" name="テキスト ボックス 128"/>
          <p:cNvSpPr txBox="1"/>
          <p:nvPr/>
        </p:nvSpPr>
        <p:spPr>
          <a:xfrm>
            <a:off x="4653158" y="6451644"/>
            <a:ext cx="1033349"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公文書館</a:t>
            </a:r>
          </a:p>
        </p:txBody>
      </p:sp>
      <p:sp>
        <p:nvSpPr>
          <p:cNvPr id="130" name="テキスト ボックス 129"/>
          <p:cNvSpPr txBox="1"/>
          <p:nvPr/>
        </p:nvSpPr>
        <p:spPr>
          <a:xfrm>
            <a:off x="5759865" y="5450943"/>
            <a:ext cx="1006244"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文化遺産</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31" name="テキスト ボックス 130"/>
          <p:cNvSpPr txBox="1"/>
          <p:nvPr/>
        </p:nvSpPr>
        <p:spPr>
          <a:xfrm>
            <a:off x="6717358" y="5440433"/>
            <a:ext cx="1302382"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メディア芸術</a:t>
            </a:r>
          </a:p>
        </p:txBody>
      </p:sp>
      <p:sp>
        <p:nvSpPr>
          <p:cNvPr id="132" name="テキスト ボックス 131"/>
          <p:cNvSpPr txBox="1"/>
          <p:nvPr/>
        </p:nvSpPr>
        <p:spPr>
          <a:xfrm>
            <a:off x="3594306" y="5464230"/>
            <a:ext cx="921590"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書籍等</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6121626" y="6459523"/>
            <a:ext cx="1634873"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美術館・博物館</a:t>
            </a:r>
          </a:p>
        </p:txBody>
      </p:sp>
      <p:sp>
        <p:nvSpPr>
          <p:cNvPr id="150" name="テキスト ボックス 149"/>
          <p:cNvSpPr txBox="1"/>
          <p:nvPr/>
        </p:nvSpPr>
        <p:spPr>
          <a:xfrm>
            <a:off x="4592623" y="5865970"/>
            <a:ext cx="2326906" cy="338554"/>
          </a:xfrm>
          <a:prstGeom prst="rect">
            <a:avLst/>
          </a:prstGeom>
          <a:noFill/>
        </p:spPr>
        <p:txBody>
          <a:bodyPr wrap="square" rtlCol="0">
            <a:spAutoFit/>
          </a:bodyPr>
          <a:lstStyle/>
          <a:p>
            <a:pPr algn="ct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各機関</a:t>
            </a:r>
            <a:r>
              <a:rPr lang="en-US" altLang="ja-JP" sz="1600" b="1" dirty="0">
                <a:solidFill>
                  <a:prstClr val="black"/>
                </a:solidFill>
                <a:latin typeface="Meiryo UI" panose="020B0604030504040204" pitchFamily="50" charset="-128"/>
                <a:ea typeface="Meiryo UI" panose="020B0604030504040204" pitchFamily="50" charset="-128"/>
              </a:rPr>
              <a:t>】</a:t>
            </a:r>
            <a:endParaRPr lang="ja-JP" altLang="en-US" sz="1600" b="1" dirty="0">
              <a:solidFill>
                <a:prstClr val="black"/>
              </a:solidFill>
              <a:latin typeface="Meiryo UI" panose="020B0604030504040204" pitchFamily="50" charset="-128"/>
              <a:ea typeface="Meiryo UI" panose="020B0604030504040204" pitchFamily="50" charset="-128"/>
            </a:endParaRPr>
          </a:p>
        </p:txBody>
      </p:sp>
      <p:sp>
        <p:nvSpPr>
          <p:cNvPr id="151" name="テキスト ボックス 150"/>
          <p:cNvSpPr txBox="1"/>
          <p:nvPr/>
        </p:nvSpPr>
        <p:spPr>
          <a:xfrm>
            <a:off x="4617676" y="5464230"/>
            <a:ext cx="1033349"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公文書等</a:t>
            </a:r>
          </a:p>
        </p:txBody>
      </p:sp>
      <p:sp>
        <p:nvSpPr>
          <p:cNvPr id="154" name="テキスト ボックス 153"/>
          <p:cNvSpPr txBox="1"/>
          <p:nvPr/>
        </p:nvSpPr>
        <p:spPr>
          <a:xfrm>
            <a:off x="7981005" y="1176589"/>
            <a:ext cx="2796585" cy="3216265"/>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600" b="1" u="sng" dirty="0">
                <a:solidFill>
                  <a:srgbClr val="ED7D31">
                    <a:lumMod val="50000"/>
                  </a:srgbClr>
                </a:solidFill>
                <a:latin typeface="Meiryo UI" panose="020B0604030504040204" pitchFamily="50" charset="-128"/>
                <a:ea typeface="Meiryo UI" panose="020B0604030504040204" pitchFamily="50" charset="-128"/>
              </a:rPr>
              <a:t>実現のために必要な施策</a:t>
            </a:r>
            <a:endParaRPr lang="en-US" altLang="ja-JP" sz="1600" b="1" u="sng" dirty="0">
              <a:solidFill>
                <a:srgbClr val="ED7D31">
                  <a:lumMod val="50000"/>
                </a:srgbClr>
              </a:solidFill>
              <a:latin typeface="Meiryo UI" panose="020B0604030504040204" pitchFamily="50" charset="-128"/>
              <a:ea typeface="Meiryo UI" panose="020B0604030504040204" pitchFamily="50" charset="-128"/>
            </a:endParaRPr>
          </a:p>
          <a:p>
            <a:pPr>
              <a:spcBef>
                <a:spcPts val="600"/>
              </a:spcBef>
            </a:pPr>
            <a:r>
              <a:rPr lang="ja-JP" altLang="en-US" sz="1400" dirty="0">
                <a:solidFill>
                  <a:prstClr val="black"/>
                </a:solidFill>
                <a:latin typeface="Meiryo UI" panose="020B0604030504040204" pitchFamily="50" charset="-128"/>
                <a:ea typeface="Meiryo UI" panose="020B0604030504040204" pitchFamily="50" charset="-128"/>
              </a:rPr>
              <a:t>・各機関におけるメタデータ整備、コンテンツ拡充策（＋ライセンスの明確化）</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・領域ごとのアグリゲータの指定、援助</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・メタデータのオープン化の推進（≒国のオープンデータ戦略との連携）</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・国全体の標準化、共通ルール作り（のための協議体設置）</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・付加価値を伴う目的別検索プラットフォームの構築の促進</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・デジタル化（コンテンツ作成）及びコンテンツ利活用促進のための</a:t>
            </a:r>
            <a:r>
              <a:rPr lang="ja-JP" altLang="en-US" sz="1000" dirty="0">
                <a:solidFill>
                  <a:prstClr val="black"/>
                </a:solidFill>
                <a:latin typeface="Meiryo UI" panose="020B0604030504040204" pitchFamily="50" charset="-128"/>
                <a:ea typeface="Meiryo UI" panose="020B0604030504040204" pitchFamily="50" charset="-128"/>
              </a:rPr>
              <a:t>（孤児著作物対応含む）</a:t>
            </a:r>
            <a:r>
              <a:rPr lang="ja-JP" altLang="en-US" sz="1400" dirty="0">
                <a:solidFill>
                  <a:prstClr val="black"/>
                </a:solidFill>
                <a:latin typeface="Meiryo UI" panose="020B0604030504040204" pitchFamily="50" charset="-128"/>
                <a:ea typeface="Meiryo UI" panose="020B0604030504040204" pitchFamily="50" charset="-128"/>
              </a:rPr>
              <a:t>法的整備</a:t>
            </a:r>
          </a:p>
        </p:txBody>
      </p:sp>
      <p:sp>
        <p:nvSpPr>
          <p:cNvPr id="155" name="テキスト ボックス 154"/>
          <p:cNvSpPr txBox="1"/>
          <p:nvPr/>
        </p:nvSpPr>
        <p:spPr>
          <a:xfrm>
            <a:off x="1383637" y="5895902"/>
            <a:ext cx="1490509" cy="830997"/>
          </a:xfrm>
          <a:prstGeom prst="rect">
            <a:avLst/>
          </a:prstGeom>
          <a:noFill/>
        </p:spPr>
        <p:txBody>
          <a:bodyPr wrap="square" rtlCol="0">
            <a:spAutoFit/>
          </a:bodyPr>
          <a:lstStyle/>
          <a:p>
            <a:r>
              <a:rPr lang="ja-JP" altLang="en-US" sz="1200" dirty="0">
                <a:solidFill>
                  <a:prstClr val="black"/>
                </a:solidFill>
                <a:latin typeface="Meiryo UI" panose="020B0604030504040204" pitchFamily="50" charset="-128"/>
                <a:ea typeface="Meiryo UI" panose="020B0604030504040204" pitchFamily="50" charset="-128"/>
              </a:rPr>
              <a:t>・民間等施設へのコンテンツ商用利用の収益還元</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200" dirty="0">
                <a:solidFill>
                  <a:prstClr val="black"/>
                </a:solidFill>
                <a:latin typeface="Meiryo UI" panose="020B0604030504040204" pitchFamily="50" charset="-128"/>
                <a:ea typeface="Meiryo UI" panose="020B0604030504040204" pitchFamily="50" charset="-128"/>
              </a:rPr>
              <a:t>・集客効果</a:t>
            </a:r>
          </a:p>
        </p:txBody>
      </p:sp>
      <p:sp>
        <p:nvSpPr>
          <p:cNvPr id="116" name="爆発 1 115"/>
          <p:cNvSpPr/>
          <p:nvPr/>
        </p:nvSpPr>
        <p:spPr>
          <a:xfrm>
            <a:off x="1219513" y="3627255"/>
            <a:ext cx="1684375" cy="2175528"/>
          </a:xfrm>
          <a:prstGeom prst="irregularSeal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b="1" dirty="0">
                <a:solidFill>
                  <a:prstClr val="black"/>
                </a:solidFill>
                <a:latin typeface="Meiryo UI" panose="020B0604030504040204" pitchFamily="50" charset="-128"/>
                <a:ea typeface="Meiryo UI" panose="020B0604030504040204" pitchFamily="50" charset="-128"/>
              </a:rPr>
              <a:t>経済</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効果</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56" name="ひし形 155"/>
          <p:cNvSpPr/>
          <p:nvPr/>
        </p:nvSpPr>
        <p:spPr>
          <a:xfrm>
            <a:off x="6442209" y="1824438"/>
            <a:ext cx="1330705" cy="80029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民間知識の参入</a:t>
            </a:r>
          </a:p>
        </p:txBody>
      </p:sp>
    </p:spTree>
    <p:extLst>
      <p:ext uri="{BB962C8B-B14F-4D97-AF65-F5344CB8AC3E}">
        <p14:creationId xmlns:p14="http://schemas.microsoft.com/office/powerpoint/2010/main" val="20679594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767684"/>
          </a:xfrm>
        </p:spPr>
        <p:txBody>
          <a:bodyPr>
            <a:normAutofit/>
          </a:bodyPr>
          <a:lstStyle/>
          <a:p>
            <a:pPr algn="ctr"/>
            <a:r>
              <a:rPr lang="ja-JP" altLang="en-US" sz="3200" dirty="0"/>
              <a:t>国立国会図書館が果たし得る役割</a:t>
            </a:r>
          </a:p>
        </p:txBody>
      </p:sp>
      <p:sp>
        <p:nvSpPr>
          <p:cNvPr id="3" name="コンテンツ プレースホルダー 2"/>
          <p:cNvSpPr>
            <a:spLocks noGrp="1"/>
          </p:cNvSpPr>
          <p:nvPr>
            <p:ph idx="1"/>
          </p:nvPr>
        </p:nvSpPr>
        <p:spPr>
          <a:xfrm>
            <a:off x="1243173" y="820604"/>
            <a:ext cx="9667982" cy="5356360"/>
          </a:xfrm>
        </p:spPr>
        <p:txBody>
          <a:bodyPr>
            <a:normAutofit/>
          </a:bodyPr>
          <a:lstStyle/>
          <a:p>
            <a:pPr>
              <a:buFont typeface="Wingdings" panose="05000000000000000000" pitchFamily="2" charset="2"/>
              <a:buChar char="Ø"/>
            </a:pPr>
            <a:r>
              <a:rPr lang="ja-JP" altLang="en-US" sz="2000" dirty="0"/>
              <a:t>国全体のメタデータ集約</a:t>
            </a:r>
            <a:r>
              <a:rPr lang="en-US" altLang="ja-JP" sz="2000" dirty="0"/>
              <a:t>/</a:t>
            </a:r>
            <a:r>
              <a:rPr lang="ja-JP" altLang="en-US" sz="2000" dirty="0"/>
              <a:t>提供における、システム面（統合的ポータル・</a:t>
            </a:r>
            <a:r>
              <a:rPr lang="en-US" altLang="ja-JP" sz="2000" dirty="0"/>
              <a:t>API</a:t>
            </a:r>
            <a:r>
              <a:rPr lang="ja-JP" altLang="en-US" sz="2000" dirty="0"/>
              <a:t>提供）での対応</a:t>
            </a:r>
            <a:endParaRPr lang="en-US" altLang="ja-JP" sz="2000" dirty="0"/>
          </a:p>
          <a:p>
            <a:pPr lvl="1"/>
            <a:r>
              <a:rPr lang="ja-JP" altLang="en-US" sz="1600" dirty="0"/>
              <a:t>国立国会図書館サーチの機能拡張による実現</a:t>
            </a:r>
            <a:endParaRPr lang="en-US" altLang="ja-JP" sz="1600" dirty="0"/>
          </a:p>
          <a:p>
            <a:pPr>
              <a:buFont typeface="Wingdings" panose="05000000000000000000" pitchFamily="2" charset="2"/>
              <a:buChar char="Ø"/>
            </a:pPr>
            <a:r>
              <a:rPr lang="ja-JP" altLang="en-US" sz="2000" dirty="0"/>
              <a:t>図書館界のアグリゲータ</a:t>
            </a:r>
            <a:endParaRPr lang="en-US" altLang="ja-JP" sz="2000" dirty="0"/>
          </a:p>
          <a:p>
            <a:pPr lvl="1"/>
            <a:r>
              <a:rPr lang="ja-JP" altLang="en-US" sz="1600" dirty="0"/>
              <a:t>各図書館の資料デジタル化の支援（手引き公開、研修の実施等）</a:t>
            </a:r>
            <a:endParaRPr lang="en-US" altLang="ja-JP" sz="1600" dirty="0"/>
          </a:p>
          <a:p>
            <a:pPr lvl="1"/>
            <a:r>
              <a:rPr lang="ja-JP" altLang="en-US" sz="1600" dirty="0"/>
              <a:t>デジタル化資料等の（識別子含む）メタデータ標準化の推進</a:t>
            </a:r>
            <a:endParaRPr lang="en-US" altLang="ja-JP" sz="1600" dirty="0"/>
          </a:p>
          <a:p>
            <a:pPr>
              <a:buFont typeface="Wingdings" panose="05000000000000000000" pitchFamily="2" charset="2"/>
              <a:buChar char="Ø"/>
            </a:pPr>
            <a:r>
              <a:rPr lang="ja-JP" altLang="en-US" sz="2000" dirty="0"/>
              <a:t>出版物等のデジタル化データ等への付加価値サービスの創出</a:t>
            </a:r>
            <a:endParaRPr lang="en-US" altLang="ja-JP" sz="2000" dirty="0"/>
          </a:p>
          <a:p>
            <a:pPr lvl="1"/>
            <a:r>
              <a:rPr lang="ja-JP" altLang="en-US" sz="1600" dirty="0"/>
              <a:t>テキスト化と本文検索、電子展示会</a:t>
            </a:r>
            <a:endParaRPr lang="en-US" altLang="ja-JP" sz="1600" dirty="0"/>
          </a:p>
          <a:p>
            <a:pPr lvl="1"/>
            <a:r>
              <a:rPr lang="ja-JP" altLang="en-US" sz="1600" dirty="0"/>
              <a:t>ＮＤＬラボでの研究活動</a:t>
            </a:r>
          </a:p>
        </p:txBody>
      </p:sp>
      <p:cxnSp>
        <p:nvCxnSpPr>
          <p:cNvPr id="5" name="直線コネクタ 4"/>
          <p:cNvCxnSpPr/>
          <p:nvPr/>
        </p:nvCxnSpPr>
        <p:spPr>
          <a:xfrm flipH="1">
            <a:off x="2760527" y="4685517"/>
            <a:ext cx="224785" cy="398901"/>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 name="直線コネクタ 5"/>
          <p:cNvCxnSpPr/>
          <p:nvPr/>
        </p:nvCxnSpPr>
        <p:spPr>
          <a:xfrm flipH="1">
            <a:off x="3143409" y="4682742"/>
            <a:ext cx="183752" cy="409364"/>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 name="直線コネクタ 6"/>
          <p:cNvCxnSpPr/>
          <p:nvPr/>
        </p:nvCxnSpPr>
        <p:spPr>
          <a:xfrm flipH="1">
            <a:off x="3471309" y="4678904"/>
            <a:ext cx="80845" cy="399282"/>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グループ化 7"/>
          <p:cNvGrpSpPr/>
          <p:nvPr/>
        </p:nvGrpSpPr>
        <p:grpSpPr>
          <a:xfrm>
            <a:off x="3319572" y="5091236"/>
            <a:ext cx="293056" cy="331105"/>
            <a:chOff x="1415441" y="4359058"/>
            <a:chExt cx="1102291" cy="776613"/>
          </a:xfrm>
        </p:grpSpPr>
        <p:sp>
          <p:nvSpPr>
            <p:cNvPr id="18" name="二等辺三角形 17"/>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9" name="台形 18"/>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10" name="グループ化 9"/>
          <p:cNvGrpSpPr/>
          <p:nvPr/>
        </p:nvGrpSpPr>
        <p:grpSpPr>
          <a:xfrm>
            <a:off x="2954773" y="5095671"/>
            <a:ext cx="293056" cy="331105"/>
            <a:chOff x="1415441" y="4359058"/>
            <a:chExt cx="1102291" cy="776613"/>
          </a:xfrm>
        </p:grpSpPr>
        <p:sp>
          <p:nvSpPr>
            <p:cNvPr id="14" name="二等辺三角形 13"/>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5" name="台形 14"/>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2586161" y="5091236"/>
            <a:ext cx="293056" cy="331105"/>
            <a:chOff x="1415441" y="4359058"/>
            <a:chExt cx="1102291" cy="776613"/>
          </a:xfrm>
        </p:grpSpPr>
        <p:sp>
          <p:nvSpPr>
            <p:cNvPr id="12" name="二等辺三角形 11"/>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3" name="台形 12"/>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20" name="グループ化 19"/>
          <p:cNvGrpSpPr/>
          <p:nvPr/>
        </p:nvGrpSpPr>
        <p:grpSpPr>
          <a:xfrm>
            <a:off x="7135722" y="5125927"/>
            <a:ext cx="1049209" cy="1243790"/>
            <a:chOff x="911946" y="4719138"/>
            <a:chExt cx="1029590" cy="1210753"/>
          </a:xfrm>
        </p:grpSpPr>
        <p:cxnSp>
          <p:nvCxnSpPr>
            <p:cNvPr id="21" name="直線コネクタ 20"/>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2" name="直線コネクタ 21"/>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3" name="直線コネクタ 22"/>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24" name="グループ化 23"/>
            <p:cNvGrpSpPr/>
            <p:nvPr/>
          </p:nvGrpSpPr>
          <p:grpSpPr>
            <a:xfrm>
              <a:off x="1647588" y="5603263"/>
              <a:ext cx="293948" cy="322310"/>
              <a:chOff x="1415441" y="4359058"/>
              <a:chExt cx="1102291" cy="776613"/>
            </a:xfrm>
          </p:grpSpPr>
          <p:sp>
            <p:nvSpPr>
              <p:cNvPr id="34" name="二等辺三角形 33"/>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5" name="台形 34"/>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25" name="グループ化 24"/>
            <p:cNvGrpSpPr/>
            <p:nvPr/>
          </p:nvGrpSpPr>
          <p:grpSpPr>
            <a:xfrm>
              <a:off x="1050142" y="4719138"/>
              <a:ext cx="718955" cy="464171"/>
              <a:chOff x="1415441" y="4359058"/>
              <a:chExt cx="1102291" cy="776613"/>
            </a:xfrm>
          </p:grpSpPr>
          <p:sp>
            <p:nvSpPr>
              <p:cNvPr id="32" name="二等辺三角形 31"/>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3" name="台形 32"/>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26" name="グループ化 25"/>
            <p:cNvGrpSpPr/>
            <p:nvPr/>
          </p:nvGrpSpPr>
          <p:grpSpPr>
            <a:xfrm>
              <a:off x="1281679" y="5607581"/>
              <a:ext cx="293948" cy="322310"/>
              <a:chOff x="1415441" y="4359058"/>
              <a:chExt cx="1102291" cy="776613"/>
            </a:xfrm>
          </p:grpSpPr>
          <p:sp>
            <p:nvSpPr>
              <p:cNvPr id="30" name="二等辺三角形 29"/>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1" name="台形 30"/>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27" name="グループ化 26"/>
            <p:cNvGrpSpPr/>
            <p:nvPr/>
          </p:nvGrpSpPr>
          <p:grpSpPr>
            <a:xfrm>
              <a:off x="911946" y="5603263"/>
              <a:ext cx="293948" cy="322310"/>
              <a:chOff x="1415441" y="4359058"/>
              <a:chExt cx="1102291" cy="776613"/>
            </a:xfrm>
          </p:grpSpPr>
          <p:sp>
            <p:nvSpPr>
              <p:cNvPr id="28" name="二等辺三角形 27"/>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9" name="台形 28"/>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pic>
        <p:nvPicPr>
          <p:cNvPr id="39" name="図 38"/>
          <p:cNvPicPr>
            <a:picLocks noChangeAspect="1"/>
          </p:cNvPicPr>
          <p:nvPr/>
        </p:nvPicPr>
        <p:blipFill>
          <a:blip r:embed="rId2"/>
          <a:stretch>
            <a:fillRect/>
          </a:stretch>
        </p:blipFill>
        <p:spPr>
          <a:xfrm>
            <a:off x="5973970" y="1203314"/>
            <a:ext cx="541868" cy="354493"/>
          </a:xfrm>
          <a:prstGeom prst="rect">
            <a:avLst/>
          </a:prstGeom>
        </p:spPr>
      </p:pic>
      <p:pic>
        <p:nvPicPr>
          <p:cNvPr id="1026" name="Picture 2" descr="http://intra.ndl.go.jp/download/attachments/38535257/mark_type_eng_TB_ms.png?version=1&amp;modificationDate=1413779768764&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013" y="4099898"/>
            <a:ext cx="2857500" cy="466726"/>
          </a:xfrm>
          <a:prstGeom prst="rect">
            <a:avLst/>
          </a:prstGeom>
          <a:noFill/>
          <a:extLst>
            <a:ext uri="{909E8E84-426E-40DD-AFC4-6F175D3DCCD1}">
              <a14:hiddenFill xmlns:a14="http://schemas.microsoft.com/office/drawing/2010/main">
                <a:solidFill>
                  <a:srgbClr val="FFFFFF"/>
                </a:solidFill>
              </a14:hiddenFill>
            </a:ext>
          </a:extLst>
        </p:spPr>
      </p:pic>
      <p:sp>
        <p:nvSpPr>
          <p:cNvPr id="42" name="正方形/長方形 41"/>
          <p:cNvSpPr/>
          <p:nvPr/>
        </p:nvSpPr>
        <p:spPr>
          <a:xfrm>
            <a:off x="2865897" y="3969919"/>
            <a:ext cx="5959948" cy="62679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nvGrpSpPr>
          <p:cNvPr id="45" name="グループ化 44"/>
          <p:cNvGrpSpPr/>
          <p:nvPr/>
        </p:nvGrpSpPr>
        <p:grpSpPr>
          <a:xfrm>
            <a:off x="8330900" y="5110204"/>
            <a:ext cx="1049209" cy="1243790"/>
            <a:chOff x="911946" y="4719138"/>
            <a:chExt cx="1029590" cy="1210753"/>
          </a:xfrm>
        </p:grpSpPr>
        <p:cxnSp>
          <p:nvCxnSpPr>
            <p:cNvPr id="46" name="直線コネクタ 45"/>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47" name="直線コネクタ 46"/>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48" name="直線コネクタ 47"/>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49" name="グループ化 48"/>
            <p:cNvGrpSpPr/>
            <p:nvPr/>
          </p:nvGrpSpPr>
          <p:grpSpPr>
            <a:xfrm>
              <a:off x="1647588" y="5603263"/>
              <a:ext cx="293948" cy="322310"/>
              <a:chOff x="1415441" y="4359058"/>
              <a:chExt cx="1102291" cy="776613"/>
            </a:xfrm>
          </p:grpSpPr>
          <p:sp>
            <p:nvSpPr>
              <p:cNvPr id="59" name="二等辺三角形 5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0" name="台形 5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0" name="グループ化 49"/>
            <p:cNvGrpSpPr/>
            <p:nvPr/>
          </p:nvGrpSpPr>
          <p:grpSpPr>
            <a:xfrm>
              <a:off x="1050142" y="4719138"/>
              <a:ext cx="718955" cy="464171"/>
              <a:chOff x="1415441" y="4359058"/>
              <a:chExt cx="1102291" cy="776613"/>
            </a:xfrm>
          </p:grpSpPr>
          <p:sp>
            <p:nvSpPr>
              <p:cNvPr id="57" name="二等辺三角形 5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8" name="台形 5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1" name="グループ化 50"/>
            <p:cNvGrpSpPr/>
            <p:nvPr/>
          </p:nvGrpSpPr>
          <p:grpSpPr>
            <a:xfrm>
              <a:off x="1281679" y="5607581"/>
              <a:ext cx="293948" cy="322310"/>
              <a:chOff x="1415441" y="4359058"/>
              <a:chExt cx="1102291" cy="776613"/>
            </a:xfrm>
          </p:grpSpPr>
          <p:sp>
            <p:nvSpPr>
              <p:cNvPr id="55" name="二等辺三角形 5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台形 5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2" name="グループ化 51"/>
            <p:cNvGrpSpPr/>
            <p:nvPr/>
          </p:nvGrpSpPr>
          <p:grpSpPr>
            <a:xfrm>
              <a:off x="911946" y="5603263"/>
              <a:ext cx="293948" cy="322310"/>
              <a:chOff x="1415441" y="4359058"/>
              <a:chExt cx="1102291" cy="776613"/>
            </a:xfrm>
          </p:grpSpPr>
          <p:sp>
            <p:nvSpPr>
              <p:cNvPr id="53" name="二等辺三角形 5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台形 5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62" name="テキスト ボックス 61"/>
          <p:cNvSpPr txBox="1"/>
          <p:nvPr/>
        </p:nvSpPr>
        <p:spPr>
          <a:xfrm>
            <a:off x="2341511" y="5493691"/>
            <a:ext cx="1425129"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公共図書館等</a:t>
            </a:r>
          </a:p>
        </p:txBody>
      </p:sp>
      <p:grpSp>
        <p:nvGrpSpPr>
          <p:cNvPr id="63" name="グループ化 62"/>
          <p:cNvGrpSpPr/>
          <p:nvPr/>
        </p:nvGrpSpPr>
        <p:grpSpPr>
          <a:xfrm>
            <a:off x="3602916" y="5146114"/>
            <a:ext cx="1049209" cy="1243790"/>
            <a:chOff x="911946" y="4719138"/>
            <a:chExt cx="1029590" cy="1210753"/>
          </a:xfrm>
        </p:grpSpPr>
        <p:cxnSp>
          <p:nvCxnSpPr>
            <p:cNvPr id="64" name="直線コネクタ 63"/>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5" name="直線コネクタ 64"/>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6" name="直線コネクタ 65"/>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67" name="グループ化 66"/>
            <p:cNvGrpSpPr/>
            <p:nvPr/>
          </p:nvGrpSpPr>
          <p:grpSpPr>
            <a:xfrm>
              <a:off x="1647588" y="5603263"/>
              <a:ext cx="293948" cy="322310"/>
              <a:chOff x="1415441" y="4359058"/>
              <a:chExt cx="1102291" cy="776613"/>
            </a:xfrm>
          </p:grpSpPr>
          <p:sp>
            <p:nvSpPr>
              <p:cNvPr id="77" name="二等辺三角形 7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8" name="台形 7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68" name="グループ化 67"/>
            <p:cNvGrpSpPr/>
            <p:nvPr/>
          </p:nvGrpSpPr>
          <p:grpSpPr>
            <a:xfrm>
              <a:off x="1050142" y="4719138"/>
              <a:ext cx="718955" cy="464171"/>
              <a:chOff x="1415441" y="4359058"/>
              <a:chExt cx="1102291" cy="776613"/>
            </a:xfrm>
          </p:grpSpPr>
          <p:sp>
            <p:nvSpPr>
              <p:cNvPr id="75" name="二等辺三角形 7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6" name="台形 7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69" name="グループ化 68"/>
            <p:cNvGrpSpPr/>
            <p:nvPr/>
          </p:nvGrpSpPr>
          <p:grpSpPr>
            <a:xfrm>
              <a:off x="1281679" y="5607581"/>
              <a:ext cx="293948" cy="322310"/>
              <a:chOff x="1415441" y="4359058"/>
              <a:chExt cx="1102291" cy="776613"/>
            </a:xfrm>
          </p:grpSpPr>
          <p:sp>
            <p:nvSpPr>
              <p:cNvPr id="73" name="二等辺三角形 7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4" name="台形 7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0" name="グループ化 69"/>
            <p:cNvGrpSpPr/>
            <p:nvPr/>
          </p:nvGrpSpPr>
          <p:grpSpPr>
            <a:xfrm>
              <a:off x="911946" y="5603263"/>
              <a:ext cx="293948" cy="322310"/>
              <a:chOff x="1415441" y="4359058"/>
              <a:chExt cx="1102291" cy="776613"/>
            </a:xfrm>
          </p:grpSpPr>
          <p:sp>
            <p:nvSpPr>
              <p:cNvPr id="71" name="二等辺三角形 7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2" name="台形 7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79" name="上下矢印 78"/>
          <p:cNvSpPr/>
          <p:nvPr/>
        </p:nvSpPr>
        <p:spPr>
          <a:xfrm flipH="1">
            <a:off x="3917607" y="4685517"/>
            <a:ext cx="318407" cy="452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0" name="テキスト ボックス 79"/>
          <p:cNvSpPr txBox="1"/>
          <p:nvPr/>
        </p:nvSpPr>
        <p:spPr>
          <a:xfrm>
            <a:off x="3409068" y="6428834"/>
            <a:ext cx="1428876" cy="307777"/>
          </a:xfrm>
          <a:prstGeom prst="rect">
            <a:avLst/>
          </a:prstGeom>
          <a:noFill/>
        </p:spPr>
        <p:txBody>
          <a:bodyPr wrap="square" rtlCol="0">
            <a:spAutoFit/>
          </a:bodyPr>
          <a:lstStyle/>
          <a:p>
            <a:pPr algn="ctr"/>
            <a:r>
              <a:rPr lang="ja-JP" altLang="en-US" sz="1400" dirty="0">
                <a:solidFill>
                  <a:prstClr val="black"/>
                </a:solidFill>
                <a:latin typeface="Meiryo UI" panose="020B0604030504040204" pitchFamily="50" charset="-128"/>
                <a:ea typeface="Meiryo UI" panose="020B0604030504040204" pitchFamily="50" charset="-128"/>
              </a:rPr>
              <a:t>大学図書館等</a:t>
            </a:r>
          </a:p>
        </p:txBody>
      </p:sp>
      <p:sp>
        <p:nvSpPr>
          <p:cNvPr id="81" name="テキスト ボックス 80"/>
          <p:cNvSpPr txBox="1"/>
          <p:nvPr/>
        </p:nvSpPr>
        <p:spPr>
          <a:xfrm>
            <a:off x="7267865" y="6418201"/>
            <a:ext cx="1033349"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公文書館</a:t>
            </a:r>
          </a:p>
        </p:txBody>
      </p:sp>
      <p:sp>
        <p:nvSpPr>
          <p:cNvPr id="82" name="テキスト ボックス 81"/>
          <p:cNvSpPr txBox="1"/>
          <p:nvPr/>
        </p:nvSpPr>
        <p:spPr>
          <a:xfrm>
            <a:off x="8251110" y="6422833"/>
            <a:ext cx="1634873"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美術館・博物館</a:t>
            </a:r>
          </a:p>
        </p:txBody>
      </p:sp>
      <p:grpSp>
        <p:nvGrpSpPr>
          <p:cNvPr id="83" name="グループ化 82"/>
          <p:cNvGrpSpPr/>
          <p:nvPr/>
        </p:nvGrpSpPr>
        <p:grpSpPr>
          <a:xfrm>
            <a:off x="4794678" y="5135482"/>
            <a:ext cx="1049209" cy="1243790"/>
            <a:chOff x="911946" y="4719138"/>
            <a:chExt cx="1029590" cy="1210753"/>
          </a:xfrm>
        </p:grpSpPr>
        <p:cxnSp>
          <p:nvCxnSpPr>
            <p:cNvPr id="84" name="直線コネクタ 83"/>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5" name="直線コネクタ 84"/>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6" name="直線コネクタ 85"/>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7" name="グループ化 86"/>
            <p:cNvGrpSpPr/>
            <p:nvPr/>
          </p:nvGrpSpPr>
          <p:grpSpPr>
            <a:xfrm>
              <a:off x="1647588" y="5603263"/>
              <a:ext cx="293948" cy="322310"/>
              <a:chOff x="1415441" y="4359058"/>
              <a:chExt cx="1102291" cy="776613"/>
            </a:xfrm>
          </p:grpSpPr>
          <p:sp>
            <p:nvSpPr>
              <p:cNvPr id="97" name="二等辺三角形 9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8" name="台形 9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88" name="グループ化 87"/>
            <p:cNvGrpSpPr/>
            <p:nvPr/>
          </p:nvGrpSpPr>
          <p:grpSpPr>
            <a:xfrm>
              <a:off x="1050142" y="4719138"/>
              <a:ext cx="718955" cy="464171"/>
              <a:chOff x="1415441" y="4359058"/>
              <a:chExt cx="1102291" cy="776613"/>
            </a:xfrm>
          </p:grpSpPr>
          <p:sp>
            <p:nvSpPr>
              <p:cNvPr id="95" name="二等辺三角形 9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6" name="台形 9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89" name="グループ化 88"/>
            <p:cNvGrpSpPr/>
            <p:nvPr/>
          </p:nvGrpSpPr>
          <p:grpSpPr>
            <a:xfrm>
              <a:off x="1281679" y="5607581"/>
              <a:ext cx="293948" cy="322310"/>
              <a:chOff x="1415441" y="4359058"/>
              <a:chExt cx="1102291" cy="776613"/>
            </a:xfrm>
          </p:grpSpPr>
          <p:sp>
            <p:nvSpPr>
              <p:cNvPr id="93" name="二等辺三角形 9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4" name="台形 9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0" name="グループ化 89"/>
            <p:cNvGrpSpPr/>
            <p:nvPr/>
          </p:nvGrpSpPr>
          <p:grpSpPr>
            <a:xfrm>
              <a:off x="911946" y="5603263"/>
              <a:ext cx="293948" cy="322310"/>
              <a:chOff x="1415441" y="4359058"/>
              <a:chExt cx="1102291" cy="776613"/>
            </a:xfrm>
          </p:grpSpPr>
          <p:sp>
            <p:nvSpPr>
              <p:cNvPr id="91" name="二等辺三角形 9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2" name="台形 9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99" name="上下矢印 98"/>
          <p:cNvSpPr/>
          <p:nvPr/>
        </p:nvSpPr>
        <p:spPr>
          <a:xfrm flipH="1">
            <a:off x="5134957" y="4685517"/>
            <a:ext cx="318407" cy="452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0" name="テキスト ボックス 99"/>
          <p:cNvSpPr txBox="1"/>
          <p:nvPr/>
        </p:nvSpPr>
        <p:spPr>
          <a:xfrm>
            <a:off x="4560336" y="6426168"/>
            <a:ext cx="1535664" cy="307777"/>
          </a:xfrm>
          <a:prstGeom prst="rect">
            <a:avLst/>
          </a:prstGeom>
          <a:noFill/>
        </p:spPr>
        <p:txBody>
          <a:bodyPr wrap="square" rtlCol="0">
            <a:spAutoFit/>
          </a:bodyPr>
          <a:lstStyle/>
          <a:p>
            <a:pPr algn="ctr"/>
            <a:r>
              <a:rPr lang="ja-JP" altLang="en-US" sz="1400" dirty="0">
                <a:solidFill>
                  <a:prstClr val="black"/>
                </a:solidFill>
                <a:latin typeface="Meiryo UI" panose="020B0604030504040204" pitchFamily="50" charset="-128"/>
                <a:ea typeface="Meiryo UI" panose="020B0604030504040204" pitchFamily="50" charset="-128"/>
              </a:rPr>
              <a:t>学協会・企業等</a:t>
            </a:r>
          </a:p>
        </p:txBody>
      </p:sp>
      <p:grpSp>
        <p:nvGrpSpPr>
          <p:cNvPr id="101" name="グループ化 100"/>
          <p:cNvGrpSpPr/>
          <p:nvPr/>
        </p:nvGrpSpPr>
        <p:grpSpPr>
          <a:xfrm>
            <a:off x="5936092" y="5135482"/>
            <a:ext cx="1049209" cy="1243790"/>
            <a:chOff x="911946" y="4719138"/>
            <a:chExt cx="1029590" cy="1210753"/>
          </a:xfrm>
        </p:grpSpPr>
        <p:cxnSp>
          <p:nvCxnSpPr>
            <p:cNvPr id="102" name="直線コネクタ 101"/>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03" name="直線コネクタ 102"/>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04" name="直線コネクタ 103"/>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105" name="グループ化 104"/>
            <p:cNvGrpSpPr/>
            <p:nvPr/>
          </p:nvGrpSpPr>
          <p:grpSpPr>
            <a:xfrm>
              <a:off x="1647588" y="5603263"/>
              <a:ext cx="293948" cy="322310"/>
              <a:chOff x="1415441" y="4359058"/>
              <a:chExt cx="1102291" cy="776613"/>
            </a:xfrm>
          </p:grpSpPr>
          <p:sp>
            <p:nvSpPr>
              <p:cNvPr id="115" name="二等辺三角形 11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6" name="台形 11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106" name="グループ化 105"/>
            <p:cNvGrpSpPr/>
            <p:nvPr/>
          </p:nvGrpSpPr>
          <p:grpSpPr>
            <a:xfrm>
              <a:off x="1050142" y="4719138"/>
              <a:ext cx="718955" cy="464171"/>
              <a:chOff x="1415441" y="4359058"/>
              <a:chExt cx="1102291" cy="776613"/>
            </a:xfrm>
          </p:grpSpPr>
          <p:sp>
            <p:nvSpPr>
              <p:cNvPr id="113" name="二等辺三角形 11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4" name="台形 11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107" name="グループ化 106"/>
            <p:cNvGrpSpPr/>
            <p:nvPr/>
          </p:nvGrpSpPr>
          <p:grpSpPr>
            <a:xfrm>
              <a:off x="1281679" y="5607581"/>
              <a:ext cx="293948" cy="322310"/>
              <a:chOff x="1415441" y="4359058"/>
              <a:chExt cx="1102291" cy="776613"/>
            </a:xfrm>
          </p:grpSpPr>
          <p:sp>
            <p:nvSpPr>
              <p:cNvPr id="111" name="二等辺三角形 11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2" name="台形 11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108" name="グループ化 107"/>
            <p:cNvGrpSpPr/>
            <p:nvPr/>
          </p:nvGrpSpPr>
          <p:grpSpPr>
            <a:xfrm>
              <a:off x="911946" y="5603263"/>
              <a:ext cx="293948" cy="322310"/>
              <a:chOff x="1415441" y="4359058"/>
              <a:chExt cx="1102291" cy="776613"/>
            </a:xfrm>
          </p:grpSpPr>
          <p:sp>
            <p:nvSpPr>
              <p:cNvPr id="109" name="二等辺三角形 10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0" name="台形 10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118" name="テキスト ボックス 117"/>
          <p:cNvSpPr txBox="1"/>
          <p:nvPr/>
        </p:nvSpPr>
        <p:spPr>
          <a:xfrm>
            <a:off x="5942112" y="6418202"/>
            <a:ext cx="1311915" cy="307777"/>
          </a:xfrm>
          <a:prstGeom prst="rect">
            <a:avLst/>
          </a:prstGeom>
          <a:noFill/>
        </p:spPr>
        <p:txBody>
          <a:bodyPr wrap="square" rtlCol="0">
            <a:spAutoFit/>
          </a:bodyPr>
          <a:lstStyle/>
          <a:p>
            <a:pPr algn="ctr"/>
            <a:r>
              <a:rPr lang="ja-JP" altLang="en-US" sz="1400" dirty="0">
                <a:solidFill>
                  <a:prstClr val="black"/>
                </a:solidFill>
                <a:latin typeface="Meiryo UI" panose="020B0604030504040204" pitchFamily="50" charset="-128"/>
                <a:ea typeface="Meiryo UI" panose="020B0604030504040204" pitchFamily="50" charset="-128"/>
              </a:rPr>
              <a:t>国・自治体等</a:t>
            </a:r>
          </a:p>
        </p:txBody>
      </p:sp>
      <p:sp>
        <p:nvSpPr>
          <p:cNvPr id="119" name="テキスト ボックス 118"/>
          <p:cNvSpPr txBox="1"/>
          <p:nvPr/>
        </p:nvSpPr>
        <p:spPr>
          <a:xfrm>
            <a:off x="3865024" y="5286989"/>
            <a:ext cx="536554" cy="830997"/>
          </a:xfrm>
          <a:prstGeom prst="rect">
            <a:avLst/>
          </a:prstGeom>
          <a:noFill/>
        </p:spPr>
        <p:txBody>
          <a:bodyPr wrap="square" rtlCol="0">
            <a:spAutoFit/>
          </a:bodyPr>
          <a:lstStyle/>
          <a:p>
            <a:pPr algn="ctr"/>
            <a:r>
              <a:rPr lang="ja-JP" altLang="en-US" sz="1600" b="1" dirty="0">
                <a:solidFill>
                  <a:prstClr val="black"/>
                </a:solidFill>
                <a:latin typeface="Meiryo UI" panose="020B0604030504040204" pitchFamily="50" charset="-128"/>
                <a:ea typeface="Meiryo UI" panose="020B0604030504040204" pitchFamily="50" charset="-128"/>
              </a:rPr>
              <a:t>ＮＩＩ</a:t>
            </a:r>
          </a:p>
        </p:txBody>
      </p:sp>
      <p:sp>
        <p:nvSpPr>
          <p:cNvPr id="120" name="テキスト ボックス 119"/>
          <p:cNvSpPr txBox="1"/>
          <p:nvPr/>
        </p:nvSpPr>
        <p:spPr>
          <a:xfrm>
            <a:off x="5021939" y="5303167"/>
            <a:ext cx="610689" cy="584775"/>
          </a:xfrm>
          <a:prstGeom prst="rect">
            <a:avLst/>
          </a:prstGeom>
          <a:noFill/>
        </p:spPr>
        <p:txBody>
          <a:bodyPr wrap="square" rtlCol="0">
            <a:spAutoFit/>
          </a:bodyPr>
          <a:lstStyle/>
          <a:p>
            <a:pPr algn="ctr"/>
            <a:r>
              <a:rPr lang="ja-JP" altLang="en-US" sz="1600" b="1" dirty="0">
                <a:solidFill>
                  <a:prstClr val="black"/>
                </a:solidFill>
                <a:latin typeface="Meiryo UI" panose="020B0604030504040204" pitchFamily="50" charset="-128"/>
                <a:ea typeface="Meiryo UI" panose="020B0604030504040204" pitchFamily="50" charset="-128"/>
              </a:rPr>
              <a:t>ＪＳＴ</a:t>
            </a:r>
          </a:p>
        </p:txBody>
      </p:sp>
      <p:sp>
        <p:nvSpPr>
          <p:cNvPr id="121" name="上下矢印 120"/>
          <p:cNvSpPr/>
          <p:nvPr/>
        </p:nvSpPr>
        <p:spPr>
          <a:xfrm flipH="1">
            <a:off x="6262766" y="4675685"/>
            <a:ext cx="318407" cy="452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2" name="上下矢印 121"/>
          <p:cNvSpPr/>
          <p:nvPr/>
        </p:nvSpPr>
        <p:spPr>
          <a:xfrm flipH="1">
            <a:off x="7480116" y="4663819"/>
            <a:ext cx="318407" cy="452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3" name="上下矢印 122"/>
          <p:cNvSpPr/>
          <p:nvPr/>
        </p:nvSpPr>
        <p:spPr>
          <a:xfrm rot="20421483" flipH="1">
            <a:off x="8586611" y="4679896"/>
            <a:ext cx="318407" cy="452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4" name="テキスト ボックス 123"/>
          <p:cNvSpPr txBox="1"/>
          <p:nvPr/>
        </p:nvSpPr>
        <p:spPr>
          <a:xfrm>
            <a:off x="6138898" y="5304529"/>
            <a:ext cx="610689" cy="338554"/>
          </a:xfrm>
          <a:prstGeom prst="rect">
            <a:avLst/>
          </a:prstGeom>
          <a:noFill/>
        </p:spPr>
        <p:txBody>
          <a:bodyPr wrap="square" rtlCol="0">
            <a:spAutoFit/>
          </a:bodyPr>
          <a:lstStyle/>
          <a:p>
            <a:pPr algn="ctr"/>
            <a:r>
              <a:rPr lang="ja-JP" altLang="en-US" sz="1600" b="1" dirty="0">
                <a:solidFill>
                  <a:prstClr val="black"/>
                </a:solidFill>
                <a:latin typeface="Meiryo UI" panose="020B0604030504040204" pitchFamily="50" charset="-128"/>
                <a:ea typeface="Meiryo UI" panose="020B0604030504040204" pitchFamily="50" charset="-128"/>
              </a:rPr>
              <a:t>？</a:t>
            </a:r>
          </a:p>
        </p:txBody>
      </p:sp>
      <p:sp>
        <p:nvSpPr>
          <p:cNvPr id="125" name="テキスト ボックス 124"/>
          <p:cNvSpPr txBox="1"/>
          <p:nvPr/>
        </p:nvSpPr>
        <p:spPr>
          <a:xfrm>
            <a:off x="7365302" y="5294233"/>
            <a:ext cx="610689" cy="338554"/>
          </a:xfrm>
          <a:prstGeom prst="rect">
            <a:avLst/>
          </a:prstGeom>
          <a:noFill/>
        </p:spPr>
        <p:txBody>
          <a:bodyPr wrap="square" rtlCol="0">
            <a:spAutoFit/>
          </a:bodyPr>
          <a:lstStyle/>
          <a:p>
            <a:pPr algn="ctr"/>
            <a:r>
              <a:rPr lang="ja-JP" altLang="en-US" sz="1600" b="1" dirty="0">
                <a:solidFill>
                  <a:prstClr val="black"/>
                </a:solidFill>
                <a:latin typeface="Meiryo UI" panose="020B0604030504040204" pitchFamily="50" charset="-128"/>
                <a:ea typeface="Meiryo UI" panose="020B0604030504040204" pitchFamily="50" charset="-128"/>
              </a:rPr>
              <a:t>？</a:t>
            </a:r>
          </a:p>
        </p:txBody>
      </p:sp>
      <p:sp>
        <p:nvSpPr>
          <p:cNvPr id="126" name="テキスト ボックス 125"/>
          <p:cNvSpPr txBox="1"/>
          <p:nvPr/>
        </p:nvSpPr>
        <p:spPr>
          <a:xfrm>
            <a:off x="8546146" y="5297454"/>
            <a:ext cx="610689" cy="338554"/>
          </a:xfrm>
          <a:prstGeom prst="rect">
            <a:avLst/>
          </a:prstGeom>
          <a:noFill/>
        </p:spPr>
        <p:txBody>
          <a:bodyPr wrap="square" rtlCol="0">
            <a:spAutoFit/>
          </a:bodyPr>
          <a:lstStyle/>
          <a:p>
            <a:pPr algn="ctr"/>
            <a:r>
              <a:rPr lang="ja-JP" altLang="en-US" sz="1600" b="1" dirty="0">
                <a:solidFill>
                  <a:prstClr val="black"/>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970144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222810" cy="6828155"/>
          </a:xfrm>
        </p:spPr>
        <p:txBody>
          <a:bodyPr vert="eaVert">
            <a:normAutofit fontScale="90000"/>
          </a:bodyPr>
          <a:lstStyle/>
          <a:p>
            <a:r>
              <a:rPr kumimoji="1" lang="ja-JP" altLang="en-US" dirty="0" smtClean="0"/>
              <a:t>知識インフラ構築の構成要素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207</a:t>
            </a:fld>
            <a:endParaRPr kumimoji="0" lang="en-US"/>
          </a:p>
        </p:txBody>
      </p:sp>
      <p:pic>
        <p:nvPicPr>
          <p:cNvPr id="6" name="図 5"/>
          <p:cNvPicPr>
            <a:picLocks noChangeAspect="1"/>
          </p:cNvPicPr>
          <p:nvPr/>
        </p:nvPicPr>
        <p:blipFill>
          <a:blip r:embed="rId3"/>
          <a:stretch>
            <a:fillRect/>
          </a:stretch>
        </p:blipFill>
        <p:spPr>
          <a:xfrm>
            <a:off x="1131570" y="29845"/>
            <a:ext cx="11060429" cy="6828155"/>
          </a:xfrm>
          <a:prstGeom prst="rect">
            <a:avLst/>
          </a:prstGeom>
        </p:spPr>
      </p:pic>
      <p:sp>
        <p:nvSpPr>
          <p:cNvPr id="7" name="正方形/長方形 6"/>
          <p:cNvSpPr/>
          <p:nvPr/>
        </p:nvSpPr>
        <p:spPr>
          <a:xfrm>
            <a:off x="1801930" y="6430900"/>
            <a:ext cx="648072"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hlinkClick r:id="rId4"/>
              </a:rPr>
              <a:t>PDF</a:t>
            </a:r>
            <a:endParaRPr lang="ja-JP" altLang="en-US" dirty="0"/>
          </a:p>
        </p:txBody>
      </p:sp>
    </p:spTree>
    <p:extLst>
      <p:ext uri="{BB962C8B-B14F-4D97-AF65-F5344CB8AC3E}">
        <p14:creationId xmlns:p14="http://schemas.microsoft.com/office/powerpoint/2010/main" val="67152774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440180" cy="6857999"/>
          </a:xfrm>
        </p:spPr>
        <p:txBody>
          <a:bodyPr vert="eaVert">
            <a:noAutofit/>
          </a:bodyPr>
          <a:lstStyle/>
          <a:p>
            <a:pPr algn="ctr"/>
            <a:r>
              <a:rPr lang="ja-JP" altLang="en-US" sz="4000" dirty="0"/>
              <a:t>文化財を含めたナショナルアーカイブ</a:t>
            </a:r>
            <a:r>
              <a:rPr lang="ja-JP" altLang="en-US" sz="4000" dirty="0" smtClean="0"/>
              <a:t>の構築</a:t>
            </a:r>
            <a:r>
              <a:rPr lang="ja-JP" altLang="en-US" sz="4000" dirty="0"/>
              <a:t>イメージ</a:t>
            </a:r>
          </a:p>
        </p:txBody>
      </p:sp>
      <p:sp>
        <p:nvSpPr>
          <p:cNvPr id="3" name="フッター プレースホルダー 2"/>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208</a:t>
            </a:fld>
            <a:endParaRPr kumimoji="0" 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4553" y="1"/>
            <a:ext cx="6408847" cy="6721474"/>
          </a:xfrm>
          <a:prstGeom prst="rect">
            <a:avLst/>
          </a:prstGeom>
        </p:spPr>
      </p:pic>
    </p:spTree>
    <p:extLst>
      <p:ext uri="{BB962C8B-B14F-4D97-AF65-F5344CB8AC3E}">
        <p14:creationId xmlns:p14="http://schemas.microsoft.com/office/powerpoint/2010/main" val="157811668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pPr eaLnBrk="1" hangingPunct="1"/>
            <a:r>
              <a:rPr lang="ja-JP" altLang="en-US" sz="3600" dirty="0"/>
              <a:t>知識情報基盤の構築</a:t>
            </a:r>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latin typeface="Meiryo UI" panose="020B0604030504040204" pitchFamily="50" charset="-128"/>
                <a:ea typeface="Meiryo UI" panose="020B0604030504040204" pitchFamily="50" charset="-128"/>
              </a:rPr>
              <a:t>新たな知識の創造と還流</a:t>
            </a:r>
            <a:endParaRPr lang="en-US" altLang="ja-JP" sz="1400" dirty="0">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209</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552384" y="59613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2011</a:t>
            </a:r>
            <a:r>
              <a:rPr lang="ja-JP" altLang="en-US" sz="1100" b="1" dirty="0">
                <a:solidFill>
                  <a:srgbClr val="FF0000"/>
                </a:solidFill>
                <a:latin typeface="Meiryo UI" panose="020B0604030504040204" pitchFamily="50" charset="-128"/>
                <a:ea typeface="Meiryo UI" panose="020B0604030504040204" pitchFamily="50" charset="-128"/>
              </a:rPr>
              <a:t>年</a:t>
            </a:r>
          </a:p>
        </p:txBody>
      </p:sp>
    </p:spTree>
    <p:extLst>
      <p:ext uri="{BB962C8B-B14F-4D97-AF65-F5344CB8AC3E}">
        <p14:creationId xmlns:p14="http://schemas.microsoft.com/office/powerpoint/2010/main" val="107195105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en-US" altLang="ja-JP" dirty="0"/>
              <a:t>【2002</a:t>
            </a:r>
            <a:r>
              <a:rPr lang="ja-JP" altLang="en-US" dirty="0"/>
              <a:t>～</a:t>
            </a:r>
            <a:r>
              <a:rPr lang="en-US" altLang="ja-JP" dirty="0"/>
              <a:t>2008</a:t>
            </a:r>
            <a:r>
              <a:rPr lang="en-US" altLang="ja-JP" dirty="0" smtClean="0"/>
              <a:t>】</a:t>
            </a:r>
            <a:r>
              <a:rPr lang="ja-JP" altLang="en-US" dirty="0"/>
              <a:t>サービス離陸期</a:t>
            </a:r>
            <a:r>
              <a:rPr lang="en-US" altLang="ja-JP" dirty="0" smtClean="0"/>
              <a:t/>
            </a:r>
            <a:br>
              <a:rPr lang="en-US" altLang="ja-JP" dirty="0" smtClean="0"/>
            </a:br>
            <a:r>
              <a:rPr lang="ja-JP" altLang="en-US" dirty="0" smtClean="0"/>
              <a:t>電子</a:t>
            </a:r>
            <a:r>
              <a:rPr lang="ja-JP" altLang="en-US" dirty="0"/>
              <a:t>図書館中期計画</a:t>
            </a:r>
            <a:r>
              <a:rPr lang="en-US" altLang="ja-JP" dirty="0"/>
              <a:t>2004</a:t>
            </a:r>
            <a:r>
              <a:rPr lang="ja-JP" altLang="en-US" dirty="0"/>
              <a:t>の実現</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21</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82528494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デジタル化</a:t>
            </a:r>
            <a:r>
              <a:rPr kumimoji="1" lang="en-US" altLang="ja-JP" dirty="0" smtClean="0">
                <a:latin typeface="HG丸ｺﾞｼｯｸM-PRO" pitchFamily="50" charset="-128"/>
                <a:ea typeface="HG丸ｺﾞｼｯｸM-PRO" pitchFamily="50" charset="-128"/>
              </a:rPr>
              <a:t>/</a:t>
            </a:r>
            <a:r>
              <a:rPr kumimoji="1" lang="ja-JP" altLang="en-US" dirty="0" smtClean="0">
                <a:latin typeface="HG丸ｺﾞｼｯｸM-PRO" pitchFamily="50" charset="-128"/>
                <a:ea typeface="HG丸ｺﾞｼｯｸM-PRO" pitchFamily="50" charset="-128"/>
              </a:rPr>
              <a:t>アーカイブ化で何が変わる？</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style>
          <a:lnRef idx="1">
            <a:schemeClr val="accent6"/>
          </a:lnRef>
          <a:fillRef idx="2">
            <a:schemeClr val="accent6"/>
          </a:fillRef>
          <a:effectRef idx="1">
            <a:schemeClr val="accent6"/>
          </a:effectRef>
          <a:fontRef idx="minor">
            <a:schemeClr val="dk1"/>
          </a:fontRef>
        </p:style>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210</a:t>
            </a:fld>
            <a:endParaRPr kumimoji="0" lang="en-US"/>
          </a:p>
        </p:txBody>
      </p:sp>
    </p:spTree>
    <p:extLst>
      <p:ext uri="{BB962C8B-B14F-4D97-AF65-F5344CB8AC3E}">
        <p14:creationId xmlns:p14="http://schemas.microsoft.com/office/powerpoint/2010/main" val="408005488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4674"/>
          </a:xfrm>
        </p:spPr>
        <p:txBody>
          <a:bodyPr>
            <a:normAutofit/>
          </a:bodyPr>
          <a:lstStyle/>
          <a:p>
            <a:r>
              <a:rPr lang="ja-JP" altLang="en-US" sz="3600" dirty="0"/>
              <a:t>デジタル化コンテンツの活用メリット</a:t>
            </a:r>
          </a:p>
        </p:txBody>
      </p:sp>
      <p:sp>
        <p:nvSpPr>
          <p:cNvPr id="3" name="コンテンツ プレースホルダー 2"/>
          <p:cNvSpPr>
            <a:spLocks noGrp="1"/>
          </p:cNvSpPr>
          <p:nvPr>
            <p:ph sz="half" idx="1"/>
          </p:nvPr>
        </p:nvSpPr>
        <p:spPr>
          <a:xfrm>
            <a:off x="205483" y="1052736"/>
            <a:ext cx="5814317" cy="5805264"/>
          </a:xfrm>
        </p:spPr>
        <p:txBody>
          <a:bodyPr>
            <a:normAutofit fontScale="85000" lnSpcReduction="10000"/>
          </a:bodyPr>
          <a:lstStyle/>
          <a:p>
            <a:r>
              <a:rPr lang="ja-JP" altLang="en-US" dirty="0" smtClean="0"/>
              <a:t>電子書籍のメモ、データベース化</a:t>
            </a:r>
            <a:endParaRPr lang="en-US" altLang="ja-JP" dirty="0" smtClean="0"/>
          </a:p>
          <a:p>
            <a:pPr lvl="1"/>
            <a:r>
              <a:rPr lang="en-US" altLang="ja-JP" dirty="0" smtClean="0"/>
              <a:t>SNS</a:t>
            </a:r>
            <a:r>
              <a:rPr lang="ja-JP" altLang="en-US" dirty="0" err="1" smtClean="0"/>
              <a:t>での</a:t>
            </a:r>
            <a:r>
              <a:rPr lang="ja-JP" altLang="en-US" dirty="0" smtClean="0"/>
              <a:t>連携、ソーシャルタギング</a:t>
            </a:r>
            <a:endParaRPr lang="en-US" altLang="ja-JP" dirty="0" smtClean="0"/>
          </a:p>
          <a:p>
            <a:pPr lvl="2"/>
            <a:r>
              <a:rPr lang="ja-JP" altLang="en-US" dirty="0"/>
              <a:t>専門家</a:t>
            </a:r>
            <a:r>
              <a:rPr lang="ja-JP" altLang="en-US" dirty="0" smtClean="0"/>
              <a:t>に限らず、一般の人の知見を集合知識化</a:t>
            </a:r>
            <a:endParaRPr lang="en-US" altLang="ja-JP" dirty="0" smtClean="0"/>
          </a:p>
          <a:p>
            <a:r>
              <a:rPr lang="ja-JP" altLang="en-US" dirty="0" smtClean="0"/>
              <a:t>著者とのコミュニケーション</a:t>
            </a:r>
            <a:endParaRPr lang="en-US" altLang="ja-JP" dirty="0" smtClean="0"/>
          </a:p>
          <a:p>
            <a:pPr lvl="1"/>
            <a:r>
              <a:rPr lang="ja-JP" altLang="en-US" dirty="0" smtClean="0"/>
              <a:t>人</a:t>
            </a:r>
            <a:r>
              <a:rPr lang="ja-JP" altLang="en-US" dirty="0"/>
              <a:t>と情報、情報と情報、情報を通じて人と人</a:t>
            </a:r>
            <a:r>
              <a:rPr lang="ja-JP" altLang="en-US" dirty="0" smtClean="0"/>
              <a:t>が関連付け</a:t>
            </a:r>
            <a:endParaRPr lang="en-US" altLang="ja-JP" dirty="0" smtClean="0"/>
          </a:p>
          <a:p>
            <a:pPr lvl="2"/>
            <a:r>
              <a:rPr lang="en-US" altLang="ja-JP" dirty="0" smtClean="0"/>
              <a:t>FOAF</a:t>
            </a:r>
            <a:r>
              <a:rPr lang="ja-JP" altLang="en-US" dirty="0" smtClean="0"/>
              <a:t>は、単に</a:t>
            </a:r>
            <a:r>
              <a:rPr lang="ja-JP" altLang="en-US" dirty="0" err="1" smtClean="0"/>
              <a:t>友達の友達の</a:t>
            </a:r>
            <a:r>
              <a:rPr lang="ja-JP" altLang="en-US" dirty="0" smtClean="0"/>
              <a:t>輪ではない</a:t>
            </a:r>
            <a:endParaRPr lang="en-US" altLang="ja-JP" dirty="0"/>
          </a:p>
          <a:p>
            <a:r>
              <a:rPr lang="ja-JP" altLang="en-US" dirty="0" smtClean="0"/>
              <a:t>情報源は、紙の本だけでない</a:t>
            </a:r>
            <a:endParaRPr lang="en-US" altLang="ja-JP" dirty="0" smtClean="0"/>
          </a:p>
          <a:p>
            <a:pPr lvl="1"/>
            <a:r>
              <a:rPr lang="en-US" altLang="ja-JP" dirty="0" smtClean="0"/>
              <a:t>TV</a:t>
            </a:r>
            <a:r>
              <a:rPr lang="ja-JP" altLang="en-US" dirty="0" smtClean="0"/>
              <a:t>で大衆娯楽を鑑賞していても、ドキュメンタリーを見ていても、放送大学を見ていても</a:t>
            </a:r>
            <a:endParaRPr lang="en-US" altLang="ja-JP" dirty="0" smtClean="0"/>
          </a:p>
          <a:p>
            <a:pPr lvl="1"/>
            <a:r>
              <a:rPr lang="ja-JP" altLang="en-US" dirty="0" smtClean="0"/>
              <a:t>趣味の中からも</a:t>
            </a:r>
            <a:endParaRPr lang="en-US" altLang="ja-JP" dirty="0" smtClean="0"/>
          </a:p>
          <a:p>
            <a:pPr lvl="1"/>
            <a:r>
              <a:rPr lang="ja-JP" altLang="en-US" dirty="0" smtClean="0"/>
              <a:t>まったりと、珈琲を飲みながら、</a:t>
            </a:r>
            <a:r>
              <a:rPr lang="en-US" altLang="ja-JP" dirty="0" smtClean="0"/>
              <a:t>TV</a:t>
            </a:r>
            <a:r>
              <a:rPr lang="ja-JP" altLang="en-US" dirty="0" smtClean="0"/>
              <a:t>を見ていても</a:t>
            </a:r>
            <a:endParaRPr lang="en-US" altLang="ja-JP" dirty="0" smtClean="0"/>
          </a:p>
          <a:p>
            <a:r>
              <a:rPr lang="ja-JP" altLang="en-US" dirty="0" smtClean="0"/>
              <a:t>人工知能</a:t>
            </a:r>
            <a:endParaRPr lang="en-US" altLang="ja-JP" dirty="0" smtClean="0"/>
          </a:p>
          <a:p>
            <a:pPr lvl="1"/>
            <a:r>
              <a:rPr lang="ja-JP" altLang="en-US" dirty="0" smtClean="0"/>
              <a:t>情報が思考により、様々な知見、知識となっていく</a:t>
            </a:r>
            <a:endParaRPr lang="en-US" altLang="ja-JP" dirty="0" smtClean="0"/>
          </a:p>
          <a:p>
            <a:pPr lvl="1"/>
            <a:r>
              <a:rPr lang="ja-JP" altLang="en-US" dirty="0" smtClean="0"/>
              <a:t>大量のファクトデータによるシミュレーションだけでなく、個人の思考ルールも機械化されて、自分の頭脳に近くなる</a:t>
            </a:r>
            <a:endParaRPr lang="en-US" altLang="ja-JP" dirty="0" smtClean="0"/>
          </a:p>
          <a:p>
            <a:pPr lvl="1"/>
            <a:r>
              <a:rPr lang="ja-JP" altLang="en-US" dirty="0" smtClean="0"/>
              <a:t>同じ情報を使っても、人によって知見は異なる</a:t>
            </a:r>
            <a:endParaRPr lang="en-US" altLang="ja-JP" dirty="0" smtClean="0"/>
          </a:p>
          <a:p>
            <a:endParaRPr lang="ja-JP" altLang="ja-JP" dirty="0"/>
          </a:p>
        </p:txBody>
      </p:sp>
      <p:sp>
        <p:nvSpPr>
          <p:cNvPr id="4" name="コンテンツ プレースホルダー 3"/>
          <p:cNvSpPr>
            <a:spLocks noGrp="1"/>
          </p:cNvSpPr>
          <p:nvPr>
            <p:ph sz="half" idx="2"/>
          </p:nvPr>
        </p:nvSpPr>
        <p:spPr>
          <a:xfrm>
            <a:off x="6172200" y="1052737"/>
            <a:ext cx="5612258" cy="5668739"/>
          </a:xfrm>
        </p:spPr>
        <p:txBody>
          <a:bodyPr>
            <a:normAutofit fontScale="85000" lnSpcReduction="10000"/>
          </a:bodyPr>
          <a:lstStyle/>
          <a:p>
            <a:r>
              <a:rPr kumimoji="1" lang="ja-JP" altLang="en-US" dirty="0" smtClean="0"/>
              <a:t>アーカイブは、知識の外部記憶</a:t>
            </a:r>
            <a:endParaRPr kumimoji="1" lang="en-US" altLang="ja-JP" dirty="0" smtClean="0"/>
          </a:p>
          <a:p>
            <a:pPr lvl="1"/>
            <a:endParaRPr kumimoji="1" lang="en-US" altLang="ja-JP" dirty="0" smtClean="0"/>
          </a:p>
          <a:p>
            <a:r>
              <a:rPr kumimoji="1" lang="ja-JP" altLang="en-US" dirty="0" smtClean="0"/>
              <a:t>効率化は、目的を達成する前の機械的に可能な時間</a:t>
            </a:r>
            <a:endParaRPr kumimoji="1" lang="en-US" altLang="ja-JP" dirty="0" smtClean="0"/>
          </a:p>
          <a:p>
            <a:pPr lvl="1"/>
            <a:r>
              <a:rPr lang="ja-JP" altLang="en-US" dirty="0" smtClean="0"/>
              <a:t>趣味で手作りする時間は大切</a:t>
            </a:r>
            <a:endParaRPr lang="en-US" altLang="ja-JP" dirty="0" smtClean="0"/>
          </a:p>
          <a:p>
            <a:pPr lvl="2"/>
            <a:r>
              <a:rPr lang="ja-JP" altLang="en-US" dirty="0"/>
              <a:t>趣味</a:t>
            </a:r>
            <a:r>
              <a:rPr lang="ja-JP" altLang="en-US" dirty="0" smtClean="0"/>
              <a:t>で、意識的に時間をかけていることは、重要</a:t>
            </a:r>
            <a:endParaRPr lang="en-US" altLang="ja-JP" dirty="0" smtClean="0"/>
          </a:p>
          <a:p>
            <a:pPr lvl="2"/>
            <a:r>
              <a:rPr lang="ja-JP" altLang="en-US" dirty="0" smtClean="0"/>
              <a:t>しかし、もっと効率的にできることを知らないで、時間をかけていることは見直せ</a:t>
            </a:r>
            <a:r>
              <a:rPr lang="ja-JP" altLang="en-US" dirty="0"/>
              <a:t>る</a:t>
            </a:r>
            <a:endParaRPr lang="en-US" altLang="ja-JP" dirty="0"/>
          </a:p>
          <a:p>
            <a:pPr lvl="1"/>
            <a:r>
              <a:rPr kumimoji="1" lang="ja-JP" altLang="en-US" dirty="0" smtClean="0"/>
              <a:t>情報を探す時間を、創造する時間に</a:t>
            </a:r>
            <a:endParaRPr kumimoji="1" lang="en-US" altLang="ja-JP" dirty="0" smtClean="0"/>
          </a:p>
          <a:p>
            <a:r>
              <a:rPr lang="ja-JP" altLang="en-US" dirty="0" smtClean="0"/>
              <a:t>新しいアイデアとイノベーションを見つけ出すための挑戦</a:t>
            </a:r>
            <a:endParaRPr lang="en-US" altLang="ja-JP" dirty="0" smtClean="0"/>
          </a:p>
          <a:p>
            <a:pPr lvl="1"/>
            <a:r>
              <a:rPr kumimoji="1" lang="ja-JP" altLang="en-US" dirty="0" smtClean="0"/>
              <a:t>「あらゆる図書館の</a:t>
            </a:r>
            <a:r>
              <a:rPr lang="ja-JP" altLang="en-US" dirty="0"/>
              <a:t>文献</a:t>
            </a:r>
            <a:r>
              <a:rPr kumimoji="1" lang="ja-JP" altLang="en-US" dirty="0" smtClean="0"/>
              <a:t>でのリンクから</a:t>
            </a:r>
            <a:r>
              <a:rPr kumimoji="1" lang="en-US" altLang="ja-JP" dirty="0" smtClean="0"/>
              <a:t>TV</a:t>
            </a:r>
            <a:r>
              <a:rPr kumimoji="1" lang="ja-JP" altLang="en-US" dirty="0" smtClean="0"/>
              <a:t>番組まで、人知と呼べるすべてのデータが詰め込まれている」</a:t>
            </a:r>
            <a:endParaRPr kumimoji="1" lang="en-US" altLang="ja-JP" dirty="0" smtClean="0"/>
          </a:p>
          <a:p>
            <a:endParaRPr kumimoji="1" lang="ja-JP" alt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211</a:t>
            </a:fld>
            <a:endParaRPr lang="en-US">
              <a:solidFill>
                <a:prstClr val="black">
                  <a:tint val="75000"/>
                </a:prstClr>
              </a:solidFill>
            </a:endParaRPr>
          </a:p>
        </p:txBody>
      </p:sp>
    </p:spTree>
    <p:extLst>
      <p:ext uri="{BB962C8B-B14F-4D97-AF65-F5344CB8AC3E}">
        <p14:creationId xmlns:p14="http://schemas.microsoft.com/office/powerpoint/2010/main" val="2978885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a:t>ナショナルアーカイブで何をできるようにするか</a:t>
            </a:r>
          </a:p>
        </p:txBody>
      </p:sp>
      <p:sp>
        <p:nvSpPr>
          <p:cNvPr id="6" name="コンテンツ プレースホルダー 5"/>
          <p:cNvSpPr>
            <a:spLocks noGrp="1"/>
          </p:cNvSpPr>
          <p:nvPr>
            <p:ph idx="1"/>
          </p:nvPr>
        </p:nvSpPr>
        <p:spPr>
          <a:xfrm>
            <a:off x="441789" y="1263720"/>
            <a:ext cx="11270750" cy="5765679"/>
          </a:xfrm>
        </p:spPr>
        <p:txBody>
          <a:bodyPr>
            <a:normAutofit/>
          </a:bodyPr>
          <a:lstStyle/>
          <a:p>
            <a:r>
              <a:rPr lang="ja-JP" altLang="en-US" dirty="0" smtClean="0"/>
              <a:t>情報を探し出す作業の効率化・質の向上</a:t>
            </a:r>
            <a:endParaRPr lang="en-US" altLang="ja-JP" dirty="0" smtClean="0"/>
          </a:p>
          <a:p>
            <a:pPr lvl="1"/>
            <a:r>
              <a:rPr lang="ja-JP" altLang="en-US" dirty="0" smtClean="0"/>
              <a:t>網羅的な情報から、利用者の属性、スキル、利用場所に応じた的確な情報を絞り込んで提示</a:t>
            </a:r>
            <a:endParaRPr lang="en-US" altLang="ja-JP" dirty="0" smtClean="0"/>
          </a:p>
          <a:p>
            <a:pPr lvl="1"/>
            <a:r>
              <a:rPr lang="ja-JP" altLang="en-US" dirty="0" smtClean="0"/>
              <a:t>対話及びあいまいな条件による本文情報への的確なナビゲーション</a:t>
            </a:r>
            <a:endParaRPr lang="en-US" altLang="ja-JP" dirty="0" smtClean="0"/>
          </a:p>
          <a:p>
            <a:r>
              <a:rPr lang="ja-JP" altLang="en-US" dirty="0" smtClean="0"/>
              <a:t>情報を探し出せるようにするための作業の効率化・質の向上</a:t>
            </a:r>
            <a:endParaRPr lang="en-US" altLang="ja-JP" dirty="0" smtClean="0"/>
          </a:p>
          <a:p>
            <a:pPr lvl="1"/>
            <a:r>
              <a:rPr lang="ja-JP" altLang="en-US" dirty="0" smtClean="0"/>
              <a:t>主題分類単位の検索で網羅性を確保</a:t>
            </a:r>
            <a:endParaRPr lang="en-US" altLang="ja-JP" dirty="0" smtClean="0"/>
          </a:p>
          <a:p>
            <a:pPr lvl="1"/>
            <a:r>
              <a:rPr lang="ja-JP" altLang="en-US" dirty="0"/>
              <a:t>専門家、図書館員等のノウハウの形式知化・</a:t>
            </a:r>
            <a:r>
              <a:rPr lang="en-US" altLang="ja-JP" dirty="0"/>
              <a:t>DB</a:t>
            </a:r>
            <a:r>
              <a:rPr lang="ja-JP" altLang="en-US" dirty="0"/>
              <a:t>化</a:t>
            </a:r>
            <a:endParaRPr lang="en-US" altLang="ja-JP" dirty="0"/>
          </a:p>
          <a:p>
            <a:pPr lvl="1"/>
            <a:r>
              <a:rPr lang="ja-JP" altLang="en-US" dirty="0" smtClean="0"/>
              <a:t>可能な限り自動化</a:t>
            </a:r>
            <a:endParaRPr lang="en-US" altLang="ja-JP" dirty="0" smtClean="0"/>
          </a:p>
          <a:p>
            <a:pPr lvl="2"/>
            <a:r>
              <a:rPr lang="ja-JP" altLang="en-US" dirty="0" smtClean="0"/>
              <a:t>メタデータ付与、組織化、構造化、本文情報間の関連付け</a:t>
            </a:r>
            <a:endParaRPr lang="en-US" altLang="ja-JP" dirty="0" smtClean="0"/>
          </a:p>
          <a:p>
            <a:r>
              <a:rPr lang="ja-JP" altLang="en-US" dirty="0"/>
              <a:t>新たな知識創造のコミュニティ</a:t>
            </a:r>
            <a:r>
              <a:rPr lang="ja-JP" altLang="en-US" dirty="0" smtClean="0"/>
              <a:t>を</a:t>
            </a:r>
            <a:r>
              <a:rPr lang="ja-JP" altLang="en-US" dirty="0"/>
              <a:t>構築</a:t>
            </a:r>
            <a:endParaRPr lang="en-US" altLang="ja-JP" dirty="0"/>
          </a:p>
          <a:p>
            <a:pPr lvl="1"/>
            <a:r>
              <a:rPr lang="ja-JP" altLang="en-US" dirty="0" smtClean="0"/>
              <a:t>人と情報の関係、情報と情報の関係をリンクさせ、人と人を関連付け</a:t>
            </a:r>
            <a:endParaRPr lang="en-US" altLang="ja-JP" dirty="0" smtClean="0"/>
          </a:p>
          <a:p>
            <a:pPr lvl="1"/>
            <a:endParaRPr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212</a:t>
            </a:fld>
            <a:endParaRPr lang="en-US" dirty="0"/>
          </a:p>
        </p:txBody>
      </p:sp>
    </p:spTree>
    <p:extLst>
      <p:ext uri="{BB962C8B-B14F-4D97-AF65-F5344CB8AC3E}">
        <p14:creationId xmlns:p14="http://schemas.microsoft.com/office/powerpoint/2010/main" val="137040289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4674"/>
          </a:xfrm>
        </p:spPr>
        <p:txBody>
          <a:bodyPr>
            <a:normAutofit/>
          </a:bodyPr>
          <a:lstStyle/>
          <a:p>
            <a:r>
              <a:rPr lang="ja-JP" altLang="en-US" dirty="0"/>
              <a:t>ナショナルアーカイブで何が変わる</a:t>
            </a:r>
            <a:r>
              <a:rPr lang="ja-JP" altLang="en-US" dirty="0" smtClean="0"/>
              <a:t>か</a:t>
            </a:r>
            <a:endParaRPr kumimoji="1" lang="ja-JP" altLang="en-US" dirty="0"/>
          </a:p>
        </p:txBody>
      </p:sp>
      <p:sp>
        <p:nvSpPr>
          <p:cNvPr id="6" name="コンテンツ プレースホルダー 5"/>
          <p:cNvSpPr>
            <a:spLocks noGrp="1"/>
          </p:cNvSpPr>
          <p:nvPr>
            <p:ph idx="1"/>
          </p:nvPr>
        </p:nvSpPr>
        <p:spPr>
          <a:xfrm>
            <a:off x="585627" y="1376736"/>
            <a:ext cx="11291299" cy="5344739"/>
          </a:xfrm>
        </p:spPr>
        <p:txBody>
          <a:bodyPr>
            <a:normAutofit/>
          </a:bodyPr>
          <a:lstStyle/>
          <a:p>
            <a:r>
              <a:rPr lang="ja-JP" altLang="en-US" dirty="0" smtClean="0"/>
              <a:t>新しい</a:t>
            </a:r>
            <a:r>
              <a:rPr lang="ja-JP" altLang="en-US" dirty="0"/>
              <a:t>発想により、様々なイノベーションが期待できる</a:t>
            </a:r>
            <a:endParaRPr lang="en-US" altLang="ja-JP" dirty="0"/>
          </a:p>
          <a:p>
            <a:pPr lvl="1"/>
            <a:r>
              <a:rPr lang="ja-JP" altLang="en-US" dirty="0"/>
              <a:t>有用な情報が網羅的に関連付けられて利用可能になることにより、今までは困難であった新しいサービスやビジネスが生み出される可能性がある</a:t>
            </a:r>
            <a:endParaRPr lang="en-US" altLang="ja-JP" dirty="0"/>
          </a:p>
          <a:p>
            <a:r>
              <a:rPr lang="ja-JP" altLang="en-US" dirty="0"/>
              <a:t>国民による創造的な活動の促進</a:t>
            </a:r>
            <a:endParaRPr lang="en-US" altLang="ja-JP" dirty="0"/>
          </a:p>
          <a:p>
            <a:pPr lvl="1"/>
            <a:r>
              <a:rPr lang="ja-JP" altLang="en-US" dirty="0"/>
              <a:t>情報を探すための工数を、創造的な活動に時間に振り向けることができる</a:t>
            </a:r>
            <a:endParaRPr lang="en-US" altLang="ja-JP" dirty="0"/>
          </a:p>
          <a:p>
            <a:pPr lvl="1"/>
            <a:r>
              <a:rPr lang="ja-JP" altLang="en-US" dirty="0"/>
              <a:t>利用可能な限られた情報</a:t>
            </a:r>
            <a:r>
              <a:rPr lang="ja-JP" altLang="en-US" dirty="0" smtClean="0"/>
              <a:t>に基づいた</a:t>
            </a:r>
            <a:r>
              <a:rPr lang="ja-JP" altLang="en-US" dirty="0"/>
              <a:t>研究が、網羅性の高い情報が利用可能になることにより、より高度な研究へシフト</a:t>
            </a:r>
            <a:endParaRPr lang="en-US" altLang="ja-JP" dirty="0"/>
          </a:p>
          <a:p>
            <a:pPr lvl="1"/>
            <a:r>
              <a:rPr lang="ja-JP" altLang="en-US" dirty="0"/>
              <a:t>情報に紐づいた人同士のコミュニティにより創造活動が活性化</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213</a:t>
            </a:fld>
            <a:endParaRPr lang="en-US" dirty="0"/>
          </a:p>
        </p:txBody>
      </p:sp>
    </p:spTree>
    <p:extLst>
      <p:ext uri="{BB962C8B-B14F-4D97-AF65-F5344CB8AC3E}">
        <p14:creationId xmlns:p14="http://schemas.microsoft.com/office/powerpoint/2010/main" val="292915838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smtClean="0">
                <a:latin typeface="HG丸ｺﾞｼｯｸM-PRO" pitchFamily="50" charset="-128"/>
                <a:ea typeface="HG丸ｺﾞｼｯｸM-PRO" pitchFamily="50" charset="-128"/>
              </a:rPr>
              <a:t>Linked Open Data</a:t>
            </a:r>
            <a:r>
              <a:rPr lang="ja-JP" altLang="en-US" dirty="0" smtClean="0">
                <a:latin typeface="HG丸ｺﾞｼｯｸM-PRO" pitchFamily="50" charset="-128"/>
                <a:ea typeface="HG丸ｺﾞｼｯｸM-PRO" pitchFamily="50" charset="-128"/>
              </a:rPr>
              <a:t>化</a:t>
            </a:r>
            <a:r>
              <a:rPr lang="en-US" altLang="ja-JP" dirty="0" smtClean="0">
                <a:latin typeface="HG丸ｺﾞｼｯｸM-PRO" pitchFamily="50" charset="-128"/>
                <a:ea typeface="HG丸ｺﾞｼｯｸM-PRO" pitchFamily="50" charset="-128"/>
              </a:rPr>
              <a:t/>
            </a:r>
            <a:br>
              <a:rPr lang="en-US" altLang="ja-JP" dirty="0" smtClean="0">
                <a:latin typeface="HG丸ｺﾞｼｯｸM-PRO" pitchFamily="50" charset="-128"/>
                <a:ea typeface="HG丸ｺﾞｼｯｸM-PRO" pitchFamily="50" charset="-128"/>
              </a:rPr>
            </a:br>
            <a:r>
              <a:rPr lang="ja-JP" altLang="en-US" dirty="0" smtClean="0">
                <a:latin typeface="HG丸ｺﾞｼｯｸM-PRO" pitchFamily="50" charset="-128"/>
                <a:ea typeface="HG丸ｺﾞｼｯｸM-PRO" pitchFamily="50" charset="-128"/>
              </a:rPr>
              <a:t>の目指すところ</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214</a:t>
            </a:fld>
            <a:endParaRPr kumimoji="0" lang="en-US"/>
          </a:p>
        </p:txBody>
      </p:sp>
    </p:spTree>
    <p:extLst>
      <p:ext uri="{BB962C8B-B14F-4D97-AF65-F5344CB8AC3E}">
        <p14:creationId xmlns:p14="http://schemas.microsoft.com/office/powerpoint/2010/main" val="234422504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kumimoji="1" lang="en-US" altLang="ja-JP" dirty="0" err="1" smtClean="0"/>
              <a:t>NDLSearch</a:t>
            </a:r>
            <a:r>
              <a:rPr kumimoji="1" lang="ja-JP" altLang="en-US" dirty="0" smtClean="0"/>
              <a:t>の主な連携状況</a:t>
            </a:r>
            <a:r>
              <a:rPr lang="ja-JP" altLang="en-US" sz="2700" dirty="0"/>
              <a:t>（書籍関連）</a:t>
            </a:r>
            <a:endParaRPr kumimoji="1" lang="ja-JP" altLang="en-US" dirty="0"/>
          </a:p>
        </p:txBody>
      </p:sp>
      <p:sp>
        <p:nvSpPr>
          <p:cNvPr id="3" name="フッター プレースホルダー 2"/>
          <p:cNvSpPr>
            <a:spLocks noGrp="1"/>
          </p:cNvSpPr>
          <p:nvPr>
            <p:ph type="ftr" sz="quarter" idx="11"/>
          </p:nvPr>
        </p:nvSpPr>
        <p:spPr/>
        <p:txBody>
          <a:bodyPr/>
          <a:lstStyle/>
          <a:p>
            <a:endParaRPr kumimoji="0" 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mtClean="0"/>
              <a:pPr/>
              <a:t>215</a:t>
            </a:fld>
            <a:endParaRPr kumimoji="0" lang="en-US"/>
          </a:p>
        </p:txBody>
      </p:sp>
      <p:sp>
        <p:nvSpPr>
          <p:cNvPr id="6" name="AutoShape 8"/>
          <p:cNvSpPr>
            <a:spLocks noChangeArrowheads="1"/>
          </p:cNvSpPr>
          <p:nvPr/>
        </p:nvSpPr>
        <p:spPr bwMode="auto">
          <a:xfrm>
            <a:off x="1986588" y="1463772"/>
            <a:ext cx="996428" cy="40979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文化遺産</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オンライン</a:t>
            </a:r>
            <a:endParaRPr lang="en-US" altLang="ja-JP" sz="900" b="1" dirty="0">
              <a:latin typeface="HG丸ｺﾞｼｯｸM-PRO" pitchFamily="50" charset="-128"/>
              <a:ea typeface="HG丸ｺﾞｼｯｸM-PRO" pitchFamily="50" charset="-128"/>
            </a:endParaRPr>
          </a:p>
        </p:txBody>
      </p:sp>
      <p:sp>
        <p:nvSpPr>
          <p:cNvPr id="8" name="AutoShape 8"/>
          <p:cNvSpPr>
            <a:spLocks noChangeArrowheads="1"/>
          </p:cNvSpPr>
          <p:nvPr/>
        </p:nvSpPr>
        <p:spPr bwMode="auto">
          <a:xfrm>
            <a:off x="6092430" y="1074374"/>
            <a:ext cx="142088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err="1">
                <a:latin typeface="HG丸ｺﾞｼｯｸM-PRO" pitchFamily="50" charset="-128"/>
                <a:ea typeface="HG丸ｺﾞｼｯｸM-PRO" pitchFamily="50" charset="-128"/>
              </a:rPr>
              <a:t>WebCat</a:t>
            </a:r>
            <a:r>
              <a:rPr lang="ja-JP" altLang="en-US" sz="900" b="1" dirty="0">
                <a:latin typeface="HG丸ｺﾞｼｯｸM-PRO" pitchFamily="50" charset="-128"/>
                <a:ea typeface="HG丸ｺﾞｼｯｸM-PRO" pitchFamily="50" charset="-128"/>
              </a:rPr>
              <a:t> </a:t>
            </a:r>
            <a:r>
              <a:rPr lang="en-US" altLang="ja-JP" sz="900" b="1" dirty="0">
                <a:latin typeface="HG丸ｺﾞｼｯｸM-PRO" pitchFamily="50" charset="-128"/>
                <a:ea typeface="HG丸ｺﾞｼｯｸM-PRO" pitchFamily="50" charset="-128"/>
              </a:rPr>
              <a:t>Plus</a:t>
            </a:r>
          </a:p>
        </p:txBody>
      </p:sp>
      <p:sp>
        <p:nvSpPr>
          <p:cNvPr id="9" name="AutoShape 8"/>
          <p:cNvSpPr>
            <a:spLocks noChangeArrowheads="1"/>
          </p:cNvSpPr>
          <p:nvPr/>
        </p:nvSpPr>
        <p:spPr bwMode="auto">
          <a:xfrm>
            <a:off x="-2532463" y="2188295"/>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NDL</a:t>
            </a:r>
            <a:r>
              <a:rPr lang="ja-JP" altLang="en-US" sz="900" b="1" dirty="0">
                <a:latin typeface="HG丸ｺﾞｼｯｸM-PRO" pitchFamily="50" charset="-128"/>
                <a:ea typeface="HG丸ｺﾞｼｯｸM-PRO" pitchFamily="50" charset="-128"/>
              </a:rPr>
              <a:t>デジタル</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コレクション</a:t>
            </a:r>
            <a:endParaRPr lang="en-US" altLang="ja-JP" sz="900" b="1" dirty="0">
              <a:latin typeface="HG丸ｺﾞｼｯｸM-PRO" pitchFamily="50" charset="-128"/>
              <a:ea typeface="HG丸ｺﾞｼｯｸM-PRO" pitchFamily="50" charset="-128"/>
            </a:endParaRPr>
          </a:p>
        </p:txBody>
      </p:sp>
      <p:sp>
        <p:nvSpPr>
          <p:cNvPr id="11" name="AutoShape 8"/>
          <p:cNvSpPr>
            <a:spLocks noChangeArrowheads="1"/>
          </p:cNvSpPr>
          <p:nvPr/>
        </p:nvSpPr>
        <p:spPr bwMode="auto">
          <a:xfrm>
            <a:off x="3777898" y="2887573"/>
            <a:ext cx="2244459" cy="362945"/>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en-US" altLang="ja-JP" sz="1000" b="1" dirty="0" err="1">
                <a:latin typeface="HG丸ｺﾞｼｯｸM-PRO" panose="020F0600000000000000" pitchFamily="50" charset="-128"/>
                <a:ea typeface="HG丸ｺﾞｼｯｸM-PRO" panose="020F0600000000000000" pitchFamily="50" charset="-128"/>
              </a:rPr>
              <a:t>NDLSearch</a:t>
            </a:r>
            <a:endParaRPr lang="en-US" altLang="ja-JP" sz="1000" b="1" dirty="0">
              <a:latin typeface="HG丸ｺﾞｼｯｸM-PRO" panose="020F0600000000000000" pitchFamily="50" charset="-128"/>
              <a:ea typeface="HG丸ｺﾞｼｯｸM-PRO" panose="020F0600000000000000" pitchFamily="50" charset="-128"/>
            </a:endParaRPr>
          </a:p>
        </p:txBody>
      </p:sp>
      <p:sp>
        <p:nvSpPr>
          <p:cNvPr id="12" name="フローチャート : 磁気ディスク 53"/>
          <p:cNvSpPr/>
          <p:nvPr/>
        </p:nvSpPr>
        <p:spPr>
          <a:xfrm>
            <a:off x="-1836712" y="3454765"/>
            <a:ext cx="1524978" cy="401021"/>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200" b="1" dirty="0"/>
              <a:t>知識情報</a:t>
            </a:r>
            <a:endParaRPr lang="en-US" altLang="ja-JP" sz="1200" b="1" dirty="0"/>
          </a:p>
        </p:txBody>
      </p:sp>
      <p:sp>
        <p:nvSpPr>
          <p:cNvPr id="13" name="フローチャート : 磁気ディスク 53"/>
          <p:cNvSpPr/>
          <p:nvPr/>
        </p:nvSpPr>
        <p:spPr>
          <a:xfrm>
            <a:off x="-2484784" y="4326103"/>
            <a:ext cx="1080120" cy="604813"/>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lnSpc>
                <a:spcPts val="1700"/>
              </a:lnSpc>
            </a:pPr>
            <a:r>
              <a:rPr lang="en-US" altLang="ja-JP" sz="1000" b="1" dirty="0">
                <a:latin typeface="HG丸ｺﾞｼｯｸM-PRO" panose="020F0600000000000000" pitchFamily="50" charset="-128"/>
                <a:ea typeface="HG丸ｺﾞｼｯｸM-PRO" panose="020F0600000000000000" pitchFamily="50" charset="-128"/>
              </a:rPr>
              <a:t>NDL</a:t>
            </a:r>
            <a:r>
              <a:rPr lang="ja-JP" altLang="en-US" sz="900" b="1" dirty="0">
                <a:latin typeface="HG丸ｺﾞｼｯｸM-PRO" panose="020F0600000000000000" pitchFamily="50" charset="-128"/>
                <a:ea typeface="HG丸ｺﾞｼｯｸM-PRO" panose="020F0600000000000000" pitchFamily="50" charset="-128"/>
              </a:rPr>
              <a:t>デジタル</a:t>
            </a:r>
            <a:endParaRPr lang="en-US" altLang="ja-JP" sz="900" b="1" dirty="0">
              <a:latin typeface="HG丸ｺﾞｼｯｸM-PRO" panose="020F0600000000000000" pitchFamily="50" charset="-128"/>
              <a:ea typeface="HG丸ｺﾞｼｯｸM-PRO" panose="020F0600000000000000" pitchFamily="50" charset="-128"/>
            </a:endParaRPr>
          </a:p>
          <a:p>
            <a:pPr algn="ctr">
              <a:lnSpc>
                <a:spcPts val="1700"/>
              </a:lnSpc>
            </a:pPr>
            <a:r>
              <a:rPr lang="ja-JP" altLang="en-US" sz="900" b="1" dirty="0">
                <a:latin typeface="HG丸ｺﾞｼｯｸM-PRO" panose="020F0600000000000000" pitchFamily="50" charset="-128"/>
                <a:ea typeface="HG丸ｺﾞｼｯｸM-PRO" panose="020F0600000000000000" pitchFamily="50" charset="-128"/>
              </a:rPr>
              <a:t>アーカイブ</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17" name="AutoShape 8"/>
          <p:cNvSpPr>
            <a:spLocks noChangeArrowheads="1"/>
          </p:cNvSpPr>
          <p:nvPr/>
        </p:nvSpPr>
        <p:spPr bwMode="auto">
          <a:xfrm>
            <a:off x="5218817" y="4280056"/>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err="1">
                <a:latin typeface="HG丸ｺﾞｼｯｸM-PRO" panose="020F0600000000000000" pitchFamily="50" charset="-128"/>
                <a:ea typeface="HG丸ｺﾞｼｯｸM-PRO" panose="020F0600000000000000" pitchFamily="50" charset="-128"/>
              </a:rPr>
              <a:t>CiiNiiBooks</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900" b="1" dirty="0" err="1">
                <a:latin typeface="HG丸ｺﾞｼｯｸM-PRO" panose="020F0600000000000000" pitchFamily="50" charset="-128"/>
                <a:ea typeface="HG丸ｺﾞｼｯｸM-PRO" panose="020F0600000000000000" pitchFamily="50" charset="-128"/>
              </a:rPr>
              <a:t>CiNiiArticles</a:t>
            </a:r>
            <a:endParaRPr lang="en-US" altLang="ja-JP" sz="900" b="1" dirty="0">
              <a:latin typeface="HG丸ｺﾞｼｯｸM-PRO" pitchFamily="50" charset="-128"/>
              <a:ea typeface="HG丸ｺﾞｼｯｸM-PRO" pitchFamily="50" charset="-128"/>
            </a:endParaRPr>
          </a:p>
        </p:txBody>
      </p:sp>
      <p:sp>
        <p:nvSpPr>
          <p:cNvPr id="18" name="フローチャート : 磁気ディスク 53"/>
          <p:cNvSpPr/>
          <p:nvPr/>
        </p:nvSpPr>
        <p:spPr>
          <a:xfrm>
            <a:off x="-1349432" y="4396228"/>
            <a:ext cx="1080120" cy="480737"/>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lnSpc>
                <a:spcPts val="1700"/>
              </a:lnSpc>
            </a:pPr>
            <a:r>
              <a:rPr lang="en-US" altLang="ja-JP" sz="1100" b="1" dirty="0">
                <a:latin typeface="HG丸ｺﾞｼｯｸM-PRO" panose="020F0600000000000000" pitchFamily="50" charset="-128"/>
                <a:ea typeface="HG丸ｺﾞｼｯｸM-PRO" panose="020F0600000000000000" pitchFamily="50" charset="-128"/>
              </a:rPr>
              <a:t>WARP</a:t>
            </a:r>
            <a:endParaRPr lang="en-US" altLang="ja-JP" sz="1050" b="1" dirty="0">
              <a:latin typeface="HG丸ｺﾞｼｯｸM-PRO" panose="020F0600000000000000" pitchFamily="50" charset="-128"/>
              <a:ea typeface="HG丸ｺﾞｼｯｸM-PRO" panose="020F0600000000000000" pitchFamily="50" charset="-128"/>
            </a:endParaRPr>
          </a:p>
        </p:txBody>
      </p:sp>
      <p:sp>
        <p:nvSpPr>
          <p:cNvPr id="20" name="フローチャート : 磁気ディスク 53"/>
          <p:cNvSpPr/>
          <p:nvPr/>
        </p:nvSpPr>
        <p:spPr>
          <a:xfrm>
            <a:off x="-2354720" y="5004899"/>
            <a:ext cx="945446" cy="44398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lnSpc>
                <a:spcPts val="1700"/>
              </a:lnSpc>
            </a:pPr>
            <a:r>
              <a:rPr lang="en-US" altLang="ja-JP" sz="1000" b="1" dirty="0">
                <a:latin typeface="HG丸ｺﾞｼｯｸM-PRO" panose="020F0600000000000000" pitchFamily="50" charset="-128"/>
                <a:ea typeface="HG丸ｺﾞｼｯｸM-PRO" panose="020F0600000000000000" pitchFamily="50" charset="-128"/>
              </a:rPr>
              <a:t>NDL</a:t>
            </a:r>
          </a:p>
          <a:p>
            <a:pPr algn="ctr">
              <a:lnSpc>
                <a:spcPts val="1700"/>
              </a:lnSpc>
            </a:pPr>
            <a:r>
              <a:rPr lang="ja-JP" altLang="en-US" sz="1000" b="1" dirty="0">
                <a:latin typeface="HG丸ｺﾞｼｯｸM-PRO" panose="020F0600000000000000" pitchFamily="50" charset="-128"/>
                <a:ea typeface="HG丸ｺﾞｼｯｸM-PRO" panose="020F0600000000000000" pitchFamily="50" charset="-128"/>
              </a:rPr>
              <a:t>蔵書目録</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21" name="フローチャート : 磁気ディスク 53"/>
          <p:cNvSpPr/>
          <p:nvPr/>
        </p:nvSpPr>
        <p:spPr>
          <a:xfrm>
            <a:off x="-1292156" y="4968145"/>
            <a:ext cx="1080120" cy="480737"/>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lnSpc>
                <a:spcPts val="1700"/>
              </a:lnSpc>
            </a:pPr>
            <a:r>
              <a:rPr lang="ja-JP" altLang="en-US" sz="1100" b="1" dirty="0">
                <a:latin typeface="HG丸ｺﾞｼｯｸM-PRO" panose="020F0600000000000000" pitchFamily="50" charset="-128"/>
                <a:ea typeface="HG丸ｺﾞｼｯｸM-PRO" panose="020F0600000000000000" pitchFamily="50" charset="-128"/>
              </a:rPr>
              <a:t>大震災</a:t>
            </a:r>
            <a:endParaRPr lang="en-US" altLang="ja-JP" sz="1100" b="1" dirty="0">
              <a:latin typeface="HG丸ｺﾞｼｯｸM-PRO" panose="020F0600000000000000" pitchFamily="50" charset="-128"/>
              <a:ea typeface="HG丸ｺﾞｼｯｸM-PRO" panose="020F0600000000000000" pitchFamily="50" charset="-128"/>
            </a:endParaRPr>
          </a:p>
          <a:p>
            <a:pPr algn="ctr">
              <a:lnSpc>
                <a:spcPts val="1700"/>
              </a:lnSpc>
            </a:pPr>
            <a:r>
              <a:rPr lang="ja-JP" altLang="en-US" sz="1100" b="1" dirty="0">
                <a:latin typeface="HG丸ｺﾞｼｯｸM-PRO" panose="020F0600000000000000" pitchFamily="50" charset="-128"/>
                <a:ea typeface="HG丸ｺﾞｼｯｸM-PRO" panose="020F0600000000000000" pitchFamily="50" charset="-128"/>
              </a:rPr>
              <a:t>アーカイブ</a:t>
            </a:r>
            <a:endParaRPr lang="en-US" altLang="ja-JP" sz="1050" b="1" dirty="0">
              <a:latin typeface="HG丸ｺﾞｼｯｸM-PRO" panose="020F0600000000000000" pitchFamily="50" charset="-128"/>
              <a:ea typeface="HG丸ｺﾞｼｯｸM-PRO" panose="020F0600000000000000" pitchFamily="50" charset="-128"/>
            </a:endParaRPr>
          </a:p>
        </p:txBody>
      </p:sp>
      <p:sp>
        <p:nvSpPr>
          <p:cNvPr id="22" name="AutoShape 8"/>
          <p:cNvSpPr>
            <a:spLocks noChangeArrowheads="1"/>
          </p:cNvSpPr>
          <p:nvPr/>
        </p:nvSpPr>
        <p:spPr bwMode="auto">
          <a:xfrm>
            <a:off x="5303913" y="58423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大学図書館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900" b="1" dirty="0">
                <a:latin typeface="HG丸ｺﾞｼｯｸM-PRO" panose="020F0600000000000000" pitchFamily="50" charset="-128"/>
                <a:ea typeface="HG丸ｺﾞｼｯｸM-PRO" panose="020F0600000000000000" pitchFamily="50" charset="-128"/>
              </a:rPr>
              <a:t>OPAC</a:t>
            </a:r>
          </a:p>
        </p:txBody>
      </p:sp>
      <p:sp>
        <p:nvSpPr>
          <p:cNvPr id="23" name="AutoShape 8"/>
          <p:cNvSpPr>
            <a:spLocks noChangeArrowheads="1"/>
          </p:cNvSpPr>
          <p:nvPr/>
        </p:nvSpPr>
        <p:spPr bwMode="auto">
          <a:xfrm>
            <a:off x="5456313" y="59947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大学図書館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900" b="1" dirty="0">
                <a:latin typeface="HG丸ｺﾞｼｯｸM-PRO" panose="020F0600000000000000" pitchFamily="50" charset="-128"/>
                <a:ea typeface="HG丸ｺﾞｼｯｸM-PRO" panose="020F0600000000000000" pitchFamily="50" charset="-128"/>
              </a:rPr>
              <a:t>OPAC</a:t>
            </a:r>
          </a:p>
        </p:txBody>
      </p:sp>
      <p:sp>
        <p:nvSpPr>
          <p:cNvPr id="24" name="AutoShape 8"/>
          <p:cNvSpPr>
            <a:spLocks noChangeArrowheads="1"/>
          </p:cNvSpPr>
          <p:nvPr/>
        </p:nvSpPr>
        <p:spPr bwMode="auto">
          <a:xfrm>
            <a:off x="1834530" y="4646628"/>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NDL</a:t>
            </a:r>
            <a:r>
              <a:rPr lang="ja-JP" altLang="en-US" sz="900" b="1" dirty="0">
                <a:latin typeface="HG丸ｺﾞｼｯｸM-PRO" pitchFamily="50" charset="-128"/>
                <a:ea typeface="HG丸ｺﾞｼｯｸM-PRO" pitchFamily="50" charset="-128"/>
              </a:rPr>
              <a:t>デジタル</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コレクション</a:t>
            </a:r>
            <a:endParaRPr lang="en-US" altLang="ja-JP" sz="900" b="1" dirty="0">
              <a:latin typeface="HG丸ｺﾞｼｯｸM-PRO" pitchFamily="50" charset="-128"/>
              <a:ea typeface="HG丸ｺﾞｼｯｸM-PRO" pitchFamily="50" charset="-128"/>
            </a:endParaRPr>
          </a:p>
        </p:txBody>
      </p:sp>
      <p:sp>
        <p:nvSpPr>
          <p:cNvPr id="26" name="AutoShape 8"/>
          <p:cNvSpPr>
            <a:spLocks noChangeArrowheads="1"/>
          </p:cNvSpPr>
          <p:nvPr/>
        </p:nvSpPr>
        <p:spPr bwMode="auto">
          <a:xfrm>
            <a:off x="2853302" y="5378833"/>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NDLOPAC</a:t>
            </a:r>
          </a:p>
        </p:txBody>
      </p:sp>
      <p:sp>
        <p:nvSpPr>
          <p:cNvPr id="28" name="AutoShape 8"/>
          <p:cNvSpPr>
            <a:spLocks noChangeArrowheads="1"/>
          </p:cNvSpPr>
          <p:nvPr/>
        </p:nvSpPr>
        <p:spPr bwMode="auto">
          <a:xfrm>
            <a:off x="3935761" y="58772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公共図書館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900" b="1" dirty="0">
                <a:latin typeface="HG丸ｺﾞｼｯｸM-PRO" panose="020F0600000000000000" pitchFamily="50" charset="-128"/>
                <a:ea typeface="HG丸ｺﾞｼｯｸM-PRO" panose="020F0600000000000000" pitchFamily="50" charset="-128"/>
              </a:rPr>
              <a:t>OPAC</a:t>
            </a:r>
          </a:p>
        </p:txBody>
      </p:sp>
      <p:sp>
        <p:nvSpPr>
          <p:cNvPr id="29" name="AutoShape 8"/>
          <p:cNvSpPr>
            <a:spLocks noChangeArrowheads="1"/>
          </p:cNvSpPr>
          <p:nvPr/>
        </p:nvSpPr>
        <p:spPr bwMode="auto">
          <a:xfrm>
            <a:off x="3880669" y="4635329"/>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err="1">
                <a:latin typeface="HG丸ｺﾞｼｯｸM-PRO" pitchFamily="50" charset="-128"/>
                <a:ea typeface="HG丸ｺﾞｼｯｸM-PRO" pitchFamily="50" charset="-128"/>
              </a:rPr>
              <a:t>ゆにかねっ</a:t>
            </a:r>
            <a:r>
              <a:rPr lang="ja-JP" altLang="en-US" sz="900" b="1" dirty="0">
                <a:latin typeface="HG丸ｺﾞｼｯｸM-PRO" pitchFamily="50" charset="-128"/>
                <a:ea typeface="HG丸ｺﾞｼｯｸM-PRO" pitchFamily="50" charset="-128"/>
              </a:rPr>
              <a:t>と</a:t>
            </a:r>
            <a:endParaRPr lang="en-US" altLang="ja-JP" sz="900" b="1" dirty="0">
              <a:latin typeface="HG丸ｺﾞｼｯｸM-PRO" pitchFamily="50" charset="-128"/>
              <a:ea typeface="HG丸ｺﾞｼｯｸM-PRO" pitchFamily="50" charset="-128"/>
            </a:endParaRPr>
          </a:p>
        </p:txBody>
      </p:sp>
      <p:cxnSp>
        <p:nvCxnSpPr>
          <p:cNvPr id="34" name="直線矢印コネクタ 33"/>
          <p:cNvCxnSpPr>
            <a:stCxn id="17" idx="0"/>
            <a:endCxn id="11" idx="2"/>
          </p:cNvCxnSpPr>
          <p:nvPr/>
        </p:nvCxnSpPr>
        <p:spPr>
          <a:xfrm flipH="1" flipV="1">
            <a:off x="4900127" y="3250517"/>
            <a:ext cx="855956" cy="102953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2" idx="0"/>
            <a:endCxn id="17" idx="2"/>
          </p:cNvCxnSpPr>
          <p:nvPr/>
        </p:nvCxnSpPr>
        <p:spPr>
          <a:xfrm flipH="1" flipV="1">
            <a:off x="5756083" y="4666647"/>
            <a:ext cx="85096" cy="117569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8" idx="0"/>
            <a:endCxn id="29" idx="2"/>
          </p:cNvCxnSpPr>
          <p:nvPr/>
        </p:nvCxnSpPr>
        <p:spPr>
          <a:xfrm flipH="1" flipV="1">
            <a:off x="4442263" y="4960572"/>
            <a:ext cx="30764" cy="91670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6" idx="3"/>
            <a:endCxn id="29" idx="2"/>
          </p:cNvCxnSpPr>
          <p:nvPr/>
        </p:nvCxnSpPr>
        <p:spPr>
          <a:xfrm flipV="1">
            <a:off x="3976491" y="4960572"/>
            <a:ext cx="465773" cy="58088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stCxn id="24" idx="0"/>
            <a:endCxn id="11" idx="2"/>
          </p:cNvCxnSpPr>
          <p:nvPr/>
        </p:nvCxnSpPr>
        <p:spPr>
          <a:xfrm flipV="1">
            <a:off x="2396125" y="3250518"/>
            <a:ext cx="2504003" cy="139611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60" name="AutoShape 8"/>
          <p:cNvSpPr>
            <a:spLocks noChangeArrowheads="1"/>
          </p:cNvSpPr>
          <p:nvPr/>
        </p:nvSpPr>
        <p:spPr bwMode="auto">
          <a:xfrm>
            <a:off x="4088161" y="60296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公共図書館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900" b="1" dirty="0">
                <a:latin typeface="HG丸ｺﾞｼｯｸM-PRO" panose="020F0600000000000000" pitchFamily="50" charset="-128"/>
                <a:ea typeface="HG丸ｺﾞｼｯｸM-PRO" panose="020F0600000000000000" pitchFamily="50" charset="-128"/>
              </a:rPr>
              <a:t>OPAC</a:t>
            </a:r>
          </a:p>
        </p:txBody>
      </p:sp>
      <p:cxnSp>
        <p:nvCxnSpPr>
          <p:cNvPr id="62" name="直線矢印コネクタ 61"/>
          <p:cNvCxnSpPr>
            <a:stCxn id="29" idx="0"/>
            <a:endCxn id="11" idx="2"/>
          </p:cNvCxnSpPr>
          <p:nvPr/>
        </p:nvCxnSpPr>
        <p:spPr>
          <a:xfrm flipV="1">
            <a:off x="4442263" y="3250517"/>
            <a:ext cx="457864" cy="138481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15" name="AutoShape 8"/>
          <p:cNvSpPr>
            <a:spLocks noChangeArrowheads="1"/>
          </p:cNvSpPr>
          <p:nvPr/>
        </p:nvSpPr>
        <p:spPr bwMode="auto">
          <a:xfrm>
            <a:off x="1784516" y="3128375"/>
            <a:ext cx="1123189" cy="325242"/>
          </a:xfrm>
          <a:prstGeom prst="roundRect">
            <a:avLst>
              <a:gd name="adj" fmla="val 25048"/>
            </a:avLst>
          </a:prstGeom>
          <a:solidFill>
            <a:schemeClr val="bg1"/>
          </a:solidFill>
          <a:ln>
            <a:prstDash val="dash"/>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err="1">
                <a:latin typeface="HG丸ｺﾞｼｯｸM-PRO" pitchFamily="50" charset="-128"/>
                <a:ea typeface="HG丸ｺﾞｼｯｸM-PRO" pitchFamily="50" charset="-128"/>
              </a:rPr>
              <a:t>Europeana</a:t>
            </a:r>
            <a:endParaRPr lang="en-US" altLang="ja-JP" sz="900" b="1" dirty="0">
              <a:latin typeface="HG丸ｺﾞｼｯｸM-PRO" pitchFamily="50" charset="-128"/>
              <a:ea typeface="HG丸ｺﾞｼｯｸM-PRO" pitchFamily="50" charset="-128"/>
            </a:endParaRPr>
          </a:p>
        </p:txBody>
      </p:sp>
      <p:cxnSp>
        <p:nvCxnSpPr>
          <p:cNvPr id="117" name="直線矢印コネクタ 116"/>
          <p:cNvCxnSpPr>
            <a:stCxn id="115" idx="3"/>
            <a:endCxn id="11" idx="1"/>
          </p:cNvCxnSpPr>
          <p:nvPr/>
        </p:nvCxnSpPr>
        <p:spPr>
          <a:xfrm flipV="1">
            <a:off x="2907705" y="3069046"/>
            <a:ext cx="870193" cy="221951"/>
          </a:xfrm>
          <a:prstGeom prst="straightConnector1">
            <a:avLst/>
          </a:prstGeom>
          <a:ln w="952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31" name="AutoShape 8"/>
          <p:cNvSpPr>
            <a:spLocks noChangeArrowheads="1"/>
          </p:cNvSpPr>
          <p:nvPr/>
        </p:nvSpPr>
        <p:spPr bwMode="auto">
          <a:xfrm>
            <a:off x="7665839" y="2428418"/>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err="1">
                <a:latin typeface="HG丸ｺﾞｼｯｸM-PRO" pitchFamily="50" charset="-128"/>
                <a:ea typeface="HG丸ｺﾞｼｯｸM-PRO" pitchFamily="50" charset="-128"/>
              </a:rPr>
              <a:t>BooksOrJP</a:t>
            </a:r>
            <a:endParaRPr lang="en-US" altLang="ja-JP" sz="900" b="1" dirty="0">
              <a:latin typeface="HG丸ｺﾞｼｯｸM-PRO" pitchFamily="50" charset="-128"/>
              <a:ea typeface="HG丸ｺﾞｼｯｸM-PRO" pitchFamily="50" charset="-128"/>
            </a:endParaRPr>
          </a:p>
        </p:txBody>
      </p:sp>
      <p:sp>
        <p:nvSpPr>
          <p:cNvPr id="133" name="AutoShape 8"/>
          <p:cNvSpPr>
            <a:spLocks noChangeArrowheads="1"/>
          </p:cNvSpPr>
          <p:nvPr/>
        </p:nvSpPr>
        <p:spPr bwMode="auto">
          <a:xfrm>
            <a:off x="7832412" y="3057096"/>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電子書籍販売サイト</a:t>
            </a:r>
            <a:endParaRPr lang="en-US" altLang="ja-JP" sz="900" b="1" dirty="0">
              <a:latin typeface="HG丸ｺﾞｼｯｸM-PRO" pitchFamily="50" charset="-128"/>
              <a:ea typeface="HG丸ｺﾞｼｯｸM-PRO" pitchFamily="50" charset="-128"/>
            </a:endParaRPr>
          </a:p>
        </p:txBody>
      </p:sp>
      <p:sp>
        <p:nvSpPr>
          <p:cNvPr id="134" name="AutoShape 8"/>
          <p:cNvSpPr>
            <a:spLocks noChangeArrowheads="1"/>
          </p:cNvSpPr>
          <p:nvPr/>
        </p:nvSpPr>
        <p:spPr bwMode="auto">
          <a:xfrm>
            <a:off x="7984812" y="3209496"/>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電子書籍ポータル</a:t>
            </a:r>
            <a:endParaRPr lang="en-US" altLang="ja-JP" sz="900" b="1" dirty="0">
              <a:latin typeface="HG丸ｺﾞｼｯｸM-PRO" pitchFamily="50" charset="-128"/>
              <a:ea typeface="HG丸ｺﾞｼｯｸM-PRO" pitchFamily="50" charset="-128"/>
            </a:endParaRPr>
          </a:p>
          <a:p>
            <a:pPr marL="342900" indent="-342900" algn="ctr">
              <a:defRPr/>
            </a:pPr>
            <a:r>
              <a:rPr lang="en-US" altLang="ja-JP" sz="900" b="1" dirty="0">
                <a:latin typeface="HG丸ｺﾞｼｯｸM-PRO" pitchFamily="50" charset="-128"/>
                <a:ea typeface="HG丸ｺﾞｼｯｸM-PRO" pitchFamily="50" charset="-128"/>
              </a:rPr>
              <a:t>Hon.jp</a:t>
            </a:r>
          </a:p>
        </p:txBody>
      </p:sp>
      <p:cxnSp>
        <p:nvCxnSpPr>
          <p:cNvPr id="135" name="直線矢印コネクタ 134"/>
          <p:cNvCxnSpPr>
            <a:stCxn id="133" idx="1"/>
            <a:endCxn id="11" idx="3"/>
          </p:cNvCxnSpPr>
          <p:nvPr/>
        </p:nvCxnSpPr>
        <p:spPr>
          <a:xfrm flipH="1" flipV="1">
            <a:off x="6022356" y="3069045"/>
            <a:ext cx="1810056" cy="16725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11" idx="3"/>
            <a:endCxn id="131" idx="1"/>
          </p:cNvCxnSpPr>
          <p:nvPr/>
        </p:nvCxnSpPr>
        <p:spPr>
          <a:xfrm flipV="1">
            <a:off x="6022357" y="2607625"/>
            <a:ext cx="1643483" cy="461420"/>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8" name="AutoShape 8"/>
          <p:cNvSpPr>
            <a:spLocks noChangeArrowheads="1"/>
          </p:cNvSpPr>
          <p:nvPr/>
        </p:nvSpPr>
        <p:spPr bwMode="auto">
          <a:xfrm>
            <a:off x="6508309" y="4245582"/>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J-Stage</a:t>
            </a:r>
          </a:p>
        </p:txBody>
      </p:sp>
      <p:sp>
        <p:nvSpPr>
          <p:cNvPr id="149" name="AutoShape 8"/>
          <p:cNvSpPr>
            <a:spLocks noChangeArrowheads="1"/>
          </p:cNvSpPr>
          <p:nvPr/>
        </p:nvSpPr>
        <p:spPr bwMode="auto">
          <a:xfrm>
            <a:off x="6161199" y="481904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JAIRO</a:t>
            </a:r>
          </a:p>
        </p:txBody>
      </p:sp>
      <p:sp>
        <p:nvSpPr>
          <p:cNvPr id="157" name="AutoShape 8"/>
          <p:cNvSpPr>
            <a:spLocks noChangeArrowheads="1"/>
          </p:cNvSpPr>
          <p:nvPr/>
        </p:nvSpPr>
        <p:spPr bwMode="auto">
          <a:xfrm>
            <a:off x="6650472" y="58772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大学図書館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レポジトリ</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158" name="AutoShape 8"/>
          <p:cNvSpPr>
            <a:spLocks noChangeArrowheads="1"/>
          </p:cNvSpPr>
          <p:nvPr/>
        </p:nvSpPr>
        <p:spPr bwMode="auto">
          <a:xfrm>
            <a:off x="6802872" y="60296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大学図書館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レポジトリ</a:t>
            </a:r>
            <a:endParaRPr lang="en-US" altLang="ja-JP" sz="900" b="1" dirty="0">
              <a:latin typeface="HG丸ｺﾞｼｯｸM-PRO" panose="020F0600000000000000" pitchFamily="50" charset="-128"/>
              <a:ea typeface="HG丸ｺﾞｼｯｸM-PRO" panose="020F0600000000000000" pitchFamily="50" charset="-128"/>
            </a:endParaRPr>
          </a:p>
        </p:txBody>
      </p:sp>
      <p:cxnSp>
        <p:nvCxnSpPr>
          <p:cNvPr id="159" name="直線矢印コネクタ 158"/>
          <p:cNvCxnSpPr>
            <a:stCxn id="157" idx="0"/>
            <a:endCxn id="149" idx="2"/>
          </p:cNvCxnSpPr>
          <p:nvPr/>
        </p:nvCxnSpPr>
        <p:spPr>
          <a:xfrm flipH="1" flipV="1">
            <a:off x="6698466" y="5205638"/>
            <a:ext cx="489273" cy="67163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149" idx="0"/>
            <a:endCxn id="11" idx="2"/>
          </p:cNvCxnSpPr>
          <p:nvPr/>
        </p:nvCxnSpPr>
        <p:spPr>
          <a:xfrm flipH="1" flipV="1">
            <a:off x="4900127" y="3250518"/>
            <a:ext cx="1798338" cy="1568529"/>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66" name="AutoShape 8"/>
          <p:cNvSpPr>
            <a:spLocks noChangeArrowheads="1"/>
          </p:cNvSpPr>
          <p:nvPr/>
        </p:nvSpPr>
        <p:spPr bwMode="auto">
          <a:xfrm>
            <a:off x="9264352" y="2701374"/>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出版社</a:t>
            </a:r>
            <a:endParaRPr lang="en-US" altLang="ja-JP" sz="900" b="1" dirty="0">
              <a:latin typeface="HG丸ｺﾞｼｯｸM-PRO" pitchFamily="50" charset="-128"/>
              <a:ea typeface="HG丸ｺﾞｼｯｸM-PRO" pitchFamily="50" charset="-128"/>
            </a:endParaRPr>
          </a:p>
        </p:txBody>
      </p:sp>
      <p:sp>
        <p:nvSpPr>
          <p:cNvPr id="167" name="AutoShape 8"/>
          <p:cNvSpPr>
            <a:spLocks noChangeArrowheads="1"/>
          </p:cNvSpPr>
          <p:nvPr/>
        </p:nvSpPr>
        <p:spPr bwMode="auto">
          <a:xfrm>
            <a:off x="9416752" y="2853774"/>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出版社</a:t>
            </a:r>
            <a:endParaRPr lang="en-US" altLang="ja-JP" sz="900" b="1" dirty="0">
              <a:latin typeface="HG丸ｺﾞｼｯｸM-PRO" pitchFamily="50" charset="-128"/>
              <a:ea typeface="HG丸ｺﾞｼｯｸM-PRO" pitchFamily="50" charset="-128"/>
            </a:endParaRPr>
          </a:p>
        </p:txBody>
      </p:sp>
      <p:cxnSp>
        <p:nvCxnSpPr>
          <p:cNvPr id="184" name="直線矢印コネクタ 183"/>
          <p:cNvCxnSpPr>
            <a:stCxn id="148" idx="0"/>
            <a:endCxn id="11" idx="2"/>
          </p:cNvCxnSpPr>
          <p:nvPr/>
        </p:nvCxnSpPr>
        <p:spPr>
          <a:xfrm flipH="1" flipV="1">
            <a:off x="4900127" y="3250517"/>
            <a:ext cx="2145448" cy="99506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98" name="AutoShape 8"/>
          <p:cNvSpPr>
            <a:spLocks noChangeArrowheads="1"/>
          </p:cNvSpPr>
          <p:nvPr/>
        </p:nvSpPr>
        <p:spPr bwMode="auto">
          <a:xfrm>
            <a:off x="7879267" y="583637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学協会</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199" name="AutoShape 8"/>
          <p:cNvSpPr>
            <a:spLocks noChangeArrowheads="1"/>
          </p:cNvSpPr>
          <p:nvPr/>
        </p:nvSpPr>
        <p:spPr bwMode="auto">
          <a:xfrm>
            <a:off x="12444536" y="530236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大学図書館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レポジトリ</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200" name="AutoShape 8"/>
          <p:cNvSpPr>
            <a:spLocks noChangeArrowheads="1"/>
          </p:cNvSpPr>
          <p:nvPr/>
        </p:nvSpPr>
        <p:spPr bwMode="auto">
          <a:xfrm>
            <a:off x="8031667" y="598877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学協会</a:t>
            </a:r>
            <a:endParaRPr lang="en-US" altLang="ja-JP" sz="900" b="1" dirty="0">
              <a:latin typeface="HG丸ｺﾞｼｯｸM-PRO" panose="020F0600000000000000" pitchFamily="50" charset="-128"/>
              <a:ea typeface="HG丸ｺﾞｼｯｸM-PRO" panose="020F0600000000000000" pitchFamily="50" charset="-128"/>
            </a:endParaRPr>
          </a:p>
        </p:txBody>
      </p:sp>
      <p:cxnSp>
        <p:nvCxnSpPr>
          <p:cNvPr id="201" name="直線矢印コネクタ 200"/>
          <p:cNvCxnSpPr>
            <a:stCxn id="198" idx="0"/>
            <a:endCxn id="148" idx="2"/>
          </p:cNvCxnSpPr>
          <p:nvPr/>
        </p:nvCxnSpPr>
        <p:spPr>
          <a:xfrm flipH="1" flipV="1">
            <a:off x="7045575" y="4632172"/>
            <a:ext cx="1370958" cy="120420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a:stCxn id="11" idx="0"/>
            <a:endCxn id="6" idx="3"/>
          </p:cNvCxnSpPr>
          <p:nvPr/>
        </p:nvCxnSpPr>
        <p:spPr>
          <a:xfrm flipH="1" flipV="1">
            <a:off x="2983017" y="1668670"/>
            <a:ext cx="1917111" cy="1218902"/>
          </a:xfrm>
          <a:prstGeom prst="straightConnector1">
            <a:avLst/>
          </a:prstGeom>
          <a:ln w="9525">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a:stCxn id="11" idx="0"/>
            <a:endCxn id="8" idx="2"/>
          </p:cNvCxnSpPr>
          <p:nvPr/>
        </p:nvCxnSpPr>
        <p:spPr>
          <a:xfrm flipV="1">
            <a:off x="4900127" y="1432788"/>
            <a:ext cx="1902744" cy="145478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a:stCxn id="166" idx="1"/>
            <a:endCxn id="131" idx="3"/>
          </p:cNvCxnSpPr>
          <p:nvPr/>
        </p:nvCxnSpPr>
        <p:spPr>
          <a:xfrm flipH="1" flipV="1">
            <a:off x="8849972" y="2607625"/>
            <a:ext cx="414381" cy="27295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4" name="直線矢印コネクタ 223"/>
          <p:cNvCxnSpPr>
            <a:stCxn id="166" idx="1"/>
            <a:endCxn id="134" idx="3"/>
          </p:cNvCxnSpPr>
          <p:nvPr/>
        </p:nvCxnSpPr>
        <p:spPr>
          <a:xfrm flipH="1">
            <a:off x="9168944" y="2880581"/>
            <a:ext cx="95408" cy="50812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29" name="AutoShape 8"/>
          <p:cNvSpPr>
            <a:spLocks noChangeArrowheads="1"/>
          </p:cNvSpPr>
          <p:nvPr/>
        </p:nvSpPr>
        <p:spPr bwMode="auto">
          <a:xfrm>
            <a:off x="8189820" y="4506597"/>
            <a:ext cx="107453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人間文化研究機構</a:t>
            </a:r>
            <a:endParaRPr lang="en-US" altLang="ja-JP" sz="900" b="1" dirty="0">
              <a:latin typeface="HG丸ｺﾞｼｯｸM-PRO" panose="020F0600000000000000" pitchFamily="50" charset="-128"/>
              <a:ea typeface="HG丸ｺﾞｼｯｸM-PRO" panose="020F0600000000000000" pitchFamily="50" charset="-128"/>
            </a:endParaRPr>
          </a:p>
        </p:txBody>
      </p:sp>
      <p:cxnSp>
        <p:nvCxnSpPr>
          <p:cNvPr id="232" name="直線矢印コネクタ 231"/>
          <p:cNvCxnSpPr>
            <a:stCxn id="229" idx="1"/>
            <a:endCxn id="11" idx="3"/>
          </p:cNvCxnSpPr>
          <p:nvPr/>
        </p:nvCxnSpPr>
        <p:spPr>
          <a:xfrm flipH="1" flipV="1">
            <a:off x="6022357" y="3069046"/>
            <a:ext cx="2167463" cy="168011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18" name="AutoShape 8"/>
          <p:cNvSpPr>
            <a:spLocks noChangeArrowheads="1"/>
          </p:cNvSpPr>
          <p:nvPr/>
        </p:nvSpPr>
        <p:spPr bwMode="auto">
          <a:xfrm>
            <a:off x="7868392" y="3844130"/>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Japan</a:t>
            </a:r>
          </a:p>
          <a:p>
            <a:pPr marL="342900" indent="-342900" algn="ctr">
              <a:defRPr/>
            </a:pPr>
            <a:r>
              <a:rPr lang="en-US" altLang="ja-JP" sz="900" b="1" dirty="0">
                <a:latin typeface="HG丸ｺﾞｼｯｸM-PRO" pitchFamily="50" charset="-128"/>
                <a:ea typeface="HG丸ｺﾞｼｯｸM-PRO" pitchFamily="50" charset="-128"/>
              </a:rPr>
              <a:t>Knowledge</a:t>
            </a:r>
          </a:p>
        </p:txBody>
      </p:sp>
      <p:cxnSp>
        <p:nvCxnSpPr>
          <p:cNvPr id="119" name="直線矢印コネクタ 118"/>
          <p:cNvCxnSpPr>
            <a:stCxn id="118" idx="1"/>
            <a:endCxn id="11" idx="3"/>
          </p:cNvCxnSpPr>
          <p:nvPr/>
        </p:nvCxnSpPr>
        <p:spPr>
          <a:xfrm flipH="1" flipV="1">
            <a:off x="6022357" y="3069045"/>
            <a:ext cx="1846035" cy="96838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a:stCxn id="26" idx="0"/>
            <a:endCxn id="11" idx="2"/>
          </p:cNvCxnSpPr>
          <p:nvPr/>
        </p:nvCxnSpPr>
        <p:spPr>
          <a:xfrm flipV="1">
            <a:off x="3414897" y="3250517"/>
            <a:ext cx="1485231" cy="212831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44" name="AutoShape 8"/>
          <p:cNvSpPr>
            <a:spLocks noChangeArrowheads="1"/>
          </p:cNvSpPr>
          <p:nvPr/>
        </p:nvSpPr>
        <p:spPr bwMode="auto">
          <a:xfrm>
            <a:off x="1681916" y="5852897"/>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WARP</a:t>
            </a:r>
          </a:p>
        </p:txBody>
      </p:sp>
      <p:cxnSp>
        <p:nvCxnSpPr>
          <p:cNvPr id="145" name="直線矢印コネクタ 144"/>
          <p:cNvCxnSpPr>
            <a:stCxn id="144" idx="0"/>
            <a:endCxn id="11" idx="2"/>
          </p:cNvCxnSpPr>
          <p:nvPr/>
        </p:nvCxnSpPr>
        <p:spPr>
          <a:xfrm flipV="1">
            <a:off x="2243511" y="3250517"/>
            <a:ext cx="2656617" cy="260238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53" name="AutoShape 8"/>
          <p:cNvSpPr>
            <a:spLocks noChangeArrowheads="1"/>
          </p:cNvSpPr>
          <p:nvPr/>
        </p:nvSpPr>
        <p:spPr bwMode="auto">
          <a:xfrm>
            <a:off x="2164500" y="1988840"/>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err="1">
                <a:latin typeface="HG丸ｺﾞｼｯｸM-PRO" pitchFamily="50" charset="-128"/>
                <a:ea typeface="HG丸ｺﾞｼｯｸM-PRO" pitchFamily="50" charset="-128"/>
              </a:rPr>
              <a:t>ひなぎく</a:t>
            </a:r>
            <a:endParaRPr lang="en-US" altLang="ja-JP" sz="900" b="1" dirty="0">
              <a:latin typeface="HG丸ｺﾞｼｯｸM-PRO" pitchFamily="50" charset="-128"/>
              <a:ea typeface="HG丸ｺﾞｼｯｸM-PRO" pitchFamily="50" charset="-128"/>
            </a:endParaRPr>
          </a:p>
        </p:txBody>
      </p:sp>
      <p:cxnSp>
        <p:nvCxnSpPr>
          <p:cNvPr id="154" name="直線矢印コネクタ 153"/>
          <p:cNvCxnSpPr>
            <a:stCxn id="11" idx="0"/>
            <a:endCxn id="153" idx="2"/>
          </p:cNvCxnSpPr>
          <p:nvPr/>
        </p:nvCxnSpPr>
        <p:spPr>
          <a:xfrm flipH="1" flipV="1">
            <a:off x="2726095" y="2314082"/>
            <a:ext cx="2174033" cy="573490"/>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0" name="AutoShape 8"/>
          <p:cNvSpPr>
            <a:spLocks noChangeArrowheads="1"/>
          </p:cNvSpPr>
          <p:nvPr/>
        </p:nvSpPr>
        <p:spPr bwMode="auto">
          <a:xfrm>
            <a:off x="1591411" y="2519310"/>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震災関連</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アーカイブ機関</a:t>
            </a:r>
            <a:endParaRPr lang="en-US" altLang="ja-JP" sz="900" b="1" dirty="0">
              <a:latin typeface="HG丸ｺﾞｼｯｸM-PRO" pitchFamily="50" charset="-128"/>
              <a:ea typeface="HG丸ｺﾞｼｯｸM-PRO" pitchFamily="50" charset="-128"/>
            </a:endParaRPr>
          </a:p>
        </p:txBody>
      </p:sp>
      <p:sp>
        <p:nvSpPr>
          <p:cNvPr id="161" name="AutoShape 8"/>
          <p:cNvSpPr>
            <a:spLocks noChangeArrowheads="1"/>
          </p:cNvSpPr>
          <p:nvPr/>
        </p:nvSpPr>
        <p:spPr bwMode="auto">
          <a:xfrm>
            <a:off x="1743811" y="2671710"/>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震災関連</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アーカイブ機関</a:t>
            </a:r>
            <a:endParaRPr lang="en-US" altLang="ja-JP" sz="900" b="1" dirty="0">
              <a:latin typeface="HG丸ｺﾞｼｯｸM-PRO" pitchFamily="50" charset="-128"/>
              <a:ea typeface="HG丸ｺﾞｼｯｸM-PRO" pitchFamily="50" charset="-128"/>
            </a:endParaRPr>
          </a:p>
        </p:txBody>
      </p:sp>
      <p:cxnSp>
        <p:nvCxnSpPr>
          <p:cNvPr id="163" name="直線矢印コネクタ 162"/>
          <p:cNvCxnSpPr>
            <a:stCxn id="160" idx="0"/>
            <a:endCxn id="153" idx="2"/>
          </p:cNvCxnSpPr>
          <p:nvPr/>
        </p:nvCxnSpPr>
        <p:spPr>
          <a:xfrm flipV="1">
            <a:off x="2153006" y="2314082"/>
            <a:ext cx="573089" cy="20522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68" name="AutoShape 8"/>
          <p:cNvSpPr>
            <a:spLocks noChangeArrowheads="1"/>
          </p:cNvSpPr>
          <p:nvPr/>
        </p:nvSpPr>
        <p:spPr bwMode="auto">
          <a:xfrm>
            <a:off x="9362249" y="5239239"/>
            <a:ext cx="107453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構成</a:t>
            </a:r>
            <a:r>
              <a:rPr lang="en-US" altLang="ja-JP" sz="900" b="1" dirty="0">
                <a:latin typeface="HG丸ｺﾞｼｯｸM-PRO" panose="020F0600000000000000" pitchFamily="50" charset="-128"/>
                <a:ea typeface="HG丸ｺﾞｼｯｸM-PRO" panose="020F0600000000000000" pitchFamily="50" charset="-128"/>
              </a:rPr>
              <a:t>6</a:t>
            </a:r>
            <a:r>
              <a:rPr lang="ja-JP" altLang="en-US" sz="900" b="1" dirty="0">
                <a:latin typeface="HG丸ｺﾞｼｯｸM-PRO" panose="020F0600000000000000" pitchFamily="50" charset="-128"/>
                <a:ea typeface="HG丸ｺﾞｼｯｸM-PRO" panose="020F0600000000000000" pitchFamily="50" charset="-128"/>
              </a:rPr>
              <a:t>機関</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169" name="AutoShape 8"/>
          <p:cNvSpPr>
            <a:spLocks noChangeArrowheads="1"/>
          </p:cNvSpPr>
          <p:nvPr/>
        </p:nvSpPr>
        <p:spPr bwMode="auto">
          <a:xfrm>
            <a:off x="9514649" y="5391639"/>
            <a:ext cx="107453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構成</a:t>
            </a:r>
            <a:r>
              <a:rPr lang="en-US" altLang="ja-JP" sz="900" b="1" dirty="0">
                <a:latin typeface="HG丸ｺﾞｼｯｸM-PRO" panose="020F0600000000000000" pitchFamily="50" charset="-128"/>
                <a:ea typeface="HG丸ｺﾞｼｯｸM-PRO" panose="020F0600000000000000" pitchFamily="50" charset="-128"/>
              </a:rPr>
              <a:t>6</a:t>
            </a:r>
            <a:r>
              <a:rPr lang="ja-JP" altLang="en-US" sz="900" b="1" dirty="0">
                <a:latin typeface="HG丸ｺﾞｼｯｸM-PRO" panose="020F0600000000000000" pitchFamily="50" charset="-128"/>
                <a:ea typeface="HG丸ｺﾞｼｯｸM-PRO" panose="020F0600000000000000" pitchFamily="50" charset="-128"/>
              </a:rPr>
              <a:t>機関</a:t>
            </a:r>
            <a:endParaRPr lang="en-US" altLang="ja-JP" sz="900" b="1" dirty="0">
              <a:latin typeface="HG丸ｺﾞｼｯｸM-PRO" panose="020F0600000000000000" pitchFamily="50" charset="-128"/>
              <a:ea typeface="HG丸ｺﾞｼｯｸM-PRO" panose="020F0600000000000000" pitchFamily="50" charset="-128"/>
            </a:endParaRPr>
          </a:p>
        </p:txBody>
      </p:sp>
      <p:cxnSp>
        <p:nvCxnSpPr>
          <p:cNvPr id="170" name="直線矢印コネクタ 169"/>
          <p:cNvCxnSpPr>
            <a:stCxn id="168" idx="0"/>
            <a:endCxn id="229" idx="2"/>
          </p:cNvCxnSpPr>
          <p:nvPr/>
        </p:nvCxnSpPr>
        <p:spPr>
          <a:xfrm flipH="1" flipV="1">
            <a:off x="8727087" y="4991716"/>
            <a:ext cx="1172429" cy="24752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74" name="AutoShape 8"/>
          <p:cNvSpPr>
            <a:spLocks noChangeArrowheads="1"/>
          </p:cNvSpPr>
          <p:nvPr/>
        </p:nvSpPr>
        <p:spPr bwMode="auto">
          <a:xfrm>
            <a:off x="7665839" y="1954230"/>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Amazon.com</a:t>
            </a:r>
          </a:p>
        </p:txBody>
      </p:sp>
      <p:sp>
        <p:nvSpPr>
          <p:cNvPr id="176" name="AutoShape 8"/>
          <p:cNvSpPr>
            <a:spLocks noChangeArrowheads="1"/>
          </p:cNvSpPr>
          <p:nvPr/>
        </p:nvSpPr>
        <p:spPr bwMode="auto">
          <a:xfrm>
            <a:off x="7639044" y="1153108"/>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日本の古書店</a:t>
            </a:r>
            <a:endParaRPr lang="en-US" altLang="ja-JP" sz="900" b="1" dirty="0">
              <a:latin typeface="HG丸ｺﾞｼｯｸM-PRO" pitchFamily="50" charset="-128"/>
              <a:ea typeface="HG丸ｺﾞｼｯｸM-PRO" pitchFamily="50" charset="-128"/>
            </a:endParaRPr>
          </a:p>
        </p:txBody>
      </p:sp>
      <p:cxnSp>
        <p:nvCxnSpPr>
          <p:cNvPr id="177" name="直線矢印コネクタ 176"/>
          <p:cNvCxnSpPr>
            <a:stCxn id="11" idx="3"/>
            <a:endCxn id="174" idx="1"/>
          </p:cNvCxnSpPr>
          <p:nvPr/>
        </p:nvCxnSpPr>
        <p:spPr>
          <a:xfrm flipV="1">
            <a:off x="6022357" y="2133437"/>
            <a:ext cx="1643483" cy="935608"/>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1" name="直線矢印コネクタ 180"/>
          <p:cNvCxnSpPr>
            <a:stCxn id="11" idx="3"/>
            <a:endCxn id="176" idx="1"/>
          </p:cNvCxnSpPr>
          <p:nvPr/>
        </p:nvCxnSpPr>
        <p:spPr>
          <a:xfrm flipV="1">
            <a:off x="6022356" y="1332315"/>
            <a:ext cx="1616688" cy="1736730"/>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53" idx="2"/>
            <a:endCxn id="144" idx="0"/>
          </p:cNvCxnSpPr>
          <p:nvPr/>
        </p:nvCxnSpPr>
        <p:spPr>
          <a:xfrm flipH="1">
            <a:off x="2243510" y="2314083"/>
            <a:ext cx="482584" cy="3538815"/>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9" name="AutoShape 8"/>
          <p:cNvSpPr>
            <a:spLocks noChangeArrowheads="1"/>
          </p:cNvSpPr>
          <p:nvPr/>
        </p:nvSpPr>
        <p:spPr bwMode="auto">
          <a:xfrm>
            <a:off x="7665839" y="1552419"/>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err="1">
                <a:latin typeface="HG丸ｺﾞｼｯｸM-PRO" pitchFamily="50" charset="-128"/>
                <a:ea typeface="HG丸ｺﾞｼｯｸM-PRO" pitchFamily="50" charset="-128"/>
              </a:rPr>
              <a:t>GoogleBook</a:t>
            </a:r>
            <a:endParaRPr lang="en-US" altLang="ja-JP" sz="900" b="1" dirty="0">
              <a:latin typeface="HG丸ｺﾞｼｯｸM-PRO" pitchFamily="50" charset="-128"/>
              <a:ea typeface="HG丸ｺﾞｼｯｸM-PRO" pitchFamily="50" charset="-128"/>
            </a:endParaRPr>
          </a:p>
          <a:p>
            <a:pPr marL="342900" indent="-342900" algn="ctr">
              <a:defRPr/>
            </a:pPr>
            <a:r>
              <a:rPr lang="en-US" altLang="ja-JP" sz="900" b="1" dirty="0">
                <a:latin typeface="HG丸ｺﾞｼｯｸM-PRO" pitchFamily="50" charset="-128"/>
                <a:ea typeface="HG丸ｺﾞｼｯｸM-PRO" pitchFamily="50" charset="-128"/>
              </a:rPr>
              <a:t>Search</a:t>
            </a:r>
          </a:p>
        </p:txBody>
      </p:sp>
      <p:cxnSp>
        <p:nvCxnSpPr>
          <p:cNvPr id="190" name="直線矢印コネクタ 189"/>
          <p:cNvCxnSpPr>
            <a:stCxn id="11" idx="3"/>
            <a:endCxn id="189" idx="1"/>
          </p:cNvCxnSpPr>
          <p:nvPr/>
        </p:nvCxnSpPr>
        <p:spPr>
          <a:xfrm flipV="1">
            <a:off x="6022357" y="1731627"/>
            <a:ext cx="1643483" cy="1337419"/>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05" name="AutoShape 8"/>
          <p:cNvSpPr>
            <a:spLocks noChangeArrowheads="1"/>
          </p:cNvSpPr>
          <p:nvPr/>
        </p:nvSpPr>
        <p:spPr bwMode="auto">
          <a:xfrm>
            <a:off x="2849190" y="1022992"/>
            <a:ext cx="996428" cy="409797"/>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GUI</a:t>
            </a:r>
          </a:p>
        </p:txBody>
      </p:sp>
      <p:sp>
        <p:nvSpPr>
          <p:cNvPr id="206" name="AutoShape 8"/>
          <p:cNvSpPr>
            <a:spLocks noChangeArrowheads="1"/>
          </p:cNvSpPr>
          <p:nvPr/>
        </p:nvSpPr>
        <p:spPr bwMode="auto">
          <a:xfrm>
            <a:off x="3902878" y="1024186"/>
            <a:ext cx="996428" cy="409797"/>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API</a:t>
            </a:r>
          </a:p>
        </p:txBody>
      </p:sp>
      <p:sp>
        <p:nvSpPr>
          <p:cNvPr id="208" name="AutoShape 8"/>
          <p:cNvSpPr>
            <a:spLocks noChangeArrowheads="1"/>
          </p:cNvSpPr>
          <p:nvPr/>
        </p:nvSpPr>
        <p:spPr bwMode="auto">
          <a:xfrm>
            <a:off x="4969380" y="1022991"/>
            <a:ext cx="996428" cy="409797"/>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ダウンロード</a:t>
            </a:r>
            <a:endParaRPr lang="en-US" altLang="ja-JP" sz="900" b="1" dirty="0">
              <a:latin typeface="HG丸ｺﾞｼｯｸM-PRO" pitchFamily="50" charset="-128"/>
              <a:ea typeface="HG丸ｺﾞｼｯｸM-PRO" pitchFamily="50" charset="-128"/>
            </a:endParaRPr>
          </a:p>
        </p:txBody>
      </p:sp>
      <p:cxnSp>
        <p:nvCxnSpPr>
          <p:cNvPr id="209" name="直線矢印コネクタ 208"/>
          <p:cNvCxnSpPr>
            <a:stCxn id="11" idx="0"/>
            <a:endCxn id="206" idx="2"/>
          </p:cNvCxnSpPr>
          <p:nvPr/>
        </p:nvCxnSpPr>
        <p:spPr>
          <a:xfrm flipH="1" flipV="1">
            <a:off x="4401093" y="1433982"/>
            <a:ext cx="499035" cy="1453590"/>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a:stCxn id="11" idx="0"/>
            <a:endCxn id="205" idx="2"/>
          </p:cNvCxnSpPr>
          <p:nvPr/>
        </p:nvCxnSpPr>
        <p:spPr>
          <a:xfrm flipH="1" flipV="1">
            <a:off x="3347405" y="1432788"/>
            <a:ext cx="1552723" cy="1454784"/>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a:stCxn id="11" idx="0"/>
            <a:endCxn id="208" idx="2"/>
          </p:cNvCxnSpPr>
          <p:nvPr/>
        </p:nvCxnSpPr>
        <p:spPr>
          <a:xfrm flipV="1">
            <a:off x="4900128" y="1432788"/>
            <a:ext cx="567467" cy="1454785"/>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19" name="AutoShape 8"/>
          <p:cNvSpPr>
            <a:spLocks noChangeArrowheads="1"/>
          </p:cNvSpPr>
          <p:nvPr/>
        </p:nvSpPr>
        <p:spPr bwMode="auto">
          <a:xfrm>
            <a:off x="1749661" y="3708729"/>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韓国国立</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中央図書館</a:t>
            </a:r>
            <a:endParaRPr lang="en-US" altLang="ja-JP" sz="900" b="1" dirty="0">
              <a:latin typeface="HG丸ｺﾞｼｯｸM-PRO" pitchFamily="50" charset="-128"/>
              <a:ea typeface="HG丸ｺﾞｼｯｸM-PRO" pitchFamily="50" charset="-128"/>
            </a:endParaRPr>
          </a:p>
        </p:txBody>
      </p:sp>
      <p:cxnSp>
        <p:nvCxnSpPr>
          <p:cNvPr id="222" name="直線矢印コネクタ 221"/>
          <p:cNvCxnSpPr>
            <a:stCxn id="219" idx="3"/>
            <a:endCxn id="11" idx="1"/>
          </p:cNvCxnSpPr>
          <p:nvPr/>
        </p:nvCxnSpPr>
        <p:spPr>
          <a:xfrm flipV="1">
            <a:off x="2872849" y="3069046"/>
            <a:ext cx="905048" cy="80230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56" name="AutoShape 8"/>
          <p:cNvSpPr>
            <a:spLocks noChangeArrowheads="1"/>
          </p:cNvSpPr>
          <p:nvPr/>
        </p:nvSpPr>
        <p:spPr bwMode="auto">
          <a:xfrm>
            <a:off x="9240018" y="1180240"/>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err="1">
                <a:latin typeface="HG丸ｺﾞｼｯｸM-PRO" pitchFamily="50" charset="-128"/>
                <a:ea typeface="HG丸ｺﾞｼｯｸM-PRO" pitchFamily="50" charset="-128"/>
              </a:rPr>
              <a:t>WorldCat</a:t>
            </a:r>
            <a:endParaRPr lang="en-US" altLang="ja-JP" sz="900" b="1" dirty="0">
              <a:latin typeface="HG丸ｺﾞｼｯｸM-PRO" pitchFamily="50" charset="-128"/>
              <a:ea typeface="HG丸ｺﾞｼｯｸM-PRO" pitchFamily="50" charset="-128"/>
            </a:endParaRPr>
          </a:p>
        </p:txBody>
      </p:sp>
      <p:cxnSp>
        <p:nvCxnSpPr>
          <p:cNvPr id="257" name="直線矢印コネクタ 256"/>
          <p:cNvCxnSpPr>
            <a:stCxn id="11" idx="3"/>
            <a:endCxn id="256" idx="2"/>
          </p:cNvCxnSpPr>
          <p:nvPr/>
        </p:nvCxnSpPr>
        <p:spPr>
          <a:xfrm flipV="1">
            <a:off x="6022356" y="1538655"/>
            <a:ext cx="3809728" cy="1530391"/>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8" name="直線矢印コネクタ 257"/>
          <p:cNvCxnSpPr>
            <a:stCxn id="26" idx="3"/>
            <a:endCxn id="17" idx="2"/>
          </p:cNvCxnSpPr>
          <p:nvPr/>
        </p:nvCxnSpPr>
        <p:spPr>
          <a:xfrm flipV="1">
            <a:off x="3976491" y="4666646"/>
            <a:ext cx="1779593" cy="87480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9543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Autofit/>
          </a:bodyPr>
          <a:lstStyle/>
          <a:p>
            <a:r>
              <a:rPr lang="ja-JP" altLang="en-US" sz="3600" dirty="0"/>
              <a:t>例えば、現在の</a:t>
            </a:r>
            <a:r>
              <a:rPr lang="en-US" altLang="ja-JP" sz="3600" dirty="0"/>
              <a:t>NDL</a:t>
            </a:r>
            <a:r>
              <a:rPr lang="ja-JP" altLang="en-US" sz="3600" dirty="0"/>
              <a:t>サーチで</a:t>
            </a:r>
            <a:r>
              <a:rPr lang="en-US" altLang="ja-JP" sz="3600" dirty="0"/>
              <a:t/>
            </a:r>
            <a:br>
              <a:rPr lang="en-US" altLang="ja-JP" sz="3600" dirty="0"/>
            </a:br>
            <a:r>
              <a:rPr lang="ja-JP" altLang="en-US" sz="3600" dirty="0"/>
              <a:t>「源氏物語」を検索すると</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216</a:t>
            </a:fld>
            <a:endParaRPr lang="en-US" dirty="0"/>
          </a:p>
        </p:txBody>
      </p:sp>
      <p:sp>
        <p:nvSpPr>
          <p:cNvPr id="8" name="テキスト ボックス 7"/>
          <p:cNvSpPr txBox="1"/>
          <p:nvPr/>
        </p:nvSpPr>
        <p:spPr>
          <a:xfrm>
            <a:off x="0" y="1164134"/>
            <a:ext cx="3818238" cy="5293757"/>
          </a:xfrm>
          <a:prstGeom prst="rect">
            <a:avLst/>
          </a:prstGeom>
          <a:noFill/>
        </p:spPr>
        <p:txBody>
          <a:bodyPr wrap="square" rtlCol="0">
            <a:spAutoFit/>
          </a:bodyPr>
          <a:lstStyle/>
          <a:p>
            <a:r>
              <a:rPr lang="ja-JP" altLang="en-US" sz="1300" b="1" dirty="0">
                <a:latin typeface="Meiryo UI" panose="020B0604030504040204" pitchFamily="50" charset="-128"/>
                <a:ea typeface="Meiryo UI" panose="020B0604030504040204" pitchFamily="50" charset="-128"/>
              </a:rPr>
              <a:t>公共図書館蔵書 </a:t>
            </a:r>
            <a:r>
              <a:rPr lang="en-US" altLang="ja-JP" sz="1300" b="1" dirty="0">
                <a:latin typeface="Meiryo UI" panose="020B0604030504040204" pitchFamily="50" charset="-128"/>
                <a:ea typeface="Meiryo UI" panose="020B0604030504040204" pitchFamily="50" charset="-128"/>
              </a:rPr>
              <a:t>(10663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国立国会図書館デジタルコレクション </a:t>
            </a:r>
            <a:r>
              <a:rPr lang="en-US" altLang="ja-JP" sz="1300" b="1" dirty="0">
                <a:latin typeface="Meiryo UI" panose="020B0604030504040204" pitchFamily="50" charset="-128"/>
                <a:ea typeface="Meiryo UI" panose="020B0604030504040204" pitchFamily="50" charset="-128"/>
              </a:rPr>
              <a:t>(7432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図書 </a:t>
            </a:r>
            <a:r>
              <a:rPr lang="en-US" altLang="ja-JP" sz="1300" b="1" dirty="0">
                <a:latin typeface="Meiryo UI" panose="020B0604030504040204" pitchFamily="50" charset="-128"/>
                <a:ea typeface="Meiryo UI" panose="020B0604030504040204" pitchFamily="50" charset="-128"/>
              </a:rPr>
              <a:t>(2695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国立国会図書館（図書）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雑誌 </a:t>
            </a:r>
            <a:r>
              <a:rPr lang="en-US" altLang="ja-JP" sz="1300" b="1" dirty="0">
                <a:latin typeface="Meiryo UI" panose="020B0604030504040204" pitchFamily="50" charset="-128"/>
                <a:ea typeface="Meiryo UI" panose="020B0604030504040204" pitchFamily="50" charset="-128"/>
              </a:rPr>
              <a:t>(3647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博士論文 </a:t>
            </a:r>
            <a:r>
              <a:rPr lang="en-US" altLang="ja-JP" sz="1300" b="1" dirty="0">
                <a:latin typeface="Meiryo UI" panose="020B0604030504040204" pitchFamily="50" charset="-128"/>
                <a:ea typeface="Meiryo UI" panose="020B0604030504040204" pitchFamily="50" charset="-128"/>
              </a:rPr>
              <a:t>(88</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官報 </a:t>
            </a:r>
            <a:r>
              <a:rPr lang="en-US" altLang="ja-JP" sz="1300" b="1" dirty="0">
                <a:latin typeface="Meiryo UI" panose="020B0604030504040204" pitchFamily="50" charset="-128"/>
                <a:ea typeface="Meiryo UI" panose="020B0604030504040204" pitchFamily="50" charset="-128"/>
              </a:rPr>
              <a:t>(5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科学映像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プランゲ文庫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古典籍資料（貴重書等） </a:t>
            </a:r>
            <a:r>
              <a:rPr lang="en-US" altLang="ja-JP" sz="1300" b="1" dirty="0">
                <a:latin typeface="Meiryo UI" panose="020B0604030504040204" pitchFamily="50" charset="-128"/>
                <a:ea typeface="Meiryo UI" panose="020B0604030504040204" pitchFamily="50" charset="-128"/>
              </a:rPr>
              <a:t>(974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歴史的音源 </a:t>
            </a:r>
            <a:r>
              <a:rPr lang="en-US" altLang="ja-JP" sz="1300" b="1" dirty="0">
                <a:latin typeface="Meiryo UI" panose="020B0604030504040204" pitchFamily="50" charset="-128"/>
                <a:ea typeface="Meiryo UI" panose="020B0604030504040204" pitchFamily="50" charset="-128"/>
              </a:rPr>
              <a:t>(24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NDL</a:t>
            </a:r>
            <a:r>
              <a:rPr lang="ja-JP" altLang="en-US" sz="1300" b="1" dirty="0">
                <a:latin typeface="Meiryo UI" panose="020B0604030504040204" pitchFamily="50" charset="-128"/>
                <a:ea typeface="Meiryo UI" panose="020B0604030504040204" pitchFamily="50" charset="-128"/>
              </a:rPr>
              <a:t>雑誌記事索引 </a:t>
            </a:r>
            <a:r>
              <a:rPr lang="en-US" altLang="ja-JP" sz="1300" b="1" dirty="0">
                <a:latin typeface="Meiryo UI" panose="020B0604030504040204" pitchFamily="50" charset="-128"/>
                <a:ea typeface="Meiryo UI" panose="020B0604030504040204" pitchFamily="50" charset="-128"/>
              </a:rPr>
              <a:t>(6622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国立国会図書館蔵書 </a:t>
            </a:r>
            <a:r>
              <a:rPr lang="en-US" altLang="ja-JP" sz="1300" b="1" dirty="0">
                <a:latin typeface="Meiryo UI" panose="020B0604030504040204" pitchFamily="50" charset="-128"/>
                <a:ea typeface="Meiryo UI" panose="020B0604030504040204" pitchFamily="50" charset="-128"/>
              </a:rPr>
              <a:t>(5244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err="1">
                <a:latin typeface="Meiryo UI" panose="020B0604030504040204" pitchFamily="50" charset="-128"/>
                <a:ea typeface="Meiryo UI" panose="020B0604030504040204" pitchFamily="50" charset="-128"/>
              </a:rPr>
              <a:t>JapanKnowledge</a:t>
            </a:r>
            <a:r>
              <a:rPr lang="en-US" altLang="ja-JP" sz="1300" b="1" dirty="0">
                <a:latin typeface="Meiryo UI" panose="020B0604030504040204" pitchFamily="50" charset="-128"/>
                <a:ea typeface="Meiryo UI" panose="020B0604030504040204" pitchFamily="50" charset="-128"/>
              </a:rPr>
              <a:t> (3733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err="1">
                <a:latin typeface="Meiryo UI" panose="020B0604030504040204" pitchFamily="50" charset="-128"/>
                <a:ea typeface="Meiryo UI" panose="020B0604030504040204" pitchFamily="50" charset="-128"/>
              </a:rPr>
              <a:t>CiNii</a:t>
            </a:r>
            <a:r>
              <a:rPr lang="en-US" altLang="ja-JP" sz="1300" b="1" dirty="0">
                <a:latin typeface="Meiryo UI" panose="020B0604030504040204" pitchFamily="50" charset="-128"/>
                <a:ea typeface="Meiryo UI" panose="020B0604030504040204" pitchFamily="50" charset="-128"/>
              </a:rPr>
              <a:t> Articles (1412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JAIRO (1294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児童書総合目録 </a:t>
            </a:r>
            <a:r>
              <a:rPr lang="en-US" altLang="ja-JP" sz="1300" b="1" dirty="0">
                <a:latin typeface="Meiryo UI" panose="020B0604030504040204" pitchFamily="50" charset="-128"/>
                <a:ea typeface="Meiryo UI" panose="020B0604030504040204" pitchFamily="50" charset="-128"/>
              </a:rPr>
              <a:t>(185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筑波大学附属図書館 貴重書コレクション </a:t>
            </a:r>
            <a:r>
              <a:rPr lang="en-US" altLang="ja-JP" sz="1300" b="1" dirty="0">
                <a:latin typeface="Meiryo UI" panose="020B0604030504040204" pitchFamily="50" charset="-128"/>
                <a:ea typeface="Meiryo UI" panose="020B0604030504040204" pitchFamily="50" charset="-128"/>
              </a:rPr>
              <a:t>(159</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レファレンス協同データベース </a:t>
            </a:r>
            <a:r>
              <a:rPr lang="en-US" altLang="ja-JP" sz="1300" b="1" dirty="0">
                <a:latin typeface="Meiryo UI" panose="020B0604030504040204" pitchFamily="50" charset="-128"/>
                <a:ea typeface="Meiryo UI" panose="020B0604030504040204" pitchFamily="50" charset="-128"/>
              </a:rPr>
              <a:t>(150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青空文庫 </a:t>
            </a:r>
            <a:r>
              <a:rPr lang="en-US" altLang="ja-JP" sz="1300" b="1" dirty="0">
                <a:latin typeface="Meiryo UI" panose="020B0604030504040204" pitchFamily="50" charset="-128"/>
                <a:ea typeface="Meiryo UI" panose="020B0604030504040204" pitchFamily="50" charset="-128"/>
              </a:rPr>
              <a:t>(61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国立国会図書館デジタルコレクション（電子書籍・電子雑誌） </a:t>
            </a:r>
            <a:r>
              <a:rPr lang="en-US" altLang="ja-JP" sz="1300" b="1" dirty="0">
                <a:latin typeface="Meiryo UI" panose="020B0604030504040204" pitchFamily="50" charset="-128"/>
                <a:ea typeface="Meiryo UI" panose="020B0604030504040204" pitchFamily="50" charset="-128"/>
              </a:rPr>
              <a:t>(54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 </a:t>
            </a:r>
            <a:r>
              <a:rPr lang="en-US" altLang="ja-JP" sz="1300" b="1" dirty="0">
                <a:latin typeface="Meiryo UI" panose="020B0604030504040204" pitchFamily="50" charset="-128"/>
                <a:ea typeface="Meiryo UI" panose="020B0604030504040204" pitchFamily="50" charset="-128"/>
              </a:rPr>
              <a:t>(47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国際日本文化研究センター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国立国語研究所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endParaRPr lang="en-US" altLang="ja-JP" sz="13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4030866" y="1064106"/>
            <a:ext cx="4009350" cy="4493538"/>
          </a:xfrm>
          <a:prstGeom prst="rect">
            <a:avLst/>
          </a:prstGeom>
          <a:noFill/>
        </p:spPr>
        <p:txBody>
          <a:bodyPr wrap="square" rtlCol="0">
            <a:spAutoFit/>
          </a:bodyPr>
          <a:lstStyle/>
          <a:p>
            <a:r>
              <a:rPr lang="ja-JP" altLang="en-US" sz="1300" b="1" dirty="0">
                <a:latin typeface="Meiryo UI" panose="020B0604030504040204" pitchFamily="50" charset="-128"/>
                <a:ea typeface="Meiryo UI" panose="020B0604030504040204" pitchFamily="50" charset="-128"/>
              </a:rPr>
              <a:t>国文学研究資料館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国立歴史民俗博物館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国文学研究資料館　図書・雑誌所蔵目録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err="1">
                <a:latin typeface="Meiryo UI" panose="020B0604030504040204" pitchFamily="50" charset="-128"/>
                <a:ea typeface="Meiryo UI" panose="020B0604030504040204" pitchFamily="50" charset="-128"/>
              </a:rPr>
              <a:t>CiNii</a:t>
            </a:r>
            <a:r>
              <a:rPr lang="en-US" altLang="ja-JP" sz="1300" b="1" dirty="0">
                <a:latin typeface="Meiryo UI" panose="020B0604030504040204" pitchFamily="50" charset="-128"/>
                <a:ea typeface="Meiryo UI" panose="020B0604030504040204" pitchFamily="50" charset="-128"/>
              </a:rPr>
              <a:t> Books (50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韓国国立中央図書館蔵書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インターネット資料収集保存事業（</a:t>
            </a:r>
            <a:r>
              <a:rPr lang="en-US" altLang="ja-JP" sz="1300" b="1" dirty="0">
                <a:latin typeface="Meiryo UI" panose="020B0604030504040204" pitchFamily="50" charset="-128"/>
                <a:ea typeface="Meiryo UI" panose="020B0604030504040204" pitchFamily="50" charset="-128"/>
              </a:rPr>
              <a:t>WARP</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hon.jp (50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国立公文書館デジタルアーカイブ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国立民族学博物館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デジタル岡山大百科 </a:t>
            </a:r>
            <a:r>
              <a:rPr lang="en-US" altLang="ja-JP" sz="1300" b="1" dirty="0">
                <a:latin typeface="Meiryo UI" panose="020B0604030504040204" pitchFamily="50" charset="-128"/>
                <a:ea typeface="Meiryo UI" panose="020B0604030504040204" pitchFamily="50" charset="-128"/>
              </a:rPr>
              <a:t>(28</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J-STAGE (26</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総合地球環境学研究所 </a:t>
            </a:r>
            <a:r>
              <a:rPr lang="en-US" altLang="ja-JP" sz="1300" b="1" dirty="0">
                <a:latin typeface="Meiryo UI" panose="020B0604030504040204" pitchFamily="50" charset="-128"/>
                <a:ea typeface="Meiryo UI" panose="020B0604030504040204" pitchFamily="50" charset="-128"/>
              </a:rPr>
              <a:t>(15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衆議院</a:t>
            </a:r>
            <a:r>
              <a:rPr lang="en-US" altLang="ja-JP" sz="1300" b="1" dirty="0">
                <a:latin typeface="Meiryo UI" panose="020B0604030504040204" pitchFamily="50" charset="-128"/>
                <a:ea typeface="Meiryo UI" panose="020B0604030504040204" pitchFamily="50" charset="-128"/>
              </a:rPr>
              <a:t>HP (12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秋田県立図書館デジタルアーカイブ </a:t>
            </a:r>
            <a:r>
              <a:rPr lang="en-US" altLang="ja-JP" sz="1300" b="1" dirty="0">
                <a:latin typeface="Meiryo UI" panose="020B0604030504040204" pitchFamily="50" charset="-128"/>
                <a:ea typeface="Meiryo UI" panose="020B0604030504040204" pitchFamily="50" charset="-128"/>
              </a:rPr>
              <a:t>(11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農林水産関係試験研究機関総合目録 </a:t>
            </a:r>
            <a:r>
              <a:rPr lang="en-US" altLang="ja-JP" sz="1300" b="1" dirty="0">
                <a:latin typeface="Meiryo UI" panose="020B0604030504040204" pitchFamily="50" charset="-128"/>
                <a:ea typeface="Meiryo UI" panose="020B0604030504040204" pitchFamily="50" charset="-128"/>
              </a:rPr>
              <a:t>(11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叡智の杜</a:t>
            </a:r>
            <a:r>
              <a:rPr lang="en-US" altLang="ja-JP" sz="1300" b="1" dirty="0">
                <a:latin typeface="Meiryo UI" panose="020B0604030504040204" pitchFamily="50" charset="-128"/>
                <a:ea typeface="Meiryo UI" panose="020B0604030504040204" pitchFamily="50" charset="-128"/>
              </a:rPr>
              <a:t>Web</a:t>
            </a:r>
            <a:r>
              <a:rPr lang="ja-JP" altLang="en-US" sz="1300" b="1" dirty="0">
                <a:latin typeface="Meiryo UI" panose="020B0604030504040204" pitchFamily="50" charset="-128"/>
                <a:ea typeface="Meiryo UI" panose="020B0604030504040204" pitchFamily="50" charset="-128"/>
              </a:rPr>
              <a:t>（宮城県図書館） </a:t>
            </a:r>
            <a:r>
              <a:rPr lang="en-US" altLang="ja-JP" sz="1300" b="1" dirty="0">
                <a:latin typeface="Meiryo UI" panose="020B0604030504040204" pitchFamily="50" charset="-128"/>
                <a:ea typeface="Meiryo UI" panose="020B0604030504040204" pitchFamily="50" charset="-128"/>
              </a:rPr>
              <a:t>(11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JPO</a:t>
            </a:r>
            <a:r>
              <a:rPr lang="ja-JP" altLang="en-US" sz="1300" b="1" dirty="0">
                <a:latin typeface="Meiryo UI" panose="020B0604030504040204" pitchFamily="50" charset="-128"/>
                <a:ea typeface="Meiryo UI" panose="020B0604030504040204" pitchFamily="50" charset="-128"/>
              </a:rPr>
              <a:t>近刊情報センター </a:t>
            </a:r>
            <a:r>
              <a:rPr lang="en-US" altLang="ja-JP" sz="1300" b="1" dirty="0">
                <a:latin typeface="Meiryo UI" panose="020B0604030504040204" pitchFamily="50" charset="-128"/>
                <a:ea typeface="Meiryo UI" panose="020B0604030504040204" pitchFamily="50" charset="-128"/>
              </a:rPr>
              <a:t>(10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e</a:t>
            </a:r>
            <a:r>
              <a:rPr lang="ja-JP" altLang="en-US" sz="1300" b="1" dirty="0">
                <a:latin typeface="Meiryo UI" panose="020B0604030504040204" pitchFamily="50" charset="-128"/>
                <a:ea typeface="Meiryo UI" panose="020B0604030504040204" pitchFamily="50" charset="-128"/>
              </a:rPr>
              <a:t>国宝 </a:t>
            </a:r>
            <a:r>
              <a:rPr lang="en-US" altLang="ja-JP" sz="1300" b="1" dirty="0">
                <a:latin typeface="Meiryo UI" panose="020B0604030504040204" pitchFamily="50" charset="-128"/>
                <a:ea typeface="Meiryo UI" panose="020B0604030504040204" pitchFamily="50" charset="-128"/>
              </a:rPr>
              <a:t>- </a:t>
            </a:r>
            <a:r>
              <a:rPr lang="ja-JP" altLang="en-US" sz="1300" b="1" dirty="0">
                <a:latin typeface="Meiryo UI" panose="020B0604030504040204" pitchFamily="50" charset="-128"/>
                <a:ea typeface="Meiryo UI" panose="020B0604030504040204" pitchFamily="50" charset="-128"/>
              </a:rPr>
              <a:t>国立博物館所蔵 国宝・重要文化財 </a:t>
            </a:r>
            <a:r>
              <a:rPr lang="en-US" altLang="ja-JP" sz="1300" b="1" dirty="0">
                <a:latin typeface="Meiryo UI" panose="020B0604030504040204" pitchFamily="50" charset="-128"/>
                <a:ea typeface="Meiryo UI" panose="020B0604030504040204" pitchFamily="50" charset="-128"/>
              </a:rPr>
              <a:t>(9</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国会会議録検索システム </a:t>
            </a:r>
            <a:r>
              <a:rPr lang="en-US" altLang="ja-JP" sz="1300" b="1" dirty="0">
                <a:latin typeface="Meiryo UI" panose="020B0604030504040204" pitchFamily="50" charset="-128"/>
                <a:ea typeface="Meiryo UI" panose="020B0604030504040204" pitchFamily="50" charset="-128"/>
              </a:rPr>
              <a:t>(9</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インターネットマガジン バックナンバーアーカイブ </a:t>
            </a:r>
            <a:r>
              <a:rPr lang="en-US" altLang="ja-JP" sz="1300" b="1" dirty="0">
                <a:latin typeface="Meiryo UI" panose="020B0604030504040204" pitchFamily="50" charset="-128"/>
                <a:ea typeface="Meiryo UI" panose="020B0604030504040204" pitchFamily="50" charset="-128"/>
              </a:rPr>
              <a:t>(7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慶應義塾図書館デジタルギャラリー </a:t>
            </a:r>
            <a:r>
              <a:rPr lang="en-US" altLang="ja-JP" sz="1300" b="1" dirty="0">
                <a:latin typeface="Meiryo UI" panose="020B0604030504040204" pitchFamily="50" charset="-128"/>
                <a:ea typeface="Meiryo UI" panose="020B0604030504040204" pitchFamily="50" charset="-128"/>
              </a:rPr>
              <a:t>(7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endParaRPr lang="en-US" altLang="ja-JP" sz="1300" b="1"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8329464" y="1027609"/>
            <a:ext cx="3656590" cy="5093702"/>
          </a:xfrm>
          <a:prstGeom prst="rect">
            <a:avLst/>
          </a:prstGeom>
          <a:noFill/>
        </p:spPr>
        <p:txBody>
          <a:bodyPr wrap="square" rtlCol="0">
            <a:spAutoFit/>
          </a:bodyPr>
          <a:lstStyle/>
          <a:p>
            <a:r>
              <a:rPr lang="ja-JP" altLang="en-US" sz="1300" b="1" dirty="0">
                <a:latin typeface="Meiryo UI" panose="020B0604030504040204" pitchFamily="50" charset="-128"/>
                <a:ea typeface="Meiryo UI" panose="020B0604030504040204" pitchFamily="50" charset="-128"/>
              </a:rPr>
              <a:t>滋賀県立図書館 近江デジタル歴史街道 </a:t>
            </a:r>
            <a:r>
              <a:rPr lang="en-US" altLang="ja-JP" sz="1300" b="1" dirty="0">
                <a:latin typeface="Meiryo UI" panose="020B0604030504040204" pitchFamily="50" charset="-128"/>
                <a:ea typeface="Meiryo UI" panose="020B0604030504040204" pitchFamily="50" charset="-128"/>
              </a:rPr>
              <a:t>(6</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信州デジ</a:t>
            </a:r>
            <a:r>
              <a:rPr lang="ja-JP" altLang="en-US" sz="1300" b="1" dirty="0" err="1">
                <a:latin typeface="Meiryo UI" panose="020B0604030504040204" pitchFamily="50" charset="-128"/>
                <a:ea typeface="Meiryo UI" panose="020B0604030504040204" pitchFamily="50" charset="-128"/>
              </a:rPr>
              <a:t>くら</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新書マップ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アジア歴史資料データベース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函館市中央図書館所蔵デジタルアーカイブ デジタル資料館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大阪府立中之島図書館 貴重書画像データベース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奈良女子大学所蔵資料電子画像集 </a:t>
            </a:r>
            <a:r>
              <a:rPr lang="en-US" altLang="ja-JP" sz="1300" b="1"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帝国議会会議録検索システム </a:t>
            </a:r>
            <a:r>
              <a:rPr lang="en-US" altLang="ja-JP" sz="1300" b="1"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リサーチ･ナビ（調べ方案内） </a:t>
            </a:r>
            <a:r>
              <a:rPr lang="en-US" altLang="ja-JP" sz="1300" b="1"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参議院</a:t>
            </a:r>
            <a:r>
              <a:rPr lang="en-US" altLang="ja-JP" sz="1300" b="1" dirty="0">
                <a:latin typeface="Meiryo UI" panose="020B0604030504040204" pitchFamily="50" charset="-128"/>
                <a:ea typeface="Meiryo UI" panose="020B0604030504040204" pitchFamily="50" charset="-128"/>
              </a:rPr>
              <a:t>HP (2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古典籍総合データベース（早稲田大学図書館）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富山県立図書館 古絵図・貴重書ギャラリー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東京都立図書館デジタルアーカイブ（</a:t>
            </a:r>
            <a:r>
              <a:rPr lang="en-US" altLang="ja-JP" sz="1300" b="1" dirty="0">
                <a:latin typeface="Meiryo UI" panose="020B0604030504040204" pitchFamily="50" charset="-128"/>
                <a:ea typeface="Meiryo UI" panose="020B0604030504040204" pitchFamily="50" charset="-128"/>
              </a:rPr>
              <a:t>TOKYO</a:t>
            </a:r>
            <a:r>
              <a:rPr lang="ja-JP" altLang="en-US" sz="1300" b="1" dirty="0">
                <a:latin typeface="Meiryo UI" panose="020B0604030504040204" pitchFamily="50" charset="-128"/>
                <a:ea typeface="Meiryo UI" panose="020B0604030504040204" pitchFamily="50" charset="-128"/>
              </a:rPr>
              <a:t>アーカイブ）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独立行政法人国立美術館 所蔵作品総合目録検索システム（画像なし）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国立女性教育会館女性デジタルアーカイブシステム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京都府立総合資料館所蔵 貴重書データベース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国立国会図書館電子展示会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国立国会図書館刊行物 </a:t>
            </a:r>
            <a:r>
              <a:rPr lang="en-US" altLang="ja-JP" sz="1300" b="1" dirty="0">
                <a:latin typeface="Meiryo UI" panose="020B0604030504040204" pitchFamily="50" charset="-128"/>
                <a:ea typeface="Meiryo UI" panose="020B0604030504040204" pitchFamily="50" charset="-128"/>
              </a:rPr>
              <a:t>(48</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p:txBody>
      </p:sp>
      <p:sp>
        <p:nvSpPr>
          <p:cNvPr id="12" name="横巻き 11"/>
          <p:cNvSpPr/>
          <p:nvPr/>
        </p:nvSpPr>
        <p:spPr>
          <a:xfrm>
            <a:off x="9395254" y="390219"/>
            <a:ext cx="2590800" cy="538451"/>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100" b="1" dirty="0">
                <a:solidFill>
                  <a:schemeClr val="tx1"/>
                </a:solidFill>
                <a:latin typeface="Meiryo UI" panose="020B0604030504040204" pitchFamily="50" charset="-128"/>
                <a:ea typeface="Meiryo UI" panose="020B0604030504040204" pitchFamily="50" charset="-128"/>
              </a:rPr>
              <a:t>現在の検索対象の</a:t>
            </a:r>
            <a:r>
              <a:rPr lang="en-US" altLang="ja-JP" sz="1100" b="1" dirty="0">
                <a:solidFill>
                  <a:schemeClr val="tx1"/>
                </a:solidFill>
                <a:latin typeface="Meiryo UI" panose="020B0604030504040204" pitchFamily="50" charset="-128"/>
                <a:ea typeface="Meiryo UI" panose="020B0604030504040204" pitchFamily="50" charset="-128"/>
              </a:rPr>
              <a:t>DB</a:t>
            </a:r>
            <a:r>
              <a:rPr lang="ja-JP" altLang="en-US" sz="1100" b="1" dirty="0">
                <a:solidFill>
                  <a:schemeClr val="tx1"/>
                </a:solidFill>
                <a:latin typeface="Meiryo UI" panose="020B0604030504040204" pitchFamily="50" charset="-128"/>
                <a:ea typeface="Meiryo UI" panose="020B0604030504040204" pitchFamily="50" charset="-128"/>
              </a:rPr>
              <a:t>の中だけでも</a:t>
            </a:r>
            <a:r>
              <a:rPr lang="en-US" altLang="ja-JP" sz="1100" b="1" dirty="0">
                <a:solidFill>
                  <a:schemeClr val="tx1"/>
                </a:solidFill>
                <a:latin typeface="Meiryo UI" panose="020B0604030504040204" pitchFamily="50" charset="-128"/>
                <a:ea typeface="Meiryo UI" panose="020B0604030504040204" pitchFamily="50" charset="-128"/>
              </a:rPr>
              <a:t>34335</a:t>
            </a:r>
            <a:r>
              <a:rPr lang="ja-JP" altLang="en-US" sz="1100" b="1" dirty="0">
                <a:solidFill>
                  <a:schemeClr val="tx1"/>
                </a:solidFill>
                <a:latin typeface="Meiryo UI" panose="020B0604030504040204" pitchFamily="50" charset="-128"/>
                <a:ea typeface="Meiryo UI" panose="020B0604030504040204" pitchFamily="50" charset="-128"/>
              </a:rPr>
              <a:t>件</a:t>
            </a:r>
            <a:endParaRPr lang="en-US" altLang="ja-JP" sz="11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25749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8"/>
          <p:cNvSpPr>
            <a:spLocks noChangeArrowheads="1"/>
          </p:cNvSpPr>
          <p:nvPr/>
        </p:nvSpPr>
        <p:spPr bwMode="auto">
          <a:xfrm>
            <a:off x="1694819" y="1019951"/>
            <a:ext cx="1956912" cy="1004274"/>
          </a:xfrm>
          <a:prstGeom prst="roundRect">
            <a:avLst>
              <a:gd name="adj" fmla="val 8169"/>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著作（</a:t>
            </a:r>
            <a:r>
              <a:rPr lang="en-US" altLang="ja-JP" sz="800" b="1" dirty="0">
                <a:latin typeface="Meiryo UI" panose="020B0604030504040204" pitchFamily="50" charset="-128"/>
                <a:ea typeface="Meiryo UI" panose="020B0604030504040204" pitchFamily="50" charset="-128"/>
              </a:rPr>
              <a:t>Work</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3714292" y="1058259"/>
            <a:ext cx="3838934" cy="1151066"/>
          </a:xfrm>
          <a:prstGeom prst="roundRect">
            <a:avLst>
              <a:gd name="adj" fmla="val 8169"/>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典拠・典籍・件名・キーワード・シソーラス等</a:t>
            </a:r>
            <a:endParaRPr lang="en-US" altLang="ja-JP" sz="800"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9299180" y="3978273"/>
            <a:ext cx="1315699" cy="107531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無形物</a:t>
            </a:r>
            <a:endParaRPr lang="en-US" altLang="ja-JP" sz="800" dirty="0">
              <a:latin typeface="Meiryo UI" panose="020B0604030504040204" pitchFamily="50" charset="-128"/>
              <a:ea typeface="Meiryo UI" panose="020B0604030504040204" pitchFamily="50" charset="-128"/>
            </a:endParaRPr>
          </a:p>
        </p:txBody>
      </p:sp>
      <p:sp>
        <p:nvSpPr>
          <p:cNvPr id="83" name="AutoShape 8"/>
          <p:cNvSpPr>
            <a:spLocks noChangeArrowheads="1"/>
          </p:cNvSpPr>
          <p:nvPr/>
        </p:nvSpPr>
        <p:spPr bwMode="auto">
          <a:xfrm>
            <a:off x="7610286" y="3978273"/>
            <a:ext cx="1639395" cy="1045535"/>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有形物</a:t>
            </a:r>
            <a:endParaRPr lang="en-US" altLang="ja-JP" sz="800" dirty="0">
              <a:latin typeface="Meiryo UI" panose="020B0604030504040204" pitchFamily="50" charset="-128"/>
              <a:ea typeface="Meiryo UI" panose="020B0604030504040204" pitchFamily="50" charset="-128"/>
            </a:endParaRPr>
          </a:p>
        </p:txBody>
      </p:sp>
      <p:sp>
        <p:nvSpPr>
          <p:cNvPr id="82" name="AutoShape 8"/>
          <p:cNvSpPr>
            <a:spLocks noChangeArrowheads="1"/>
          </p:cNvSpPr>
          <p:nvPr/>
        </p:nvSpPr>
        <p:spPr bwMode="auto">
          <a:xfrm>
            <a:off x="1553422" y="4050633"/>
            <a:ext cx="3715568" cy="92926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参考情報</a:t>
            </a:r>
            <a:endParaRPr lang="en-US" altLang="ja-JP" sz="800" dirty="0">
              <a:latin typeface="Meiryo UI" panose="020B0604030504040204" pitchFamily="50" charset="-128"/>
              <a:ea typeface="Meiryo UI" panose="020B0604030504040204" pitchFamily="50" charset="-128"/>
            </a:endParaRPr>
          </a:p>
        </p:txBody>
      </p:sp>
      <p:sp>
        <p:nvSpPr>
          <p:cNvPr id="81" name="AutoShape 8"/>
          <p:cNvSpPr>
            <a:spLocks noChangeArrowheads="1"/>
          </p:cNvSpPr>
          <p:nvPr/>
        </p:nvSpPr>
        <p:spPr bwMode="auto">
          <a:xfrm>
            <a:off x="8330450" y="1583173"/>
            <a:ext cx="2105510" cy="2379127"/>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映像・動画</a:t>
            </a:r>
            <a:endParaRPr lang="en-US" altLang="ja-JP" sz="800" b="1" dirty="0">
              <a:latin typeface="Meiryo UI" panose="020B0604030504040204" pitchFamily="50" charset="-128"/>
              <a:ea typeface="Meiryo UI" panose="020B0604030504040204" pitchFamily="50" charset="-128"/>
            </a:endParaRPr>
          </a:p>
        </p:txBody>
      </p:sp>
      <p:sp>
        <p:nvSpPr>
          <p:cNvPr id="80" name="AutoShape 8"/>
          <p:cNvSpPr>
            <a:spLocks noChangeArrowheads="1"/>
          </p:cNvSpPr>
          <p:nvPr/>
        </p:nvSpPr>
        <p:spPr bwMode="auto">
          <a:xfrm>
            <a:off x="5447715" y="2230893"/>
            <a:ext cx="2105510" cy="2723132"/>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電子書籍・静止画・音声</a:t>
            </a:r>
            <a:endParaRPr lang="en-US" altLang="ja-JP" sz="800" b="1" dirty="0">
              <a:latin typeface="Meiryo UI" panose="020B0604030504040204" pitchFamily="50" charset="-128"/>
              <a:ea typeface="Meiryo UI" panose="020B0604030504040204" pitchFamily="50" charset="-128"/>
            </a:endParaRPr>
          </a:p>
        </p:txBody>
      </p:sp>
      <p:sp>
        <p:nvSpPr>
          <p:cNvPr id="79" name="AutoShape 8"/>
          <p:cNvSpPr>
            <a:spLocks noChangeArrowheads="1"/>
          </p:cNvSpPr>
          <p:nvPr/>
        </p:nvSpPr>
        <p:spPr bwMode="auto">
          <a:xfrm>
            <a:off x="1660868" y="2308092"/>
            <a:ext cx="3715568" cy="1694709"/>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書籍</a:t>
            </a:r>
            <a:endParaRPr lang="en-US" altLang="ja-JP" sz="800" b="1" dirty="0">
              <a:latin typeface="Meiryo UI" panose="020B0604030504040204" pitchFamily="50" charset="-128"/>
              <a:ea typeface="Meiryo UI" panose="020B0604030504040204" pitchFamily="50" charset="-128"/>
            </a:endParaRPr>
          </a:p>
          <a:p>
            <a:pPr marL="342900" indent="-342900">
              <a:defRPr/>
            </a:pPr>
            <a:endParaRPr lang="en-US" altLang="ja-JP" sz="800" b="1" dirty="0">
              <a:latin typeface="Meiryo UI" panose="020B0604030504040204" pitchFamily="50" charset="-128"/>
              <a:ea typeface="Meiryo UI" panose="020B0604030504040204" pitchFamily="50" charset="-128"/>
            </a:endParaRPr>
          </a:p>
        </p:txBody>
      </p:sp>
      <p:sp>
        <p:nvSpPr>
          <p:cNvPr id="78" name="AutoShape 8"/>
          <p:cNvSpPr>
            <a:spLocks noChangeArrowheads="1"/>
          </p:cNvSpPr>
          <p:nvPr/>
        </p:nvSpPr>
        <p:spPr bwMode="auto">
          <a:xfrm>
            <a:off x="1516240" y="5146585"/>
            <a:ext cx="9143339" cy="1737896"/>
          </a:xfrm>
          <a:prstGeom prst="roundRect">
            <a:avLst>
              <a:gd name="adj" fmla="val 8169"/>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000" b="1" dirty="0">
                <a:latin typeface="Meiryo UI" panose="020B0604030504040204" pitchFamily="50" charset="-128"/>
                <a:ea typeface="Meiryo UI" panose="020B0604030504040204" pitchFamily="50" charset="-128"/>
              </a:rPr>
              <a:t>コンテンツホルダー（</a:t>
            </a:r>
            <a:r>
              <a:rPr lang="en-US" altLang="ja-JP" sz="1000" b="1" dirty="0">
                <a:latin typeface="Meiryo UI" panose="020B0604030504040204" pitchFamily="50" charset="-128"/>
                <a:ea typeface="Meiryo UI" panose="020B0604030504040204" pitchFamily="50" charset="-128"/>
              </a:rPr>
              <a:t>item</a:t>
            </a:r>
            <a:r>
              <a:rPr lang="ja-JP" altLang="en-US" sz="1000" b="1"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1703512" y="5469342"/>
            <a:ext cx="2003388" cy="126554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博物館・美術館・文書館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・ギャラリー</a:t>
            </a:r>
            <a:endParaRPr lang="en-US" altLang="ja-JP"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85276"/>
            <a:ext cx="12192000" cy="928670"/>
          </a:xfrm>
        </p:spPr>
        <p:txBody>
          <a:bodyPr>
            <a:noAutofit/>
          </a:bodyPr>
          <a:lstStyle/>
          <a:p>
            <a:r>
              <a:rPr lang="ja-JP" altLang="en-US" sz="3200" dirty="0"/>
              <a:t>文化資産として関連付けて保存すべきインスタンス</a:t>
            </a:r>
            <a:r>
              <a:rPr lang="en-US" altLang="ja-JP" sz="3200" dirty="0"/>
              <a:t/>
            </a:r>
            <a:br>
              <a:rPr lang="en-US" altLang="ja-JP" sz="3200" dirty="0"/>
            </a:br>
            <a:r>
              <a:rPr lang="en-US" altLang="ja-JP" sz="2800" dirty="0"/>
              <a:t>【</a:t>
            </a:r>
            <a:r>
              <a:rPr lang="ja-JP" altLang="en-US" sz="2800" dirty="0"/>
              <a:t>源氏物語を例に</a:t>
            </a:r>
            <a:r>
              <a:rPr lang="en-US" altLang="ja-JP" sz="2800" dirty="0"/>
              <a:t>】</a:t>
            </a:r>
            <a:endParaRPr lang="ja-JP" altLang="en-US" sz="2800" dirty="0"/>
          </a:p>
        </p:txBody>
      </p:sp>
      <p:sp>
        <p:nvSpPr>
          <p:cNvPr id="4" name="スライド番号プレースホルダー 3"/>
          <p:cNvSpPr>
            <a:spLocks noGrp="1"/>
          </p:cNvSpPr>
          <p:nvPr>
            <p:ph type="sldNum" sz="quarter" idx="12"/>
          </p:nvPr>
        </p:nvSpPr>
        <p:spPr>
          <a:xfrm>
            <a:off x="8547434" y="6384303"/>
            <a:ext cx="1901753" cy="350585"/>
          </a:xfrm>
        </p:spPr>
        <p:txBody>
          <a:bodyPr/>
          <a:lstStyle/>
          <a:p>
            <a:fld id="{042AED99-7FB4-404E-8A97-64753DCE42EC}" type="slidenum">
              <a:rPr kumimoji="0" lang="en-US" sz="800"/>
              <a:pPr/>
              <a:t>217</a:t>
            </a:fld>
            <a:endParaRPr kumimoji="0" lang="en-US" sz="800"/>
          </a:p>
        </p:txBody>
      </p:sp>
      <p:sp>
        <p:nvSpPr>
          <p:cNvPr id="5" name="AutoShape 8"/>
          <p:cNvSpPr>
            <a:spLocks noChangeArrowheads="1"/>
          </p:cNvSpPr>
          <p:nvPr/>
        </p:nvSpPr>
        <p:spPr bwMode="auto">
          <a:xfrm>
            <a:off x="1776510" y="1244163"/>
            <a:ext cx="638742" cy="32068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1703513" y="1773538"/>
            <a:ext cx="1853905" cy="48107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b="1" dirty="0">
                <a:latin typeface="Meiryo UI" panose="020B0604030504040204" pitchFamily="50" charset="-128"/>
                <a:ea typeface="Meiryo UI" panose="020B0604030504040204" pitchFamily="50" charset="-128"/>
              </a:rPr>
              <a:t>源氏物語（平安中期写し）</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ja-JP" altLang="en-US" sz="800" b="1" dirty="0">
                <a:latin typeface="Meiryo UI" panose="020B0604030504040204" pitchFamily="50" charset="-128"/>
                <a:ea typeface="Meiryo UI" panose="020B0604030504040204" pitchFamily="50" charset="-128"/>
              </a:rPr>
              <a:t>紫式部</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en-US" altLang="ja-JP" sz="800" b="1" dirty="0">
                <a:latin typeface="Meiryo UI" panose="020B0604030504040204" pitchFamily="50" charset="-128"/>
                <a:ea typeface="Meiryo UI" panose="020B0604030504040204" pitchFamily="50" charset="-128"/>
              </a:rPr>
              <a:t>NDL</a:t>
            </a:r>
            <a:r>
              <a:rPr lang="ja-JP" altLang="en-US" sz="800" b="1" dirty="0">
                <a:latin typeface="Meiryo UI" panose="020B0604030504040204" pitchFamily="50" charset="-128"/>
                <a:ea typeface="Meiryo UI" panose="020B0604030504040204" pitchFamily="50" charset="-128"/>
              </a:rPr>
              <a:t>書誌</a:t>
            </a:r>
            <a:r>
              <a:rPr lang="en-US" altLang="ja-JP" sz="800" b="1" dirty="0">
                <a:latin typeface="Meiryo UI" panose="020B0604030504040204" pitchFamily="50" charset="-128"/>
                <a:ea typeface="Meiryo UI" panose="020B0604030504040204" pitchFamily="50" charset="-128"/>
              </a:rPr>
              <a:t>ID</a:t>
            </a:r>
            <a:r>
              <a:rPr lang="ja-JP" altLang="en-US" sz="800" b="1" dirty="0">
                <a:latin typeface="Meiryo UI" panose="020B0604030504040204" pitchFamily="50" charset="-128"/>
                <a:ea typeface="Meiryo UI" panose="020B0604030504040204" pitchFamily="50" charset="-128"/>
              </a:rPr>
              <a:t> </a:t>
            </a:r>
            <a:r>
              <a:rPr lang="en-US" altLang="ja-JP" sz="800" b="1" dirty="0">
                <a:latin typeface="Meiryo UI" panose="020B0604030504040204" pitchFamily="50" charset="-128"/>
                <a:ea typeface="Meiryo UI" panose="020B0604030504040204" pitchFamily="50" charset="-128"/>
              </a:rPr>
              <a:t>: 000003284940</a:t>
            </a:r>
          </a:p>
        </p:txBody>
      </p:sp>
      <p:sp>
        <p:nvSpPr>
          <p:cNvPr id="7" name="AutoShape 8"/>
          <p:cNvSpPr>
            <a:spLocks noChangeArrowheads="1"/>
          </p:cNvSpPr>
          <p:nvPr/>
        </p:nvSpPr>
        <p:spPr bwMode="auto">
          <a:xfrm>
            <a:off x="2876887" y="2538557"/>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1819301" y="2651042"/>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1971701" y="2803442"/>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029287" y="2690957"/>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13" name="AutoShape 8"/>
          <p:cNvSpPr>
            <a:spLocks noChangeArrowheads="1"/>
          </p:cNvSpPr>
          <p:nvPr/>
        </p:nvSpPr>
        <p:spPr bwMode="auto">
          <a:xfrm>
            <a:off x="4200319" y="2355349"/>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4352719" y="2507749"/>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6" name="AutoShape 8"/>
          <p:cNvSpPr>
            <a:spLocks noChangeArrowheads="1"/>
          </p:cNvSpPr>
          <p:nvPr/>
        </p:nvSpPr>
        <p:spPr bwMode="auto">
          <a:xfrm>
            <a:off x="1775520" y="3459136"/>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1927920" y="3611536"/>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4320265" y="3368630"/>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4472665" y="3521030"/>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2652088" y="3432309"/>
            <a:ext cx="73600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2804488" y="3584709"/>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8614586" y="1792982"/>
            <a:ext cx="1168888"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大映</a:t>
            </a:r>
            <a:endParaRPr lang="en-US" altLang="ja-JP" sz="8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8766987" y="1945382"/>
            <a:ext cx="1114860"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 千年の謎</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東宝</a:t>
            </a:r>
            <a:endParaRPr lang="en-US" altLang="ja-JP" sz="8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9048329" y="3209048"/>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ドラマ（放映）</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8" name="AutoShape 8"/>
          <p:cNvSpPr>
            <a:spLocks noChangeArrowheads="1"/>
          </p:cNvSpPr>
          <p:nvPr/>
        </p:nvSpPr>
        <p:spPr bwMode="auto">
          <a:xfrm>
            <a:off x="9200729" y="3361448"/>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ドラマ（放送）</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9" name="AutoShape 8"/>
          <p:cNvSpPr>
            <a:spLocks noChangeArrowheads="1"/>
          </p:cNvSpPr>
          <p:nvPr/>
        </p:nvSpPr>
        <p:spPr bwMode="auto">
          <a:xfrm>
            <a:off x="9719467" y="4161272"/>
            <a:ext cx="815103"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演劇</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5590630" y="3238451"/>
            <a:ext cx="1059252"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オーディオブック</a:t>
            </a:r>
            <a:endParaRPr lang="en-US" altLang="ja-JP" sz="8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9705397" y="4622471"/>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歌舞伎・能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6788713" y="3763393"/>
            <a:ext cx="731648" cy="22942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邦楽</a:t>
            </a:r>
            <a:r>
              <a:rPr lang="en-US" altLang="ja-JP" sz="800" dirty="0">
                <a:latin typeface="Meiryo UI" panose="020B0604030504040204" pitchFamily="50" charset="-128"/>
                <a:ea typeface="Meiryo UI" panose="020B0604030504040204" pitchFamily="50" charset="-128"/>
              </a:rPr>
              <a:t>CD</a:t>
            </a:r>
          </a:p>
        </p:txBody>
      </p:sp>
      <p:sp>
        <p:nvSpPr>
          <p:cNvPr id="33" name="AutoShape 8"/>
          <p:cNvSpPr>
            <a:spLocks noChangeArrowheads="1"/>
          </p:cNvSpPr>
          <p:nvPr/>
        </p:nvSpPr>
        <p:spPr bwMode="auto">
          <a:xfrm>
            <a:off x="5560519" y="3716358"/>
            <a:ext cx="865256" cy="2581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現代音楽</a:t>
            </a:r>
            <a:r>
              <a:rPr lang="en-US" altLang="ja-JP" sz="800" dirty="0">
                <a:latin typeface="Meiryo UI" panose="020B0604030504040204" pitchFamily="50" charset="-128"/>
                <a:ea typeface="Meiryo UI" panose="020B0604030504040204" pitchFamily="50" charset="-128"/>
              </a:rPr>
              <a:t>CD</a:t>
            </a:r>
          </a:p>
        </p:txBody>
      </p:sp>
      <p:sp>
        <p:nvSpPr>
          <p:cNvPr id="34" name="AutoShape 8"/>
          <p:cNvSpPr>
            <a:spLocks noChangeArrowheads="1"/>
          </p:cNvSpPr>
          <p:nvPr/>
        </p:nvSpPr>
        <p:spPr bwMode="auto">
          <a:xfrm>
            <a:off x="6995940" y="2369542"/>
            <a:ext cx="1035186" cy="47746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女たちよ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ポピュラー音楽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沢田研二</a:t>
            </a:r>
            <a:endParaRPr lang="en-US" altLang="ja-JP" sz="800" dirty="0">
              <a:latin typeface="Meiryo UI" panose="020B0604030504040204" pitchFamily="50" charset="-128"/>
              <a:ea typeface="Meiryo UI" panose="020B0604030504040204" pitchFamily="50" charset="-128"/>
            </a:endParaRPr>
          </a:p>
          <a:p>
            <a:pPr marL="342900" indent="-342900" algn="ctr">
              <a:defRPr/>
            </a:pPr>
            <a:endParaRPr lang="en-US" altLang="ja-JP" sz="8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5143619" y="4137200"/>
            <a:ext cx="14084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源氏物語の舞台を訪ねて</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ガイドブック</a:t>
            </a:r>
            <a:endParaRPr lang="en-US" altLang="ja-JP" sz="8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4217549" y="4116482"/>
            <a:ext cx="731648"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zh-TW" altLang="en-US" sz="800" dirty="0">
                <a:latin typeface="Meiryo UI" panose="020B0604030504040204" pitchFamily="50" charset="-128"/>
                <a:ea typeface="Meiryo UI" panose="020B0604030504040204" pitchFamily="50" charset="-128"/>
              </a:rPr>
              <a:t>事典</a:t>
            </a:r>
            <a:endParaRPr lang="en-US" altLang="ja-JP" sz="8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4199400" y="4501039"/>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4166258" y="1283985"/>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8688289" y="2516864"/>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8840689" y="2669264"/>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6648829" y="4200443"/>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ドラマ</a:t>
            </a:r>
            <a:r>
              <a:rPr lang="en-US" altLang="ja-JP" sz="800" dirty="0">
                <a:latin typeface="Meiryo UI" panose="020B0604030504040204" pitchFamily="50" charset="-128"/>
                <a:ea typeface="Meiryo UI" panose="020B0604030504040204" pitchFamily="50" charset="-128"/>
              </a:rPr>
              <a:t>CD</a:t>
            </a:r>
          </a:p>
        </p:txBody>
      </p:sp>
      <p:sp>
        <p:nvSpPr>
          <p:cNvPr id="46" name="AutoShape 8"/>
          <p:cNvSpPr>
            <a:spLocks noChangeArrowheads="1"/>
          </p:cNvSpPr>
          <p:nvPr/>
        </p:nvSpPr>
        <p:spPr bwMode="auto">
          <a:xfrm>
            <a:off x="7737189" y="4217221"/>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グッズ</a:t>
            </a:r>
            <a:endParaRPr lang="en-US" altLang="ja-JP" sz="800" dirty="0">
              <a:latin typeface="Meiryo UI" panose="020B0604030504040204" pitchFamily="50" charset="-128"/>
              <a:ea typeface="Meiryo UI" panose="020B0604030504040204" pitchFamily="50" charset="-128"/>
            </a:endParaRPr>
          </a:p>
        </p:txBody>
      </p:sp>
      <p:sp>
        <p:nvSpPr>
          <p:cNvPr id="47" name="AutoShape 8"/>
          <p:cNvSpPr>
            <a:spLocks noChangeArrowheads="1"/>
          </p:cNvSpPr>
          <p:nvPr/>
        </p:nvSpPr>
        <p:spPr bwMode="auto">
          <a:xfrm>
            <a:off x="5485660" y="2572845"/>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8" name="AutoShape 8"/>
          <p:cNvSpPr>
            <a:spLocks noChangeArrowheads="1"/>
          </p:cNvSpPr>
          <p:nvPr/>
        </p:nvSpPr>
        <p:spPr bwMode="auto">
          <a:xfrm>
            <a:off x="5675761" y="2725437"/>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9" name="AutoShape 8"/>
          <p:cNvSpPr>
            <a:spLocks noChangeArrowheads="1"/>
          </p:cNvSpPr>
          <p:nvPr/>
        </p:nvSpPr>
        <p:spPr bwMode="auto">
          <a:xfrm>
            <a:off x="2253406" y="4459958"/>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50" name="AutoShape 8"/>
          <p:cNvSpPr>
            <a:spLocks noChangeArrowheads="1"/>
          </p:cNvSpPr>
          <p:nvPr/>
        </p:nvSpPr>
        <p:spPr bwMode="auto">
          <a:xfrm>
            <a:off x="2830432" y="4098152"/>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3753239" y="5474433"/>
            <a:ext cx="2074725" cy="1217489"/>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8698746" y="5442610"/>
            <a:ext cx="1853473" cy="120395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7256080" y="5442610"/>
            <a:ext cx="1159768" cy="1161100"/>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制作者・販売者</a:t>
            </a:r>
            <a:endParaRPr lang="en-US" altLang="ja-JP" sz="1100" dirty="0">
              <a:latin typeface="Meiryo UI" panose="020B0604030504040204" pitchFamily="50" charset="-128"/>
              <a:ea typeface="Meiryo UI" panose="020B0604030504040204" pitchFamily="50" charset="-128"/>
            </a:endParaRPr>
          </a:p>
        </p:txBody>
      </p:sp>
      <p:sp>
        <p:nvSpPr>
          <p:cNvPr id="57" name="AutoShape 8"/>
          <p:cNvSpPr>
            <a:spLocks noChangeArrowheads="1"/>
          </p:cNvSpPr>
          <p:nvPr/>
        </p:nvSpPr>
        <p:spPr bwMode="auto">
          <a:xfrm>
            <a:off x="5300333" y="5429030"/>
            <a:ext cx="1929834" cy="1217537"/>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学術機関</a:t>
            </a:r>
            <a:endParaRPr lang="en-US" altLang="ja-JP" sz="1100" dirty="0">
              <a:latin typeface="Meiryo UI" panose="020B0604030504040204" pitchFamily="50" charset="-128"/>
              <a:ea typeface="Meiryo UI" panose="020B0604030504040204" pitchFamily="50" charset="-128"/>
            </a:endParaRPr>
          </a:p>
        </p:txBody>
      </p:sp>
      <p:sp>
        <p:nvSpPr>
          <p:cNvPr id="58" name="スライド番号プレースホルダー 3"/>
          <p:cNvSpPr txBox="1">
            <a:spLocks/>
          </p:cNvSpPr>
          <p:nvPr/>
        </p:nvSpPr>
        <p:spPr>
          <a:xfrm>
            <a:off x="8823601" y="6583900"/>
            <a:ext cx="1901753" cy="35058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217</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3825209" y="5834650"/>
            <a:ext cx="495056" cy="25824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800" dirty="0">
                <a:latin typeface="Meiryo UI" panose="020B0604030504040204" pitchFamily="50" charset="-128"/>
                <a:ea typeface="Meiryo UI" panose="020B0604030504040204" pitchFamily="50" charset="-128"/>
              </a:rPr>
              <a:t>NDL</a:t>
            </a:r>
          </a:p>
        </p:txBody>
      </p:sp>
      <p:sp>
        <p:nvSpPr>
          <p:cNvPr id="66" name="AutoShape 8"/>
          <p:cNvSpPr>
            <a:spLocks noChangeArrowheads="1"/>
          </p:cNvSpPr>
          <p:nvPr/>
        </p:nvSpPr>
        <p:spPr bwMode="auto">
          <a:xfrm>
            <a:off x="3942585" y="6145819"/>
            <a:ext cx="1006612"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a:latin typeface="Meiryo UI" panose="020B0604030504040204" pitchFamily="50" charset="-128"/>
                <a:ea typeface="Meiryo UI" panose="020B0604030504040204" pitchFamily="50" charset="-128"/>
              </a:rPr>
              <a:t>市町村立図書館</a:t>
            </a:r>
            <a:endParaRPr lang="en-US" altLang="ja-JP" sz="80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4181131" y="6327934"/>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県立図書館</a:t>
            </a:r>
            <a:endParaRPr lang="en-US" altLang="ja-JP" sz="800"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5027790" y="6064940"/>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専門図書館</a:t>
            </a:r>
            <a:endParaRPr lang="en-US" altLang="ja-JP" sz="800"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5207949" y="6265108"/>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学校図書館</a:t>
            </a:r>
            <a:endParaRPr lang="en-US" altLang="ja-JP" sz="8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9452939" y="603779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政府関係機関</a:t>
            </a:r>
            <a:endParaRPr lang="en-US" altLang="ja-JP" sz="800" dirty="0">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6166488" y="6050243"/>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大学図書館</a:t>
            </a:r>
            <a:endParaRPr lang="en-US" altLang="ja-JP" sz="800"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9631856" y="6257354"/>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府省庁</a:t>
            </a:r>
            <a:endParaRPr lang="en-US" altLang="ja-JP" sz="800"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8462187" y="6051985"/>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77" name="AutoShape 8"/>
          <p:cNvSpPr>
            <a:spLocks noChangeArrowheads="1"/>
          </p:cNvSpPr>
          <p:nvPr/>
        </p:nvSpPr>
        <p:spPr bwMode="auto">
          <a:xfrm>
            <a:off x="8614587" y="6204385"/>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8197636" y="4608324"/>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フィギュア</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カード</a:t>
            </a:r>
            <a:endParaRPr lang="en-US" altLang="ja-JP" sz="800"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5523088" y="4574101"/>
            <a:ext cx="736896" cy="21722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写真集</a:t>
            </a:r>
            <a:endParaRPr lang="en-US" altLang="ja-JP" sz="800"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7696140" y="3356796"/>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7848540" y="3509196"/>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3" name="正方形/長方形 92"/>
          <p:cNvSpPr/>
          <p:nvPr/>
        </p:nvSpPr>
        <p:spPr>
          <a:xfrm>
            <a:off x="8462187" y="885987"/>
            <a:ext cx="2072383" cy="64427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800" dirty="0">
                <a:latin typeface="Meiryo UI" panose="020B0604030504040204" pitchFamily="50" charset="-128"/>
                <a:ea typeface="Meiryo UI" panose="020B0604030504040204" pitchFamily="50" charset="-128"/>
              </a:rPr>
              <a:t>文化財アーカイブは、コンテンツを関連付けて、</a:t>
            </a:r>
            <a:endParaRPr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・所蔵場所へナビゲート</a:t>
            </a:r>
            <a:endParaRPr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・保存コンテンツとして永久保存</a:t>
            </a:r>
            <a:endParaRPr lang="en-US" altLang="ja-JP" sz="800" dirty="0">
              <a:latin typeface="Meiryo UI" panose="020B0604030504040204" pitchFamily="50" charset="-128"/>
              <a:ea typeface="Meiryo UI" panose="020B0604030504040204" pitchFamily="50" charset="-128"/>
            </a:endParaRPr>
          </a:p>
          <a:p>
            <a:pPr algn="ctr"/>
            <a:endParaRPr lang="ja-JP" altLang="en-US" sz="800"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3454477" y="2053549"/>
            <a:ext cx="752930" cy="49245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隆能源氏</a:t>
            </a:r>
            <a:endParaRPr lang="en-US" altLang="ja-JP" sz="800" dirty="0">
              <a:latin typeface="Meiryo UI" panose="020B0604030504040204" pitchFamily="50" charset="-128"/>
              <a:ea typeface="Meiryo UI" panose="020B0604030504040204" pitchFamily="50" charset="-128"/>
            </a:endParaRPr>
          </a:p>
        </p:txBody>
      </p:sp>
      <p:sp>
        <p:nvSpPr>
          <p:cNvPr id="96" name="AutoShape 8"/>
          <p:cNvSpPr>
            <a:spLocks noChangeArrowheads="1"/>
          </p:cNvSpPr>
          <p:nvPr/>
        </p:nvSpPr>
        <p:spPr bwMode="auto">
          <a:xfrm>
            <a:off x="2405806" y="4612358"/>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97" name="AutoShape 8"/>
          <p:cNvSpPr>
            <a:spLocks noChangeArrowheads="1"/>
          </p:cNvSpPr>
          <p:nvPr/>
        </p:nvSpPr>
        <p:spPr bwMode="auto">
          <a:xfrm>
            <a:off x="4351800" y="4653439"/>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98" name="AutoShape 8"/>
          <p:cNvSpPr>
            <a:spLocks noChangeArrowheads="1"/>
          </p:cNvSpPr>
          <p:nvPr/>
        </p:nvSpPr>
        <p:spPr bwMode="auto">
          <a:xfrm>
            <a:off x="2982832" y="4250552"/>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99" name="AutoShape 8"/>
          <p:cNvSpPr>
            <a:spLocks noChangeArrowheads="1"/>
          </p:cNvSpPr>
          <p:nvPr/>
        </p:nvSpPr>
        <p:spPr bwMode="auto">
          <a:xfrm>
            <a:off x="1580832" y="4286666"/>
            <a:ext cx="644008"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あらすじ</a:t>
            </a:r>
            <a:endParaRPr lang="en-US" altLang="ja-JP" sz="800" dirty="0">
              <a:latin typeface="Meiryo UI" panose="020B0604030504040204" pitchFamily="50" charset="-128"/>
              <a:ea typeface="Meiryo UI" panose="020B0604030504040204" pitchFamily="50" charset="-128"/>
            </a:endParaRPr>
          </a:p>
        </p:txBody>
      </p:sp>
      <p:sp>
        <p:nvSpPr>
          <p:cNvPr id="100" name="左矢印 99"/>
          <p:cNvSpPr/>
          <p:nvPr/>
        </p:nvSpPr>
        <p:spPr>
          <a:xfrm rot="16200000">
            <a:off x="5570557" y="4614122"/>
            <a:ext cx="445536"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1" name="左矢印 100"/>
          <p:cNvSpPr/>
          <p:nvPr/>
        </p:nvSpPr>
        <p:spPr>
          <a:xfrm>
            <a:off x="3497049" y="1251913"/>
            <a:ext cx="445536" cy="749502"/>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3" name="左矢印 102"/>
          <p:cNvSpPr/>
          <p:nvPr/>
        </p:nvSpPr>
        <p:spPr>
          <a:xfrm rot="16200000">
            <a:off x="2782468" y="1788773"/>
            <a:ext cx="379311"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4" name="AutoShape 8"/>
          <p:cNvSpPr>
            <a:spLocks noChangeArrowheads="1"/>
          </p:cNvSpPr>
          <p:nvPr/>
        </p:nvSpPr>
        <p:spPr bwMode="auto">
          <a:xfrm>
            <a:off x="6715605" y="3287052"/>
            <a:ext cx="754024" cy="3656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DAISY</a:t>
            </a:r>
          </a:p>
        </p:txBody>
      </p:sp>
      <p:sp>
        <p:nvSpPr>
          <p:cNvPr id="105" name="AutoShape 8"/>
          <p:cNvSpPr>
            <a:spLocks noChangeArrowheads="1"/>
          </p:cNvSpPr>
          <p:nvPr/>
        </p:nvSpPr>
        <p:spPr bwMode="auto">
          <a:xfrm>
            <a:off x="1782240" y="5949280"/>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マンガミュージアム</a:t>
            </a:r>
            <a:endParaRPr lang="en-US" altLang="ja-JP" sz="7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1913835" y="6168933"/>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風俗博物館</a:t>
            </a:r>
            <a:endParaRPr lang="en-US" altLang="ja-JP" sz="8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2065661" y="6355061"/>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宇治市源氏物語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ミュージアム</a:t>
            </a:r>
            <a:endParaRPr lang="en-US" altLang="ja-JP" sz="800" dirty="0">
              <a:latin typeface="Meiryo UI" panose="020B0604030504040204" pitchFamily="50" charset="-128"/>
              <a:ea typeface="Meiryo UI" panose="020B0604030504040204" pitchFamily="50" charset="-128"/>
            </a:endParaRPr>
          </a:p>
        </p:txBody>
      </p:sp>
      <p:sp>
        <p:nvSpPr>
          <p:cNvPr id="106" name="AutoShape 8"/>
          <p:cNvSpPr>
            <a:spLocks noChangeArrowheads="1"/>
          </p:cNvSpPr>
          <p:nvPr/>
        </p:nvSpPr>
        <p:spPr bwMode="auto">
          <a:xfrm>
            <a:off x="7276506" y="5843186"/>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クリエータ</a:t>
            </a:r>
            <a:endParaRPr lang="en-US" altLang="ja-JP" sz="8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7357986" y="6050814"/>
            <a:ext cx="888070"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プロダクショ</a:t>
            </a:r>
            <a:r>
              <a:rPr lang="ja-JP" altLang="en-US" sz="800" dirty="0">
                <a:latin typeface="Meiryo UI" panose="020B0604030504040204" pitchFamily="50" charset="-128"/>
                <a:ea typeface="Meiryo UI" panose="020B0604030504040204" pitchFamily="50" charset="-128"/>
              </a:rPr>
              <a:t>ン</a:t>
            </a:r>
            <a:endParaRPr lang="en-US" altLang="ja-JP" sz="800" dirty="0">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7539761" y="6248610"/>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販売者</a:t>
            </a:r>
            <a:endParaRPr lang="en-US" altLang="ja-JP" sz="800" dirty="0">
              <a:latin typeface="Meiryo UI" panose="020B0604030504040204" pitchFamily="50" charset="-128"/>
              <a:ea typeface="Meiryo UI" panose="020B0604030504040204" pitchFamily="50" charset="-128"/>
            </a:endParaRPr>
          </a:p>
        </p:txBody>
      </p:sp>
      <p:sp>
        <p:nvSpPr>
          <p:cNvPr id="107" name="AutoShape 8"/>
          <p:cNvSpPr>
            <a:spLocks noChangeArrowheads="1"/>
          </p:cNvSpPr>
          <p:nvPr/>
        </p:nvSpPr>
        <p:spPr bwMode="auto">
          <a:xfrm>
            <a:off x="8840688" y="4193581"/>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イベント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記録</a:t>
            </a:r>
            <a:endParaRPr lang="en-US" altLang="ja-JP" sz="800" dirty="0">
              <a:latin typeface="Meiryo UI" panose="020B0604030504040204" pitchFamily="50" charset="-128"/>
              <a:ea typeface="Meiryo UI" panose="020B0604030504040204" pitchFamily="50" charset="-128"/>
            </a:endParaRPr>
          </a:p>
        </p:txBody>
      </p:sp>
      <p:sp>
        <p:nvSpPr>
          <p:cNvPr id="109" name="AutoShape 8"/>
          <p:cNvSpPr>
            <a:spLocks noChangeArrowheads="1"/>
          </p:cNvSpPr>
          <p:nvPr/>
        </p:nvSpPr>
        <p:spPr bwMode="auto">
          <a:xfrm>
            <a:off x="5098789" y="1251913"/>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0" name="AutoShape 8"/>
          <p:cNvSpPr>
            <a:spLocks noChangeArrowheads="1"/>
          </p:cNvSpPr>
          <p:nvPr/>
        </p:nvSpPr>
        <p:spPr bwMode="auto">
          <a:xfrm>
            <a:off x="5251189" y="1404313"/>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1" name="AutoShape 8"/>
          <p:cNvSpPr>
            <a:spLocks noChangeArrowheads="1"/>
          </p:cNvSpPr>
          <p:nvPr/>
        </p:nvSpPr>
        <p:spPr bwMode="auto">
          <a:xfrm>
            <a:off x="4676016" y="1935138"/>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恋愛</a:t>
            </a:r>
            <a:endParaRPr lang="en-US" altLang="ja-JP" sz="800" dirty="0">
              <a:latin typeface="Meiryo UI" panose="020B0604030504040204" pitchFamily="50" charset="-128"/>
              <a:ea typeface="Meiryo UI" panose="020B0604030504040204" pitchFamily="50" charset="-128"/>
            </a:endParaRPr>
          </a:p>
        </p:txBody>
      </p:sp>
      <p:sp>
        <p:nvSpPr>
          <p:cNvPr id="112" name="AutoShape 8"/>
          <p:cNvSpPr>
            <a:spLocks noChangeArrowheads="1"/>
          </p:cNvSpPr>
          <p:nvPr/>
        </p:nvSpPr>
        <p:spPr bwMode="auto">
          <a:xfrm>
            <a:off x="5345482" y="1916832"/>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京都</a:t>
            </a:r>
            <a:endParaRPr lang="en-US" altLang="ja-JP" sz="800" dirty="0">
              <a:latin typeface="Meiryo UI" panose="020B0604030504040204" pitchFamily="50" charset="-128"/>
              <a:ea typeface="Meiryo UI" panose="020B0604030504040204" pitchFamily="50" charset="-128"/>
            </a:endParaRPr>
          </a:p>
        </p:txBody>
      </p:sp>
      <p:sp>
        <p:nvSpPr>
          <p:cNvPr id="113" name="AutoShape 8"/>
          <p:cNvSpPr>
            <a:spLocks noChangeArrowheads="1"/>
          </p:cNvSpPr>
          <p:nvPr/>
        </p:nvSpPr>
        <p:spPr bwMode="auto">
          <a:xfrm>
            <a:off x="5984555" y="1936176"/>
            <a:ext cx="654202"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平安文化</a:t>
            </a:r>
            <a:endParaRPr lang="en-US" altLang="ja-JP" sz="800" dirty="0">
              <a:latin typeface="Meiryo UI" panose="020B0604030504040204" pitchFamily="50" charset="-128"/>
              <a:ea typeface="Meiryo UI" panose="020B0604030504040204" pitchFamily="50" charset="-128"/>
            </a:endParaRPr>
          </a:p>
        </p:txBody>
      </p:sp>
      <p:sp>
        <p:nvSpPr>
          <p:cNvPr id="114" name="AutoShape 8"/>
          <p:cNvSpPr>
            <a:spLocks noChangeArrowheads="1"/>
          </p:cNvSpPr>
          <p:nvPr/>
        </p:nvSpPr>
        <p:spPr bwMode="auto">
          <a:xfrm>
            <a:off x="6766136" y="1926794"/>
            <a:ext cx="77002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日本の文学</a:t>
            </a:r>
            <a:endParaRPr lang="en-US" altLang="ja-JP" sz="800" dirty="0">
              <a:latin typeface="Meiryo UI" panose="020B0604030504040204" pitchFamily="50" charset="-128"/>
              <a:ea typeface="Meiryo UI" panose="020B0604030504040204" pitchFamily="50" charset="-128"/>
            </a:endParaRPr>
          </a:p>
        </p:txBody>
      </p:sp>
      <p:sp>
        <p:nvSpPr>
          <p:cNvPr id="115" name="フローチャート: 複数書類 114"/>
          <p:cNvSpPr/>
          <p:nvPr/>
        </p:nvSpPr>
        <p:spPr>
          <a:xfrm>
            <a:off x="7330900" y="2925877"/>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楽譜</a:t>
            </a:r>
          </a:p>
        </p:txBody>
      </p:sp>
      <p:sp>
        <p:nvSpPr>
          <p:cNvPr id="116" name="フローチャート: 複数書類 115"/>
          <p:cNvSpPr/>
          <p:nvPr/>
        </p:nvSpPr>
        <p:spPr>
          <a:xfrm>
            <a:off x="9970848" y="2148174"/>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脚本</a:t>
            </a:r>
          </a:p>
        </p:txBody>
      </p:sp>
      <p:sp>
        <p:nvSpPr>
          <p:cNvPr id="117" name="フローチャート: 複数書類 116"/>
          <p:cNvSpPr/>
          <p:nvPr/>
        </p:nvSpPr>
        <p:spPr>
          <a:xfrm>
            <a:off x="8246056" y="2929596"/>
            <a:ext cx="7298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絵コンテ</a:t>
            </a:r>
          </a:p>
        </p:txBody>
      </p:sp>
      <p:sp>
        <p:nvSpPr>
          <p:cNvPr id="120" name="AutoShape 8"/>
          <p:cNvSpPr>
            <a:spLocks noChangeArrowheads="1"/>
          </p:cNvSpPr>
          <p:nvPr/>
        </p:nvSpPr>
        <p:spPr bwMode="auto">
          <a:xfrm>
            <a:off x="3740151" y="2832416"/>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3892551" y="2984816"/>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2" name="フローチャート: 複数書類 121"/>
          <p:cNvSpPr/>
          <p:nvPr/>
        </p:nvSpPr>
        <p:spPr>
          <a:xfrm>
            <a:off x="4779437" y="3064367"/>
            <a:ext cx="843533"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マンガ原画</a:t>
            </a:r>
          </a:p>
        </p:txBody>
      </p:sp>
      <p:sp>
        <p:nvSpPr>
          <p:cNvPr id="123" name="フローチャート: 複数書類 122"/>
          <p:cNvSpPr/>
          <p:nvPr/>
        </p:nvSpPr>
        <p:spPr>
          <a:xfrm>
            <a:off x="9931546" y="1787002"/>
            <a:ext cx="728032"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a:latin typeface="Meiryo UI" panose="020B0604030504040204" pitchFamily="50" charset="-128"/>
                <a:ea typeface="Meiryo UI" panose="020B0604030504040204" pitchFamily="50" charset="-128"/>
              </a:rPr>
              <a:t>フィルム</a:t>
            </a:r>
            <a:endParaRPr lang="ja-JP" altLang="en-US" sz="800" dirty="0">
              <a:latin typeface="Meiryo UI" panose="020B0604030504040204" pitchFamily="50" charset="-128"/>
              <a:ea typeface="Meiryo UI" panose="020B0604030504040204" pitchFamily="50" charset="-128"/>
            </a:endParaRPr>
          </a:p>
        </p:txBody>
      </p:sp>
      <p:sp>
        <p:nvSpPr>
          <p:cNvPr id="124" name="AutoShape 8"/>
          <p:cNvSpPr>
            <a:spLocks noChangeArrowheads="1"/>
          </p:cNvSpPr>
          <p:nvPr/>
        </p:nvSpPr>
        <p:spPr bwMode="auto">
          <a:xfrm>
            <a:off x="4320265" y="1655768"/>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光源氏</a:t>
            </a:r>
            <a:endParaRPr lang="en-US" altLang="ja-JP" sz="800" dirty="0">
              <a:latin typeface="Meiryo UI" panose="020B0604030504040204" pitchFamily="50" charset="-128"/>
              <a:ea typeface="Meiryo UI" panose="020B0604030504040204" pitchFamily="50" charset="-128"/>
            </a:endParaRPr>
          </a:p>
        </p:txBody>
      </p:sp>
      <p:sp>
        <p:nvSpPr>
          <p:cNvPr id="102" name="横巻き 101"/>
          <p:cNvSpPr/>
          <p:nvPr/>
        </p:nvSpPr>
        <p:spPr>
          <a:xfrm>
            <a:off x="8597008" y="301736"/>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6</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20</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文化庁有識者会議</a:t>
            </a:r>
          </a:p>
        </p:txBody>
      </p:sp>
    </p:spTree>
    <p:extLst>
      <p:ext uri="{BB962C8B-B14F-4D97-AF65-F5344CB8AC3E}">
        <p14:creationId xmlns:p14="http://schemas.microsoft.com/office/powerpoint/2010/main" val="175539934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知識情報の集約と提供の概念</a:t>
            </a:r>
            <a:endParaRPr kumimoji="1" lang="ja-JP" altLang="en-US" dirty="0"/>
          </a:p>
        </p:txBody>
      </p:sp>
      <p:sp>
        <p:nvSpPr>
          <p:cNvPr id="3" name="フッター プレースホルダー 2"/>
          <p:cNvSpPr>
            <a:spLocks noGrp="1"/>
          </p:cNvSpPr>
          <p:nvPr>
            <p:ph type="ftr" sz="quarter" idx="11"/>
          </p:nvPr>
        </p:nvSpPr>
        <p:spPr/>
        <p:txBody>
          <a:bodyPr/>
          <a:lstStyle/>
          <a:p>
            <a:endParaRPr kumimoji="0" 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mtClean="0"/>
              <a:pPr/>
              <a:t>218</a:t>
            </a:fld>
            <a:endParaRPr kumimoji="0" lang="en-US"/>
          </a:p>
        </p:txBody>
      </p:sp>
      <p:sp>
        <p:nvSpPr>
          <p:cNvPr id="5" name="AutoShape 8"/>
          <p:cNvSpPr>
            <a:spLocks noChangeArrowheads="1"/>
          </p:cNvSpPr>
          <p:nvPr/>
        </p:nvSpPr>
        <p:spPr bwMode="auto">
          <a:xfrm>
            <a:off x="3132365" y="1652520"/>
            <a:ext cx="761911" cy="440060"/>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800" b="1" dirty="0">
                <a:latin typeface="HG丸ｺﾞｼｯｸM-PRO" pitchFamily="50" charset="-128"/>
                <a:ea typeface="HG丸ｺﾞｼｯｸM-PRO" pitchFamily="50" charset="-128"/>
              </a:rPr>
              <a:t>メディア</a:t>
            </a:r>
            <a:endParaRPr lang="en-US" altLang="ja-JP" sz="800" b="1" dirty="0">
              <a:latin typeface="HG丸ｺﾞｼｯｸM-PRO" pitchFamily="50" charset="-128"/>
              <a:ea typeface="HG丸ｺﾞｼｯｸM-PRO" pitchFamily="50" charset="-128"/>
            </a:endParaRPr>
          </a:p>
          <a:p>
            <a:pPr marL="342900" indent="-342900" algn="ctr">
              <a:defRPr/>
            </a:pPr>
            <a:r>
              <a:rPr lang="ja-JP" altLang="en-US" sz="800" b="1" dirty="0">
                <a:latin typeface="HG丸ｺﾞｼｯｸM-PRO" pitchFamily="50" charset="-128"/>
                <a:ea typeface="HG丸ｺﾞｼｯｸM-PRO" pitchFamily="50" charset="-128"/>
              </a:rPr>
              <a:t>芸術関連</a:t>
            </a:r>
            <a:endParaRPr lang="en-US" altLang="ja-JP" sz="800" b="1" dirty="0">
              <a:latin typeface="HG丸ｺﾞｼｯｸM-PRO" pitchFamily="50" charset="-128"/>
              <a:ea typeface="HG丸ｺﾞｼｯｸM-PRO" pitchFamily="50" charset="-128"/>
            </a:endParaRPr>
          </a:p>
          <a:p>
            <a:pPr marL="342900" indent="-342900" algn="ctr">
              <a:defRPr/>
            </a:pPr>
            <a:r>
              <a:rPr lang="ja-JP" altLang="en-US" sz="800" b="1" dirty="0">
                <a:latin typeface="HG丸ｺﾞｼｯｸM-PRO" pitchFamily="50" charset="-128"/>
                <a:ea typeface="HG丸ｺﾞｼｯｸM-PRO" pitchFamily="50" charset="-128"/>
              </a:rPr>
              <a:t>ポータル</a:t>
            </a:r>
            <a:endParaRPr lang="en-US" altLang="ja-JP" sz="800" b="1" dirty="0">
              <a:latin typeface="HG丸ｺﾞｼｯｸM-PRO" pitchFamily="50" charset="-128"/>
              <a:ea typeface="HG丸ｺﾞｼｯｸM-PRO" pitchFamily="50" charset="-128"/>
            </a:endParaRPr>
          </a:p>
        </p:txBody>
      </p:sp>
      <p:sp>
        <p:nvSpPr>
          <p:cNvPr id="6" name="AutoShape 8"/>
          <p:cNvSpPr>
            <a:spLocks noChangeArrowheads="1"/>
          </p:cNvSpPr>
          <p:nvPr/>
        </p:nvSpPr>
        <p:spPr bwMode="auto">
          <a:xfrm>
            <a:off x="1991544" y="1682784"/>
            <a:ext cx="996428" cy="409797"/>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文化遺産</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オンライン</a:t>
            </a:r>
            <a:endParaRPr lang="en-US" altLang="ja-JP" sz="900" b="1" dirty="0">
              <a:latin typeface="HG丸ｺﾞｼｯｸM-PRO" pitchFamily="50" charset="-128"/>
              <a:ea typeface="HG丸ｺﾞｼｯｸM-PRO" pitchFamily="50" charset="-128"/>
            </a:endParaRPr>
          </a:p>
        </p:txBody>
      </p:sp>
      <p:sp>
        <p:nvSpPr>
          <p:cNvPr id="7" name="AutoShape 8"/>
          <p:cNvSpPr>
            <a:spLocks noChangeArrowheads="1"/>
          </p:cNvSpPr>
          <p:nvPr/>
        </p:nvSpPr>
        <p:spPr bwMode="auto">
          <a:xfrm>
            <a:off x="8658120" y="1575661"/>
            <a:ext cx="988633" cy="3678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災害情報</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アーカイブズ</a:t>
            </a:r>
            <a:endParaRPr lang="en-US" altLang="ja-JP" sz="900" b="1" dirty="0">
              <a:latin typeface="HG丸ｺﾞｼｯｸM-PRO" pitchFamily="50" charset="-128"/>
              <a:ea typeface="HG丸ｺﾞｼｯｸM-PRO" pitchFamily="50" charset="-128"/>
            </a:endParaRPr>
          </a:p>
        </p:txBody>
      </p:sp>
      <p:sp>
        <p:nvSpPr>
          <p:cNvPr id="8" name="AutoShape 8"/>
          <p:cNvSpPr>
            <a:spLocks noChangeArrowheads="1"/>
          </p:cNvSpPr>
          <p:nvPr/>
        </p:nvSpPr>
        <p:spPr bwMode="auto">
          <a:xfrm>
            <a:off x="4321190" y="1639758"/>
            <a:ext cx="142088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汎用検索</a:t>
            </a:r>
            <a:r>
              <a:rPr lang="en-US" altLang="ja-JP" sz="900" b="1" dirty="0">
                <a:latin typeface="HG丸ｺﾞｼｯｸM-PRO" pitchFamily="50" charset="-128"/>
                <a:ea typeface="HG丸ｺﾞｼｯｸM-PRO" pitchFamily="50" charset="-128"/>
              </a:rPr>
              <a:t>GUI</a:t>
            </a:r>
          </a:p>
          <a:p>
            <a:pPr marL="342900" indent="-342900" algn="ctr">
              <a:defRPr/>
            </a:pPr>
            <a:r>
              <a:rPr lang="en-US" altLang="ja-JP" sz="900" b="1" dirty="0" err="1">
                <a:latin typeface="HG丸ｺﾞｼｯｸM-PRO" pitchFamily="50" charset="-128"/>
                <a:ea typeface="HG丸ｺﾞｼｯｸM-PRO" pitchFamily="50" charset="-128"/>
              </a:rPr>
              <a:t>WebCat</a:t>
            </a:r>
            <a:r>
              <a:rPr lang="ja-JP" altLang="en-US" sz="900" b="1" dirty="0">
                <a:latin typeface="HG丸ｺﾞｼｯｸM-PRO" pitchFamily="50" charset="-128"/>
                <a:ea typeface="HG丸ｺﾞｼｯｸM-PRO" pitchFamily="50" charset="-128"/>
              </a:rPr>
              <a:t> </a:t>
            </a:r>
            <a:r>
              <a:rPr lang="en-US" altLang="ja-JP" sz="900" b="1" dirty="0">
                <a:latin typeface="HG丸ｺﾞｼｯｸM-PRO" pitchFamily="50" charset="-128"/>
                <a:ea typeface="HG丸ｺﾞｼｯｸM-PRO" pitchFamily="50" charset="-128"/>
              </a:rPr>
              <a:t>Plus</a:t>
            </a:r>
            <a:r>
              <a:rPr lang="ja-JP" altLang="en-US" sz="900" b="1" dirty="0">
                <a:latin typeface="HG丸ｺﾞｼｯｸM-PRO" pitchFamily="50" charset="-128"/>
                <a:ea typeface="HG丸ｺﾞｼｯｸM-PRO" pitchFamily="50" charset="-128"/>
              </a:rPr>
              <a:t>ベース</a:t>
            </a:r>
            <a:endParaRPr lang="en-US" altLang="ja-JP" sz="900" b="1" dirty="0">
              <a:latin typeface="HG丸ｺﾞｼｯｸM-PRO" pitchFamily="50" charset="-128"/>
              <a:ea typeface="HG丸ｺﾞｼｯｸM-PRO" pitchFamily="50" charset="-128"/>
            </a:endParaRPr>
          </a:p>
        </p:txBody>
      </p:sp>
      <p:sp>
        <p:nvSpPr>
          <p:cNvPr id="11" name="AutoShape 8"/>
          <p:cNvSpPr>
            <a:spLocks noChangeArrowheads="1"/>
          </p:cNvSpPr>
          <p:nvPr/>
        </p:nvSpPr>
        <p:spPr bwMode="auto">
          <a:xfrm>
            <a:off x="3168718" y="3358619"/>
            <a:ext cx="3548768" cy="54494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000" b="1" dirty="0">
                <a:latin typeface="HG丸ｺﾞｼｯｸM-PRO" panose="020F0600000000000000" pitchFamily="50" charset="-128"/>
                <a:ea typeface="HG丸ｺﾞｼｯｸM-PRO" panose="020F0600000000000000" pitchFamily="50" charset="-128"/>
              </a:rPr>
              <a:t>知識情報</a:t>
            </a:r>
            <a:endParaRPr lang="en-US" altLang="ja-JP" sz="1000" b="1" dirty="0">
              <a:latin typeface="HG丸ｺﾞｼｯｸM-PRO" panose="020F0600000000000000" pitchFamily="50" charset="-128"/>
              <a:ea typeface="HG丸ｺﾞｼｯｸM-PRO" panose="020F0600000000000000" pitchFamily="50" charset="-128"/>
            </a:endParaRPr>
          </a:p>
          <a:p>
            <a:pPr algn="ctr"/>
            <a:r>
              <a:rPr lang="ja-JP" altLang="en-US" sz="1000" b="1" dirty="0">
                <a:latin typeface="HG丸ｺﾞｼｯｸM-PRO" panose="020F0600000000000000" pitchFamily="50" charset="-128"/>
                <a:ea typeface="HG丸ｺﾞｼｯｸM-PRO" panose="020F0600000000000000" pitchFamily="50" charset="-128"/>
              </a:rPr>
              <a:t>メタデータ、本文インデックス</a:t>
            </a:r>
            <a:endParaRPr lang="en-US" altLang="ja-JP" sz="1000" b="1" dirty="0">
              <a:latin typeface="HG丸ｺﾞｼｯｸM-PRO" panose="020F0600000000000000" pitchFamily="50" charset="-128"/>
              <a:ea typeface="HG丸ｺﾞｼｯｸM-PRO" panose="020F0600000000000000" pitchFamily="50" charset="-128"/>
            </a:endParaRPr>
          </a:p>
          <a:p>
            <a:pPr algn="ctr"/>
            <a:r>
              <a:rPr lang="ja-JP" altLang="en-US" sz="1000" b="1" dirty="0">
                <a:latin typeface="HG丸ｺﾞｼｯｸM-PRO" panose="020F0600000000000000" pitchFamily="50" charset="-128"/>
                <a:ea typeface="HG丸ｺﾞｼｯｸM-PRO" panose="020F0600000000000000" pitchFamily="50" charset="-128"/>
              </a:rPr>
              <a:t>関連付け情報、所在情報</a:t>
            </a:r>
            <a:endParaRPr lang="en-US" altLang="ja-JP" sz="1000" b="1" dirty="0">
              <a:latin typeface="HG丸ｺﾞｼｯｸM-PRO" panose="020F0600000000000000" pitchFamily="50" charset="-128"/>
              <a:ea typeface="HG丸ｺﾞｼｯｸM-PRO" panose="020F0600000000000000" pitchFamily="50" charset="-128"/>
            </a:endParaRPr>
          </a:p>
        </p:txBody>
      </p:sp>
      <p:sp>
        <p:nvSpPr>
          <p:cNvPr id="15" name="AutoShape 8"/>
          <p:cNvSpPr>
            <a:spLocks noChangeArrowheads="1"/>
          </p:cNvSpPr>
          <p:nvPr/>
        </p:nvSpPr>
        <p:spPr bwMode="auto">
          <a:xfrm>
            <a:off x="7573359" y="2264473"/>
            <a:ext cx="988633" cy="3678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ja-JP" altLang="en-US" sz="700" b="1" dirty="0" err="1">
                <a:latin typeface="HG丸ｺﾞｼｯｸM-PRO" pitchFamily="50" charset="-128"/>
                <a:ea typeface="HG丸ｺﾞｼｯｸM-PRO" pitchFamily="50" charset="-128"/>
              </a:rPr>
              <a:t>ひなぎく</a:t>
            </a:r>
            <a:endParaRPr lang="en-US" altLang="ja-JP" sz="700" b="1" dirty="0">
              <a:latin typeface="HG丸ｺﾞｼｯｸM-PRO" pitchFamily="50" charset="-128"/>
              <a:ea typeface="HG丸ｺﾞｼｯｸM-PRO" pitchFamily="50" charset="-128"/>
            </a:endParaRPr>
          </a:p>
        </p:txBody>
      </p:sp>
      <p:sp>
        <p:nvSpPr>
          <p:cNvPr id="16" name="AutoShape 8"/>
          <p:cNvSpPr>
            <a:spLocks noChangeArrowheads="1"/>
          </p:cNvSpPr>
          <p:nvPr/>
        </p:nvSpPr>
        <p:spPr bwMode="auto">
          <a:xfrm>
            <a:off x="8640845" y="2272061"/>
            <a:ext cx="988633" cy="3678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ja-JP" altLang="en-US" sz="700" b="1" dirty="0">
                <a:latin typeface="HG丸ｺﾞｼｯｸM-PRO" pitchFamily="50" charset="-128"/>
                <a:ea typeface="HG丸ｺﾞｼｯｸM-PRO" pitchFamily="50" charset="-128"/>
              </a:rPr>
              <a:t>地震関係データ</a:t>
            </a:r>
            <a:endParaRPr lang="en-US" altLang="ja-JP" sz="700" b="1" dirty="0">
              <a:latin typeface="HG丸ｺﾞｼｯｸM-PRO" pitchFamily="50" charset="-128"/>
              <a:ea typeface="HG丸ｺﾞｼｯｸM-PRO" pitchFamily="50" charset="-128"/>
            </a:endParaRPr>
          </a:p>
          <a:p>
            <a:pPr marL="342900" indent="-342900" algn="ctr">
              <a:defRPr/>
            </a:pPr>
            <a:r>
              <a:rPr lang="ja-JP" altLang="en-US" sz="700" b="1" dirty="0">
                <a:latin typeface="HG丸ｺﾞｼｯｸM-PRO" pitchFamily="50" charset="-128"/>
                <a:ea typeface="HG丸ｺﾞｼｯｸM-PRO" pitchFamily="50" charset="-128"/>
              </a:rPr>
              <a:t>ポータル</a:t>
            </a:r>
            <a:endParaRPr lang="en-US" altLang="ja-JP" sz="700" b="1" dirty="0">
              <a:latin typeface="HG丸ｺﾞｼｯｸM-PRO" pitchFamily="50" charset="-128"/>
              <a:ea typeface="HG丸ｺﾞｼｯｸM-PRO" pitchFamily="50" charset="-128"/>
            </a:endParaRPr>
          </a:p>
        </p:txBody>
      </p:sp>
      <p:sp>
        <p:nvSpPr>
          <p:cNvPr id="17" name="AutoShape 8"/>
          <p:cNvSpPr>
            <a:spLocks noChangeArrowheads="1"/>
          </p:cNvSpPr>
          <p:nvPr/>
        </p:nvSpPr>
        <p:spPr bwMode="auto">
          <a:xfrm>
            <a:off x="4871865" y="4410562"/>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err="1">
                <a:latin typeface="HG丸ｺﾞｼｯｸM-PRO" panose="020F0600000000000000" pitchFamily="50" charset="-128"/>
                <a:ea typeface="HG丸ｺﾞｼｯｸM-PRO" panose="020F0600000000000000" pitchFamily="50" charset="-128"/>
              </a:rPr>
              <a:t>CiNiiBooks</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900" b="1" dirty="0" err="1">
                <a:latin typeface="HG丸ｺﾞｼｯｸM-PRO" panose="020F0600000000000000" pitchFamily="50" charset="-128"/>
                <a:ea typeface="HG丸ｺﾞｼｯｸM-PRO" panose="020F0600000000000000" pitchFamily="50" charset="-128"/>
              </a:rPr>
              <a:t>CiNiiArticles</a:t>
            </a:r>
            <a:endParaRPr lang="en-US" altLang="ja-JP" sz="900" b="1" dirty="0">
              <a:latin typeface="HG丸ｺﾞｼｯｸM-PRO" pitchFamily="50" charset="-128"/>
              <a:ea typeface="HG丸ｺﾞｼｯｸM-PRO" pitchFamily="50" charset="-128"/>
            </a:endParaRPr>
          </a:p>
        </p:txBody>
      </p:sp>
      <p:sp>
        <p:nvSpPr>
          <p:cNvPr id="22" name="AutoShape 8"/>
          <p:cNvSpPr>
            <a:spLocks noChangeArrowheads="1"/>
          </p:cNvSpPr>
          <p:nvPr/>
        </p:nvSpPr>
        <p:spPr bwMode="auto">
          <a:xfrm>
            <a:off x="4871865" y="58423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大学図書館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900" b="1" dirty="0">
                <a:latin typeface="HG丸ｺﾞｼｯｸM-PRO" panose="020F0600000000000000" pitchFamily="50" charset="-128"/>
                <a:ea typeface="HG丸ｺﾞｼｯｸM-PRO" panose="020F0600000000000000" pitchFamily="50" charset="-128"/>
              </a:rPr>
              <a:t>OPAC</a:t>
            </a:r>
          </a:p>
        </p:txBody>
      </p:sp>
      <p:sp>
        <p:nvSpPr>
          <p:cNvPr id="23" name="AutoShape 8"/>
          <p:cNvSpPr>
            <a:spLocks noChangeArrowheads="1"/>
          </p:cNvSpPr>
          <p:nvPr/>
        </p:nvSpPr>
        <p:spPr bwMode="auto">
          <a:xfrm>
            <a:off x="5024265" y="59947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大学図書館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900" b="1" dirty="0">
                <a:latin typeface="HG丸ｺﾞｼｯｸM-PRO" panose="020F0600000000000000" pitchFamily="50" charset="-128"/>
                <a:ea typeface="HG丸ｺﾞｼｯｸM-PRO" panose="020F0600000000000000" pitchFamily="50" charset="-128"/>
              </a:rPr>
              <a:t>OPAC</a:t>
            </a:r>
          </a:p>
        </p:txBody>
      </p:sp>
      <p:sp>
        <p:nvSpPr>
          <p:cNvPr id="24" name="AutoShape 8"/>
          <p:cNvSpPr>
            <a:spLocks noChangeArrowheads="1"/>
          </p:cNvSpPr>
          <p:nvPr/>
        </p:nvSpPr>
        <p:spPr bwMode="auto">
          <a:xfrm>
            <a:off x="1847529" y="4869160"/>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NDL</a:t>
            </a:r>
            <a:r>
              <a:rPr lang="ja-JP" altLang="en-US" sz="900" b="1" dirty="0">
                <a:latin typeface="HG丸ｺﾞｼｯｸM-PRO" pitchFamily="50" charset="-128"/>
                <a:ea typeface="HG丸ｺﾞｼｯｸM-PRO" pitchFamily="50" charset="-128"/>
              </a:rPr>
              <a:t>デジタル</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コレクション</a:t>
            </a:r>
            <a:endParaRPr lang="en-US" altLang="ja-JP" sz="900" b="1" dirty="0">
              <a:latin typeface="HG丸ｺﾞｼｯｸM-PRO" pitchFamily="50" charset="-128"/>
              <a:ea typeface="HG丸ｺﾞｼｯｸM-PRO" pitchFamily="50" charset="-128"/>
            </a:endParaRPr>
          </a:p>
        </p:txBody>
      </p:sp>
      <p:sp>
        <p:nvSpPr>
          <p:cNvPr id="25" name="AutoShape 8"/>
          <p:cNvSpPr>
            <a:spLocks noChangeArrowheads="1"/>
          </p:cNvSpPr>
          <p:nvPr/>
        </p:nvSpPr>
        <p:spPr bwMode="auto">
          <a:xfrm>
            <a:off x="3123118" y="4899987"/>
            <a:ext cx="696796" cy="305650"/>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WARP</a:t>
            </a:r>
          </a:p>
        </p:txBody>
      </p:sp>
      <p:sp>
        <p:nvSpPr>
          <p:cNvPr id="26" name="AutoShape 8"/>
          <p:cNvSpPr>
            <a:spLocks noChangeArrowheads="1"/>
          </p:cNvSpPr>
          <p:nvPr/>
        </p:nvSpPr>
        <p:spPr bwMode="auto">
          <a:xfrm>
            <a:off x="3109636" y="5483490"/>
            <a:ext cx="855445" cy="34804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NDLOPAC</a:t>
            </a:r>
          </a:p>
        </p:txBody>
      </p:sp>
      <p:sp>
        <p:nvSpPr>
          <p:cNvPr id="27" name="AutoShape 8"/>
          <p:cNvSpPr>
            <a:spLocks noChangeArrowheads="1"/>
          </p:cNvSpPr>
          <p:nvPr/>
        </p:nvSpPr>
        <p:spPr bwMode="auto">
          <a:xfrm>
            <a:off x="1859422" y="5372024"/>
            <a:ext cx="811526" cy="363080"/>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大震災</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アーカイブ</a:t>
            </a:r>
            <a:endParaRPr lang="en-US" altLang="ja-JP" sz="900" b="1" dirty="0">
              <a:latin typeface="HG丸ｺﾞｼｯｸM-PRO" pitchFamily="50" charset="-128"/>
              <a:ea typeface="HG丸ｺﾞｼｯｸM-PRO" pitchFamily="50" charset="-128"/>
            </a:endParaRPr>
          </a:p>
        </p:txBody>
      </p:sp>
      <p:sp>
        <p:nvSpPr>
          <p:cNvPr id="28" name="AutoShape 8"/>
          <p:cNvSpPr>
            <a:spLocks noChangeArrowheads="1"/>
          </p:cNvSpPr>
          <p:nvPr/>
        </p:nvSpPr>
        <p:spPr bwMode="auto">
          <a:xfrm>
            <a:off x="3575721" y="5986354"/>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公共図書館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900" b="1" dirty="0">
                <a:latin typeface="HG丸ｺﾞｼｯｸM-PRO" panose="020F0600000000000000" pitchFamily="50" charset="-128"/>
                <a:ea typeface="HG丸ｺﾞｼｯｸM-PRO" panose="020F0600000000000000" pitchFamily="50" charset="-128"/>
              </a:rPr>
              <a:t>OPAC</a:t>
            </a:r>
          </a:p>
        </p:txBody>
      </p:sp>
      <p:sp>
        <p:nvSpPr>
          <p:cNvPr id="29" name="AutoShape 8"/>
          <p:cNvSpPr>
            <a:spLocks noChangeArrowheads="1"/>
          </p:cNvSpPr>
          <p:nvPr/>
        </p:nvSpPr>
        <p:spPr bwMode="auto">
          <a:xfrm>
            <a:off x="4005575" y="4940429"/>
            <a:ext cx="973533" cy="34773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err="1">
                <a:latin typeface="HG丸ｺﾞｼｯｸM-PRO" pitchFamily="50" charset="-128"/>
                <a:ea typeface="HG丸ｺﾞｼｯｸM-PRO" pitchFamily="50" charset="-128"/>
              </a:rPr>
              <a:t>ゆにかねっ</a:t>
            </a:r>
            <a:r>
              <a:rPr lang="ja-JP" altLang="en-US" sz="900" b="1" dirty="0">
                <a:latin typeface="HG丸ｺﾞｼｯｸM-PRO" pitchFamily="50" charset="-128"/>
                <a:ea typeface="HG丸ｺﾞｼｯｸM-PRO" pitchFamily="50" charset="-128"/>
              </a:rPr>
              <a:t>と</a:t>
            </a:r>
            <a:endParaRPr lang="en-US" altLang="ja-JP" sz="900" b="1" dirty="0">
              <a:latin typeface="HG丸ｺﾞｼｯｸM-PRO" pitchFamily="50" charset="-128"/>
              <a:ea typeface="HG丸ｺﾞｼｯｸM-PRO" pitchFamily="50" charset="-128"/>
            </a:endParaRPr>
          </a:p>
        </p:txBody>
      </p:sp>
      <p:cxnSp>
        <p:nvCxnSpPr>
          <p:cNvPr id="31" name="直線矢印コネクタ 30"/>
          <p:cNvCxnSpPr>
            <a:stCxn id="11" idx="0"/>
            <a:endCxn id="69" idx="2"/>
          </p:cNvCxnSpPr>
          <p:nvPr/>
        </p:nvCxnSpPr>
        <p:spPr>
          <a:xfrm flipH="1" flipV="1">
            <a:off x="4377818" y="3029246"/>
            <a:ext cx="565284" cy="32937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17" idx="0"/>
            <a:endCxn id="11" idx="2"/>
          </p:cNvCxnSpPr>
          <p:nvPr/>
        </p:nvCxnSpPr>
        <p:spPr>
          <a:xfrm flipH="1" flipV="1">
            <a:off x="4943103" y="3903567"/>
            <a:ext cx="466029" cy="50699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2" idx="0"/>
            <a:endCxn id="17" idx="2"/>
          </p:cNvCxnSpPr>
          <p:nvPr/>
        </p:nvCxnSpPr>
        <p:spPr>
          <a:xfrm flipV="1">
            <a:off x="5409131" y="4797153"/>
            <a:ext cx="0" cy="104518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8" idx="0"/>
            <a:endCxn id="29" idx="2"/>
          </p:cNvCxnSpPr>
          <p:nvPr/>
        </p:nvCxnSpPr>
        <p:spPr>
          <a:xfrm flipV="1">
            <a:off x="4112987" y="5288167"/>
            <a:ext cx="379354" cy="69818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6" idx="3"/>
            <a:endCxn id="29" idx="2"/>
          </p:cNvCxnSpPr>
          <p:nvPr/>
        </p:nvCxnSpPr>
        <p:spPr>
          <a:xfrm flipV="1">
            <a:off x="3965081" y="5288168"/>
            <a:ext cx="527261" cy="36934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stCxn id="24" idx="0"/>
            <a:endCxn id="11" idx="2"/>
          </p:cNvCxnSpPr>
          <p:nvPr/>
        </p:nvCxnSpPr>
        <p:spPr>
          <a:xfrm flipV="1">
            <a:off x="2409124" y="3903568"/>
            <a:ext cx="2533979" cy="96559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51" name="AutoShape 8"/>
          <p:cNvSpPr>
            <a:spLocks noChangeArrowheads="1"/>
          </p:cNvSpPr>
          <p:nvPr/>
        </p:nvSpPr>
        <p:spPr bwMode="auto">
          <a:xfrm>
            <a:off x="6378446" y="1600306"/>
            <a:ext cx="1243485" cy="32654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ウェブアーカイブ</a:t>
            </a:r>
            <a:endParaRPr lang="en-US" altLang="ja-JP" sz="900" b="1" dirty="0">
              <a:latin typeface="HG丸ｺﾞｼｯｸM-PRO" pitchFamily="50" charset="-128"/>
              <a:ea typeface="HG丸ｺﾞｼｯｸM-PRO" pitchFamily="50" charset="-128"/>
            </a:endParaRPr>
          </a:p>
          <a:p>
            <a:pPr marL="342900" indent="-342900" algn="ctr">
              <a:defRPr/>
            </a:pPr>
            <a:r>
              <a:rPr lang="en-US" altLang="ja-JP" sz="900" b="1" dirty="0">
                <a:latin typeface="HG丸ｺﾞｼｯｸM-PRO" pitchFamily="50" charset="-128"/>
                <a:ea typeface="HG丸ｺﾞｼｯｸM-PRO" pitchFamily="50" charset="-128"/>
              </a:rPr>
              <a:t>WARP</a:t>
            </a:r>
          </a:p>
        </p:txBody>
      </p:sp>
      <p:cxnSp>
        <p:nvCxnSpPr>
          <p:cNvPr id="52" name="直線矢印コネクタ 51"/>
          <p:cNvCxnSpPr>
            <a:stCxn id="25" idx="0"/>
            <a:endCxn id="11" idx="2"/>
          </p:cNvCxnSpPr>
          <p:nvPr/>
        </p:nvCxnSpPr>
        <p:spPr>
          <a:xfrm flipV="1">
            <a:off x="3471516" y="3903567"/>
            <a:ext cx="1471586" cy="99642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55" name="AutoShape 8"/>
          <p:cNvSpPr>
            <a:spLocks noChangeArrowheads="1"/>
          </p:cNvSpPr>
          <p:nvPr/>
        </p:nvSpPr>
        <p:spPr bwMode="auto">
          <a:xfrm>
            <a:off x="1623770" y="2462978"/>
            <a:ext cx="988633" cy="3678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en-US" altLang="ja-JP" sz="700" b="1" dirty="0" err="1">
                <a:latin typeface="HG丸ｺﾞｼｯｸM-PRO" pitchFamily="50" charset="-128"/>
                <a:ea typeface="HG丸ｺﾞｼｯｸM-PRO" pitchFamily="50" charset="-128"/>
              </a:rPr>
              <a:t>InternetArchiveWayBack</a:t>
            </a:r>
            <a:endParaRPr lang="en-US" altLang="ja-JP" sz="700" b="1" dirty="0">
              <a:latin typeface="HG丸ｺﾞｼｯｸM-PRO" pitchFamily="50" charset="-128"/>
              <a:ea typeface="HG丸ｺﾞｼｯｸM-PRO" pitchFamily="50" charset="-128"/>
            </a:endParaRPr>
          </a:p>
        </p:txBody>
      </p:sp>
      <p:cxnSp>
        <p:nvCxnSpPr>
          <p:cNvPr id="57" name="直線矢印コネクタ 56"/>
          <p:cNvCxnSpPr>
            <a:stCxn id="55" idx="3"/>
            <a:endCxn id="11" idx="1"/>
          </p:cNvCxnSpPr>
          <p:nvPr/>
        </p:nvCxnSpPr>
        <p:spPr>
          <a:xfrm>
            <a:off x="2612402" y="2646895"/>
            <a:ext cx="556316" cy="984199"/>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60" name="AutoShape 8"/>
          <p:cNvSpPr>
            <a:spLocks noChangeArrowheads="1"/>
          </p:cNvSpPr>
          <p:nvPr/>
        </p:nvSpPr>
        <p:spPr bwMode="auto">
          <a:xfrm>
            <a:off x="3728121" y="6138754"/>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公共図書館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900" b="1" dirty="0">
                <a:latin typeface="HG丸ｺﾞｼｯｸM-PRO" panose="020F0600000000000000" pitchFamily="50" charset="-128"/>
                <a:ea typeface="HG丸ｺﾞｼｯｸM-PRO" panose="020F0600000000000000" pitchFamily="50" charset="-128"/>
              </a:rPr>
              <a:t>OPAC</a:t>
            </a:r>
          </a:p>
        </p:txBody>
      </p:sp>
      <p:cxnSp>
        <p:nvCxnSpPr>
          <p:cNvPr id="62" name="直線矢印コネクタ 61"/>
          <p:cNvCxnSpPr>
            <a:stCxn id="29" idx="0"/>
            <a:endCxn id="11" idx="2"/>
          </p:cNvCxnSpPr>
          <p:nvPr/>
        </p:nvCxnSpPr>
        <p:spPr>
          <a:xfrm flipV="1">
            <a:off x="4492342" y="3903567"/>
            <a:ext cx="450761" cy="103686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69" name="AutoShape 8"/>
          <p:cNvSpPr>
            <a:spLocks noChangeArrowheads="1"/>
          </p:cNvSpPr>
          <p:nvPr/>
        </p:nvSpPr>
        <p:spPr bwMode="auto">
          <a:xfrm>
            <a:off x="3309624" y="2618374"/>
            <a:ext cx="2136388" cy="410872"/>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r>
              <a:rPr lang="en-US" altLang="ja-JP" sz="1000" b="1" dirty="0" err="1">
                <a:latin typeface="HG丸ｺﾞｼｯｸM-PRO" panose="020F0600000000000000" pitchFamily="50" charset="-128"/>
                <a:ea typeface="HG丸ｺﾞｼｯｸM-PRO" panose="020F0600000000000000" pitchFamily="50" charset="-128"/>
              </a:rPr>
              <a:t>WebAPI</a:t>
            </a:r>
            <a:endParaRPr lang="en-US" altLang="ja-JP" sz="1000" b="1" dirty="0">
              <a:latin typeface="HG丸ｺﾞｼｯｸM-PRO" panose="020F0600000000000000" pitchFamily="50" charset="-128"/>
              <a:ea typeface="HG丸ｺﾞｼｯｸM-PRO" panose="020F0600000000000000" pitchFamily="50" charset="-128"/>
            </a:endParaRPr>
          </a:p>
          <a:p>
            <a:pPr algn="ctr"/>
            <a:r>
              <a:rPr lang="en-US" altLang="ja-JP" sz="1000" b="1" dirty="0" err="1">
                <a:latin typeface="HG丸ｺﾞｼｯｸM-PRO" panose="020F0600000000000000" pitchFamily="50" charset="-128"/>
                <a:ea typeface="HG丸ｺﾞｼｯｸM-PRO" panose="020F0600000000000000" pitchFamily="50" charset="-128"/>
              </a:rPr>
              <a:t>NDLSearch</a:t>
            </a:r>
            <a:r>
              <a:rPr lang="ja-JP" altLang="en-US" sz="1000" b="1" dirty="0">
                <a:latin typeface="HG丸ｺﾞｼｯｸM-PRO" panose="020F0600000000000000" pitchFamily="50" charset="-128"/>
                <a:ea typeface="HG丸ｺﾞｼｯｸM-PRO" panose="020F0600000000000000" pitchFamily="50" charset="-128"/>
              </a:rPr>
              <a:t>ベース</a:t>
            </a:r>
            <a:endParaRPr lang="en-US" altLang="ja-JP" sz="1000" b="1" dirty="0">
              <a:latin typeface="HG丸ｺﾞｼｯｸM-PRO" panose="020F0600000000000000" pitchFamily="50" charset="-128"/>
              <a:ea typeface="HG丸ｺﾞｼｯｸM-PRO" panose="020F0600000000000000" pitchFamily="50" charset="-128"/>
            </a:endParaRPr>
          </a:p>
        </p:txBody>
      </p:sp>
      <p:sp>
        <p:nvSpPr>
          <p:cNvPr id="115" name="AutoShape 8"/>
          <p:cNvSpPr>
            <a:spLocks noChangeArrowheads="1"/>
          </p:cNvSpPr>
          <p:nvPr/>
        </p:nvSpPr>
        <p:spPr bwMode="auto">
          <a:xfrm>
            <a:off x="1784516" y="3128375"/>
            <a:ext cx="1007996" cy="35031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err="1">
                <a:latin typeface="HG丸ｺﾞｼｯｸM-PRO" pitchFamily="50" charset="-128"/>
                <a:ea typeface="HG丸ｺﾞｼｯｸM-PRO" pitchFamily="50" charset="-128"/>
              </a:rPr>
              <a:t>Europeana</a:t>
            </a:r>
            <a:endParaRPr lang="en-US" altLang="ja-JP" sz="900" b="1" dirty="0">
              <a:latin typeface="HG丸ｺﾞｼｯｸM-PRO" pitchFamily="50" charset="-128"/>
              <a:ea typeface="HG丸ｺﾞｼｯｸM-PRO" pitchFamily="50" charset="-128"/>
            </a:endParaRPr>
          </a:p>
        </p:txBody>
      </p:sp>
      <p:sp>
        <p:nvSpPr>
          <p:cNvPr id="116" name="AutoShape 8"/>
          <p:cNvSpPr>
            <a:spLocks noChangeArrowheads="1"/>
          </p:cNvSpPr>
          <p:nvPr/>
        </p:nvSpPr>
        <p:spPr bwMode="auto">
          <a:xfrm>
            <a:off x="1811039" y="3946071"/>
            <a:ext cx="716612" cy="33398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CJKDLI</a:t>
            </a:r>
          </a:p>
        </p:txBody>
      </p:sp>
      <p:cxnSp>
        <p:nvCxnSpPr>
          <p:cNvPr id="117" name="直線矢印コネクタ 116"/>
          <p:cNvCxnSpPr>
            <a:stCxn id="115" idx="3"/>
            <a:endCxn id="11" idx="1"/>
          </p:cNvCxnSpPr>
          <p:nvPr/>
        </p:nvCxnSpPr>
        <p:spPr>
          <a:xfrm>
            <a:off x="2792512" y="3303535"/>
            <a:ext cx="376206" cy="327559"/>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a:stCxn id="116" idx="3"/>
            <a:endCxn id="11" idx="1"/>
          </p:cNvCxnSpPr>
          <p:nvPr/>
        </p:nvCxnSpPr>
        <p:spPr>
          <a:xfrm flipV="1">
            <a:off x="2527652" y="3631093"/>
            <a:ext cx="641067" cy="48197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27" idx="0"/>
            <a:endCxn id="11" idx="2"/>
          </p:cNvCxnSpPr>
          <p:nvPr/>
        </p:nvCxnSpPr>
        <p:spPr>
          <a:xfrm flipV="1">
            <a:off x="2265186" y="3903568"/>
            <a:ext cx="2677917" cy="146845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31" name="AutoShape 8"/>
          <p:cNvSpPr>
            <a:spLocks noChangeArrowheads="1"/>
          </p:cNvSpPr>
          <p:nvPr/>
        </p:nvSpPr>
        <p:spPr bwMode="auto">
          <a:xfrm>
            <a:off x="8544272" y="4718160"/>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err="1">
                <a:latin typeface="HG丸ｺﾞｼｯｸM-PRO" pitchFamily="50" charset="-128"/>
                <a:ea typeface="HG丸ｺﾞｼｯｸM-PRO" pitchFamily="50" charset="-128"/>
              </a:rPr>
              <a:t>BooksOrJP</a:t>
            </a:r>
            <a:endParaRPr lang="en-US" altLang="ja-JP" sz="900" b="1" dirty="0">
              <a:latin typeface="HG丸ｺﾞｼｯｸM-PRO" pitchFamily="50" charset="-128"/>
              <a:ea typeface="HG丸ｺﾞｼｯｸM-PRO" pitchFamily="50" charset="-128"/>
            </a:endParaRPr>
          </a:p>
        </p:txBody>
      </p:sp>
      <p:sp>
        <p:nvSpPr>
          <p:cNvPr id="133" name="AutoShape 8"/>
          <p:cNvSpPr>
            <a:spLocks noChangeArrowheads="1"/>
          </p:cNvSpPr>
          <p:nvPr/>
        </p:nvSpPr>
        <p:spPr bwMode="auto">
          <a:xfrm>
            <a:off x="8840524" y="5276452"/>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電子書籍販売サイト</a:t>
            </a:r>
            <a:endParaRPr lang="en-US" altLang="ja-JP" sz="900" b="1" dirty="0">
              <a:latin typeface="HG丸ｺﾞｼｯｸM-PRO" pitchFamily="50" charset="-128"/>
              <a:ea typeface="HG丸ｺﾞｼｯｸM-PRO" pitchFamily="50" charset="-128"/>
            </a:endParaRPr>
          </a:p>
        </p:txBody>
      </p:sp>
      <p:sp>
        <p:nvSpPr>
          <p:cNvPr id="134" name="AutoShape 8"/>
          <p:cNvSpPr>
            <a:spLocks noChangeArrowheads="1"/>
          </p:cNvSpPr>
          <p:nvPr/>
        </p:nvSpPr>
        <p:spPr bwMode="auto">
          <a:xfrm>
            <a:off x="8992924" y="5428852"/>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電子書籍販売サイト</a:t>
            </a:r>
            <a:endParaRPr lang="en-US" altLang="ja-JP" sz="900" b="1" dirty="0">
              <a:latin typeface="HG丸ｺﾞｼｯｸM-PRO" pitchFamily="50" charset="-128"/>
              <a:ea typeface="HG丸ｺﾞｼｯｸM-PRO" pitchFamily="50" charset="-128"/>
            </a:endParaRPr>
          </a:p>
        </p:txBody>
      </p:sp>
      <p:cxnSp>
        <p:nvCxnSpPr>
          <p:cNvPr id="135" name="直線矢印コネクタ 134"/>
          <p:cNvCxnSpPr>
            <a:stCxn id="133" idx="1"/>
            <a:endCxn id="11" idx="3"/>
          </p:cNvCxnSpPr>
          <p:nvPr/>
        </p:nvCxnSpPr>
        <p:spPr>
          <a:xfrm flipH="1" flipV="1">
            <a:off x="6717486" y="3631093"/>
            <a:ext cx="2123038" cy="182456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131" idx="1"/>
            <a:endCxn id="11" idx="3"/>
          </p:cNvCxnSpPr>
          <p:nvPr/>
        </p:nvCxnSpPr>
        <p:spPr>
          <a:xfrm flipH="1" flipV="1">
            <a:off x="6717486" y="3631093"/>
            <a:ext cx="1826786" cy="126627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48" name="AutoShape 8"/>
          <p:cNvSpPr>
            <a:spLocks noChangeArrowheads="1"/>
          </p:cNvSpPr>
          <p:nvPr/>
        </p:nvSpPr>
        <p:spPr bwMode="auto">
          <a:xfrm>
            <a:off x="6508309" y="4245582"/>
            <a:ext cx="746444"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J-Stage</a:t>
            </a:r>
          </a:p>
        </p:txBody>
      </p:sp>
      <p:sp>
        <p:nvSpPr>
          <p:cNvPr id="149" name="AutoShape 8"/>
          <p:cNvSpPr>
            <a:spLocks noChangeArrowheads="1"/>
          </p:cNvSpPr>
          <p:nvPr/>
        </p:nvSpPr>
        <p:spPr bwMode="auto">
          <a:xfrm>
            <a:off x="6052850" y="4819518"/>
            <a:ext cx="731977"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900" b="1" dirty="0">
                <a:latin typeface="HG丸ｺﾞｼｯｸM-PRO" pitchFamily="50" charset="-128"/>
                <a:ea typeface="HG丸ｺﾞｼｯｸM-PRO" pitchFamily="50" charset="-128"/>
              </a:rPr>
              <a:t>JAIRO</a:t>
            </a:r>
          </a:p>
        </p:txBody>
      </p:sp>
      <p:sp>
        <p:nvSpPr>
          <p:cNvPr id="157" name="AutoShape 8"/>
          <p:cNvSpPr>
            <a:spLocks noChangeArrowheads="1"/>
          </p:cNvSpPr>
          <p:nvPr/>
        </p:nvSpPr>
        <p:spPr bwMode="auto">
          <a:xfrm>
            <a:off x="6168009" y="58772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大学図書館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レポジトリ</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158" name="AutoShape 8"/>
          <p:cNvSpPr>
            <a:spLocks noChangeArrowheads="1"/>
          </p:cNvSpPr>
          <p:nvPr/>
        </p:nvSpPr>
        <p:spPr bwMode="auto">
          <a:xfrm>
            <a:off x="6320409" y="60296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大学図書館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レポジトリ</a:t>
            </a:r>
            <a:endParaRPr lang="en-US" altLang="ja-JP" sz="900" b="1" dirty="0">
              <a:latin typeface="HG丸ｺﾞｼｯｸM-PRO" panose="020F0600000000000000" pitchFamily="50" charset="-128"/>
              <a:ea typeface="HG丸ｺﾞｼｯｸM-PRO" panose="020F0600000000000000" pitchFamily="50" charset="-128"/>
            </a:endParaRPr>
          </a:p>
        </p:txBody>
      </p:sp>
      <p:cxnSp>
        <p:nvCxnSpPr>
          <p:cNvPr id="159" name="直線矢印コネクタ 158"/>
          <p:cNvCxnSpPr>
            <a:stCxn id="157" idx="0"/>
            <a:endCxn id="149" idx="2"/>
          </p:cNvCxnSpPr>
          <p:nvPr/>
        </p:nvCxnSpPr>
        <p:spPr>
          <a:xfrm flipH="1" flipV="1">
            <a:off x="6418839" y="5206108"/>
            <a:ext cx="286437" cy="67116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149" idx="0"/>
            <a:endCxn id="11" idx="2"/>
          </p:cNvCxnSpPr>
          <p:nvPr/>
        </p:nvCxnSpPr>
        <p:spPr>
          <a:xfrm flipH="1" flipV="1">
            <a:off x="4943102" y="3903567"/>
            <a:ext cx="1475736" cy="91595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66" name="AutoShape 8"/>
          <p:cNvSpPr>
            <a:spLocks noChangeArrowheads="1"/>
          </p:cNvSpPr>
          <p:nvPr/>
        </p:nvSpPr>
        <p:spPr bwMode="auto">
          <a:xfrm>
            <a:off x="9498104" y="6014530"/>
            <a:ext cx="832773"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出版社</a:t>
            </a:r>
            <a:endParaRPr lang="en-US" altLang="ja-JP" sz="900" b="1" dirty="0">
              <a:latin typeface="HG丸ｺﾞｼｯｸM-PRO" pitchFamily="50" charset="-128"/>
              <a:ea typeface="HG丸ｺﾞｼｯｸM-PRO" pitchFamily="50" charset="-128"/>
            </a:endParaRPr>
          </a:p>
        </p:txBody>
      </p:sp>
      <p:sp>
        <p:nvSpPr>
          <p:cNvPr id="167" name="AutoShape 8"/>
          <p:cNvSpPr>
            <a:spLocks noChangeArrowheads="1"/>
          </p:cNvSpPr>
          <p:nvPr/>
        </p:nvSpPr>
        <p:spPr bwMode="auto">
          <a:xfrm>
            <a:off x="9650504" y="6166930"/>
            <a:ext cx="832773"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出版社</a:t>
            </a:r>
            <a:endParaRPr lang="en-US" altLang="ja-JP" sz="900" b="1" dirty="0">
              <a:latin typeface="HG丸ｺﾞｼｯｸM-PRO" pitchFamily="50" charset="-128"/>
              <a:ea typeface="HG丸ｺﾞｼｯｸM-PRO" pitchFamily="50" charset="-128"/>
            </a:endParaRPr>
          </a:p>
        </p:txBody>
      </p:sp>
      <p:sp>
        <p:nvSpPr>
          <p:cNvPr id="183" name="AutoShape 8"/>
          <p:cNvSpPr>
            <a:spLocks noChangeArrowheads="1"/>
          </p:cNvSpPr>
          <p:nvPr/>
        </p:nvSpPr>
        <p:spPr bwMode="auto">
          <a:xfrm>
            <a:off x="5737027" y="2624581"/>
            <a:ext cx="979775" cy="40466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000" b="1" dirty="0">
                <a:latin typeface="HG丸ｺﾞｼｯｸM-PRO" panose="020F0600000000000000" pitchFamily="50" charset="-128"/>
                <a:ea typeface="HG丸ｺﾞｼｯｸM-PRO" panose="020F0600000000000000" pitchFamily="50" charset="-128"/>
              </a:rPr>
              <a:t>権利情報</a:t>
            </a:r>
            <a:endParaRPr lang="en-US" altLang="ja-JP" sz="1000" b="1" dirty="0">
              <a:latin typeface="HG丸ｺﾞｼｯｸM-PRO" panose="020F0600000000000000" pitchFamily="50" charset="-128"/>
              <a:ea typeface="HG丸ｺﾞｼｯｸM-PRO" panose="020F0600000000000000" pitchFamily="50" charset="-128"/>
            </a:endParaRPr>
          </a:p>
        </p:txBody>
      </p:sp>
      <p:cxnSp>
        <p:nvCxnSpPr>
          <p:cNvPr id="184" name="直線矢印コネクタ 183"/>
          <p:cNvCxnSpPr>
            <a:stCxn id="148" idx="0"/>
            <a:endCxn id="11" idx="2"/>
          </p:cNvCxnSpPr>
          <p:nvPr/>
        </p:nvCxnSpPr>
        <p:spPr>
          <a:xfrm flipH="1" flipV="1">
            <a:off x="4943103" y="3903567"/>
            <a:ext cx="1938429" cy="34201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98" name="AutoShape 8"/>
          <p:cNvSpPr>
            <a:spLocks noChangeArrowheads="1"/>
          </p:cNvSpPr>
          <p:nvPr/>
        </p:nvSpPr>
        <p:spPr bwMode="auto">
          <a:xfrm>
            <a:off x="7392145" y="5836377"/>
            <a:ext cx="742647"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学協会</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200" name="AutoShape 8"/>
          <p:cNvSpPr>
            <a:spLocks noChangeArrowheads="1"/>
          </p:cNvSpPr>
          <p:nvPr/>
        </p:nvSpPr>
        <p:spPr bwMode="auto">
          <a:xfrm>
            <a:off x="7544545" y="5988777"/>
            <a:ext cx="742647"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学協会</a:t>
            </a:r>
            <a:endParaRPr lang="en-US" altLang="ja-JP" sz="900" b="1" dirty="0">
              <a:latin typeface="HG丸ｺﾞｼｯｸM-PRO" panose="020F0600000000000000" pitchFamily="50" charset="-128"/>
              <a:ea typeface="HG丸ｺﾞｼｯｸM-PRO" panose="020F0600000000000000" pitchFamily="50" charset="-128"/>
            </a:endParaRPr>
          </a:p>
        </p:txBody>
      </p:sp>
      <p:cxnSp>
        <p:nvCxnSpPr>
          <p:cNvPr id="201" name="直線矢印コネクタ 200"/>
          <p:cNvCxnSpPr>
            <a:stCxn id="198" idx="0"/>
            <a:endCxn id="148" idx="2"/>
          </p:cNvCxnSpPr>
          <p:nvPr/>
        </p:nvCxnSpPr>
        <p:spPr>
          <a:xfrm flipH="1" flipV="1">
            <a:off x="6881532" y="4632172"/>
            <a:ext cx="881937" cy="120420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a:stCxn id="69" idx="0"/>
            <a:endCxn id="6" idx="2"/>
          </p:cNvCxnSpPr>
          <p:nvPr/>
        </p:nvCxnSpPr>
        <p:spPr>
          <a:xfrm flipH="1" flipV="1">
            <a:off x="2489758" y="2092580"/>
            <a:ext cx="1888060" cy="52579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a:stCxn id="69" idx="0"/>
            <a:endCxn id="5" idx="2"/>
          </p:cNvCxnSpPr>
          <p:nvPr/>
        </p:nvCxnSpPr>
        <p:spPr>
          <a:xfrm flipH="1" flipV="1">
            <a:off x="3513320" y="2092580"/>
            <a:ext cx="864498" cy="52579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a:stCxn id="69" idx="0"/>
            <a:endCxn id="8" idx="2"/>
          </p:cNvCxnSpPr>
          <p:nvPr/>
        </p:nvCxnSpPr>
        <p:spPr>
          <a:xfrm flipV="1">
            <a:off x="4377819" y="1998172"/>
            <a:ext cx="653813" cy="62020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a:stCxn id="69" idx="0"/>
            <a:endCxn id="51" idx="2"/>
          </p:cNvCxnSpPr>
          <p:nvPr/>
        </p:nvCxnSpPr>
        <p:spPr>
          <a:xfrm flipV="1">
            <a:off x="4377818" y="1926850"/>
            <a:ext cx="2622370" cy="69152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17" name="直線矢印コネクタ 216"/>
          <p:cNvCxnSpPr>
            <a:stCxn id="69" idx="0"/>
            <a:endCxn id="7" idx="1"/>
          </p:cNvCxnSpPr>
          <p:nvPr/>
        </p:nvCxnSpPr>
        <p:spPr>
          <a:xfrm flipV="1">
            <a:off x="4377819" y="1759578"/>
            <a:ext cx="4280301" cy="85879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a:stCxn id="166" idx="1"/>
            <a:endCxn id="131" idx="2"/>
          </p:cNvCxnSpPr>
          <p:nvPr/>
        </p:nvCxnSpPr>
        <p:spPr>
          <a:xfrm flipH="1" flipV="1">
            <a:off x="9136339" y="5076575"/>
            <a:ext cx="361765" cy="111716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4" name="直線矢印コネクタ 223"/>
          <p:cNvCxnSpPr>
            <a:stCxn id="166" idx="1"/>
            <a:endCxn id="134" idx="2"/>
          </p:cNvCxnSpPr>
          <p:nvPr/>
        </p:nvCxnSpPr>
        <p:spPr>
          <a:xfrm flipV="1">
            <a:off x="9498104" y="5787267"/>
            <a:ext cx="86887" cy="40647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27" name="AutoShape 8"/>
          <p:cNvSpPr>
            <a:spLocks noChangeArrowheads="1"/>
          </p:cNvSpPr>
          <p:nvPr/>
        </p:nvSpPr>
        <p:spPr bwMode="auto">
          <a:xfrm>
            <a:off x="7667866" y="3081802"/>
            <a:ext cx="1172967"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228" name="AutoShape 8"/>
          <p:cNvSpPr>
            <a:spLocks noChangeArrowheads="1"/>
          </p:cNvSpPr>
          <p:nvPr/>
        </p:nvSpPr>
        <p:spPr bwMode="auto">
          <a:xfrm>
            <a:off x="7782358" y="3251680"/>
            <a:ext cx="1171161"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美術館・博物館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・文化財ホルダー</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229" name="AutoShape 8"/>
          <p:cNvSpPr>
            <a:spLocks noChangeArrowheads="1"/>
          </p:cNvSpPr>
          <p:nvPr/>
        </p:nvSpPr>
        <p:spPr bwMode="auto">
          <a:xfrm>
            <a:off x="7270724" y="4810691"/>
            <a:ext cx="1206835" cy="39389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人間文化研究機構</a:t>
            </a:r>
            <a:endParaRPr lang="en-US" altLang="ja-JP" sz="900" b="1" dirty="0">
              <a:latin typeface="HG丸ｺﾞｼｯｸM-PRO" panose="020F0600000000000000" pitchFamily="50" charset="-128"/>
              <a:ea typeface="HG丸ｺﾞｼｯｸM-PRO" panose="020F0600000000000000" pitchFamily="50" charset="-128"/>
            </a:endParaRPr>
          </a:p>
        </p:txBody>
      </p:sp>
      <p:cxnSp>
        <p:nvCxnSpPr>
          <p:cNvPr id="232" name="直線矢印コネクタ 231"/>
          <p:cNvCxnSpPr>
            <a:stCxn id="229" idx="0"/>
            <a:endCxn id="11" idx="3"/>
          </p:cNvCxnSpPr>
          <p:nvPr/>
        </p:nvCxnSpPr>
        <p:spPr>
          <a:xfrm flipH="1" flipV="1">
            <a:off x="6717487" y="3631094"/>
            <a:ext cx="1156655" cy="117959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1"/>
            <a:endCxn id="11" idx="3"/>
          </p:cNvCxnSpPr>
          <p:nvPr/>
        </p:nvCxnSpPr>
        <p:spPr>
          <a:xfrm flipH="1">
            <a:off x="6717487" y="3324361"/>
            <a:ext cx="950379" cy="30673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39" name="AutoShape 8"/>
          <p:cNvSpPr>
            <a:spLocks noChangeArrowheads="1"/>
          </p:cNvSpPr>
          <p:nvPr/>
        </p:nvSpPr>
        <p:spPr bwMode="auto">
          <a:xfrm>
            <a:off x="1747018" y="6060346"/>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各アーカイブ</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機関</a:t>
            </a:r>
            <a:endParaRPr lang="en-US" altLang="ja-JP" sz="900" b="1" dirty="0">
              <a:latin typeface="HG丸ｺﾞｼｯｸM-PRO" pitchFamily="50" charset="-128"/>
              <a:ea typeface="HG丸ｺﾞｼｯｸM-PRO" pitchFamily="50" charset="-128"/>
            </a:endParaRPr>
          </a:p>
        </p:txBody>
      </p:sp>
      <p:cxnSp>
        <p:nvCxnSpPr>
          <p:cNvPr id="240" name="直線矢印コネクタ 239"/>
          <p:cNvCxnSpPr>
            <a:stCxn id="239" idx="0"/>
            <a:endCxn id="27" idx="2"/>
          </p:cNvCxnSpPr>
          <p:nvPr/>
        </p:nvCxnSpPr>
        <p:spPr>
          <a:xfrm flipH="1" flipV="1">
            <a:off x="2265186" y="5735104"/>
            <a:ext cx="43427" cy="32524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43" name="AutoShape 8"/>
          <p:cNvSpPr>
            <a:spLocks noChangeArrowheads="1"/>
          </p:cNvSpPr>
          <p:nvPr/>
        </p:nvSpPr>
        <p:spPr bwMode="auto">
          <a:xfrm>
            <a:off x="1899418" y="6212746"/>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itchFamily="50" charset="-128"/>
                <a:ea typeface="HG丸ｺﾞｼｯｸM-PRO" pitchFamily="50" charset="-128"/>
              </a:rPr>
              <a:t>各アーカイブ</a:t>
            </a:r>
            <a:endParaRPr lang="en-US" altLang="ja-JP" sz="900" b="1" dirty="0">
              <a:latin typeface="HG丸ｺﾞｼｯｸM-PRO" pitchFamily="50" charset="-128"/>
              <a:ea typeface="HG丸ｺﾞｼｯｸM-PRO" pitchFamily="50" charset="-128"/>
            </a:endParaRPr>
          </a:p>
          <a:p>
            <a:pPr marL="342900" indent="-342900" algn="ctr">
              <a:defRPr/>
            </a:pPr>
            <a:r>
              <a:rPr lang="ja-JP" altLang="en-US" sz="900" b="1" dirty="0">
                <a:latin typeface="HG丸ｺﾞｼｯｸM-PRO" pitchFamily="50" charset="-128"/>
                <a:ea typeface="HG丸ｺﾞｼｯｸM-PRO" pitchFamily="50" charset="-128"/>
              </a:rPr>
              <a:t>機関</a:t>
            </a:r>
            <a:endParaRPr lang="en-US" altLang="ja-JP" sz="900" b="1" dirty="0">
              <a:latin typeface="HG丸ｺﾞｼｯｸM-PRO" pitchFamily="50" charset="-128"/>
              <a:ea typeface="HG丸ｺﾞｼｯｸM-PRO" pitchFamily="50" charset="-128"/>
            </a:endParaRPr>
          </a:p>
        </p:txBody>
      </p:sp>
      <p:sp>
        <p:nvSpPr>
          <p:cNvPr id="244" name="AutoShape 8"/>
          <p:cNvSpPr>
            <a:spLocks noChangeArrowheads="1"/>
          </p:cNvSpPr>
          <p:nvPr/>
        </p:nvSpPr>
        <p:spPr bwMode="auto">
          <a:xfrm>
            <a:off x="7860097" y="3871602"/>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245" name="AutoShape 8"/>
          <p:cNvSpPr>
            <a:spLocks noChangeArrowheads="1"/>
          </p:cNvSpPr>
          <p:nvPr/>
        </p:nvSpPr>
        <p:spPr bwMode="auto">
          <a:xfrm>
            <a:off x="8012497" y="4024002"/>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ポップ</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カルチャー</a:t>
            </a:r>
            <a:endParaRPr lang="en-US" altLang="ja-JP" sz="900" b="1" dirty="0">
              <a:latin typeface="HG丸ｺﾞｼｯｸM-PRO" panose="020F0600000000000000" pitchFamily="50" charset="-128"/>
              <a:ea typeface="HG丸ｺﾞｼｯｸM-PRO" panose="020F0600000000000000" pitchFamily="50" charset="-128"/>
            </a:endParaRPr>
          </a:p>
        </p:txBody>
      </p:sp>
      <p:cxnSp>
        <p:nvCxnSpPr>
          <p:cNvPr id="246" name="直線矢印コネクタ 245"/>
          <p:cNvCxnSpPr>
            <a:stCxn id="244" idx="1"/>
            <a:endCxn id="11" idx="3"/>
          </p:cNvCxnSpPr>
          <p:nvPr/>
        </p:nvCxnSpPr>
        <p:spPr>
          <a:xfrm flipH="1" flipV="1">
            <a:off x="6717486" y="3631093"/>
            <a:ext cx="1142610" cy="48306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6" idx="0"/>
            <a:endCxn id="11" idx="2"/>
          </p:cNvCxnSpPr>
          <p:nvPr/>
        </p:nvCxnSpPr>
        <p:spPr>
          <a:xfrm flipV="1">
            <a:off x="3537358" y="3903567"/>
            <a:ext cx="1405744" cy="157992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52" name="直線矢印コネクタ 251"/>
          <p:cNvCxnSpPr>
            <a:stCxn id="15" idx="1"/>
            <a:endCxn id="11" idx="3"/>
          </p:cNvCxnSpPr>
          <p:nvPr/>
        </p:nvCxnSpPr>
        <p:spPr>
          <a:xfrm flipH="1">
            <a:off x="6717486" y="2448389"/>
            <a:ext cx="855872" cy="118270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a:stCxn id="16" idx="2"/>
            <a:endCxn id="11" idx="3"/>
          </p:cNvCxnSpPr>
          <p:nvPr/>
        </p:nvCxnSpPr>
        <p:spPr>
          <a:xfrm flipH="1">
            <a:off x="6717487" y="2639893"/>
            <a:ext cx="2417675" cy="99120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a:stCxn id="26" idx="3"/>
            <a:endCxn id="17" idx="1"/>
          </p:cNvCxnSpPr>
          <p:nvPr/>
        </p:nvCxnSpPr>
        <p:spPr>
          <a:xfrm flipV="1">
            <a:off x="3965080" y="4603858"/>
            <a:ext cx="906784" cy="105365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86" name="AutoShape 8"/>
          <p:cNvSpPr>
            <a:spLocks noChangeArrowheads="1"/>
          </p:cNvSpPr>
          <p:nvPr/>
        </p:nvSpPr>
        <p:spPr bwMode="auto">
          <a:xfrm>
            <a:off x="8044827" y="5406310"/>
            <a:ext cx="84820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構成</a:t>
            </a:r>
            <a:r>
              <a:rPr lang="en-US" altLang="ja-JP" sz="900" b="1" dirty="0">
                <a:latin typeface="HG丸ｺﾞｼｯｸM-PRO" panose="020F0600000000000000" pitchFamily="50" charset="-128"/>
                <a:ea typeface="HG丸ｺﾞｼｯｸM-PRO" panose="020F0600000000000000" pitchFamily="50" charset="-128"/>
              </a:rPr>
              <a:t>6</a:t>
            </a:r>
            <a:r>
              <a:rPr lang="ja-JP" altLang="en-US" sz="900" b="1" dirty="0">
                <a:latin typeface="HG丸ｺﾞｼｯｸM-PRO" panose="020F0600000000000000" pitchFamily="50" charset="-128"/>
                <a:ea typeface="HG丸ｺﾞｼｯｸM-PRO" panose="020F0600000000000000" pitchFamily="50" charset="-128"/>
              </a:rPr>
              <a:t>機関</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287" name="AutoShape 8"/>
          <p:cNvSpPr>
            <a:spLocks noChangeArrowheads="1"/>
          </p:cNvSpPr>
          <p:nvPr/>
        </p:nvSpPr>
        <p:spPr bwMode="auto">
          <a:xfrm>
            <a:off x="8197227" y="5558710"/>
            <a:ext cx="84820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構成</a:t>
            </a:r>
            <a:r>
              <a:rPr lang="en-US" altLang="ja-JP" sz="900" b="1" dirty="0">
                <a:latin typeface="HG丸ｺﾞｼｯｸM-PRO" panose="020F0600000000000000" pitchFamily="50" charset="-128"/>
                <a:ea typeface="HG丸ｺﾞｼｯｸM-PRO" panose="020F0600000000000000" pitchFamily="50" charset="-128"/>
              </a:rPr>
              <a:t>6</a:t>
            </a:r>
            <a:r>
              <a:rPr lang="ja-JP" altLang="en-US" sz="900" b="1" dirty="0">
                <a:latin typeface="HG丸ｺﾞｼｯｸM-PRO" panose="020F0600000000000000" pitchFamily="50" charset="-128"/>
                <a:ea typeface="HG丸ｺﾞｼｯｸM-PRO" panose="020F0600000000000000" pitchFamily="50" charset="-128"/>
              </a:rPr>
              <a:t>機関</a:t>
            </a:r>
            <a:endParaRPr lang="en-US" altLang="ja-JP" sz="900" b="1" dirty="0">
              <a:latin typeface="HG丸ｺﾞｼｯｸM-PRO" panose="020F0600000000000000" pitchFamily="50" charset="-128"/>
              <a:ea typeface="HG丸ｺﾞｼｯｸM-PRO" panose="020F0600000000000000" pitchFamily="50" charset="-128"/>
            </a:endParaRPr>
          </a:p>
        </p:txBody>
      </p:sp>
      <p:cxnSp>
        <p:nvCxnSpPr>
          <p:cNvPr id="289" name="直線矢印コネクタ 288"/>
          <p:cNvCxnSpPr>
            <a:stCxn id="286" idx="0"/>
            <a:endCxn id="229" idx="2"/>
          </p:cNvCxnSpPr>
          <p:nvPr/>
        </p:nvCxnSpPr>
        <p:spPr>
          <a:xfrm flipH="1" flipV="1">
            <a:off x="7874142" y="5204587"/>
            <a:ext cx="594787" cy="20172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309" name="AutoShape 8"/>
          <p:cNvSpPr>
            <a:spLocks noChangeArrowheads="1"/>
          </p:cNvSpPr>
          <p:nvPr/>
        </p:nvSpPr>
        <p:spPr bwMode="auto">
          <a:xfrm>
            <a:off x="9154051" y="2786687"/>
            <a:ext cx="1074533"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311" name="AutoShape 8"/>
          <p:cNvSpPr>
            <a:spLocks noChangeArrowheads="1"/>
          </p:cNvSpPr>
          <p:nvPr/>
        </p:nvSpPr>
        <p:spPr bwMode="auto">
          <a:xfrm>
            <a:off x="9306451" y="2939087"/>
            <a:ext cx="1074533"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各コレクション</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機関</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312" name="AutoShape 8"/>
          <p:cNvSpPr>
            <a:spLocks noChangeArrowheads="1"/>
          </p:cNvSpPr>
          <p:nvPr/>
        </p:nvSpPr>
        <p:spPr bwMode="auto">
          <a:xfrm>
            <a:off x="9273517" y="3596597"/>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313" name="AutoShape 8"/>
          <p:cNvSpPr>
            <a:spLocks noChangeArrowheads="1"/>
          </p:cNvSpPr>
          <p:nvPr/>
        </p:nvSpPr>
        <p:spPr bwMode="auto">
          <a:xfrm>
            <a:off x="9425917" y="3748997"/>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各コレクション</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機関</a:t>
            </a:r>
            <a:endParaRPr lang="en-US" altLang="ja-JP" sz="900" b="1" dirty="0">
              <a:latin typeface="HG丸ｺﾞｼｯｸM-PRO" panose="020F0600000000000000" pitchFamily="50" charset="-128"/>
              <a:ea typeface="HG丸ｺﾞｼｯｸM-PRO" panose="020F0600000000000000" pitchFamily="50" charset="-128"/>
            </a:endParaRPr>
          </a:p>
        </p:txBody>
      </p:sp>
      <p:cxnSp>
        <p:nvCxnSpPr>
          <p:cNvPr id="314" name="直線矢印コネクタ 313"/>
          <p:cNvCxnSpPr>
            <a:stCxn id="312" idx="1"/>
            <a:endCxn id="245" idx="3"/>
          </p:cNvCxnSpPr>
          <p:nvPr/>
        </p:nvCxnSpPr>
        <p:spPr>
          <a:xfrm flipH="1">
            <a:off x="9087030" y="3839157"/>
            <a:ext cx="186487" cy="42740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17" name="直線矢印コネクタ 316"/>
          <p:cNvCxnSpPr>
            <a:stCxn id="309" idx="1"/>
            <a:endCxn id="228" idx="3"/>
          </p:cNvCxnSpPr>
          <p:nvPr/>
        </p:nvCxnSpPr>
        <p:spPr>
          <a:xfrm flipH="1">
            <a:off x="8953518" y="3029247"/>
            <a:ext cx="200532" cy="46499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24" name="直線矢印コネクタ 323"/>
          <p:cNvCxnSpPr>
            <a:stCxn id="183" idx="2"/>
            <a:endCxn id="11" idx="0"/>
          </p:cNvCxnSpPr>
          <p:nvPr/>
        </p:nvCxnSpPr>
        <p:spPr>
          <a:xfrm flipH="1">
            <a:off x="4943102" y="3029246"/>
            <a:ext cx="1283812" cy="32937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3500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810260" cy="6823391"/>
          </a:xfrm>
        </p:spPr>
        <p:txBody>
          <a:bodyPr vert="eaVert">
            <a:normAutofit fontScale="90000"/>
          </a:bodyPr>
          <a:lstStyle/>
          <a:p>
            <a:r>
              <a:rPr kumimoji="1" lang="ja-JP" altLang="en-US" dirty="0" smtClean="0"/>
              <a:t>関係</a:t>
            </a:r>
            <a:r>
              <a:rPr lang="ja-JP" altLang="en-US" dirty="0" smtClean="0"/>
              <a:t>付けるべきインスタンス</a:t>
            </a:r>
            <a:endParaRPr kumimoji="1" lang="ja-JP" altLang="en-US" dirty="0"/>
          </a:p>
        </p:txBody>
      </p:sp>
      <p:pic>
        <p:nvPicPr>
          <p:cNvPr id="4" name="図 3"/>
          <p:cNvPicPr>
            <a:picLocks noChangeAspect="1"/>
          </p:cNvPicPr>
          <p:nvPr/>
        </p:nvPicPr>
        <p:blipFill>
          <a:blip r:embed="rId2"/>
          <a:stretch>
            <a:fillRect/>
          </a:stretch>
        </p:blipFill>
        <p:spPr>
          <a:xfrm>
            <a:off x="1005840" y="34609"/>
            <a:ext cx="11149774" cy="6731952"/>
          </a:xfrm>
          <a:prstGeom prst="rect">
            <a:avLst/>
          </a:prstGeom>
        </p:spPr>
      </p:pic>
    </p:spTree>
    <p:extLst>
      <p:ext uri="{BB962C8B-B14F-4D97-AF65-F5344CB8AC3E}">
        <p14:creationId xmlns:p14="http://schemas.microsoft.com/office/powerpoint/2010/main" val="10159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981200" y="277814"/>
            <a:ext cx="8229600" cy="631825"/>
          </a:xfrm>
        </p:spPr>
        <p:txBody>
          <a:bodyPr>
            <a:normAutofit/>
          </a:bodyPr>
          <a:lstStyle/>
          <a:p>
            <a:pPr algn="ctr" eaLnBrk="1" hangingPunct="1"/>
            <a:r>
              <a:rPr lang="ja-JP" altLang="en-US" sz="3600" dirty="0"/>
              <a:t>電子図書館中期計画</a:t>
            </a:r>
            <a:r>
              <a:rPr lang="en-US" altLang="ja-JP" sz="3600" dirty="0"/>
              <a:t>2004</a:t>
            </a:r>
            <a:endParaRPr lang="ja-JP" altLang="en-US" sz="3600" dirty="0"/>
          </a:p>
        </p:txBody>
      </p:sp>
      <p:sp>
        <p:nvSpPr>
          <p:cNvPr id="10244" name="Rectangle 3"/>
          <p:cNvSpPr>
            <a:spLocks noGrp="1" noChangeArrowheads="1"/>
          </p:cNvSpPr>
          <p:nvPr>
            <p:ph sz="quarter" idx="1"/>
          </p:nvPr>
        </p:nvSpPr>
        <p:spPr>
          <a:xfrm>
            <a:off x="2063750" y="3070226"/>
            <a:ext cx="8229600" cy="1319213"/>
          </a:xfrm>
        </p:spPr>
        <p:txBody>
          <a:bodyPr>
            <a:normAutofit lnSpcReduction="10000"/>
          </a:bodyPr>
          <a:lstStyle/>
          <a:p>
            <a:pPr eaLnBrk="1" hangingPunct="1">
              <a:lnSpc>
                <a:spcPct val="80000"/>
              </a:lnSpc>
            </a:pPr>
            <a:r>
              <a:rPr lang="en-US" altLang="ja-JP" sz="1600" b="1" dirty="0"/>
              <a:t>NDL</a:t>
            </a:r>
            <a:r>
              <a:rPr lang="ja-JP" altLang="en-US" sz="1600" b="1" dirty="0"/>
              <a:t>所蔵の資料の電子化の推進</a:t>
            </a:r>
          </a:p>
          <a:p>
            <a:pPr lvl="1" eaLnBrk="1" hangingPunct="1">
              <a:lnSpc>
                <a:spcPct val="80000"/>
              </a:lnSpc>
            </a:pPr>
            <a:r>
              <a:rPr lang="ja-JP" altLang="en-US" sz="1600" b="1" dirty="0">
                <a:solidFill>
                  <a:schemeClr val="tx2"/>
                </a:solidFill>
              </a:rPr>
              <a:t>図書等のデジタル化</a:t>
            </a:r>
          </a:p>
          <a:p>
            <a:pPr eaLnBrk="1" hangingPunct="1">
              <a:lnSpc>
                <a:spcPct val="80000"/>
              </a:lnSpc>
            </a:pPr>
            <a:r>
              <a:rPr lang="ja-JP" altLang="en-US" sz="1800" b="1" dirty="0"/>
              <a:t>インターネット情報資源の収集と保存</a:t>
            </a:r>
          </a:p>
          <a:p>
            <a:pPr lvl="1" eaLnBrk="1" hangingPunct="1">
              <a:lnSpc>
                <a:spcPct val="80000"/>
              </a:lnSpc>
            </a:pPr>
            <a:r>
              <a:rPr lang="en-US" altLang="ja-JP" sz="1600" b="1" dirty="0">
                <a:solidFill>
                  <a:schemeClr val="tx2"/>
                </a:solidFill>
              </a:rPr>
              <a:t>Web</a:t>
            </a:r>
            <a:r>
              <a:rPr lang="ja-JP" altLang="en-US" sz="1600" b="1" dirty="0">
                <a:solidFill>
                  <a:schemeClr val="tx2"/>
                </a:solidFill>
              </a:rPr>
              <a:t>アーカイブとデジタル・デポジット</a:t>
            </a:r>
          </a:p>
          <a:p>
            <a:pPr lvl="1" eaLnBrk="1" hangingPunct="1">
              <a:lnSpc>
                <a:spcPct val="80000"/>
              </a:lnSpc>
            </a:pPr>
            <a:r>
              <a:rPr lang="ja-JP" altLang="en-US" sz="1600" b="1" dirty="0">
                <a:solidFill>
                  <a:schemeClr val="tx2"/>
                </a:solidFill>
              </a:rPr>
              <a:t>長期保存対策</a:t>
            </a:r>
          </a:p>
          <a:p>
            <a:pPr eaLnBrk="1" hangingPunct="1">
              <a:lnSpc>
                <a:spcPct val="80000"/>
              </a:lnSpc>
              <a:buFont typeface="Wingdings" pitchFamily="2" charset="2"/>
              <a:buNone/>
            </a:pPr>
            <a:endParaRPr lang="en-US" altLang="ja-JP" sz="1800" dirty="0">
              <a:solidFill>
                <a:schemeClr val="tx2"/>
              </a:solidFill>
            </a:endParaRPr>
          </a:p>
        </p:txBody>
      </p:sp>
      <p:sp>
        <p:nvSpPr>
          <p:cNvPr id="10245" name="Rectangle 4"/>
          <p:cNvSpPr>
            <a:spLocks noChangeArrowheads="1"/>
          </p:cNvSpPr>
          <p:nvPr/>
        </p:nvSpPr>
        <p:spPr bwMode="auto">
          <a:xfrm>
            <a:off x="2209800" y="1125539"/>
            <a:ext cx="7772400" cy="1152525"/>
          </a:xfrm>
          <a:prstGeom prst="rect">
            <a:avLst/>
          </a:prstGeom>
          <a:solidFill>
            <a:schemeClr val="bg1"/>
          </a:solid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sz="2000" dirty="0">
                <a:latin typeface="Meiryo UI" panose="020B0604030504040204" pitchFamily="50" charset="-128"/>
                <a:ea typeface="Meiryo UI" panose="020B0604030504040204" pitchFamily="50" charset="-128"/>
              </a:rPr>
              <a:t>国のデジタルアーカイブの重要拠点となる</a:t>
            </a:r>
          </a:p>
          <a:p>
            <a:pPr marL="342900" indent="-342900">
              <a:spcBef>
                <a:spcPct val="20000"/>
              </a:spcBef>
              <a:buClr>
                <a:schemeClr val="bg2"/>
              </a:buClr>
              <a:buSzPct val="75000"/>
              <a:buFont typeface="Wingdings" pitchFamily="2" charset="2"/>
              <a:buChar char="p"/>
            </a:pPr>
            <a:r>
              <a:rPr lang="ja-JP" altLang="en-US" sz="2000" dirty="0">
                <a:latin typeface="Meiryo UI" panose="020B0604030504040204" pitchFamily="50" charset="-128"/>
                <a:ea typeface="Meiryo UI" panose="020B0604030504040204" pitchFamily="50" charset="-128"/>
              </a:rPr>
              <a:t>日本のデジタル情報全体へのナビゲーション総合サイトを構築する</a:t>
            </a:r>
            <a:endParaRPr lang="ja-JP" altLang="en-US" sz="2400" dirty="0">
              <a:latin typeface="Meiryo UI" panose="020B0604030504040204" pitchFamily="50" charset="-128"/>
              <a:ea typeface="Meiryo UI" panose="020B0604030504040204" pitchFamily="50" charset="-128"/>
            </a:endParaRPr>
          </a:p>
          <a:p>
            <a:pPr marL="342900" indent="-342900">
              <a:spcBef>
                <a:spcPct val="20000"/>
              </a:spcBef>
              <a:buClr>
                <a:schemeClr val="bg2"/>
              </a:buClr>
              <a:buSzPct val="75000"/>
            </a:pPr>
            <a:r>
              <a:rPr lang="ja-JP" altLang="en-US" sz="2400" dirty="0">
                <a:latin typeface="Meiryo UI" panose="020B0604030504040204" pitchFamily="50" charset="-128"/>
                <a:ea typeface="Meiryo UI" panose="020B0604030504040204" pitchFamily="50" charset="-128"/>
              </a:rPr>
              <a:t>　</a:t>
            </a:r>
          </a:p>
          <a:p>
            <a:pPr marL="342900" indent="-342900">
              <a:spcBef>
                <a:spcPct val="20000"/>
              </a:spcBef>
              <a:buClr>
                <a:schemeClr val="bg2"/>
              </a:buClr>
              <a:buSzPct val="75000"/>
            </a:pPr>
            <a:endParaRPr lang="en-US" altLang="ja-JP" sz="2400" dirty="0">
              <a:latin typeface="Meiryo UI" panose="020B0604030504040204" pitchFamily="50" charset="-128"/>
              <a:ea typeface="Meiryo UI" panose="020B0604030504040204" pitchFamily="50" charset="-128"/>
            </a:endParaRPr>
          </a:p>
        </p:txBody>
      </p:sp>
      <p:sp>
        <p:nvSpPr>
          <p:cNvPr id="10246" name="AutoShape 5"/>
          <p:cNvSpPr>
            <a:spLocks noChangeArrowheads="1"/>
          </p:cNvSpPr>
          <p:nvPr/>
        </p:nvSpPr>
        <p:spPr bwMode="auto">
          <a:xfrm rot="1721730">
            <a:off x="7127875" y="1892300"/>
            <a:ext cx="719138" cy="788988"/>
          </a:xfrm>
          <a:prstGeom prst="downArrow">
            <a:avLst>
              <a:gd name="adj1" fmla="val 35713"/>
              <a:gd name="adj2" fmla="val 48121"/>
            </a:avLst>
          </a:prstGeom>
          <a:gradFill rotWithShape="0">
            <a:gsLst>
              <a:gs pos="0">
                <a:srgbClr val="0000CC"/>
              </a:gs>
              <a:gs pos="100000">
                <a:schemeClr val="bg1"/>
              </a:gs>
            </a:gsLst>
            <a:lin ang="5400000" scaled="1"/>
          </a:gradFill>
          <a:ln w="25400">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0247" name="Rectangle 6"/>
          <p:cNvSpPr>
            <a:spLocks noChangeArrowheads="1"/>
          </p:cNvSpPr>
          <p:nvPr/>
        </p:nvSpPr>
        <p:spPr bwMode="auto">
          <a:xfrm>
            <a:off x="1774825" y="2483893"/>
            <a:ext cx="5219700" cy="512762"/>
          </a:xfrm>
          <a:prstGeom prst="rect">
            <a:avLst/>
          </a:prstGeom>
          <a:gradFill rotWithShape="0">
            <a:gsLst>
              <a:gs pos="0">
                <a:srgbClr val="FFCC00"/>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① </a:t>
            </a:r>
            <a:r>
              <a:rPr lang="ja-JP" altLang="en-US" sz="2800" dirty="0">
                <a:latin typeface="Meiryo UI" panose="020B0604030504040204" pitchFamily="50" charset="-128"/>
                <a:ea typeface="Meiryo UI" panose="020B0604030504040204" pitchFamily="50" charset="-128"/>
              </a:rPr>
              <a:t>デジタル･アーカイブの構築  </a:t>
            </a:r>
            <a:r>
              <a:rPr lang="ja-JP" altLang="en-US" sz="2800" dirty="0">
                <a:solidFill>
                  <a:schemeClr val="bg2"/>
                </a:solidFill>
                <a:latin typeface="Meiryo UI" panose="020B0604030504040204" pitchFamily="50" charset="-128"/>
                <a:ea typeface="Meiryo UI" panose="020B0604030504040204" pitchFamily="50" charset="-128"/>
              </a:rPr>
              <a:t>　</a:t>
            </a:r>
          </a:p>
        </p:txBody>
      </p:sp>
      <p:sp>
        <p:nvSpPr>
          <p:cNvPr id="10248" name="Rectangle 7"/>
          <p:cNvSpPr>
            <a:spLocks noChangeArrowheads="1"/>
          </p:cNvSpPr>
          <p:nvPr/>
        </p:nvSpPr>
        <p:spPr bwMode="auto">
          <a:xfrm>
            <a:off x="2711451" y="4365626"/>
            <a:ext cx="5472113" cy="512763"/>
          </a:xfrm>
          <a:prstGeom prst="rect">
            <a:avLst/>
          </a:prstGeom>
          <a:gradFill rotWithShape="0">
            <a:gsLst>
              <a:gs pos="0">
                <a:schemeClr val="folHlink"/>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② </a:t>
            </a:r>
            <a:r>
              <a:rPr lang="ja-JP" altLang="en-US" sz="2800" dirty="0">
                <a:latin typeface="Meiryo UI" panose="020B0604030504040204" pitchFamily="50" charset="-128"/>
                <a:ea typeface="Meiryo UI" panose="020B0604030504040204" pitchFamily="50" charset="-128"/>
              </a:rPr>
              <a:t>情報資源に関する情報の充実  　</a:t>
            </a:r>
          </a:p>
        </p:txBody>
      </p:sp>
      <p:sp>
        <p:nvSpPr>
          <p:cNvPr id="10249" name="Rectangle 8"/>
          <p:cNvSpPr>
            <a:spLocks noChangeArrowheads="1"/>
          </p:cNvSpPr>
          <p:nvPr/>
        </p:nvSpPr>
        <p:spPr bwMode="auto">
          <a:xfrm>
            <a:off x="3719513" y="5302251"/>
            <a:ext cx="6629400" cy="512763"/>
          </a:xfrm>
          <a:prstGeom prst="rect">
            <a:avLst/>
          </a:prstGeom>
          <a:gradFill rotWithShape="0">
            <a:gsLst>
              <a:gs pos="0">
                <a:srgbClr val="009900"/>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③ </a:t>
            </a:r>
            <a:r>
              <a:rPr lang="ja-JP" altLang="en-US" sz="2800" dirty="0">
                <a:latin typeface="Meiryo UI" panose="020B0604030504040204" pitchFamily="50" charset="-128"/>
                <a:ea typeface="Meiryo UI" panose="020B0604030504040204" pitchFamily="50" charset="-128"/>
              </a:rPr>
              <a:t>デジタル･アーカイブのポータル機能   　</a:t>
            </a:r>
          </a:p>
        </p:txBody>
      </p:sp>
      <p:sp>
        <p:nvSpPr>
          <p:cNvPr id="10250" name="Rectangle 9"/>
          <p:cNvSpPr>
            <a:spLocks noChangeArrowheads="1"/>
          </p:cNvSpPr>
          <p:nvPr/>
        </p:nvSpPr>
        <p:spPr bwMode="auto">
          <a:xfrm>
            <a:off x="7596199" y="2357431"/>
            <a:ext cx="2771775" cy="449263"/>
          </a:xfrm>
          <a:prstGeom prst="rect">
            <a:avLst/>
          </a:prstGeom>
          <a:noFill/>
          <a:ln w="9525">
            <a:noFill/>
            <a:miter lim="800000"/>
            <a:headEnd/>
            <a:tailEnd/>
          </a:ln>
        </p:spPr>
        <p:txBody>
          <a:bodyPr wrap="none" anchor="ctr"/>
          <a:lstStyle/>
          <a:p>
            <a:pPr algn="l"/>
            <a:r>
              <a:rPr lang="ja-JP" altLang="en-US" sz="2800" i="1" dirty="0">
                <a:solidFill>
                  <a:srgbClr val="FF3300"/>
                </a:solidFill>
                <a:latin typeface="Meiryo UI" panose="020B0604030504040204" pitchFamily="50" charset="-128"/>
                <a:ea typeface="Meiryo UI" panose="020B0604030504040204" pitchFamily="50" charset="-128"/>
              </a:rPr>
              <a:t>アクションプラン　　</a:t>
            </a:r>
          </a:p>
        </p:txBody>
      </p:sp>
      <p:sp>
        <p:nvSpPr>
          <p:cNvPr id="732170" name="AutoShape 10"/>
          <p:cNvSpPr>
            <a:spLocks noChangeArrowheads="1"/>
          </p:cNvSpPr>
          <p:nvPr/>
        </p:nvSpPr>
        <p:spPr bwMode="auto">
          <a:xfrm>
            <a:off x="3071814" y="5619750"/>
            <a:ext cx="936625" cy="546100"/>
          </a:xfrm>
          <a:prstGeom prst="star5">
            <a:avLst/>
          </a:prstGeom>
          <a:solidFill>
            <a:srgbClr val="FF0000"/>
          </a:solidFill>
          <a:ln w="9525" algn="ctr">
            <a:noFill/>
            <a:miter lim="800000"/>
            <a:headEnd/>
            <a:tailEnd/>
          </a:ln>
          <a:effectLst/>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10252" name="Rectangle 11"/>
          <p:cNvSpPr>
            <a:spLocks noChangeArrowheads="1"/>
          </p:cNvSpPr>
          <p:nvPr/>
        </p:nvSpPr>
        <p:spPr bwMode="auto">
          <a:xfrm>
            <a:off x="3359150" y="4941888"/>
            <a:ext cx="4895850" cy="360362"/>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dirty="0">
                <a:solidFill>
                  <a:schemeClr val="tx2"/>
                </a:solidFill>
                <a:latin typeface="Meiryo UI" panose="020B0604030504040204" pitchFamily="50" charset="-128"/>
                <a:ea typeface="Meiryo UI" panose="020B0604030504040204" pitchFamily="50" charset="-128"/>
              </a:rPr>
              <a:t>レファレンス情報、解題情報、統制語辞書類</a:t>
            </a:r>
          </a:p>
        </p:txBody>
      </p:sp>
      <p:sp>
        <p:nvSpPr>
          <p:cNvPr id="10253" name="Rectangle 12"/>
          <p:cNvSpPr>
            <a:spLocks noChangeArrowheads="1"/>
          </p:cNvSpPr>
          <p:nvPr/>
        </p:nvSpPr>
        <p:spPr bwMode="auto">
          <a:xfrm>
            <a:off x="4151313" y="5878513"/>
            <a:ext cx="6265862" cy="360362"/>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a:solidFill>
                  <a:schemeClr val="tx2"/>
                </a:solidFill>
                <a:latin typeface="Meiryo UI" panose="020B0604030504040204" pitchFamily="50" charset="-128"/>
                <a:ea typeface="Meiryo UI" panose="020B0604030504040204" pitchFamily="50" charset="-128"/>
              </a:rPr>
              <a:t>デジタルアーカイブの統合検索、ワンストップナビゲーション</a:t>
            </a:r>
          </a:p>
        </p:txBody>
      </p:sp>
      <p:sp>
        <p:nvSpPr>
          <p:cNvPr id="15" name="スライド番号プレースホルダ 14"/>
          <p:cNvSpPr>
            <a:spLocks noGrp="1"/>
          </p:cNvSpPr>
          <p:nvPr>
            <p:ph type="sldNum" sz="quarter" idx="4294967295"/>
          </p:nvPr>
        </p:nvSpPr>
        <p:spPr>
          <a:xfrm>
            <a:off x="9667900" y="6215082"/>
            <a:ext cx="609600" cy="521208"/>
          </a:xfrm>
          <a:prstGeom prst="rect">
            <a:avLst/>
          </a:prstGeom>
        </p:spPr>
        <p:txBody>
          <a:bodyPr/>
          <a:lstStyle/>
          <a:p>
            <a:pPr>
              <a:defRPr/>
            </a:pPr>
            <a:fld id="{8F9B926E-BC0B-409E-8F4F-491A1AB00D14}" type="slidenum">
              <a:rPr lang="en-US" altLang="ja-JP" smtClean="0"/>
              <a:pPr>
                <a:defRPr/>
              </a:pPr>
              <a:t>22</a:t>
            </a:fld>
            <a:endParaRPr lang="en-US" altLang="ja-JP"/>
          </a:p>
        </p:txBody>
      </p:sp>
      <p:sp>
        <p:nvSpPr>
          <p:cNvPr id="2" name="円/楕円 1"/>
          <p:cNvSpPr/>
          <p:nvPr/>
        </p:nvSpPr>
        <p:spPr>
          <a:xfrm>
            <a:off x="94593" y="61914"/>
            <a:ext cx="977462" cy="8477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508892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4091"/>
            <a:ext cx="12192000" cy="930587"/>
          </a:xfrm>
        </p:spPr>
        <p:txBody>
          <a:bodyPr>
            <a:normAutofit/>
          </a:bodyPr>
          <a:lstStyle/>
          <a:p>
            <a:r>
              <a:rPr lang="ja-JP" altLang="en-US" dirty="0" smtClean="0"/>
              <a:t>情報を媒介して専門家と専門家を繋ぐ</a:t>
            </a:r>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220</a:t>
            </a:fld>
            <a:endParaRPr kumimoji="0" lang="en-US"/>
          </a:p>
        </p:txBody>
      </p:sp>
      <p:sp>
        <p:nvSpPr>
          <p:cNvPr id="6" name="AutoShape 8"/>
          <p:cNvSpPr>
            <a:spLocks noChangeArrowheads="1"/>
          </p:cNvSpPr>
          <p:nvPr/>
        </p:nvSpPr>
        <p:spPr bwMode="auto">
          <a:xfrm>
            <a:off x="370200" y="957657"/>
            <a:ext cx="11640568" cy="5332536"/>
          </a:xfrm>
          <a:prstGeom prst="roundRect">
            <a:avLst>
              <a:gd name="adj" fmla="val 11240"/>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p:txBody>
      </p:sp>
      <p:sp>
        <p:nvSpPr>
          <p:cNvPr id="7" name="正方形/長方形 6"/>
          <p:cNvSpPr/>
          <p:nvPr/>
        </p:nvSpPr>
        <p:spPr>
          <a:xfrm>
            <a:off x="103479" y="5606074"/>
            <a:ext cx="333391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Wingdings" panose="05000000000000000000" pitchFamily="2" charset="2"/>
              <a:buChar char=""/>
            </a:pPr>
            <a:r>
              <a:rPr lang="ja-JP" altLang="en-US" sz="1000" dirty="0">
                <a:latin typeface="Meiryo UI" panose="020B0604030504040204" pitchFamily="50" charset="-128"/>
                <a:ea typeface="Meiryo UI" panose="020B0604030504040204" pitchFamily="50" charset="-128"/>
                <a:cs typeface="Times New Roman" panose="02020603050405020304" pitchFamily="18" charset="0"/>
              </a:rPr>
              <a:t>じんもんこん</a:t>
            </a:r>
            <a:endParaRPr lang="en-US"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r>
              <a:rPr lang="en-US" altLang="ja-JP" sz="1000" dirty="0" err="1">
                <a:latin typeface="Meiryo UI" panose="020B0604030504040204" pitchFamily="50" charset="-128"/>
                <a:ea typeface="Meiryo UI" panose="020B0604030504040204" pitchFamily="50" charset="-128"/>
                <a:cs typeface="Times New Roman" panose="02020603050405020304" pitchFamily="18" charset="0"/>
              </a:rPr>
              <a:t>OpenGLAM</a:t>
            </a:r>
            <a:r>
              <a:rPr lang="ja-JP" altLang="en-US" sz="1000" dirty="0">
                <a:latin typeface="Meiryo UI" panose="020B0604030504040204" pitchFamily="50" charset="-128"/>
                <a:ea typeface="Meiryo UI" panose="020B0604030504040204" pitchFamily="50" charset="-128"/>
                <a:cs typeface="Times New Roman" panose="02020603050405020304" pitchFamily="18" charset="0"/>
              </a:rPr>
              <a:t>じんもんこん</a:t>
            </a:r>
            <a:endParaRPr lang="en-US"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endParaRPr lang="en-US"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SINET</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a:t>
            </a: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Science Information </a:t>
            </a:r>
            <a:r>
              <a:rPr lang="en-US" altLang="ja-JP" sz="1000" dirty="0" err="1">
                <a:latin typeface="Meiryo UI" panose="020B0604030504040204" pitchFamily="50" charset="-128"/>
                <a:ea typeface="Meiryo UI" panose="020B0604030504040204" pitchFamily="50" charset="-128"/>
                <a:cs typeface="Times New Roman" panose="02020603050405020304" pitchFamily="18" charset="0"/>
              </a:rPr>
              <a:t>NETwork</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）（文科省）</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8" name="正方形/長方形 7"/>
          <p:cNvSpPr/>
          <p:nvPr/>
        </p:nvSpPr>
        <p:spPr>
          <a:xfrm>
            <a:off x="-691568" y="1717094"/>
            <a:ext cx="3787107"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オープンデータ、</a:t>
            </a: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LOD</a:t>
            </a: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関連</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Open Knowledge Foundation Japan</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 </a:t>
            </a:r>
            <a:r>
              <a:rPr lang="en-US" altLang="ja-JP" sz="1000" u="sng" dirty="0">
                <a:solidFill>
                  <a:srgbClr val="0000FF"/>
                </a:solidFill>
                <a:latin typeface="Meiryo UI" panose="020B0604030504040204" pitchFamily="50" charset="-128"/>
                <a:ea typeface="Meiryo UI" panose="020B0604030504040204" pitchFamily="50" charset="-128"/>
                <a:cs typeface="Times New Roman" panose="02020603050405020304" pitchFamily="18" charset="0"/>
                <a:hlinkClick r:id="rId3"/>
              </a:rPr>
              <a:t>http://okfn.jp/</a:t>
            </a: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 </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ハッカソン、アイデアソン、アンカンファレンス</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Linked Open Data Initiative</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オープンデータ流通推進コンソーシアム（総務省）</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OPEN METI </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プロジェクト（経産省）</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オープンガバメントラボ（経産省）</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データカタログサイト（内閣官房）</a:t>
            </a:r>
          </a:p>
        </p:txBody>
      </p:sp>
      <p:sp>
        <p:nvSpPr>
          <p:cNvPr id="9" name="正方形/長方形 8"/>
          <p:cNvSpPr/>
          <p:nvPr/>
        </p:nvSpPr>
        <p:spPr>
          <a:xfrm>
            <a:off x="5186102" y="5824736"/>
            <a:ext cx="3151630" cy="5539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オープンソース関連</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Code4Lib</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OSS Community</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a:t>
            </a:r>
            <a:r>
              <a:rPr lang="en-US" altLang="ja-JP" sz="1000" u="sng" dirty="0">
                <a:solidFill>
                  <a:srgbClr val="0000FF"/>
                </a:solidFill>
                <a:latin typeface="Meiryo UI" panose="020B0604030504040204" pitchFamily="50" charset="-128"/>
                <a:ea typeface="Meiryo UI" panose="020B0604030504040204" pitchFamily="50" charset="-128"/>
                <a:cs typeface="Times New Roman" panose="02020603050405020304" pitchFamily="18" charset="0"/>
                <a:hlinkClick r:id="rId4"/>
              </a:rPr>
              <a:t> http://ospn.jp/ </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a:t>
            </a:r>
            <a:endParaRPr lang="ja-JP" altLang="en-US" dirty="0">
              <a:latin typeface="Meiryo UI" panose="020B0604030504040204" pitchFamily="50" charset="-128"/>
              <a:ea typeface="Meiryo UI" panose="020B0604030504040204" pitchFamily="50" charset="-128"/>
            </a:endParaRPr>
          </a:p>
        </p:txBody>
      </p:sp>
      <p:sp>
        <p:nvSpPr>
          <p:cNvPr id="10" name="正方形/長方形 9"/>
          <p:cNvSpPr/>
          <p:nvPr/>
        </p:nvSpPr>
        <p:spPr>
          <a:xfrm>
            <a:off x="1207803" y="6592575"/>
            <a:ext cx="3707905" cy="116955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ナショナルアーカイブ構築の司令塔、中核的組織</a:t>
            </a:r>
          </a:p>
          <a:p>
            <a:pPr marL="228600" indent="-228600" algn="just">
              <a:buFont typeface="Wingdings" panose="05000000000000000000" pitchFamily="2" charset="2"/>
              <a:buChar char=""/>
            </a:pP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内閣官房知的財産本部</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文化庁</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NII</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デジタル文化財</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クールジャパン戦略推進事業（経産省）</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文化遺産オンライン</a:t>
            </a:r>
          </a:p>
        </p:txBody>
      </p:sp>
      <p:sp>
        <p:nvSpPr>
          <p:cNvPr id="11" name="円/楕円 10"/>
          <p:cNvSpPr/>
          <p:nvPr/>
        </p:nvSpPr>
        <p:spPr>
          <a:xfrm>
            <a:off x="4247857" y="3185835"/>
            <a:ext cx="2581146" cy="6652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コンテンツ</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創造基盤</a:t>
            </a:r>
          </a:p>
        </p:txBody>
      </p:sp>
      <p:sp>
        <p:nvSpPr>
          <p:cNvPr id="3" name="正方形/長方形 2"/>
          <p:cNvSpPr/>
          <p:nvPr/>
        </p:nvSpPr>
        <p:spPr>
          <a:xfrm>
            <a:off x="8382000" y="6441002"/>
            <a:ext cx="4572000" cy="286232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85750" indent="-28575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MLA</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en-US" altLang="ja-JP" sz="1000" dirty="0" err="1">
                <a:latin typeface="Meiryo UI" panose="020B0604030504040204" pitchFamily="50" charset="-128"/>
                <a:ea typeface="Meiryo UI" panose="020B0604030504040204" pitchFamily="50" charset="-128"/>
                <a:cs typeface="Times New Roman" panose="02020603050405020304" pitchFamily="18" charset="0"/>
              </a:rPr>
              <a:t>OpenGLAM</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電子書籍・電子雑誌</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出版デジタル機構、電子図書館サービス（株）</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電書ラボ</a:t>
            </a:r>
          </a:p>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権利処理集中管理</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JPO</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JRRC</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クリエート</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ハッカソン</a:t>
            </a:r>
          </a:p>
          <a:p>
            <a:pPr marL="685800" lvl="1"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プログラマーが集まって集中的作業をする。プロジェクトのように組織的にするのではなくて、自発的に集まり、自発的に作業をする。</a:t>
            </a:r>
          </a:p>
          <a:p>
            <a:pPr marL="685800" lvl="1"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元々は</a:t>
            </a: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1</a:t>
            </a: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週間とか、最近は</a:t>
            </a: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1</a:t>
            </a: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日とか短いものも</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アイデアソン</a:t>
            </a:r>
          </a:p>
          <a:p>
            <a:pPr marL="685800" lvl="1"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みんなが集まって、アイデアを出し合う。プログラムを作るところまで行かなくてもいい。</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アンカンファレンス</a:t>
            </a:r>
          </a:p>
          <a:p>
            <a:pPr marL="685800" lvl="1"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話題を決めずに発表した人が発表する</a:t>
            </a:r>
          </a:p>
        </p:txBody>
      </p:sp>
      <p:pic>
        <p:nvPicPr>
          <p:cNvPr id="3074" name="Picture 2" descr="SIG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6532" y="4129847"/>
            <a:ext cx="1697269" cy="34620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p:cNvPicPr>
            <a:picLocks noChangeAspect="1"/>
          </p:cNvPicPr>
          <p:nvPr/>
        </p:nvPicPr>
        <p:blipFill>
          <a:blip r:embed="rId6"/>
          <a:stretch>
            <a:fillRect/>
          </a:stretch>
        </p:blipFill>
        <p:spPr>
          <a:xfrm>
            <a:off x="8518469" y="5463162"/>
            <a:ext cx="1106654" cy="416623"/>
          </a:xfrm>
          <a:prstGeom prst="rect">
            <a:avLst/>
          </a:prstGeom>
        </p:spPr>
      </p:pic>
      <p:pic>
        <p:nvPicPr>
          <p:cNvPr id="15" name="図 14"/>
          <p:cNvPicPr>
            <a:picLocks noChangeAspect="1"/>
          </p:cNvPicPr>
          <p:nvPr/>
        </p:nvPicPr>
        <p:blipFill>
          <a:blip r:embed="rId7"/>
          <a:stretch>
            <a:fillRect/>
          </a:stretch>
        </p:blipFill>
        <p:spPr>
          <a:xfrm>
            <a:off x="4668065" y="5162142"/>
            <a:ext cx="809175" cy="344446"/>
          </a:xfrm>
          <a:prstGeom prst="rect">
            <a:avLst/>
          </a:prstGeom>
        </p:spPr>
      </p:pic>
      <p:sp>
        <p:nvSpPr>
          <p:cNvPr id="16" name="正方形/長方形 15"/>
          <p:cNvSpPr/>
          <p:nvPr/>
        </p:nvSpPr>
        <p:spPr>
          <a:xfrm>
            <a:off x="1855242" y="3068668"/>
            <a:ext cx="1728192" cy="6001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28600" indent="-228600" algn="just">
              <a:buFont typeface="Wingdings" panose="05000000000000000000" pitchFamily="2" charset="2"/>
              <a:buChar char=""/>
            </a:pPr>
            <a:r>
              <a:rPr lang="ja-JP" altLang="ja-JP" sz="1100" dirty="0">
                <a:latin typeface="Meiryo UI" panose="020B0604030504040204" pitchFamily="50" charset="-128"/>
                <a:ea typeface="Meiryo UI" panose="020B0604030504040204" pitchFamily="50" charset="-128"/>
                <a:cs typeface="Times New Roman" panose="02020603050405020304" pitchFamily="18" charset="0"/>
              </a:rPr>
              <a:t>ハッカソン</a:t>
            </a:r>
          </a:p>
          <a:p>
            <a:pPr marL="228600" indent="-228600" algn="just">
              <a:buFont typeface="Wingdings" panose="05000000000000000000" pitchFamily="2" charset="2"/>
              <a:buChar char=""/>
            </a:pPr>
            <a:r>
              <a:rPr lang="ja-JP" altLang="ja-JP" sz="1100" dirty="0">
                <a:latin typeface="Meiryo UI" panose="020B0604030504040204" pitchFamily="50" charset="-128"/>
                <a:ea typeface="Meiryo UI" panose="020B0604030504040204" pitchFamily="50" charset="-128"/>
                <a:cs typeface="Times New Roman" panose="02020603050405020304" pitchFamily="18" charset="0"/>
              </a:rPr>
              <a:t>アイデアソン</a:t>
            </a:r>
          </a:p>
          <a:p>
            <a:pPr marL="228600" indent="-228600" algn="just">
              <a:buFont typeface="Wingdings" panose="05000000000000000000" pitchFamily="2" charset="2"/>
              <a:buChar char=""/>
            </a:pPr>
            <a:r>
              <a:rPr lang="ja-JP" altLang="ja-JP" sz="1100" dirty="0">
                <a:latin typeface="Meiryo UI" panose="020B0604030504040204" pitchFamily="50" charset="-128"/>
                <a:ea typeface="Meiryo UI" panose="020B0604030504040204" pitchFamily="50" charset="-128"/>
                <a:cs typeface="Times New Roman" panose="02020603050405020304" pitchFamily="18" charset="0"/>
              </a:rPr>
              <a:t>アンカンファレンス</a:t>
            </a:r>
          </a:p>
        </p:txBody>
      </p:sp>
      <p:pic>
        <p:nvPicPr>
          <p:cNvPr id="17" name="図 16"/>
          <p:cNvPicPr>
            <a:picLocks noChangeAspect="1"/>
          </p:cNvPicPr>
          <p:nvPr/>
        </p:nvPicPr>
        <p:blipFill>
          <a:blip r:embed="rId8"/>
          <a:stretch>
            <a:fillRect/>
          </a:stretch>
        </p:blipFill>
        <p:spPr>
          <a:xfrm>
            <a:off x="5923946" y="5320467"/>
            <a:ext cx="1070566" cy="349421"/>
          </a:xfrm>
          <a:prstGeom prst="rect">
            <a:avLst/>
          </a:prstGeom>
        </p:spPr>
      </p:pic>
      <p:pic>
        <p:nvPicPr>
          <p:cNvPr id="3078" name="Picture 6" descr="Open Data METIのロゴマーク"/>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5123" y="1710043"/>
            <a:ext cx="2857500" cy="6953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オープンガバメントラボのロゴマーク"/>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25900" y="4550109"/>
            <a:ext cx="1494089" cy="363562"/>
          </a:xfrm>
          <a:prstGeom prst="rect">
            <a:avLst/>
          </a:prstGeom>
          <a:noFill/>
          <a:extLst>
            <a:ext uri="{909E8E84-426E-40DD-AFC4-6F175D3DCCD1}">
              <a14:hiddenFill xmlns:a14="http://schemas.microsoft.com/office/drawing/2010/main">
                <a:solidFill>
                  <a:srgbClr val="FFFFFF"/>
                </a:solidFill>
              </a14:hiddenFill>
            </a:ext>
          </a:extLst>
        </p:spPr>
      </p:pic>
      <p:pic>
        <p:nvPicPr>
          <p:cNvPr id="18" name="図 17"/>
          <p:cNvPicPr>
            <a:picLocks noChangeAspect="1"/>
          </p:cNvPicPr>
          <p:nvPr/>
        </p:nvPicPr>
        <p:blipFill>
          <a:blip r:embed="rId11"/>
          <a:stretch>
            <a:fillRect/>
          </a:stretch>
        </p:blipFill>
        <p:spPr>
          <a:xfrm>
            <a:off x="8625899" y="5047894"/>
            <a:ext cx="1406160" cy="277830"/>
          </a:xfrm>
          <a:prstGeom prst="rect">
            <a:avLst/>
          </a:prstGeom>
        </p:spPr>
      </p:pic>
      <p:pic>
        <p:nvPicPr>
          <p:cNvPr id="3082" name="Picture 10" descr="一般財団法人デジタル文化財創出機構 Society for Digital Heritage"/>
          <p:cNvPicPr>
            <a:picLocks noChangeAspect="1" noChangeArrowheads="1" noCrop="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49560" y="4386149"/>
            <a:ext cx="1500789" cy="33350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bunka.nii.ac.jp/jp/resource/image/201102/ttl_main.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5464" y="4885917"/>
            <a:ext cx="1771360" cy="405731"/>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p:cNvPicPr>
            <a:picLocks noChangeAspect="1"/>
          </p:cNvPicPr>
          <p:nvPr/>
        </p:nvPicPr>
        <p:blipFill>
          <a:blip r:embed="rId14"/>
          <a:stretch>
            <a:fillRect/>
          </a:stretch>
        </p:blipFill>
        <p:spPr>
          <a:xfrm>
            <a:off x="5944204" y="4670957"/>
            <a:ext cx="1541954" cy="242715"/>
          </a:xfrm>
          <a:prstGeom prst="rect">
            <a:avLst/>
          </a:prstGeom>
        </p:spPr>
      </p:pic>
      <p:pic>
        <p:nvPicPr>
          <p:cNvPr id="20" name="図 19"/>
          <p:cNvPicPr>
            <a:picLocks noChangeAspect="1"/>
          </p:cNvPicPr>
          <p:nvPr/>
        </p:nvPicPr>
        <p:blipFill>
          <a:blip r:embed="rId15"/>
          <a:stretch>
            <a:fillRect/>
          </a:stretch>
        </p:blipFill>
        <p:spPr>
          <a:xfrm>
            <a:off x="5798556" y="5051705"/>
            <a:ext cx="2278645" cy="245964"/>
          </a:xfrm>
          <a:prstGeom prst="rect">
            <a:avLst/>
          </a:prstGeom>
        </p:spPr>
      </p:pic>
      <p:pic>
        <p:nvPicPr>
          <p:cNvPr id="21" name="図 20"/>
          <p:cNvPicPr>
            <a:picLocks noChangeAspect="1"/>
          </p:cNvPicPr>
          <p:nvPr/>
        </p:nvPicPr>
        <p:blipFill>
          <a:blip r:embed="rId16"/>
          <a:stretch>
            <a:fillRect/>
          </a:stretch>
        </p:blipFill>
        <p:spPr>
          <a:xfrm>
            <a:off x="8475146" y="3777309"/>
            <a:ext cx="888657" cy="438843"/>
          </a:xfrm>
          <a:prstGeom prst="rect">
            <a:avLst/>
          </a:prstGeom>
        </p:spPr>
      </p:pic>
      <p:pic>
        <p:nvPicPr>
          <p:cNvPr id="3086" name="Picture 14" descr="株式会社出版デジタル機構"/>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55340" y="2795801"/>
            <a:ext cx="2455460" cy="414174"/>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p:cNvPicPr>
            <a:picLocks noChangeAspect="1"/>
          </p:cNvPicPr>
          <p:nvPr/>
        </p:nvPicPr>
        <p:blipFill>
          <a:blip r:embed="rId18"/>
          <a:stretch>
            <a:fillRect/>
          </a:stretch>
        </p:blipFill>
        <p:spPr>
          <a:xfrm>
            <a:off x="7632799" y="3387059"/>
            <a:ext cx="2775736" cy="271355"/>
          </a:xfrm>
          <a:prstGeom prst="rect">
            <a:avLst/>
          </a:prstGeom>
        </p:spPr>
      </p:pic>
      <p:pic>
        <p:nvPicPr>
          <p:cNvPr id="3088" name="Picture 16" descr="国文学研究資料館 National Institute of Japanese Literature"/>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63060" y="2346154"/>
            <a:ext cx="1684389" cy="406235"/>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684086" y="3268566"/>
            <a:ext cx="485497" cy="40293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 name="下矢印 23"/>
          <p:cNvSpPr/>
          <p:nvPr/>
        </p:nvSpPr>
        <p:spPr>
          <a:xfrm>
            <a:off x="5912724" y="2803606"/>
            <a:ext cx="394381" cy="4244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5" name="上矢印 24"/>
          <p:cNvSpPr/>
          <p:nvPr/>
        </p:nvSpPr>
        <p:spPr>
          <a:xfrm>
            <a:off x="5116475" y="3990764"/>
            <a:ext cx="360764" cy="4717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6" name="左矢印 25"/>
          <p:cNvSpPr/>
          <p:nvPr/>
        </p:nvSpPr>
        <p:spPr>
          <a:xfrm>
            <a:off x="6926259" y="3381325"/>
            <a:ext cx="544127" cy="345742"/>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pic>
        <p:nvPicPr>
          <p:cNvPr id="3090" name="Picture 18" descr="日本電子出版協会"/>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94237" y="1901155"/>
            <a:ext cx="1677671" cy="320647"/>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EBPAJ　日本電子書籍出版社協会"/>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194237" y="2310343"/>
            <a:ext cx="1899527" cy="370038"/>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1524000" y="1112"/>
            <a:ext cx="2843808" cy="369332"/>
          </a:xfrm>
          <a:prstGeom prst="rect">
            <a:avLst/>
          </a:prstGeom>
        </p:spPr>
        <p:txBody>
          <a:bodyPr wrap="square">
            <a:spAutoFit/>
          </a:bodyPr>
          <a:lstStyle/>
          <a:p>
            <a:r>
              <a:rPr lang="ja-JP" altLang="ja-JP" dirty="0">
                <a:solidFill>
                  <a:schemeClr val="bg1"/>
                </a:solidFill>
                <a:latin typeface="Meiryo UI" panose="020B0604030504040204" pitchFamily="50" charset="-128"/>
                <a:ea typeface="Meiryo UI" panose="020B0604030504040204" pitchFamily="50" charset="-128"/>
              </a:rPr>
              <a:t>創造活動を支援する基盤</a:t>
            </a:r>
            <a:endParaRPr lang="ja-JP" altLang="en-US"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992202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197709" y="1284411"/>
            <a:ext cx="11738918" cy="5001285"/>
          </a:xfrm>
          <a:prstGeom prst="roundRect">
            <a:avLst>
              <a:gd name="adj" fmla="val 11240"/>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p:txBody>
      </p:sp>
      <p:sp>
        <p:nvSpPr>
          <p:cNvPr id="35" name="円/楕円 34"/>
          <p:cNvSpPr/>
          <p:nvPr/>
        </p:nvSpPr>
        <p:spPr>
          <a:xfrm>
            <a:off x="1770607" y="2220869"/>
            <a:ext cx="3635790" cy="262374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1809720" y="309111"/>
            <a:ext cx="8301038" cy="619559"/>
          </a:xfrm>
        </p:spPr>
        <p:txBody>
          <a:bodyPr>
            <a:normAutofit fontScale="90000"/>
          </a:bodyPr>
          <a:lstStyle/>
          <a:p>
            <a:r>
              <a:rPr lang="en-US" altLang="ja-JP" dirty="0" smtClean="0"/>
              <a:t>-</a:t>
            </a:r>
            <a:r>
              <a:rPr lang="ja-JP" altLang="en-US" dirty="0" smtClean="0"/>
              <a:t>辞書と辞書を繋ぐ</a:t>
            </a:r>
            <a:r>
              <a:rPr lang="en-US" altLang="ja-JP" dirty="0" smtClean="0"/>
              <a:t>-</a:t>
            </a:r>
            <a:endParaRPr kumimoji="1" lang="ja-JP" altLang="en-US" dirty="0"/>
          </a:p>
        </p:txBody>
      </p:sp>
      <p:sp>
        <p:nvSpPr>
          <p:cNvPr id="4" name="フッター プレースホルダー 3"/>
          <p:cNvSpPr>
            <a:spLocks noGrp="1"/>
          </p:cNvSpPr>
          <p:nvPr>
            <p:ph type="ftr" sz="quarter" idx="11"/>
          </p:nvPr>
        </p:nvSpPr>
        <p:spPr>
          <a:xfrm>
            <a:off x="3929744" y="6356350"/>
            <a:ext cx="4114800" cy="365125"/>
          </a:xfrm>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221</a:t>
            </a:fld>
            <a:endParaRPr kumimoji="0" lang="en-US"/>
          </a:p>
        </p:txBody>
      </p:sp>
      <p:sp>
        <p:nvSpPr>
          <p:cNvPr id="11" name="円/楕円 10"/>
          <p:cNvSpPr/>
          <p:nvPr/>
        </p:nvSpPr>
        <p:spPr>
          <a:xfrm>
            <a:off x="6613311" y="1972330"/>
            <a:ext cx="3635790" cy="327512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 name="正方形/長方形 2"/>
          <p:cNvSpPr/>
          <p:nvPr/>
        </p:nvSpPr>
        <p:spPr>
          <a:xfrm>
            <a:off x="3202384" y="2889396"/>
            <a:ext cx="1656184"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レファレンス情報</a:t>
            </a:r>
          </a:p>
        </p:txBody>
      </p:sp>
      <p:sp>
        <p:nvSpPr>
          <p:cNvPr id="14" name="正方形/長方形 13"/>
          <p:cNvSpPr/>
          <p:nvPr/>
        </p:nvSpPr>
        <p:spPr>
          <a:xfrm>
            <a:off x="2142233" y="3399207"/>
            <a:ext cx="1656184"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解題情報</a:t>
            </a:r>
          </a:p>
        </p:txBody>
      </p:sp>
      <p:sp>
        <p:nvSpPr>
          <p:cNvPr id="15" name="正方形/長方形 14"/>
          <p:cNvSpPr/>
          <p:nvPr/>
        </p:nvSpPr>
        <p:spPr>
          <a:xfrm>
            <a:off x="5020164" y="2634033"/>
            <a:ext cx="1656184"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Wikipedia</a:t>
            </a:r>
            <a:endParaRPr lang="ja-JP" altLang="en-US" sz="1400" dirty="0">
              <a:latin typeface="Meiryo UI" panose="020B0604030504040204" pitchFamily="50" charset="-128"/>
              <a:ea typeface="Meiryo UI" panose="020B0604030504040204" pitchFamily="50" charset="-128"/>
            </a:endParaRPr>
          </a:p>
        </p:txBody>
      </p:sp>
      <p:sp>
        <p:nvSpPr>
          <p:cNvPr id="16" name="フローチャート : 磁気ディスク 146"/>
          <p:cNvSpPr/>
          <p:nvPr/>
        </p:nvSpPr>
        <p:spPr>
          <a:xfrm>
            <a:off x="3798418" y="4241060"/>
            <a:ext cx="2102951"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専門家による情報の意味付け・関連付けされた情報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7" name="フローチャート : 磁気ディスク 146"/>
          <p:cNvSpPr/>
          <p:nvPr/>
        </p:nvSpPr>
        <p:spPr>
          <a:xfrm>
            <a:off x="1827740" y="4374367"/>
            <a:ext cx="1771233"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新たな知識の創作物</a:t>
            </a:r>
            <a:endParaRPr lang="en-US" altLang="ja-JP" sz="1100" dirty="0">
              <a:solidFill>
                <a:prstClr val="black"/>
              </a:solidFill>
              <a:latin typeface="Meiryo UI" panose="020B0604030504040204" pitchFamily="50" charset="-128"/>
              <a:ea typeface="Meiryo UI" panose="020B0604030504040204" pitchFamily="50" charset="-128"/>
            </a:endParaRPr>
          </a:p>
        </p:txBody>
      </p:sp>
      <p:pic>
        <p:nvPicPr>
          <p:cNvPr id="18" name="Picture 4" descr="ガッツポーズの男の子"/>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88542"/>
                    </a14:imgEffect>
                  </a14:imgLayer>
                </a14:imgProps>
              </a:ext>
              <a:ext uri="{28A0092B-C50C-407E-A947-70E740481C1C}">
                <a14:useLocalDpi xmlns:a14="http://schemas.microsoft.com/office/drawing/2010/main" val="0"/>
              </a:ext>
            </a:extLst>
          </a:blip>
          <a:srcRect/>
          <a:stretch>
            <a:fillRect/>
          </a:stretch>
        </p:blipFill>
        <p:spPr bwMode="auto">
          <a:xfrm>
            <a:off x="2057490" y="1674906"/>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ガッツポーズの男の子"/>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88542"/>
                    </a14:imgEffect>
                  </a14:imgLayer>
                </a14:imgProps>
              </a:ext>
              <a:ext uri="{28A0092B-C50C-407E-A947-70E740481C1C}">
                <a14:useLocalDpi xmlns:a14="http://schemas.microsoft.com/office/drawing/2010/main" val="0"/>
              </a:ext>
            </a:extLst>
          </a:blip>
          <a:srcRect/>
          <a:stretch>
            <a:fillRect/>
          </a:stretch>
        </p:blipFill>
        <p:spPr bwMode="auto">
          <a:xfrm>
            <a:off x="8653102" y="989106"/>
            <a:ext cx="914400" cy="685800"/>
          </a:xfrm>
          <a:prstGeom prst="rect">
            <a:avLst/>
          </a:prstGeom>
          <a:noFill/>
          <a:extLst>
            <a:ext uri="{909E8E84-426E-40DD-AFC4-6F175D3DCCD1}">
              <a14:hiddenFill xmlns:a14="http://schemas.microsoft.com/office/drawing/2010/main">
                <a:solidFill>
                  <a:srgbClr val="FFFFFF"/>
                </a:solidFill>
              </a14:hiddenFill>
            </a:ext>
          </a:extLst>
        </p:spPr>
      </p:pic>
      <p:sp>
        <p:nvSpPr>
          <p:cNvPr id="21" name="正方形/長方形 20"/>
          <p:cNvSpPr/>
          <p:nvPr/>
        </p:nvSpPr>
        <p:spPr>
          <a:xfrm>
            <a:off x="7743551" y="3373883"/>
            <a:ext cx="1198984"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ctr"/>
            <a:r>
              <a:rPr lang="ja-JP" altLang="ja-JP" sz="1400" dirty="0">
                <a:latin typeface="Meiryo UI" panose="020B0604030504040204" pitchFamily="50" charset="-128"/>
                <a:ea typeface="Meiryo UI" panose="020B0604030504040204" pitchFamily="50" charset="-128"/>
              </a:rPr>
              <a:t>索引</a:t>
            </a:r>
          </a:p>
        </p:txBody>
      </p:sp>
      <p:sp>
        <p:nvSpPr>
          <p:cNvPr id="22" name="正方形/長方形 21"/>
          <p:cNvSpPr/>
          <p:nvPr/>
        </p:nvSpPr>
        <p:spPr>
          <a:xfrm>
            <a:off x="7895074" y="3867442"/>
            <a:ext cx="1619200"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ctr"/>
            <a:r>
              <a:rPr lang="ja-JP" altLang="ja-JP" sz="1400" dirty="0">
                <a:latin typeface="Meiryo UI" panose="020B0604030504040204" pitchFamily="50" charset="-128"/>
                <a:ea typeface="Meiryo UI" panose="020B0604030504040204" pitchFamily="50" charset="-128"/>
              </a:rPr>
              <a:t>オントロジー</a:t>
            </a:r>
          </a:p>
        </p:txBody>
      </p:sp>
      <p:sp>
        <p:nvSpPr>
          <p:cNvPr id="26" name="正方形/長方形 25"/>
          <p:cNvSpPr/>
          <p:nvPr/>
        </p:nvSpPr>
        <p:spPr>
          <a:xfrm>
            <a:off x="7985889" y="2880324"/>
            <a:ext cx="2248827"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ctr"/>
            <a:r>
              <a:rPr lang="ja-JP" altLang="en-US" sz="1400" dirty="0">
                <a:latin typeface="Meiryo UI" panose="020B0604030504040204" pitchFamily="50" charset="-128"/>
                <a:ea typeface="Meiryo UI" panose="020B0604030504040204" pitchFamily="50" charset="-128"/>
              </a:rPr>
              <a:t>分野別シソーラス</a:t>
            </a:r>
            <a:endParaRPr lang="en-US" altLang="ja-JP" sz="1400" dirty="0">
              <a:latin typeface="Meiryo UI" panose="020B0604030504040204" pitchFamily="50" charset="-128"/>
              <a:ea typeface="Meiryo UI" panose="020B0604030504040204" pitchFamily="50" charset="-128"/>
            </a:endParaRPr>
          </a:p>
        </p:txBody>
      </p:sp>
      <p:sp>
        <p:nvSpPr>
          <p:cNvPr id="27" name="正方形/長方形 26"/>
          <p:cNvSpPr/>
          <p:nvPr/>
        </p:nvSpPr>
        <p:spPr>
          <a:xfrm>
            <a:off x="6676348" y="2509824"/>
            <a:ext cx="2362708"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ctr"/>
            <a:r>
              <a:rPr lang="ja-JP" altLang="ja-JP" sz="1400" dirty="0">
                <a:latin typeface="Meiryo UI" panose="020B0604030504040204" pitchFamily="50" charset="-128"/>
                <a:ea typeface="Meiryo UI" panose="020B0604030504040204" pitchFamily="50" charset="-128"/>
              </a:rPr>
              <a:t>同義語、類義語辞書</a:t>
            </a:r>
          </a:p>
        </p:txBody>
      </p:sp>
      <p:sp>
        <p:nvSpPr>
          <p:cNvPr id="28" name="正方形/長方形 27"/>
          <p:cNvSpPr/>
          <p:nvPr/>
        </p:nvSpPr>
        <p:spPr>
          <a:xfrm>
            <a:off x="4477206" y="4953202"/>
            <a:ext cx="1563508"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fontAlgn="ctr"/>
            <a:r>
              <a:rPr lang="ja-JP" altLang="en-US" sz="1400" dirty="0">
                <a:latin typeface="Meiryo UI" panose="020B0604030504040204" pitchFamily="50" charset="-128"/>
                <a:ea typeface="Meiryo UI" panose="020B0604030504040204" pitchFamily="50" charset="-128"/>
              </a:rPr>
              <a:t>永続的識別子</a:t>
            </a:r>
            <a:endParaRPr lang="ja-JP" altLang="ja-JP" sz="1400" dirty="0">
              <a:latin typeface="Meiryo UI" panose="020B0604030504040204" pitchFamily="50" charset="-128"/>
              <a:ea typeface="Meiryo UI" panose="020B0604030504040204" pitchFamily="50" charset="-128"/>
            </a:endParaRPr>
          </a:p>
        </p:txBody>
      </p:sp>
      <p:sp>
        <p:nvSpPr>
          <p:cNvPr id="32" name="左矢印 31"/>
          <p:cNvSpPr/>
          <p:nvPr/>
        </p:nvSpPr>
        <p:spPr>
          <a:xfrm rot="5400000">
            <a:off x="5366131" y="365216"/>
            <a:ext cx="416918"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33" name="左矢印 32"/>
          <p:cNvSpPr/>
          <p:nvPr/>
        </p:nvSpPr>
        <p:spPr>
          <a:xfrm rot="16200000">
            <a:off x="3533667" y="3278438"/>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a:solidFill>
                  <a:prstClr val="black"/>
                </a:solidFill>
                <a:latin typeface="Meiryo UI" panose="020B0604030504040204" pitchFamily="50" charset="-128"/>
                <a:ea typeface="Meiryo UI" panose="020B0604030504040204" pitchFamily="50" charset="-128"/>
              </a:rPr>
              <a:t>CV</a:t>
            </a: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34" name="左右矢印 33"/>
          <p:cNvSpPr/>
          <p:nvPr/>
        </p:nvSpPr>
        <p:spPr>
          <a:xfrm>
            <a:off x="5484027" y="2992739"/>
            <a:ext cx="1097180" cy="820666"/>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6" name="左右矢印 35"/>
          <p:cNvSpPr/>
          <p:nvPr/>
        </p:nvSpPr>
        <p:spPr>
          <a:xfrm rot="5400000">
            <a:off x="2416159" y="2367666"/>
            <a:ext cx="703235" cy="463674"/>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7" name="左右矢印 36"/>
          <p:cNvSpPr/>
          <p:nvPr/>
        </p:nvSpPr>
        <p:spPr>
          <a:xfrm rot="5400000">
            <a:off x="8822756" y="1832479"/>
            <a:ext cx="703235" cy="463674"/>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9" name="正方形/長方形 38"/>
          <p:cNvSpPr/>
          <p:nvPr/>
        </p:nvSpPr>
        <p:spPr>
          <a:xfrm>
            <a:off x="3531275" y="2274039"/>
            <a:ext cx="1891864" cy="369332"/>
          </a:xfrm>
          <a:prstGeom prst="rect">
            <a:avLst/>
          </a:prstGeom>
        </p:spPr>
        <p:txBody>
          <a:bodyPr wrap="none">
            <a:spAutoFit/>
          </a:bodyPr>
          <a:lstStyle/>
          <a:p>
            <a:pPr algn="ctr"/>
            <a:r>
              <a:rPr lang="ja-JP" altLang="en-US" dirty="0">
                <a:latin typeface="Meiryo UI" panose="020B0604030504040204" pitchFamily="50" charset="-128"/>
                <a:ea typeface="Meiryo UI" panose="020B0604030504040204" pitchFamily="50" charset="-128"/>
              </a:rPr>
              <a:t>情報に関する情報</a:t>
            </a:r>
          </a:p>
        </p:txBody>
      </p:sp>
      <p:sp>
        <p:nvSpPr>
          <p:cNvPr id="40" name="左矢印 39"/>
          <p:cNvSpPr/>
          <p:nvPr/>
        </p:nvSpPr>
        <p:spPr>
          <a:xfrm rot="16200000">
            <a:off x="5054118" y="5272646"/>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a:solidFill>
                  <a:prstClr val="black"/>
                </a:solidFill>
                <a:latin typeface="Meiryo UI" panose="020B0604030504040204" pitchFamily="50" charset="-128"/>
                <a:ea typeface="Meiryo UI" panose="020B0604030504040204" pitchFamily="50" charset="-128"/>
              </a:rPr>
              <a:t>CV</a:t>
            </a: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41" name="円/楕円 40"/>
          <p:cNvSpPr/>
          <p:nvPr/>
        </p:nvSpPr>
        <p:spPr>
          <a:xfrm>
            <a:off x="6574115" y="4608442"/>
            <a:ext cx="3125783" cy="111227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1" name="正方形/長方形 30"/>
          <p:cNvSpPr/>
          <p:nvPr/>
        </p:nvSpPr>
        <p:spPr>
          <a:xfrm>
            <a:off x="7571752" y="5286407"/>
            <a:ext cx="1619200" cy="37924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ctr"/>
            <a:r>
              <a:rPr lang="zh-TW" altLang="en-US" sz="1400" dirty="0">
                <a:latin typeface="Meiryo UI" panose="020B0604030504040204" pitchFamily="50" charset="-128"/>
                <a:ea typeface="Meiryo UI" panose="020B0604030504040204" pitchFamily="50" charset="-128"/>
              </a:rPr>
              <a:t>現代漢語詞典</a:t>
            </a:r>
          </a:p>
        </p:txBody>
      </p:sp>
      <p:sp>
        <p:nvSpPr>
          <p:cNvPr id="25" name="正方形/長方形 24"/>
          <p:cNvSpPr/>
          <p:nvPr/>
        </p:nvSpPr>
        <p:spPr>
          <a:xfrm>
            <a:off x="7870304" y="4738809"/>
            <a:ext cx="1619200" cy="37924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ctr"/>
            <a:r>
              <a:rPr lang="ja-JP" altLang="ja-JP" sz="1400" dirty="0">
                <a:latin typeface="Meiryo UI" panose="020B0604030504040204" pitchFamily="50" charset="-128"/>
                <a:ea typeface="Meiryo UI" panose="020B0604030504040204" pitchFamily="50" charset="-128"/>
              </a:rPr>
              <a:t>大漢和辞典</a:t>
            </a:r>
            <a:endParaRPr lang="en-US" altLang="ja-JP" sz="1400" dirty="0">
              <a:latin typeface="Meiryo UI" panose="020B0604030504040204" pitchFamily="50" charset="-128"/>
              <a:ea typeface="Meiryo UI" panose="020B0604030504040204" pitchFamily="50" charset="-128"/>
            </a:endParaRPr>
          </a:p>
        </p:txBody>
      </p:sp>
      <p:sp>
        <p:nvSpPr>
          <p:cNvPr id="42" name="正方形/長方形 41"/>
          <p:cNvSpPr/>
          <p:nvPr/>
        </p:nvSpPr>
        <p:spPr>
          <a:xfrm>
            <a:off x="7262644" y="2128703"/>
            <a:ext cx="1569660" cy="369332"/>
          </a:xfrm>
          <a:prstGeom prst="rect">
            <a:avLst/>
          </a:prstGeom>
        </p:spPr>
        <p:txBody>
          <a:bodyPr wrap="none">
            <a:spAutoFit/>
          </a:bodyPr>
          <a:lstStyle/>
          <a:p>
            <a:pPr algn="ctr"/>
            <a:r>
              <a:rPr lang="ja-JP" altLang="en-US" dirty="0">
                <a:latin typeface="Meiryo UI" panose="020B0604030504040204" pitchFamily="50" charset="-128"/>
                <a:ea typeface="Meiryo UI" panose="020B0604030504040204" pitchFamily="50" charset="-128"/>
              </a:rPr>
              <a:t>統制語辞書類</a:t>
            </a:r>
          </a:p>
        </p:txBody>
      </p:sp>
      <p:sp>
        <p:nvSpPr>
          <p:cNvPr id="38" name="正方形/長方形 37"/>
          <p:cNvSpPr/>
          <p:nvPr/>
        </p:nvSpPr>
        <p:spPr>
          <a:xfrm>
            <a:off x="6635555" y="4696710"/>
            <a:ext cx="1107996" cy="369332"/>
          </a:xfrm>
          <a:prstGeom prst="rect">
            <a:avLst/>
          </a:prstGeom>
        </p:spPr>
        <p:txBody>
          <a:bodyPr wrap="none">
            <a:spAutoFit/>
          </a:bodyPr>
          <a:lstStyle/>
          <a:p>
            <a:pPr algn="ctr"/>
            <a:r>
              <a:rPr lang="ja-JP" altLang="en-US" dirty="0">
                <a:latin typeface="Meiryo UI" panose="020B0604030504040204" pitchFamily="50" charset="-128"/>
                <a:ea typeface="Meiryo UI" panose="020B0604030504040204" pitchFamily="50" charset="-128"/>
              </a:rPr>
              <a:t>日中連携</a:t>
            </a:r>
          </a:p>
        </p:txBody>
      </p:sp>
      <p:sp>
        <p:nvSpPr>
          <p:cNvPr id="24" name="正方形/長方形 23"/>
          <p:cNvSpPr/>
          <p:nvPr/>
        </p:nvSpPr>
        <p:spPr>
          <a:xfrm>
            <a:off x="8615755" y="4331348"/>
            <a:ext cx="1619200"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ctr"/>
            <a:r>
              <a:rPr lang="ja-JP" altLang="en-US" sz="1400" dirty="0">
                <a:latin typeface="Meiryo UI" panose="020B0604030504040204" pitchFamily="50" charset="-128"/>
                <a:ea typeface="Meiryo UI" panose="020B0604030504040204" pitchFamily="50" charset="-128"/>
              </a:rPr>
              <a:t>用語辞書</a:t>
            </a:r>
            <a:endParaRPr lang="en-US" altLang="ja-JP" sz="1400" dirty="0">
              <a:latin typeface="Meiryo UI" panose="020B0604030504040204" pitchFamily="50" charset="-128"/>
              <a:ea typeface="Meiryo UI" panose="020B0604030504040204" pitchFamily="50" charset="-128"/>
            </a:endParaRPr>
          </a:p>
        </p:txBody>
      </p:sp>
      <p:sp>
        <p:nvSpPr>
          <p:cNvPr id="43" name="正方形/長方形 42"/>
          <p:cNvSpPr/>
          <p:nvPr/>
        </p:nvSpPr>
        <p:spPr>
          <a:xfrm>
            <a:off x="5665432" y="3743863"/>
            <a:ext cx="1656184"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1400" dirty="0" err="1">
                <a:latin typeface="Meiryo UI" panose="020B0604030504040204" pitchFamily="50" charset="-128"/>
                <a:ea typeface="Meiryo UI" panose="020B0604030504040204" pitchFamily="50" charset="-128"/>
              </a:rPr>
              <a:t>DBPedia</a:t>
            </a:r>
            <a:endParaRPr lang="ja-JP" altLang="en-US" sz="1400" dirty="0">
              <a:latin typeface="Meiryo UI" panose="020B0604030504040204" pitchFamily="50" charset="-128"/>
              <a:ea typeface="Meiryo UI" panose="020B0604030504040204" pitchFamily="50" charset="-128"/>
            </a:endParaRPr>
          </a:p>
        </p:txBody>
      </p:sp>
      <p:sp>
        <p:nvSpPr>
          <p:cNvPr id="44" name="正方形/長方形 43"/>
          <p:cNvSpPr/>
          <p:nvPr/>
        </p:nvSpPr>
        <p:spPr>
          <a:xfrm>
            <a:off x="1524000" y="1112"/>
            <a:ext cx="2843808" cy="369332"/>
          </a:xfrm>
          <a:prstGeom prst="rect">
            <a:avLst/>
          </a:prstGeom>
        </p:spPr>
        <p:txBody>
          <a:bodyPr wrap="square">
            <a:spAutoFit/>
          </a:bodyPr>
          <a:lstStyle/>
          <a:p>
            <a:r>
              <a:rPr lang="ja-JP" altLang="ja-JP" dirty="0">
                <a:solidFill>
                  <a:schemeClr val="bg1"/>
                </a:solidFill>
                <a:latin typeface="Meiryo UI" panose="020B0604030504040204" pitchFamily="50" charset="-128"/>
                <a:ea typeface="Meiryo UI" panose="020B0604030504040204" pitchFamily="50" charset="-128"/>
              </a:rPr>
              <a:t>創造活動を支援する基盤</a:t>
            </a:r>
            <a:endParaRPr lang="ja-JP" altLang="en-US"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6475515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111"/>
            <a:ext cx="12192000" cy="927559"/>
          </a:xfrm>
        </p:spPr>
        <p:txBody>
          <a:bodyPr>
            <a:normAutofit/>
          </a:bodyPr>
          <a:lstStyle/>
          <a:p>
            <a:r>
              <a:rPr kumimoji="1" lang="ja-JP" altLang="en-US" dirty="0" smtClean="0"/>
              <a:t>情報を関連付けるための情報</a:t>
            </a:r>
            <a:endParaRPr kumimoji="1" lang="ja-JP" altLang="en-US" dirty="0"/>
          </a:p>
        </p:txBody>
      </p:sp>
      <p:sp>
        <p:nvSpPr>
          <p:cNvPr id="3" name="コンテンツ プレースホルダー 2"/>
          <p:cNvSpPr>
            <a:spLocks noGrp="1"/>
          </p:cNvSpPr>
          <p:nvPr>
            <p:ph idx="1"/>
          </p:nvPr>
        </p:nvSpPr>
        <p:spPr>
          <a:xfrm>
            <a:off x="185351" y="928671"/>
            <a:ext cx="11825417" cy="5792806"/>
          </a:xfrm>
        </p:spPr>
        <p:txBody>
          <a:bodyPr>
            <a:normAutofit/>
          </a:bodyPr>
          <a:lstStyle/>
          <a:p>
            <a:pPr fontAlgn="ctr"/>
            <a:r>
              <a:rPr lang="ja-JP" altLang="ja-JP" dirty="0"/>
              <a:t>共通語彙</a:t>
            </a:r>
          </a:p>
          <a:p>
            <a:pPr lvl="1" fontAlgn="ctr"/>
            <a:r>
              <a:rPr lang="ja-JP" altLang="ja-JP" dirty="0"/>
              <a:t>分野を超えた情報交換を行うには、個々の単語について表記・意味・データ構造を統一し、互いに意味が通じるようにする必要がある。</a:t>
            </a:r>
          </a:p>
          <a:p>
            <a:pPr fontAlgn="ctr"/>
            <a:r>
              <a:rPr lang="ja-JP" altLang="ja-JP" dirty="0"/>
              <a:t>情報と情報を結び付ける</a:t>
            </a:r>
            <a:r>
              <a:rPr lang="ja-JP" altLang="en-US" dirty="0"/>
              <a:t>ための情報</a:t>
            </a:r>
            <a:endParaRPr lang="en-US" altLang="ja-JP" dirty="0"/>
          </a:p>
          <a:p>
            <a:pPr lvl="1" fontAlgn="ctr"/>
            <a:r>
              <a:rPr lang="ja-JP" altLang="ja-JP" dirty="0"/>
              <a:t>索引</a:t>
            </a:r>
          </a:p>
          <a:p>
            <a:pPr lvl="1" fontAlgn="ctr"/>
            <a:r>
              <a:rPr lang="ja-JP" altLang="ja-JP" dirty="0"/>
              <a:t>オントロジー</a:t>
            </a:r>
          </a:p>
          <a:p>
            <a:pPr lvl="1" fontAlgn="ctr"/>
            <a:r>
              <a:rPr lang="ja-JP" altLang="en-US" dirty="0"/>
              <a:t>用語辞書</a:t>
            </a:r>
            <a:endParaRPr lang="en-US" altLang="ja-JP" dirty="0"/>
          </a:p>
          <a:p>
            <a:pPr lvl="1" fontAlgn="ctr"/>
            <a:r>
              <a:rPr lang="ja-JP" altLang="en-US" dirty="0"/>
              <a:t>分野別</a:t>
            </a:r>
            <a:r>
              <a:rPr lang="ja-JP" altLang="ja-JP" dirty="0"/>
              <a:t>辞書</a:t>
            </a:r>
            <a:endParaRPr lang="en-US" altLang="ja-JP" dirty="0"/>
          </a:p>
          <a:p>
            <a:pPr lvl="2" fontAlgn="ctr"/>
            <a:r>
              <a:rPr lang="ja-JP" altLang="en-US" dirty="0"/>
              <a:t>古典籍辞書</a:t>
            </a:r>
            <a:endParaRPr lang="en-US" altLang="ja-JP" dirty="0"/>
          </a:p>
          <a:p>
            <a:pPr lvl="3" fontAlgn="ctr"/>
            <a:r>
              <a:rPr lang="ja-JP" altLang="ja-JP" dirty="0"/>
              <a:t>大漢和辞典</a:t>
            </a:r>
            <a:endParaRPr lang="en-US" altLang="ja-JP" dirty="0"/>
          </a:p>
          <a:p>
            <a:pPr lvl="3" fontAlgn="ctr"/>
            <a:r>
              <a:rPr lang="ja-JP" altLang="en-US" dirty="0"/>
              <a:t>・・・</a:t>
            </a:r>
            <a:endParaRPr lang="en-US" altLang="ja-JP" dirty="0"/>
          </a:p>
          <a:p>
            <a:pPr lvl="1" fontAlgn="ctr"/>
            <a:r>
              <a:rPr lang="ja-JP" altLang="en-US" dirty="0"/>
              <a:t>分野別シソーラス</a:t>
            </a:r>
            <a:endParaRPr lang="en-US" altLang="ja-JP" dirty="0"/>
          </a:p>
          <a:p>
            <a:pPr lvl="1" fontAlgn="ctr"/>
            <a:r>
              <a:rPr lang="ja-JP" altLang="ja-JP" dirty="0"/>
              <a:t>同義語、類義語辞書</a:t>
            </a:r>
          </a:p>
          <a:p>
            <a:pPr lvl="1" fontAlgn="ctr"/>
            <a:r>
              <a:rPr lang="ja-JP" altLang="en-US" dirty="0"/>
              <a:t>個別情報の永続的</a:t>
            </a:r>
            <a:r>
              <a:rPr lang="ja-JP" altLang="en-US" dirty="0" smtClean="0"/>
              <a:t>識別子</a:t>
            </a:r>
            <a:endParaRPr lang="ja-JP" altLang="ja-JP"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222</a:t>
            </a:fld>
            <a:endParaRPr kumimoji="0" lang="en-US"/>
          </a:p>
        </p:txBody>
      </p:sp>
      <p:sp>
        <p:nvSpPr>
          <p:cNvPr id="6" name="正方形/長方形 5"/>
          <p:cNvSpPr/>
          <p:nvPr/>
        </p:nvSpPr>
        <p:spPr>
          <a:xfrm>
            <a:off x="1524000" y="1112"/>
            <a:ext cx="2843808" cy="369332"/>
          </a:xfrm>
          <a:prstGeom prst="rect">
            <a:avLst/>
          </a:prstGeom>
        </p:spPr>
        <p:txBody>
          <a:bodyPr wrap="square">
            <a:spAutoFit/>
          </a:bodyPr>
          <a:lstStyle/>
          <a:p>
            <a:r>
              <a:rPr lang="ja-JP" altLang="ja-JP" dirty="0">
                <a:solidFill>
                  <a:schemeClr val="bg1"/>
                </a:solidFill>
                <a:latin typeface="HG丸ｺﾞｼｯｸM-PRO" panose="020F0600000000000000" pitchFamily="50" charset="-128"/>
                <a:ea typeface="HG丸ｺﾞｼｯｸM-PRO" panose="020F0600000000000000" pitchFamily="50" charset="-128"/>
              </a:rPr>
              <a:t>創造活動を支援する基盤</a:t>
            </a:r>
            <a:endParaRPr lang="ja-JP" altLang="en-US" dirty="0">
              <a:solidFill>
                <a:schemeClr val="bg1"/>
              </a:solidFill>
            </a:endParaRPr>
          </a:p>
        </p:txBody>
      </p:sp>
    </p:spTree>
    <p:extLst>
      <p:ext uri="{BB962C8B-B14F-4D97-AF65-F5344CB8AC3E}">
        <p14:creationId xmlns:p14="http://schemas.microsoft.com/office/powerpoint/2010/main" val="159926968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0" y="-23811"/>
            <a:ext cx="12192000" cy="918537"/>
          </a:xfrm>
        </p:spPr>
        <p:txBody>
          <a:bodyPr>
            <a:normAutofit fontScale="90000"/>
          </a:bodyPr>
          <a:lstStyle/>
          <a:p>
            <a:r>
              <a:rPr lang="ja-JP" altLang="en-US" sz="3200" dirty="0"/>
              <a:t>人と情報が関係付けられたサービス</a:t>
            </a:r>
            <a:r>
              <a:rPr lang="en-US" altLang="ja-JP" sz="3200" dirty="0"/>
              <a:t/>
            </a:r>
            <a:br>
              <a:rPr lang="en-US" altLang="ja-JP" sz="3200" dirty="0"/>
            </a:br>
            <a:r>
              <a:rPr lang="ja-JP" altLang="en-US" sz="3100" dirty="0"/>
              <a:t>（クラウドの世界でのサービスの連携）</a:t>
            </a:r>
          </a:p>
        </p:txBody>
      </p:sp>
      <p:sp>
        <p:nvSpPr>
          <p:cNvPr id="69636" name="AutoShape 3"/>
          <p:cNvSpPr>
            <a:spLocks noChangeArrowheads="1"/>
          </p:cNvSpPr>
          <p:nvPr/>
        </p:nvSpPr>
        <p:spPr bwMode="auto">
          <a:xfrm>
            <a:off x="1990726" y="3931127"/>
            <a:ext cx="5618163" cy="408623"/>
          </a:xfrm>
          <a:prstGeom prst="roundRect">
            <a:avLst>
              <a:gd name="adj" fmla="val 16667"/>
            </a:avLst>
          </a:prstGeom>
          <a:solidFill>
            <a:srgbClr val="E5FFFF"/>
          </a:solidFill>
          <a:ln w="3175" algn="ctr">
            <a:solidFill>
              <a:srgbClr val="3333CC"/>
            </a:solidFill>
            <a:round/>
            <a:headEnd/>
            <a:tailEnd/>
          </a:ln>
        </p:spPr>
        <p:txBody>
          <a:bodyPr anchor="ctr">
            <a:spAutoFit/>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37" name="Oval 4"/>
          <p:cNvSpPr>
            <a:spLocks noChangeArrowheads="1"/>
          </p:cNvSpPr>
          <p:nvPr/>
        </p:nvSpPr>
        <p:spPr bwMode="auto">
          <a:xfrm rot="-1045479">
            <a:off x="3830639" y="1179513"/>
            <a:ext cx="1982787" cy="4824412"/>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1096711" name="Oval 7"/>
          <p:cNvSpPr>
            <a:spLocks noChangeArrowheads="1"/>
          </p:cNvSpPr>
          <p:nvPr/>
        </p:nvSpPr>
        <p:spPr bwMode="auto">
          <a:xfrm>
            <a:off x="8112126" y="1484314"/>
            <a:ext cx="2303463" cy="4087827"/>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42" name="AutoShape 9"/>
          <p:cNvSpPr>
            <a:spLocks noChangeArrowheads="1"/>
          </p:cNvSpPr>
          <p:nvPr/>
        </p:nvSpPr>
        <p:spPr bwMode="auto">
          <a:xfrm>
            <a:off x="2063751" y="1557339"/>
            <a:ext cx="3673475" cy="2376487"/>
          </a:xfrm>
          <a:prstGeom prst="cloudCallout">
            <a:avLst>
              <a:gd name="adj1" fmla="val -40708"/>
              <a:gd name="adj2" fmla="val 35639"/>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3" name="Rectangle 10"/>
          <p:cNvSpPr>
            <a:spLocks noChangeArrowheads="1"/>
          </p:cNvSpPr>
          <p:nvPr/>
        </p:nvSpPr>
        <p:spPr bwMode="auto">
          <a:xfrm>
            <a:off x="2808794" y="1773238"/>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4" name="AutoShape 11"/>
          <p:cNvSpPr>
            <a:spLocks noChangeArrowheads="1"/>
          </p:cNvSpPr>
          <p:nvPr/>
        </p:nvSpPr>
        <p:spPr bwMode="auto">
          <a:xfrm>
            <a:off x="2208214" y="3716339"/>
            <a:ext cx="4321175" cy="2809875"/>
          </a:xfrm>
          <a:prstGeom prst="cloudCallout">
            <a:avLst>
              <a:gd name="adj1" fmla="val -27111"/>
              <a:gd name="adj2" fmla="val 37852"/>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5" name="Rectangle 12"/>
          <p:cNvSpPr>
            <a:spLocks noChangeArrowheads="1"/>
          </p:cNvSpPr>
          <p:nvPr/>
        </p:nvSpPr>
        <p:spPr bwMode="auto">
          <a:xfrm>
            <a:off x="2343657" y="5516563"/>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6" name="Oval 13"/>
          <p:cNvSpPr>
            <a:spLocks noChangeArrowheads="1"/>
          </p:cNvSpPr>
          <p:nvPr/>
        </p:nvSpPr>
        <p:spPr bwMode="auto">
          <a:xfrm rot="-2306923">
            <a:off x="2855913" y="2349501"/>
            <a:ext cx="1655762" cy="2879725"/>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47" name="Oval 14"/>
          <p:cNvSpPr>
            <a:spLocks noChangeArrowheads="1"/>
          </p:cNvSpPr>
          <p:nvPr/>
        </p:nvSpPr>
        <p:spPr bwMode="auto">
          <a:xfrm>
            <a:off x="2495551" y="1989138"/>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19" name="Oval 15"/>
          <p:cNvSpPr>
            <a:spLocks noChangeArrowheads="1"/>
          </p:cNvSpPr>
          <p:nvPr/>
        </p:nvSpPr>
        <p:spPr bwMode="auto">
          <a:xfrm>
            <a:off x="3575051" y="2133600"/>
            <a:ext cx="1655763"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1096720" name="Oval 16"/>
          <p:cNvSpPr>
            <a:spLocks noChangeArrowheads="1"/>
          </p:cNvSpPr>
          <p:nvPr/>
        </p:nvSpPr>
        <p:spPr bwMode="auto">
          <a:xfrm>
            <a:off x="8256588" y="2205038"/>
            <a:ext cx="2087562" cy="3938606"/>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50" name="Oval 17"/>
          <p:cNvSpPr>
            <a:spLocks noChangeArrowheads="1"/>
          </p:cNvSpPr>
          <p:nvPr/>
        </p:nvSpPr>
        <p:spPr bwMode="auto">
          <a:xfrm>
            <a:off x="3000376" y="4365625"/>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22" name="Oval 18"/>
          <p:cNvSpPr>
            <a:spLocks noChangeArrowheads="1"/>
          </p:cNvSpPr>
          <p:nvPr/>
        </p:nvSpPr>
        <p:spPr bwMode="auto">
          <a:xfrm>
            <a:off x="4008438" y="4581525"/>
            <a:ext cx="1655762"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1096723" name="Oval 19"/>
          <p:cNvSpPr>
            <a:spLocks noChangeArrowheads="1"/>
          </p:cNvSpPr>
          <p:nvPr/>
        </p:nvSpPr>
        <p:spPr bwMode="auto">
          <a:xfrm>
            <a:off x="2640013" y="4076700"/>
            <a:ext cx="1655762"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69659" name="AutoShape 26"/>
          <p:cNvSpPr>
            <a:spLocks noChangeArrowheads="1"/>
          </p:cNvSpPr>
          <p:nvPr/>
        </p:nvSpPr>
        <p:spPr bwMode="auto">
          <a:xfrm>
            <a:off x="6738942" y="3571876"/>
            <a:ext cx="1333500" cy="1143008"/>
          </a:xfrm>
          <a:prstGeom prst="wedgeRoundRectCallout">
            <a:avLst>
              <a:gd name="adj1" fmla="val -89879"/>
              <a:gd name="adj2" fmla="val 9577"/>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セマンティックウェブ技術で自動的に情報のクラスタリングができる</a:t>
            </a:r>
          </a:p>
        </p:txBody>
      </p:sp>
      <p:sp>
        <p:nvSpPr>
          <p:cNvPr id="69661" name="AutoShape 28"/>
          <p:cNvSpPr>
            <a:spLocks noChangeArrowheads="1"/>
          </p:cNvSpPr>
          <p:nvPr/>
        </p:nvSpPr>
        <p:spPr bwMode="auto">
          <a:xfrm rot="-1025199">
            <a:off x="5653088" y="3241676"/>
            <a:ext cx="277971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2" name="AutoShape 29"/>
          <p:cNvSpPr>
            <a:spLocks noChangeArrowheads="1"/>
          </p:cNvSpPr>
          <p:nvPr/>
        </p:nvSpPr>
        <p:spPr bwMode="auto">
          <a:xfrm>
            <a:off x="5519738" y="2420939"/>
            <a:ext cx="277971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1096735" name="Oval 31"/>
          <p:cNvSpPr>
            <a:spLocks noChangeArrowheads="1"/>
          </p:cNvSpPr>
          <p:nvPr/>
        </p:nvSpPr>
        <p:spPr bwMode="auto">
          <a:xfrm>
            <a:off x="2495551" y="2708275"/>
            <a:ext cx="1655763"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69666" name="Rectangle 33"/>
          <p:cNvSpPr>
            <a:spLocks noChangeArrowheads="1"/>
          </p:cNvSpPr>
          <p:nvPr/>
        </p:nvSpPr>
        <p:spPr bwMode="auto">
          <a:xfrm>
            <a:off x="2846688" y="3573463"/>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sp>
        <p:nvSpPr>
          <p:cNvPr id="69667" name="Rectangle 34"/>
          <p:cNvSpPr>
            <a:spLocks noChangeArrowheads="1"/>
          </p:cNvSpPr>
          <p:nvPr/>
        </p:nvSpPr>
        <p:spPr bwMode="auto">
          <a:xfrm>
            <a:off x="3134025" y="5157788"/>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pic>
        <p:nvPicPr>
          <p:cNvPr id="69668" name="Picture 35" descr="MCj02320470000[1]"/>
          <p:cNvPicPr>
            <a:picLocks noChangeAspect="1" noChangeArrowheads="1"/>
          </p:cNvPicPr>
          <p:nvPr/>
        </p:nvPicPr>
        <p:blipFill>
          <a:blip r:embed="rId3" cstate="print"/>
          <a:srcRect/>
          <a:stretch>
            <a:fillRect/>
          </a:stretch>
        </p:blipFill>
        <p:spPr bwMode="auto">
          <a:xfrm>
            <a:off x="9480551" y="2205039"/>
            <a:ext cx="517525" cy="485775"/>
          </a:xfrm>
          <a:prstGeom prst="rect">
            <a:avLst/>
          </a:prstGeom>
          <a:noFill/>
          <a:ln w="9525">
            <a:noFill/>
            <a:miter lim="800000"/>
            <a:headEnd/>
            <a:tailEnd/>
          </a:ln>
        </p:spPr>
      </p:pic>
      <p:pic>
        <p:nvPicPr>
          <p:cNvPr id="69669" name="Picture 36" descr="MCj02320470000[1]"/>
          <p:cNvPicPr>
            <a:picLocks noChangeAspect="1" noChangeArrowheads="1"/>
          </p:cNvPicPr>
          <p:nvPr/>
        </p:nvPicPr>
        <p:blipFill>
          <a:blip r:embed="rId3" cstate="print"/>
          <a:srcRect/>
          <a:stretch>
            <a:fillRect/>
          </a:stretch>
        </p:blipFill>
        <p:spPr bwMode="auto">
          <a:xfrm>
            <a:off x="9625014" y="1557339"/>
            <a:ext cx="517525" cy="485775"/>
          </a:xfrm>
          <a:prstGeom prst="rect">
            <a:avLst/>
          </a:prstGeom>
          <a:noFill/>
          <a:ln w="9525">
            <a:noFill/>
            <a:miter lim="800000"/>
            <a:headEnd/>
            <a:tailEnd/>
          </a:ln>
        </p:spPr>
      </p:pic>
      <p:sp>
        <p:nvSpPr>
          <p:cNvPr id="38" name="AutoShape 72"/>
          <p:cNvSpPr>
            <a:spLocks noChangeArrowheads="1"/>
          </p:cNvSpPr>
          <p:nvPr/>
        </p:nvSpPr>
        <p:spPr bwMode="auto">
          <a:xfrm>
            <a:off x="6279241" y="5929331"/>
            <a:ext cx="2610515" cy="777061"/>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600" dirty="0">
                <a:solidFill>
                  <a:srgbClr val="0000FF"/>
                </a:solidFill>
                <a:latin typeface="Meiryo UI" panose="020B0604030504040204" pitchFamily="50" charset="-128"/>
                <a:ea typeface="Meiryo UI" panose="020B0604030504040204" pitchFamily="50" charset="-128"/>
              </a:rPr>
              <a:t>利用者は、情報、サービスの</a:t>
            </a:r>
            <a:endParaRPr lang="en-US" altLang="ja-JP" sz="1600" dirty="0">
              <a:solidFill>
                <a:srgbClr val="0000FF"/>
              </a:solidFill>
              <a:latin typeface="Meiryo UI" panose="020B0604030504040204" pitchFamily="50" charset="-128"/>
              <a:ea typeface="Meiryo UI" panose="020B0604030504040204" pitchFamily="50" charset="-128"/>
            </a:endParaRPr>
          </a:p>
          <a:p>
            <a:r>
              <a:rPr lang="ja-JP" altLang="en-US" sz="1600" dirty="0">
                <a:solidFill>
                  <a:srgbClr val="0000FF"/>
                </a:solidFill>
                <a:latin typeface="Meiryo UI" panose="020B0604030504040204" pitchFamily="50" charset="-128"/>
                <a:ea typeface="Meiryo UI" panose="020B0604030504040204" pitchFamily="50" charset="-128"/>
              </a:rPr>
              <a:t>所在場所を意識せず利用</a:t>
            </a:r>
          </a:p>
        </p:txBody>
      </p:sp>
      <p:sp>
        <p:nvSpPr>
          <p:cNvPr id="39" name="AutoShape 27"/>
          <p:cNvSpPr>
            <a:spLocks noChangeArrowheads="1"/>
          </p:cNvSpPr>
          <p:nvPr/>
        </p:nvSpPr>
        <p:spPr bwMode="auto">
          <a:xfrm>
            <a:off x="5310182" y="1214422"/>
            <a:ext cx="1403350" cy="857256"/>
          </a:xfrm>
          <a:prstGeom prst="wedgeRoundRectCallout">
            <a:avLst>
              <a:gd name="adj1" fmla="val -42080"/>
              <a:gd name="adj2" fmla="val 8687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情報と情報の関連を通じて人と人のクラスタリングができる</a:t>
            </a:r>
          </a:p>
        </p:txBody>
      </p:sp>
      <p:sp>
        <p:nvSpPr>
          <p:cNvPr id="40" name="AutoShape 27"/>
          <p:cNvSpPr>
            <a:spLocks noChangeArrowheads="1"/>
          </p:cNvSpPr>
          <p:nvPr/>
        </p:nvSpPr>
        <p:spPr bwMode="auto">
          <a:xfrm>
            <a:off x="1666844" y="1142984"/>
            <a:ext cx="1403350" cy="857256"/>
          </a:xfrm>
          <a:prstGeom prst="wedgeRoundRectCallout">
            <a:avLst>
              <a:gd name="adj1" fmla="val -6786"/>
              <a:gd name="adj2" fmla="val 160949"/>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人と人の関連を通じて情報と情報のクラスタリングができる</a:t>
            </a:r>
          </a:p>
        </p:txBody>
      </p:sp>
      <p:sp>
        <p:nvSpPr>
          <p:cNvPr id="41" name="AutoShape 27"/>
          <p:cNvSpPr>
            <a:spLocks noChangeArrowheads="1"/>
          </p:cNvSpPr>
          <p:nvPr/>
        </p:nvSpPr>
        <p:spPr bwMode="auto">
          <a:xfrm>
            <a:off x="4095736" y="5786454"/>
            <a:ext cx="1571636" cy="857256"/>
          </a:xfrm>
          <a:prstGeom prst="wedgeRoundRectCallout">
            <a:avLst>
              <a:gd name="adj1" fmla="val -21266"/>
              <a:gd name="adj2" fmla="val -101272"/>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複数のサービスが連携して、新たなサービスを形成</a:t>
            </a:r>
          </a:p>
        </p:txBody>
      </p:sp>
      <p:sp>
        <p:nvSpPr>
          <p:cNvPr id="42" name="AutoShape 27"/>
          <p:cNvSpPr>
            <a:spLocks noChangeArrowheads="1"/>
          </p:cNvSpPr>
          <p:nvPr/>
        </p:nvSpPr>
        <p:spPr bwMode="auto">
          <a:xfrm>
            <a:off x="6667504" y="4929198"/>
            <a:ext cx="1571636" cy="714380"/>
          </a:xfrm>
          <a:prstGeom prst="wedgeRoundRectCallout">
            <a:avLst>
              <a:gd name="adj1" fmla="val -80256"/>
              <a:gd name="adj2" fmla="val -47939"/>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利用者は、自由にサービスを組み合せて利用</a:t>
            </a:r>
          </a:p>
        </p:txBody>
      </p:sp>
      <p:sp>
        <p:nvSpPr>
          <p:cNvPr id="37" name="スライド番号プレースホルダ 36"/>
          <p:cNvSpPr>
            <a:spLocks noGrp="1"/>
          </p:cNvSpPr>
          <p:nvPr>
            <p:ph type="sldNum" sz="quarter" idx="11"/>
          </p:nvPr>
        </p:nvSpPr>
        <p:spPr>
          <a:xfrm>
            <a:off x="10958285" y="6400800"/>
            <a:ext cx="771753" cy="242910"/>
          </a:xfrm>
        </p:spPr>
        <p:txBody>
          <a:bodyPr/>
          <a:lstStyle/>
          <a:p>
            <a:pPr>
              <a:defRPr/>
            </a:pPr>
            <a:fld id="{DFA1AA98-C5D7-43DB-8850-82B4698A43C7}" type="slidenum">
              <a:rPr lang="en-US" altLang="ja-JP" smtClean="0">
                <a:solidFill>
                  <a:prstClr val="black">
                    <a:tint val="75000"/>
                  </a:prstClr>
                </a:solidFill>
              </a:rPr>
              <a:pPr>
                <a:defRPr/>
              </a:pPr>
              <a:t>223</a:t>
            </a:fld>
            <a:endParaRPr lang="en-US" altLang="ja-JP" dirty="0">
              <a:solidFill>
                <a:prstClr val="black">
                  <a:tint val="75000"/>
                </a:prstClr>
              </a:solidFill>
            </a:endParaRPr>
          </a:p>
        </p:txBody>
      </p:sp>
      <p:sp>
        <p:nvSpPr>
          <p:cNvPr id="43" name="横巻き 42"/>
          <p:cNvSpPr/>
          <p:nvPr/>
        </p:nvSpPr>
        <p:spPr>
          <a:xfrm>
            <a:off x="9727883" y="577303"/>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135668621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スライド番号プレースホルダー 8"/>
          <p:cNvSpPr>
            <a:spLocks noGrp="1"/>
          </p:cNvSpPr>
          <p:nvPr>
            <p:ph type="sldNum" sz="quarter" idx="12"/>
          </p:nvPr>
        </p:nvSpPr>
        <p:spPr/>
        <p:txBody>
          <a:bodyPr/>
          <a:lstStyle/>
          <a:p>
            <a:fld id="{07F281B7-FA53-492C-9534-454E5A6F7470}" type="slidenum">
              <a:rPr lang="en-US" altLang="ja-JP">
                <a:solidFill>
                  <a:srgbClr val="000000"/>
                </a:solidFill>
              </a:rPr>
              <a:pPr/>
              <a:t>224</a:t>
            </a:fld>
            <a:endParaRPr lang="en-US" altLang="ja-JP">
              <a:solidFill>
                <a:srgbClr val="000000"/>
              </a:solidFill>
            </a:endParaRPr>
          </a:p>
        </p:txBody>
      </p:sp>
      <p:sp>
        <p:nvSpPr>
          <p:cNvPr id="1022978" name="Oval 2"/>
          <p:cNvSpPr>
            <a:spLocks noChangeArrowheads="1"/>
          </p:cNvSpPr>
          <p:nvPr/>
        </p:nvSpPr>
        <p:spPr bwMode="auto">
          <a:xfrm>
            <a:off x="5016501" y="1268414"/>
            <a:ext cx="1439863" cy="13684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2979" name="Oval 3"/>
          <p:cNvSpPr>
            <a:spLocks noChangeArrowheads="1"/>
          </p:cNvSpPr>
          <p:nvPr/>
        </p:nvSpPr>
        <p:spPr bwMode="auto">
          <a:xfrm>
            <a:off x="3216275" y="1916114"/>
            <a:ext cx="1943100" cy="13684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2980" name="Oval 4"/>
          <p:cNvSpPr>
            <a:spLocks noChangeArrowheads="1"/>
          </p:cNvSpPr>
          <p:nvPr/>
        </p:nvSpPr>
        <p:spPr bwMode="auto">
          <a:xfrm>
            <a:off x="2782888" y="4076701"/>
            <a:ext cx="3384550" cy="2447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aphicFrame>
        <p:nvGraphicFramePr>
          <p:cNvPr id="1022981" name="Object 5"/>
          <p:cNvGraphicFramePr>
            <a:graphicFrameLocks noGrp="1" noChangeAspect="1"/>
          </p:cNvGraphicFramePr>
          <p:nvPr>
            <p:ph sz="quarter" idx="1"/>
          </p:nvPr>
        </p:nvGraphicFramePr>
        <p:xfrm>
          <a:off x="-973138" y="2420939"/>
          <a:ext cx="750888" cy="568325"/>
        </p:xfrm>
        <a:graphic>
          <a:graphicData uri="http://schemas.openxmlformats.org/presentationml/2006/ole">
            <mc:AlternateContent xmlns:mc="http://schemas.openxmlformats.org/markup-compatibility/2006">
              <mc:Choice xmlns:v="urn:schemas-microsoft-com:vml" Requires="v">
                <p:oleObj spid="_x0000_s12400" name="Visio" r:id="rId4" imgW="751637" imgH="569062" progId="Visio.Drawing.11">
                  <p:embed/>
                </p:oleObj>
              </mc:Choice>
              <mc:Fallback>
                <p:oleObj name="Visio" r:id="rId4" imgW="751637" imgH="56906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138" y="2420939"/>
                        <a:ext cx="750888"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2982" name="Object 6"/>
          <p:cNvGraphicFramePr>
            <a:graphicFrameLocks noGrp="1" noChangeAspect="1"/>
          </p:cNvGraphicFramePr>
          <p:nvPr>
            <p:ph sz="quarter" idx="2"/>
          </p:nvPr>
        </p:nvGraphicFramePr>
        <p:xfrm>
          <a:off x="-1116013" y="5013326"/>
          <a:ext cx="650875" cy="606425"/>
        </p:xfrm>
        <a:graphic>
          <a:graphicData uri="http://schemas.openxmlformats.org/presentationml/2006/ole">
            <mc:AlternateContent xmlns:mc="http://schemas.openxmlformats.org/markup-compatibility/2006">
              <mc:Choice xmlns:v="urn:schemas-microsoft-com:vml" Requires="v">
                <p:oleObj spid="_x0000_s12401" name="Visio" r:id="rId6" imgW="651358" imgH="605638" progId="Visio.Drawing.11">
                  <p:embed/>
                </p:oleObj>
              </mc:Choice>
              <mc:Fallback>
                <p:oleObj name="Visio" r:id="rId6" imgW="651358" imgH="605638"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5013326"/>
                        <a:ext cx="650875"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2983" name="Object 7"/>
          <p:cNvGraphicFramePr>
            <a:graphicFrameLocks noGrp="1" noChangeAspect="1"/>
          </p:cNvGraphicFramePr>
          <p:nvPr>
            <p:ph sz="quarter" idx="3"/>
          </p:nvPr>
        </p:nvGraphicFramePr>
        <p:xfrm>
          <a:off x="-900113" y="692151"/>
          <a:ext cx="741363" cy="944563"/>
        </p:xfrm>
        <a:graphic>
          <a:graphicData uri="http://schemas.openxmlformats.org/presentationml/2006/ole">
            <mc:AlternateContent xmlns:mc="http://schemas.openxmlformats.org/markup-compatibility/2006">
              <mc:Choice xmlns:v="urn:schemas-microsoft-com:vml" Requires="v">
                <p:oleObj spid="_x0000_s12402" name="Visio" r:id="rId8" imgW="741883" imgH="944270" progId="Visio.Drawing.11">
                  <p:embed/>
                </p:oleObj>
              </mc:Choice>
              <mc:Fallback>
                <p:oleObj name="Visio" r:id="rId8" imgW="741883" imgH="94427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692151"/>
                        <a:ext cx="741363"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2984" name="Picture 8" descr="MCj023204700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92314" y="3357564"/>
            <a:ext cx="733425" cy="688975"/>
          </a:xfrm>
          <a:prstGeom prst="rect">
            <a:avLst/>
          </a:prstGeom>
          <a:noFill/>
          <a:extLst>
            <a:ext uri="{909E8E84-426E-40DD-AFC4-6F175D3DCCD1}">
              <a14:hiddenFill xmlns:a14="http://schemas.microsoft.com/office/drawing/2010/main">
                <a:solidFill>
                  <a:srgbClr val="FFFFFF"/>
                </a:solidFill>
              </a14:hiddenFill>
            </a:ext>
          </a:extLst>
        </p:spPr>
      </p:pic>
      <p:sp>
        <p:nvSpPr>
          <p:cNvPr id="1022985" name="AutoShape 9"/>
          <p:cNvSpPr>
            <a:spLocks noChangeArrowheads="1"/>
          </p:cNvSpPr>
          <p:nvPr/>
        </p:nvSpPr>
        <p:spPr bwMode="auto">
          <a:xfrm>
            <a:off x="12660313" y="1052513"/>
            <a:ext cx="1296987" cy="647700"/>
          </a:xfrm>
          <a:prstGeom prst="wedgeRectCallout">
            <a:avLst>
              <a:gd name="adj1" fmla="val -79375"/>
              <a:gd name="adj2" fmla="val 100245"/>
            </a:avLst>
          </a:prstGeom>
          <a:noFill/>
          <a:ln w="9525">
            <a:solidFill>
              <a:srgbClr val="0000FF"/>
            </a:solidFill>
            <a:miter lim="800000"/>
            <a:headEnd/>
            <a:tailEnd/>
          </a:ln>
          <a:effectLst/>
          <a:extLst>
            <a:ext uri="{909E8E84-426E-40DD-AFC4-6F175D3DCCD1}">
              <a14:hiddenFill xmlns:a14="http://schemas.microsoft.com/office/drawing/2010/main">
                <a:gradFill rotWithShape="1">
                  <a:gsLst>
                    <a:gs pos="0">
                      <a:schemeClr val="bg1"/>
                    </a:gs>
                    <a:gs pos="100000">
                      <a:srgbClr val="0000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a:solidFill>
                  <a:srgbClr val="0000FF"/>
                </a:solidFill>
                <a:latin typeface="Meiryo UI" panose="020B0604030504040204" pitchFamily="50" charset="-128"/>
                <a:ea typeface="Meiryo UI" panose="020B0604030504040204" pitchFamily="50" charset="-128"/>
              </a:rPr>
              <a:t>長期保存のデジタルアーカイブ</a:t>
            </a:r>
          </a:p>
          <a:p>
            <a:pPr algn="ctr" fontAlgn="base">
              <a:spcBef>
                <a:spcPct val="0"/>
              </a:spcBef>
              <a:spcAft>
                <a:spcPct val="0"/>
              </a:spcAft>
            </a:pPr>
            <a:r>
              <a:rPr lang="ja-JP" altLang="en-US" sz="1200">
                <a:solidFill>
                  <a:srgbClr val="0000FF"/>
                </a:solidFill>
                <a:latin typeface="Meiryo UI" panose="020B0604030504040204" pitchFamily="50" charset="-128"/>
                <a:ea typeface="Meiryo UI" panose="020B0604030504040204" pitchFamily="50" charset="-128"/>
              </a:rPr>
              <a:t>（分野問わず）</a:t>
            </a:r>
          </a:p>
        </p:txBody>
      </p:sp>
      <p:sp>
        <p:nvSpPr>
          <p:cNvPr id="1022986" name="AutoShape 10"/>
          <p:cNvSpPr>
            <a:spLocks noChangeArrowheads="1"/>
          </p:cNvSpPr>
          <p:nvPr/>
        </p:nvSpPr>
        <p:spPr bwMode="auto">
          <a:xfrm>
            <a:off x="13092113" y="404814"/>
            <a:ext cx="647700" cy="287337"/>
          </a:xfrm>
          <a:prstGeom prst="wedgeRectCallout">
            <a:avLst>
              <a:gd name="adj1" fmla="val -15931"/>
              <a:gd name="adj2" fmla="val 169338"/>
            </a:avLst>
          </a:prstGeom>
          <a:noFill/>
          <a:ln w="12700">
            <a:solidFill>
              <a:srgbClr val="FF0000"/>
            </a:solidFill>
            <a:miter lim="800000"/>
            <a:headEnd/>
            <a:tailEnd/>
          </a:ln>
          <a:effectLst/>
          <a:extLst>
            <a:ext uri="{909E8E84-426E-40DD-AFC4-6F175D3DCCD1}">
              <a14:hiddenFill xmlns:a14="http://schemas.microsoft.com/office/drawing/2010/main">
                <a:gradFill rotWithShape="1">
                  <a:gsLst>
                    <a:gs pos="0">
                      <a:schemeClr val="bg1"/>
                    </a:gs>
                    <a:gs pos="100000">
                      <a:srgbClr val="0000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a:solidFill>
                  <a:srgbClr val="FF0000"/>
                </a:solidFill>
                <a:latin typeface="Meiryo UI" panose="020B0604030504040204" pitchFamily="50" charset="-128"/>
                <a:ea typeface="Meiryo UI" panose="020B0604030504040204" pitchFamily="50" charset="-128"/>
              </a:rPr>
              <a:t>メタ</a:t>
            </a:r>
            <a:r>
              <a:rPr lang="en-US" altLang="ja-JP" sz="1200">
                <a:solidFill>
                  <a:srgbClr val="FF0000"/>
                </a:solidFill>
                <a:latin typeface="Meiryo UI" panose="020B0604030504040204" pitchFamily="50" charset="-128"/>
                <a:ea typeface="Meiryo UI" panose="020B0604030504040204" pitchFamily="50" charset="-128"/>
              </a:rPr>
              <a:t>DB</a:t>
            </a:r>
          </a:p>
        </p:txBody>
      </p:sp>
      <p:sp>
        <p:nvSpPr>
          <p:cNvPr id="1022987" name="AutoShape 11"/>
          <p:cNvSpPr>
            <a:spLocks noChangeArrowheads="1"/>
          </p:cNvSpPr>
          <p:nvPr/>
        </p:nvSpPr>
        <p:spPr bwMode="auto">
          <a:xfrm>
            <a:off x="1524001" y="5661026"/>
            <a:ext cx="1979613" cy="1196975"/>
          </a:xfrm>
          <a:prstGeom prst="cloudCallout">
            <a:avLst>
              <a:gd name="adj1" fmla="val 110546"/>
              <a:gd name="adj2" fmla="val -146287"/>
            </a:avLst>
          </a:prstGeom>
          <a:gradFill rotWithShape="1">
            <a:gsLst>
              <a:gs pos="0">
                <a:schemeClr val="bg1"/>
              </a:gs>
              <a:gs pos="100000">
                <a:srgbClr val="FFCC99"/>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663300"/>
                </a:solidFill>
                <a:latin typeface="Meiryo UI" panose="020B0604030504040204" pitchFamily="50" charset="-128"/>
                <a:ea typeface="Meiryo UI" panose="020B0604030504040204" pitchFamily="50" charset="-128"/>
              </a:rPr>
              <a:t>NDL</a:t>
            </a:r>
            <a:r>
              <a:rPr lang="ja-JP" altLang="en-US" sz="1000">
                <a:solidFill>
                  <a:srgbClr val="663300"/>
                </a:solidFill>
                <a:latin typeface="Meiryo UI" panose="020B0604030504040204" pitchFamily="50" charset="-128"/>
                <a:ea typeface="Meiryo UI" panose="020B0604030504040204" pitchFamily="50" charset="-128"/>
              </a:rPr>
              <a:t>は保存のために保有</a:t>
            </a:r>
          </a:p>
          <a:p>
            <a:pPr fontAlgn="base">
              <a:spcBef>
                <a:spcPct val="0"/>
              </a:spcBef>
              <a:spcAft>
                <a:spcPct val="0"/>
              </a:spcAft>
            </a:pPr>
            <a:r>
              <a:rPr lang="ja-JP" altLang="en-US" sz="1000">
                <a:solidFill>
                  <a:srgbClr val="663300"/>
                </a:solidFill>
                <a:latin typeface="Meiryo UI" panose="020B0604030504040204" pitchFamily="50" charset="-128"/>
                <a:ea typeface="Meiryo UI" panose="020B0604030504040204" pitchFamily="50" charset="-128"/>
              </a:rPr>
              <a:t>・各組織が利用者ニーズに応じたコンテンツを保有</a:t>
            </a:r>
          </a:p>
          <a:p>
            <a:pP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p:txBody>
      </p:sp>
      <p:sp>
        <p:nvSpPr>
          <p:cNvPr id="1022988" name="Text Box 12"/>
          <p:cNvSpPr txBox="1">
            <a:spLocks noChangeArrowheads="1"/>
          </p:cNvSpPr>
          <p:nvPr/>
        </p:nvSpPr>
        <p:spPr bwMode="auto">
          <a:xfrm>
            <a:off x="12407900" y="-198560"/>
            <a:ext cx="1368425" cy="8463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400">
                <a:solidFill>
                  <a:srgbClr val="000000"/>
                </a:solidFill>
                <a:latin typeface="Meiryo UI" panose="020B0604030504040204" pitchFamily="50" charset="-128"/>
                <a:ea typeface="Meiryo UI" panose="020B0604030504040204" pitchFamily="50" charset="-128"/>
              </a:rPr>
              <a:t>NDL-PORTA</a:t>
            </a:r>
          </a:p>
          <a:p>
            <a:pPr fontAlgn="base">
              <a:spcBef>
                <a:spcPct val="50000"/>
              </a:spcBef>
              <a:spcAft>
                <a:spcPct val="0"/>
              </a:spcAft>
            </a:pPr>
            <a:r>
              <a:rPr lang="ja-JP" altLang="en-US" sz="1400">
                <a:solidFill>
                  <a:srgbClr val="000000"/>
                </a:solidFill>
                <a:latin typeface="Meiryo UI" panose="020B0604030504040204" pitchFamily="50" charset="-128"/>
                <a:ea typeface="Meiryo UI" panose="020B0604030504040204" pitchFamily="50" charset="-128"/>
              </a:rPr>
              <a:t>（分野問わず）</a:t>
            </a:r>
          </a:p>
        </p:txBody>
      </p:sp>
      <p:sp>
        <p:nvSpPr>
          <p:cNvPr id="1022989" name="Text Box 13"/>
          <p:cNvSpPr txBox="1">
            <a:spLocks noChangeArrowheads="1"/>
          </p:cNvSpPr>
          <p:nvPr/>
        </p:nvSpPr>
        <p:spPr bwMode="auto">
          <a:xfrm>
            <a:off x="4440238" y="3860800"/>
            <a:ext cx="5762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NDL</a:t>
            </a:r>
          </a:p>
        </p:txBody>
      </p:sp>
      <p:sp>
        <p:nvSpPr>
          <p:cNvPr id="1022990" name="Text Box 14"/>
          <p:cNvSpPr txBox="1">
            <a:spLocks noChangeArrowheads="1"/>
          </p:cNvSpPr>
          <p:nvPr/>
        </p:nvSpPr>
        <p:spPr bwMode="auto">
          <a:xfrm>
            <a:off x="12804775" y="4868864"/>
            <a:ext cx="1441450"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400">
                <a:solidFill>
                  <a:srgbClr val="000000"/>
                </a:solidFill>
                <a:latin typeface="Meiryo UI" panose="020B0604030504040204" pitchFamily="50" charset="-128"/>
                <a:ea typeface="Meiryo UI" panose="020B0604030504040204" pitchFamily="50" charset="-128"/>
              </a:rPr>
              <a:t>XX</a:t>
            </a:r>
            <a:r>
              <a:rPr lang="ja-JP" altLang="en-US" sz="1400">
                <a:solidFill>
                  <a:srgbClr val="000000"/>
                </a:solidFill>
                <a:latin typeface="Meiryo UI" panose="020B0604030504040204" pitchFamily="50" charset="-128"/>
                <a:ea typeface="Meiryo UI" panose="020B0604030504040204" pitchFamily="50" charset="-128"/>
              </a:rPr>
              <a:t>専門図書館</a:t>
            </a:r>
          </a:p>
        </p:txBody>
      </p:sp>
      <p:sp>
        <p:nvSpPr>
          <p:cNvPr id="1022991" name="Text Box 15"/>
          <p:cNvSpPr txBox="1">
            <a:spLocks noChangeArrowheads="1"/>
          </p:cNvSpPr>
          <p:nvPr/>
        </p:nvSpPr>
        <p:spPr bwMode="auto">
          <a:xfrm>
            <a:off x="12515850" y="4005263"/>
            <a:ext cx="1439863" cy="3175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400">
                <a:solidFill>
                  <a:srgbClr val="000000"/>
                </a:solidFill>
                <a:latin typeface="Meiryo UI" panose="020B0604030504040204" pitchFamily="50" charset="-128"/>
                <a:ea typeface="Meiryo UI" panose="020B0604030504040204" pitchFamily="50" charset="-128"/>
              </a:rPr>
              <a:t>YY</a:t>
            </a:r>
            <a:r>
              <a:rPr lang="ja-JP" altLang="en-US" sz="1400">
                <a:solidFill>
                  <a:srgbClr val="000000"/>
                </a:solidFill>
                <a:latin typeface="Meiryo UI" panose="020B0604030504040204" pitchFamily="50" charset="-128"/>
                <a:ea typeface="Meiryo UI" panose="020B0604030504040204" pitchFamily="50" charset="-128"/>
              </a:rPr>
              <a:t>県立図書館</a:t>
            </a:r>
          </a:p>
        </p:txBody>
      </p:sp>
      <p:sp>
        <p:nvSpPr>
          <p:cNvPr id="1022992" name="AutoShape 16"/>
          <p:cNvSpPr>
            <a:spLocks noChangeArrowheads="1"/>
          </p:cNvSpPr>
          <p:nvPr/>
        </p:nvSpPr>
        <p:spPr bwMode="auto">
          <a:xfrm>
            <a:off x="13092113" y="2133600"/>
            <a:ext cx="1152525" cy="503238"/>
          </a:xfrm>
          <a:prstGeom prst="wedgeRectCallout">
            <a:avLst>
              <a:gd name="adj1" fmla="val -128375"/>
              <a:gd name="adj2" fmla="val -21926"/>
            </a:avLst>
          </a:prstGeom>
          <a:noFill/>
          <a:ln w="9525">
            <a:solidFill>
              <a:srgbClr val="0000FF"/>
            </a:solidFill>
            <a:miter lim="800000"/>
            <a:headEnd/>
            <a:tailEnd/>
          </a:ln>
          <a:effectLst/>
          <a:extLst>
            <a:ext uri="{909E8E84-426E-40DD-AFC4-6F175D3DCCD1}">
              <a14:hiddenFill xmlns:a14="http://schemas.microsoft.com/office/drawing/2010/main">
                <a:gradFill rotWithShape="1">
                  <a:gsLst>
                    <a:gs pos="0">
                      <a:schemeClr val="bg1"/>
                    </a:gs>
                    <a:gs pos="100000">
                      <a:srgbClr val="0000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en-US" altLang="ja-JP" sz="1200">
                <a:solidFill>
                  <a:srgbClr val="0000FF"/>
                </a:solidFill>
                <a:latin typeface="Meiryo UI" panose="020B0604030504040204" pitchFamily="50" charset="-128"/>
                <a:ea typeface="Meiryo UI" panose="020B0604030504040204" pitchFamily="50" charset="-128"/>
              </a:rPr>
              <a:t>XX</a:t>
            </a:r>
            <a:r>
              <a:rPr lang="ja-JP" altLang="en-US" sz="1200">
                <a:solidFill>
                  <a:srgbClr val="0000FF"/>
                </a:solidFill>
                <a:latin typeface="Meiryo UI" panose="020B0604030504040204" pitchFamily="50" charset="-128"/>
                <a:ea typeface="Meiryo UI" panose="020B0604030504040204" pitchFamily="50" charset="-128"/>
              </a:rPr>
              <a:t>分野のコレクション</a:t>
            </a:r>
          </a:p>
        </p:txBody>
      </p:sp>
      <p:sp>
        <p:nvSpPr>
          <p:cNvPr id="1022993" name="AutoShape 17"/>
          <p:cNvSpPr>
            <a:spLocks noChangeArrowheads="1"/>
          </p:cNvSpPr>
          <p:nvPr/>
        </p:nvSpPr>
        <p:spPr bwMode="auto">
          <a:xfrm>
            <a:off x="2351088" y="4221164"/>
            <a:ext cx="576262" cy="287337"/>
          </a:xfrm>
          <a:prstGeom prst="wedgeRectCallout">
            <a:avLst>
              <a:gd name="adj1" fmla="val 79750"/>
              <a:gd name="adj2" fmla="val -114639"/>
            </a:avLst>
          </a:prstGeom>
          <a:noFill/>
          <a:ln w="9525">
            <a:solidFill>
              <a:srgbClr val="FF0000"/>
            </a:solidFill>
            <a:miter lim="800000"/>
            <a:headEnd/>
            <a:tailEnd/>
          </a:ln>
          <a:effectLst/>
          <a:extLst>
            <a:ext uri="{909E8E84-426E-40DD-AFC4-6F175D3DCCD1}">
              <a14:hiddenFill xmlns:a14="http://schemas.microsoft.com/office/drawing/2010/main">
                <a:gradFill rotWithShape="1">
                  <a:gsLst>
                    <a:gs pos="0">
                      <a:schemeClr val="bg1"/>
                    </a:gs>
                    <a:gs pos="100000">
                      <a:srgbClr val="0000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a:solidFill>
                  <a:srgbClr val="FF0000"/>
                </a:solidFill>
                <a:latin typeface="Meiryo UI" panose="020B0604030504040204" pitchFamily="50" charset="-128"/>
                <a:ea typeface="Meiryo UI" panose="020B0604030504040204" pitchFamily="50" charset="-128"/>
              </a:rPr>
              <a:t>検索</a:t>
            </a:r>
          </a:p>
        </p:txBody>
      </p:sp>
      <p:cxnSp>
        <p:nvCxnSpPr>
          <p:cNvPr id="1022994" name="AutoShape 18"/>
          <p:cNvCxnSpPr>
            <a:cxnSpLocks noChangeShapeType="1"/>
            <a:endCxn id="1022984" idx="3"/>
          </p:cNvCxnSpPr>
          <p:nvPr/>
        </p:nvCxnSpPr>
        <p:spPr bwMode="auto">
          <a:xfrm rot="10800000" flipV="1">
            <a:off x="2725739" y="2855914"/>
            <a:ext cx="4090987" cy="846137"/>
          </a:xfrm>
          <a:prstGeom prst="curvedConnector3">
            <a:avLst>
              <a:gd name="adj1" fmla="val 49981"/>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2995" name="AutoShape 19"/>
          <p:cNvSpPr>
            <a:spLocks noChangeArrowheads="1"/>
          </p:cNvSpPr>
          <p:nvPr/>
        </p:nvSpPr>
        <p:spPr bwMode="auto">
          <a:xfrm>
            <a:off x="-684213" y="5949951"/>
            <a:ext cx="122238" cy="231775"/>
          </a:xfrm>
          <a:prstGeom prst="can">
            <a:avLst>
              <a:gd name="adj" fmla="val 47402"/>
            </a:avLst>
          </a:prstGeom>
          <a:gradFill rotWithShape="1">
            <a:gsLst>
              <a:gs pos="0">
                <a:srgbClr val="0000FF"/>
              </a:gs>
              <a:gs pos="50000">
                <a:schemeClr val="bg1"/>
              </a:gs>
              <a:gs pos="100000">
                <a:srgbClr val="0000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2996" name="AutoShape 20"/>
          <p:cNvSpPr>
            <a:spLocks noChangeArrowheads="1"/>
          </p:cNvSpPr>
          <p:nvPr/>
        </p:nvSpPr>
        <p:spPr bwMode="auto">
          <a:xfrm>
            <a:off x="-468313" y="5516564"/>
            <a:ext cx="122238" cy="231775"/>
          </a:xfrm>
          <a:prstGeom prst="can">
            <a:avLst>
              <a:gd name="adj" fmla="val 47402"/>
            </a:avLst>
          </a:prstGeom>
          <a:gradFill rotWithShape="1">
            <a:gsLst>
              <a:gs pos="0">
                <a:srgbClr val="0000FF"/>
              </a:gs>
              <a:gs pos="50000">
                <a:schemeClr val="bg1"/>
              </a:gs>
              <a:gs pos="100000">
                <a:srgbClr val="0000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nvGrpSpPr>
          <p:cNvPr id="1022997" name="Group 21"/>
          <p:cNvGrpSpPr>
            <a:grpSpLocks/>
          </p:cNvGrpSpPr>
          <p:nvPr/>
        </p:nvGrpSpPr>
        <p:grpSpPr bwMode="auto">
          <a:xfrm>
            <a:off x="5016500" y="3933825"/>
            <a:ext cx="554038" cy="438150"/>
            <a:chOff x="2200" y="2478"/>
            <a:chExt cx="349" cy="276"/>
          </a:xfrm>
        </p:grpSpPr>
        <p:grpSp>
          <p:nvGrpSpPr>
            <p:cNvPr id="1022998" name="Group 22"/>
            <p:cNvGrpSpPr>
              <a:grpSpLocks/>
            </p:cNvGrpSpPr>
            <p:nvPr/>
          </p:nvGrpSpPr>
          <p:grpSpPr bwMode="auto">
            <a:xfrm>
              <a:off x="2200" y="2478"/>
              <a:ext cx="266" cy="276"/>
              <a:chOff x="2296" y="1071"/>
              <a:chExt cx="266" cy="276"/>
            </a:xfrm>
          </p:grpSpPr>
          <p:graphicFrame>
            <p:nvGraphicFramePr>
              <p:cNvPr id="1022999" name="Object 23"/>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03" name="Visio" r:id="rId11" imgW="738530" imgH="941222" progId="Visio.Drawing.11">
                      <p:embed/>
                    </p:oleObj>
                  </mc:Choice>
                  <mc:Fallback>
                    <p:oleObj name="Visio" r:id="rId11"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00" name="AutoShape 24"/>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01" name="AutoShape 25"/>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02" name="AutoShape 26"/>
          <p:cNvSpPr>
            <a:spLocks noChangeArrowheads="1"/>
          </p:cNvSpPr>
          <p:nvPr/>
        </p:nvSpPr>
        <p:spPr bwMode="auto">
          <a:xfrm>
            <a:off x="-468313" y="6021389"/>
            <a:ext cx="142875" cy="217487"/>
          </a:xfrm>
          <a:prstGeom prst="can">
            <a:avLst>
              <a:gd name="adj" fmla="val 38055"/>
            </a:avLst>
          </a:prstGeom>
          <a:gradFill rotWithShape="1">
            <a:gsLst>
              <a:gs pos="0">
                <a:srgbClr val="FF3300"/>
              </a:gs>
              <a:gs pos="50000">
                <a:schemeClr val="bg1"/>
              </a:gs>
              <a:gs pos="100000">
                <a:srgbClr val="FF3300"/>
              </a:gs>
            </a:gsLst>
            <a:lin ang="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3003" name="AutoShape 27"/>
          <p:cNvSpPr>
            <a:spLocks noChangeArrowheads="1"/>
          </p:cNvSpPr>
          <p:nvPr/>
        </p:nvSpPr>
        <p:spPr bwMode="auto">
          <a:xfrm>
            <a:off x="-757238" y="6308725"/>
            <a:ext cx="142875" cy="217488"/>
          </a:xfrm>
          <a:prstGeom prst="can">
            <a:avLst>
              <a:gd name="adj" fmla="val 38056"/>
            </a:avLst>
          </a:prstGeom>
          <a:gradFill rotWithShape="1">
            <a:gsLst>
              <a:gs pos="0">
                <a:srgbClr val="FF3300"/>
              </a:gs>
              <a:gs pos="50000">
                <a:schemeClr val="bg1"/>
              </a:gs>
              <a:gs pos="100000">
                <a:srgbClr val="FF33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nvGrpSpPr>
          <p:cNvPr id="1023004" name="Group 28"/>
          <p:cNvGrpSpPr>
            <a:grpSpLocks/>
          </p:cNvGrpSpPr>
          <p:nvPr/>
        </p:nvGrpSpPr>
        <p:grpSpPr bwMode="auto">
          <a:xfrm>
            <a:off x="6456364" y="3789363"/>
            <a:ext cx="554037" cy="438150"/>
            <a:chOff x="2200" y="2478"/>
            <a:chExt cx="349" cy="276"/>
          </a:xfrm>
        </p:grpSpPr>
        <p:grpSp>
          <p:nvGrpSpPr>
            <p:cNvPr id="1023005" name="Group 29"/>
            <p:cNvGrpSpPr>
              <a:grpSpLocks/>
            </p:cNvGrpSpPr>
            <p:nvPr/>
          </p:nvGrpSpPr>
          <p:grpSpPr bwMode="auto">
            <a:xfrm>
              <a:off x="2200" y="2478"/>
              <a:ext cx="266" cy="276"/>
              <a:chOff x="2296" y="1071"/>
              <a:chExt cx="266" cy="276"/>
            </a:xfrm>
          </p:grpSpPr>
          <p:graphicFrame>
            <p:nvGraphicFramePr>
              <p:cNvPr id="1023006" name="Object 3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04" name="Visio" r:id="rId13" imgW="738530" imgH="941222" progId="Visio.Drawing.11">
                      <p:embed/>
                    </p:oleObj>
                  </mc:Choice>
                  <mc:Fallback>
                    <p:oleObj name="Visio" r:id="rId13"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07" name="AutoShape 3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08" name="AutoShape 3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09" name="Group 33"/>
          <p:cNvGrpSpPr>
            <a:grpSpLocks/>
          </p:cNvGrpSpPr>
          <p:nvPr/>
        </p:nvGrpSpPr>
        <p:grpSpPr bwMode="auto">
          <a:xfrm>
            <a:off x="6816725" y="2636838"/>
            <a:ext cx="554038" cy="438150"/>
            <a:chOff x="2200" y="2478"/>
            <a:chExt cx="349" cy="276"/>
          </a:xfrm>
        </p:grpSpPr>
        <p:grpSp>
          <p:nvGrpSpPr>
            <p:cNvPr id="1023010" name="Group 34"/>
            <p:cNvGrpSpPr>
              <a:grpSpLocks/>
            </p:cNvGrpSpPr>
            <p:nvPr/>
          </p:nvGrpSpPr>
          <p:grpSpPr bwMode="auto">
            <a:xfrm>
              <a:off x="2200" y="2478"/>
              <a:ext cx="266" cy="276"/>
              <a:chOff x="2296" y="1071"/>
              <a:chExt cx="266" cy="276"/>
            </a:xfrm>
          </p:grpSpPr>
          <p:graphicFrame>
            <p:nvGraphicFramePr>
              <p:cNvPr id="1023011" name="Object 3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05" name="Visio" r:id="rId14" imgW="738530" imgH="941222" progId="Visio.Drawing.11">
                      <p:embed/>
                    </p:oleObj>
                  </mc:Choice>
                  <mc:Fallback>
                    <p:oleObj name="Visio" r:id="rId14"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12" name="AutoShape 3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13" name="AutoShape 3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14" name="Group 38"/>
          <p:cNvGrpSpPr>
            <a:grpSpLocks/>
          </p:cNvGrpSpPr>
          <p:nvPr/>
        </p:nvGrpSpPr>
        <p:grpSpPr bwMode="auto">
          <a:xfrm>
            <a:off x="4440239" y="2636838"/>
            <a:ext cx="554037" cy="438150"/>
            <a:chOff x="2200" y="2478"/>
            <a:chExt cx="349" cy="276"/>
          </a:xfrm>
        </p:grpSpPr>
        <p:grpSp>
          <p:nvGrpSpPr>
            <p:cNvPr id="1023015" name="Group 39"/>
            <p:cNvGrpSpPr>
              <a:grpSpLocks/>
            </p:cNvGrpSpPr>
            <p:nvPr/>
          </p:nvGrpSpPr>
          <p:grpSpPr bwMode="auto">
            <a:xfrm>
              <a:off x="2200" y="2478"/>
              <a:ext cx="266" cy="276"/>
              <a:chOff x="2296" y="1071"/>
              <a:chExt cx="266" cy="276"/>
            </a:xfrm>
          </p:grpSpPr>
          <p:graphicFrame>
            <p:nvGraphicFramePr>
              <p:cNvPr id="1023016" name="Object 4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06" name="Visio" r:id="rId15" imgW="738530" imgH="941222" progId="Visio.Drawing.11">
                      <p:embed/>
                    </p:oleObj>
                  </mc:Choice>
                  <mc:Fallback>
                    <p:oleObj name="Visio" r:id="rId15"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17" name="AutoShape 4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18" name="AutoShape 4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19" name="Group 43"/>
          <p:cNvGrpSpPr>
            <a:grpSpLocks/>
          </p:cNvGrpSpPr>
          <p:nvPr/>
        </p:nvGrpSpPr>
        <p:grpSpPr bwMode="auto">
          <a:xfrm>
            <a:off x="3575050" y="4365625"/>
            <a:ext cx="554038" cy="438150"/>
            <a:chOff x="2200" y="2478"/>
            <a:chExt cx="349" cy="276"/>
          </a:xfrm>
        </p:grpSpPr>
        <p:grpSp>
          <p:nvGrpSpPr>
            <p:cNvPr id="1023020" name="Group 44"/>
            <p:cNvGrpSpPr>
              <a:grpSpLocks/>
            </p:cNvGrpSpPr>
            <p:nvPr/>
          </p:nvGrpSpPr>
          <p:grpSpPr bwMode="auto">
            <a:xfrm>
              <a:off x="2200" y="2478"/>
              <a:ext cx="266" cy="276"/>
              <a:chOff x="2296" y="1071"/>
              <a:chExt cx="266" cy="276"/>
            </a:xfrm>
          </p:grpSpPr>
          <p:graphicFrame>
            <p:nvGraphicFramePr>
              <p:cNvPr id="1023021" name="Object 4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07" name="Visio" r:id="rId16" imgW="738530" imgH="941222" progId="Visio.Drawing.11">
                      <p:embed/>
                    </p:oleObj>
                  </mc:Choice>
                  <mc:Fallback>
                    <p:oleObj name="Visio" r:id="rId16"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22" name="AutoShape 4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23" name="AutoShape 4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24" name="Group 48"/>
          <p:cNvGrpSpPr>
            <a:grpSpLocks/>
          </p:cNvGrpSpPr>
          <p:nvPr/>
        </p:nvGrpSpPr>
        <p:grpSpPr bwMode="auto">
          <a:xfrm>
            <a:off x="4656139" y="4797425"/>
            <a:ext cx="554037" cy="438150"/>
            <a:chOff x="2200" y="2478"/>
            <a:chExt cx="349" cy="276"/>
          </a:xfrm>
        </p:grpSpPr>
        <p:grpSp>
          <p:nvGrpSpPr>
            <p:cNvPr id="1023025" name="Group 49"/>
            <p:cNvGrpSpPr>
              <a:grpSpLocks/>
            </p:cNvGrpSpPr>
            <p:nvPr/>
          </p:nvGrpSpPr>
          <p:grpSpPr bwMode="auto">
            <a:xfrm>
              <a:off x="2200" y="2478"/>
              <a:ext cx="266" cy="276"/>
              <a:chOff x="2296" y="1071"/>
              <a:chExt cx="266" cy="276"/>
            </a:xfrm>
          </p:grpSpPr>
          <p:graphicFrame>
            <p:nvGraphicFramePr>
              <p:cNvPr id="1023026" name="Object 5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08" name="Visio" r:id="rId17" imgW="738530" imgH="941222" progId="Visio.Drawing.11">
                      <p:embed/>
                    </p:oleObj>
                  </mc:Choice>
                  <mc:Fallback>
                    <p:oleObj name="Visio" r:id="rId17"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27" name="AutoShape 5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28" name="AutoShape 5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29" name="Group 53"/>
          <p:cNvGrpSpPr>
            <a:grpSpLocks/>
          </p:cNvGrpSpPr>
          <p:nvPr/>
        </p:nvGrpSpPr>
        <p:grpSpPr bwMode="auto">
          <a:xfrm>
            <a:off x="7608889" y="4076700"/>
            <a:ext cx="554037" cy="438150"/>
            <a:chOff x="2200" y="2478"/>
            <a:chExt cx="349" cy="276"/>
          </a:xfrm>
        </p:grpSpPr>
        <p:grpSp>
          <p:nvGrpSpPr>
            <p:cNvPr id="1023030" name="Group 54"/>
            <p:cNvGrpSpPr>
              <a:grpSpLocks/>
            </p:cNvGrpSpPr>
            <p:nvPr/>
          </p:nvGrpSpPr>
          <p:grpSpPr bwMode="auto">
            <a:xfrm>
              <a:off x="2200" y="2478"/>
              <a:ext cx="266" cy="276"/>
              <a:chOff x="2296" y="1071"/>
              <a:chExt cx="266" cy="276"/>
            </a:xfrm>
          </p:grpSpPr>
          <p:graphicFrame>
            <p:nvGraphicFramePr>
              <p:cNvPr id="1023031" name="Object 5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09" name="Visio" r:id="rId18" imgW="738530" imgH="941222" progId="Visio.Drawing.11">
                      <p:embed/>
                    </p:oleObj>
                  </mc:Choice>
                  <mc:Fallback>
                    <p:oleObj name="Visio" r:id="rId18"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32" name="AutoShape 5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33" name="AutoShape 5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34" name="Group 58"/>
          <p:cNvGrpSpPr>
            <a:grpSpLocks/>
          </p:cNvGrpSpPr>
          <p:nvPr/>
        </p:nvGrpSpPr>
        <p:grpSpPr bwMode="auto">
          <a:xfrm>
            <a:off x="7464425" y="4581525"/>
            <a:ext cx="554038" cy="438150"/>
            <a:chOff x="2200" y="2478"/>
            <a:chExt cx="349" cy="276"/>
          </a:xfrm>
        </p:grpSpPr>
        <p:grpSp>
          <p:nvGrpSpPr>
            <p:cNvPr id="1023035" name="Group 59"/>
            <p:cNvGrpSpPr>
              <a:grpSpLocks/>
            </p:cNvGrpSpPr>
            <p:nvPr/>
          </p:nvGrpSpPr>
          <p:grpSpPr bwMode="auto">
            <a:xfrm>
              <a:off x="2200" y="2478"/>
              <a:ext cx="266" cy="276"/>
              <a:chOff x="2296" y="1071"/>
              <a:chExt cx="266" cy="276"/>
            </a:xfrm>
          </p:grpSpPr>
          <p:graphicFrame>
            <p:nvGraphicFramePr>
              <p:cNvPr id="1023036" name="Object 6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10" name="Visio" r:id="rId19" imgW="738530" imgH="941222" progId="Visio.Drawing.11">
                      <p:embed/>
                    </p:oleObj>
                  </mc:Choice>
                  <mc:Fallback>
                    <p:oleObj name="Visio" r:id="rId19"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37" name="AutoShape 6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38" name="AutoShape 6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39" name="Group 63"/>
          <p:cNvGrpSpPr>
            <a:grpSpLocks/>
          </p:cNvGrpSpPr>
          <p:nvPr/>
        </p:nvGrpSpPr>
        <p:grpSpPr bwMode="auto">
          <a:xfrm>
            <a:off x="6672264" y="4437063"/>
            <a:ext cx="554037" cy="438150"/>
            <a:chOff x="2200" y="2478"/>
            <a:chExt cx="349" cy="276"/>
          </a:xfrm>
        </p:grpSpPr>
        <p:grpSp>
          <p:nvGrpSpPr>
            <p:cNvPr id="1023040" name="Group 64"/>
            <p:cNvGrpSpPr>
              <a:grpSpLocks/>
            </p:cNvGrpSpPr>
            <p:nvPr/>
          </p:nvGrpSpPr>
          <p:grpSpPr bwMode="auto">
            <a:xfrm>
              <a:off x="2200" y="2478"/>
              <a:ext cx="266" cy="276"/>
              <a:chOff x="2296" y="1071"/>
              <a:chExt cx="266" cy="276"/>
            </a:xfrm>
          </p:grpSpPr>
          <p:graphicFrame>
            <p:nvGraphicFramePr>
              <p:cNvPr id="1023041" name="Object 6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11" name="Visio" r:id="rId20" imgW="738530" imgH="941222" progId="Visio.Drawing.11">
                      <p:embed/>
                    </p:oleObj>
                  </mc:Choice>
                  <mc:Fallback>
                    <p:oleObj name="Visio" r:id="rId20"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42" name="AutoShape 6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43" name="AutoShape 6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44" name="Group 68"/>
          <p:cNvGrpSpPr>
            <a:grpSpLocks/>
          </p:cNvGrpSpPr>
          <p:nvPr/>
        </p:nvGrpSpPr>
        <p:grpSpPr bwMode="auto">
          <a:xfrm>
            <a:off x="5735639" y="5445125"/>
            <a:ext cx="554037" cy="438150"/>
            <a:chOff x="2200" y="2478"/>
            <a:chExt cx="349" cy="276"/>
          </a:xfrm>
        </p:grpSpPr>
        <p:grpSp>
          <p:nvGrpSpPr>
            <p:cNvPr id="1023045" name="Group 69"/>
            <p:cNvGrpSpPr>
              <a:grpSpLocks/>
            </p:cNvGrpSpPr>
            <p:nvPr/>
          </p:nvGrpSpPr>
          <p:grpSpPr bwMode="auto">
            <a:xfrm>
              <a:off x="2200" y="2478"/>
              <a:ext cx="266" cy="276"/>
              <a:chOff x="2296" y="1071"/>
              <a:chExt cx="266" cy="276"/>
            </a:xfrm>
          </p:grpSpPr>
          <p:graphicFrame>
            <p:nvGraphicFramePr>
              <p:cNvPr id="1023046" name="Object 7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12" name="Visio" r:id="rId21" imgW="738530" imgH="941222" progId="Visio.Drawing.11">
                      <p:embed/>
                    </p:oleObj>
                  </mc:Choice>
                  <mc:Fallback>
                    <p:oleObj name="Visio" r:id="rId21"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47" name="AutoShape 7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48" name="AutoShape 7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49" name="Group 73"/>
          <p:cNvGrpSpPr>
            <a:grpSpLocks/>
          </p:cNvGrpSpPr>
          <p:nvPr/>
        </p:nvGrpSpPr>
        <p:grpSpPr bwMode="auto">
          <a:xfrm>
            <a:off x="5159375" y="5734050"/>
            <a:ext cx="554038" cy="438150"/>
            <a:chOff x="2200" y="2478"/>
            <a:chExt cx="349" cy="276"/>
          </a:xfrm>
        </p:grpSpPr>
        <p:grpSp>
          <p:nvGrpSpPr>
            <p:cNvPr id="1023050" name="Group 74"/>
            <p:cNvGrpSpPr>
              <a:grpSpLocks/>
            </p:cNvGrpSpPr>
            <p:nvPr/>
          </p:nvGrpSpPr>
          <p:grpSpPr bwMode="auto">
            <a:xfrm>
              <a:off x="2200" y="2478"/>
              <a:ext cx="266" cy="276"/>
              <a:chOff x="2296" y="1071"/>
              <a:chExt cx="266" cy="276"/>
            </a:xfrm>
          </p:grpSpPr>
          <p:graphicFrame>
            <p:nvGraphicFramePr>
              <p:cNvPr id="1023051" name="Object 7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13" name="Visio" r:id="rId22" imgW="738530" imgH="941222" progId="Visio.Drawing.11">
                      <p:embed/>
                    </p:oleObj>
                  </mc:Choice>
                  <mc:Fallback>
                    <p:oleObj name="Visio" r:id="rId22"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52" name="AutoShape 7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53" name="AutoShape 7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54" name="Group 78"/>
          <p:cNvGrpSpPr>
            <a:grpSpLocks/>
          </p:cNvGrpSpPr>
          <p:nvPr/>
        </p:nvGrpSpPr>
        <p:grpSpPr bwMode="auto">
          <a:xfrm>
            <a:off x="4727575" y="5589588"/>
            <a:ext cx="554038" cy="438150"/>
            <a:chOff x="2200" y="2478"/>
            <a:chExt cx="349" cy="276"/>
          </a:xfrm>
        </p:grpSpPr>
        <p:grpSp>
          <p:nvGrpSpPr>
            <p:cNvPr id="1023055" name="Group 79"/>
            <p:cNvGrpSpPr>
              <a:grpSpLocks/>
            </p:cNvGrpSpPr>
            <p:nvPr/>
          </p:nvGrpSpPr>
          <p:grpSpPr bwMode="auto">
            <a:xfrm>
              <a:off x="2200" y="2478"/>
              <a:ext cx="266" cy="276"/>
              <a:chOff x="2296" y="1071"/>
              <a:chExt cx="266" cy="276"/>
            </a:xfrm>
          </p:grpSpPr>
          <p:graphicFrame>
            <p:nvGraphicFramePr>
              <p:cNvPr id="1023056" name="Object 8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14" name="Visio" r:id="rId23" imgW="738530" imgH="941222" progId="Visio.Drawing.11">
                      <p:embed/>
                    </p:oleObj>
                  </mc:Choice>
                  <mc:Fallback>
                    <p:oleObj name="Visio" r:id="rId23"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57" name="AutoShape 8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58" name="AutoShape 8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59" name="Group 83"/>
          <p:cNvGrpSpPr>
            <a:grpSpLocks/>
          </p:cNvGrpSpPr>
          <p:nvPr/>
        </p:nvGrpSpPr>
        <p:grpSpPr bwMode="auto">
          <a:xfrm>
            <a:off x="4079875" y="5445125"/>
            <a:ext cx="554038" cy="438150"/>
            <a:chOff x="2200" y="2478"/>
            <a:chExt cx="349" cy="276"/>
          </a:xfrm>
        </p:grpSpPr>
        <p:grpSp>
          <p:nvGrpSpPr>
            <p:cNvPr id="1023060" name="Group 84"/>
            <p:cNvGrpSpPr>
              <a:grpSpLocks/>
            </p:cNvGrpSpPr>
            <p:nvPr/>
          </p:nvGrpSpPr>
          <p:grpSpPr bwMode="auto">
            <a:xfrm>
              <a:off x="2200" y="2478"/>
              <a:ext cx="266" cy="276"/>
              <a:chOff x="2296" y="1071"/>
              <a:chExt cx="266" cy="276"/>
            </a:xfrm>
          </p:grpSpPr>
          <p:graphicFrame>
            <p:nvGraphicFramePr>
              <p:cNvPr id="1023061" name="Object 8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15" name="Visio" r:id="rId24" imgW="738530" imgH="941222" progId="Visio.Drawing.11">
                      <p:embed/>
                    </p:oleObj>
                  </mc:Choice>
                  <mc:Fallback>
                    <p:oleObj name="Visio" r:id="rId24"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62" name="AutoShape 8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63" name="AutoShape 8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64" name="Group 88"/>
          <p:cNvGrpSpPr>
            <a:grpSpLocks/>
          </p:cNvGrpSpPr>
          <p:nvPr/>
        </p:nvGrpSpPr>
        <p:grpSpPr bwMode="auto">
          <a:xfrm>
            <a:off x="3143250" y="5300663"/>
            <a:ext cx="554038" cy="438150"/>
            <a:chOff x="2200" y="2478"/>
            <a:chExt cx="349" cy="276"/>
          </a:xfrm>
        </p:grpSpPr>
        <p:grpSp>
          <p:nvGrpSpPr>
            <p:cNvPr id="1023065" name="Group 89"/>
            <p:cNvGrpSpPr>
              <a:grpSpLocks/>
            </p:cNvGrpSpPr>
            <p:nvPr/>
          </p:nvGrpSpPr>
          <p:grpSpPr bwMode="auto">
            <a:xfrm>
              <a:off x="2200" y="2478"/>
              <a:ext cx="266" cy="276"/>
              <a:chOff x="2296" y="1071"/>
              <a:chExt cx="266" cy="276"/>
            </a:xfrm>
          </p:grpSpPr>
          <p:graphicFrame>
            <p:nvGraphicFramePr>
              <p:cNvPr id="1023066" name="Object 9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16" name="Visio" r:id="rId25" imgW="738530" imgH="941222" progId="Visio.Drawing.11">
                      <p:embed/>
                    </p:oleObj>
                  </mc:Choice>
                  <mc:Fallback>
                    <p:oleObj name="Visio" r:id="rId25"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67" name="AutoShape 9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68" name="AutoShape 9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69" name="Group 93"/>
          <p:cNvGrpSpPr>
            <a:grpSpLocks/>
          </p:cNvGrpSpPr>
          <p:nvPr/>
        </p:nvGrpSpPr>
        <p:grpSpPr bwMode="auto">
          <a:xfrm>
            <a:off x="2855914" y="4724400"/>
            <a:ext cx="554037" cy="438150"/>
            <a:chOff x="2200" y="2478"/>
            <a:chExt cx="349" cy="276"/>
          </a:xfrm>
        </p:grpSpPr>
        <p:grpSp>
          <p:nvGrpSpPr>
            <p:cNvPr id="1023070" name="Group 94"/>
            <p:cNvGrpSpPr>
              <a:grpSpLocks/>
            </p:cNvGrpSpPr>
            <p:nvPr/>
          </p:nvGrpSpPr>
          <p:grpSpPr bwMode="auto">
            <a:xfrm>
              <a:off x="2200" y="2478"/>
              <a:ext cx="266" cy="276"/>
              <a:chOff x="2296" y="1071"/>
              <a:chExt cx="266" cy="276"/>
            </a:xfrm>
          </p:grpSpPr>
          <p:graphicFrame>
            <p:nvGraphicFramePr>
              <p:cNvPr id="1023071" name="Object 9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17" name="Visio" r:id="rId26" imgW="738530" imgH="941222" progId="Visio.Drawing.11">
                      <p:embed/>
                    </p:oleObj>
                  </mc:Choice>
                  <mc:Fallback>
                    <p:oleObj name="Visio" r:id="rId26"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72" name="AutoShape 9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73" name="AutoShape 9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cxnSp>
        <p:nvCxnSpPr>
          <p:cNvPr id="1023074" name="AutoShape 98"/>
          <p:cNvCxnSpPr>
            <a:cxnSpLocks noChangeShapeType="1"/>
            <a:stCxn id="1023001" idx="0"/>
          </p:cNvCxnSpPr>
          <p:nvPr/>
        </p:nvCxnSpPr>
        <p:spPr bwMode="auto">
          <a:xfrm flipV="1">
            <a:off x="5510213" y="4008438"/>
            <a:ext cx="946150" cy="12700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5" name="AutoShape 99"/>
          <p:cNvCxnSpPr>
            <a:cxnSpLocks noChangeShapeType="1"/>
          </p:cNvCxnSpPr>
          <p:nvPr/>
        </p:nvCxnSpPr>
        <p:spPr bwMode="auto">
          <a:xfrm flipV="1">
            <a:off x="6627813" y="3074989"/>
            <a:ext cx="360362" cy="7143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6" name="AutoShape 100"/>
          <p:cNvCxnSpPr>
            <a:cxnSpLocks noChangeShapeType="1"/>
            <a:endCxn id="1023018" idx="4"/>
          </p:cNvCxnSpPr>
          <p:nvPr/>
        </p:nvCxnSpPr>
        <p:spPr bwMode="auto">
          <a:xfrm flipH="1">
            <a:off x="4994275" y="2855914"/>
            <a:ext cx="1822450" cy="39687"/>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7" name="AutoShape 101"/>
          <p:cNvCxnSpPr>
            <a:cxnSpLocks noChangeShapeType="1"/>
            <a:endCxn id="1023018" idx="3"/>
          </p:cNvCxnSpPr>
          <p:nvPr/>
        </p:nvCxnSpPr>
        <p:spPr bwMode="auto">
          <a:xfrm flipH="1" flipV="1">
            <a:off x="4933950" y="3011489"/>
            <a:ext cx="254000" cy="922337"/>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8" name="AutoShape 102"/>
          <p:cNvCxnSpPr>
            <a:cxnSpLocks noChangeShapeType="1"/>
            <a:stCxn id="1023000" idx="1"/>
          </p:cNvCxnSpPr>
          <p:nvPr/>
        </p:nvCxnSpPr>
        <p:spPr bwMode="auto">
          <a:xfrm flipV="1">
            <a:off x="5367339" y="2855914"/>
            <a:ext cx="1449387" cy="12223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9" name="AutoShape 103"/>
          <p:cNvCxnSpPr>
            <a:cxnSpLocks noChangeShapeType="1"/>
            <a:stCxn id="1023018" idx="4"/>
          </p:cNvCxnSpPr>
          <p:nvPr/>
        </p:nvCxnSpPr>
        <p:spPr bwMode="auto">
          <a:xfrm>
            <a:off x="4994275" y="2895600"/>
            <a:ext cx="1462088" cy="111283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0" name="AutoShape 104"/>
          <p:cNvCxnSpPr>
            <a:cxnSpLocks noChangeShapeType="1"/>
          </p:cNvCxnSpPr>
          <p:nvPr/>
        </p:nvCxnSpPr>
        <p:spPr bwMode="auto">
          <a:xfrm flipV="1">
            <a:off x="4827588" y="4371975"/>
            <a:ext cx="360362" cy="4254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1" name="AutoShape 105"/>
          <p:cNvCxnSpPr>
            <a:cxnSpLocks noChangeShapeType="1"/>
            <a:stCxn id="1023022" idx="1"/>
          </p:cNvCxnSpPr>
          <p:nvPr/>
        </p:nvCxnSpPr>
        <p:spPr bwMode="auto">
          <a:xfrm flipV="1">
            <a:off x="3925888" y="4152900"/>
            <a:ext cx="1090612" cy="3571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2" name="AutoShape 106"/>
          <p:cNvCxnSpPr>
            <a:cxnSpLocks noChangeShapeType="1"/>
            <a:endCxn id="1023027" idx="3"/>
          </p:cNvCxnSpPr>
          <p:nvPr/>
        </p:nvCxnSpPr>
        <p:spPr bwMode="auto">
          <a:xfrm flipV="1">
            <a:off x="4899025" y="5159376"/>
            <a:ext cx="107950" cy="430213"/>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3" name="AutoShape 107"/>
          <p:cNvCxnSpPr>
            <a:cxnSpLocks noChangeShapeType="1"/>
            <a:stCxn id="1023062" idx="0"/>
          </p:cNvCxnSpPr>
          <p:nvPr/>
        </p:nvCxnSpPr>
        <p:spPr bwMode="auto">
          <a:xfrm flipH="1" flipV="1">
            <a:off x="3746501" y="4803775"/>
            <a:ext cx="684213" cy="8397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23084" name="Group 108"/>
          <p:cNvGrpSpPr>
            <a:grpSpLocks/>
          </p:cNvGrpSpPr>
          <p:nvPr/>
        </p:nvGrpSpPr>
        <p:grpSpPr bwMode="auto">
          <a:xfrm>
            <a:off x="8112125" y="1628775"/>
            <a:ext cx="554038" cy="438150"/>
            <a:chOff x="2200" y="2478"/>
            <a:chExt cx="349" cy="276"/>
          </a:xfrm>
        </p:grpSpPr>
        <p:grpSp>
          <p:nvGrpSpPr>
            <p:cNvPr id="1023085" name="Group 109"/>
            <p:cNvGrpSpPr>
              <a:grpSpLocks/>
            </p:cNvGrpSpPr>
            <p:nvPr/>
          </p:nvGrpSpPr>
          <p:grpSpPr bwMode="auto">
            <a:xfrm>
              <a:off x="2200" y="2478"/>
              <a:ext cx="266" cy="276"/>
              <a:chOff x="2296" y="1071"/>
              <a:chExt cx="266" cy="276"/>
            </a:xfrm>
          </p:grpSpPr>
          <p:graphicFrame>
            <p:nvGraphicFramePr>
              <p:cNvPr id="1023086" name="Object 11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18" name="Visio" r:id="rId27" imgW="738530" imgH="941222" progId="Visio.Drawing.11">
                      <p:embed/>
                    </p:oleObj>
                  </mc:Choice>
                  <mc:Fallback>
                    <p:oleObj name="Visio" r:id="rId27"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87" name="AutoShape 11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88" name="AutoShape 11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89" name="Group 113"/>
          <p:cNvGrpSpPr>
            <a:grpSpLocks/>
          </p:cNvGrpSpPr>
          <p:nvPr/>
        </p:nvGrpSpPr>
        <p:grpSpPr bwMode="auto">
          <a:xfrm>
            <a:off x="7896225" y="2492375"/>
            <a:ext cx="554038" cy="438150"/>
            <a:chOff x="2200" y="2478"/>
            <a:chExt cx="349" cy="276"/>
          </a:xfrm>
        </p:grpSpPr>
        <p:grpSp>
          <p:nvGrpSpPr>
            <p:cNvPr id="1023090" name="Group 114"/>
            <p:cNvGrpSpPr>
              <a:grpSpLocks/>
            </p:cNvGrpSpPr>
            <p:nvPr/>
          </p:nvGrpSpPr>
          <p:grpSpPr bwMode="auto">
            <a:xfrm>
              <a:off x="2200" y="2478"/>
              <a:ext cx="266" cy="276"/>
              <a:chOff x="2296" y="1071"/>
              <a:chExt cx="266" cy="276"/>
            </a:xfrm>
          </p:grpSpPr>
          <p:graphicFrame>
            <p:nvGraphicFramePr>
              <p:cNvPr id="1023091" name="Object 11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19" name="Visio" r:id="rId28" imgW="738530" imgH="941222" progId="Visio.Drawing.11">
                      <p:embed/>
                    </p:oleObj>
                  </mc:Choice>
                  <mc:Fallback>
                    <p:oleObj name="Visio" r:id="rId28"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92" name="AutoShape 11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93" name="AutoShape 11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94" name="Group 118"/>
          <p:cNvGrpSpPr>
            <a:grpSpLocks/>
          </p:cNvGrpSpPr>
          <p:nvPr/>
        </p:nvGrpSpPr>
        <p:grpSpPr bwMode="auto">
          <a:xfrm>
            <a:off x="7248525" y="1773238"/>
            <a:ext cx="554038" cy="438150"/>
            <a:chOff x="2200" y="2478"/>
            <a:chExt cx="349" cy="276"/>
          </a:xfrm>
        </p:grpSpPr>
        <p:grpSp>
          <p:nvGrpSpPr>
            <p:cNvPr id="1023095" name="Group 119"/>
            <p:cNvGrpSpPr>
              <a:grpSpLocks/>
            </p:cNvGrpSpPr>
            <p:nvPr/>
          </p:nvGrpSpPr>
          <p:grpSpPr bwMode="auto">
            <a:xfrm>
              <a:off x="2200" y="2478"/>
              <a:ext cx="266" cy="276"/>
              <a:chOff x="2296" y="1071"/>
              <a:chExt cx="266" cy="276"/>
            </a:xfrm>
          </p:grpSpPr>
          <p:graphicFrame>
            <p:nvGraphicFramePr>
              <p:cNvPr id="1023096" name="Object 12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20" name="Visio" r:id="rId29" imgW="738530" imgH="941222" progId="Visio.Drawing.11">
                      <p:embed/>
                    </p:oleObj>
                  </mc:Choice>
                  <mc:Fallback>
                    <p:oleObj name="Visio" r:id="rId29"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97" name="AutoShape 12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98" name="AutoShape 12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cxnSp>
        <p:nvCxnSpPr>
          <p:cNvPr id="1023099" name="AutoShape 123"/>
          <p:cNvCxnSpPr>
            <a:cxnSpLocks noChangeShapeType="1"/>
            <a:stCxn id="1023073" idx="0"/>
          </p:cNvCxnSpPr>
          <p:nvPr/>
        </p:nvCxnSpPr>
        <p:spPr bwMode="auto">
          <a:xfrm flipV="1">
            <a:off x="3349626" y="4803775"/>
            <a:ext cx="396875" cy="12223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0" name="AutoShape 124"/>
          <p:cNvCxnSpPr>
            <a:cxnSpLocks noChangeShapeType="1"/>
            <a:stCxn id="1023067" idx="1"/>
          </p:cNvCxnSpPr>
          <p:nvPr/>
        </p:nvCxnSpPr>
        <p:spPr bwMode="auto">
          <a:xfrm flipV="1">
            <a:off x="3494088" y="4803775"/>
            <a:ext cx="252412" cy="6413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1" name="AutoShape 125"/>
          <p:cNvCxnSpPr>
            <a:cxnSpLocks noChangeShapeType="1"/>
            <a:endCxn id="1023007" idx="3"/>
          </p:cNvCxnSpPr>
          <p:nvPr/>
        </p:nvCxnSpPr>
        <p:spPr bwMode="auto">
          <a:xfrm flipH="1" flipV="1">
            <a:off x="6807201" y="4151313"/>
            <a:ext cx="36513" cy="2857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2" name="AutoShape 126"/>
          <p:cNvCxnSpPr>
            <a:cxnSpLocks noChangeShapeType="1"/>
            <a:endCxn id="1023008" idx="3"/>
          </p:cNvCxnSpPr>
          <p:nvPr/>
        </p:nvCxnSpPr>
        <p:spPr bwMode="auto">
          <a:xfrm flipH="1" flipV="1">
            <a:off x="6950075" y="4164013"/>
            <a:ext cx="685800" cy="417512"/>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3" name="AutoShape 127"/>
          <p:cNvCxnSpPr>
            <a:cxnSpLocks noChangeShapeType="1"/>
            <a:endCxn id="1023008" idx="4"/>
          </p:cNvCxnSpPr>
          <p:nvPr/>
        </p:nvCxnSpPr>
        <p:spPr bwMode="auto">
          <a:xfrm flipH="1" flipV="1">
            <a:off x="7010400" y="4048125"/>
            <a:ext cx="598488" cy="2476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4" name="AutoShape 128"/>
          <p:cNvCxnSpPr>
            <a:cxnSpLocks noChangeShapeType="1"/>
          </p:cNvCxnSpPr>
          <p:nvPr/>
        </p:nvCxnSpPr>
        <p:spPr bwMode="auto">
          <a:xfrm flipH="1">
            <a:off x="7159625" y="2211389"/>
            <a:ext cx="260350" cy="64452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5" name="AutoShape 129"/>
          <p:cNvCxnSpPr>
            <a:cxnSpLocks noChangeShapeType="1"/>
            <a:endCxn id="1023013" idx="4"/>
          </p:cNvCxnSpPr>
          <p:nvPr/>
        </p:nvCxnSpPr>
        <p:spPr bwMode="auto">
          <a:xfrm flipH="1">
            <a:off x="7370763" y="2711450"/>
            <a:ext cx="525462" cy="1841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6" name="AutoShape 130"/>
          <p:cNvCxnSpPr>
            <a:cxnSpLocks noChangeShapeType="1"/>
            <a:endCxn id="1023013" idx="1"/>
          </p:cNvCxnSpPr>
          <p:nvPr/>
        </p:nvCxnSpPr>
        <p:spPr bwMode="auto">
          <a:xfrm flipH="1">
            <a:off x="7310439" y="2066925"/>
            <a:ext cx="973137" cy="7127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7" name="AutoShape 131"/>
          <p:cNvCxnSpPr>
            <a:cxnSpLocks noChangeShapeType="1"/>
            <a:endCxn id="1023028" idx="3"/>
          </p:cNvCxnSpPr>
          <p:nvPr/>
        </p:nvCxnSpPr>
        <p:spPr bwMode="auto">
          <a:xfrm flipH="1" flipV="1">
            <a:off x="5149850" y="5172076"/>
            <a:ext cx="585788" cy="49212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8" name="AutoShape 132"/>
          <p:cNvCxnSpPr>
            <a:cxnSpLocks noChangeShapeType="1"/>
            <a:endCxn id="1023028" idx="3"/>
          </p:cNvCxnSpPr>
          <p:nvPr/>
        </p:nvCxnSpPr>
        <p:spPr bwMode="auto">
          <a:xfrm flipH="1" flipV="1">
            <a:off x="5149851" y="5172076"/>
            <a:ext cx="180975" cy="5619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9" name="AutoShape 133"/>
          <p:cNvCxnSpPr>
            <a:cxnSpLocks noChangeShapeType="1"/>
            <a:stCxn id="1022984" idx="3"/>
          </p:cNvCxnSpPr>
          <p:nvPr/>
        </p:nvCxnSpPr>
        <p:spPr bwMode="auto">
          <a:xfrm>
            <a:off x="2725738" y="3702050"/>
            <a:ext cx="849312" cy="882650"/>
          </a:xfrm>
          <a:prstGeom prst="curvedConnector3">
            <a:avLst>
              <a:gd name="adj1" fmla="val 49907"/>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10" name="Text Box 134"/>
          <p:cNvSpPr txBox="1">
            <a:spLocks noChangeArrowheads="1"/>
          </p:cNvSpPr>
          <p:nvPr/>
        </p:nvSpPr>
        <p:spPr bwMode="auto">
          <a:xfrm>
            <a:off x="3216275" y="41497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XX</a:t>
            </a:r>
            <a:r>
              <a:rPr lang="ja-JP" altLang="en-US" sz="1200">
                <a:solidFill>
                  <a:srgbClr val="000000"/>
                </a:solidFill>
                <a:latin typeface="Meiryo UI" panose="020B0604030504040204" pitchFamily="50" charset="-128"/>
                <a:ea typeface="Meiryo UI" panose="020B0604030504040204" pitchFamily="50" charset="-128"/>
              </a:rPr>
              <a:t>県立図書館</a:t>
            </a:r>
          </a:p>
        </p:txBody>
      </p:sp>
      <p:sp>
        <p:nvSpPr>
          <p:cNvPr id="1023111" name="Text Box 135"/>
          <p:cNvSpPr txBox="1">
            <a:spLocks noChangeArrowheads="1"/>
          </p:cNvSpPr>
          <p:nvPr/>
        </p:nvSpPr>
        <p:spPr bwMode="auto">
          <a:xfrm>
            <a:off x="2135188" y="45815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MM</a:t>
            </a:r>
            <a:r>
              <a:rPr lang="ja-JP" altLang="en-US" sz="1200">
                <a:solidFill>
                  <a:srgbClr val="000000"/>
                </a:solidFill>
                <a:latin typeface="Meiryo UI" panose="020B0604030504040204" pitchFamily="50" charset="-128"/>
                <a:ea typeface="Meiryo UI" panose="020B0604030504040204" pitchFamily="50" charset="-128"/>
              </a:rPr>
              <a:t>市立図書館</a:t>
            </a:r>
          </a:p>
        </p:txBody>
      </p:sp>
      <p:sp>
        <p:nvSpPr>
          <p:cNvPr id="1023112" name="Text Box 136"/>
          <p:cNvSpPr txBox="1">
            <a:spLocks noChangeArrowheads="1"/>
          </p:cNvSpPr>
          <p:nvPr/>
        </p:nvSpPr>
        <p:spPr bwMode="auto">
          <a:xfrm>
            <a:off x="4872038" y="4652964"/>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YY</a:t>
            </a:r>
            <a:r>
              <a:rPr lang="ja-JP" altLang="en-US" sz="1200">
                <a:solidFill>
                  <a:srgbClr val="000000"/>
                </a:solidFill>
                <a:latin typeface="Meiryo UI" panose="020B0604030504040204" pitchFamily="50" charset="-128"/>
                <a:ea typeface="Meiryo UI" panose="020B0604030504040204" pitchFamily="50" charset="-128"/>
              </a:rPr>
              <a:t>県立図書館</a:t>
            </a:r>
          </a:p>
        </p:txBody>
      </p:sp>
      <p:sp>
        <p:nvSpPr>
          <p:cNvPr id="1023113" name="Text Box 137"/>
          <p:cNvSpPr txBox="1">
            <a:spLocks noChangeArrowheads="1"/>
          </p:cNvSpPr>
          <p:nvPr/>
        </p:nvSpPr>
        <p:spPr bwMode="auto">
          <a:xfrm>
            <a:off x="2782888" y="56610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NN</a:t>
            </a:r>
            <a:r>
              <a:rPr lang="ja-JP" altLang="en-US" sz="1200">
                <a:solidFill>
                  <a:srgbClr val="000000"/>
                </a:solidFill>
                <a:latin typeface="Meiryo UI" panose="020B0604030504040204" pitchFamily="50" charset="-128"/>
                <a:ea typeface="Meiryo UI" panose="020B0604030504040204" pitchFamily="50" charset="-128"/>
              </a:rPr>
              <a:t>市立図書館</a:t>
            </a:r>
          </a:p>
        </p:txBody>
      </p:sp>
      <p:sp>
        <p:nvSpPr>
          <p:cNvPr id="1023114" name="Text Box 138"/>
          <p:cNvSpPr txBox="1">
            <a:spLocks noChangeArrowheads="1"/>
          </p:cNvSpPr>
          <p:nvPr/>
        </p:nvSpPr>
        <p:spPr bwMode="auto">
          <a:xfrm>
            <a:off x="6743700" y="3716339"/>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国立公文書館</a:t>
            </a:r>
          </a:p>
        </p:txBody>
      </p:sp>
      <p:grpSp>
        <p:nvGrpSpPr>
          <p:cNvPr id="1023115" name="Group 139"/>
          <p:cNvGrpSpPr>
            <a:grpSpLocks/>
          </p:cNvGrpSpPr>
          <p:nvPr/>
        </p:nvGrpSpPr>
        <p:grpSpPr bwMode="auto">
          <a:xfrm>
            <a:off x="5519739" y="2133600"/>
            <a:ext cx="554037" cy="438150"/>
            <a:chOff x="2200" y="2478"/>
            <a:chExt cx="349" cy="276"/>
          </a:xfrm>
        </p:grpSpPr>
        <p:grpSp>
          <p:nvGrpSpPr>
            <p:cNvPr id="1023116" name="Group 140"/>
            <p:cNvGrpSpPr>
              <a:grpSpLocks/>
            </p:cNvGrpSpPr>
            <p:nvPr/>
          </p:nvGrpSpPr>
          <p:grpSpPr bwMode="auto">
            <a:xfrm>
              <a:off x="2200" y="2478"/>
              <a:ext cx="266" cy="276"/>
              <a:chOff x="2296" y="1071"/>
              <a:chExt cx="266" cy="276"/>
            </a:xfrm>
          </p:grpSpPr>
          <p:graphicFrame>
            <p:nvGraphicFramePr>
              <p:cNvPr id="1023117" name="Object 141"/>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2421" name="Visio" r:id="rId30" imgW="738530" imgH="941222" progId="Visio.Drawing.11">
                      <p:embed/>
                    </p:oleObj>
                  </mc:Choice>
                  <mc:Fallback>
                    <p:oleObj name="Visio" r:id="rId30" imgW="738530" imgH="9412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118" name="AutoShape 142"/>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119" name="AutoShape 143"/>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120" name="Text Box 144"/>
          <p:cNvSpPr txBox="1">
            <a:spLocks noChangeArrowheads="1"/>
          </p:cNvSpPr>
          <p:nvPr/>
        </p:nvSpPr>
        <p:spPr bwMode="auto">
          <a:xfrm>
            <a:off x="6527800" y="4868864"/>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SS</a:t>
            </a:r>
            <a:r>
              <a:rPr lang="ja-JP" altLang="en-US" sz="1200">
                <a:solidFill>
                  <a:srgbClr val="000000"/>
                </a:solidFill>
                <a:latin typeface="Meiryo UI" panose="020B0604030504040204" pitchFamily="50" charset="-128"/>
                <a:ea typeface="Meiryo UI" panose="020B0604030504040204" pitchFamily="50" charset="-128"/>
              </a:rPr>
              <a:t>県公文書館</a:t>
            </a:r>
          </a:p>
        </p:txBody>
      </p:sp>
      <p:sp>
        <p:nvSpPr>
          <p:cNvPr id="1023121" name="Text Box 145"/>
          <p:cNvSpPr txBox="1">
            <a:spLocks noChangeArrowheads="1"/>
          </p:cNvSpPr>
          <p:nvPr/>
        </p:nvSpPr>
        <p:spPr bwMode="auto">
          <a:xfrm>
            <a:off x="3575050" y="2997200"/>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200">
                <a:solidFill>
                  <a:srgbClr val="000000"/>
                </a:solidFill>
                <a:latin typeface="Meiryo UI" panose="020B0604030504040204" pitchFamily="50" charset="-128"/>
                <a:ea typeface="Meiryo UI" panose="020B0604030504040204" pitchFamily="50" charset="-128"/>
              </a:rPr>
              <a:t>東京国立博物館</a:t>
            </a:r>
          </a:p>
        </p:txBody>
      </p:sp>
      <p:sp>
        <p:nvSpPr>
          <p:cNvPr id="1023122" name="Text Box 146"/>
          <p:cNvSpPr txBox="1">
            <a:spLocks noChangeArrowheads="1"/>
          </p:cNvSpPr>
          <p:nvPr/>
        </p:nvSpPr>
        <p:spPr bwMode="auto">
          <a:xfrm>
            <a:off x="6888164" y="3068639"/>
            <a:ext cx="5032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NII</a:t>
            </a:r>
          </a:p>
        </p:txBody>
      </p:sp>
      <p:sp>
        <p:nvSpPr>
          <p:cNvPr id="1023123" name="Text Box 147"/>
          <p:cNvSpPr txBox="1">
            <a:spLocks noChangeArrowheads="1"/>
          </p:cNvSpPr>
          <p:nvPr/>
        </p:nvSpPr>
        <p:spPr bwMode="auto">
          <a:xfrm>
            <a:off x="6600825" y="1557339"/>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PP</a:t>
            </a:r>
            <a:r>
              <a:rPr lang="ja-JP" altLang="en-US" sz="1200">
                <a:solidFill>
                  <a:srgbClr val="000000"/>
                </a:solidFill>
                <a:latin typeface="Meiryo UI" panose="020B0604030504040204" pitchFamily="50" charset="-128"/>
                <a:ea typeface="Meiryo UI" panose="020B0604030504040204" pitchFamily="50" charset="-128"/>
              </a:rPr>
              <a:t>大学図書館</a:t>
            </a:r>
          </a:p>
        </p:txBody>
      </p:sp>
      <p:sp>
        <p:nvSpPr>
          <p:cNvPr id="1023124" name="Text Box 148"/>
          <p:cNvSpPr txBox="1">
            <a:spLocks noChangeArrowheads="1"/>
          </p:cNvSpPr>
          <p:nvPr/>
        </p:nvSpPr>
        <p:spPr bwMode="auto">
          <a:xfrm>
            <a:off x="7464425" y="292417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QQ</a:t>
            </a:r>
            <a:r>
              <a:rPr lang="ja-JP" altLang="en-US" sz="1200">
                <a:solidFill>
                  <a:srgbClr val="000000"/>
                </a:solidFill>
                <a:latin typeface="Meiryo UI" panose="020B0604030504040204" pitchFamily="50" charset="-128"/>
                <a:ea typeface="Meiryo UI" panose="020B0604030504040204" pitchFamily="50" charset="-128"/>
              </a:rPr>
              <a:t>大学図書館</a:t>
            </a:r>
          </a:p>
        </p:txBody>
      </p:sp>
      <p:sp>
        <p:nvSpPr>
          <p:cNvPr id="1023125" name="Text Box 149"/>
          <p:cNvSpPr txBox="1">
            <a:spLocks noChangeArrowheads="1"/>
          </p:cNvSpPr>
          <p:nvPr/>
        </p:nvSpPr>
        <p:spPr bwMode="auto">
          <a:xfrm>
            <a:off x="5808664" y="1989139"/>
            <a:ext cx="5032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JST</a:t>
            </a:r>
          </a:p>
        </p:txBody>
      </p:sp>
      <p:cxnSp>
        <p:nvCxnSpPr>
          <p:cNvPr id="1023126" name="AutoShape 150"/>
          <p:cNvCxnSpPr>
            <a:cxnSpLocks noChangeShapeType="1"/>
          </p:cNvCxnSpPr>
          <p:nvPr/>
        </p:nvCxnSpPr>
        <p:spPr bwMode="auto">
          <a:xfrm flipH="1">
            <a:off x="5187950" y="2571751"/>
            <a:ext cx="503238" cy="13620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27" name="AutoShape 151"/>
          <p:cNvCxnSpPr>
            <a:cxnSpLocks noChangeShapeType="1"/>
          </p:cNvCxnSpPr>
          <p:nvPr/>
        </p:nvCxnSpPr>
        <p:spPr bwMode="auto">
          <a:xfrm>
            <a:off x="5691189" y="2571751"/>
            <a:ext cx="1125537" cy="284163"/>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28" name="AutoShape 152"/>
          <p:cNvSpPr>
            <a:spLocks noChangeArrowheads="1"/>
          </p:cNvSpPr>
          <p:nvPr/>
        </p:nvSpPr>
        <p:spPr bwMode="auto">
          <a:xfrm>
            <a:off x="1524001" y="908050"/>
            <a:ext cx="3851275" cy="1873250"/>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PeerToPeer(P2P)</a:t>
            </a:r>
            <a:r>
              <a:rPr lang="ja-JP" altLang="en-US" sz="1200">
                <a:solidFill>
                  <a:srgbClr val="663300"/>
                </a:solidFill>
                <a:latin typeface="Meiryo UI" panose="020B0604030504040204" pitchFamily="50" charset="-128"/>
                <a:ea typeface="Meiryo UI" panose="020B0604030504040204" pitchFamily="50" charset="-128"/>
              </a:rPr>
              <a:t>は対等な立場で直接通信</a:t>
            </a:r>
          </a:p>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・メタデータだけでなく、コンテンツ、さらに、コンピュータ資源も共有しあう仕組み（負荷分散・耐障害性）</a:t>
            </a:r>
          </a:p>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P2P</a:t>
            </a:r>
            <a:r>
              <a:rPr lang="ja-JP" altLang="en-US" sz="1200">
                <a:solidFill>
                  <a:srgbClr val="663300"/>
                </a:solidFill>
                <a:latin typeface="Meiryo UI" panose="020B0604030504040204" pitchFamily="50" charset="-128"/>
                <a:ea typeface="Meiryo UI" panose="020B0604030504040204" pitchFamily="50" charset="-128"/>
              </a:rPr>
              <a:t>ネットワークで、必要なコンテンツ及びメタデータを交換（複数のサイトでコンテンツを持ち合う）</a:t>
            </a:r>
          </a:p>
        </p:txBody>
      </p:sp>
      <p:sp>
        <p:nvSpPr>
          <p:cNvPr id="1023129" name="AutoShape 153"/>
          <p:cNvSpPr>
            <a:spLocks noChangeArrowheads="1"/>
          </p:cNvSpPr>
          <p:nvPr/>
        </p:nvSpPr>
        <p:spPr bwMode="auto">
          <a:xfrm>
            <a:off x="7967664" y="2852739"/>
            <a:ext cx="2700337" cy="2592387"/>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en-US" altLang="ja-JP" sz="120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・目録はどこからでも検索できる</a:t>
            </a:r>
          </a:p>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・コンテンツは、一番早くアクセスできる所から受け取れる</a:t>
            </a:r>
          </a:p>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・各機関は、各機関のユーザニーズに応じたコンテンツを「蔵書」として保持できる</a:t>
            </a:r>
          </a:p>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・各機関は、検索システムがなくても公開できる</a:t>
            </a:r>
          </a:p>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・障害時には他のサイトが自動的に代替してくれる</a:t>
            </a:r>
          </a:p>
          <a:p>
            <a:pPr fontAlgn="base">
              <a:spcBef>
                <a:spcPct val="0"/>
              </a:spcBef>
              <a:spcAft>
                <a:spcPct val="0"/>
              </a:spcAft>
            </a:pPr>
            <a:endParaRPr lang="en-US" altLang="ja-JP" sz="1200">
              <a:solidFill>
                <a:srgbClr val="663300"/>
              </a:solidFill>
              <a:latin typeface="Meiryo UI" panose="020B0604030504040204" pitchFamily="50" charset="-128"/>
              <a:ea typeface="Meiryo UI" panose="020B0604030504040204" pitchFamily="50" charset="-128"/>
            </a:endParaRPr>
          </a:p>
        </p:txBody>
      </p:sp>
      <p:sp>
        <p:nvSpPr>
          <p:cNvPr id="1023130" name="AutoShape 154"/>
          <p:cNvSpPr>
            <a:spLocks noChangeArrowheads="1"/>
          </p:cNvSpPr>
          <p:nvPr/>
        </p:nvSpPr>
        <p:spPr bwMode="auto">
          <a:xfrm>
            <a:off x="2279650" y="3141664"/>
            <a:ext cx="1296988" cy="287337"/>
          </a:xfrm>
          <a:prstGeom prst="wedgeRectCallout">
            <a:avLst>
              <a:gd name="adj1" fmla="val 37028"/>
              <a:gd name="adj2" fmla="val 119611"/>
            </a:avLst>
          </a:prstGeom>
          <a:noFill/>
          <a:ln w="9525">
            <a:solidFill>
              <a:srgbClr val="0000FF"/>
            </a:solidFill>
            <a:miter lim="800000"/>
            <a:headEnd/>
            <a:tailEnd/>
          </a:ln>
          <a:effectLst/>
          <a:extLst>
            <a:ext uri="{909E8E84-426E-40DD-AFC4-6F175D3DCCD1}">
              <a14:hiddenFill xmlns:a14="http://schemas.microsoft.com/office/drawing/2010/main">
                <a:gradFill rotWithShape="1">
                  <a:gsLst>
                    <a:gs pos="0">
                      <a:schemeClr val="bg1"/>
                    </a:gs>
                    <a:gs pos="100000">
                      <a:srgbClr val="0000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a:solidFill>
                  <a:srgbClr val="0000FF"/>
                </a:solidFill>
                <a:latin typeface="Meiryo UI" panose="020B0604030504040204" pitchFamily="50" charset="-128"/>
                <a:ea typeface="Meiryo UI" panose="020B0604030504040204" pitchFamily="50" charset="-128"/>
              </a:rPr>
              <a:t>コンテンツ閲覧</a:t>
            </a:r>
          </a:p>
        </p:txBody>
      </p:sp>
      <p:sp>
        <p:nvSpPr>
          <p:cNvPr id="1023131" name="AutoShape 155"/>
          <p:cNvSpPr>
            <a:spLocks noChangeArrowheads="1"/>
          </p:cNvSpPr>
          <p:nvPr/>
        </p:nvSpPr>
        <p:spPr bwMode="auto">
          <a:xfrm>
            <a:off x="12588875" y="4076700"/>
            <a:ext cx="3097213" cy="2159000"/>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ja-JP" altLang="ja-JP" sz="900">
              <a:solidFill>
                <a:srgbClr val="663300"/>
              </a:solidFill>
              <a:latin typeface="Meiryo UI" panose="020B0604030504040204" pitchFamily="50" charset="-128"/>
              <a:ea typeface="Meiryo UI" panose="020B0604030504040204" pitchFamily="50" charset="-128"/>
            </a:endParaRPr>
          </a:p>
        </p:txBody>
      </p:sp>
      <p:sp>
        <p:nvSpPr>
          <p:cNvPr id="1023132" name="Oval 156"/>
          <p:cNvSpPr>
            <a:spLocks noChangeArrowheads="1"/>
          </p:cNvSpPr>
          <p:nvPr/>
        </p:nvSpPr>
        <p:spPr bwMode="auto">
          <a:xfrm>
            <a:off x="6456364" y="1341439"/>
            <a:ext cx="2592387" cy="20161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3133" name="Oval 157"/>
          <p:cNvSpPr>
            <a:spLocks noChangeArrowheads="1"/>
          </p:cNvSpPr>
          <p:nvPr/>
        </p:nvSpPr>
        <p:spPr bwMode="auto">
          <a:xfrm>
            <a:off x="6240464" y="3573464"/>
            <a:ext cx="2160587" cy="18002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3134" name="Oval 158"/>
          <p:cNvSpPr>
            <a:spLocks noChangeArrowheads="1"/>
          </p:cNvSpPr>
          <p:nvPr/>
        </p:nvSpPr>
        <p:spPr bwMode="auto">
          <a:xfrm>
            <a:off x="8112125" y="5300664"/>
            <a:ext cx="2089150" cy="1368425"/>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海外の国立図書館、</a:t>
            </a:r>
          </a:p>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デジタルアーカイブ機関等</a:t>
            </a:r>
          </a:p>
        </p:txBody>
      </p:sp>
      <p:cxnSp>
        <p:nvCxnSpPr>
          <p:cNvPr id="1023135" name="AutoShape 159"/>
          <p:cNvCxnSpPr>
            <a:cxnSpLocks noChangeShapeType="1"/>
            <a:stCxn id="1023000" idx="2"/>
            <a:endCxn id="1023134" idx="2"/>
          </p:cNvCxnSpPr>
          <p:nvPr/>
        </p:nvCxnSpPr>
        <p:spPr bwMode="auto">
          <a:xfrm>
            <a:off x="5295901" y="4187825"/>
            <a:ext cx="2816225" cy="1797050"/>
          </a:xfrm>
          <a:prstGeom prst="straightConnector1">
            <a:avLst/>
          </a:prstGeom>
          <a:noFill/>
          <a:ln w="381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36" name="Rectangle 160"/>
          <p:cNvSpPr>
            <a:spLocks noGrp="1" noChangeArrowheads="1"/>
          </p:cNvSpPr>
          <p:nvPr>
            <p:ph type="title" sz="quarter"/>
          </p:nvPr>
        </p:nvSpPr>
        <p:spPr>
          <a:xfrm>
            <a:off x="0" y="11113"/>
            <a:ext cx="12192000" cy="1028702"/>
          </a:xfrm>
        </p:spPr>
        <p:txBody>
          <a:bodyPr>
            <a:normAutofit/>
          </a:bodyPr>
          <a:lstStyle/>
          <a:p>
            <a:pPr algn="ctr"/>
            <a:r>
              <a:rPr lang="ja-JP" altLang="en-US" sz="3600" dirty="0" smtClean="0"/>
              <a:t>対等</a:t>
            </a:r>
            <a:r>
              <a:rPr lang="ja-JP" altLang="en-US" sz="3600" dirty="0"/>
              <a:t>な関係でのデジタルアーカイブの構築イメージ</a:t>
            </a:r>
            <a:endParaRPr lang="ja-JP" altLang="en-US" sz="2400" dirty="0"/>
          </a:p>
        </p:txBody>
      </p:sp>
      <p:sp>
        <p:nvSpPr>
          <p:cNvPr id="1023137" name="AutoShape 161"/>
          <p:cNvSpPr>
            <a:spLocks noChangeArrowheads="1"/>
          </p:cNvSpPr>
          <p:nvPr/>
        </p:nvSpPr>
        <p:spPr bwMode="auto">
          <a:xfrm>
            <a:off x="8759825" y="1052514"/>
            <a:ext cx="1728788" cy="574675"/>
          </a:xfrm>
          <a:prstGeom prst="wedgeRoundRectCallout">
            <a:avLst>
              <a:gd name="adj1" fmla="val 19972"/>
              <a:gd name="adj2" fmla="val 8342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0000FF"/>
                </a:solidFill>
                <a:latin typeface="Meiryo UI" panose="020B0604030504040204" pitchFamily="50" charset="-128"/>
                <a:ea typeface="Meiryo UI" panose="020B0604030504040204" pitchFamily="50" charset="-128"/>
              </a:rPr>
              <a:t>P2P</a:t>
            </a:r>
            <a:r>
              <a:rPr lang="ja-JP" altLang="en-US" sz="1200" b="1">
                <a:solidFill>
                  <a:srgbClr val="0000FF"/>
                </a:solidFill>
                <a:latin typeface="Meiryo UI" panose="020B0604030504040204" pitchFamily="50" charset="-128"/>
                <a:ea typeface="Meiryo UI" panose="020B0604030504040204" pitchFamily="50" charset="-128"/>
              </a:rPr>
              <a:t>型ネットワークによる分散保存</a:t>
            </a:r>
          </a:p>
        </p:txBody>
      </p:sp>
      <p:sp>
        <p:nvSpPr>
          <p:cNvPr id="1023138" name="AutoShape 162"/>
          <p:cNvSpPr>
            <a:spLocks noChangeArrowheads="1"/>
          </p:cNvSpPr>
          <p:nvPr/>
        </p:nvSpPr>
        <p:spPr bwMode="auto">
          <a:xfrm>
            <a:off x="5735638" y="5661026"/>
            <a:ext cx="2665412" cy="1196975"/>
          </a:xfrm>
          <a:prstGeom prst="cloudCallout">
            <a:avLst>
              <a:gd name="adj1" fmla="val -30523"/>
              <a:gd name="adj2" fmla="val -114986"/>
            </a:avLst>
          </a:prstGeom>
          <a:gradFill rotWithShape="1">
            <a:gsLst>
              <a:gs pos="0">
                <a:schemeClr val="bg1">
                  <a:alpha val="36000"/>
                </a:schemeClr>
              </a:gs>
              <a:gs pos="100000">
                <a:srgbClr val="FFCC99">
                  <a:alpha val="36000"/>
                </a:srgbClr>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663300"/>
                </a:solidFill>
                <a:latin typeface="Meiryo UI" panose="020B0604030504040204" pitchFamily="50" charset="-128"/>
                <a:ea typeface="Meiryo UI" panose="020B0604030504040204" pitchFamily="50" charset="-128"/>
              </a:rPr>
              <a:t>世界レベルでのデジタルアーカイブを目指して</a:t>
            </a:r>
          </a:p>
          <a:p>
            <a:pPr fontAlgn="base">
              <a:spcBef>
                <a:spcPct val="0"/>
              </a:spcBef>
              <a:spcAft>
                <a:spcPct val="0"/>
              </a:spcAft>
            </a:pPr>
            <a:r>
              <a:rPr lang="ja-JP" altLang="en-US" sz="1000">
                <a:solidFill>
                  <a:srgbClr val="663300"/>
                </a:solidFill>
                <a:latin typeface="Meiryo UI" panose="020B0604030504040204" pitchFamily="50" charset="-128"/>
                <a:ea typeface="Meiryo UI" panose="020B0604030504040204" pitchFamily="50" charset="-128"/>
              </a:rPr>
              <a:t>国際的なコンテンツ及びメタデータ交換の仕組み</a:t>
            </a:r>
            <a:endParaRPr lang="ja-JP" altLang="en-US" sz="1400">
              <a:solidFill>
                <a:srgbClr val="000000"/>
              </a:solidFill>
              <a:latin typeface="Meiryo UI" panose="020B0604030504040204" pitchFamily="50" charset="-128"/>
              <a:ea typeface="Meiryo UI" panose="020B0604030504040204" pitchFamily="50" charset="-128"/>
            </a:endParaRPr>
          </a:p>
        </p:txBody>
      </p:sp>
      <p:sp>
        <p:nvSpPr>
          <p:cNvPr id="165" name="横巻き 164"/>
          <p:cNvSpPr/>
          <p:nvPr/>
        </p:nvSpPr>
        <p:spPr>
          <a:xfrm>
            <a:off x="9666400" y="635570"/>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129172055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0" y="58730"/>
            <a:ext cx="12192000" cy="915492"/>
          </a:xfrm>
        </p:spPr>
        <p:txBody>
          <a:bodyPr>
            <a:normAutofit/>
          </a:bodyPr>
          <a:lstStyle/>
          <a:p>
            <a:r>
              <a:rPr lang="ja-JP" altLang="en-US" sz="3200" dirty="0"/>
              <a:t>情報探索サービスの将来像</a:t>
            </a:r>
            <a:r>
              <a:rPr lang="en-US" altLang="ja-JP" sz="3200" dirty="0"/>
              <a:t/>
            </a:r>
            <a:br>
              <a:rPr lang="en-US" altLang="ja-JP" sz="3200" dirty="0"/>
            </a:br>
            <a:r>
              <a:rPr lang="en-US" altLang="ja-JP" sz="2800" dirty="0"/>
              <a:t>(</a:t>
            </a:r>
            <a:r>
              <a:rPr lang="ja-JP" altLang="en-US" sz="2800" dirty="0"/>
              <a:t>クラウドの世界でのサービスの連携</a:t>
            </a:r>
            <a:r>
              <a:rPr lang="en-US" altLang="ja-JP" sz="2800" dirty="0"/>
              <a:t>)</a:t>
            </a:r>
            <a:endParaRPr lang="ja-JP" altLang="en-US" sz="2800" dirty="0"/>
          </a:p>
        </p:txBody>
      </p:sp>
      <p:sp>
        <p:nvSpPr>
          <p:cNvPr id="69636" name="AutoShape 3"/>
          <p:cNvSpPr>
            <a:spLocks noChangeArrowheads="1"/>
          </p:cNvSpPr>
          <p:nvPr/>
        </p:nvSpPr>
        <p:spPr bwMode="auto">
          <a:xfrm>
            <a:off x="1990726" y="3931127"/>
            <a:ext cx="5618163" cy="408623"/>
          </a:xfrm>
          <a:prstGeom prst="roundRect">
            <a:avLst>
              <a:gd name="adj" fmla="val 16667"/>
            </a:avLst>
          </a:prstGeom>
          <a:solidFill>
            <a:srgbClr val="E5FFFF"/>
          </a:solidFill>
          <a:ln w="3175" algn="ctr">
            <a:solidFill>
              <a:srgbClr val="3333CC"/>
            </a:solidFill>
            <a:round/>
            <a:headEnd/>
            <a:tailEnd/>
          </a:ln>
        </p:spPr>
        <p:txBody>
          <a:bodyPr anchor="ctr">
            <a:spAutoFit/>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37" name="Oval 4"/>
          <p:cNvSpPr>
            <a:spLocks noChangeArrowheads="1"/>
          </p:cNvSpPr>
          <p:nvPr/>
        </p:nvSpPr>
        <p:spPr bwMode="auto">
          <a:xfrm rot="-1045479">
            <a:off x="3830639" y="1179513"/>
            <a:ext cx="1982787" cy="4824412"/>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1096711" name="Oval 7"/>
          <p:cNvSpPr>
            <a:spLocks noChangeArrowheads="1"/>
          </p:cNvSpPr>
          <p:nvPr/>
        </p:nvSpPr>
        <p:spPr bwMode="auto">
          <a:xfrm>
            <a:off x="8364538" y="1714489"/>
            <a:ext cx="2303463" cy="4087827"/>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42" name="AutoShape 9"/>
          <p:cNvSpPr>
            <a:spLocks noChangeArrowheads="1"/>
          </p:cNvSpPr>
          <p:nvPr/>
        </p:nvSpPr>
        <p:spPr bwMode="auto">
          <a:xfrm>
            <a:off x="2063751" y="1557339"/>
            <a:ext cx="3673475" cy="2376487"/>
          </a:xfrm>
          <a:prstGeom prst="cloudCallout">
            <a:avLst>
              <a:gd name="adj1" fmla="val -40708"/>
              <a:gd name="adj2" fmla="val 35639"/>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3" name="Rectangle 10"/>
          <p:cNvSpPr>
            <a:spLocks noChangeArrowheads="1"/>
          </p:cNvSpPr>
          <p:nvPr/>
        </p:nvSpPr>
        <p:spPr bwMode="auto">
          <a:xfrm>
            <a:off x="2309787" y="1500174"/>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4" name="AutoShape 11"/>
          <p:cNvSpPr>
            <a:spLocks noChangeArrowheads="1"/>
          </p:cNvSpPr>
          <p:nvPr/>
        </p:nvSpPr>
        <p:spPr bwMode="auto">
          <a:xfrm>
            <a:off x="2208214" y="3716339"/>
            <a:ext cx="4321175" cy="2809875"/>
          </a:xfrm>
          <a:prstGeom prst="cloudCallout">
            <a:avLst>
              <a:gd name="adj1" fmla="val -27111"/>
              <a:gd name="adj2" fmla="val 37852"/>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5" name="Rectangle 12"/>
          <p:cNvSpPr>
            <a:spLocks noChangeArrowheads="1"/>
          </p:cNvSpPr>
          <p:nvPr/>
        </p:nvSpPr>
        <p:spPr bwMode="auto">
          <a:xfrm>
            <a:off x="2343657" y="5516563"/>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6" name="Oval 13"/>
          <p:cNvSpPr>
            <a:spLocks noChangeArrowheads="1"/>
          </p:cNvSpPr>
          <p:nvPr/>
        </p:nvSpPr>
        <p:spPr bwMode="auto">
          <a:xfrm rot="-2306923">
            <a:off x="2855913" y="2349501"/>
            <a:ext cx="1655762" cy="2879725"/>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47" name="Oval 14"/>
          <p:cNvSpPr>
            <a:spLocks noChangeArrowheads="1"/>
          </p:cNvSpPr>
          <p:nvPr/>
        </p:nvSpPr>
        <p:spPr bwMode="auto">
          <a:xfrm>
            <a:off x="2495551" y="1989138"/>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20" name="Oval 16"/>
          <p:cNvSpPr>
            <a:spLocks noChangeArrowheads="1"/>
          </p:cNvSpPr>
          <p:nvPr/>
        </p:nvSpPr>
        <p:spPr bwMode="auto">
          <a:xfrm>
            <a:off x="8256588" y="2205038"/>
            <a:ext cx="2087562" cy="3938606"/>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50" name="Oval 17"/>
          <p:cNvSpPr>
            <a:spLocks noChangeArrowheads="1"/>
          </p:cNvSpPr>
          <p:nvPr/>
        </p:nvSpPr>
        <p:spPr bwMode="auto">
          <a:xfrm>
            <a:off x="3000376" y="4365625"/>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61" name="AutoShape 28"/>
          <p:cNvSpPr>
            <a:spLocks noChangeArrowheads="1"/>
          </p:cNvSpPr>
          <p:nvPr/>
        </p:nvSpPr>
        <p:spPr bwMode="auto">
          <a:xfrm>
            <a:off x="5810249" y="3357563"/>
            <a:ext cx="2735873"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2" name="AutoShape 29"/>
          <p:cNvSpPr>
            <a:spLocks noChangeArrowheads="1"/>
          </p:cNvSpPr>
          <p:nvPr/>
        </p:nvSpPr>
        <p:spPr bwMode="auto">
          <a:xfrm>
            <a:off x="7524760" y="4214819"/>
            <a:ext cx="135095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6" name="Rectangle 33"/>
          <p:cNvSpPr>
            <a:spLocks noChangeArrowheads="1"/>
          </p:cNvSpPr>
          <p:nvPr/>
        </p:nvSpPr>
        <p:spPr bwMode="auto">
          <a:xfrm>
            <a:off x="2846688" y="3573463"/>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sp>
        <p:nvSpPr>
          <p:cNvPr id="69667" name="Rectangle 34"/>
          <p:cNvSpPr>
            <a:spLocks noChangeArrowheads="1"/>
          </p:cNvSpPr>
          <p:nvPr/>
        </p:nvSpPr>
        <p:spPr bwMode="auto">
          <a:xfrm>
            <a:off x="3134025" y="5157788"/>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pic>
        <p:nvPicPr>
          <p:cNvPr id="69668" name="Picture 35" descr="MCj02320470000[1]"/>
          <p:cNvPicPr>
            <a:picLocks noChangeAspect="1" noChangeArrowheads="1"/>
          </p:cNvPicPr>
          <p:nvPr/>
        </p:nvPicPr>
        <p:blipFill>
          <a:blip r:embed="rId3" cstate="print"/>
          <a:srcRect/>
          <a:stretch>
            <a:fillRect/>
          </a:stretch>
        </p:blipFill>
        <p:spPr bwMode="auto">
          <a:xfrm>
            <a:off x="9310711" y="2357431"/>
            <a:ext cx="517525" cy="485775"/>
          </a:xfrm>
          <a:prstGeom prst="rect">
            <a:avLst/>
          </a:prstGeom>
          <a:noFill/>
          <a:ln w="9525">
            <a:noFill/>
            <a:miter lim="800000"/>
            <a:headEnd/>
            <a:tailEnd/>
          </a:ln>
        </p:spPr>
      </p:pic>
      <p:pic>
        <p:nvPicPr>
          <p:cNvPr id="69669" name="Picture 36" descr="MCj02320470000[1]"/>
          <p:cNvPicPr>
            <a:picLocks noChangeAspect="1" noChangeArrowheads="1"/>
          </p:cNvPicPr>
          <p:nvPr/>
        </p:nvPicPr>
        <p:blipFill>
          <a:blip r:embed="rId3" cstate="print"/>
          <a:srcRect/>
          <a:stretch>
            <a:fillRect/>
          </a:stretch>
        </p:blipFill>
        <p:spPr bwMode="auto">
          <a:xfrm>
            <a:off x="9625014" y="1557339"/>
            <a:ext cx="517525" cy="485775"/>
          </a:xfrm>
          <a:prstGeom prst="rect">
            <a:avLst/>
          </a:prstGeom>
          <a:noFill/>
          <a:ln w="9525">
            <a:noFill/>
            <a:miter lim="800000"/>
            <a:headEnd/>
            <a:tailEnd/>
          </a:ln>
        </p:spPr>
      </p:pic>
      <p:sp>
        <p:nvSpPr>
          <p:cNvPr id="38" name="AutoShape 72"/>
          <p:cNvSpPr>
            <a:spLocks noChangeArrowheads="1"/>
          </p:cNvSpPr>
          <p:nvPr/>
        </p:nvSpPr>
        <p:spPr bwMode="auto">
          <a:xfrm>
            <a:off x="6279241" y="5929331"/>
            <a:ext cx="2610515" cy="777061"/>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600" dirty="0">
                <a:solidFill>
                  <a:srgbClr val="0000FF"/>
                </a:solidFill>
                <a:latin typeface="Meiryo UI" panose="020B0604030504040204" pitchFamily="50" charset="-128"/>
                <a:ea typeface="Meiryo UI" panose="020B0604030504040204" pitchFamily="50" charset="-128"/>
              </a:rPr>
              <a:t>利用者は、情報、サービスの</a:t>
            </a:r>
            <a:endParaRPr lang="en-US" altLang="ja-JP" sz="1600" dirty="0">
              <a:solidFill>
                <a:srgbClr val="0000FF"/>
              </a:solidFill>
              <a:latin typeface="Meiryo UI" panose="020B0604030504040204" pitchFamily="50" charset="-128"/>
              <a:ea typeface="Meiryo UI" panose="020B0604030504040204" pitchFamily="50" charset="-128"/>
            </a:endParaRPr>
          </a:p>
          <a:p>
            <a:r>
              <a:rPr lang="ja-JP" altLang="en-US" sz="1600" dirty="0">
                <a:solidFill>
                  <a:srgbClr val="0000FF"/>
                </a:solidFill>
                <a:latin typeface="Meiryo UI" panose="020B0604030504040204" pitchFamily="50" charset="-128"/>
                <a:ea typeface="Meiryo UI" panose="020B0604030504040204" pitchFamily="50" charset="-128"/>
              </a:rPr>
              <a:t>所在場所を意識せず利用</a:t>
            </a:r>
          </a:p>
        </p:txBody>
      </p:sp>
      <p:sp>
        <p:nvSpPr>
          <p:cNvPr id="41" name="AutoShape 27"/>
          <p:cNvSpPr>
            <a:spLocks noChangeArrowheads="1"/>
          </p:cNvSpPr>
          <p:nvPr/>
        </p:nvSpPr>
        <p:spPr bwMode="auto">
          <a:xfrm>
            <a:off x="4095736" y="5786454"/>
            <a:ext cx="1571636" cy="857256"/>
          </a:xfrm>
          <a:prstGeom prst="wedgeRoundRectCallout">
            <a:avLst>
              <a:gd name="adj1" fmla="val -41583"/>
              <a:gd name="adj2" fmla="val -8095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複数のサービスが連携して、新たなサービスを形成</a:t>
            </a:r>
          </a:p>
        </p:txBody>
      </p:sp>
      <p:sp>
        <p:nvSpPr>
          <p:cNvPr id="42" name="AutoShape 27"/>
          <p:cNvSpPr>
            <a:spLocks noChangeArrowheads="1"/>
          </p:cNvSpPr>
          <p:nvPr/>
        </p:nvSpPr>
        <p:spPr bwMode="auto">
          <a:xfrm>
            <a:off x="8667768" y="5214950"/>
            <a:ext cx="1571636" cy="714380"/>
          </a:xfrm>
          <a:prstGeom prst="wedgeRoundRectCallout">
            <a:avLst>
              <a:gd name="adj1" fmla="val 8834"/>
              <a:gd name="adj2" fmla="val -10260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利用者は、自由にサービスを組み合せて利用</a:t>
            </a:r>
          </a:p>
        </p:txBody>
      </p:sp>
      <p:cxnSp>
        <p:nvCxnSpPr>
          <p:cNvPr id="59" name="直線矢印コネクタ 58"/>
          <p:cNvCxnSpPr>
            <a:stCxn id="58" idx="0"/>
            <a:endCxn id="56" idx="4"/>
          </p:cNvCxnSpPr>
          <p:nvPr/>
        </p:nvCxnSpPr>
        <p:spPr>
          <a:xfrm rot="16200000" flipV="1">
            <a:off x="4720819" y="1696629"/>
            <a:ext cx="1785950" cy="25360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58" idx="0"/>
            <a:endCxn id="57" idx="4"/>
          </p:cNvCxnSpPr>
          <p:nvPr/>
        </p:nvCxnSpPr>
        <p:spPr>
          <a:xfrm rot="5400000" flipH="1" flipV="1">
            <a:off x="6149578" y="3018233"/>
            <a:ext cx="1571636" cy="1071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58" idx="2"/>
            <a:endCxn id="1096735" idx="6"/>
          </p:cNvCxnSpPr>
          <p:nvPr/>
        </p:nvCxnSpPr>
        <p:spPr>
          <a:xfrm rot="10800000">
            <a:off x="4036989" y="2964653"/>
            <a:ext cx="1844699" cy="13573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58" idx="1"/>
            <a:endCxn id="51" idx="4"/>
          </p:cNvCxnSpPr>
          <p:nvPr/>
        </p:nvCxnSpPr>
        <p:spPr>
          <a:xfrm rot="16200000" flipV="1">
            <a:off x="5281489" y="3100503"/>
            <a:ext cx="850384" cy="9358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8" idx="2"/>
            <a:endCxn id="50" idx="7"/>
          </p:cNvCxnSpPr>
          <p:nvPr/>
        </p:nvCxnSpPr>
        <p:spPr>
          <a:xfrm rot="10800000" flipV="1">
            <a:off x="3760956" y="4321975"/>
            <a:ext cx="2120730" cy="9680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58" idx="3"/>
          </p:cNvCxnSpPr>
          <p:nvPr/>
        </p:nvCxnSpPr>
        <p:spPr>
          <a:xfrm rot="5400000">
            <a:off x="5888712" y="4643292"/>
            <a:ext cx="278880" cy="2929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stCxn id="58" idx="4"/>
            <a:endCxn id="54" idx="0"/>
          </p:cNvCxnSpPr>
          <p:nvPr/>
        </p:nvCxnSpPr>
        <p:spPr>
          <a:xfrm rot="16200000" flipH="1">
            <a:off x="7221148" y="4446992"/>
            <a:ext cx="142876" cy="8215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58" idx="0"/>
            <a:endCxn id="55" idx="4"/>
          </p:cNvCxnSpPr>
          <p:nvPr/>
        </p:nvCxnSpPr>
        <p:spPr>
          <a:xfrm rot="5400000" flipH="1" flipV="1">
            <a:off x="6828239" y="3411142"/>
            <a:ext cx="500066" cy="39290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5" name="AutoShape 29"/>
          <p:cNvSpPr>
            <a:spLocks noChangeArrowheads="1"/>
          </p:cNvSpPr>
          <p:nvPr/>
        </p:nvSpPr>
        <p:spPr bwMode="auto">
          <a:xfrm>
            <a:off x="8024826" y="2928935"/>
            <a:ext cx="135095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1096735" name="Oval 31"/>
          <p:cNvSpPr>
            <a:spLocks noChangeArrowheads="1"/>
          </p:cNvSpPr>
          <p:nvPr/>
        </p:nvSpPr>
        <p:spPr bwMode="auto">
          <a:xfrm>
            <a:off x="2166911" y="2571744"/>
            <a:ext cx="1870077" cy="785818"/>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7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（学術機関連携）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NII</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JST</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大学図書館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電子ジャーナル出版者</a:t>
            </a:r>
          </a:p>
        </p:txBody>
      </p:sp>
      <p:sp>
        <p:nvSpPr>
          <p:cNvPr id="49" name="Oval 31"/>
          <p:cNvSpPr>
            <a:spLocks noChangeArrowheads="1"/>
          </p:cNvSpPr>
          <p:nvPr/>
        </p:nvSpPr>
        <p:spPr bwMode="auto">
          <a:xfrm>
            <a:off x="3095604" y="3429000"/>
            <a:ext cx="2857520" cy="1214446"/>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85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MLA</a:t>
            </a:r>
            <a:r>
              <a:rPr lang="ja-JP" altLang="en-US" sz="1200" dirty="0">
                <a:solidFill>
                  <a:prstClr val="black"/>
                </a:solidFill>
                <a:latin typeface="Meiryo UI" panose="020B0604030504040204" pitchFamily="50" charset="-128"/>
                <a:ea typeface="Meiryo UI" panose="020B0604030504040204" pitchFamily="50" charset="-128"/>
              </a:rPr>
              <a:t>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国立公文書館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東京国立博物館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国立美術館</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200" dirty="0">
                <a:solidFill>
                  <a:prstClr val="black"/>
                </a:solidFill>
                <a:latin typeface="Meiryo UI" panose="020B0604030504040204" pitchFamily="50" charset="-128"/>
                <a:ea typeface="Meiryo UI" panose="020B0604030504040204" pitchFamily="50" charset="-128"/>
              </a:rPr>
              <a:t>人間文化研究機構（資源共有化）</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各美術館、博物館、公文書館、図書館</a:t>
            </a:r>
          </a:p>
        </p:txBody>
      </p:sp>
      <p:sp>
        <p:nvSpPr>
          <p:cNvPr id="50" name="Oval 31"/>
          <p:cNvSpPr>
            <a:spLocks noChangeArrowheads="1"/>
          </p:cNvSpPr>
          <p:nvPr/>
        </p:nvSpPr>
        <p:spPr bwMode="auto">
          <a:xfrm>
            <a:off x="1809720" y="5143512"/>
            <a:ext cx="2286016" cy="1000132"/>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85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（公共図書館連携）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都道府県立図書館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政令指定都市立図書館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市町村立図書館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専門図書館</a:t>
            </a:r>
          </a:p>
        </p:txBody>
      </p:sp>
      <p:sp>
        <p:nvSpPr>
          <p:cNvPr id="51" name="Oval 31"/>
          <p:cNvSpPr>
            <a:spLocks noChangeArrowheads="1"/>
          </p:cNvSpPr>
          <p:nvPr/>
        </p:nvSpPr>
        <p:spPr bwMode="auto">
          <a:xfrm>
            <a:off x="4024298" y="2000240"/>
            <a:ext cx="2428892" cy="1143008"/>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7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（出版者等との連携）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hlinkClick r:id="rId4"/>
              </a:rPr>
              <a:t>日本電子出版協会（</a:t>
            </a:r>
            <a:r>
              <a:rPr lang="en-US" altLang="ja-JP" sz="1200" dirty="0">
                <a:solidFill>
                  <a:prstClr val="black"/>
                </a:solidFill>
                <a:latin typeface="Meiryo UI" panose="020B0604030504040204" pitchFamily="50" charset="-128"/>
                <a:ea typeface="Meiryo UI" panose="020B0604030504040204" pitchFamily="50" charset="-128"/>
                <a:hlinkClick r:id="rId4"/>
              </a:rPr>
              <a:t>JEPA</a:t>
            </a:r>
            <a:r>
              <a:rPr lang="ja-JP" altLang="en-US" sz="1200" dirty="0">
                <a:solidFill>
                  <a:prstClr val="black"/>
                </a:solidFill>
                <a:latin typeface="Meiryo UI" panose="020B0604030504040204" pitchFamily="50" charset="-128"/>
                <a:ea typeface="Meiryo UI" panose="020B0604030504040204" pitchFamily="50" charset="-128"/>
                <a:hlinkClick r:id="rId4"/>
              </a:rPr>
              <a:t>）</a:t>
            </a:r>
            <a:endParaRPr lang="ja-JP" altLang="en-US" sz="12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hlinkClick r:id="rId5"/>
              </a:rPr>
              <a:t>日本印刷技術協会（</a:t>
            </a:r>
            <a:r>
              <a:rPr lang="en-US" altLang="ja-JP" sz="1200" dirty="0">
                <a:solidFill>
                  <a:prstClr val="black"/>
                </a:solidFill>
                <a:latin typeface="Meiryo UI" panose="020B0604030504040204" pitchFamily="50" charset="-128"/>
                <a:ea typeface="Meiryo UI" panose="020B0604030504040204" pitchFamily="50" charset="-128"/>
                <a:hlinkClick r:id="rId5"/>
              </a:rPr>
              <a:t>JAGAT</a:t>
            </a:r>
            <a:r>
              <a:rPr lang="ja-JP" altLang="en-US" sz="1200" dirty="0">
                <a:solidFill>
                  <a:prstClr val="black"/>
                </a:solidFill>
                <a:latin typeface="Meiryo UI" panose="020B0604030504040204" pitchFamily="50" charset="-128"/>
                <a:ea typeface="Meiryo UI" panose="020B0604030504040204" pitchFamily="50" charset="-128"/>
                <a:hlinkClick r:id="rId5"/>
              </a:rPr>
              <a:t>） </a:t>
            </a:r>
            <a:endParaRPr lang="ja-JP" altLang="en-US" sz="12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書籍出版者</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電子書籍出版者</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インターネット書籍販売者</a:t>
            </a:r>
          </a:p>
        </p:txBody>
      </p:sp>
      <p:sp>
        <p:nvSpPr>
          <p:cNvPr id="52" name="Oval 31"/>
          <p:cNvSpPr>
            <a:spLocks noChangeArrowheads="1"/>
          </p:cNvSpPr>
          <p:nvPr/>
        </p:nvSpPr>
        <p:spPr bwMode="auto">
          <a:xfrm>
            <a:off x="4024298" y="4786322"/>
            <a:ext cx="2286016" cy="92869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（政府機関との連携）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e-GOV</a:t>
            </a:r>
            <a:r>
              <a:rPr lang="ja-JP" altLang="en-US" sz="1200" dirty="0">
                <a:solidFill>
                  <a:prstClr val="black"/>
                </a:solidFill>
                <a:latin typeface="Meiryo UI" panose="020B0604030504040204" pitchFamily="50" charset="-128"/>
                <a:ea typeface="Meiryo UI" panose="020B0604030504040204" pitchFamily="50" charset="-128"/>
              </a:rPr>
              <a:t>（総務省行政管理局）</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各府省支部図書館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国立印刷局</a:t>
            </a:r>
          </a:p>
        </p:txBody>
      </p:sp>
      <p:sp>
        <p:nvSpPr>
          <p:cNvPr id="54" name="Oval 31"/>
          <p:cNvSpPr>
            <a:spLocks noChangeArrowheads="1"/>
          </p:cNvSpPr>
          <p:nvPr/>
        </p:nvSpPr>
        <p:spPr bwMode="auto">
          <a:xfrm>
            <a:off x="6667504" y="4929198"/>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0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（民間・個人サイト）</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Blog</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Wiki</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SNS</a:t>
            </a:r>
            <a:r>
              <a:rPr lang="ja-JP" altLang="en-US" sz="1200" dirty="0">
                <a:solidFill>
                  <a:prstClr val="black"/>
                </a:solidFill>
                <a:latin typeface="Meiryo UI" panose="020B0604030504040204" pitchFamily="50" charset="-128"/>
                <a:ea typeface="Meiryo UI" panose="020B0604030504040204" pitchFamily="50" charset="-128"/>
              </a:rPr>
              <a:t>サイト</a:t>
            </a:r>
          </a:p>
          <a:p>
            <a:pPr>
              <a:buFontTx/>
              <a:buChar char="•"/>
              <a:defRPr/>
            </a:pPr>
            <a:r>
              <a:rPr lang="ja-JP" altLang="en-US" sz="1100" dirty="0">
                <a:solidFill>
                  <a:prstClr val="black"/>
                </a:solidFill>
                <a:latin typeface="Meiryo UI" panose="020B0604030504040204" pitchFamily="50" charset="-128"/>
                <a:ea typeface="Meiryo UI" panose="020B0604030504040204" pitchFamily="50" charset="-128"/>
              </a:rPr>
              <a:t>ソーシャルブックマークサイト</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55" name="Oval 31"/>
          <p:cNvSpPr>
            <a:spLocks noChangeArrowheads="1"/>
          </p:cNvSpPr>
          <p:nvPr/>
        </p:nvSpPr>
        <p:spPr bwMode="auto">
          <a:xfrm>
            <a:off x="6238876" y="2786058"/>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1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（商用ポータルサイト）</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Google</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Yahoo</a:t>
            </a:r>
            <a:r>
              <a:rPr lang="ja-JP" altLang="en-US" sz="1200" dirty="0">
                <a:solidFill>
                  <a:prstClr val="black"/>
                </a:solidFill>
                <a:latin typeface="Meiryo UI" panose="020B0604030504040204" pitchFamily="50" charset="-128"/>
                <a:ea typeface="Meiryo UI" panose="020B0604030504040204" pitchFamily="50" charset="-128"/>
              </a:rPr>
              <a:t>等</a:t>
            </a:r>
          </a:p>
        </p:txBody>
      </p:sp>
      <p:sp>
        <p:nvSpPr>
          <p:cNvPr id="56" name="Oval 31"/>
          <p:cNvSpPr>
            <a:spLocks noChangeArrowheads="1"/>
          </p:cNvSpPr>
          <p:nvPr/>
        </p:nvSpPr>
        <p:spPr bwMode="auto">
          <a:xfrm>
            <a:off x="3309918" y="1500174"/>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1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CJK</a:t>
            </a:r>
            <a:r>
              <a:rPr lang="ja-JP" altLang="en-US" sz="1200" dirty="0">
                <a:solidFill>
                  <a:prstClr val="black"/>
                </a:solidFill>
                <a:latin typeface="Meiryo UI" panose="020B0604030504040204" pitchFamily="50" charset="-128"/>
                <a:ea typeface="Meiryo UI" panose="020B0604030504040204" pitchFamily="50" charset="-128"/>
              </a:rPr>
              <a:t>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中国、日本、韓国</a:t>
            </a:r>
          </a:p>
        </p:txBody>
      </p:sp>
      <p:sp>
        <p:nvSpPr>
          <p:cNvPr id="57" name="Oval 31"/>
          <p:cNvSpPr>
            <a:spLocks noChangeArrowheads="1"/>
          </p:cNvSpPr>
          <p:nvPr/>
        </p:nvSpPr>
        <p:spPr bwMode="auto">
          <a:xfrm>
            <a:off x="6167438" y="1571612"/>
            <a:ext cx="1643074" cy="71438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（国際連携）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WDL</a:t>
            </a:r>
          </a:p>
          <a:p>
            <a:pPr>
              <a:buFontTx/>
              <a:buChar char="•"/>
              <a:defRPr/>
            </a:pPr>
            <a:r>
              <a:rPr lang="en-US" altLang="ja-JP" sz="1200" dirty="0" err="1">
                <a:solidFill>
                  <a:prstClr val="black"/>
                </a:solidFill>
                <a:latin typeface="Meiryo UI" panose="020B0604030504040204" pitchFamily="50" charset="-128"/>
                <a:ea typeface="Meiryo UI" panose="020B0604030504040204" pitchFamily="50" charset="-128"/>
              </a:rPr>
              <a:t>Europeana</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58" name="Oval 31"/>
          <p:cNvSpPr>
            <a:spLocks noChangeArrowheads="1"/>
          </p:cNvSpPr>
          <p:nvPr/>
        </p:nvSpPr>
        <p:spPr bwMode="auto">
          <a:xfrm>
            <a:off x="5881686" y="3857628"/>
            <a:ext cx="2000264" cy="92869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6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NDL</a:t>
            </a:r>
            <a:r>
              <a:rPr lang="ja-JP" altLang="en-US" sz="1200" dirty="0">
                <a:solidFill>
                  <a:prstClr val="black"/>
                </a:solidFill>
                <a:latin typeface="Meiryo UI" panose="020B0604030504040204" pitchFamily="50" charset="-128"/>
                <a:ea typeface="Meiryo UI" panose="020B0604030504040204" pitchFamily="50" charset="-128"/>
              </a:rPr>
              <a:t>）</a:t>
            </a:r>
          </a:p>
          <a:p>
            <a:pPr>
              <a:buFontTx/>
              <a:buChar char="•"/>
              <a:defRPr/>
            </a:pPr>
            <a:r>
              <a:rPr lang="en-US" altLang="ja-JP" sz="1400" dirty="0">
                <a:solidFill>
                  <a:prstClr val="black"/>
                </a:solidFill>
                <a:latin typeface="Meiryo UI" panose="020B0604030504040204" pitchFamily="50" charset="-128"/>
                <a:ea typeface="Meiryo UI" panose="020B0604030504040204" pitchFamily="50" charset="-128"/>
              </a:rPr>
              <a:t>NDL</a:t>
            </a:r>
            <a:r>
              <a:rPr lang="ja-JP" altLang="en-US" sz="1400" dirty="0">
                <a:solidFill>
                  <a:prstClr val="black"/>
                </a:solidFill>
                <a:latin typeface="Meiryo UI" panose="020B0604030504040204" pitchFamily="50" charset="-128"/>
                <a:ea typeface="Meiryo UI" panose="020B0604030504040204" pitchFamily="50" charset="-128"/>
              </a:rPr>
              <a:t>デジタルアーカイブ</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蔵書目録</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ナレッジ</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各種データベース</a:t>
            </a:r>
          </a:p>
        </p:txBody>
      </p:sp>
      <p:sp>
        <p:nvSpPr>
          <p:cNvPr id="87" name="AutoShape 72"/>
          <p:cNvSpPr>
            <a:spLocks noChangeArrowheads="1"/>
          </p:cNvSpPr>
          <p:nvPr/>
        </p:nvSpPr>
        <p:spPr bwMode="auto">
          <a:xfrm>
            <a:off x="9193506" y="713556"/>
            <a:ext cx="2324592" cy="858857"/>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200" dirty="0">
                <a:solidFill>
                  <a:srgbClr val="0000FF"/>
                </a:solidFill>
                <a:latin typeface="Meiryo UI" panose="020B0604030504040204" pitchFamily="50" charset="-128"/>
                <a:ea typeface="Meiryo UI" panose="020B0604030504040204" pitchFamily="50" charset="-128"/>
              </a:rPr>
              <a:t>・当館は巨大なデータプロバイダ</a:t>
            </a:r>
            <a:endParaRPr lang="en-US" altLang="ja-JP" sz="1200" dirty="0">
              <a:solidFill>
                <a:srgbClr val="0000FF"/>
              </a:solidFill>
              <a:latin typeface="Meiryo UI" panose="020B0604030504040204" pitchFamily="50" charset="-128"/>
              <a:ea typeface="Meiryo UI" panose="020B0604030504040204" pitchFamily="50" charset="-128"/>
            </a:endParaRPr>
          </a:p>
          <a:p>
            <a:pPr marL="85725" indent="-85725"/>
            <a:r>
              <a:rPr lang="ja-JP" altLang="en-US" sz="1200" dirty="0">
                <a:solidFill>
                  <a:srgbClr val="0000FF"/>
                </a:solidFill>
                <a:latin typeface="Meiryo UI" panose="020B0604030504040204" pitchFamily="50" charset="-128"/>
                <a:ea typeface="Meiryo UI" panose="020B0604030504040204" pitchFamily="50" charset="-128"/>
              </a:rPr>
              <a:t>・巨大なデータプロバイダとして、</a:t>
            </a:r>
            <a:endParaRPr lang="en-US" altLang="ja-JP" sz="1200" dirty="0">
              <a:solidFill>
                <a:srgbClr val="0000FF"/>
              </a:solidFill>
              <a:latin typeface="Meiryo UI" panose="020B0604030504040204" pitchFamily="50" charset="-128"/>
              <a:ea typeface="Meiryo UI" panose="020B0604030504040204" pitchFamily="50" charset="-128"/>
            </a:endParaRPr>
          </a:p>
          <a:p>
            <a:pPr marL="85725" indent="-85725"/>
            <a:r>
              <a:rPr lang="ja-JP" altLang="en-US" sz="1200" dirty="0">
                <a:solidFill>
                  <a:srgbClr val="0000FF"/>
                </a:solidFill>
                <a:latin typeface="Meiryo UI" panose="020B0604030504040204" pitchFamily="50" charset="-128"/>
                <a:ea typeface="Meiryo UI" panose="020B0604030504040204" pitchFamily="50" charset="-128"/>
              </a:rPr>
              <a:t>中核的なサービスプロバイダとなる</a:t>
            </a:r>
          </a:p>
        </p:txBody>
      </p:sp>
      <p:sp>
        <p:nvSpPr>
          <p:cNvPr id="60" name="スライド番号プレースホルダ 59"/>
          <p:cNvSpPr>
            <a:spLocks noGrp="1"/>
          </p:cNvSpPr>
          <p:nvPr>
            <p:ph type="sldNum" sz="quarter" idx="11"/>
          </p:nvPr>
        </p:nvSpPr>
        <p:spPr>
          <a:xfrm>
            <a:off x="11177063" y="6284002"/>
            <a:ext cx="682069" cy="365125"/>
          </a:xfrm>
        </p:spPr>
        <p:txBody>
          <a:bodyPr/>
          <a:lstStyle/>
          <a:p>
            <a:pPr>
              <a:defRPr/>
            </a:pPr>
            <a:fld id="{DFA1AA98-C5D7-43DB-8850-82B4698A43C7}" type="slidenum">
              <a:rPr lang="en-US" altLang="ja-JP" smtClean="0">
                <a:solidFill>
                  <a:prstClr val="black">
                    <a:tint val="75000"/>
                  </a:prstClr>
                </a:solidFill>
              </a:rPr>
              <a:pPr>
                <a:defRPr/>
              </a:pPr>
              <a:t>225</a:t>
            </a:fld>
            <a:endParaRPr lang="en-US" altLang="ja-JP" dirty="0">
              <a:solidFill>
                <a:prstClr val="black">
                  <a:tint val="75000"/>
                </a:prstClr>
              </a:solidFill>
            </a:endParaRPr>
          </a:p>
        </p:txBody>
      </p:sp>
      <p:sp>
        <p:nvSpPr>
          <p:cNvPr id="61" name="横巻き 60"/>
          <p:cNvSpPr/>
          <p:nvPr/>
        </p:nvSpPr>
        <p:spPr>
          <a:xfrm>
            <a:off x="9625014" y="39205"/>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200962431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07917" cy="928670"/>
          </a:xfrm>
        </p:spPr>
        <p:txBody>
          <a:bodyPr>
            <a:normAutofit/>
          </a:bodyPr>
          <a:lstStyle/>
          <a:p>
            <a:r>
              <a:rPr lang="ja-JP" altLang="en-US" sz="3600" dirty="0"/>
              <a:t>ナショナルアーカイブにおける</a:t>
            </a:r>
            <a:r>
              <a:rPr lang="en-US" altLang="ja-JP" sz="3600" dirty="0"/>
              <a:t>LOD</a:t>
            </a:r>
            <a:r>
              <a:rPr lang="ja-JP" altLang="en-US" sz="3600" dirty="0"/>
              <a:t>化</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mtClean="0"/>
              <a:pPr/>
              <a:t>226</a:t>
            </a:fld>
            <a:endParaRPr kumimoji="0" lang="en-US"/>
          </a:p>
        </p:txBody>
      </p:sp>
      <p:sp>
        <p:nvSpPr>
          <p:cNvPr id="4" name="AutoShape 8"/>
          <p:cNvSpPr>
            <a:spLocks noChangeArrowheads="1"/>
          </p:cNvSpPr>
          <p:nvPr/>
        </p:nvSpPr>
        <p:spPr bwMode="auto">
          <a:xfrm>
            <a:off x="1695391" y="1010570"/>
            <a:ext cx="889705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知的情報資源の利用</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5" name="AutoShape 8"/>
          <p:cNvSpPr>
            <a:spLocks noChangeArrowheads="1"/>
          </p:cNvSpPr>
          <p:nvPr/>
        </p:nvSpPr>
        <p:spPr bwMode="auto">
          <a:xfrm>
            <a:off x="1660786" y="3627204"/>
            <a:ext cx="8853829" cy="2970346"/>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r>
              <a:rPr lang="en-US" altLang="ja-JP" sz="1200" b="1" dirty="0">
                <a:solidFill>
                  <a:schemeClr val="tx1"/>
                </a:solidFill>
                <a:latin typeface="Meiryo UI" panose="020B0604030504040204" pitchFamily="50" charset="-128"/>
                <a:ea typeface="Meiryo UI" panose="020B0604030504040204" pitchFamily="50" charset="-128"/>
              </a:rPr>
              <a:t>Data</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endParaRPr lang="en-US" altLang="ja-JP" sz="500" b="1"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1695391" y="1883048"/>
            <a:ext cx="881922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情報発信基盤</a:t>
            </a:r>
            <a:r>
              <a:rPr lang="ja-JP" altLang="en-US" sz="1200" b="1" dirty="0">
                <a:solidFill>
                  <a:schemeClr val="tx1"/>
                </a:solidFill>
                <a:latin typeface="Meiryo UI" panose="020B0604030504040204" pitchFamily="50" charset="-128"/>
                <a:ea typeface="Meiryo UI" panose="020B0604030504040204" pitchFamily="50" charset="-128"/>
              </a:rPr>
              <a:t>（目的毎）⇒</a:t>
            </a:r>
            <a:r>
              <a:rPr lang="en-US" altLang="ja-JP" sz="1200" b="1" dirty="0">
                <a:solidFill>
                  <a:schemeClr val="tx1"/>
                </a:solidFill>
                <a:latin typeface="Meiryo UI" panose="020B0604030504040204" pitchFamily="50" charset="-128"/>
                <a:ea typeface="Meiryo UI" panose="020B0604030504040204" pitchFamily="50" charset="-128"/>
              </a:rPr>
              <a:t>Service</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p>
        </p:txBody>
      </p:sp>
      <p:sp>
        <p:nvSpPr>
          <p:cNvPr id="7" name="AutoShape 8"/>
          <p:cNvSpPr>
            <a:spLocks noChangeArrowheads="1"/>
          </p:cNvSpPr>
          <p:nvPr/>
        </p:nvSpPr>
        <p:spPr bwMode="auto">
          <a:xfrm>
            <a:off x="1695391" y="2768506"/>
            <a:ext cx="8858619" cy="804444"/>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a:t>
            </a:r>
            <a:r>
              <a:rPr lang="en-US" altLang="ja-JP" sz="1600" b="1" dirty="0" err="1">
                <a:latin typeface="Meiryo UI" panose="020B0604030504040204" pitchFamily="50" charset="-128"/>
                <a:ea typeface="Meiryo UI" panose="020B0604030504040204" pitchFamily="50" charset="-128"/>
              </a:rPr>
              <a:t>Creater</a:t>
            </a:r>
            <a:endParaRPr lang="en-US" altLang="ja-JP" sz="1600" b="1"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2063553" y="4077072"/>
            <a:ext cx="7112813" cy="50656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400" b="1" dirty="0">
                <a:latin typeface="Meiryo UI" panose="020B0604030504040204" pitchFamily="50" charset="-128"/>
                <a:ea typeface="Meiryo UI" panose="020B0604030504040204" pitchFamily="50" charset="-128"/>
              </a:rPr>
              <a:t>検索・配信機能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endParaRPr lang="en-US" altLang="ja-JP" sz="1100" b="1" dirty="0">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1892090" y="5730235"/>
            <a:ext cx="1456518" cy="62574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endParaRPr lang="en-US" altLang="ja-JP" sz="1100" b="1" dirty="0">
              <a:latin typeface="Meiryo UI" panose="020B0604030504040204" pitchFamily="50" charset="-128"/>
              <a:ea typeface="Meiryo UI" panose="020B0604030504040204" pitchFamily="50" charset="-128"/>
            </a:endParaRPr>
          </a:p>
          <a:p>
            <a:pPr>
              <a:lnSpc>
                <a:spcPts val="1600"/>
              </a:lnSpc>
            </a:pPr>
            <a:r>
              <a:rPr lang="ja-JP" altLang="en-US" sz="1100" b="1" dirty="0">
                <a:latin typeface="Meiryo UI" panose="020B0604030504040204" pitchFamily="50" charset="-128"/>
                <a:ea typeface="Meiryo UI" panose="020B0604030504040204" pitchFamily="50" charset="-128"/>
              </a:rPr>
              <a:t>・蔵書のデジタル化</a:t>
            </a:r>
            <a:endParaRPr lang="en-US" altLang="ja-JP" sz="1100" b="1"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1867997" y="4724625"/>
            <a:ext cx="1536842" cy="864616"/>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a:p>
            <a:pPr>
              <a:lnSpc>
                <a:spcPts val="1600"/>
              </a:lnSpc>
            </a:pPr>
            <a:r>
              <a:rPr lang="ja-JP" altLang="en-US" sz="1200" b="1" dirty="0">
                <a:latin typeface="Meiryo UI" panose="020B0604030504040204" pitchFamily="50" charset="-128"/>
                <a:ea typeface="Meiryo UI" panose="020B0604030504040204" pitchFamily="50" charset="-128"/>
              </a:rPr>
              <a:t>・</a:t>
            </a:r>
            <a:endParaRPr lang="en-US" altLang="ja-JP" sz="1200" b="1" dirty="0">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3503712" y="4778757"/>
            <a:ext cx="3570296" cy="169446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7218442" y="4755952"/>
            <a:ext cx="2982014" cy="171259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保存機能</a:t>
            </a:r>
            <a:endParaRPr lang="en-US" altLang="ja-JP" sz="1200" b="1" dirty="0">
              <a:latin typeface="Meiryo UI" panose="020B0604030504040204" pitchFamily="50" charset="-128"/>
              <a:ea typeface="Meiryo UI" panose="020B0604030504040204" pitchFamily="50" charset="-128"/>
            </a:endParaRPr>
          </a:p>
        </p:txBody>
      </p:sp>
      <p:pic>
        <p:nvPicPr>
          <p:cNvPr id="23" name="Picture 2" descr="C:\Users\staff\Desktop\5star-st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4551" y="4882545"/>
            <a:ext cx="2382822" cy="147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ローチャート : 磁気ディスク 53"/>
          <p:cNvSpPr/>
          <p:nvPr/>
        </p:nvSpPr>
        <p:spPr>
          <a:xfrm>
            <a:off x="6000966" y="6024376"/>
            <a:ext cx="1108646" cy="423425"/>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書誌・所在情報</a:t>
            </a:r>
            <a:endParaRPr lang="en-US" altLang="ja-JP" sz="1100" dirty="0">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a:blip r:embed="rId3"/>
          <a:stretch>
            <a:fillRect/>
          </a:stretch>
        </p:blipFill>
        <p:spPr>
          <a:xfrm>
            <a:off x="5373338" y="5159367"/>
            <a:ext cx="1496759" cy="836824"/>
          </a:xfrm>
          <a:prstGeom prst="rect">
            <a:avLst/>
          </a:prstGeom>
        </p:spPr>
      </p:pic>
      <p:pic>
        <p:nvPicPr>
          <p:cNvPr id="25" name="図 24"/>
          <p:cNvPicPr>
            <a:picLocks noChangeAspect="1"/>
          </p:cNvPicPr>
          <p:nvPr/>
        </p:nvPicPr>
        <p:blipFill>
          <a:blip r:embed="rId4"/>
          <a:stretch>
            <a:fillRect/>
          </a:stretch>
        </p:blipFill>
        <p:spPr>
          <a:xfrm>
            <a:off x="7279822" y="5075020"/>
            <a:ext cx="2202472" cy="1195171"/>
          </a:xfrm>
          <a:prstGeom prst="rect">
            <a:avLst/>
          </a:prstGeom>
        </p:spPr>
      </p:pic>
      <p:sp>
        <p:nvSpPr>
          <p:cNvPr id="8" name="フローチャート : 磁気ディスク 53"/>
          <p:cNvSpPr/>
          <p:nvPr/>
        </p:nvSpPr>
        <p:spPr>
          <a:xfrm>
            <a:off x="8971698" y="5810728"/>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保存用コンテンツ</a:t>
            </a:r>
            <a:endParaRPr lang="en-US" altLang="ja-JP" sz="1100" dirty="0">
              <a:latin typeface="Meiryo UI" panose="020B0604030504040204" pitchFamily="50" charset="-128"/>
              <a:ea typeface="Meiryo UI" panose="020B0604030504040204" pitchFamily="50" charset="-128"/>
            </a:endParaRPr>
          </a:p>
          <a:p>
            <a:pPr>
              <a:lnSpc>
                <a:spcPts val="1700"/>
              </a:lnSpc>
            </a:pPr>
            <a:r>
              <a:rPr lang="ja-JP" altLang="en-US" sz="1100" dirty="0">
                <a:latin typeface="Meiryo UI" panose="020B0604030504040204" pitchFamily="50" charset="-128"/>
                <a:ea typeface="Meiryo UI" panose="020B0604030504040204" pitchFamily="50" charset="-128"/>
              </a:rPr>
              <a:t>永久保存庫</a:t>
            </a:r>
            <a:endParaRPr lang="en-US" altLang="ja-JP" sz="11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6614632" y="2936895"/>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3497198" y="3077895"/>
            <a:ext cx="1080067" cy="40332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創作活動</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36836" y="3078434"/>
            <a:ext cx="1484284"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8198837" y="2264138"/>
            <a:ext cx="1021225" cy="34704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文献情報</a:t>
            </a:r>
            <a:endParaRPr lang="en-US" altLang="ja-JP" sz="12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1934730" y="2266504"/>
            <a:ext cx="2027501" cy="36469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4163795" y="2303872"/>
            <a:ext cx="1046019" cy="34381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防災情報</a:t>
            </a:r>
            <a:endParaRPr lang="en-US" altLang="ja-JP" sz="12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9089245" y="1329436"/>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6370670" y="1258858"/>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34" name="AutoShape 8"/>
          <p:cNvSpPr>
            <a:spLocks noChangeArrowheads="1"/>
          </p:cNvSpPr>
          <p:nvPr/>
        </p:nvSpPr>
        <p:spPr bwMode="auto">
          <a:xfrm>
            <a:off x="7950163" y="1316677"/>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3627215" y="1322384"/>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5371473" y="2303872"/>
            <a:ext cx="1243158" cy="34381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a:t>
            </a:r>
            <a:r>
              <a:rPr lang="ja-JP" altLang="en-US" sz="1200" dirty="0" err="1">
                <a:latin typeface="Meiryo UI" panose="020B0604030504040204" pitchFamily="50" charset="-128"/>
                <a:ea typeface="Meiryo UI" panose="020B0604030504040204" pitchFamily="50" charset="-128"/>
              </a:rPr>
              <a:t>情報情報</a:t>
            </a:r>
            <a:endParaRPr lang="en-US" altLang="ja-JP" sz="12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5030319" y="1237808"/>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2332277" y="1279446"/>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6699112" y="2305748"/>
            <a:ext cx="1422034" cy="3305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過去のウェブ情報</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7776626" y="2962000"/>
            <a:ext cx="1401419" cy="4377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ナレッジ・レファレンス情報作成</a:t>
            </a:r>
            <a:endParaRPr lang="en-US" altLang="ja-JP" sz="1200" dirty="0">
              <a:latin typeface="Meiryo UI" panose="020B0604030504040204" pitchFamily="50" charset="-128"/>
              <a:ea typeface="Meiryo UI" panose="020B0604030504040204" pitchFamily="50" charset="-128"/>
            </a:endParaRPr>
          </a:p>
        </p:txBody>
      </p:sp>
      <p:pic>
        <p:nvPicPr>
          <p:cNvPr id="41" name="図 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03655" y="2009316"/>
            <a:ext cx="770631" cy="137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左カーブ矢印 41"/>
          <p:cNvSpPr/>
          <p:nvPr/>
        </p:nvSpPr>
        <p:spPr>
          <a:xfrm flipH="1">
            <a:off x="1567673" y="1535969"/>
            <a:ext cx="510615"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43" name="左矢印 42"/>
          <p:cNvSpPr/>
          <p:nvPr/>
        </p:nvSpPr>
        <p:spPr>
          <a:xfrm rot="5400000">
            <a:off x="7599213" y="3175349"/>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7618652" y="2359142"/>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5" name="左矢印 44"/>
          <p:cNvSpPr/>
          <p:nvPr/>
        </p:nvSpPr>
        <p:spPr>
          <a:xfrm rot="5400000">
            <a:off x="7657151" y="1514378"/>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6000966" y="4644374"/>
            <a:ext cx="1298294" cy="36324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6"/>
          <a:stretch>
            <a:fillRect/>
          </a:stretch>
        </p:blipFill>
        <p:spPr>
          <a:xfrm>
            <a:off x="8440914" y="3722586"/>
            <a:ext cx="1868373" cy="1296645"/>
          </a:xfrm>
          <a:prstGeom prst="rect">
            <a:avLst/>
          </a:prstGeom>
        </p:spPr>
      </p:pic>
      <p:sp>
        <p:nvSpPr>
          <p:cNvPr id="47" name="正方形/長方形 46"/>
          <p:cNvSpPr/>
          <p:nvPr/>
        </p:nvSpPr>
        <p:spPr>
          <a:xfrm>
            <a:off x="9109135" y="4938120"/>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8" name="正方形/長方形 47"/>
          <p:cNvSpPr/>
          <p:nvPr/>
        </p:nvSpPr>
        <p:spPr>
          <a:xfrm>
            <a:off x="3870416" y="6002446"/>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9" name="横巻き 48"/>
          <p:cNvSpPr/>
          <p:nvPr/>
        </p:nvSpPr>
        <p:spPr>
          <a:xfrm>
            <a:off x="8662529" y="730727"/>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9</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8</a:t>
            </a:r>
            <a:r>
              <a:rPr lang="ja-JP" altLang="en-US" sz="1100" b="1" dirty="0">
                <a:solidFill>
                  <a:srgbClr val="FF0000"/>
                </a:solidFill>
                <a:latin typeface="Meiryo UI" panose="020B0604030504040204" pitchFamily="50" charset="-128"/>
                <a:ea typeface="Meiryo UI" panose="020B0604030504040204" pitchFamily="50" charset="-128"/>
              </a:rPr>
              <a:t>日版</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中山</a:t>
            </a:r>
            <a:endParaRPr lang="en-US" altLang="ja-JP" sz="11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619915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国のオープンデータ戦略</a:t>
            </a:r>
            <a:endParaRPr kumimoji="1" lang="ja-JP" altLang="en-US" dirty="0"/>
          </a:p>
        </p:txBody>
      </p:sp>
      <p:sp>
        <p:nvSpPr>
          <p:cNvPr id="6" name="コンテンツ プレースホルダ 5"/>
          <p:cNvSpPr>
            <a:spLocks noGrp="1"/>
          </p:cNvSpPr>
          <p:nvPr>
            <p:ph sz="half" idx="1"/>
          </p:nvPr>
        </p:nvSpPr>
        <p:spPr/>
        <p:txBody>
          <a:bodyPr>
            <a:normAutofit fontScale="92500" lnSpcReduction="20000"/>
          </a:bodyPr>
          <a:lstStyle/>
          <a:p>
            <a:r>
              <a:rPr lang="ja-JP" altLang="en-US" dirty="0" smtClean="0"/>
              <a:t>府省のデータ公開に関する基本的考え方（ガイドライン）</a:t>
            </a:r>
            <a:endParaRPr lang="en-US" altLang="ja-JP" dirty="0" smtClean="0"/>
          </a:p>
          <a:p>
            <a:pPr lvl="1"/>
            <a:r>
              <a:rPr lang="en-US" altLang="ja-JP" dirty="0" smtClean="0"/>
              <a:t>【</a:t>
            </a:r>
            <a:r>
              <a:rPr lang="ja-JP" altLang="en-US" dirty="0" smtClean="0"/>
              <a:t>基本原則</a:t>
            </a:r>
            <a:r>
              <a:rPr lang="en-US" altLang="ja-JP" dirty="0" smtClean="0"/>
              <a:t>】</a:t>
            </a:r>
          </a:p>
          <a:p>
            <a:pPr lvl="2"/>
            <a:r>
              <a:rPr lang="en-US" altLang="ja-JP" dirty="0" smtClean="0"/>
              <a:t> ① </a:t>
            </a:r>
            <a:r>
              <a:rPr lang="ja-JP" altLang="en-US" dirty="0" smtClean="0"/>
              <a:t>政府自ら積極的に公共データを公開すること </a:t>
            </a:r>
          </a:p>
          <a:p>
            <a:pPr lvl="2"/>
            <a:r>
              <a:rPr lang="ja-JP" altLang="en-US" dirty="0" smtClean="0"/>
              <a:t> ② 機械判読可能な形式で公開すること </a:t>
            </a:r>
          </a:p>
          <a:p>
            <a:pPr lvl="2"/>
            <a:r>
              <a:rPr lang="ja-JP" altLang="en-US" dirty="0" smtClean="0"/>
              <a:t> ③ 営利目的、非営利目的を問わず活用を促進すること </a:t>
            </a:r>
          </a:p>
          <a:p>
            <a:pPr lvl="2"/>
            <a:r>
              <a:rPr lang="ja-JP" altLang="en-US" dirty="0" smtClean="0"/>
              <a:t> ④ 取組可能な公共データから速やかに公開等の具体的な取組に着手し、成果を確実に蓄積していくこと </a:t>
            </a:r>
            <a:endParaRPr lang="en-US" altLang="ja-JP" dirty="0" smtClean="0"/>
          </a:p>
          <a:p>
            <a:pPr lvl="1"/>
            <a:r>
              <a:rPr lang="ja-JP" altLang="en-US" dirty="0" smtClean="0"/>
              <a:t>具体的な取組内容</a:t>
            </a:r>
            <a:endParaRPr lang="en-US" altLang="ja-JP" dirty="0" smtClean="0"/>
          </a:p>
          <a:p>
            <a:pPr lvl="2"/>
            <a:r>
              <a:rPr lang="ja-JP" altLang="en-US" dirty="0" smtClean="0"/>
              <a:t>（１）二次利用を促進する利用ルールの在り方</a:t>
            </a:r>
            <a:endParaRPr lang="en-US" altLang="ja-JP" dirty="0" smtClean="0"/>
          </a:p>
          <a:p>
            <a:pPr lvl="2"/>
            <a:r>
              <a:rPr lang="ja-JP" altLang="en-US" dirty="0" smtClean="0"/>
              <a:t>（２）機械判読に適したデータ形式による公開の拡大の考え方</a:t>
            </a:r>
            <a:endParaRPr lang="en-US" altLang="ja-JP" dirty="0" smtClean="0"/>
          </a:p>
          <a:p>
            <a:pPr lvl="2"/>
            <a:r>
              <a:rPr lang="ja-JP" altLang="en-US" dirty="0" smtClean="0"/>
              <a:t>（３）インターネットを通じて公開するデータの拡大についての考え方</a:t>
            </a:r>
            <a:endParaRPr kumimoji="1" lang="ja-JP" altLang="en-US" dirty="0"/>
          </a:p>
        </p:txBody>
      </p:sp>
      <p:sp>
        <p:nvSpPr>
          <p:cNvPr id="7" name="コンテンツ プレースホルダ 6"/>
          <p:cNvSpPr>
            <a:spLocks noGrp="1"/>
          </p:cNvSpPr>
          <p:nvPr>
            <p:ph sz="half" idx="2"/>
          </p:nvPr>
        </p:nvSpPr>
        <p:spPr/>
        <p:txBody>
          <a:bodyPr>
            <a:normAutofit fontScale="92500" lnSpcReduction="20000"/>
          </a:bodyPr>
          <a:lstStyle/>
          <a:p>
            <a:r>
              <a:rPr kumimoji="1" lang="en-US" altLang="ja-JP" dirty="0" smtClean="0"/>
              <a:t>NDL</a:t>
            </a:r>
            <a:r>
              <a:rPr kumimoji="1" lang="ja-JP" altLang="en-US" dirty="0" smtClean="0"/>
              <a:t>が持つ文化資産</a:t>
            </a:r>
            <a:endParaRPr kumimoji="1" lang="en-US" altLang="ja-JP" dirty="0" smtClean="0"/>
          </a:p>
          <a:p>
            <a:pPr lvl="1"/>
            <a:r>
              <a:rPr kumimoji="1" lang="ja-JP" altLang="en-US" dirty="0" smtClean="0"/>
              <a:t>ビッグデータ</a:t>
            </a:r>
            <a:endParaRPr kumimoji="1" lang="en-US" altLang="ja-JP" dirty="0" smtClean="0"/>
          </a:p>
          <a:p>
            <a:pPr lvl="2"/>
            <a:r>
              <a:rPr lang="ja-JP" altLang="en-US" dirty="0" smtClean="0"/>
              <a:t>国内刊行物</a:t>
            </a:r>
            <a:endParaRPr kumimoji="1" lang="en-US" altLang="ja-JP" dirty="0" smtClean="0"/>
          </a:p>
          <a:p>
            <a:pPr lvl="3"/>
            <a:r>
              <a:rPr lang="ja-JP" altLang="en-US" dirty="0" smtClean="0"/>
              <a:t>冊子体資料</a:t>
            </a:r>
            <a:endParaRPr lang="en-US" altLang="ja-JP" dirty="0" smtClean="0"/>
          </a:p>
          <a:p>
            <a:pPr lvl="3"/>
            <a:r>
              <a:rPr kumimoji="1" lang="ja-JP" altLang="en-US" dirty="0" smtClean="0"/>
              <a:t>デジタル化イメージ資料</a:t>
            </a:r>
            <a:endParaRPr kumimoji="1" lang="en-US" altLang="ja-JP" dirty="0" smtClean="0"/>
          </a:p>
          <a:p>
            <a:pPr lvl="3"/>
            <a:r>
              <a:rPr kumimoji="1" lang="ja-JP" altLang="en-US" dirty="0" smtClean="0"/>
              <a:t>本文テキスト化資料</a:t>
            </a:r>
            <a:endParaRPr kumimoji="1" lang="en-US" altLang="ja-JP" dirty="0" smtClean="0"/>
          </a:p>
          <a:p>
            <a:pPr lvl="3"/>
            <a:r>
              <a:rPr lang="ja-JP" altLang="en-US" dirty="0" smtClean="0"/>
              <a:t>電子書籍・電子雑誌</a:t>
            </a:r>
            <a:endParaRPr kumimoji="1" lang="en-US" altLang="ja-JP" dirty="0" smtClean="0"/>
          </a:p>
          <a:p>
            <a:pPr lvl="2"/>
            <a:r>
              <a:rPr lang="ja-JP" altLang="en-US" dirty="0" smtClean="0"/>
              <a:t>書誌・記事索引・メタデータ</a:t>
            </a:r>
            <a:endParaRPr lang="en-US" altLang="ja-JP" dirty="0" smtClean="0"/>
          </a:p>
          <a:p>
            <a:pPr lvl="2"/>
            <a:r>
              <a:rPr kumimoji="1" lang="ja-JP" altLang="en-US" dirty="0" smtClean="0"/>
              <a:t>ウェブアーカイブ</a:t>
            </a:r>
            <a:endParaRPr kumimoji="1" lang="en-US" altLang="ja-JP" dirty="0" smtClean="0"/>
          </a:p>
          <a:p>
            <a:pPr lvl="2"/>
            <a:r>
              <a:rPr kumimoji="1" lang="ja-JP" altLang="en-US" dirty="0" smtClean="0"/>
              <a:t>大震災アーカイブ</a:t>
            </a:r>
            <a:endParaRPr kumimoji="1" lang="en-US" altLang="ja-JP" dirty="0" smtClean="0"/>
          </a:p>
          <a:p>
            <a:pPr lvl="3"/>
            <a:r>
              <a:rPr lang="ja-JP" altLang="en-US" dirty="0" smtClean="0"/>
              <a:t>大震災に関連するあらゆる記録</a:t>
            </a:r>
            <a:endParaRPr kumimoji="1" lang="en-US" altLang="ja-JP" dirty="0" smtClean="0"/>
          </a:p>
          <a:p>
            <a:pPr lvl="1"/>
            <a:r>
              <a:rPr kumimoji="1" lang="ja-JP" altLang="en-US" dirty="0" smtClean="0"/>
              <a:t>著作者種別の利活用条件</a:t>
            </a:r>
            <a:endParaRPr kumimoji="1" lang="en-US" altLang="ja-JP" dirty="0" smtClean="0"/>
          </a:p>
          <a:p>
            <a:pPr lvl="2"/>
            <a:r>
              <a:rPr lang="ja-JP" altLang="en-US" dirty="0" smtClean="0"/>
              <a:t>国が作成したもの</a:t>
            </a:r>
            <a:endParaRPr lang="en-US" altLang="ja-JP" dirty="0" smtClean="0"/>
          </a:p>
          <a:p>
            <a:pPr lvl="2"/>
            <a:r>
              <a:rPr kumimoji="1" lang="ja-JP" altLang="en-US" dirty="0" smtClean="0"/>
              <a:t>民間が作成したもの</a:t>
            </a:r>
            <a:endParaRPr kumimoji="1" lang="en-US" altLang="ja-JP" dirty="0" smtClean="0"/>
          </a:p>
          <a:p>
            <a:pPr lvl="3"/>
            <a:r>
              <a:rPr lang="ja-JP" altLang="en-US" dirty="0" smtClean="0"/>
              <a:t>著作権が切れたもの</a:t>
            </a:r>
            <a:endParaRPr lang="en-US" altLang="ja-JP" dirty="0" smtClean="0"/>
          </a:p>
          <a:p>
            <a:pPr lvl="3"/>
            <a:r>
              <a:rPr kumimoji="1" lang="ja-JP" altLang="en-US" dirty="0" smtClean="0"/>
              <a:t>著作権が不明なもの</a:t>
            </a:r>
            <a:endParaRPr kumimoji="1" lang="en-US" altLang="ja-JP" dirty="0" smtClean="0"/>
          </a:p>
          <a:p>
            <a:pPr lvl="3"/>
            <a:r>
              <a:rPr lang="ja-JP" altLang="en-US" dirty="0" smtClean="0"/>
              <a:t>著作権が切れていないもの</a:t>
            </a:r>
            <a:endParaRPr lang="en-US" altLang="ja-JP" dirty="0" smtClean="0"/>
          </a:p>
          <a:p>
            <a:pPr lvl="1"/>
            <a:r>
              <a:rPr kumimoji="1" lang="ja-JP" altLang="en-US" dirty="0" smtClean="0"/>
              <a:t>組織の枠を越えて、有償・無償問わず、所在場所へのナビゲート＆コンテンツの閲覧・提供</a:t>
            </a:r>
            <a:endParaRPr kumimoji="1" lang="en-US" altLang="ja-JP" dirty="0" smtClean="0"/>
          </a:p>
          <a:p>
            <a:pPr lvl="1"/>
            <a:endParaRPr kumimoji="1"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227</a:t>
            </a:fld>
            <a:endParaRPr kumimoji="0" lang="en-US"/>
          </a:p>
        </p:txBody>
      </p:sp>
    </p:spTree>
    <p:extLst>
      <p:ext uri="{BB962C8B-B14F-4D97-AF65-F5344CB8AC3E}">
        <p14:creationId xmlns:p14="http://schemas.microsoft.com/office/powerpoint/2010/main" val="40682695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Linked Open Data</a:t>
            </a:r>
            <a:r>
              <a:rPr lang="ja-JP" altLang="en-US" dirty="0"/>
              <a:t>化の推進</a:t>
            </a:r>
            <a:endParaRPr kumimoji="1" lang="ja-JP" altLang="en-US" dirty="0"/>
          </a:p>
        </p:txBody>
      </p:sp>
      <p:pic>
        <p:nvPicPr>
          <p:cNvPr id="3" name="図 2"/>
          <p:cNvPicPr>
            <a:picLocks noChangeAspect="1"/>
          </p:cNvPicPr>
          <p:nvPr/>
        </p:nvPicPr>
        <p:blipFill>
          <a:blip r:embed="rId2"/>
          <a:stretch>
            <a:fillRect/>
          </a:stretch>
        </p:blipFill>
        <p:spPr>
          <a:xfrm>
            <a:off x="477712" y="1013675"/>
            <a:ext cx="3833473" cy="2297936"/>
          </a:xfrm>
          <a:prstGeom prst="rect">
            <a:avLst/>
          </a:prstGeom>
        </p:spPr>
      </p:pic>
      <p:pic>
        <p:nvPicPr>
          <p:cNvPr id="4" name="図 3"/>
          <p:cNvPicPr>
            <a:picLocks noChangeAspect="1"/>
          </p:cNvPicPr>
          <p:nvPr/>
        </p:nvPicPr>
        <p:blipFill>
          <a:blip r:embed="rId3"/>
          <a:stretch>
            <a:fillRect/>
          </a:stretch>
        </p:blipFill>
        <p:spPr>
          <a:xfrm>
            <a:off x="7289737" y="760287"/>
            <a:ext cx="4313731" cy="3173214"/>
          </a:xfrm>
          <a:prstGeom prst="rect">
            <a:avLst/>
          </a:prstGeom>
        </p:spPr>
      </p:pic>
      <p:pic>
        <p:nvPicPr>
          <p:cNvPr id="5" name="図 4"/>
          <p:cNvPicPr>
            <a:picLocks noChangeAspect="1"/>
          </p:cNvPicPr>
          <p:nvPr/>
        </p:nvPicPr>
        <p:blipFill>
          <a:blip r:embed="rId4"/>
          <a:stretch>
            <a:fillRect/>
          </a:stretch>
        </p:blipFill>
        <p:spPr>
          <a:xfrm>
            <a:off x="3737773" y="2162643"/>
            <a:ext cx="3551964" cy="2584890"/>
          </a:xfrm>
          <a:prstGeom prst="rect">
            <a:avLst/>
          </a:prstGeom>
        </p:spPr>
      </p:pic>
      <p:pic>
        <p:nvPicPr>
          <p:cNvPr id="6" name="図 5"/>
          <p:cNvPicPr>
            <a:picLocks noChangeAspect="1"/>
          </p:cNvPicPr>
          <p:nvPr/>
        </p:nvPicPr>
        <p:blipFill>
          <a:blip r:embed="rId5"/>
          <a:stretch>
            <a:fillRect/>
          </a:stretch>
        </p:blipFill>
        <p:spPr>
          <a:xfrm>
            <a:off x="920080" y="3455088"/>
            <a:ext cx="2375325" cy="1597725"/>
          </a:xfrm>
          <a:prstGeom prst="rect">
            <a:avLst/>
          </a:prstGeom>
        </p:spPr>
      </p:pic>
      <p:pic>
        <p:nvPicPr>
          <p:cNvPr id="7" name="図 6"/>
          <p:cNvPicPr>
            <a:picLocks noChangeAspect="1"/>
          </p:cNvPicPr>
          <p:nvPr/>
        </p:nvPicPr>
        <p:blipFill>
          <a:blip r:embed="rId6"/>
          <a:stretch>
            <a:fillRect/>
          </a:stretch>
        </p:blipFill>
        <p:spPr>
          <a:xfrm>
            <a:off x="3042468" y="4830587"/>
            <a:ext cx="7229220" cy="1804991"/>
          </a:xfrm>
          <a:prstGeom prst="rect">
            <a:avLst/>
          </a:prstGeom>
        </p:spPr>
      </p:pic>
    </p:spTree>
    <p:extLst>
      <p:ext uri="{BB962C8B-B14F-4D97-AF65-F5344CB8AC3E}">
        <p14:creationId xmlns:p14="http://schemas.microsoft.com/office/powerpoint/2010/main" val="3060109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p:cNvSpPr/>
          <p:nvPr/>
        </p:nvSpPr>
        <p:spPr>
          <a:xfrm>
            <a:off x="1524000" y="4653136"/>
            <a:ext cx="9144000" cy="187220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p>
        </p:txBody>
      </p:sp>
      <p:sp>
        <p:nvSpPr>
          <p:cNvPr id="113" name="正方形/長方形 112"/>
          <p:cNvSpPr/>
          <p:nvPr/>
        </p:nvSpPr>
        <p:spPr>
          <a:xfrm>
            <a:off x="1524000" y="2348880"/>
            <a:ext cx="9144000" cy="18722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29" name="AutoShape 8"/>
          <p:cNvSpPr>
            <a:spLocks noChangeArrowheads="1"/>
          </p:cNvSpPr>
          <p:nvPr/>
        </p:nvSpPr>
        <p:spPr bwMode="auto">
          <a:xfrm>
            <a:off x="2135560" y="4941169"/>
            <a:ext cx="2078924" cy="1262909"/>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NDL</a:t>
            </a: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7" name="AutoShape 8"/>
          <p:cNvSpPr>
            <a:spLocks noChangeArrowheads="1"/>
          </p:cNvSpPr>
          <p:nvPr/>
        </p:nvSpPr>
        <p:spPr bwMode="auto">
          <a:xfrm>
            <a:off x="9516888" y="2454492"/>
            <a:ext cx="1080120"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音声</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MP3</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AAC</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WMA</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WAV</a:t>
            </a: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6" name="AutoShape 8"/>
          <p:cNvSpPr>
            <a:spLocks noChangeArrowheads="1"/>
          </p:cNvSpPr>
          <p:nvPr/>
        </p:nvSpPr>
        <p:spPr bwMode="auto">
          <a:xfrm>
            <a:off x="8112224" y="2420888"/>
            <a:ext cx="1224136"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動画</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アニメ・映画</a:t>
            </a:r>
            <a:endParaRPr lang="en-US" altLang="ja-JP" sz="11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MP4</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MPEG2</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FLV</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WMV</a:t>
            </a:r>
          </a:p>
          <a:p>
            <a:pPr marL="342900" indent="-342900">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5" name="AutoShape 8"/>
          <p:cNvSpPr>
            <a:spLocks noChangeArrowheads="1"/>
          </p:cNvSpPr>
          <p:nvPr/>
        </p:nvSpPr>
        <p:spPr bwMode="auto">
          <a:xfrm>
            <a:off x="6023992" y="2454492"/>
            <a:ext cx="2016224"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・スキャンイメージ</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html, Plane</a:t>
            </a:r>
            <a:r>
              <a:rPr lang="ja-JP" altLang="en-US" sz="1200" dirty="0">
                <a:latin typeface="HG丸ｺﾞｼｯｸM-PRO" pitchFamily="50" charset="-128"/>
                <a:ea typeface="HG丸ｺﾞｼｯｸM-PRO" pitchFamily="50" charset="-128"/>
              </a:rPr>
              <a:t> </a:t>
            </a:r>
            <a:r>
              <a:rPr lang="en-US" altLang="ja-JP" sz="1200" dirty="0">
                <a:latin typeface="HG丸ｺﾞｼｯｸM-PRO" pitchFamily="50" charset="-128"/>
                <a:ea typeface="HG丸ｺﾞｼｯｸM-PRO" pitchFamily="50" charset="-128"/>
              </a:rPr>
              <a:t>text</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PDF</a:t>
            </a: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EPUB</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Kindle</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iBook</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 name="タイトル 1"/>
          <p:cNvSpPr>
            <a:spLocks noGrp="1"/>
          </p:cNvSpPr>
          <p:nvPr>
            <p:ph type="title"/>
          </p:nvPr>
        </p:nvSpPr>
        <p:spPr/>
        <p:txBody>
          <a:bodyPr>
            <a:noAutofit/>
          </a:bodyPr>
          <a:lstStyle/>
          <a:p>
            <a:r>
              <a:rPr lang="ja-JP" altLang="en-US" sz="4000" dirty="0"/>
              <a:t>電子書籍のフォーマット及び書誌データ</a:t>
            </a:r>
          </a:p>
        </p:txBody>
      </p:sp>
      <p:sp>
        <p:nvSpPr>
          <p:cNvPr id="3" name="コンテンツ プレースホルダ 2"/>
          <p:cNvSpPr>
            <a:spLocks noGrp="1"/>
          </p:cNvSpPr>
          <p:nvPr>
            <p:ph idx="1"/>
          </p:nvPr>
        </p:nvSpPr>
        <p:spPr>
          <a:xfrm>
            <a:off x="47328" y="-604660"/>
            <a:ext cx="6840760" cy="604660"/>
          </a:xfrm>
        </p:spPr>
        <p:txBody>
          <a:bodyPr>
            <a:normAutofit/>
          </a:bodyPr>
          <a:lstStyle/>
          <a:p>
            <a:r>
              <a:rPr lang="ja-JP" altLang="en-US" dirty="0" smtClean="0"/>
              <a:t>（フォーマット、メタデータ、識別子等）</a:t>
            </a:r>
            <a:endParaRPr kumimoji="1" lang="ja-JP" altLang="en-US" dirty="0"/>
          </a:p>
        </p:txBody>
      </p:sp>
      <p:sp>
        <p:nvSpPr>
          <p:cNvPr id="5" name="スライド番号プレースホルダ 4"/>
          <p:cNvSpPr>
            <a:spLocks noGrp="1"/>
          </p:cNvSpPr>
          <p:nvPr>
            <p:ph type="sldNum" sz="quarter" idx="12"/>
          </p:nvPr>
        </p:nvSpPr>
        <p:spPr>
          <a:xfrm>
            <a:off x="8786936" y="6500373"/>
            <a:ext cx="2133600" cy="316442"/>
          </a:xfrm>
        </p:spPr>
        <p:txBody>
          <a:bodyPr/>
          <a:lstStyle/>
          <a:p>
            <a:fld id="{042AED99-7FB4-404E-8A97-64753DCE42EC}" type="slidenum">
              <a:rPr kumimoji="0" lang="en-US" sz="1100"/>
              <a:pPr/>
              <a:t>229</a:t>
            </a:fld>
            <a:endParaRPr kumimoji="0" lang="en-US" sz="1100" dirty="0"/>
          </a:p>
        </p:txBody>
      </p:sp>
      <p:sp>
        <p:nvSpPr>
          <p:cNvPr id="6" name="AutoShape 8"/>
          <p:cNvSpPr>
            <a:spLocks noChangeArrowheads="1"/>
          </p:cNvSpPr>
          <p:nvPr/>
        </p:nvSpPr>
        <p:spPr bwMode="auto">
          <a:xfrm>
            <a:off x="4007768" y="1556792"/>
            <a:ext cx="3168352" cy="35837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spAutoFit/>
          </a:bodyPr>
          <a:lstStyle/>
          <a:p>
            <a:pPr marL="342900" indent="-342900" algn="ctr">
              <a:defRPr/>
            </a:pPr>
            <a:r>
              <a:rPr lang="ja-JP" altLang="en-US" sz="1400" dirty="0">
                <a:latin typeface="HG丸ｺﾞｼｯｸM-PRO" pitchFamily="50" charset="-128"/>
                <a:ea typeface="HG丸ｺﾞｼｯｸM-PRO" pitchFamily="50" charset="-128"/>
              </a:rPr>
              <a:t>著作物　　</a:t>
            </a:r>
          </a:p>
        </p:txBody>
      </p:sp>
      <p:sp>
        <p:nvSpPr>
          <p:cNvPr id="8" name="AutoShape 8"/>
          <p:cNvSpPr>
            <a:spLocks noChangeArrowheads="1"/>
          </p:cNvSpPr>
          <p:nvPr/>
        </p:nvSpPr>
        <p:spPr bwMode="auto">
          <a:xfrm>
            <a:off x="2244080" y="2454492"/>
            <a:ext cx="1403648" cy="1622580"/>
          </a:xfrm>
          <a:prstGeom prst="roundRect">
            <a:avLst>
              <a:gd name="adj" fmla="val 25048"/>
            </a:avLst>
          </a:prstGeom>
          <a:ln>
            <a:headEnd/>
            <a:tailEnd/>
          </a:ln>
        </p:spPr>
        <p:style>
          <a:lnRef idx="1">
            <a:schemeClr val="accent1"/>
          </a:lnRef>
          <a:fillRef idx="3">
            <a:schemeClr val="accent1"/>
          </a:fillRef>
          <a:effectRef idx="2">
            <a:schemeClr val="accent1"/>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・単行本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・文庫本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・絵本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・コミック</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33" name="AutoShape 8"/>
          <p:cNvSpPr>
            <a:spLocks noChangeArrowheads="1"/>
          </p:cNvSpPr>
          <p:nvPr/>
        </p:nvSpPr>
        <p:spPr bwMode="auto">
          <a:xfrm>
            <a:off x="7248128" y="4869160"/>
            <a:ext cx="1364294" cy="1368152"/>
          </a:xfrm>
          <a:prstGeom prst="roundRect">
            <a:avLst>
              <a:gd name="adj" fmla="val 25048"/>
            </a:avLst>
          </a:prstGeom>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書店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r>
              <a:rPr lang="en-US" altLang="ja-JP" sz="1200" dirty="0">
                <a:latin typeface="HG丸ｺﾞｼｯｸM-PRO" pitchFamily="50" charset="-128"/>
                <a:ea typeface="HG丸ｺﾞｼｯｸM-PRO" pitchFamily="50" charset="-128"/>
              </a:rPr>
              <a:t>CD</a:t>
            </a:r>
            <a:r>
              <a:rPr lang="ja-JP" altLang="en-US" sz="1200" dirty="0">
                <a:latin typeface="HG丸ｺﾞｼｯｸM-PRO" pitchFamily="50" charset="-128"/>
                <a:ea typeface="HG丸ｺﾞｼｯｸM-PRO" pitchFamily="50" charset="-128"/>
              </a:rPr>
              <a:t>ショップ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DVD,CD</a:t>
            </a: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34" name="日付プレースホルダ 3"/>
          <p:cNvSpPr txBox="1">
            <a:spLocks/>
          </p:cNvSpPr>
          <p:nvPr/>
        </p:nvSpPr>
        <p:spPr>
          <a:xfrm>
            <a:off x="4943872" y="7101408"/>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38" name="AutoShape 8"/>
          <p:cNvSpPr>
            <a:spLocks noChangeArrowheads="1"/>
          </p:cNvSpPr>
          <p:nvPr/>
        </p:nvSpPr>
        <p:spPr bwMode="auto">
          <a:xfrm>
            <a:off x="9155832" y="4653136"/>
            <a:ext cx="136429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電子書籍販売サイト</a:t>
            </a:r>
          </a:p>
        </p:txBody>
      </p:sp>
      <p:sp>
        <p:nvSpPr>
          <p:cNvPr id="39" name="日付プレースホルダ 3"/>
          <p:cNvSpPr txBox="1">
            <a:spLocks/>
          </p:cNvSpPr>
          <p:nvPr/>
        </p:nvSpPr>
        <p:spPr>
          <a:xfrm>
            <a:off x="6456040" y="7101408"/>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43" name="AutoShape 8"/>
          <p:cNvSpPr>
            <a:spLocks noChangeArrowheads="1"/>
          </p:cNvSpPr>
          <p:nvPr/>
        </p:nvSpPr>
        <p:spPr bwMode="auto">
          <a:xfrm>
            <a:off x="3755232" y="2454492"/>
            <a:ext cx="1332656" cy="1622580"/>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Package</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err="1">
                <a:latin typeface="HG丸ｺﾞｼｯｸM-PRO" pitchFamily="50" charset="-128"/>
                <a:ea typeface="HG丸ｺﾞｼｯｸM-PRO" pitchFamily="50" charset="-128"/>
              </a:rPr>
              <a:t>Blu</a:t>
            </a:r>
            <a:r>
              <a:rPr lang="en-US" altLang="ja-JP" sz="1200" dirty="0">
                <a:latin typeface="HG丸ｺﾞｼｯｸM-PRO" pitchFamily="50" charset="-128"/>
                <a:ea typeface="HG丸ｺﾞｼｯｸM-PRO" pitchFamily="50" charset="-128"/>
              </a:rPr>
              <a:t>-Ray</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CD</a:t>
            </a:r>
          </a:p>
          <a:p>
            <a:pPr marL="342900" indent="-342900">
              <a:defRPr/>
            </a:pPr>
            <a:r>
              <a:rPr lang="ja-JP" altLang="en-US" sz="1200" dirty="0">
                <a:latin typeface="HG丸ｺﾞｼｯｸM-PRO" pitchFamily="50" charset="-128"/>
                <a:ea typeface="HG丸ｺﾞｼｯｸM-PRO" pitchFamily="50" charset="-128"/>
              </a:rPr>
              <a:t>・・・</a:t>
            </a:r>
          </a:p>
        </p:txBody>
      </p:sp>
      <p:sp>
        <p:nvSpPr>
          <p:cNvPr id="44" name="線吹き出し 2 (枠付き) 43"/>
          <p:cNvSpPr/>
          <p:nvPr/>
        </p:nvSpPr>
        <p:spPr>
          <a:xfrm>
            <a:off x="6888088" y="1268760"/>
            <a:ext cx="864096" cy="216024"/>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5" name="線吹き出し 2 (枠付き) 44"/>
          <p:cNvSpPr/>
          <p:nvPr/>
        </p:nvSpPr>
        <p:spPr>
          <a:xfrm>
            <a:off x="3035152" y="2420889"/>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6" name="線吹き出し 2 (枠付き) 45"/>
          <p:cNvSpPr/>
          <p:nvPr/>
        </p:nvSpPr>
        <p:spPr>
          <a:xfrm>
            <a:off x="4619328" y="2348881"/>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7" name="線吹き出し 2 (枠付き) 46"/>
          <p:cNvSpPr/>
          <p:nvPr/>
        </p:nvSpPr>
        <p:spPr>
          <a:xfrm>
            <a:off x="7032104" y="2348881"/>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8" name="線吹き出し 2 (枠付き) 47"/>
          <p:cNvSpPr/>
          <p:nvPr/>
        </p:nvSpPr>
        <p:spPr>
          <a:xfrm>
            <a:off x="8724800" y="2132857"/>
            <a:ext cx="864096" cy="187221"/>
          </a:xfrm>
          <a:prstGeom prst="borderCallout2">
            <a:avLst>
              <a:gd name="adj1" fmla="val 18750"/>
              <a:gd name="adj2" fmla="val -8333"/>
              <a:gd name="adj3" fmla="val 18750"/>
              <a:gd name="adj4" fmla="val -16667"/>
              <a:gd name="adj5" fmla="val 139375"/>
              <a:gd name="adj6" fmla="val -21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9" name="線吹き出し 2 (枠付き) 48"/>
          <p:cNvSpPr/>
          <p:nvPr/>
        </p:nvSpPr>
        <p:spPr>
          <a:xfrm>
            <a:off x="10056440" y="2132857"/>
            <a:ext cx="864096" cy="187221"/>
          </a:xfrm>
          <a:prstGeom prst="borderCallout2">
            <a:avLst>
              <a:gd name="adj1" fmla="val 18750"/>
              <a:gd name="adj2" fmla="val -8333"/>
              <a:gd name="adj3" fmla="val 18750"/>
              <a:gd name="adj4" fmla="val -16667"/>
              <a:gd name="adj5" fmla="val 199844"/>
              <a:gd name="adj6" fmla="val -41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0" name="AutoShape 8"/>
          <p:cNvSpPr>
            <a:spLocks noChangeArrowheads="1"/>
          </p:cNvSpPr>
          <p:nvPr/>
        </p:nvSpPr>
        <p:spPr bwMode="auto">
          <a:xfrm>
            <a:off x="4727848" y="4869161"/>
            <a:ext cx="2208856"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公共図書館・大学図書館</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冊子体資料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51" name="AutoShape 8"/>
          <p:cNvSpPr>
            <a:spLocks noChangeArrowheads="1"/>
          </p:cNvSpPr>
          <p:nvPr/>
        </p:nvSpPr>
        <p:spPr bwMode="auto">
          <a:xfrm>
            <a:off x="8832304" y="4797152"/>
            <a:ext cx="165618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・電子雑誌</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音楽配信サイト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・楽曲ファイル</a:t>
            </a:r>
          </a:p>
        </p:txBody>
      </p:sp>
      <p:sp>
        <p:nvSpPr>
          <p:cNvPr id="52" name="線吹き出し 2 (枠付き) 51"/>
          <p:cNvSpPr/>
          <p:nvPr/>
        </p:nvSpPr>
        <p:spPr>
          <a:xfrm>
            <a:off x="3719736" y="4869161"/>
            <a:ext cx="864096" cy="187221"/>
          </a:xfrm>
          <a:prstGeom prst="borderCallout2">
            <a:avLst>
              <a:gd name="adj1" fmla="val 18750"/>
              <a:gd name="adj2" fmla="val -8333"/>
              <a:gd name="adj3" fmla="val 18750"/>
              <a:gd name="adj4" fmla="val -16667"/>
              <a:gd name="adj5" fmla="val 109399"/>
              <a:gd name="adj6" fmla="val -28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3" name="線吹き出し 2 (枠付き) 52"/>
          <p:cNvSpPr/>
          <p:nvPr/>
        </p:nvSpPr>
        <p:spPr>
          <a:xfrm>
            <a:off x="9803904" y="4465915"/>
            <a:ext cx="864096" cy="187221"/>
          </a:xfrm>
          <a:prstGeom prst="borderCallout2">
            <a:avLst>
              <a:gd name="adj1" fmla="val 18750"/>
              <a:gd name="adj2" fmla="val -8333"/>
              <a:gd name="adj3" fmla="val 18750"/>
              <a:gd name="adj4" fmla="val -16667"/>
              <a:gd name="adj5" fmla="val 172969"/>
              <a:gd name="adj6" fmla="val -85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4" name="線吹き出し 2 (枠付き) 53"/>
          <p:cNvSpPr/>
          <p:nvPr/>
        </p:nvSpPr>
        <p:spPr>
          <a:xfrm>
            <a:off x="6888089" y="4753947"/>
            <a:ext cx="816091" cy="162258"/>
          </a:xfrm>
          <a:prstGeom prst="borderCallout2">
            <a:avLst>
              <a:gd name="adj1" fmla="val 18750"/>
              <a:gd name="adj2" fmla="val -8333"/>
              <a:gd name="adj3" fmla="val 18750"/>
              <a:gd name="adj4" fmla="val -16667"/>
              <a:gd name="adj5" fmla="val 119219"/>
              <a:gd name="adj6" fmla="val -67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識別子</a:t>
            </a:r>
          </a:p>
        </p:txBody>
      </p:sp>
      <p:sp>
        <p:nvSpPr>
          <p:cNvPr id="55" name="横巻き 54"/>
          <p:cNvSpPr/>
          <p:nvPr/>
        </p:nvSpPr>
        <p:spPr>
          <a:xfrm>
            <a:off x="8472264" y="764704"/>
            <a:ext cx="2123728"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識別子による各種形式の関連付け</a:t>
            </a:r>
          </a:p>
        </p:txBody>
      </p:sp>
      <p:sp>
        <p:nvSpPr>
          <p:cNvPr id="56" name="横巻き 55"/>
          <p:cNvSpPr/>
          <p:nvPr/>
        </p:nvSpPr>
        <p:spPr>
          <a:xfrm>
            <a:off x="1631504" y="692696"/>
            <a:ext cx="2016224"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書誌データ・メタデータの共通化</a:t>
            </a:r>
          </a:p>
        </p:txBody>
      </p:sp>
      <p:sp>
        <p:nvSpPr>
          <p:cNvPr id="57" name="横巻き 56"/>
          <p:cNvSpPr/>
          <p:nvPr/>
        </p:nvSpPr>
        <p:spPr>
          <a:xfrm>
            <a:off x="7716688" y="3789041"/>
            <a:ext cx="2376264" cy="436849"/>
          </a:xfrm>
          <a:prstGeom prst="horizontalScroll">
            <a:avLst/>
          </a:prstGeom>
          <a:solidFill>
            <a:srgbClr val="FFFFCC"/>
          </a:solidFill>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400" b="1" dirty="0">
                <a:solidFill>
                  <a:schemeClr val="tx1"/>
                </a:solidFill>
              </a:rPr>
              <a:t>フォーマットの共通化</a:t>
            </a:r>
          </a:p>
        </p:txBody>
      </p:sp>
      <p:sp>
        <p:nvSpPr>
          <p:cNvPr id="58" name="Oval 61"/>
          <p:cNvSpPr>
            <a:spLocks noChangeArrowheads="1"/>
          </p:cNvSpPr>
          <p:nvPr/>
        </p:nvSpPr>
        <p:spPr bwMode="auto">
          <a:xfrm>
            <a:off x="3791745" y="836713"/>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統合検索サービス</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（ポータル）</a:t>
            </a:r>
          </a:p>
        </p:txBody>
      </p:sp>
      <p:cxnSp>
        <p:nvCxnSpPr>
          <p:cNvPr id="60" name="直線矢印コネクタ 59"/>
          <p:cNvCxnSpPr>
            <a:stCxn id="58" idx="4"/>
            <a:endCxn id="6" idx="0"/>
          </p:cNvCxnSpPr>
          <p:nvPr/>
        </p:nvCxnSpPr>
        <p:spPr>
          <a:xfrm rot="16200000" flipH="1">
            <a:off x="5085074" y="1049921"/>
            <a:ext cx="208905" cy="804837"/>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1" name="テキスト ボックス 60"/>
          <p:cNvSpPr txBox="1"/>
          <p:nvPr/>
        </p:nvSpPr>
        <p:spPr>
          <a:xfrm>
            <a:off x="1703514" y="2516899"/>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出版物</a:t>
            </a:r>
          </a:p>
        </p:txBody>
      </p:sp>
      <p:sp>
        <p:nvSpPr>
          <p:cNvPr id="62" name="テキスト ボックス 61"/>
          <p:cNvSpPr txBox="1"/>
          <p:nvPr/>
        </p:nvSpPr>
        <p:spPr>
          <a:xfrm>
            <a:off x="1703514" y="4869161"/>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所蔵資料</a:t>
            </a:r>
          </a:p>
        </p:txBody>
      </p:sp>
      <p:sp>
        <p:nvSpPr>
          <p:cNvPr id="63" name="テキスト ボックス 62"/>
          <p:cNvSpPr txBox="1"/>
          <p:nvPr/>
        </p:nvSpPr>
        <p:spPr>
          <a:xfrm>
            <a:off x="1703513" y="1484784"/>
            <a:ext cx="461665" cy="864096"/>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著作物</a:t>
            </a:r>
          </a:p>
        </p:txBody>
      </p:sp>
      <p:sp>
        <p:nvSpPr>
          <p:cNvPr id="119" name="AutoShape 8"/>
          <p:cNvSpPr>
            <a:spLocks noChangeArrowheads="1"/>
          </p:cNvSpPr>
          <p:nvPr/>
        </p:nvSpPr>
        <p:spPr bwMode="auto">
          <a:xfrm>
            <a:off x="4583832" y="4941169"/>
            <a:ext cx="2201292"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図書館・博物館・美術館</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121" name="下矢印 120"/>
          <p:cNvSpPr/>
          <p:nvPr/>
        </p:nvSpPr>
        <p:spPr>
          <a:xfrm>
            <a:off x="3575720" y="1916832"/>
            <a:ext cx="3816424" cy="432048"/>
          </a:xfrm>
          <a:prstGeom prst="downArrow">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122" name="下矢印 121"/>
          <p:cNvSpPr/>
          <p:nvPr/>
        </p:nvSpPr>
        <p:spPr>
          <a:xfrm>
            <a:off x="2567608" y="4221088"/>
            <a:ext cx="3888432" cy="432048"/>
          </a:xfrm>
          <a:prstGeom prst="downArrow">
            <a:avLst>
              <a:gd name="adj1" fmla="val 50000"/>
              <a:gd name="adj2" fmla="val 43281"/>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31" name="AutoShape 8"/>
          <p:cNvSpPr>
            <a:spLocks noChangeArrowheads="1"/>
          </p:cNvSpPr>
          <p:nvPr/>
        </p:nvSpPr>
        <p:spPr bwMode="auto">
          <a:xfrm>
            <a:off x="6023992" y="4221089"/>
            <a:ext cx="2736304" cy="312035"/>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square" anchor="t" anchorCtr="0">
            <a:noAutofit/>
          </a:bodyPr>
          <a:lstStyle/>
          <a:p>
            <a:pPr marL="342900" indent="-342900" algn="ctr">
              <a:defRPr/>
            </a:pPr>
            <a:r>
              <a:rPr lang="en-US" altLang="ja-JP" sz="1400" dirty="0">
                <a:latin typeface="HG丸ｺﾞｼｯｸM-PRO" pitchFamily="50" charset="-128"/>
                <a:ea typeface="HG丸ｺﾞｼｯｸM-PRO" pitchFamily="50" charset="-128"/>
              </a:rPr>
              <a:t>DRM</a:t>
            </a:r>
            <a:endParaRPr lang="ja-JP" altLang="en-US" sz="1400" dirty="0">
              <a:latin typeface="HG丸ｺﾞｼｯｸM-PRO" pitchFamily="50" charset="-128"/>
              <a:ea typeface="HG丸ｺﾞｼｯｸM-PRO" pitchFamily="50" charset="-128"/>
            </a:endParaRPr>
          </a:p>
        </p:txBody>
      </p:sp>
      <p:sp>
        <p:nvSpPr>
          <p:cNvPr id="124" name="左右矢印 123"/>
          <p:cNvSpPr/>
          <p:nvPr/>
        </p:nvSpPr>
        <p:spPr>
          <a:xfrm>
            <a:off x="3431704" y="3356992"/>
            <a:ext cx="2664296" cy="720080"/>
          </a:xfrm>
          <a:prstGeom prst="leftRightArrow">
            <a:avLst>
              <a:gd name="adj1" fmla="val 50000"/>
              <a:gd name="adj2" fmla="val 27324"/>
            </a:avLst>
          </a:prstGeom>
          <a:solidFill>
            <a:srgbClr val="FFFFCC"/>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b="1" dirty="0"/>
              <a:t>リンク付け</a:t>
            </a:r>
          </a:p>
        </p:txBody>
      </p:sp>
      <p:sp>
        <p:nvSpPr>
          <p:cNvPr id="7" name="フッター プレースホルダー 6"/>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3774216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1113155"/>
          </a:xfrm>
        </p:spPr>
        <p:txBody>
          <a:bodyPr>
            <a:normAutofit fontScale="90000"/>
          </a:bodyPr>
          <a:lstStyle/>
          <a:p>
            <a:r>
              <a:rPr lang="ja-JP" altLang="en-US" dirty="0">
                <a:latin typeface="ＭＳ Ｐゴシック" panose="020B0600070205080204" pitchFamily="50" charset="-128"/>
              </a:rPr>
              <a:t>国立国会図書館電子図書館中期計画</a:t>
            </a:r>
            <a:r>
              <a:rPr lang="en-US" altLang="ja-JP" dirty="0">
                <a:latin typeface="ＭＳ Ｐゴシック" panose="020B0600070205080204" pitchFamily="50" charset="-128"/>
              </a:rPr>
              <a:t>2004</a:t>
            </a:r>
            <a:br>
              <a:rPr lang="en-US" altLang="ja-JP" dirty="0">
                <a:latin typeface="ＭＳ Ｐゴシック" panose="020B0600070205080204" pitchFamily="50" charset="-128"/>
              </a:rPr>
            </a:br>
            <a:r>
              <a:rPr lang="ja-JP" altLang="en-US" dirty="0">
                <a:latin typeface="ＭＳ Ｐゴシック" panose="020B0600070205080204" pitchFamily="50" charset="-128"/>
              </a:rPr>
              <a:t>で目指すところ</a:t>
            </a:r>
            <a:endParaRPr kumimoji="1" lang="ja-JP" altLang="en-US" dirty="0"/>
          </a:p>
        </p:txBody>
      </p:sp>
      <p:sp>
        <p:nvSpPr>
          <p:cNvPr id="3" name="コンテンツ プレースホルダー 2"/>
          <p:cNvSpPr>
            <a:spLocks noGrp="1"/>
          </p:cNvSpPr>
          <p:nvPr>
            <p:ph idx="1"/>
          </p:nvPr>
        </p:nvSpPr>
        <p:spPr>
          <a:xfrm>
            <a:off x="838200" y="1328738"/>
            <a:ext cx="10515600" cy="5286375"/>
          </a:xfrm>
        </p:spPr>
        <p:txBody>
          <a:bodyPr>
            <a:normAutofit fontScale="92500"/>
          </a:bodyPr>
          <a:lstStyle/>
          <a:p>
            <a:pPr>
              <a:buFont typeface="Wingdings" panose="05000000000000000000" pitchFamily="2" charset="2"/>
              <a:buChar char="n"/>
            </a:pPr>
            <a:r>
              <a:rPr lang="ja-JP" altLang="en-US" dirty="0"/>
              <a:t>国としてのデジタルアーカイブの構築を目指して</a:t>
            </a:r>
          </a:p>
          <a:p>
            <a:pPr lvl="1">
              <a:buFont typeface="Wingdings" panose="05000000000000000000" pitchFamily="2" charset="2"/>
              <a:buChar char="Ø"/>
            </a:pPr>
            <a:r>
              <a:rPr lang="ja-JP" altLang="en-US" dirty="0"/>
              <a:t>国としてのデジタルアーカイブの構築と提供を目指す</a:t>
            </a:r>
            <a:r>
              <a:rPr lang="ja-JP" altLang="en-US" dirty="0" smtClean="0"/>
              <a:t>。</a:t>
            </a:r>
            <a:endParaRPr lang="en-US" altLang="ja-JP" dirty="0" smtClean="0"/>
          </a:p>
          <a:p>
            <a:pPr lvl="1">
              <a:buFont typeface="Wingdings" panose="05000000000000000000" pitchFamily="2" charset="2"/>
              <a:buChar char="Ø"/>
            </a:pPr>
            <a:r>
              <a:rPr lang="ja-JP" altLang="en-US" dirty="0"/>
              <a:t>世界規模のデジタルアーカイブの構築に向けて、日本の実施主体としての一翼を担う。</a:t>
            </a:r>
          </a:p>
          <a:p>
            <a:pPr>
              <a:buFont typeface="Wingdings" panose="05000000000000000000" pitchFamily="2" charset="2"/>
              <a:buChar char="n"/>
            </a:pPr>
            <a:r>
              <a:rPr lang="ja-JP" altLang="en-US" dirty="0" smtClean="0"/>
              <a:t>各組織</a:t>
            </a:r>
            <a:r>
              <a:rPr lang="ja-JP" altLang="en-US" dirty="0"/>
              <a:t>でデジタルコンテンツを作成、提供</a:t>
            </a:r>
          </a:p>
          <a:p>
            <a:pPr lvl="1">
              <a:buFont typeface="Wingdings" panose="05000000000000000000" pitchFamily="2" charset="2"/>
              <a:buChar char="Ø"/>
            </a:pPr>
            <a:r>
              <a:rPr lang="ja-JP" altLang="en-US" dirty="0"/>
              <a:t>デジタル化した紙資料、ボーンデジタルをウェブで公開</a:t>
            </a:r>
          </a:p>
          <a:p>
            <a:pPr>
              <a:buFont typeface="Wingdings" panose="05000000000000000000" pitchFamily="2" charset="2"/>
              <a:buChar char="n"/>
            </a:pPr>
            <a:r>
              <a:rPr lang="ja-JP" altLang="en-US" dirty="0"/>
              <a:t>分担して、デジタルアーカイブで保存</a:t>
            </a:r>
          </a:p>
          <a:p>
            <a:pPr lvl="1">
              <a:buFont typeface="Wingdings" panose="05000000000000000000" pitchFamily="2" charset="2"/>
              <a:buChar char="Ø"/>
            </a:pPr>
            <a:r>
              <a:rPr lang="ja-JP" altLang="en-US" dirty="0"/>
              <a:t>後世に残すために、デジタルアーカイブを構築</a:t>
            </a:r>
          </a:p>
          <a:p>
            <a:pPr lvl="1">
              <a:buFont typeface="Wingdings" panose="05000000000000000000" pitchFamily="2" charset="2"/>
              <a:buChar char="Ø"/>
            </a:pPr>
            <a:r>
              <a:rPr lang="ja-JP" altLang="en-US" dirty="0"/>
              <a:t>各機関のアーカイブの集合で国のデジタルアーカイブを構成</a:t>
            </a:r>
          </a:p>
          <a:p>
            <a:pPr lvl="2">
              <a:buFont typeface="Wingdings" panose="05000000000000000000" pitchFamily="2" charset="2"/>
              <a:buChar char="ü"/>
            </a:pPr>
            <a:r>
              <a:rPr lang="en-US" altLang="ja-JP" dirty="0"/>
              <a:t>NDL</a:t>
            </a:r>
            <a:r>
              <a:rPr lang="ja-JP" altLang="en-US" dirty="0" err="1"/>
              <a:t>だけで</a:t>
            </a:r>
            <a:r>
              <a:rPr lang="ja-JP" altLang="en-US" dirty="0"/>
              <a:t>なく、分野、地域、業種毎に</a:t>
            </a:r>
          </a:p>
          <a:p>
            <a:pPr>
              <a:buFont typeface="Wingdings" panose="05000000000000000000" pitchFamily="2" charset="2"/>
              <a:buChar char="n"/>
            </a:pPr>
            <a:r>
              <a:rPr lang="ja-JP" altLang="en-US" dirty="0"/>
              <a:t>どこに保存されていても一元検索と提供</a:t>
            </a:r>
          </a:p>
          <a:p>
            <a:pPr lvl="1">
              <a:buFont typeface="Wingdings" panose="05000000000000000000" pitchFamily="2" charset="2"/>
              <a:buChar char="Ø"/>
            </a:pPr>
            <a:r>
              <a:rPr lang="ja-JP" altLang="en-US" dirty="0"/>
              <a:t>各デジタルアーカイブを、統合利用できる環境の整備</a:t>
            </a:r>
          </a:p>
          <a:p>
            <a:pPr lvl="1">
              <a:buFont typeface="Wingdings" panose="05000000000000000000" pitchFamily="2" charset="2"/>
              <a:buChar char="Ø"/>
            </a:pPr>
            <a:r>
              <a:rPr lang="ja-JP" altLang="en-US" dirty="0"/>
              <a:t>各分野、地域等毎のポータルの構築</a:t>
            </a:r>
          </a:p>
          <a:p>
            <a:pPr lvl="1">
              <a:buFont typeface="Wingdings" panose="05000000000000000000" pitchFamily="2" charset="2"/>
              <a:buChar char="Ø"/>
            </a:pPr>
            <a:r>
              <a:rPr lang="ja-JP" altLang="en-US" dirty="0"/>
              <a:t>各ポータルをあわせて、国のデジタルアーカイブポータルを提供</a:t>
            </a:r>
          </a:p>
          <a:p>
            <a:pPr>
              <a:buFont typeface="Wingdings" panose="05000000000000000000" pitchFamily="2" charset="2"/>
              <a:buChar char="n"/>
            </a:pPr>
            <a:endParaRPr kumimoji="1" lang="ja-JP" altLang="en-US" dirty="0"/>
          </a:p>
        </p:txBody>
      </p:sp>
      <p:sp>
        <p:nvSpPr>
          <p:cNvPr id="4" name="横巻き 3"/>
          <p:cNvSpPr/>
          <p:nvPr/>
        </p:nvSpPr>
        <p:spPr>
          <a:xfrm>
            <a:off x="10978663" y="17514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Tree>
    <p:extLst>
      <p:ext uri="{BB962C8B-B14F-4D97-AF65-F5344CB8AC3E}">
        <p14:creationId xmlns:p14="http://schemas.microsoft.com/office/powerpoint/2010/main" val="38772130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901700" cy="6823391"/>
          </a:xfrm>
        </p:spPr>
        <p:txBody>
          <a:bodyPr vert="eaVert">
            <a:normAutofit fontScale="90000"/>
          </a:bodyPr>
          <a:lstStyle/>
          <a:p>
            <a:r>
              <a:rPr lang="ja-JP" altLang="en-US" dirty="0"/>
              <a:t>出版情報を含めた書誌関連</a:t>
            </a:r>
            <a:r>
              <a:rPr lang="en-US" altLang="ja-JP" dirty="0"/>
              <a:t>ER</a:t>
            </a:r>
            <a:r>
              <a:rPr lang="ja-JP" altLang="en-US" dirty="0"/>
              <a:t>図</a:t>
            </a:r>
            <a:endParaRPr kumimoji="1" lang="ja-JP" altLang="en-US" dirty="0"/>
          </a:p>
        </p:txBody>
      </p:sp>
      <p:pic>
        <p:nvPicPr>
          <p:cNvPr id="4" name="図 3"/>
          <p:cNvPicPr>
            <a:picLocks noChangeAspect="1"/>
          </p:cNvPicPr>
          <p:nvPr/>
        </p:nvPicPr>
        <p:blipFill>
          <a:blip r:embed="rId2"/>
          <a:stretch>
            <a:fillRect/>
          </a:stretch>
        </p:blipFill>
        <p:spPr>
          <a:xfrm>
            <a:off x="1224280" y="34609"/>
            <a:ext cx="10967720" cy="6747430"/>
          </a:xfrm>
          <a:prstGeom prst="rect">
            <a:avLst/>
          </a:prstGeom>
        </p:spPr>
      </p:pic>
    </p:spTree>
    <p:extLst>
      <p:ext uri="{BB962C8B-B14F-4D97-AF65-F5344CB8AC3E}">
        <p14:creationId xmlns:p14="http://schemas.microsoft.com/office/powerpoint/2010/main" val="37078550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821690" cy="6823391"/>
          </a:xfrm>
        </p:spPr>
        <p:txBody>
          <a:bodyPr vert="eaVert"/>
          <a:lstStyle/>
          <a:p>
            <a:r>
              <a:rPr kumimoji="1" lang="en-US" altLang="ja-JP" dirty="0" smtClean="0"/>
              <a:t>Open Data</a:t>
            </a:r>
            <a:r>
              <a:rPr kumimoji="1" lang="ja-JP" altLang="en-US" dirty="0" smtClean="0"/>
              <a:t>の定義</a:t>
            </a:r>
            <a:endParaRPr kumimoji="1" lang="ja-JP" altLang="en-US" dirty="0"/>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2100345652"/>
              </p:ext>
            </p:extLst>
          </p:nvPr>
        </p:nvGraphicFramePr>
        <p:xfrm>
          <a:off x="1143000" y="34609"/>
          <a:ext cx="12401550" cy="6823392"/>
        </p:xfrm>
        <a:graphic>
          <a:graphicData uri="http://schemas.openxmlformats.org/presentationml/2006/ole">
            <mc:AlternateContent xmlns:mc="http://schemas.openxmlformats.org/markup-compatibility/2006">
              <mc:Choice xmlns:v="urn:schemas-microsoft-com:vml" Requires="v">
                <p:oleObj spid="_x0000_s8234" name="Visio" r:id="rId3" imgW="6676813" imgH="4038600" progId="Visio.Drawing.15">
                  <p:embed/>
                </p:oleObj>
              </mc:Choice>
              <mc:Fallback>
                <p:oleObj name="Visio" r:id="rId3" imgW="6676813" imgH="4038600" progId="Visio.Drawing.15">
                  <p:embed/>
                  <p:pic>
                    <p:nvPicPr>
                      <p:cNvPr id="0" name=""/>
                      <p:cNvPicPr/>
                      <p:nvPr/>
                    </p:nvPicPr>
                    <p:blipFill>
                      <a:blip r:embed="rId4"/>
                      <a:stretch>
                        <a:fillRect/>
                      </a:stretch>
                    </p:blipFill>
                    <p:spPr>
                      <a:xfrm>
                        <a:off x="1143000" y="34609"/>
                        <a:ext cx="12401550" cy="6823392"/>
                      </a:xfrm>
                      <a:prstGeom prst="rect">
                        <a:avLst/>
                      </a:prstGeom>
                    </p:spPr>
                  </p:pic>
                </p:oleObj>
              </mc:Fallback>
            </mc:AlternateContent>
          </a:graphicData>
        </a:graphic>
      </p:graphicFrame>
    </p:spTree>
    <p:extLst>
      <p:ext uri="{BB962C8B-B14F-4D97-AF65-F5344CB8AC3E}">
        <p14:creationId xmlns:p14="http://schemas.microsoft.com/office/powerpoint/2010/main" val="120786596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dirty="0"/>
              <a:t>今後</a:t>
            </a:r>
            <a:r>
              <a:rPr lang="en-US" altLang="ja-JP" dirty="0"/>
              <a:t>10</a:t>
            </a:r>
            <a:r>
              <a:rPr lang="ja-JP" altLang="en-US" dirty="0"/>
              <a:t>年で世の中はどうなるか？</a:t>
            </a:r>
            <a:r>
              <a:rPr lang="en-US" altLang="ja-JP" dirty="0" smtClean="0"/>
              <a:t/>
            </a:r>
            <a:br>
              <a:rPr lang="en-US" altLang="ja-JP" dirty="0" smtClean="0"/>
            </a:br>
            <a:r>
              <a:rPr lang="ja-JP" altLang="en-US" dirty="0" smtClean="0"/>
              <a:t>今後</a:t>
            </a:r>
            <a:r>
              <a:rPr lang="ja-JP" altLang="en-US" dirty="0"/>
              <a:t>の図書館の課題解決策</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232</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8396862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style>
          <a:lnRef idx="1">
            <a:schemeClr val="accent6"/>
          </a:lnRef>
          <a:fillRef idx="2">
            <a:schemeClr val="accent6"/>
          </a:fillRef>
          <a:effectRef idx="1">
            <a:schemeClr val="accent6"/>
          </a:effectRef>
          <a:fontRef idx="minor">
            <a:schemeClr val="dk1"/>
          </a:fontRef>
        </p:style>
        <p:txBody>
          <a:bodyPr>
            <a:noAutofit/>
          </a:bodyPr>
          <a:lstStyle/>
          <a:p>
            <a:r>
              <a:rPr lang="ja-JP" altLang="en-US" sz="4000" dirty="0"/>
              <a:t>将来予測</a:t>
            </a:r>
          </a:p>
        </p:txBody>
      </p:sp>
      <p:sp>
        <p:nvSpPr>
          <p:cNvPr id="6" name="コンテンツ プレースホルダー 5"/>
          <p:cNvSpPr>
            <a:spLocks noGrp="1"/>
          </p:cNvSpPr>
          <p:nvPr>
            <p:ph idx="1"/>
          </p:nvPr>
        </p:nvSpPr>
        <p:spPr>
          <a:xfrm>
            <a:off x="234778" y="1052737"/>
            <a:ext cx="11775990" cy="5073427"/>
          </a:xfrm>
        </p:spPr>
        <p:txBody>
          <a:bodyPr>
            <a:normAutofit/>
          </a:bodyPr>
          <a:lstStyle/>
          <a:p>
            <a:endParaRPr lang="ja-JP" altLang="en-US"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233</a:t>
            </a:fld>
            <a:endParaRPr lang="ja-JP" altLang="en-US" dirty="0"/>
          </a:p>
        </p:txBody>
      </p:sp>
    </p:spTree>
    <p:extLst>
      <p:ext uri="{BB962C8B-B14F-4D97-AF65-F5344CB8AC3E}">
        <p14:creationId xmlns:p14="http://schemas.microsoft.com/office/powerpoint/2010/main" val="3740026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fontScale="90000"/>
          </a:bodyPr>
          <a:lstStyle/>
          <a:p>
            <a:r>
              <a:rPr lang="en-US" altLang="ja-JP" dirty="0"/>
              <a:t>LOD</a:t>
            </a:r>
            <a:r>
              <a:rPr lang="ja-JP" altLang="en-US" dirty="0"/>
              <a:t>化により</a:t>
            </a:r>
            <a:r>
              <a:rPr lang="ja-JP" altLang="en-US" dirty="0" smtClean="0"/>
              <a:t>、</a:t>
            </a:r>
            <a:r>
              <a:rPr lang="en-US" altLang="ja-JP" dirty="0" smtClean="0"/>
              <a:t/>
            </a:r>
            <a:br>
              <a:rPr lang="en-US" altLang="ja-JP" dirty="0" smtClean="0"/>
            </a:br>
            <a:r>
              <a:rPr lang="ja-JP" altLang="en-US" dirty="0" smtClean="0"/>
              <a:t>どんな</a:t>
            </a:r>
            <a:r>
              <a:rPr lang="ja-JP" altLang="en-US" dirty="0"/>
              <a:t>サービスが実現するか</a:t>
            </a:r>
            <a:r>
              <a:rPr lang="ja-JP" altLang="en-US" dirty="0" smtClean="0"/>
              <a:t>？</a:t>
            </a:r>
            <a:r>
              <a:rPr lang="en-US" altLang="ja-JP" dirty="0" smtClean="0"/>
              <a:t/>
            </a:r>
            <a:br>
              <a:rPr lang="en-US" altLang="ja-JP" dirty="0" smtClean="0"/>
            </a:br>
            <a:r>
              <a:rPr lang="ja-JP" altLang="en-US" dirty="0" smtClean="0"/>
              <a:t>なに</a:t>
            </a:r>
            <a:r>
              <a:rPr lang="ja-JP" altLang="en-US" dirty="0"/>
              <a:t>が良くなるか？</a:t>
            </a:r>
            <a:br>
              <a:rPr lang="ja-JP" altLang="en-US" dirty="0"/>
            </a:br>
            <a:r>
              <a:rPr lang="ja-JP" altLang="en-US" sz="4000" dirty="0"/>
              <a:t>（創造力を駆使して、事例を想定）</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234</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3" name="正方形/長方形 2"/>
          <p:cNvSpPr/>
          <p:nvPr/>
        </p:nvSpPr>
        <p:spPr>
          <a:xfrm>
            <a:off x="4952322" y="3244334"/>
            <a:ext cx="2287357" cy="369332"/>
          </a:xfrm>
          <a:prstGeom prst="rect">
            <a:avLst/>
          </a:prstGeom>
        </p:spPr>
        <p:txBody>
          <a:bodyPr wrap="none">
            <a:spAutoFit/>
          </a:bodyPr>
          <a:lstStyle/>
          <a:p>
            <a:r>
              <a:rPr lang="ja-JP" altLang="en-US" dirty="0">
                <a:latin typeface="Meiryo UI" panose="020B0604030504040204" pitchFamily="50" charset="-128"/>
                <a:ea typeface="Meiryo UI" panose="020B0604030504040204" pitchFamily="50" charset="-128"/>
              </a:rPr>
              <a:t>オープンデータと</a:t>
            </a:r>
            <a:r>
              <a:rPr lang="en-US" altLang="ja-JP" dirty="0">
                <a:latin typeface="Meiryo UI" panose="020B0604030504040204" pitchFamily="50" charset="-128"/>
                <a:ea typeface="Meiryo UI" panose="020B0604030504040204" pitchFamily="50" charset="-128"/>
              </a:rPr>
              <a:t>LOD</a:t>
            </a:r>
            <a:r>
              <a:rPr lang="ja-JP" altLang="en-US" dirty="0">
                <a:latin typeface="Meiryo UI" panose="020B0604030504040204" pitchFamily="50" charset="-128"/>
                <a:ea typeface="Meiryo UI" panose="020B0604030504040204" pitchFamily="50" charset="-128"/>
              </a:rPr>
              <a:t>化</a:t>
            </a:r>
            <a:endParaRPr lang="ja-JP" altLang="en-US" dirty="0"/>
          </a:p>
        </p:txBody>
      </p:sp>
    </p:spTree>
    <p:extLst>
      <p:ext uri="{BB962C8B-B14F-4D97-AF65-F5344CB8AC3E}">
        <p14:creationId xmlns:p14="http://schemas.microsoft.com/office/powerpoint/2010/main" val="292886609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style>
          <a:lnRef idx="1">
            <a:schemeClr val="accent6"/>
          </a:lnRef>
          <a:fillRef idx="2">
            <a:schemeClr val="accent6"/>
          </a:fillRef>
          <a:effectRef idx="1">
            <a:schemeClr val="accent6"/>
          </a:effectRef>
          <a:fontRef idx="minor">
            <a:schemeClr val="dk1"/>
          </a:fontRef>
        </p:style>
        <p:txBody>
          <a:bodyPr>
            <a:noAutofit/>
          </a:bodyPr>
          <a:lstStyle/>
          <a:p>
            <a:r>
              <a:rPr lang="en-US" altLang="ja-JP" sz="3200" dirty="0"/>
              <a:t>LOD</a:t>
            </a:r>
            <a:r>
              <a:rPr lang="ja-JP" altLang="en-US" sz="3200" dirty="0"/>
              <a:t>化により、どんなサービスが実現するか？なにが良くなるか</a:t>
            </a:r>
            <a:r>
              <a:rPr lang="ja-JP" altLang="en-US" sz="3200" dirty="0" smtClean="0"/>
              <a:t>？</a:t>
            </a:r>
            <a:endParaRPr lang="ja-JP" altLang="en-US" sz="3200" dirty="0"/>
          </a:p>
        </p:txBody>
      </p:sp>
      <p:sp>
        <p:nvSpPr>
          <p:cNvPr id="6" name="コンテンツ プレースホルダー 5"/>
          <p:cNvSpPr>
            <a:spLocks noGrp="1"/>
          </p:cNvSpPr>
          <p:nvPr>
            <p:ph idx="1"/>
          </p:nvPr>
        </p:nvSpPr>
        <p:spPr>
          <a:xfrm>
            <a:off x="160637" y="1052737"/>
            <a:ext cx="11837773" cy="5073427"/>
          </a:xfrm>
          <a:noFill/>
        </p:spPr>
        <p:style>
          <a:lnRef idx="1">
            <a:schemeClr val="accent6"/>
          </a:lnRef>
          <a:fillRef idx="2">
            <a:schemeClr val="accent6"/>
          </a:fillRef>
          <a:effectRef idx="1">
            <a:schemeClr val="accent6"/>
          </a:effectRef>
          <a:fontRef idx="minor">
            <a:schemeClr val="dk1"/>
          </a:fontRef>
        </p:style>
        <p:txBody>
          <a:bodyPr>
            <a:normAutofit/>
          </a:bodyPr>
          <a:lstStyle/>
          <a:p>
            <a:r>
              <a:rPr lang="ja-JP" altLang="en-US" dirty="0" smtClean="0"/>
              <a:t>（</a:t>
            </a:r>
            <a:r>
              <a:rPr lang="ja-JP" altLang="en-US" dirty="0"/>
              <a:t>創造力を駆使して、事例を想定）</a:t>
            </a:r>
          </a:p>
          <a:p>
            <a:pPr lvl="1"/>
            <a:r>
              <a:rPr lang="ja-JP" altLang="en-US" dirty="0" smtClean="0"/>
              <a:t>大震災</a:t>
            </a:r>
            <a:r>
              <a:rPr lang="ja-JP" altLang="en-US" dirty="0"/>
              <a:t>アーカイブを参考に</a:t>
            </a:r>
          </a:p>
          <a:p>
            <a:pPr lvl="1"/>
            <a:r>
              <a:rPr lang="ja-JP" altLang="en-US" dirty="0" smtClean="0"/>
              <a:t>媒体</a:t>
            </a:r>
            <a:r>
              <a:rPr lang="ja-JP" altLang="en-US" dirty="0"/>
              <a:t>でなく、著作単位・章節項・段落単位での情報の意味的関連付け</a:t>
            </a:r>
          </a:p>
          <a:p>
            <a:pPr lvl="1"/>
            <a:r>
              <a:rPr lang="ja-JP" altLang="en-US" dirty="0" smtClean="0"/>
              <a:t>源氏</a:t>
            </a:r>
            <a:r>
              <a:rPr lang="ja-JP" altLang="en-US" dirty="0"/>
              <a:t>物語を例</a:t>
            </a:r>
            <a:r>
              <a:rPr lang="ja-JP" altLang="en-US" dirty="0" smtClean="0"/>
              <a:t>に</a:t>
            </a:r>
            <a:endParaRPr lang="ja-JP" altLang="en-US" dirty="0"/>
          </a:p>
          <a:p>
            <a:pPr lvl="2"/>
            <a:r>
              <a:rPr lang="en-US" altLang="ja-JP" dirty="0" err="1" smtClean="0"/>
              <a:t>Xmind</a:t>
            </a:r>
            <a:r>
              <a:rPr lang="en-US" altLang="ja-JP" dirty="0" smtClean="0"/>
              <a:t> </a:t>
            </a:r>
            <a:r>
              <a:rPr lang="en-US" altLang="ja-JP" dirty="0"/>
              <a:t>→</a:t>
            </a:r>
            <a:r>
              <a:rPr lang="ja-JP" altLang="en-US" dirty="0"/>
              <a:t>　</a:t>
            </a:r>
            <a:r>
              <a:rPr lang="en-US" altLang="ja-JP" dirty="0"/>
              <a:t>VISIO</a:t>
            </a:r>
            <a:r>
              <a:rPr lang="ja-JP" altLang="en-US" dirty="0"/>
              <a:t>　データ連携インスタンス図</a:t>
            </a:r>
          </a:p>
          <a:p>
            <a:pPr lvl="1"/>
            <a:r>
              <a:rPr lang="en-US" altLang="ja-JP" dirty="0" smtClean="0"/>
              <a:t>NDL</a:t>
            </a:r>
            <a:r>
              <a:rPr lang="ja-JP" altLang="en-US" dirty="0"/>
              <a:t>柴田さんの資料をベースに</a:t>
            </a:r>
          </a:p>
          <a:p>
            <a:pPr lvl="1"/>
            <a:r>
              <a:rPr lang="ja-JP" altLang="en-US" dirty="0" smtClean="0"/>
              <a:t>今後</a:t>
            </a:r>
            <a:r>
              <a:rPr lang="ja-JP" altLang="en-US" dirty="0"/>
              <a:t>の図書館・出版界、文化財保有機関、利用者を含めた関係を例</a:t>
            </a:r>
            <a:r>
              <a:rPr lang="ja-JP" altLang="en-US" dirty="0" smtClean="0"/>
              <a:t>に</a:t>
            </a:r>
            <a:endParaRPr lang="en-US" altLang="ja-JP" dirty="0" smtClean="0"/>
          </a:p>
          <a:p>
            <a:pPr lvl="2"/>
            <a:r>
              <a:rPr lang="en-US" altLang="ja-JP" dirty="0"/>
              <a:t>VISIO</a:t>
            </a:r>
            <a:r>
              <a:rPr lang="ja-JP" altLang="en-US" dirty="0"/>
              <a:t>で</a:t>
            </a:r>
            <a:r>
              <a:rPr lang="en-US" altLang="ja-JP" dirty="0"/>
              <a:t>ER</a:t>
            </a:r>
            <a:r>
              <a:rPr lang="ja-JP" altLang="en-US" dirty="0"/>
              <a:t>図</a:t>
            </a:r>
          </a:p>
          <a:p>
            <a:pPr lvl="2"/>
            <a:endParaRPr lang="ja-JP" altLang="en-US"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235</a:t>
            </a:fld>
            <a:endParaRPr lang="ja-JP" altLang="en-US" dirty="0"/>
          </a:p>
        </p:txBody>
      </p:sp>
    </p:spTree>
    <p:extLst>
      <p:ext uri="{BB962C8B-B14F-4D97-AF65-F5344CB8AC3E}">
        <p14:creationId xmlns:p14="http://schemas.microsoft.com/office/powerpoint/2010/main" val="5791914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WikiPedia</a:t>
            </a:r>
            <a:r>
              <a:rPr kumimoji="1" lang="ja-JP" altLang="en-US" dirty="0" err="1" smtClean="0"/>
              <a:t>を利</a:t>
            </a:r>
            <a:r>
              <a:rPr kumimoji="1" lang="ja-JP" altLang="en-US" dirty="0" smtClean="0"/>
              <a:t>活用したサービス例</a:t>
            </a:r>
            <a:endParaRPr kumimoji="1" lang="ja-JP" altLang="en-US" dirty="0"/>
          </a:p>
        </p:txBody>
      </p:sp>
      <p:sp>
        <p:nvSpPr>
          <p:cNvPr id="3" name="コンテンツ プレースホルダー 2"/>
          <p:cNvSpPr>
            <a:spLocks noGrp="1"/>
          </p:cNvSpPr>
          <p:nvPr>
            <p:ph idx="1"/>
          </p:nvPr>
        </p:nvSpPr>
        <p:spPr>
          <a:xfrm>
            <a:off x="259492" y="965200"/>
            <a:ext cx="6647935" cy="1234303"/>
          </a:xfrm>
        </p:spPr>
        <p:txBody>
          <a:bodyPr>
            <a:normAutofit/>
          </a:bodyPr>
          <a:lstStyle/>
          <a:p>
            <a:r>
              <a:rPr lang="ja-JP" altLang="en-US" dirty="0">
                <a:hlinkClick r:id="rId2"/>
              </a:rPr>
              <a:t>世界の出来事を</a:t>
            </a:r>
            <a:r>
              <a:rPr lang="en-US" altLang="ja-JP" dirty="0">
                <a:hlinkClick r:id="rId2"/>
              </a:rPr>
              <a:t>Wikipedia</a:t>
            </a:r>
            <a:r>
              <a:rPr lang="ja-JP" altLang="en-US" dirty="0">
                <a:hlinkClick r:id="rId2"/>
              </a:rPr>
              <a:t>を情報ソースにしてインタラクティブな年表にする</a:t>
            </a:r>
            <a:r>
              <a:rPr lang="ja-JP" altLang="en-US" dirty="0" smtClean="0">
                <a:hlinkClick r:id="rId2"/>
              </a:rPr>
              <a:t>ナレッジグラフ</a:t>
            </a:r>
            <a:endParaRPr lang="en-US" altLang="ja-JP" dirty="0" smtClean="0"/>
          </a:p>
        </p:txBody>
      </p:sp>
      <p:pic>
        <p:nvPicPr>
          <p:cNvPr id="5" name="Picture 2" descr="http://juggly.cn/wpjuggly/wp-content/uploads/2014/07/Google-013-480x3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80" y="2068425"/>
            <a:ext cx="6344080" cy="428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396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dirty="0" smtClean="0">
                <a:latin typeface="HG丸ｺﾞｼｯｸM-PRO" pitchFamily="50" charset="-128"/>
                <a:ea typeface="HG丸ｺﾞｼｯｸM-PRO" pitchFamily="50" charset="-128"/>
              </a:rPr>
              <a:t>出版</a:t>
            </a:r>
            <a:r>
              <a:rPr lang="ja-JP" altLang="en-US" dirty="0">
                <a:latin typeface="HG丸ｺﾞｼｯｸM-PRO" pitchFamily="50" charset="-128"/>
                <a:ea typeface="HG丸ｺﾞｼｯｸM-PRO" pitchFamily="50" charset="-128"/>
              </a:rPr>
              <a:t>界</a:t>
            </a:r>
            <a:r>
              <a:rPr lang="ja-JP" altLang="en-US" dirty="0" smtClean="0">
                <a:latin typeface="HG丸ｺﾞｼｯｸM-PRO" pitchFamily="50" charset="-128"/>
                <a:ea typeface="HG丸ｺﾞｼｯｸM-PRO" pitchFamily="50" charset="-128"/>
              </a:rPr>
              <a:t>との連携</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lstStyle/>
          <a:p>
            <a:r>
              <a:rPr kumimoji="1" lang="ja-JP" altLang="en-US" dirty="0" smtClean="0"/>
              <a:t>出版文化の発展を目指して</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237</a:t>
            </a:fld>
            <a:endParaRPr kumimoji="0" lang="en-US"/>
          </a:p>
        </p:txBody>
      </p:sp>
    </p:spTree>
    <p:extLst>
      <p:ext uri="{BB962C8B-B14F-4D97-AF65-F5344CB8AC3E}">
        <p14:creationId xmlns:p14="http://schemas.microsoft.com/office/powerpoint/2010/main" val="265886813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smtClean="0">
                <a:latin typeface="HG丸ｺﾞｼｯｸM-PRO" pitchFamily="50" charset="-128"/>
                <a:ea typeface="HG丸ｺﾞｼｯｸM-PRO" pitchFamily="50" charset="-128"/>
              </a:rPr>
              <a:t>従来からの検討</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238</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357268988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FFC13D97-5267-4C40-9A98-CB59BD53E85D}" type="slidenum">
              <a:rPr lang="en-US" altLang="ja-JP">
                <a:solidFill>
                  <a:srgbClr val="000000"/>
                </a:solidFill>
              </a:rPr>
              <a:pPr/>
              <a:t>239</a:t>
            </a:fld>
            <a:endParaRPr lang="en-US" altLang="ja-JP">
              <a:solidFill>
                <a:srgbClr val="000000"/>
              </a:solidFill>
            </a:endParaRPr>
          </a:p>
        </p:txBody>
      </p:sp>
      <p:sp>
        <p:nvSpPr>
          <p:cNvPr id="1043458" name="Rectangle 2"/>
          <p:cNvSpPr>
            <a:spLocks noGrp="1" noChangeArrowheads="1"/>
          </p:cNvSpPr>
          <p:nvPr>
            <p:ph type="title"/>
          </p:nvPr>
        </p:nvSpPr>
        <p:spPr>
          <a:xfrm>
            <a:off x="0" y="0"/>
            <a:ext cx="12192000" cy="1149353"/>
          </a:xfrm>
        </p:spPr>
        <p:txBody>
          <a:bodyPr>
            <a:normAutofit/>
          </a:bodyPr>
          <a:lstStyle/>
          <a:p>
            <a:r>
              <a:rPr lang="ja-JP" altLang="en-US" sz="3600" dirty="0" smtClean="0"/>
              <a:t>出版者</a:t>
            </a:r>
            <a:r>
              <a:rPr lang="ja-JP" altLang="en-US" sz="3600" dirty="0"/>
              <a:t>、著作者等との連携協力</a:t>
            </a:r>
          </a:p>
        </p:txBody>
      </p:sp>
      <p:sp>
        <p:nvSpPr>
          <p:cNvPr id="1043459" name="Rectangle 3"/>
          <p:cNvSpPr>
            <a:spLocks noGrp="1" noChangeArrowheads="1"/>
          </p:cNvSpPr>
          <p:nvPr>
            <p:ph type="body" idx="1"/>
          </p:nvPr>
        </p:nvSpPr>
        <p:spPr>
          <a:xfrm>
            <a:off x="1847851" y="1484314"/>
            <a:ext cx="8569325" cy="4537075"/>
          </a:xfrm>
          <a:ln>
            <a:headEnd/>
            <a:tailEnd/>
          </a:ln>
        </p:spPr>
        <p:style>
          <a:lnRef idx="2">
            <a:schemeClr val="accent4"/>
          </a:lnRef>
          <a:fillRef idx="1">
            <a:schemeClr val="lt1"/>
          </a:fillRef>
          <a:effectRef idx="0">
            <a:schemeClr val="accent4"/>
          </a:effectRef>
          <a:fontRef idx="minor">
            <a:schemeClr val="dk1"/>
          </a:fontRef>
        </p:style>
        <p:txBody>
          <a:bodyPr>
            <a:normAutofit lnSpcReduction="10000"/>
          </a:bodyPr>
          <a:lstStyle/>
          <a:p>
            <a:pPr marL="457200" indent="-457200">
              <a:lnSpc>
                <a:spcPct val="80000"/>
              </a:lnSpc>
            </a:pPr>
            <a:r>
              <a:rPr lang="ja-JP" altLang="en-US" sz="2100" b="1" dirty="0"/>
              <a:t>資料の長期保存と利用の促進のために</a:t>
            </a:r>
          </a:p>
          <a:p>
            <a:pPr marL="838200" lvl="1" indent="-381000">
              <a:lnSpc>
                <a:spcPct val="80000"/>
              </a:lnSpc>
            </a:pPr>
            <a:r>
              <a:rPr lang="ja-JP" altLang="en-US" sz="1900" b="1" dirty="0"/>
              <a:t>当館はデジタルコンテンツを長期保存</a:t>
            </a:r>
          </a:p>
          <a:p>
            <a:pPr marL="1257300" lvl="2" indent="-342900">
              <a:lnSpc>
                <a:spcPct val="80000"/>
              </a:lnSpc>
            </a:pPr>
            <a:r>
              <a:rPr lang="ja-JP" altLang="en-US" sz="1700" dirty="0"/>
              <a:t>デジタルコンテンツの収集</a:t>
            </a:r>
            <a:endParaRPr lang="ja-JP" altLang="en-US" sz="1900" dirty="0"/>
          </a:p>
          <a:p>
            <a:pPr marL="1676400" lvl="3" indent="-304800">
              <a:lnSpc>
                <a:spcPct val="80000"/>
              </a:lnSpc>
            </a:pPr>
            <a:r>
              <a:rPr lang="ja-JP" altLang="en-US" sz="1600" dirty="0"/>
              <a:t>マルチユースコンテンツの原本、印刷用原本等、</a:t>
            </a:r>
            <a:r>
              <a:rPr lang="en-US" altLang="ja-JP" sz="1600" dirty="0"/>
              <a:t>DRM</a:t>
            </a:r>
            <a:r>
              <a:rPr lang="ja-JP" altLang="en-US" sz="1600" dirty="0"/>
              <a:t>のないもの</a:t>
            </a:r>
          </a:p>
          <a:p>
            <a:pPr marL="1676400" lvl="3" indent="-304800">
              <a:lnSpc>
                <a:spcPct val="80000"/>
              </a:lnSpc>
            </a:pPr>
            <a:r>
              <a:rPr lang="ja-JP" altLang="en-US" sz="1700" dirty="0"/>
              <a:t>可能な限り詳細なメタデータの提供 </a:t>
            </a:r>
          </a:p>
          <a:p>
            <a:pPr marL="1257300" lvl="2" indent="-342900">
              <a:lnSpc>
                <a:spcPct val="80000"/>
              </a:lnSpc>
            </a:pPr>
            <a:r>
              <a:rPr lang="ja-JP" altLang="en-US" sz="1700" dirty="0"/>
              <a:t>資料のデジタル化</a:t>
            </a:r>
          </a:p>
          <a:p>
            <a:pPr marL="1676400" lvl="3" indent="-304800">
              <a:lnSpc>
                <a:spcPct val="80000"/>
              </a:lnSpc>
            </a:pPr>
            <a:r>
              <a:rPr lang="ja-JP" altLang="en-US" sz="1600" dirty="0"/>
              <a:t>出版物を当館がデジタル化することの許諾</a:t>
            </a:r>
          </a:p>
          <a:p>
            <a:pPr marL="457200" indent="-457200">
              <a:lnSpc>
                <a:spcPct val="80000"/>
              </a:lnSpc>
            </a:pPr>
            <a:r>
              <a:rPr lang="ja-JP" altLang="en-US" sz="2100" b="1" dirty="0"/>
              <a:t>出版者のビジネス支援</a:t>
            </a:r>
          </a:p>
          <a:p>
            <a:pPr marL="838200" lvl="1" indent="-381000">
              <a:lnSpc>
                <a:spcPct val="80000"/>
              </a:lnSpc>
            </a:pPr>
            <a:r>
              <a:rPr lang="ja-JP" altLang="en-US" sz="1900" b="1" dirty="0"/>
              <a:t>各出版者の電子書籍作成支援</a:t>
            </a:r>
          </a:p>
          <a:p>
            <a:pPr marL="1257300" lvl="2" indent="-342900">
              <a:lnSpc>
                <a:spcPct val="80000"/>
              </a:lnSpc>
            </a:pPr>
            <a:r>
              <a:rPr lang="ja-JP" altLang="en-US" sz="1700" dirty="0"/>
              <a:t>当館がデジタル化したコンテンツを電子出版用に提供</a:t>
            </a:r>
          </a:p>
          <a:p>
            <a:pPr marL="838200" lvl="1" indent="-381000">
              <a:lnSpc>
                <a:spcPct val="80000"/>
              </a:lnSpc>
            </a:pPr>
            <a:r>
              <a:rPr lang="ja-JP" altLang="en-US" sz="2100" b="1" dirty="0"/>
              <a:t>各出版者の電子書籍データベースの立上げ支援</a:t>
            </a:r>
          </a:p>
          <a:p>
            <a:pPr marL="1257300" lvl="2" indent="-342900">
              <a:lnSpc>
                <a:spcPct val="80000"/>
              </a:lnSpc>
            </a:pPr>
            <a:r>
              <a:rPr lang="ja-JP" altLang="en-US" sz="1700" dirty="0"/>
              <a:t>当館デジタルアーカイブを利用して、出版者が販売することも検討</a:t>
            </a:r>
          </a:p>
          <a:p>
            <a:pPr marL="838200" lvl="1" indent="-381000">
              <a:lnSpc>
                <a:spcPct val="80000"/>
              </a:lnSpc>
            </a:pPr>
            <a:r>
              <a:rPr lang="ja-JP" altLang="en-US" sz="2100" b="1" dirty="0"/>
              <a:t>各出版者サイトへのナビゲーション</a:t>
            </a:r>
          </a:p>
          <a:p>
            <a:pPr marL="1257300" lvl="2" indent="-342900">
              <a:lnSpc>
                <a:spcPct val="80000"/>
              </a:lnSpc>
            </a:pPr>
            <a:r>
              <a:rPr lang="ja-JP" altLang="en-US" sz="1900" dirty="0"/>
              <a:t>出版者の電子書籍データベースを、</a:t>
            </a:r>
            <a:r>
              <a:rPr lang="en-US" altLang="ja-JP" sz="1900" dirty="0"/>
              <a:t>PORTA</a:t>
            </a:r>
            <a:r>
              <a:rPr lang="ja-JP" altLang="en-US" sz="1900" dirty="0"/>
              <a:t>で統合検索</a:t>
            </a:r>
          </a:p>
          <a:p>
            <a:pPr marL="1676400" lvl="3" indent="-304800">
              <a:lnSpc>
                <a:spcPct val="80000"/>
              </a:lnSpc>
            </a:pPr>
            <a:r>
              <a:rPr lang="ja-JP" altLang="en-US" sz="1700" dirty="0"/>
              <a:t>電子出版物の購読が促進されるように</a:t>
            </a:r>
          </a:p>
          <a:p>
            <a:pPr marL="1257300" lvl="2" indent="-342900">
              <a:lnSpc>
                <a:spcPct val="80000"/>
              </a:lnSpc>
            </a:pPr>
            <a:r>
              <a:rPr lang="en-US" altLang="ja-JP" sz="1900" dirty="0"/>
              <a:t>PORTA</a:t>
            </a:r>
            <a:r>
              <a:rPr lang="ja-JP" altLang="en-US" sz="1900" dirty="0" err="1"/>
              <a:t>での</a:t>
            </a:r>
            <a:r>
              <a:rPr lang="ja-JP" altLang="en-US" sz="1900" dirty="0"/>
              <a:t>統合検索結果に、入手先として出版者へのリンクを表示</a:t>
            </a:r>
          </a:p>
        </p:txBody>
      </p:sp>
      <p:sp>
        <p:nvSpPr>
          <p:cNvPr id="1043460" name="Rectangle 4"/>
          <p:cNvSpPr>
            <a:spLocks noChangeArrowheads="1"/>
          </p:cNvSpPr>
          <p:nvPr/>
        </p:nvSpPr>
        <p:spPr bwMode="auto">
          <a:xfrm>
            <a:off x="2424114" y="6306136"/>
            <a:ext cx="7788398" cy="33855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algn="ctr" fontAlgn="base">
              <a:spcBef>
                <a:spcPct val="0"/>
              </a:spcBef>
              <a:spcAft>
                <a:spcPct val="0"/>
              </a:spcAft>
            </a:pPr>
            <a:r>
              <a:rPr lang="en-US" altLang="ja-JP" sz="1600" b="1" dirty="0">
                <a:solidFill>
                  <a:srgbClr val="3333CC"/>
                </a:solidFill>
                <a:latin typeface="Meiryo UI" panose="020B0604030504040204" pitchFamily="50" charset="-128"/>
                <a:ea typeface="Meiryo UI" panose="020B0604030504040204" pitchFamily="50" charset="-128"/>
              </a:rPr>
              <a:t>⇒</a:t>
            </a:r>
            <a:r>
              <a:rPr lang="ja-JP" altLang="en-US" sz="1600" b="1" dirty="0">
                <a:solidFill>
                  <a:srgbClr val="3333CC"/>
                </a:solidFill>
                <a:latin typeface="Meiryo UI" panose="020B0604030504040204" pitchFamily="50" charset="-128"/>
                <a:ea typeface="Meiryo UI" panose="020B0604030504040204" pitchFamily="50" charset="-128"/>
              </a:rPr>
              <a:t>　出版者、著作権者と利用者の橋渡し。出版者等のビジネスが拡大できる形で連携・協力</a:t>
            </a:r>
            <a:endParaRPr lang="ja-JP" altLang="en-US" sz="1600" b="1" dirty="0">
              <a:solidFill>
                <a:srgbClr val="0000FF"/>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1188558" y="108416"/>
            <a:ext cx="883575" cy="369332"/>
          </a:xfrm>
          <a:prstGeom prst="rect">
            <a:avLst/>
          </a:prstGeom>
          <a:noFill/>
        </p:spPr>
        <p:txBody>
          <a:bodyPr wrap="none" rtlCol="0">
            <a:spAutoFit/>
          </a:bodyPr>
          <a:lstStyle/>
          <a:p>
            <a:r>
              <a:rPr kumimoji="1" lang="en-US" altLang="ja-JP" dirty="0" smtClean="0"/>
              <a:t>2009</a:t>
            </a:r>
            <a:r>
              <a:rPr kumimoji="1" lang="ja-JP" altLang="en-US" dirty="0" smtClean="0"/>
              <a:t>年</a:t>
            </a:r>
            <a:endParaRPr kumimoji="1" lang="ja-JP" altLang="en-US" dirty="0"/>
          </a:p>
        </p:txBody>
      </p:sp>
    </p:spTree>
    <p:extLst>
      <p:ext uri="{BB962C8B-B14F-4D97-AF65-F5344CB8AC3E}">
        <p14:creationId xmlns:p14="http://schemas.microsoft.com/office/powerpoint/2010/main" val="2161435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NDL</a:t>
            </a:r>
            <a:r>
              <a:rPr kumimoji="1" lang="ja-JP" altLang="en-US" dirty="0" smtClean="0"/>
              <a:t>電子図書館サービスの全体像</a:t>
            </a:r>
            <a:endParaRPr kumimoji="1" lang="ja-JP" altLang="en-US" dirty="0"/>
          </a:p>
        </p:txBody>
      </p:sp>
      <p:pic>
        <p:nvPicPr>
          <p:cNvPr id="12291" name="Picture 2"/>
          <p:cNvPicPr>
            <a:picLocks noChangeAspect="1" noChangeArrowheads="1"/>
          </p:cNvPicPr>
          <p:nvPr/>
        </p:nvPicPr>
        <p:blipFill>
          <a:blip r:embed="rId3" cstate="print"/>
          <a:srcRect/>
          <a:stretch>
            <a:fillRect/>
          </a:stretch>
        </p:blipFill>
        <p:spPr bwMode="auto">
          <a:xfrm>
            <a:off x="6019800" y="3352800"/>
            <a:ext cx="152400" cy="152400"/>
          </a:xfrm>
          <a:prstGeom prst="rect">
            <a:avLst/>
          </a:prstGeom>
          <a:noFill/>
          <a:ln w="9525" algn="ctr">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1919288" y="188913"/>
            <a:ext cx="8691562" cy="6419850"/>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pPr>
              <a:defRPr/>
            </a:pPr>
            <a:fld id="{0B2B34E5-7F87-43F8-8E50-7B4643C98316}" type="slidenum">
              <a:rPr lang="en-US" altLang="ja-JP" smtClean="0"/>
              <a:pPr>
                <a:defRPr/>
              </a:pPr>
              <a:t>24</a:t>
            </a:fld>
            <a:endParaRPr lang="en-US" altLang="ja-JP"/>
          </a:p>
        </p:txBody>
      </p:sp>
      <p:sp>
        <p:nvSpPr>
          <p:cNvPr id="5" name="横巻き 4"/>
          <p:cNvSpPr/>
          <p:nvPr/>
        </p:nvSpPr>
        <p:spPr>
          <a:xfrm>
            <a:off x="9552384" y="59613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3" name="フッター プレースホルダー 2"/>
          <p:cNvSpPr>
            <a:spLocks noGrp="1"/>
          </p:cNvSpPr>
          <p:nvPr>
            <p:ph type="ftr" sz="quarter" idx="11"/>
          </p:nvPr>
        </p:nvSpPr>
        <p:spPr/>
        <p:txBody>
          <a:bodyPr/>
          <a:lstStyle/>
          <a:p>
            <a:endParaRPr kumimoji="0" lang="en-US" dirty="0"/>
          </a:p>
        </p:txBody>
      </p:sp>
    </p:spTree>
    <p:extLst>
      <p:ext uri="{BB962C8B-B14F-4D97-AF65-F5344CB8AC3E}">
        <p14:creationId xmlns:p14="http://schemas.microsoft.com/office/powerpoint/2010/main" val="299514840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1524000" y="0"/>
            <a:ext cx="9144000" cy="928670"/>
          </a:xfrm>
        </p:spPr>
        <p:txBody>
          <a:bodyPr>
            <a:normAutofit/>
          </a:bodyPr>
          <a:lstStyle/>
          <a:p>
            <a:r>
              <a:rPr kumimoji="1" lang="ja-JP" altLang="en-US" dirty="0" smtClean="0"/>
              <a:t>電子出版ビジネスの発展に向けた連携</a:t>
            </a:r>
            <a:endParaRPr kumimoji="1" lang="ja-JP" altLang="en-US" dirty="0"/>
          </a:p>
        </p:txBody>
      </p:sp>
      <p:sp>
        <p:nvSpPr>
          <p:cNvPr id="6" name="コンテンツ プレースホルダー 5"/>
          <p:cNvSpPr>
            <a:spLocks noGrp="1"/>
          </p:cNvSpPr>
          <p:nvPr>
            <p:ph sz="half" idx="1"/>
          </p:nvPr>
        </p:nvSpPr>
        <p:spPr>
          <a:xfrm>
            <a:off x="246580" y="1600200"/>
            <a:ext cx="5773220" cy="5257800"/>
          </a:xfrm>
        </p:spPr>
        <p:txBody>
          <a:bodyPr>
            <a:normAutofit fontScale="62500" lnSpcReduction="20000"/>
          </a:bodyPr>
          <a:lstStyle/>
          <a:p>
            <a:r>
              <a:rPr kumimoji="1" lang="ja-JP" altLang="en-US" dirty="0" smtClean="0"/>
              <a:t>電子書籍ビジネスのプラットフォーム整備</a:t>
            </a:r>
            <a:endParaRPr kumimoji="1" lang="en-US" altLang="ja-JP" dirty="0" smtClean="0"/>
          </a:p>
          <a:p>
            <a:pPr lvl="1"/>
            <a:r>
              <a:rPr lang="ja-JP" altLang="en-US" dirty="0"/>
              <a:t>⇒</a:t>
            </a:r>
            <a:r>
              <a:rPr lang="ja-JP" altLang="en-US" dirty="0" smtClean="0"/>
              <a:t>ナショナルアーカイブ</a:t>
            </a:r>
            <a:r>
              <a:rPr lang="ja-JP" altLang="en-US" dirty="0"/>
              <a:t>構想の</a:t>
            </a:r>
            <a:r>
              <a:rPr lang="ja-JP" altLang="en-US" dirty="0" smtClean="0"/>
              <a:t>一環</a:t>
            </a:r>
            <a:endParaRPr lang="en-US" altLang="ja-JP" dirty="0" smtClean="0"/>
          </a:p>
          <a:p>
            <a:pPr lvl="2"/>
            <a:r>
              <a:rPr lang="ja-JP" altLang="en-US" dirty="0" smtClean="0"/>
              <a:t>①コンテンツ生成機能、②コンテンツの収集・一時保存機能、③恒久的保存機能、④権利情報・管理情報の収集・管理機能、⑤配信・流通機能</a:t>
            </a:r>
            <a:endParaRPr lang="en-US" altLang="ja-JP" dirty="0"/>
          </a:p>
          <a:p>
            <a:pPr lvl="1"/>
            <a:r>
              <a:rPr lang="ja-JP" altLang="en-US" dirty="0" smtClean="0"/>
              <a:t>利用</a:t>
            </a:r>
            <a:r>
              <a:rPr lang="ja-JP" altLang="en-US" dirty="0"/>
              <a:t>機会</a:t>
            </a:r>
            <a:r>
              <a:rPr lang="ja-JP" altLang="en-US" dirty="0" smtClean="0"/>
              <a:t>の拡大（一元的なアクセス）</a:t>
            </a:r>
            <a:endParaRPr lang="en-US" altLang="ja-JP" dirty="0" smtClean="0"/>
          </a:p>
          <a:p>
            <a:pPr lvl="2"/>
            <a:r>
              <a:rPr lang="en-US" altLang="ja-JP" dirty="0" err="1" smtClean="0"/>
              <a:t>NDLSearch</a:t>
            </a:r>
            <a:r>
              <a:rPr lang="ja-JP" altLang="en-US" dirty="0"/>
              <a:t>から、電子書籍サイトへの</a:t>
            </a:r>
            <a:r>
              <a:rPr lang="ja-JP" altLang="en-US" dirty="0" smtClean="0"/>
              <a:t>ナビゲーション</a:t>
            </a:r>
            <a:endParaRPr lang="en-US" altLang="ja-JP" dirty="0" smtClean="0"/>
          </a:p>
          <a:p>
            <a:pPr lvl="3"/>
            <a:r>
              <a:rPr lang="ja-JP" altLang="en-US" dirty="0" smtClean="0">
                <a:solidFill>
                  <a:srgbClr val="FF0000"/>
                </a:solidFill>
              </a:rPr>
              <a:t>統合検索、横断検索、リンクリゾルバ等により提供元への誘導（実施中</a:t>
            </a:r>
            <a:r>
              <a:rPr lang="ja-JP" altLang="en-US" dirty="0" smtClean="0"/>
              <a:t>）</a:t>
            </a:r>
            <a:endParaRPr lang="en-US" altLang="ja-JP" dirty="0" smtClean="0"/>
          </a:p>
          <a:p>
            <a:pPr lvl="3"/>
            <a:r>
              <a:rPr lang="ja-JP" altLang="en-US" dirty="0" smtClean="0"/>
              <a:t>合意が得られれば、本文</a:t>
            </a:r>
            <a:r>
              <a:rPr lang="ja-JP" altLang="en-US" dirty="0"/>
              <a:t>内容</a:t>
            </a:r>
            <a:r>
              <a:rPr lang="ja-JP" altLang="en-US" dirty="0" smtClean="0"/>
              <a:t>での検索</a:t>
            </a:r>
            <a:endParaRPr lang="en-US" altLang="ja-JP" dirty="0" smtClean="0"/>
          </a:p>
          <a:p>
            <a:pPr lvl="1"/>
            <a:r>
              <a:rPr lang="ja-JP" altLang="en-US" dirty="0" smtClean="0"/>
              <a:t>登録原本の保証</a:t>
            </a:r>
            <a:endParaRPr lang="en-US" altLang="ja-JP" dirty="0" smtClean="0"/>
          </a:p>
          <a:p>
            <a:pPr lvl="2"/>
            <a:r>
              <a:rPr lang="ja-JP" altLang="en-US" dirty="0" smtClean="0">
                <a:solidFill>
                  <a:srgbClr val="FF0000"/>
                </a:solidFill>
              </a:rPr>
              <a:t>認証制度（業界の合意の下、どこかで実施）</a:t>
            </a:r>
            <a:endParaRPr lang="en-US" altLang="ja-JP" dirty="0" smtClean="0">
              <a:solidFill>
                <a:srgbClr val="FF0000"/>
              </a:solidFill>
            </a:endParaRPr>
          </a:p>
          <a:p>
            <a:pPr lvl="3"/>
            <a:r>
              <a:rPr lang="ja-JP" altLang="en-US" dirty="0" smtClean="0">
                <a:solidFill>
                  <a:srgbClr val="FF0000"/>
                </a:solidFill>
              </a:rPr>
              <a:t>登録日（受入日）、一意の識別子を付与して登録を管理</a:t>
            </a:r>
            <a:endParaRPr lang="en-US" altLang="ja-JP" dirty="0" smtClean="0">
              <a:solidFill>
                <a:srgbClr val="FF0000"/>
              </a:solidFill>
            </a:endParaRPr>
          </a:p>
          <a:p>
            <a:pPr lvl="2"/>
            <a:r>
              <a:rPr lang="ja-JP" altLang="en-US" dirty="0"/>
              <a:t>⇒</a:t>
            </a:r>
            <a:r>
              <a:rPr lang="ja-JP" altLang="en-US" dirty="0" smtClean="0"/>
              <a:t>海賊版に対する抑止力</a:t>
            </a:r>
            <a:endParaRPr lang="en-US" altLang="ja-JP" dirty="0" smtClean="0"/>
          </a:p>
          <a:p>
            <a:pPr lvl="1"/>
            <a:r>
              <a:rPr lang="ja-JP" altLang="en-US" dirty="0" smtClean="0"/>
              <a:t>保存</a:t>
            </a:r>
            <a:endParaRPr lang="en-US" altLang="ja-JP" dirty="0" smtClean="0"/>
          </a:p>
          <a:p>
            <a:pPr lvl="2"/>
            <a:r>
              <a:rPr lang="ja-JP" altLang="en-US" dirty="0" smtClean="0"/>
              <a:t>恒久的に保存できる仕組み</a:t>
            </a:r>
            <a:endParaRPr lang="en-US" altLang="ja-JP" dirty="0" smtClean="0"/>
          </a:p>
          <a:p>
            <a:pPr lvl="2"/>
            <a:r>
              <a:rPr lang="ja-JP" altLang="en-US" dirty="0" smtClean="0">
                <a:solidFill>
                  <a:srgbClr val="FF0000"/>
                </a:solidFill>
              </a:rPr>
              <a:t>出版社</a:t>
            </a:r>
            <a:r>
              <a:rPr lang="en-US" altLang="ja-JP" dirty="0" smtClean="0">
                <a:solidFill>
                  <a:srgbClr val="FF0000"/>
                </a:solidFill>
              </a:rPr>
              <a:t>DB</a:t>
            </a:r>
            <a:r>
              <a:rPr lang="ja-JP" altLang="en-US" dirty="0" smtClean="0">
                <a:solidFill>
                  <a:srgbClr val="FF0000"/>
                </a:solidFill>
              </a:rPr>
              <a:t>のバックアップ機能（ダークアーカイブ、提供サイトが障害時に代替提供を想定）</a:t>
            </a:r>
            <a:endParaRPr lang="en-US" altLang="ja-JP" dirty="0" smtClean="0">
              <a:solidFill>
                <a:srgbClr val="FF0000"/>
              </a:solidFill>
            </a:endParaRPr>
          </a:p>
          <a:p>
            <a:r>
              <a:rPr lang="ja-JP" altLang="en-US" dirty="0" smtClean="0"/>
              <a:t>著作物の権利情報等の一元管理</a:t>
            </a:r>
            <a:endParaRPr lang="en-US" altLang="ja-JP" dirty="0" smtClean="0"/>
          </a:p>
          <a:p>
            <a:pPr lvl="1"/>
            <a:r>
              <a:rPr lang="ja-JP" altLang="en-US" dirty="0"/>
              <a:t>⇒</a:t>
            </a:r>
            <a:r>
              <a:rPr lang="ja-JP" altLang="en-US" dirty="0" smtClean="0"/>
              <a:t>ナショナルアーカイブ構想の一環</a:t>
            </a:r>
            <a:endParaRPr lang="en-US" altLang="ja-JP" dirty="0" smtClean="0"/>
          </a:p>
          <a:p>
            <a:pPr lvl="2"/>
            <a:r>
              <a:rPr lang="ja-JP" altLang="en-US" dirty="0"/>
              <a:t>④権利情報・管理情報の収集・管理機能</a:t>
            </a:r>
            <a:endParaRPr lang="en-US" altLang="ja-JP" dirty="0" smtClean="0"/>
          </a:p>
          <a:p>
            <a:pPr lvl="3"/>
            <a:r>
              <a:rPr lang="ja-JP" altLang="en-US" dirty="0" smtClean="0"/>
              <a:t>著作権者情報、出版社情報、書誌情報、権利情報等を一元的に管理</a:t>
            </a:r>
            <a:endParaRPr lang="en-US" altLang="ja-JP" dirty="0" smtClean="0"/>
          </a:p>
          <a:p>
            <a:pPr lvl="2"/>
            <a:r>
              <a:rPr lang="ja-JP" altLang="en-US" dirty="0" smtClean="0"/>
              <a:t>絶版本リスト、デジタル化未実施リスト、著作権切れリスト、オ</a:t>
            </a:r>
            <a:r>
              <a:rPr lang="en-US" altLang="ja-JP" dirty="0" smtClean="0"/>
              <a:t>-</a:t>
            </a:r>
            <a:r>
              <a:rPr lang="ja-JP" altLang="en-US" dirty="0" smtClean="0"/>
              <a:t>ファンワークスリスト等が提示できるようにして、権利処理を容易にする</a:t>
            </a:r>
            <a:endParaRPr lang="en-US" altLang="ja-JP" dirty="0" smtClean="0"/>
          </a:p>
        </p:txBody>
      </p:sp>
      <p:sp>
        <p:nvSpPr>
          <p:cNvPr id="7" name="コンテンツ プレースホルダー 6"/>
          <p:cNvSpPr>
            <a:spLocks noGrp="1"/>
          </p:cNvSpPr>
          <p:nvPr>
            <p:ph sz="half" idx="2"/>
          </p:nvPr>
        </p:nvSpPr>
        <p:spPr>
          <a:xfrm>
            <a:off x="6172200" y="1600200"/>
            <a:ext cx="5694452" cy="5257800"/>
          </a:xfrm>
        </p:spPr>
        <p:txBody>
          <a:bodyPr>
            <a:normAutofit fontScale="62500" lnSpcReduction="20000"/>
          </a:bodyPr>
          <a:lstStyle/>
          <a:p>
            <a:r>
              <a:rPr lang="ja-JP" altLang="en-US" dirty="0"/>
              <a:t>電子</a:t>
            </a:r>
            <a:r>
              <a:rPr lang="ja-JP" altLang="en-US" dirty="0" smtClean="0"/>
              <a:t>書籍作成プロセスの効率化</a:t>
            </a:r>
            <a:endParaRPr lang="en-US" altLang="ja-JP" dirty="0" smtClean="0"/>
          </a:p>
          <a:p>
            <a:pPr lvl="1"/>
            <a:r>
              <a:rPr lang="ja-JP" altLang="en-US" dirty="0" smtClean="0"/>
              <a:t>電子書籍作成業務システムの共同構築</a:t>
            </a:r>
            <a:endParaRPr lang="en-US" altLang="ja-JP" dirty="0" smtClean="0"/>
          </a:p>
          <a:p>
            <a:pPr lvl="2"/>
            <a:r>
              <a:rPr lang="en-US" altLang="ja-JP" dirty="0" smtClean="0"/>
              <a:t>OCR</a:t>
            </a:r>
            <a:r>
              <a:rPr lang="ja-JP" altLang="en-US" dirty="0" smtClean="0"/>
              <a:t>によるテキスト化、校正、組織化、</a:t>
            </a:r>
            <a:r>
              <a:rPr lang="en-US" altLang="ja-JP" dirty="0" smtClean="0"/>
              <a:t>EPUB</a:t>
            </a:r>
            <a:r>
              <a:rPr lang="ja-JP" altLang="en-US" dirty="0" smtClean="0"/>
              <a:t>作成、提供</a:t>
            </a:r>
            <a:r>
              <a:rPr lang="ja-JP" altLang="en-US" dirty="0"/>
              <a:t>機能</a:t>
            </a:r>
            <a:r>
              <a:rPr lang="ja-JP" altLang="en-US" dirty="0" smtClean="0"/>
              <a:t>の実用化実証実験</a:t>
            </a:r>
            <a:r>
              <a:rPr lang="ja-JP" altLang="en-US" dirty="0" smtClean="0">
                <a:solidFill>
                  <a:srgbClr val="FF0000"/>
                </a:solidFill>
              </a:rPr>
              <a:t>（</a:t>
            </a:r>
            <a:r>
              <a:rPr lang="en-US" altLang="ja-JP" dirty="0" smtClean="0">
                <a:solidFill>
                  <a:srgbClr val="FF0000"/>
                </a:solidFill>
              </a:rPr>
              <a:t>NII</a:t>
            </a:r>
            <a:r>
              <a:rPr lang="ja-JP" altLang="en-US" dirty="0" err="1" smtClean="0">
                <a:solidFill>
                  <a:srgbClr val="FF0000"/>
                </a:solidFill>
              </a:rPr>
              <a:t>、</a:t>
            </a:r>
            <a:r>
              <a:rPr lang="ja-JP" altLang="en-US" dirty="0" smtClean="0">
                <a:solidFill>
                  <a:srgbClr val="FF0000"/>
                </a:solidFill>
              </a:rPr>
              <a:t>東大、</a:t>
            </a:r>
            <a:r>
              <a:rPr lang="en-US" altLang="ja-JP" dirty="0" smtClean="0">
                <a:solidFill>
                  <a:srgbClr val="FF0000"/>
                </a:solidFill>
              </a:rPr>
              <a:t>K</a:t>
            </a:r>
            <a:r>
              <a:rPr lang="ja-JP" altLang="en-US" dirty="0" smtClean="0">
                <a:solidFill>
                  <a:srgbClr val="FF0000"/>
                </a:solidFill>
              </a:rPr>
              <a:t>大、</a:t>
            </a:r>
            <a:r>
              <a:rPr lang="en-US" altLang="ja-JP" dirty="0" smtClean="0">
                <a:solidFill>
                  <a:srgbClr val="FF0000"/>
                </a:solidFill>
              </a:rPr>
              <a:t>NDL</a:t>
            </a:r>
            <a:r>
              <a:rPr lang="ja-JP" altLang="en-US" dirty="0" smtClean="0">
                <a:solidFill>
                  <a:srgbClr val="FF0000"/>
                </a:solidFill>
              </a:rPr>
              <a:t>でも実験中）</a:t>
            </a:r>
            <a:endParaRPr lang="en-US" altLang="ja-JP" dirty="0">
              <a:solidFill>
                <a:srgbClr val="FF0000"/>
              </a:solidFill>
            </a:endParaRPr>
          </a:p>
          <a:p>
            <a:pPr lvl="1"/>
            <a:r>
              <a:rPr lang="ja-JP" altLang="en-US" dirty="0"/>
              <a:t>フォーマット、メタデータ等の共通化（出版界と図書館界</a:t>
            </a:r>
            <a:r>
              <a:rPr lang="ja-JP" altLang="en-US" dirty="0" smtClean="0"/>
              <a:t>）</a:t>
            </a:r>
            <a:endParaRPr lang="en-US" altLang="ja-JP" dirty="0" smtClean="0"/>
          </a:p>
          <a:p>
            <a:pPr lvl="2"/>
            <a:r>
              <a:rPr lang="ja-JP" altLang="en-US" dirty="0" smtClean="0">
                <a:solidFill>
                  <a:srgbClr val="FF0000"/>
                </a:solidFill>
              </a:rPr>
              <a:t>ハイブリット</a:t>
            </a:r>
            <a:r>
              <a:rPr lang="en-US" altLang="ja-JP" dirty="0" smtClean="0">
                <a:solidFill>
                  <a:srgbClr val="FF0000"/>
                </a:solidFill>
              </a:rPr>
              <a:t>EPUB</a:t>
            </a:r>
            <a:r>
              <a:rPr lang="ja-JP" altLang="en-US" dirty="0" smtClean="0">
                <a:solidFill>
                  <a:srgbClr val="FF0000"/>
                </a:solidFill>
              </a:rPr>
              <a:t>調査中</a:t>
            </a:r>
            <a:endParaRPr lang="en-US" altLang="ja-JP" dirty="0" smtClean="0">
              <a:solidFill>
                <a:srgbClr val="FF0000"/>
              </a:solidFill>
            </a:endParaRPr>
          </a:p>
          <a:p>
            <a:pPr lvl="2"/>
            <a:r>
              <a:rPr lang="en-US" altLang="ja-JP" dirty="0" smtClean="0">
                <a:solidFill>
                  <a:srgbClr val="FF0000"/>
                </a:solidFill>
              </a:rPr>
              <a:t>JPO</a:t>
            </a:r>
            <a:r>
              <a:rPr lang="ja-JP" altLang="en-US" dirty="0" smtClean="0">
                <a:solidFill>
                  <a:srgbClr val="FF0000"/>
                </a:solidFill>
              </a:rPr>
              <a:t>近刊情報（</a:t>
            </a:r>
            <a:r>
              <a:rPr lang="en-US" altLang="ja-JP" dirty="0" smtClean="0">
                <a:solidFill>
                  <a:srgbClr val="FF0000"/>
                </a:solidFill>
              </a:rPr>
              <a:t>ONYX</a:t>
            </a:r>
            <a:r>
              <a:rPr lang="ja-JP" altLang="en-US" dirty="0" smtClean="0">
                <a:solidFill>
                  <a:srgbClr val="FF0000"/>
                </a:solidFill>
              </a:rPr>
              <a:t>）を</a:t>
            </a:r>
            <a:r>
              <a:rPr lang="en-US" altLang="ja-JP" dirty="0" err="1" smtClean="0">
                <a:solidFill>
                  <a:srgbClr val="FF0000"/>
                </a:solidFill>
              </a:rPr>
              <a:t>NDLSearch</a:t>
            </a:r>
            <a:r>
              <a:rPr lang="ja-JP" altLang="en-US" dirty="0" smtClean="0">
                <a:solidFill>
                  <a:srgbClr val="FF0000"/>
                </a:solidFill>
              </a:rPr>
              <a:t>（</a:t>
            </a:r>
            <a:r>
              <a:rPr lang="en-US" altLang="ja-JP" dirty="0" smtClean="0">
                <a:solidFill>
                  <a:srgbClr val="FF0000"/>
                </a:solidFill>
              </a:rPr>
              <a:t>DC-NDL</a:t>
            </a:r>
            <a:r>
              <a:rPr lang="ja-JP" altLang="en-US" dirty="0" smtClean="0">
                <a:solidFill>
                  <a:srgbClr val="FF0000"/>
                </a:solidFill>
              </a:rPr>
              <a:t>）で提供（実施中）</a:t>
            </a:r>
            <a:endParaRPr lang="en-US" altLang="ja-JP" dirty="0" smtClean="0">
              <a:solidFill>
                <a:srgbClr val="FF0000"/>
              </a:solidFill>
            </a:endParaRPr>
          </a:p>
          <a:p>
            <a:pPr lvl="2"/>
            <a:r>
              <a:rPr lang="ja-JP" altLang="en-US" dirty="0" smtClean="0"/>
              <a:t>⇒電子書籍のメタデータ作成に</a:t>
            </a:r>
            <a:r>
              <a:rPr lang="en-US" altLang="ja-JP" dirty="0" smtClean="0"/>
              <a:t>NDL</a:t>
            </a:r>
            <a:r>
              <a:rPr lang="ja-JP" altLang="en-US" dirty="0" smtClean="0"/>
              <a:t>書誌を利用</a:t>
            </a:r>
            <a:endParaRPr lang="en-US" altLang="ja-JP" dirty="0"/>
          </a:p>
          <a:p>
            <a:r>
              <a:rPr kumimoji="1" lang="ja-JP" altLang="en-US" dirty="0" smtClean="0"/>
              <a:t>当館がデジタル化した資料の利活用</a:t>
            </a:r>
            <a:endParaRPr kumimoji="1" lang="en-US" altLang="ja-JP" dirty="0" smtClean="0"/>
          </a:p>
          <a:p>
            <a:pPr lvl="1"/>
            <a:r>
              <a:rPr lang="en-US" altLang="ja-JP" dirty="0" smtClean="0">
                <a:solidFill>
                  <a:srgbClr val="FF0000"/>
                </a:solidFill>
              </a:rPr>
              <a:t>PD</a:t>
            </a:r>
            <a:r>
              <a:rPr lang="ja-JP" altLang="en-US" dirty="0" smtClean="0">
                <a:solidFill>
                  <a:srgbClr val="FF0000"/>
                </a:solidFill>
              </a:rPr>
              <a:t>のデジタル化資料は、</a:t>
            </a:r>
            <a:endParaRPr lang="en-US" altLang="ja-JP" dirty="0" smtClean="0">
              <a:solidFill>
                <a:srgbClr val="FF0000"/>
              </a:solidFill>
            </a:endParaRPr>
          </a:p>
          <a:p>
            <a:pPr lvl="2"/>
            <a:r>
              <a:rPr lang="ja-JP" altLang="en-US" dirty="0" smtClean="0">
                <a:solidFill>
                  <a:srgbClr val="FF0000"/>
                </a:solidFill>
              </a:rPr>
              <a:t>申請（依頼）なしで自由に利用できることをアナウンス予定</a:t>
            </a:r>
            <a:endParaRPr lang="en-US" altLang="ja-JP" dirty="0" smtClean="0">
              <a:solidFill>
                <a:srgbClr val="FF0000"/>
              </a:solidFill>
            </a:endParaRPr>
          </a:p>
          <a:p>
            <a:pPr lvl="1"/>
            <a:r>
              <a:rPr kumimoji="1" lang="en-US" altLang="ja-JP" dirty="0" smtClean="0">
                <a:solidFill>
                  <a:srgbClr val="FF0000"/>
                </a:solidFill>
              </a:rPr>
              <a:t>PD</a:t>
            </a:r>
            <a:r>
              <a:rPr kumimoji="1" lang="ja-JP" altLang="en-US" dirty="0" smtClean="0">
                <a:solidFill>
                  <a:srgbClr val="FF0000"/>
                </a:solidFill>
              </a:rPr>
              <a:t>以外</a:t>
            </a:r>
            <a:r>
              <a:rPr lang="ja-JP" altLang="en-US" dirty="0" smtClean="0">
                <a:solidFill>
                  <a:srgbClr val="FF0000"/>
                </a:solidFill>
              </a:rPr>
              <a:t>の利用に関して、</a:t>
            </a:r>
            <a:endParaRPr lang="en-US" altLang="ja-JP" dirty="0" smtClean="0">
              <a:solidFill>
                <a:srgbClr val="FF0000"/>
              </a:solidFill>
            </a:endParaRPr>
          </a:p>
          <a:p>
            <a:pPr lvl="2"/>
            <a:r>
              <a:rPr lang="ja-JP" altLang="en-US" dirty="0" smtClean="0">
                <a:solidFill>
                  <a:srgbClr val="FF0000"/>
                </a:solidFill>
              </a:rPr>
              <a:t>手続き、条件の提示準備中</a:t>
            </a:r>
            <a:endParaRPr lang="en-US" altLang="ja-JP" dirty="0" smtClean="0">
              <a:solidFill>
                <a:srgbClr val="FF0000"/>
              </a:solidFill>
            </a:endParaRPr>
          </a:p>
          <a:p>
            <a:r>
              <a:rPr lang="ja-JP" altLang="en-US" dirty="0" smtClean="0"/>
              <a:t>公共</a:t>
            </a:r>
            <a:r>
              <a:rPr lang="ja-JP" altLang="en-US" dirty="0"/>
              <a:t>図書館</a:t>
            </a:r>
            <a:r>
              <a:rPr lang="ja-JP" altLang="en-US" dirty="0" smtClean="0"/>
              <a:t>への電子書籍配信環境の共通化</a:t>
            </a:r>
            <a:endParaRPr lang="en-US" altLang="ja-JP" dirty="0" smtClean="0"/>
          </a:p>
          <a:p>
            <a:pPr lvl="1"/>
            <a:r>
              <a:rPr lang="ja-JP" altLang="en-US" dirty="0" smtClean="0"/>
              <a:t>（業界の共有インフラを当館も活用）</a:t>
            </a:r>
            <a:endParaRPr lang="en-US" altLang="ja-JP" dirty="0" smtClean="0"/>
          </a:p>
          <a:p>
            <a:pPr lvl="1"/>
            <a:r>
              <a:rPr lang="zh-TW" altLang="en-US" dirty="0">
                <a:solidFill>
                  <a:srgbClr val="FF0000"/>
                </a:solidFill>
              </a:rPr>
              <a:t>商用電子</a:t>
            </a:r>
            <a:r>
              <a:rPr lang="zh-TW" altLang="en-US" dirty="0" smtClean="0">
                <a:solidFill>
                  <a:srgbClr val="FF0000"/>
                </a:solidFill>
              </a:rPr>
              <a:t>書籍</a:t>
            </a:r>
            <a:r>
              <a:rPr lang="ja-JP" altLang="en-US" dirty="0" smtClean="0">
                <a:solidFill>
                  <a:srgbClr val="FF0000"/>
                </a:solidFill>
              </a:rPr>
              <a:t>サイトと図書館システムを連携させるシステムを検討中</a:t>
            </a:r>
            <a:endParaRPr lang="en-US" altLang="ja-JP" dirty="0" smtClean="0">
              <a:solidFill>
                <a:srgbClr val="FF0000"/>
              </a:solidFill>
            </a:endParaRPr>
          </a:p>
          <a:p>
            <a:pPr lvl="2"/>
            <a:r>
              <a:rPr kumimoji="1" lang="en-US" altLang="ja-JP" dirty="0" err="1" smtClean="0"/>
              <a:t>OverDrive</a:t>
            </a:r>
            <a:r>
              <a:rPr lang="ja-JP" altLang="en-US" dirty="0" smtClean="0"/>
              <a:t>のサービスを利用しないシステム</a:t>
            </a:r>
            <a:endParaRPr kumimoji="1" lang="en-US" altLang="ja-JP" dirty="0" smtClean="0"/>
          </a:p>
          <a:p>
            <a:pPr lvl="1"/>
            <a:r>
              <a:rPr kumimoji="1" lang="ja-JP" altLang="en-US" dirty="0" smtClean="0"/>
              <a:t>商用電子書籍サイトと当館デジタル化資料を利用した電子書籍が共通のビューアで閲覧できるように。</a:t>
            </a:r>
            <a:endParaRPr kumimoji="1" lang="en-US" altLang="ja-JP" dirty="0" smtClean="0"/>
          </a:p>
          <a:p>
            <a:pPr lvl="1"/>
            <a:endParaRPr kumimoji="1" lang="en-US" altLang="ja-JP" dirty="0" smtClean="0"/>
          </a:p>
        </p:txBody>
      </p:sp>
      <p:sp>
        <p:nvSpPr>
          <p:cNvPr id="3" name="フッター プレースホルダー 2"/>
          <p:cNvSpPr>
            <a:spLocks noGrp="1"/>
          </p:cNvSpPr>
          <p:nvPr>
            <p:ph type="ftr" sz="quarter" idx="11"/>
          </p:nvPr>
        </p:nvSpPr>
        <p:spPr/>
        <p:txBody>
          <a:bodyPr/>
          <a:lstStyle/>
          <a:p>
            <a:endParaRPr kumimoji="0" 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mtClean="0"/>
              <a:pPr/>
              <a:t>240</a:t>
            </a:fld>
            <a:endParaRPr kumimoji="0" lang="en-US"/>
          </a:p>
        </p:txBody>
      </p:sp>
      <p:sp>
        <p:nvSpPr>
          <p:cNvPr id="8" name="コンテンツ プレースホルダー 5"/>
          <p:cNvSpPr txBox="1">
            <a:spLocks/>
          </p:cNvSpPr>
          <p:nvPr/>
        </p:nvSpPr>
        <p:spPr>
          <a:xfrm>
            <a:off x="1524000" y="999557"/>
            <a:ext cx="9144000" cy="464119"/>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marL="0" indent="0">
              <a:buNone/>
            </a:pPr>
            <a:r>
              <a:rPr lang="ja-JP" altLang="en-US" dirty="0"/>
              <a:t>読書機会の拡大を図り、出版ビジネスが発展することを目指す</a:t>
            </a:r>
            <a:endParaRPr lang="en-US" altLang="ja-JP" dirty="0"/>
          </a:p>
        </p:txBody>
      </p:sp>
    </p:spTree>
    <p:extLst>
      <p:ext uri="{BB962C8B-B14F-4D97-AF65-F5344CB8AC3E}">
        <p14:creationId xmlns:p14="http://schemas.microsoft.com/office/powerpoint/2010/main" val="351148433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smtClean="0"/>
              <a:t>NDL</a:t>
            </a:r>
            <a:r>
              <a:rPr lang="ja-JP" altLang="en-US" sz="3200" dirty="0" smtClean="0"/>
              <a:t>デジタル化</a:t>
            </a:r>
            <a:r>
              <a:rPr lang="ja-JP" altLang="en-US" sz="3200" dirty="0"/>
              <a:t>資料を利用した</a:t>
            </a:r>
            <a:r>
              <a:rPr lang="en-US" altLang="ja-JP" sz="3200" dirty="0"/>
              <a:t/>
            </a:r>
            <a:br>
              <a:rPr lang="en-US" altLang="ja-JP" sz="3200" dirty="0"/>
            </a:br>
            <a:r>
              <a:rPr lang="en-US" altLang="ja-JP" sz="3200" dirty="0"/>
              <a:t>POD</a:t>
            </a:r>
            <a:r>
              <a:rPr lang="ja-JP" altLang="en-US" sz="3200" dirty="0" err="1"/>
              <a:t>、</a:t>
            </a:r>
            <a:r>
              <a:rPr lang="ja-JP" altLang="en-US" sz="3200" dirty="0"/>
              <a:t>電子書籍化のルールの整備</a:t>
            </a:r>
          </a:p>
        </p:txBody>
      </p:sp>
      <p:sp>
        <p:nvSpPr>
          <p:cNvPr id="3" name="コンテンツ プレースホルダー 2"/>
          <p:cNvSpPr>
            <a:spLocks noGrp="1"/>
          </p:cNvSpPr>
          <p:nvPr>
            <p:ph sz="half" idx="1"/>
          </p:nvPr>
        </p:nvSpPr>
        <p:spPr>
          <a:xfrm>
            <a:off x="421240" y="1600200"/>
            <a:ext cx="5598560" cy="5257800"/>
          </a:xfrm>
        </p:spPr>
        <p:txBody>
          <a:bodyPr>
            <a:normAutofit fontScale="55000" lnSpcReduction="20000"/>
          </a:bodyPr>
          <a:lstStyle/>
          <a:p>
            <a:r>
              <a:rPr kumimoji="1" lang="en-US" altLang="ja-JP" dirty="0" smtClean="0"/>
              <a:t>PD</a:t>
            </a:r>
            <a:r>
              <a:rPr kumimoji="1" lang="ja-JP" altLang="en-US" dirty="0" smtClean="0"/>
              <a:t>（著作権切れ確認済）</a:t>
            </a:r>
            <a:endParaRPr kumimoji="1" lang="en-US" altLang="ja-JP" dirty="0" smtClean="0"/>
          </a:p>
          <a:p>
            <a:pPr lvl="1"/>
            <a:r>
              <a:rPr kumimoji="1" lang="ja-JP" altLang="en-US" dirty="0" smtClean="0"/>
              <a:t>データベース提供方針による</a:t>
            </a:r>
            <a:endParaRPr kumimoji="1" lang="en-US" altLang="ja-JP" dirty="0" smtClean="0"/>
          </a:p>
          <a:p>
            <a:pPr lvl="1"/>
            <a:r>
              <a:rPr kumimoji="1" lang="ja-JP" altLang="en-US" dirty="0" smtClean="0"/>
              <a:t>商用・無償を問わず、手続きなしで二次利用可能に</a:t>
            </a:r>
            <a:endParaRPr kumimoji="1" lang="en-US" altLang="ja-JP" dirty="0" smtClean="0"/>
          </a:p>
          <a:p>
            <a:pPr lvl="2"/>
            <a:r>
              <a:rPr lang="ja-JP" altLang="en-US" dirty="0" smtClean="0"/>
              <a:t>（代表権を持つ申請者が見当たらない</a:t>
            </a:r>
            <a:r>
              <a:rPr lang="en-US" altLang="ja-JP" dirty="0" err="1" smtClean="0"/>
              <a:t>WikiPedia</a:t>
            </a:r>
            <a:r>
              <a:rPr lang="ja-JP" altLang="en-US" dirty="0" err="1" smtClean="0"/>
              <a:t>での</a:t>
            </a:r>
            <a:r>
              <a:rPr lang="ja-JP" altLang="en-US" dirty="0" smtClean="0"/>
              <a:t>利用も可能となる）</a:t>
            </a:r>
            <a:endParaRPr kumimoji="1" lang="en-US" altLang="ja-JP" dirty="0" smtClean="0"/>
          </a:p>
          <a:p>
            <a:r>
              <a:rPr lang="ja-JP" altLang="en-US" dirty="0" smtClean="0"/>
              <a:t>オーファンワークス（文化庁長官裁定済）</a:t>
            </a:r>
            <a:endParaRPr lang="en-US" altLang="ja-JP" dirty="0" smtClean="0"/>
          </a:p>
          <a:p>
            <a:pPr lvl="1"/>
            <a:r>
              <a:rPr lang="ja-JP" altLang="en-US" dirty="0" smtClean="0"/>
              <a:t>データベース提供方針による</a:t>
            </a:r>
            <a:endParaRPr lang="en-US" altLang="ja-JP" dirty="0" smtClean="0"/>
          </a:p>
          <a:p>
            <a:pPr lvl="1"/>
            <a:r>
              <a:rPr lang="ja-JP" altLang="en-US" dirty="0" smtClean="0">
                <a:solidFill>
                  <a:srgbClr val="0070C0"/>
                </a:solidFill>
              </a:rPr>
              <a:t>データベース提供方針により（？）、利用依頼を求める</a:t>
            </a:r>
            <a:endParaRPr kumimoji="1" lang="en-US" altLang="ja-JP" dirty="0" smtClean="0">
              <a:solidFill>
                <a:srgbClr val="0070C0"/>
              </a:solidFill>
            </a:endParaRPr>
          </a:p>
          <a:p>
            <a:pPr lvl="2"/>
            <a:r>
              <a:rPr kumimoji="1" lang="ja-JP" altLang="en-US" dirty="0" smtClean="0"/>
              <a:t>原出版者の許諾を条件とする</a:t>
            </a:r>
            <a:endParaRPr kumimoji="1" lang="en-US" altLang="ja-JP" dirty="0" smtClean="0"/>
          </a:p>
          <a:p>
            <a:pPr lvl="2"/>
            <a:r>
              <a:rPr lang="ja-JP" altLang="en-US" dirty="0" smtClean="0"/>
              <a:t>申請</a:t>
            </a:r>
            <a:r>
              <a:rPr kumimoji="1" lang="ja-JP" altLang="en-US" dirty="0" smtClean="0"/>
              <a:t>者による文化庁長官裁定を条件とする</a:t>
            </a:r>
            <a:endParaRPr kumimoji="1" lang="en-US" altLang="ja-JP" dirty="0" smtClean="0"/>
          </a:p>
          <a:p>
            <a:pPr lvl="3"/>
            <a:r>
              <a:rPr lang="ja-JP" altLang="en-US" dirty="0" smtClean="0"/>
              <a:t>（当館による裁定申請結果で申請手続きを省略できるように文化庁に働きかける）</a:t>
            </a:r>
          </a:p>
          <a:p>
            <a:r>
              <a:rPr lang="ja-JP" altLang="en-US" dirty="0" smtClean="0"/>
              <a:t>著作権存続（絶版本）</a:t>
            </a:r>
            <a:endParaRPr lang="en-US" altLang="ja-JP" dirty="0" smtClean="0"/>
          </a:p>
          <a:p>
            <a:pPr lvl="1"/>
            <a:r>
              <a:rPr lang="ja-JP" altLang="en-US" dirty="0" smtClean="0"/>
              <a:t>デジタル画像の二次利用を可とする</a:t>
            </a:r>
            <a:endParaRPr lang="en-US" altLang="ja-JP" dirty="0" smtClean="0"/>
          </a:p>
          <a:p>
            <a:pPr lvl="1"/>
            <a:r>
              <a:rPr lang="ja-JP" altLang="en-US" dirty="0" smtClean="0"/>
              <a:t>資料利用規則（復刻・翻刻の手続き）による申請を求める</a:t>
            </a:r>
            <a:endParaRPr lang="en-US" altLang="ja-JP" dirty="0" smtClean="0"/>
          </a:p>
          <a:p>
            <a:pPr lvl="2"/>
            <a:r>
              <a:rPr lang="ja-JP" altLang="en-US" dirty="0" smtClean="0"/>
              <a:t>著作権者、原出版者の許諾を条件とする</a:t>
            </a:r>
            <a:endParaRPr lang="en-US" altLang="ja-JP" dirty="0" smtClean="0"/>
          </a:p>
          <a:p>
            <a:pPr lvl="2"/>
            <a:r>
              <a:rPr lang="ja-JP" altLang="en-US" dirty="0" smtClean="0"/>
              <a:t>（申請者が原出版者である場合は、許諾がされていると見做せる）</a:t>
            </a:r>
            <a:endParaRPr lang="en-US" altLang="ja-JP" dirty="0" smtClean="0"/>
          </a:p>
          <a:p>
            <a:pPr lvl="2"/>
            <a:r>
              <a:rPr lang="ja-JP" altLang="en-US" dirty="0" smtClean="0">
                <a:solidFill>
                  <a:srgbClr val="FF0000"/>
                </a:solidFill>
              </a:rPr>
              <a:t>（第三者からの申請において、原出版者の許諾なしに利用できる合意形成が必要）</a:t>
            </a:r>
            <a:endParaRPr lang="en-US" altLang="ja-JP" dirty="0" smtClean="0">
              <a:solidFill>
                <a:srgbClr val="FF0000"/>
              </a:solidFill>
            </a:endParaRPr>
          </a:p>
          <a:p>
            <a:pPr lvl="1"/>
            <a:r>
              <a:rPr lang="ja-JP" altLang="en-US" dirty="0" smtClean="0"/>
              <a:t>具体的な提供方法、徴収する対価（使用料・手数料）を明示</a:t>
            </a:r>
            <a:endParaRPr kumimoji="1" lang="ja-JP" altLang="en-US" dirty="0"/>
          </a:p>
        </p:txBody>
      </p:sp>
      <p:sp>
        <p:nvSpPr>
          <p:cNvPr id="4" name="コンテンツ プレースホルダー 3"/>
          <p:cNvSpPr>
            <a:spLocks noGrp="1"/>
          </p:cNvSpPr>
          <p:nvPr>
            <p:ph sz="half" idx="2"/>
          </p:nvPr>
        </p:nvSpPr>
        <p:spPr>
          <a:xfrm>
            <a:off x="6172199" y="1600200"/>
            <a:ext cx="5766371" cy="5257800"/>
          </a:xfrm>
        </p:spPr>
        <p:txBody>
          <a:bodyPr>
            <a:normAutofit fontScale="55000" lnSpcReduction="20000"/>
          </a:bodyPr>
          <a:lstStyle/>
          <a:p>
            <a:r>
              <a:rPr kumimoji="1" lang="ja-JP" altLang="en-US" dirty="0" smtClean="0"/>
              <a:t>著作権存続（市場で流通）</a:t>
            </a:r>
            <a:endParaRPr kumimoji="1" lang="en-US" altLang="ja-JP" dirty="0" smtClean="0"/>
          </a:p>
          <a:p>
            <a:pPr lvl="1"/>
            <a:r>
              <a:rPr lang="ja-JP" altLang="en-US" dirty="0"/>
              <a:t>デジタル画像の二次利用を可とする</a:t>
            </a:r>
            <a:endParaRPr lang="en-US" altLang="ja-JP" dirty="0"/>
          </a:p>
          <a:p>
            <a:pPr lvl="1"/>
            <a:r>
              <a:rPr lang="ja-JP" altLang="en-US" dirty="0" smtClean="0"/>
              <a:t>資料利用規則（復刻</a:t>
            </a:r>
            <a:r>
              <a:rPr lang="ja-JP" altLang="en-US" dirty="0"/>
              <a:t>・翻刻</a:t>
            </a:r>
            <a:r>
              <a:rPr lang="ja-JP" altLang="en-US" dirty="0" smtClean="0"/>
              <a:t>の手続き）に</a:t>
            </a:r>
            <a:r>
              <a:rPr lang="ja-JP" altLang="en-US" dirty="0"/>
              <a:t>よる申請を求める</a:t>
            </a:r>
            <a:endParaRPr lang="en-US" altLang="ja-JP" dirty="0"/>
          </a:p>
          <a:p>
            <a:pPr lvl="2"/>
            <a:r>
              <a:rPr lang="ja-JP" altLang="en-US" dirty="0" smtClean="0"/>
              <a:t>著作権者、原出版者の許諾を条件とする</a:t>
            </a:r>
            <a:endParaRPr lang="en-US" altLang="ja-JP" dirty="0"/>
          </a:p>
          <a:p>
            <a:pPr lvl="2"/>
            <a:r>
              <a:rPr lang="ja-JP" altLang="en-US" dirty="0">
                <a:solidFill>
                  <a:srgbClr val="FF0000"/>
                </a:solidFill>
              </a:rPr>
              <a:t>（申請者が原出版者である場合は、許諾がされていると見做せる）</a:t>
            </a:r>
            <a:endParaRPr lang="en-US" altLang="ja-JP" dirty="0">
              <a:solidFill>
                <a:srgbClr val="FF0000"/>
              </a:solidFill>
            </a:endParaRPr>
          </a:p>
          <a:p>
            <a:pPr lvl="1"/>
            <a:r>
              <a:rPr lang="ja-JP" altLang="en-US" dirty="0" smtClean="0"/>
              <a:t>具体的</a:t>
            </a:r>
            <a:r>
              <a:rPr lang="ja-JP" altLang="en-US" dirty="0"/>
              <a:t>な提供方法、徴収する対価（使用料・手数料）を</a:t>
            </a:r>
            <a:r>
              <a:rPr lang="ja-JP" altLang="en-US" dirty="0" smtClean="0"/>
              <a:t>明示</a:t>
            </a:r>
            <a:endParaRPr lang="en-US" altLang="ja-JP" dirty="0" smtClean="0"/>
          </a:p>
          <a:p>
            <a:r>
              <a:rPr lang="ja-JP" altLang="en-US" dirty="0" smtClean="0"/>
              <a:t>当館作成刊行物</a:t>
            </a:r>
            <a:endParaRPr lang="en-US" altLang="ja-JP" dirty="0" smtClean="0"/>
          </a:p>
          <a:p>
            <a:pPr lvl="1"/>
            <a:r>
              <a:rPr lang="ja-JP" altLang="en-US" dirty="0" smtClean="0"/>
              <a:t>データベース提供方針による</a:t>
            </a:r>
            <a:endParaRPr lang="en-US" altLang="ja-JP" dirty="0" smtClean="0"/>
          </a:p>
          <a:p>
            <a:pPr lvl="1"/>
            <a:r>
              <a:rPr lang="ja-JP" altLang="en-US" dirty="0" smtClean="0"/>
              <a:t>国のオープンデータ戦略と足並みを揃える</a:t>
            </a:r>
            <a:endParaRPr lang="en-US" altLang="ja-JP" dirty="0" smtClean="0"/>
          </a:p>
          <a:p>
            <a:pPr lvl="2"/>
            <a:r>
              <a:rPr lang="ja-JP" altLang="en-US" dirty="0" smtClean="0">
                <a:solidFill>
                  <a:srgbClr val="FF0000"/>
                </a:solidFill>
              </a:rPr>
              <a:t>財政法、国有財産法の解釈</a:t>
            </a:r>
            <a:endParaRPr lang="en-US" altLang="ja-JP" dirty="0" smtClean="0">
              <a:solidFill>
                <a:srgbClr val="FF0000"/>
              </a:solidFill>
            </a:endParaRPr>
          </a:p>
          <a:p>
            <a:pPr lvl="1"/>
            <a:r>
              <a:rPr lang="ja-JP" altLang="en-US" dirty="0" smtClean="0"/>
              <a:t>第三者権利なし</a:t>
            </a:r>
            <a:endParaRPr lang="en-US" altLang="ja-JP" dirty="0" smtClean="0"/>
          </a:p>
          <a:p>
            <a:pPr lvl="2"/>
            <a:r>
              <a:rPr lang="ja-JP" altLang="en-US" dirty="0"/>
              <a:t>商用・無償を問わず、手続きなしで二次利用</a:t>
            </a:r>
            <a:r>
              <a:rPr lang="ja-JP" altLang="en-US" dirty="0" smtClean="0"/>
              <a:t>可能な</a:t>
            </a:r>
            <a:r>
              <a:rPr lang="ja-JP" altLang="en-US" dirty="0"/>
              <a:t>方向</a:t>
            </a:r>
            <a:r>
              <a:rPr lang="ja-JP" altLang="en-US" dirty="0" smtClean="0"/>
              <a:t>で検討</a:t>
            </a:r>
            <a:endParaRPr lang="en-US" altLang="ja-JP" dirty="0" smtClean="0"/>
          </a:p>
          <a:p>
            <a:pPr lvl="1"/>
            <a:r>
              <a:rPr lang="ja-JP" altLang="en-US" dirty="0" smtClean="0"/>
              <a:t>第三者権利あり</a:t>
            </a:r>
            <a:endParaRPr lang="en-US" altLang="ja-JP" dirty="0" smtClean="0"/>
          </a:p>
          <a:p>
            <a:pPr lvl="2"/>
            <a:r>
              <a:rPr lang="ja-JP" altLang="en-US" dirty="0" smtClean="0"/>
              <a:t>商用、無償を問わず、翻刻</a:t>
            </a:r>
            <a:r>
              <a:rPr lang="ja-JP" altLang="en-US" dirty="0"/>
              <a:t>・復刻の手続きによる申請を求める</a:t>
            </a:r>
            <a:endParaRPr lang="en-US" altLang="ja-JP" dirty="0"/>
          </a:p>
          <a:p>
            <a:pPr lvl="3"/>
            <a:r>
              <a:rPr lang="ja-JP" altLang="en-US" dirty="0" smtClean="0"/>
              <a:t>第三者の</a:t>
            </a:r>
            <a:r>
              <a:rPr lang="ja-JP" altLang="en-US" dirty="0"/>
              <a:t>許諾を条件とする</a:t>
            </a:r>
            <a:endParaRPr lang="en-US" altLang="ja-JP" dirty="0"/>
          </a:p>
          <a:p>
            <a:pPr lvl="3"/>
            <a:r>
              <a:rPr lang="ja-JP" altLang="en-US" dirty="0" smtClean="0"/>
              <a:t>（出版者である</a:t>
            </a:r>
            <a:r>
              <a:rPr lang="en-US" altLang="ja-JP" dirty="0" smtClean="0"/>
              <a:t>NDL</a:t>
            </a:r>
            <a:r>
              <a:rPr lang="ja-JP" altLang="en-US" dirty="0" err="1" smtClean="0"/>
              <a:t>は許</a:t>
            </a:r>
            <a:r>
              <a:rPr lang="ja-JP" altLang="en-US" dirty="0" smtClean="0"/>
              <a:t>諾する）</a:t>
            </a:r>
            <a:endParaRPr lang="en-US" altLang="ja-JP" dirty="0" smtClean="0"/>
          </a:p>
          <a:p>
            <a:pPr lvl="2"/>
            <a:r>
              <a:rPr lang="ja-JP" altLang="en-US" dirty="0" smtClean="0"/>
              <a:t>具体的</a:t>
            </a:r>
            <a:r>
              <a:rPr lang="ja-JP" altLang="en-US" dirty="0"/>
              <a:t>な提供方法、徴収する対価（使用料・手数料）を</a:t>
            </a:r>
            <a:r>
              <a:rPr lang="ja-JP" altLang="en-US" dirty="0" smtClean="0"/>
              <a:t>明示</a:t>
            </a:r>
            <a:endParaRPr lang="en-US" altLang="ja-JP" dirty="0" smtClean="0"/>
          </a:p>
          <a:p>
            <a:pPr lvl="3"/>
            <a:r>
              <a:rPr lang="ja-JP" altLang="en-US" dirty="0" smtClean="0"/>
              <a:t>無償は手数料</a:t>
            </a:r>
            <a:endParaRPr lang="en-US" altLang="ja-JP" dirty="0" smtClean="0"/>
          </a:p>
          <a:p>
            <a:r>
              <a:rPr lang="ja-JP" altLang="en-US" dirty="0" smtClean="0"/>
              <a:t>対価</a:t>
            </a:r>
            <a:endParaRPr lang="en-US" altLang="ja-JP" dirty="0" smtClean="0"/>
          </a:p>
          <a:p>
            <a:pPr lvl="1"/>
            <a:r>
              <a:rPr lang="ja-JP" altLang="en-US" dirty="0"/>
              <a:t>使用料</a:t>
            </a:r>
            <a:endParaRPr lang="en-US" altLang="ja-JP" dirty="0" smtClean="0"/>
          </a:p>
          <a:p>
            <a:pPr lvl="2"/>
            <a:r>
              <a:rPr lang="ja-JP" altLang="en-US" dirty="0" smtClean="0"/>
              <a:t>商用</a:t>
            </a:r>
            <a:r>
              <a:rPr lang="ja-JP" altLang="en-US" dirty="0"/>
              <a:t>利用</a:t>
            </a:r>
            <a:r>
              <a:rPr lang="ja-JP" altLang="en-US" dirty="0" smtClean="0"/>
              <a:t>は、使用料を徴収。算定根拠は？</a:t>
            </a:r>
            <a:endParaRPr lang="en-US" altLang="ja-JP" dirty="0" smtClean="0"/>
          </a:p>
          <a:p>
            <a:pPr lvl="1"/>
            <a:r>
              <a:rPr lang="ja-JP" altLang="en-US" dirty="0"/>
              <a:t>手数料</a:t>
            </a:r>
            <a:endParaRPr lang="en-US" altLang="ja-JP" dirty="0" smtClean="0"/>
          </a:p>
          <a:p>
            <a:pPr lvl="2"/>
            <a:r>
              <a:rPr lang="ja-JP" altLang="en-US" dirty="0"/>
              <a:t>媒体</a:t>
            </a:r>
            <a:r>
              <a:rPr lang="ja-JP" altLang="en-US" dirty="0" smtClean="0"/>
              <a:t>への複製手数料を徴収。算定工数は？</a:t>
            </a:r>
            <a:endParaRPr lang="en-US" altLang="ja-JP" dirty="0" smtClean="0"/>
          </a:p>
          <a:p>
            <a:r>
              <a:rPr lang="ja-JP" altLang="en-US" dirty="0" smtClean="0"/>
              <a:t>実施体制</a:t>
            </a:r>
            <a:endParaRPr lang="en-US" altLang="ja-JP" dirty="0" smtClean="0"/>
          </a:p>
          <a:p>
            <a:pPr lvl="1"/>
            <a:r>
              <a:rPr lang="ja-JP" altLang="en-US" dirty="0" smtClean="0"/>
              <a:t>資料利用規則に基づくのであれば、担当は利用提供部署。新たな規則であれば、コンテンツを主管する電子図書館課</a:t>
            </a:r>
            <a:endParaRPr lang="en-US" altLang="ja-JP" dirty="0" smtClean="0"/>
          </a:p>
          <a:p>
            <a:pPr lvl="2"/>
            <a:endParaRPr lang="en-US" altLang="ja-JP" dirty="0"/>
          </a:p>
          <a:p>
            <a:pPr lvl="1"/>
            <a:endParaRPr kumimoji="1" lang="en-US" altLang="ja-JP" dirty="0" smtClean="0"/>
          </a:p>
          <a:p>
            <a:pPr lvl="1"/>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a:xfrm>
            <a:off x="8077200" y="6492876"/>
            <a:ext cx="2133600" cy="365125"/>
          </a:xfrm>
        </p:spPr>
        <p:txBody>
          <a:bodyPr/>
          <a:lstStyle/>
          <a:p>
            <a:fld id="{042AED99-7FB4-404E-8A97-64753DCE42EC}" type="slidenum">
              <a:rPr kumimoji="0" lang="en-US" smtClean="0"/>
              <a:pPr/>
              <a:t>241</a:t>
            </a:fld>
            <a:endParaRPr kumimoji="0" lang="en-US" dirty="0"/>
          </a:p>
        </p:txBody>
      </p:sp>
      <p:sp>
        <p:nvSpPr>
          <p:cNvPr id="7" name="コンテンツ プレースホルダー 5"/>
          <p:cNvSpPr txBox="1">
            <a:spLocks/>
          </p:cNvSpPr>
          <p:nvPr/>
        </p:nvSpPr>
        <p:spPr>
          <a:xfrm>
            <a:off x="575353" y="999557"/>
            <a:ext cx="10777591" cy="464119"/>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marL="0" indent="0">
              <a:buNone/>
            </a:pPr>
            <a:r>
              <a:rPr lang="ja-JP" altLang="en-US" dirty="0" smtClean="0"/>
              <a:t>出版文化の発展⇒著作権者</a:t>
            </a:r>
            <a:r>
              <a:rPr lang="ja-JP" altLang="en-US" dirty="0"/>
              <a:t>、出版者の権利を侵害せず、利活用を推進する</a:t>
            </a:r>
            <a:endParaRPr lang="en-US" altLang="ja-JP" dirty="0"/>
          </a:p>
        </p:txBody>
      </p:sp>
    </p:spTree>
    <p:extLst>
      <p:ext uri="{BB962C8B-B14F-4D97-AF65-F5344CB8AC3E}">
        <p14:creationId xmlns:p14="http://schemas.microsoft.com/office/powerpoint/2010/main" val="381367167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t>出版者によるデジタル化資料利用手続きの検討の加速化</a:t>
            </a:r>
          </a:p>
        </p:txBody>
      </p:sp>
      <p:sp>
        <p:nvSpPr>
          <p:cNvPr id="3" name="コンテンツ プレースホルダー 2"/>
          <p:cNvSpPr>
            <a:spLocks noGrp="1"/>
          </p:cNvSpPr>
          <p:nvPr>
            <p:ph sz="half" idx="1"/>
          </p:nvPr>
        </p:nvSpPr>
        <p:spPr>
          <a:xfrm>
            <a:off x="308225" y="1600200"/>
            <a:ext cx="5711575" cy="5257800"/>
          </a:xfrm>
        </p:spPr>
        <p:txBody>
          <a:bodyPr>
            <a:normAutofit fontScale="55000" lnSpcReduction="20000"/>
          </a:bodyPr>
          <a:lstStyle/>
          <a:p>
            <a:r>
              <a:rPr lang="ja-JP" altLang="en-US" dirty="0" smtClean="0"/>
              <a:t>パブリック</a:t>
            </a:r>
            <a:r>
              <a:rPr lang="ja-JP" altLang="en-US" dirty="0"/>
              <a:t>ドメイン</a:t>
            </a:r>
            <a:r>
              <a:rPr kumimoji="1" lang="ja-JP" altLang="en-US" dirty="0" smtClean="0"/>
              <a:t>資料</a:t>
            </a:r>
            <a:endParaRPr kumimoji="1" lang="en-US" altLang="ja-JP" dirty="0" smtClean="0"/>
          </a:p>
          <a:p>
            <a:pPr lvl="1"/>
            <a:r>
              <a:rPr kumimoji="1" lang="ja-JP" altLang="en-US" dirty="0" smtClean="0"/>
              <a:t>（インターネットで公開している資料のうち、文化庁長官裁定及び著作者の許諾により公開しているものを除いた資料）</a:t>
            </a:r>
            <a:endParaRPr kumimoji="1" lang="en-US" altLang="ja-JP" dirty="0" smtClean="0"/>
          </a:p>
          <a:p>
            <a:pPr lvl="1"/>
            <a:r>
              <a:rPr kumimoji="1" lang="ja-JP" altLang="en-US" dirty="0" smtClean="0"/>
              <a:t>インターネットでダウンロード</a:t>
            </a:r>
            <a:r>
              <a:rPr lang="ja-JP" altLang="en-US" dirty="0" smtClean="0"/>
              <a:t>して</a:t>
            </a:r>
            <a:r>
              <a:rPr lang="ja-JP" altLang="en-US" dirty="0"/>
              <a:t>手続きなしで</a:t>
            </a:r>
            <a:r>
              <a:rPr lang="ja-JP" altLang="en-US" dirty="0" smtClean="0"/>
              <a:t>二次利用可</a:t>
            </a:r>
            <a:endParaRPr kumimoji="1" lang="en-US" altLang="ja-JP" dirty="0" smtClean="0"/>
          </a:p>
          <a:p>
            <a:r>
              <a:rPr kumimoji="1" lang="ja-JP" altLang="en-US" dirty="0" smtClean="0"/>
              <a:t>オーファンワークス資料</a:t>
            </a:r>
            <a:endParaRPr kumimoji="1" lang="en-US" altLang="ja-JP" dirty="0" smtClean="0"/>
          </a:p>
          <a:p>
            <a:pPr lvl="1"/>
            <a:r>
              <a:rPr lang="ja-JP" altLang="en-US" dirty="0"/>
              <a:t>文化庁長官</a:t>
            </a:r>
            <a:r>
              <a:rPr lang="ja-JP" altLang="en-US" dirty="0" smtClean="0"/>
              <a:t>裁定を受けること</a:t>
            </a:r>
            <a:endParaRPr lang="en-US" altLang="ja-JP" dirty="0"/>
          </a:p>
          <a:p>
            <a:pPr lvl="1"/>
            <a:r>
              <a:rPr kumimoji="1" lang="ja-JP" altLang="en-US" dirty="0" smtClean="0"/>
              <a:t>原出版者による利用</a:t>
            </a:r>
            <a:endParaRPr kumimoji="1" lang="en-US" altLang="ja-JP" dirty="0" smtClean="0"/>
          </a:p>
          <a:p>
            <a:pPr lvl="2"/>
            <a:r>
              <a:rPr lang="ja-JP" altLang="en-US" dirty="0" smtClean="0"/>
              <a:t>（実施者が原出版者である場合は、出版者の許諾が得られてると見做せる）</a:t>
            </a:r>
            <a:endParaRPr lang="en-US" altLang="ja-JP" dirty="0" smtClean="0"/>
          </a:p>
          <a:p>
            <a:pPr lvl="1"/>
            <a:r>
              <a:rPr kumimoji="1" lang="ja-JP" altLang="en-US" dirty="0" smtClean="0"/>
              <a:t>原出版者以外による利用（例：インプレス等）</a:t>
            </a:r>
            <a:endParaRPr kumimoji="1" lang="en-US" altLang="ja-JP" dirty="0" smtClean="0"/>
          </a:p>
          <a:p>
            <a:pPr lvl="2"/>
            <a:r>
              <a:rPr lang="ja-JP" altLang="en-US" dirty="0" smtClean="0"/>
              <a:t>原出版者の許諾を条件とする</a:t>
            </a:r>
            <a:endParaRPr lang="en-US" altLang="ja-JP" dirty="0" smtClean="0"/>
          </a:p>
          <a:p>
            <a:r>
              <a:rPr lang="ja-JP" altLang="en-US" dirty="0" smtClean="0"/>
              <a:t>著作権存続資料</a:t>
            </a:r>
            <a:endParaRPr lang="en-US" altLang="ja-JP" dirty="0" smtClean="0"/>
          </a:p>
          <a:p>
            <a:pPr lvl="1"/>
            <a:r>
              <a:rPr lang="ja-JP" altLang="en-US" dirty="0"/>
              <a:t>原出版者による利用</a:t>
            </a:r>
            <a:endParaRPr lang="en-US" altLang="ja-JP" dirty="0"/>
          </a:p>
          <a:p>
            <a:pPr lvl="2"/>
            <a:r>
              <a:rPr lang="ja-JP" altLang="en-US" dirty="0"/>
              <a:t>著作権者の</a:t>
            </a:r>
            <a:r>
              <a:rPr lang="ja-JP" altLang="en-US" dirty="0" smtClean="0"/>
              <a:t>許諾があること</a:t>
            </a:r>
            <a:endParaRPr lang="en-US" altLang="ja-JP" dirty="0" smtClean="0"/>
          </a:p>
          <a:p>
            <a:pPr lvl="2"/>
            <a:r>
              <a:rPr lang="ja-JP" altLang="en-US" dirty="0" smtClean="0"/>
              <a:t>（</a:t>
            </a:r>
            <a:r>
              <a:rPr lang="ja-JP" altLang="en-US" dirty="0"/>
              <a:t>実施者が原出版者である場合は、出版者の許諾が得られてると見做せる）</a:t>
            </a:r>
            <a:endParaRPr lang="en-US" altLang="ja-JP" dirty="0"/>
          </a:p>
          <a:p>
            <a:pPr lvl="1"/>
            <a:r>
              <a:rPr lang="ja-JP" altLang="en-US" dirty="0"/>
              <a:t>原出版者以外による利用（例：インプレス等）</a:t>
            </a:r>
            <a:endParaRPr lang="en-US" altLang="ja-JP" dirty="0"/>
          </a:p>
          <a:p>
            <a:pPr lvl="2"/>
            <a:r>
              <a:rPr lang="ja-JP" altLang="en-US" dirty="0"/>
              <a:t>著作権者、原出版者の許諾を条件と</a:t>
            </a:r>
            <a:r>
              <a:rPr lang="ja-JP" altLang="en-US" dirty="0" smtClean="0"/>
              <a:t>する</a:t>
            </a:r>
            <a:endParaRPr lang="en-US" altLang="ja-JP" dirty="0" smtClean="0"/>
          </a:p>
          <a:p>
            <a:r>
              <a:rPr kumimoji="1" lang="ja-JP" altLang="en-US" dirty="0" smtClean="0"/>
              <a:t>当館刊行物</a:t>
            </a:r>
            <a:endParaRPr kumimoji="1" lang="en-US" altLang="ja-JP" dirty="0" smtClean="0"/>
          </a:p>
          <a:p>
            <a:pPr lvl="1"/>
            <a:r>
              <a:rPr kumimoji="1" lang="ja-JP" altLang="en-US" dirty="0" smtClean="0"/>
              <a:t>非商用利用は手続きなし</a:t>
            </a:r>
            <a:endParaRPr kumimoji="1" lang="en-US" altLang="ja-JP" dirty="0" smtClean="0"/>
          </a:p>
          <a:p>
            <a:pPr lvl="1"/>
            <a:r>
              <a:rPr lang="ja-JP" altLang="en-US" dirty="0" smtClean="0"/>
              <a:t>商用利用は？</a:t>
            </a:r>
            <a:endParaRPr lang="en-US" altLang="ja-JP" dirty="0" smtClean="0"/>
          </a:p>
          <a:p>
            <a:pPr lvl="2"/>
            <a:r>
              <a:rPr lang="ja-JP" altLang="en-US" dirty="0"/>
              <a:t>オープンデータ実務者会議の見解は？</a:t>
            </a:r>
            <a:endParaRPr lang="en-US" altLang="ja-JP" dirty="0"/>
          </a:p>
          <a:p>
            <a:pPr lvl="3"/>
            <a:r>
              <a:rPr kumimoji="1" lang="ja-JP" altLang="en-US" dirty="0" smtClean="0"/>
              <a:t>国有財産</a:t>
            </a:r>
            <a:r>
              <a:rPr lang="ja-JP" altLang="en-US" dirty="0" smtClean="0"/>
              <a:t>法上の解釈は？</a:t>
            </a:r>
            <a:endParaRPr lang="en-US" altLang="ja-JP" dirty="0" smtClean="0"/>
          </a:p>
          <a:p>
            <a:pPr lvl="2"/>
            <a:r>
              <a:rPr kumimoji="1" lang="ja-JP" altLang="en-US" dirty="0" smtClean="0"/>
              <a:t>財政法上の解釈は？</a:t>
            </a:r>
            <a:endParaRPr kumimoji="1" lang="en-US" altLang="ja-JP" dirty="0" smtClean="0"/>
          </a:p>
          <a:p>
            <a:pPr lvl="1"/>
            <a:endParaRPr kumimoji="1" lang="ja-JP" altLang="en-US" dirty="0"/>
          </a:p>
        </p:txBody>
      </p:sp>
      <p:sp>
        <p:nvSpPr>
          <p:cNvPr id="4" name="コンテンツ プレースホルダー 3"/>
          <p:cNvSpPr>
            <a:spLocks noGrp="1"/>
          </p:cNvSpPr>
          <p:nvPr>
            <p:ph sz="half" idx="2"/>
          </p:nvPr>
        </p:nvSpPr>
        <p:spPr>
          <a:xfrm>
            <a:off x="6172200" y="1600200"/>
            <a:ext cx="5560888" cy="5257800"/>
          </a:xfrm>
        </p:spPr>
        <p:txBody>
          <a:bodyPr>
            <a:normAutofit fontScale="55000" lnSpcReduction="20000"/>
          </a:bodyPr>
          <a:lstStyle/>
          <a:p>
            <a:r>
              <a:rPr kumimoji="1" lang="ja-JP" altLang="en-US" dirty="0" smtClean="0"/>
              <a:t>手続き及び条件</a:t>
            </a:r>
            <a:endParaRPr kumimoji="1" lang="en-US" altLang="ja-JP" dirty="0" smtClean="0"/>
          </a:p>
          <a:p>
            <a:pPr lvl="1"/>
            <a:r>
              <a:rPr lang="ja-JP" altLang="en-US" dirty="0" smtClean="0"/>
              <a:t>利用申請</a:t>
            </a:r>
            <a:endParaRPr lang="en-US" altLang="ja-JP" dirty="0" smtClean="0"/>
          </a:p>
          <a:p>
            <a:pPr lvl="2"/>
            <a:r>
              <a:rPr lang="en-US" altLang="ja-JP" dirty="0" smtClean="0"/>
              <a:t>PD</a:t>
            </a:r>
            <a:r>
              <a:rPr lang="ja-JP" altLang="en-US" dirty="0" smtClean="0"/>
              <a:t>以外に関して、復刻・翻刻を目的とした利用申請を受ける</a:t>
            </a:r>
            <a:endParaRPr lang="en-US" altLang="ja-JP" dirty="0" smtClean="0"/>
          </a:p>
          <a:p>
            <a:pPr lvl="2"/>
            <a:r>
              <a:rPr lang="ja-JP" altLang="en-US" dirty="0" smtClean="0"/>
              <a:t>著作権者、原出版者の許諾が得られているか確認</a:t>
            </a:r>
            <a:endParaRPr lang="en-US" altLang="ja-JP" dirty="0" smtClean="0"/>
          </a:p>
          <a:p>
            <a:pPr lvl="1"/>
            <a:r>
              <a:rPr lang="ja-JP" altLang="en-US" dirty="0"/>
              <a:t>画像データの提供</a:t>
            </a:r>
            <a:endParaRPr lang="en-US" altLang="ja-JP" dirty="0"/>
          </a:p>
          <a:p>
            <a:pPr lvl="2"/>
            <a:r>
              <a:rPr lang="ja-JP" altLang="en-US" dirty="0"/>
              <a:t>近デジで公開している画像をダウンロード</a:t>
            </a:r>
            <a:r>
              <a:rPr lang="ja-JP" altLang="en-US" dirty="0" smtClean="0"/>
              <a:t>して利用</a:t>
            </a:r>
            <a:r>
              <a:rPr lang="ja-JP" altLang="en-US" dirty="0"/>
              <a:t>する場合は複写事務なし</a:t>
            </a:r>
            <a:r>
              <a:rPr lang="ja-JP" altLang="en-US" dirty="0" smtClean="0"/>
              <a:t>で提供可能</a:t>
            </a:r>
            <a:endParaRPr lang="en-US" altLang="ja-JP" dirty="0"/>
          </a:p>
          <a:p>
            <a:pPr lvl="2"/>
            <a:r>
              <a:rPr lang="ja-JP" altLang="en-US" dirty="0"/>
              <a:t>より圧縮率に低い画像を求める場合は、媒体への</a:t>
            </a:r>
            <a:r>
              <a:rPr lang="ja-JP" altLang="en-US" dirty="0" smtClean="0"/>
              <a:t>複製作業を行い提供</a:t>
            </a:r>
            <a:endParaRPr lang="en-US" altLang="ja-JP" dirty="0" smtClean="0"/>
          </a:p>
          <a:p>
            <a:pPr lvl="3"/>
            <a:r>
              <a:rPr lang="ja-JP" altLang="en-US" dirty="0" smtClean="0"/>
              <a:t>複写作業実施は、電子図書館課</a:t>
            </a:r>
            <a:endParaRPr lang="en-US" altLang="ja-JP" dirty="0"/>
          </a:p>
          <a:p>
            <a:pPr lvl="1"/>
            <a:r>
              <a:rPr lang="ja-JP" altLang="en-US" dirty="0" smtClean="0"/>
              <a:t>対価</a:t>
            </a:r>
            <a:endParaRPr lang="en-US" altLang="ja-JP" dirty="0" smtClean="0"/>
          </a:p>
          <a:p>
            <a:pPr lvl="2"/>
            <a:r>
              <a:rPr lang="ja-JP" altLang="en-US" dirty="0" smtClean="0"/>
              <a:t>求めない？</a:t>
            </a:r>
            <a:endParaRPr lang="en-US" altLang="ja-JP" dirty="0" smtClean="0"/>
          </a:p>
          <a:p>
            <a:pPr lvl="2"/>
            <a:r>
              <a:rPr lang="ja-JP" altLang="en-US" dirty="0" smtClean="0"/>
              <a:t>求める？</a:t>
            </a:r>
            <a:endParaRPr lang="en-US" altLang="ja-JP" dirty="0" smtClean="0"/>
          </a:p>
          <a:p>
            <a:pPr lvl="3"/>
            <a:r>
              <a:rPr lang="ja-JP" altLang="en-US" dirty="0" smtClean="0"/>
              <a:t>（</a:t>
            </a:r>
            <a:r>
              <a:rPr lang="ja-JP" altLang="en-US" dirty="0"/>
              <a:t>実施</a:t>
            </a:r>
            <a:r>
              <a:rPr lang="ja-JP" altLang="en-US" dirty="0" smtClean="0"/>
              <a:t>者がスキャンニングす</a:t>
            </a:r>
            <a:r>
              <a:rPr lang="ja-JP" altLang="en-US" dirty="0"/>
              <a:t>る</a:t>
            </a:r>
            <a:r>
              <a:rPr lang="ja-JP" altLang="en-US" dirty="0" smtClean="0"/>
              <a:t>より</a:t>
            </a:r>
            <a:r>
              <a:rPr lang="ja-JP" altLang="en-US" dirty="0"/>
              <a:t>も安価であればニーズはある）</a:t>
            </a:r>
            <a:endParaRPr lang="en-US" altLang="ja-JP" dirty="0"/>
          </a:p>
          <a:p>
            <a:pPr lvl="3"/>
            <a:r>
              <a:rPr lang="ja-JP" altLang="en-US" dirty="0" smtClean="0"/>
              <a:t>使用料？</a:t>
            </a:r>
            <a:endParaRPr lang="en-US" altLang="ja-JP" dirty="0" smtClean="0"/>
          </a:p>
          <a:p>
            <a:pPr lvl="4"/>
            <a:r>
              <a:rPr lang="ja-JP" altLang="en-US" dirty="0" smtClean="0"/>
              <a:t>販売実績で徴収？</a:t>
            </a:r>
            <a:endParaRPr lang="en-US" altLang="ja-JP" dirty="0" smtClean="0"/>
          </a:p>
          <a:p>
            <a:pPr lvl="3"/>
            <a:r>
              <a:rPr lang="ja-JP" altLang="en-US" dirty="0" smtClean="0"/>
              <a:t>複製手数料？</a:t>
            </a:r>
            <a:endParaRPr lang="en-US" altLang="ja-JP" dirty="0" smtClean="0"/>
          </a:p>
          <a:p>
            <a:pPr lvl="4"/>
            <a:r>
              <a:rPr lang="ja-JP" altLang="en-US" dirty="0" smtClean="0"/>
              <a:t>ダウンロード</a:t>
            </a:r>
            <a:r>
              <a:rPr lang="ja-JP" altLang="en-US" dirty="0"/>
              <a:t>機能</a:t>
            </a:r>
            <a:r>
              <a:rPr lang="ja-JP" altLang="en-US" dirty="0" smtClean="0"/>
              <a:t>を利用すれば、手数料は不要？</a:t>
            </a:r>
            <a:endParaRPr lang="en-US" altLang="ja-JP" dirty="0" smtClean="0"/>
          </a:p>
          <a:p>
            <a:r>
              <a:rPr lang="ja-JP" altLang="en-US" dirty="0" smtClean="0"/>
              <a:t>留意点</a:t>
            </a:r>
            <a:endParaRPr lang="en-US" altLang="ja-JP" dirty="0" smtClean="0"/>
          </a:p>
          <a:p>
            <a:pPr lvl="1"/>
            <a:r>
              <a:rPr lang="ja-JP" altLang="en-US" dirty="0" smtClean="0"/>
              <a:t>原出版者への提供を先行して実施することも意義がある（原出版者にアドバンテージがある形が必要ではないか？）</a:t>
            </a:r>
            <a:endParaRPr lang="en-US" altLang="ja-JP" dirty="0" smtClean="0"/>
          </a:p>
          <a:p>
            <a:pPr lvl="1"/>
            <a:r>
              <a:rPr lang="en-US" altLang="ja-JP" dirty="0" err="1"/>
              <a:t>Pubridge</a:t>
            </a:r>
            <a:r>
              <a:rPr lang="en-US" altLang="ja-JP" dirty="0"/>
              <a:t>,</a:t>
            </a:r>
            <a:r>
              <a:rPr lang="ja-JP" altLang="en-US" dirty="0"/>
              <a:t> </a:t>
            </a:r>
            <a:r>
              <a:rPr lang="en-US" altLang="ja-JP" dirty="0" smtClean="0"/>
              <a:t>JDLS</a:t>
            </a:r>
            <a:r>
              <a:rPr lang="ja-JP" altLang="en-US" dirty="0" smtClean="0"/>
              <a:t>等からの大量二次利用を想定したスキームの試行運用も有効か？</a:t>
            </a:r>
            <a:endParaRPr lang="en-US" altLang="ja-JP" dirty="0" smtClean="0"/>
          </a:p>
          <a:p>
            <a:pPr lvl="1"/>
            <a:endParaRPr lang="en-US" altLang="ja-JP" dirty="0" smtClean="0"/>
          </a:p>
          <a:p>
            <a:pPr lvl="2"/>
            <a:endParaRPr lang="en-US" altLang="ja-JP" dirty="0" smtClean="0"/>
          </a:p>
          <a:p>
            <a:pPr lvl="2"/>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242</a:t>
            </a:fld>
            <a:endParaRPr kumimoji="0" lang="en-US" dirty="0"/>
          </a:p>
        </p:txBody>
      </p:sp>
      <p:sp>
        <p:nvSpPr>
          <p:cNvPr id="7" name="コンテンツ プレースホルダー 5"/>
          <p:cNvSpPr txBox="1">
            <a:spLocks/>
          </p:cNvSpPr>
          <p:nvPr/>
        </p:nvSpPr>
        <p:spPr>
          <a:xfrm>
            <a:off x="811658" y="999557"/>
            <a:ext cx="9856342" cy="464119"/>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marL="0" indent="0" algn="ctr">
              <a:buNone/>
            </a:pPr>
            <a:r>
              <a:rPr lang="ja-JP" altLang="en-US" dirty="0"/>
              <a:t>課題は財政法、国有財産法の解釈、対価の額</a:t>
            </a:r>
            <a:endParaRPr lang="en-US" altLang="ja-JP" dirty="0"/>
          </a:p>
        </p:txBody>
      </p:sp>
      <p:sp>
        <p:nvSpPr>
          <p:cNvPr id="8" name="テキスト ボックス 7"/>
          <p:cNvSpPr txBox="1"/>
          <p:nvPr/>
        </p:nvSpPr>
        <p:spPr>
          <a:xfrm>
            <a:off x="10484921" y="696166"/>
            <a:ext cx="1368152" cy="276999"/>
          </a:xfrm>
          <a:prstGeom prst="rect">
            <a:avLst/>
          </a:prstGeom>
          <a:noFill/>
        </p:spPr>
        <p:txBody>
          <a:bodyPr wrap="square" rtlCol="0">
            <a:spAutoFit/>
          </a:bodyPr>
          <a:lstStyle/>
          <a:p>
            <a:r>
              <a:rPr lang="en-US" altLang="ja-JP" sz="1200" dirty="0" smtClean="0"/>
              <a:t>2014</a:t>
            </a:r>
            <a:r>
              <a:rPr lang="ja-JP" altLang="en-US" sz="1200" dirty="0" smtClean="0"/>
              <a:t>年</a:t>
            </a:r>
            <a:r>
              <a:rPr lang="en-US" altLang="ja-JP" sz="1200" dirty="0"/>
              <a:t>3</a:t>
            </a:r>
            <a:r>
              <a:rPr lang="ja-JP" altLang="en-US" sz="1200" dirty="0"/>
              <a:t>月</a:t>
            </a:r>
            <a:r>
              <a:rPr lang="en-US" altLang="ja-JP" sz="1200" dirty="0"/>
              <a:t>5</a:t>
            </a:r>
            <a:r>
              <a:rPr lang="ja-JP" altLang="en-US" sz="1200" dirty="0"/>
              <a:t>日</a:t>
            </a:r>
          </a:p>
        </p:txBody>
      </p:sp>
    </p:spTree>
    <p:extLst>
      <p:ext uri="{BB962C8B-B14F-4D97-AF65-F5344CB8AC3E}">
        <p14:creationId xmlns:p14="http://schemas.microsoft.com/office/powerpoint/2010/main" val="132009982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noChangeArrowheads="1"/>
          </p:cNvSpPr>
          <p:nvPr/>
        </p:nvSpPr>
        <p:spPr bwMode="auto">
          <a:xfrm>
            <a:off x="7347248" y="2348880"/>
            <a:ext cx="3320752" cy="4032448"/>
          </a:xfrm>
          <a:prstGeom prst="roundRect">
            <a:avLst>
              <a:gd name="adj" fmla="val 20750"/>
            </a:avLst>
          </a:prstGeom>
          <a:ln>
            <a:headEnd/>
            <a:tailEnd/>
          </a:ln>
        </p:spPr>
        <p:style>
          <a:lnRef idx="1">
            <a:schemeClr val="accent1"/>
          </a:lnRef>
          <a:fillRef idx="2">
            <a:schemeClr val="accent1"/>
          </a:fillRef>
          <a:effectRef idx="1">
            <a:schemeClr val="accent1"/>
          </a:effectRef>
          <a:fontRef idx="minor">
            <a:schemeClr val="dk1"/>
          </a:fontRef>
        </p:style>
        <p:txBody>
          <a:bodyPr wrap="none"/>
          <a:lstStyle/>
          <a:p>
            <a:pPr algn="ctr"/>
            <a:r>
              <a:rPr lang="ja-JP" altLang="en-US" sz="2400" b="1" dirty="0">
                <a:solidFill>
                  <a:schemeClr val="tx1"/>
                </a:solidFill>
                <a:latin typeface="Meiryo UI" panose="020B0604030504040204" pitchFamily="50" charset="-128"/>
                <a:ea typeface="Meiryo UI" panose="020B0604030504040204" pitchFamily="50" charset="-128"/>
              </a:rPr>
              <a:t>国立国会図書館</a:t>
            </a:r>
            <a:endParaRPr lang="ja-JP" altLang="en-US" b="1" dirty="0">
              <a:solidFill>
                <a:schemeClr val="tx1"/>
              </a:solidFill>
              <a:latin typeface="Meiryo UI" panose="020B0604030504040204" pitchFamily="50" charset="-128"/>
              <a:ea typeface="Meiryo UI" panose="020B0604030504040204" pitchFamily="50" charset="-128"/>
            </a:endParaRPr>
          </a:p>
        </p:txBody>
      </p:sp>
      <p:sp>
        <p:nvSpPr>
          <p:cNvPr id="54" name="AutoShape 14"/>
          <p:cNvSpPr>
            <a:spLocks noChangeArrowheads="1"/>
          </p:cNvSpPr>
          <p:nvPr/>
        </p:nvSpPr>
        <p:spPr bwMode="auto">
          <a:xfrm>
            <a:off x="1524000" y="2348880"/>
            <a:ext cx="2987824" cy="4032448"/>
          </a:xfrm>
          <a:prstGeom prst="roundRect">
            <a:avLst>
              <a:gd name="adj" fmla="val 20750"/>
            </a:avLst>
          </a:prstGeom>
          <a:ln>
            <a:headEnd/>
            <a:tailEnd/>
          </a:ln>
        </p:spPr>
        <p:style>
          <a:lnRef idx="1">
            <a:schemeClr val="accent4"/>
          </a:lnRef>
          <a:fillRef idx="2">
            <a:schemeClr val="accent4"/>
          </a:fillRef>
          <a:effectRef idx="1">
            <a:schemeClr val="accent4"/>
          </a:effectRef>
          <a:fontRef idx="minor">
            <a:schemeClr val="dk1"/>
          </a:fontRef>
        </p:style>
        <p:txBody>
          <a:bodyPr wrap="none"/>
          <a:lstStyle/>
          <a:p>
            <a:pPr algn="ctr"/>
            <a:r>
              <a:rPr lang="ja-JP" altLang="en-US" sz="2000" b="1" dirty="0">
                <a:solidFill>
                  <a:schemeClr val="tx1"/>
                </a:solidFill>
                <a:latin typeface="Meiryo UI" panose="020B0604030504040204" pitchFamily="50" charset="-128"/>
                <a:ea typeface="Meiryo UI" panose="020B0604030504040204" pitchFamily="50" charset="-128"/>
              </a:rPr>
              <a:t>出版者・著作者</a:t>
            </a:r>
          </a:p>
        </p:txBody>
      </p:sp>
      <p:sp>
        <p:nvSpPr>
          <p:cNvPr id="10242" name="タイトル 2"/>
          <p:cNvSpPr>
            <a:spLocks noGrp="1"/>
          </p:cNvSpPr>
          <p:nvPr>
            <p:ph type="title"/>
          </p:nvPr>
        </p:nvSpPr>
        <p:spPr>
          <a:xfrm>
            <a:off x="1524000" y="0"/>
            <a:ext cx="9144000" cy="928688"/>
          </a:xfrm>
        </p:spPr>
        <p:txBody>
          <a:bodyPr>
            <a:normAutofit/>
          </a:bodyPr>
          <a:lstStyle/>
          <a:p>
            <a:r>
              <a:rPr lang="ja-JP" altLang="en-US" dirty="0" smtClean="0"/>
              <a:t>電子書籍出版者等との連携協力</a:t>
            </a:r>
          </a:p>
        </p:txBody>
      </p:sp>
      <p:sp>
        <p:nvSpPr>
          <p:cNvPr id="6" name="スライド番号プレースホルダ 5"/>
          <p:cNvSpPr>
            <a:spLocks noGrp="1"/>
          </p:cNvSpPr>
          <p:nvPr>
            <p:ph type="sldNum" sz="quarter" idx="4294967295"/>
          </p:nvPr>
        </p:nvSpPr>
        <p:spPr>
          <a:xfrm>
            <a:off x="8882064" y="6356351"/>
            <a:ext cx="1328737" cy="365125"/>
          </a:xfrm>
          <a:prstGeom prst="rect">
            <a:avLst/>
          </a:prstGeom>
        </p:spPr>
        <p:txBody>
          <a:bodyPr/>
          <a:lstStyle/>
          <a:p>
            <a:pPr>
              <a:defRPr/>
            </a:pPr>
            <a:fld id="{BE15A605-07C9-40F0-9E04-17195E3A886A}" type="slidenum">
              <a:rPr lang="ja-JP" altLang="en-US"/>
              <a:pPr>
                <a:defRPr/>
              </a:pPr>
              <a:t>243</a:t>
            </a:fld>
            <a:endParaRPr lang="ja-JP" altLang="en-US" dirty="0"/>
          </a:p>
        </p:txBody>
      </p:sp>
      <p:grpSp>
        <p:nvGrpSpPr>
          <p:cNvPr id="2" name="グループ化 156"/>
          <p:cNvGrpSpPr>
            <a:grpSpLocks/>
          </p:cNvGrpSpPr>
          <p:nvPr/>
        </p:nvGrpSpPr>
        <p:grpSpPr bwMode="auto">
          <a:xfrm flipH="1">
            <a:off x="6168008" y="2276872"/>
            <a:ext cx="1296144" cy="360041"/>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cxnSp>
        <p:nvCxnSpPr>
          <p:cNvPr id="107" name="直線矢印コネクタ 106"/>
          <p:cNvCxnSpPr>
            <a:stCxn id="57" idx="0"/>
            <a:endCxn id="45" idx="2"/>
          </p:cNvCxnSpPr>
          <p:nvPr/>
        </p:nvCxnSpPr>
        <p:spPr bwMode="auto">
          <a:xfrm rot="16200000" flipV="1">
            <a:off x="6885739" y="226994"/>
            <a:ext cx="936105" cy="3307668"/>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7859688" y="2996952"/>
            <a:ext cx="2520280" cy="936104"/>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NDL</a:t>
            </a:r>
            <a:r>
              <a:rPr lang="ja-JP" altLang="en-US" dirty="0">
                <a:solidFill>
                  <a:schemeClr val="bg1"/>
                </a:solidFill>
                <a:latin typeface="Meiryo UI" panose="020B0604030504040204" pitchFamily="50" charset="-128"/>
                <a:ea typeface="Meiryo UI" panose="020B0604030504040204" pitchFamily="50" charset="-128"/>
              </a:rPr>
              <a:t>サーチ</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（電子書籍の検索</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とナビゲーション）</a:t>
            </a:r>
          </a:p>
        </p:txBody>
      </p:sp>
      <p:sp>
        <p:nvSpPr>
          <p:cNvPr id="45" name="AutoShape 18"/>
          <p:cNvSpPr>
            <a:spLocks noChangeArrowheads="1"/>
          </p:cNvSpPr>
          <p:nvPr/>
        </p:nvSpPr>
        <p:spPr bwMode="auto">
          <a:xfrm>
            <a:off x="3791744" y="980729"/>
            <a:ext cx="3816424" cy="432047"/>
          </a:xfrm>
          <a:prstGeom prst="roundRect">
            <a:avLst>
              <a:gd name="adj" fmla="val 50000"/>
            </a:avLst>
          </a:prstGeom>
          <a:ln>
            <a:headEnd/>
            <a:tailEnd/>
          </a:ln>
        </p:spPr>
        <p:style>
          <a:lnRef idx="1">
            <a:schemeClr val="accent5"/>
          </a:lnRef>
          <a:fillRef idx="2">
            <a:schemeClr val="accent5"/>
          </a:fillRef>
          <a:effectRef idx="1">
            <a:schemeClr val="accent5"/>
          </a:effectRef>
          <a:fontRef idx="minor">
            <a:schemeClr val="dk1"/>
          </a:fontRef>
        </p:style>
        <p:txBody>
          <a:bodyPr wrap="none"/>
          <a:lstStyle/>
          <a:p>
            <a:pPr algn="ctr">
              <a:lnSpc>
                <a:spcPct val="120000"/>
              </a:lnSpc>
              <a:defRPr/>
            </a:pPr>
            <a:r>
              <a:rPr lang="ja-JP" altLang="en-US" sz="2000" b="1" dirty="0">
                <a:solidFill>
                  <a:schemeClr val="tx1">
                    <a:lumMod val="85000"/>
                    <a:lumOff val="15000"/>
                  </a:schemeClr>
                </a:solidFill>
                <a:latin typeface="Meiryo UI" panose="020B0604030504040204" pitchFamily="50" charset="-128"/>
                <a:ea typeface="Meiryo UI" panose="020B0604030504040204" pitchFamily="50" charset="-128"/>
              </a:rPr>
              <a:t>利用者</a:t>
            </a:r>
          </a:p>
        </p:txBody>
      </p:sp>
      <p:sp>
        <p:nvSpPr>
          <p:cNvPr id="64" name="AutoShape 18"/>
          <p:cNvSpPr>
            <a:spLocks noChangeArrowheads="1"/>
          </p:cNvSpPr>
          <p:nvPr/>
        </p:nvSpPr>
        <p:spPr bwMode="auto">
          <a:xfrm>
            <a:off x="5087889" y="1844825"/>
            <a:ext cx="1869093" cy="432047"/>
          </a:xfrm>
          <a:prstGeom prst="roundRect">
            <a:avLst>
              <a:gd name="adj" fmla="val 50000"/>
            </a:avLst>
          </a:prstGeom>
          <a:ln>
            <a:headEnd/>
            <a:tailEnd/>
          </a:ln>
        </p:spPr>
        <p:style>
          <a:lnRef idx="2">
            <a:schemeClr val="accent2"/>
          </a:lnRef>
          <a:fillRef idx="1">
            <a:schemeClr val="lt1"/>
          </a:fillRef>
          <a:effectRef idx="0">
            <a:schemeClr val="accent2"/>
          </a:effectRef>
          <a:fontRef idx="minor">
            <a:schemeClr val="dk1"/>
          </a:fontRef>
        </p:style>
        <p:txBody>
          <a:bodyPr wrap="none"/>
          <a:lstStyle/>
          <a:p>
            <a:pPr algn="ctr">
              <a:lnSpc>
                <a:spcPct val="120000"/>
              </a:lnSpc>
              <a:defRPr/>
            </a:pPr>
            <a:r>
              <a:rPr lang="ja-JP" altLang="en-US" sz="2000" b="1" dirty="0">
                <a:solidFill>
                  <a:schemeClr val="tx1">
                    <a:lumMod val="85000"/>
                    <a:lumOff val="15000"/>
                  </a:schemeClr>
                </a:solidFill>
                <a:latin typeface="Meiryo UI" panose="020B0604030504040204" pitchFamily="50" charset="-128"/>
                <a:ea typeface="Meiryo UI" panose="020B0604030504040204" pitchFamily="50" charset="-128"/>
              </a:rPr>
              <a:t>図書館等</a:t>
            </a:r>
          </a:p>
        </p:txBody>
      </p:sp>
      <p:sp>
        <p:nvSpPr>
          <p:cNvPr id="70" name="左右矢印 69"/>
          <p:cNvSpPr/>
          <p:nvPr/>
        </p:nvSpPr>
        <p:spPr>
          <a:xfrm>
            <a:off x="4583832" y="2420888"/>
            <a:ext cx="2736304" cy="864096"/>
          </a:xfrm>
          <a:prstGeom prst="lef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電子書籍ビジネスプラットフォーム整備の協力</a:t>
            </a:r>
          </a:p>
        </p:txBody>
      </p:sp>
      <p:grpSp>
        <p:nvGrpSpPr>
          <p:cNvPr id="3" name="グループ化 156"/>
          <p:cNvGrpSpPr>
            <a:grpSpLocks/>
          </p:cNvGrpSpPr>
          <p:nvPr/>
        </p:nvGrpSpPr>
        <p:grpSpPr bwMode="auto">
          <a:xfrm>
            <a:off x="4295800" y="2276872"/>
            <a:ext cx="1296144" cy="288032"/>
            <a:chOff x="6072193" y="2357433"/>
            <a:chExt cx="1357312" cy="1785945"/>
          </a:xfrm>
        </p:grpSpPr>
        <p:cxnSp>
          <p:nvCxnSpPr>
            <p:cNvPr id="85" name="直線矢印コネクタ 84"/>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cxnSp>
        <p:nvCxnSpPr>
          <p:cNvPr id="92" name="直線矢印コネクタ 91"/>
          <p:cNvCxnSpPr>
            <a:stCxn id="54" idx="0"/>
          </p:cNvCxnSpPr>
          <p:nvPr/>
        </p:nvCxnSpPr>
        <p:spPr bwMode="auto">
          <a:xfrm rot="5400000" flipH="1" flipV="1">
            <a:off x="4124908" y="305780"/>
            <a:ext cx="936104" cy="31500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95" name="左矢印 94"/>
          <p:cNvSpPr/>
          <p:nvPr/>
        </p:nvSpPr>
        <p:spPr>
          <a:xfrm>
            <a:off x="4511824" y="5733256"/>
            <a:ext cx="2736304" cy="864096"/>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デジタル化コンテンツの利活用</a:t>
            </a:r>
          </a:p>
        </p:txBody>
      </p:sp>
      <p:sp>
        <p:nvSpPr>
          <p:cNvPr id="96" name="左右矢印 95"/>
          <p:cNvSpPr/>
          <p:nvPr/>
        </p:nvSpPr>
        <p:spPr>
          <a:xfrm>
            <a:off x="4583832" y="3284984"/>
            <a:ext cx="2736304" cy="864096"/>
          </a:xfrm>
          <a:prstGeom prst="lef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電子書籍の仕様（フォーマット、メタデータ等）の共通化</a:t>
            </a:r>
          </a:p>
        </p:txBody>
      </p:sp>
      <p:sp>
        <p:nvSpPr>
          <p:cNvPr id="97" name="左右矢印 96"/>
          <p:cNvSpPr/>
          <p:nvPr/>
        </p:nvSpPr>
        <p:spPr>
          <a:xfrm>
            <a:off x="4583832" y="4941168"/>
            <a:ext cx="2736304" cy="864096"/>
          </a:xfrm>
          <a:prstGeom prst="lef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公共図書館での提供環境の共通化</a:t>
            </a:r>
          </a:p>
        </p:txBody>
      </p:sp>
      <p:sp>
        <p:nvSpPr>
          <p:cNvPr id="98" name="左右矢印 97"/>
          <p:cNvSpPr/>
          <p:nvPr/>
        </p:nvSpPr>
        <p:spPr>
          <a:xfrm>
            <a:off x="4583832" y="4077072"/>
            <a:ext cx="2736304" cy="864096"/>
          </a:xfrm>
          <a:prstGeom prst="lef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著作権管理データベースの共同構築・運用</a:t>
            </a:r>
          </a:p>
        </p:txBody>
      </p:sp>
      <p:sp>
        <p:nvSpPr>
          <p:cNvPr id="101" name="AutoShape 14"/>
          <p:cNvSpPr>
            <a:spLocks noChangeArrowheads="1"/>
          </p:cNvSpPr>
          <p:nvPr/>
        </p:nvSpPr>
        <p:spPr bwMode="auto">
          <a:xfrm>
            <a:off x="1703512" y="4293096"/>
            <a:ext cx="2520280" cy="648072"/>
          </a:xfrm>
          <a:prstGeom prst="roundRect">
            <a:avLst>
              <a:gd name="adj" fmla="val 20750"/>
            </a:avLst>
          </a:prstGeom>
          <a:ln>
            <a:headEnd/>
            <a:tailEnd/>
          </a:ln>
        </p:spPr>
        <p:style>
          <a:lnRef idx="1">
            <a:schemeClr val="accent4"/>
          </a:lnRef>
          <a:fillRef idx="3">
            <a:schemeClr val="accent4"/>
          </a:fillRef>
          <a:effectRef idx="2">
            <a:schemeClr val="accent4"/>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電子書籍ポータル</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dirty="0">
                <a:solidFill>
                  <a:schemeClr val="bg1"/>
                </a:solidFill>
                <a:latin typeface="Meiryo UI" panose="020B0604030504040204" pitchFamily="50" charset="-128"/>
                <a:ea typeface="Meiryo UI" panose="020B0604030504040204" pitchFamily="50" charset="-128"/>
              </a:rPr>
              <a:t>電子書籍データベース</a:t>
            </a:r>
          </a:p>
        </p:txBody>
      </p:sp>
      <p:sp>
        <p:nvSpPr>
          <p:cNvPr id="102" name="AutoShape 14"/>
          <p:cNvSpPr>
            <a:spLocks noChangeArrowheads="1"/>
          </p:cNvSpPr>
          <p:nvPr/>
        </p:nvSpPr>
        <p:spPr bwMode="auto">
          <a:xfrm>
            <a:off x="2783632" y="3356992"/>
            <a:ext cx="1584176" cy="432048"/>
          </a:xfrm>
          <a:prstGeom prst="roundRect">
            <a:avLst>
              <a:gd name="adj" fmla="val 20750"/>
            </a:avLst>
          </a:prstGeom>
          <a:ln>
            <a:headEnd/>
            <a:tailEnd/>
          </a:ln>
        </p:spPr>
        <p:style>
          <a:lnRef idx="1">
            <a:schemeClr val="accent4"/>
          </a:lnRef>
          <a:fillRef idx="3">
            <a:schemeClr val="accent4"/>
          </a:fillRef>
          <a:effectRef idx="2">
            <a:schemeClr val="accent4"/>
          </a:effectRef>
          <a:fontRef idx="minor">
            <a:schemeClr val="lt1"/>
          </a:fontRef>
        </p:style>
        <p:txBody>
          <a:bodyPr wrap="none"/>
          <a:lstStyle/>
          <a:p>
            <a:pPr algn="ctr"/>
            <a:r>
              <a:rPr lang="en-US" altLang="ja-JP" dirty="0" err="1">
                <a:solidFill>
                  <a:schemeClr val="bg1"/>
                </a:solidFill>
                <a:latin typeface="Meiryo UI" panose="020B0604030504040204" pitchFamily="50" charset="-128"/>
                <a:ea typeface="Meiryo UI" panose="020B0604030504040204" pitchFamily="50" charset="-128"/>
              </a:rPr>
              <a:t>Pubridge</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103" name="AutoShape 14"/>
          <p:cNvSpPr>
            <a:spLocks noChangeArrowheads="1"/>
          </p:cNvSpPr>
          <p:nvPr/>
        </p:nvSpPr>
        <p:spPr bwMode="auto">
          <a:xfrm>
            <a:off x="1703512" y="3356992"/>
            <a:ext cx="1008112" cy="432048"/>
          </a:xfrm>
          <a:prstGeom prst="roundRect">
            <a:avLst>
              <a:gd name="adj" fmla="val 20750"/>
            </a:avLst>
          </a:prstGeom>
          <a:ln>
            <a:headEnd/>
            <a:tailEnd/>
          </a:ln>
        </p:spPr>
        <p:style>
          <a:lnRef idx="1">
            <a:schemeClr val="accent4"/>
          </a:lnRef>
          <a:fillRef idx="3">
            <a:schemeClr val="accent4"/>
          </a:fillRef>
          <a:effectRef idx="2">
            <a:schemeClr val="accent4"/>
          </a:effectRef>
          <a:fontRef idx="minor">
            <a:schemeClr val="lt1"/>
          </a:fontRef>
        </p:style>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JPO</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108" name="AutoShape 14"/>
          <p:cNvSpPr>
            <a:spLocks noChangeArrowheads="1"/>
          </p:cNvSpPr>
          <p:nvPr/>
        </p:nvSpPr>
        <p:spPr bwMode="auto">
          <a:xfrm>
            <a:off x="1703512" y="5229200"/>
            <a:ext cx="2520280" cy="432048"/>
          </a:xfrm>
          <a:prstGeom prst="roundRect">
            <a:avLst>
              <a:gd name="adj" fmla="val 20750"/>
            </a:avLst>
          </a:prstGeom>
          <a:ln>
            <a:headEnd/>
            <a:tailEnd/>
          </a:ln>
        </p:spPr>
        <p:style>
          <a:lnRef idx="1">
            <a:schemeClr val="accent4"/>
          </a:lnRef>
          <a:fillRef idx="3">
            <a:schemeClr val="accent4"/>
          </a:fillRef>
          <a:effectRef idx="2">
            <a:schemeClr val="accent4"/>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電子書籍出版社</a:t>
            </a:r>
          </a:p>
        </p:txBody>
      </p:sp>
      <p:sp>
        <p:nvSpPr>
          <p:cNvPr id="117" name="AutoShape 14"/>
          <p:cNvSpPr>
            <a:spLocks noChangeArrowheads="1"/>
          </p:cNvSpPr>
          <p:nvPr/>
        </p:nvSpPr>
        <p:spPr bwMode="auto">
          <a:xfrm>
            <a:off x="7859688" y="4005064"/>
            <a:ext cx="2520280" cy="64807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NDL</a:t>
            </a:r>
            <a:r>
              <a:rPr lang="ja-JP" altLang="en-US" dirty="0">
                <a:solidFill>
                  <a:schemeClr val="bg1"/>
                </a:solidFill>
                <a:latin typeface="Meiryo UI" panose="020B0604030504040204" pitchFamily="50" charset="-128"/>
                <a:ea typeface="Meiryo UI" panose="020B0604030504040204" pitchFamily="50" charset="-128"/>
              </a:rPr>
              <a:t>デジタルアーカイブ</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（電子書籍の長期保存）</a:t>
            </a:r>
          </a:p>
        </p:txBody>
      </p:sp>
      <p:sp>
        <p:nvSpPr>
          <p:cNvPr id="123" name="AutoShape 14"/>
          <p:cNvSpPr>
            <a:spLocks noChangeArrowheads="1"/>
          </p:cNvSpPr>
          <p:nvPr/>
        </p:nvSpPr>
        <p:spPr bwMode="auto">
          <a:xfrm>
            <a:off x="7859688" y="4653136"/>
            <a:ext cx="2664296" cy="64807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組織化</a:t>
            </a:r>
            <a:r>
              <a:rPr lang="ja-JP" altLang="en-US" sz="1600" dirty="0">
                <a:solidFill>
                  <a:schemeClr val="bg1"/>
                </a:solidFill>
                <a:latin typeface="Meiryo UI" panose="020B0604030504040204" pitchFamily="50" charset="-128"/>
                <a:ea typeface="Meiryo UI" panose="020B0604030504040204" pitchFamily="50" charset="-128"/>
              </a:rPr>
              <a:t>（メタデータ付与</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永続的識別子付与）</a:t>
            </a:r>
          </a:p>
        </p:txBody>
      </p:sp>
      <p:sp>
        <p:nvSpPr>
          <p:cNvPr id="124" name="AutoShape 14"/>
          <p:cNvSpPr>
            <a:spLocks noChangeArrowheads="1"/>
          </p:cNvSpPr>
          <p:nvPr/>
        </p:nvSpPr>
        <p:spPr bwMode="auto">
          <a:xfrm>
            <a:off x="7680176" y="5373216"/>
            <a:ext cx="1440160" cy="792088"/>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1600" dirty="0">
                <a:solidFill>
                  <a:schemeClr val="bg1"/>
                </a:solidFill>
                <a:latin typeface="Meiryo UI" panose="020B0604030504040204" pitchFamily="50" charset="-128"/>
                <a:ea typeface="Meiryo UI" panose="020B0604030504040204" pitchFamily="50" charset="-128"/>
              </a:rPr>
              <a:t>電子書籍の収集</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（制度的収集）</a:t>
            </a:r>
          </a:p>
        </p:txBody>
      </p:sp>
      <p:sp>
        <p:nvSpPr>
          <p:cNvPr id="125" name="AutoShape 14"/>
          <p:cNvSpPr>
            <a:spLocks noChangeArrowheads="1"/>
          </p:cNvSpPr>
          <p:nvPr/>
        </p:nvSpPr>
        <p:spPr bwMode="auto">
          <a:xfrm>
            <a:off x="9192344" y="5373216"/>
            <a:ext cx="1440160" cy="86409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1600" dirty="0">
                <a:solidFill>
                  <a:schemeClr val="bg1"/>
                </a:solidFill>
                <a:latin typeface="Meiryo UI" panose="020B0604030504040204" pitchFamily="50" charset="-128"/>
                <a:ea typeface="Meiryo UI" panose="020B0604030504040204" pitchFamily="50" charset="-128"/>
              </a:rPr>
              <a:t>資料の</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デジタル化</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（原資料の保存）</a:t>
            </a:r>
          </a:p>
        </p:txBody>
      </p:sp>
      <p:sp>
        <p:nvSpPr>
          <p:cNvPr id="126" name="AutoShape 14"/>
          <p:cNvSpPr>
            <a:spLocks noChangeArrowheads="1"/>
          </p:cNvSpPr>
          <p:nvPr/>
        </p:nvSpPr>
        <p:spPr bwMode="auto">
          <a:xfrm>
            <a:off x="1703512" y="5949280"/>
            <a:ext cx="2520280" cy="432048"/>
          </a:xfrm>
          <a:prstGeom prst="roundRect">
            <a:avLst>
              <a:gd name="adj" fmla="val 20750"/>
            </a:avLst>
          </a:prstGeom>
          <a:ln>
            <a:headEnd/>
            <a:tailEnd/>
          </a:ln>
        </p:spPr>
        <p:style>
          <a:lnRef idx="1">
            <a:schemeClr val="accent4"/>
          </a:lnRef>
          <a:fillRef idx="3">
            <a:schemeClr val="accent4"/>
          </a:fillRef>
          <a:effectRef idx="2">
            <a:schemeClr val="accent4"/>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著作者</a:t>
            </a:r>
          </a:p>
        </p:txBody>
      </p:sp>
      <p:cxnSp>
        <p:nvCxnSpPr>
          <p:cNvPr id="132" name="直線矢印コネクタ 131"/>
          <p:cNvCxnSpPr>
            <a:stCxn id="64" idx="0"/>
          </p:cNvCxnSpPr>
          <p:nvPr/>
        </p:nvCxnSpPr>
        <p:spPr bwMode="auto">
          <a:xfrm rot="16200000" flipV="1">
            <a:off x="5807190" y="1629579"/>
            <a:ext cx="360040" cy="70451"/>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33" name="日付プレースホルダ 32"/>
          <p:cNvSpPr>
            <a:spLocks noGrp="1"/>
          </p:cNvSpPr>
          <p:nvPr>
            <p:ph type="dt" sz="half" idx="10"/>
          </p:nvPr>
        </p:nvSpPr>
        <p:spPr/>
        <p:txBody>
          <a:bodyPr/>
          <a:lstStyle/>
          <a:p>
            <a:r>
              <a:rPr lang="en-US" altLang="ja-JP" dirty="0" smtClean="0"/>
              <a:t>2012/10/28</a:t>
            </a:r>
            <a:endParaRPr lang="en-US" dirty="0"/>
          </a:p>
        </p:txBody>
      </p:sp>
      <p:sp>
        <p:nvSpPr>
          <p:cNvPr id="4" name="正方形/長方形 3"/>
          <p:cNvSpPr/>
          <p:nvPr/>
        </p:nvSpPr>
        <p:spPr>
          <a:xfrm>
            <a:off x="10668000" y="90144"/>
            <a:ext cx="1537665" cy="369332"/>
          </a:xfrm>
          <a:prstGeom prst="rect">
            <a:avLst/>
          </a:prstGeom>
        </p:spPr>
        <p:txBody>
          <a:bodyPr wrap="none">
            <a:spAutoFit/>
          </a:bodyPr>
          <a:lstStyle/>
          <a:p>
            <a:r>
              <a:rPr lang="en-US" altLang="ja-JP" dirty="0">
                <a:latin typeface="Meiryo UI" panose="020B0604030504040204" pitchFamily="50" charset="-128"/>
                <a:ea typeface="Meiryo UI" panose="020B0604030504040204" pitchFamily="50" charset="-128"/>
              </a:rPr>
              <a:t>2012/10/28</a:t>
            </a:r>
          </a:p>
        </p:txBody>
      </p:sp>
    </p:spTree>
    <p:extLst>
      <p:ext uri="{BB962C8B-B14F-4D97-AF65-F5344CB8AC3E}">
        <p14:creationId xmlns:p14="http://schemas.microsoft.com/office/powerpoint/2010/main" val="2711077068"/>
      </p:ext>
    </p:extLst>
  </p:cSld>
  <p:clrMapOvr>
    <a:masterClrMapping/>
  </p:clrMapOvr>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p:cNvSpPr/>
          <p:nvPr/>
        </p:nvSpPr>
        <p:spPr>
          <a:xfrm>
            <a:off x="3935760" y="1772816"/>
            <a:ext cx="6516216" cy="4869160"/>
          </a:xfrm>
          <a:prstGeom prst="rect">
            <a:avLst/>
          </a:prstGeom>
          <a:solidFill>
            <a:schemeClr val="accent6">
              <a:lumMod val="20000"/>
              <a:lumOff val="80000"/>
            </a:schemeClr>
          </a:solidFill>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27" name="AutoShape 8"/>
          <p:cNvSpPr>
            <a:spLocks noChangeArrowheads="1"/>
          </p:cNvSpPr>
          <p:nvPr/>
        </p:nvSpPr>
        <p:spPr bwMode="auto">
          <a:xfrm>
            <a:off x="4429472" y="3068960"/>
            <a:ext cx="1944216" cy="2436302"/>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lgn="ctr">
              <a:defRPr/>
            </a:pPr>
            <a:r>
              <a:rPr lang="ja-JP" altLang="en-US" sz="1600" b="1" dirty="0">
                <a:latin typeface="HG丸ｺﾞｼｯｸM-PRO" pitchFamily="50" charset="-128"/>
                <a:ea typeface="HG丸ｺﾞｼｯｸM-PRO" pitchFamily="50" charset="-128"/>
              </a:rPr>
              <a:t>著作権情報</a:t>
            </a:r>
            <a:endParaRPr lang="en-US" altLang="ja-JP" sz="1600" b="1" dirty="0">
              <a:latin typeface="HG丸ｺﾞｼｯｸM-PRO" pitchFamily="50" charset="-128"/>
              <a:ea typeface="HG丸ｺﾞｼｯｸM-PRO" pitchFamily="50" charset="-128"/>
            </a:endParaRPr>
          </a:p>
          <a:p>
            <a:pPr marL="342900" indent="-342900" algn="ctr">
              <a:defRPr/>
            </a:pPr>
            <a:r>
              <a:rPr lang="ja-JP" altLang="en-US" sz="1600" b="1" dirty="0">
                <a:latin typeface="HG丸ｺﾞｼｯｸM-PRO" pitchFamily="50" charset="-128"/>
                <a:ea typeface="HG丸ｺﾞｼｯｸM-PRO" pitchFamily="50" charset="-128"/>
              </a:rPr>
              <a:t>集中管理</a:t>
            </a:r>
            <a:endParaRPr lang="en-US" altLang="ja-JP" sz="1600" b="1" dirty="0">
              <a:latin typeface="HG丸ｺﾞｼｯｸM-PRO" pitchFamily="50" charset="-128"/>
              <a:ea typeface="HG丸ｺﾞｼｯｸM-PRO" pitchFamily="50" charset="-128"/>
            </a:endParaRPr>
          </a:p>
          <a:p>
            <a:pPr marL="342900" indent="-342900" algn="ctr">
              <a:defRPr/>
            </a:pPr>
            <a:endParaRPr lang="en-US" altLang="ja-JP" sz="1600" dirty="0">
              <a:latin typeface="HG丸ｺﾞｼｯｸM-PRO" pitchFamily="50" charset="-128"/>
              <a:ea typeface="HG丸ｺﾞｼｯｸM-PRO" pitchFamily="50" charset="-128"/>
            </a:endParaRPr>
          </a:p>
          <a:p>
            <a:pPr marL="342900" indent="-342900" algn="ctr">
              <a:defRPr/>
            </a:pPr>
            <a:endParaRPr lang="en-US" altLang="ja-JP" sz="1600" dirty="0">
              <a:latin typeface="HG丸ｺﾞｼｯｸM-PRO" pitchFamily="50" charset="-128"/>
              <a:ea typeface="HG丸ｺﾞｼｯｸM-PRO" pitchFamily="50" charset="-128"/>
            </a:endParaRPr>
          </a:p>
          <a:p>
            <a:pPr marL="342900" indent="-342900" algn="ctr">
              <a:defRPr/>
            </a:pPr>
            <a:endParaRPr lang="en-US" altLang="ja-JP" sz="1600" dirty="0">
              <a:latin typeface="HG丸ｺﾞｼｯｸM-PRO" pitchFamily="50" charset="-128"/>
              <a:ea typeface="HG丸ｺﾞｼｯｸM-PRO" pitchFamily="50" charset="-128"/>
            </a:endParaRPr>
          </a:p>
          <a:p>
            <a:pPr marL="342900" indent="-342900" algn="ctr">
              <a:defRPr/>
            </a:pPr>
            <a:endParaRPr lang="en-US" altLang="ja-JP" sz="1600" dirty="0">
              <a:latin typeface="HG丸ｺﾞｼｯｸM-PRO" pitchFamily="50" charset="-128"/>
              <a:ea typeface="HG丸ｺﾞｼｯｸM-PRO" pitchFamily="50" charset="-128"/>
            </a:endParaRPr>
          </a:p>
          <a:p>
            <a:pPr marL="342900" indent="-342900" algn="ctr">
              <a:defRPr/>
            </a:pPr>
            <a:endParaRPr lang="ja-JP" altLang="en-US" sz="1600" dirty="0">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0" y="0"/>
            <a:ext cx="12192000" cy="928670"/>
          </a:xfrm>
        </p:spPr>
        <p:txBody>
          <a:bodyPr>
            <a:normAutofit/>
          </a:bodyPr>
          <a:lstStyle/>
          <a:p>
            <a:r>
              <a:rPr lang="ja-JP" altLang="en-US" dirty="0" smtClean="0"/>
              <a:t>著作権管理</a:t>
            </a:r>
            <a:r>
              <a:rPr lang="en-US" altLang="ja-JP" dirty="0" smtClean="0"/>
              <a:t>DB</a:t>
            </a:r>
            <a:r>
              <a:rPr lang="ja-JP" altLang="en-US" dirty="0" smtClean="0"/>
              <a:t>の共同構築・運用</a:t>
            </a:r>
            <a:endParaRPr kumimoji="1" lang="ja-JP" altLang="en-US" dirty="0"/>
          </a:p>
        </p:txBody>
      </p:sp>
      <p:sp>
        <p:nvSpPr>
          <p:cNvPr id="4" name="日付プレースホルダ 3"/>
          <p:cNvSpPr>
            <a:spLocks noGrp="1"/>
          </p:cNvSpPr>
          <p:nvPr>
            <p:ph type="dt" sz="half" idx="10"/>
          </p:nvPr>
        </p:nvSpPr>
        <p:spPr/>
        <p:txBody>
          <a:bodyPr/>
          <a:lstStyle/>
          <a:p>
            <a:r>
              <a:rPr lang="en-US" altLang="ja-JP" dirty="0" smtClean="0"/>
              <a:t>2012/10/28</a:t>
            </a:r>
            <a:endParaRPr lang="en-US" dirty="0"/>
          </a:p>
        </p:txBody>
      </p:sp>
      <p:sp>
        <p:nvSpPr>
          <p:cNvPr id="5" name="スライド番号プレースホルダ 4"/>
          <p:cNvSpPr>
            <a:spLocks noGrp="1"/>
          </p:cNvSpPr>
          <p:nvPr>
            <p:ph type="sldNum" sz="quarter" idx="12"/>
          </p:nvPr>
        </p:nvSpPr>
        <p:spPr>
          <a:xfrm>
            <a:off x="10668000" y="6492876"/>
            <a:ext cx="2133600" cy="365125"/>
          </a:xfrm>
        </p:spPr>
        <p:txBody>
          <a:bodyPr/>
          <a:lstStyle/>
          <a:p>
            <a:fld id="{042AED99-7FB4-404E-8A97-64753DCE42EC}" type="slidenum">
              <a:rPr kumimoji="0" lang="en-US" smtClean="0"/>
              <a:pPr/>
              <a:t>244</a:t>
            </a:fld>
            <a:endParaRPr kumimoji="0" lang="en-US" dirty="0"/>
          </a:p>
        </p:txBody>
      </p:sp>
      <p:sp>
        <p:nvSpPr>
          <p:cNvPr id="6" name="AutoShape 8"/>
          <p:cNvSpPr>
            <a:spLocks noChangeArrowheads="1"/>
          </p:cNvSpPr>
          <p:nvPr/>
        </p:nvSpPr>
        <p:spPr bwMode="auto">
          <a:xfrm>
            <a:off x="7104112" y="2204864"/>
            <a:ext cx="3240360" cy="4392488"/>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r>
              <a:rPr lang="en-US" altLang="ja-JP" sz="2000" b="1" dirty="0">
                <a:latin typeface="HG丸ｺﾞｼｯｸM-PRO" pitchFamily="50" charset="-128"/>
                <a:ea typeface="HG丸ｺﾞｼｯｸM-PRO" pitchFamily="50" charset="-128"/>
              </a:rPr>
              <a:t>NDL</a:t>
            </a:r>
            <a:r>
              <a:rPr lang="ja-JP" altLang="en-US" sz="2000" b="1" dirty="0">
                <a:latin typeface="HG丸ｺﾞｼｯｸM-PRO" pitchFamily="50" charset="-128"/>
                <a:ea typeface="HG丸ｺﾞｼｯｸM-PRO" pitchFamily="50" charset="-128"/>
              </a:rPr>
              <a:t>書誌</a:t>
            </a:r>
            <a:r>
              <a:rPr lang="en-US" altLang="ja-JP" sz="2000" b="1" dirty="0">
                <a:latin typeface="HG丸ｺﾞｼｯｸM-PRO" pitchFamily="50" charset="-128"/>
                <a:ea typeface="HG丸ｺﾞｼｯｸM-PRO" pitchFamily="50" charset="-128"/>
              </a:rPr>
              <a:t>DB</a:t>
            </a:r>
          </a:p>
          <a:p>
            <a:pPr marL="342900" indent="-342900" algn="ctr">
              <a:defRPr/>
            </a:pPr>
            <a:r>
              <a:rPr lang="ja-JP" altLang="en-US" sz="2000" b="1" dirty="0">
                <a:latin typeface="HG丸ｺﾞｼｯｸM-PRO" pitchFamily="50" charset="-128"/>
                <a:ea typeface="HG丸ｺﾞｼｯｸM-PRO" pitchFamily="50" charset="-128"/>
              </a:rPr>
              <a:t>（書誌及び所在情報）</a:t>
            </a:r>
            <a:endParaRPr lang="en-US" altLang="ja-JP" sz="2000" b="1" dirty="0">
              <a:latin typeface="HG丸ｺﾞｼｯｸM-PRO" pitchFamily="50" charset="-128"/>
              <a:ea typeface="HG丸ｺﾞｼｯｸM-PRO" pitchFamily="50" charset="-128"/>
            </a:endParaRPr>
          </a:p>
        </p:txBody>
      </p:sp>
      <p:sp>
        <p:nvSpPr>
          <p:cNvPr id="7" name="AutoShape 8"/>
          <p:cNvSpPr>
            <a:spLocks noChangeArrowheads="1"/>
          </p:cNvSpPr>
          <p:nvPr/>
        </p:nvSpPr>
        <p:spPr bwMode="auto">
          <a:xfrm>
            <a:off x="1847528" y="2492896"/>
            <a:ext cx="1944216" cy="222027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marL="342900" indent="-342900" algn="ctr">
              <a:defRPr/>
            </a:pPr>
            <a:r>
              <a:rPr lang="en-US" altLang="ja-JP" sz="2400" b="1" dirty="0" err="1">
                <a:latin typeface="HG丸ｺﾞｼｯｸM-PRO" pitchFamily="50" charset="-128"/>
                <a:ea typeface="HG丸ｺﾞｼｯｸM-PRO" pitchFamily="50" charset="-128"/>
              </a:rPr>
              <a:t>Pubridge</a:t>
            </a:r>
            <a:endParaRPr lang="en-US" altLang="ja-JP" sz="2400" b="1" dirty="0">
              <a:latin typeface="HG丸ｺﾞｼｯｸM-PRO" pitchFamily="50" charset="-128"/>
              <a:ea typeface="HG丸ｺﾞｼｯｸM-PRO" pitchFamily="50" charset="-128"/>
            </a:endParaRPr>
          </a:p>
          <a:p>
            <a:pPr marL="342900" indent="-342900" algn="ctr">
              <a:defRPr/>
            </a:pPr>
            <a:endParaRPr lang="en-US" altLang="ja-JP" sz="1600" dirty="0">
              <a:latin typeface="HG丸ｺﾞｼｯｸM-PRO" pitchFamily="50" charset="-128"/>
              <a:ea typeface="HG丸ｺﾞｼｯｸM-PRO" pitchFamily="50" charset="-128"/>
            </a:endParaRPr>
          </a:p>
          <a:p>
            <a:pPr marL="342900" indent="-342900" algn="ctr">
              <a:defRPr/>
            </a:pPr>
            <a:endParaRPr lang="en-US" altLang="ja-JP" sz="1600" dirty="0">
              <a:latin typeface="HG丸ｺﾞｼｯｸM-PRO" pitchFamily="50" charset="-128"/>
              <a:ea typeface="HG丸ｺﾞｼｯｸM-PRO" pitchFamily="50" charset="-128"/>
            </a:endParaRPr>
          </a:p>
          <a:p>
            <a:pPr marL="342900" indent="-342900" algn="ctr">
              <a:defRPr/>
            </a:pPr>
            <a:endParaRPr lang="en-US" altLang="ja-JP" sz="1600" dirty="0">
              <a:latin typeface="HG丸ｺﾞｼｯｸM-PRO" pitchFamily="50" charset="-128"/>
              <a:ea typeface="HG丸ｺﾞｼｯｸM-PRO" pitchFamily="50" charset="-128"/>
            </a:endParaRPr>
          </a:p>
          <a:p>
            <a:pPr marL="342900" indent="-342900" algn="ctr">
              <a:defRPr/>
            </a:pPr>
            <a:endParaRPr lang="en-US" altLang="ja-JP" sz="1600" dirty="0">
              <a:latin typeface="HG丸ｺﾞｼｯｸM-PRO" pitchFamily="50" charset="-128"/>
              <a:ea typeface="HG丸ｺﾞｼｯｸM-PRO" pitchFamily="50" charset="-128"/>
            </a:endParaRPr>
          </a:p>
          <a:p>
            <a:pPr marL="342900" indent="-342900" algn="ctr">
              <a:defRPr/>
            </a:pPr>
            <a:endParaRPr lang="en-US" altLang="ja-JP" sz="1600" dirty="0">
              <a:latin typeface="HG丸ｺﾞｼｯｸM-PRO" pitchFamily="50" charset="-128"/>
              <a:ea typeface="HG丸ｺﾞｼｯｸM-PRO" pitchFamily="50" charset="-128"/>
            </a:endParaRPr>
          </a:p>
          <a:p>
            <a:pPr marL="342900" indent="-342900" algn="ctr">
              <a:defRPr/>
            </a:pPr>
            <a:endParaRPr lang="ja-JP" altLang="en-US" sz="1600" dirty="0">
              <a:latin typeface="HG丸ｺﾞｼｯｸM-PRO" pitchFamily="50" charset="-128"/>
              <a:ea typeface="HG丸ｺﾞｼｯｸM-PRO" pitchFamily="50" charset="-128"/>
            </a:endParaRPr>
          </a:p>
        </p:txBody>
      </p:sp>
      <p:sp>
        <p:nvSpPr>
          <p:cNvPr id="9" name="フローチャート : 磁気ディスク 8"/>
          <p:cNvSpPr/>
          <p:nvPr/>
        </p:nvSpPr>
        <p:spPr>
          <a:xfrm>
            <a:off x="8688288" y="3068960"/>
            <a:ext cx="1594520" cy="1008112"/>
          </a:xfrm>
          <a:prstGeom prst="flowChartMagneticDisk">
            <a:avLst/>
          </a:prstGeom>
        </p:spPr>
        <p:style>
          <a:lnRef idx="0">
            <a:schemeClr val="accent4"/>
          </a:lnRef>
          <a:fillRef idx="3">
            <a:schemeClr val="accent4"/>
          </a:fillRef>
          <a:effectRef idx="3">
            <a:schemeClr val="accent4"/>
          </a:effectRef>
          <a:fontRef idx="minor">
            <a:schemeClr val="lt1"/>
          </a:fontRef>
        </p:style>
        <p:txBody>
          <a:bodyPr wrap="square" rtlCol="0" anchor="ctr">
            <a:noAutofit/>
          </a:bodyPr>
          <a:lstStyle/>
          <a:p>
            <a:pPr algn="ctr"/>
            <a:r>
              <a:rPr lang="en-US" altLang="ja-JP" sz="1400" dirty="0"/>
              <a:t>NDL</a:t>
            </a:r>
            <a:r>
              <a:rPr lang="ja-JP" altLang="en-US" sz="1400" dirty="0"/>
              <a:t>所蔵</a:t>
            </a:r>
            <a:endParaRPr lang="en-US" altLang="ja-JP" sz="1400" dirty="0"/>
          </a:p>
          <a:p>
            <a:pPr algn="ctr"/>
            <a:r>
              <a:rPr lang="ja-JP" altLang="en-US" sz="1400" dirty="0"/>
              <a:t>印刷刊行物</a:t>
            </a:r>
            <a:endParaRPr lang="en-US" altLang="ja-JP" sz="1400" dirty="0"/>
          </a:p>
          <a:p>
            <a:pPr algn="ctr"/>
            <a:r>
              <a:rPr lang="ja-JP" altLang="en-US" sz="1400" dirty="0"/>
              <a:t>目録</a:t>
            </a:r>
            <a:endParaRPr lang="en-US" altLang="ja-JP" sz="1400" dirty="0"/>
          </a:p>
          <a:p>
            <a:pPr algn="ctr"/>
            <a:r>
              <a:rPr lang="ja-JP" altLang="en-US" sz="1400" dirty="0"/>
              <a:t>（図書・雑誌等）</a:t>
            </a:r>
          </a:p>
        </p:txBody>
      </p:sp>
      <p:sp>
        <p:nvSpPr>
          <p:cNvPr id="10" name="フローチャート : 磁気ディスク 9"/>
          <p:cNvSpPr/>
          <p:nvPr/>
        </p:nvSpPr>
        <p:spPr>
          <a:xfrm>
            <a:off x="8904312" y="5157192"/>
            <a:ext cx="1296144" cy="648072"/>
          </a:xfrm>
          <a:prstGeom prst="flowChartMagneticDisk">
            <a:avLst/>
          </a:prstGeom>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ja-JP" altLang="en-US" sz="1400" dirty="0"/>
              <a:t>公共図書館</a:t>
            </a:r>
            <a:endParaRPr lang="en-US" altLang="ja-JP" sz="1400" dirty="0"/>
          </a:p>
          <a:p>
            <a:pPr algn="ctr"/>
            <a:r>
              <a:rPr lang="ja-JP" altLang="en-US" sz="1400" dirty="0"/>
              <a:t>所蔵資料目録</a:t>
            </a:r>
            <a:endParaRPr lang="en-US" altLang="ja-JP" sz="1400" dirty="0"/>
          </a:p>
        </p:txBody>
      </p:sp>
      <p:sp>
        <p:nvSpPr>
          <p:cNvPr id="14" name="フローチャート : 磁気ディスク 13"/>
          <p:cNvSpPr/>
          <p:nvPr/>
        </p:nvSpPr>
        <p:spPr>
          <a:xfrm>
            <a:off x="7525816" y="5661248"/>
            <a:ext cx="1368152" cy="792088"/>
          </a:xfrm>
          <a:prstGeom prst="flowChartMagneticDisk">
            <a:avLst/>
          </a:prstGeom>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400" dirty="0"/>
              <a:t>オンライン</a:t>
            </a:r>
            <a:endParaRPr lang="en-US" altLang="ja-JP" sz="1400" dirty="0"/>
          </a:p>
          <a:p>
            <a:pPr algn="ctr"/>
            <a:r>
              <a:rPr lang="ja-JP" altLang="en-US" sz="1400" dirty="0"/>
              <a:t>資料収集目録</a:t>
            </a:r>
          </a:p>
        </p:txBody>
      </p:sp>
      <p:sp>
        <p:nvSpPr>
          <p:cNvPr id="15" name="フローチャート : 磁気ディスク 14"/>
          <p:cNvSpPr/>
          <p:nvPr/>
        </p:nvSpPr>
        <p:spPr>
          <a:xfrm>
            <a:off x="8832304" y="4221088"/>
            <a:ext cx="1224136" cy="792088"/>
          </a:xfrm>
          <a:prstGeom prst="flowChartMagneticDisk">
            <a:avLst/>
          </a:prstGeom>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400" dirty="0"/>
              <a:t>当館デジタル化資料目録</a:t>
            </a:r>
            <a:endParaRPr lang="en-US" altLang="ja-JP" sz="1400" dirty="0"/>
          </a:p>
        </p:txBody>
      </p:sp>
      <p:sp>
        <p:nvSpPr>
          <p:cNvPr id="16" name="フローチャート : 磁気ディスク 15"/>
          <p:cNvSpPr/>
          <p:nvPr/>
        </p:nvSpPr>
        <p:spPr>
          <a:xfrm>
            <a:off x="-1476672" y="5949280"/>
            <a:ext cx="1080120"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400" dirty="0"/>
              <a:t>書籍販売</a:t>
            </a:r>
            <a:endParaRPr lang="en-US" altLang="ja-JP" sz="1400" dirty="0"/>
          </a:p>
          <a:p>
            <a:pPr algn="ctr"/>
            <a:r>
              <a:rPr lang="ja-JP" altLang="en-US" sz="1400" dirty="0"/>
              <a:t>目録</a:t>
            </a:r>
            <a:endParaRPr lang="en-US" altLang="ja-JP" sz="1400" dirty="0"/>
          </a:p>
        </p:txBody>
      </p:sp>
      <p:sp>
        <p:nvSpPr>
          <p:cNvPr id="17" name="フローチャート : 磁気ディスク 16"/>
          <p:cNvSpPr/>
          <p:nvPr/>
        </p:nvSpPr>
        <p:spPr>
          <a:xfrm>
            <a:off x="5087888" y="3789040"/>
            <a:ext cx="1080120" cy="648072"/>
          </a:xfrm>
          <a:prstGeom prst="flowChartMagneticDisk">
            <a:avLst/>
          </a:prstGeom>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r>
              <a:rPr lang="ja-JP" altLang="en-US" sz="1400" dirty="0"/>
              <a:t>著作権</a:t>
            </a:r>
            <a:endParaRPr lang="en-US" altLang="ja-JP" sz="1400" dirty="0"/>
          </a:p>
          <a:p>
            <a:pPr algn="ctr"/>
            <a:r>
              <a:rPr lang="ja-JP" altLang="en-US" sz="1400" dirty="0"/>
              <a:t>管理情報</a:t>
            </a:r>
            <a:endParaRPr lang="en-US" altLang="ja-JP" sz="1400" dirty="0"/>
          </a:p>
        </p:txBody>
      </p:sp>
      <p:sp>
        <p:nvSpPr>
          <p:cNvPr id="18" name="四角形吹き出し 17"/>
          <p:cNvSpPr/>
          <p:nvPr/>
        </p:nvSpPr>
        <p:spPr>
          <a:xfrm>
            <a:off x="12660560" y="1484784"/>
            <a:ext cx="1512168" cy="792088"/>
          </a:xfrm>
          <a:prstGeom prst="wedgeRectCallout">
            <a:avLst>
              <a:gd name="adj1" fmla="val -65946"/>
              <a:gd name="adj2" fmla="val 971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t>市場で入手が困難な出版物は？</a:t>
            </a:r>
          </a:p>
        </p:txBody>
      </p:sp>
      <p:sp>
        <p:nvSpPr>
          <p:cNvPr id="19" name="四角形吹き出し 18"/>
          <p:cNvSpPr/>
          <p:nvPr/>
        </p:nvSpPr>
        <p:spPr>
          <a:xfrm>
            <a:off x="-2412776" y="764704"/>
            <a:ext cx="1800200" cy="648072"/>
          </a:xfrm>
          <a:prstGeom prst="wedgeRectCallout">
            <a:avLst>
              <a:gd name="adj1" fmla="val 88856"/>
              <a:gd name="adj2" fmla="val 11522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t>電子書籍化されていない出版物は？</a:t>
            </a:r>
          </a:p>
        </p:txBody>
      </p:sp>
      <p:sp>
        <p:nvSpPr>
          <p:cNvPr id="20" name="フローチャート : 磁気ディスク 19"/>
          <p:cNvSpPr/>
          <p:nvPr/>
        </p:nvSpPr>
        <p:spPr>
          <a:xfrm>
            <a:off x="7320136" y="4869160"/>
            <a:ext cx="1080120"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400" dirty="0"/>
              <a:t>電子書籍</a:t>
            </a:r>
            <a:endParaRPr lang="en-US" altLang="ja-JP" sz="1400" dirty="0"/>
          </a:p>
          <a:p>
            <a:pPr algn="ctr"/>
            <a:r>
              <a:rPr lang="ja-JP" altLang="en-US" sz="1400" dirty="0"/>
              <a:t>出版目録</a:t>
            </a:r>
            <a:endParaRPr lang="en-US" altLang="ja-JP" sz="1400" dirty="0"/>
          </a:p>
        </p:txBody>
      </p:sp>
      <p:sp>
        <p:nvSpPr>
          <p:cNvPr id="21" name="四角形吹き出し 20"/>
          <p:cNvSpPr/>
          <p:nvPr/>
        </p:nvSpPr>
        <p:spPr>
          <a:xfrm>
            <a:off x="-1980728" y="4869160"/>
            <a:ext cx="1800200" cy="432048"/>
          </a:xfrm>
          <a:prstGeom prst="wedgeRectCallout">
            <a:avLst>
              <a:gd name="adj1" fmla="val -7088"/>
              <a:gd name="adj2" fmla="val -3181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t>著作権者の情報</a:t>
            </a:r>
          </a:p>
        </p:txBody>
      </p:sp>
      <p:sp>
        <p:nvSpPr>
          <p:cNvPr id="22" name="Oval 61"/>
          <p:cNvSpPr>
            <a:spLocks noChangeArrowheads="1"/>
          </p:cNvSpPr>
          <p:nvPr/>
        </p:nvSpPr>
        <p:spPr bwMode="auto">
          <a:xfrm>
            <a:off x="6384033" y="908721"/>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統合検索サービス</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（ポータル）</a:t>
            </a:r>
          </a:p>
        </p:txBody>
      </p:sp>
      <p:sp>
        <p:nvSpPr>
          <p:cNvPr id="26" name="左右矢印 25"/>
          <p:cNvSpPr/>
          <p:nvPr/>
        </p:nvSpPr>
        <p:spPr>
          <a:xfrm>
            <a:off x="6229672" y="3645024"/>
            <a:ext cx="936104" cy="1152128"/>
          </a:xfrm>
          <a:prstGeom prst="leftRightArrow">
            <a:avLst>
              <a:gd name="adj1" fmla="val 50000"/>
              <a:gd name="adj2" fmla="val 273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b="1" dirty="0"/>
              <a:t>リンク付け</a:t>
            </a:r>
          </a:p>
        </p:txBody>
      </p:sp>
      <p:sp>
        <p:nvSpPr>
          <p:cNvPr id="28" name="Oval 61"/>
          <p:cNvSpPr>
            <a:spLocks noChangeArrowheads="1"/>
          </p:cNvSpPr>
          <p:nvPr/>
        </p:nvSpPr>
        <p:spPr bwMode="auto">
          <a:xfrm>
            <a:off x="4367809" y="1052737"/>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デジタル化未実施</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リスト</a:t>
            </a:r>
          </a:p>
        </p:txBody>
      </p:sp>
      <p:cxnSp>
        <p:nvCxnSpPr>
          <p:cNvPr id="29" name="直線矢印コネクタ 28"/>
          <p:cNvCxnSpPr>
            <a:stCxn id="28" idx="5"/>
            <a:endCxn id="6" idx="0"/>
          </p:cNvCxnSpPr>
          <p:nvPr/>
        </p:nvCxnSpPr>
        <p:spPr>
          <a:xfrm rot="16200000" flipH="1">
            <a:off x="7037740" y="518310"/>
            <a:ext cx="715813" cy="265729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33" name="Oval 61"/>
          <p:cNvSpPr>
            <a:spLocks noChangeArrowheads="1"/>
          </p:cNvSpPr>
          <p:nvPr/>
        </p:nvSpPr>
        <p:spPr bwMode="auto">
          <a:xfrm>
            <a:off x="8472265" y="1196753"/>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絶版本リスト</a:t>
            </a:r>
          </a:p>
        </p:txBody>
      </p:sp>
      <p:cxnSp>
        <p:nvCxnSpPr>
          <p:cNvPr id="34" name="直線矢印コネクタ 33"/>
          <p:cNvCxnSpPr>
            <a:stCxn id="33" idx="4"/>
            <a:endCxn id="6" idx="0"/>
          </p:cNvCxnSpPr>
          <p:nvPr/>
        </p:nvCxnSpPr>
        <p:spPr>
          <a:xfrm rot="5400000">
            <a:off x="8847493" y="1584729"/>
            <a:ext cx="496937" cy="743335"/>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38" name="Oval 61"/>
          <p:cNvSpPr>
            <a:spLocks noChangeArrowheads="1"/>
          </p:cNvSpPr>
          <p:nvPr/>
        </p:nvSpPr>
        <p:spPr bwMode="auto">
          <a:xfrm>
            <a:off x="4439817" y="1628801"/>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著作権切れ</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著作リスト</a:t>
            </a:r>
            <a:endParaRPr lang="en-US" altLang="ja-JP" sz="1300" dirty="0">
              <a:latin typeface="HG丸ｺﾞｼｯｸM-PRO" pitchFamily="50" charset="-128"/>
              <a:ea typeface="HG丸ｺﾞｼｯｸM-PRO" pitchFamily="50" charset="-128"/>
            </a:endParaRPr>
          </a:p>
        </p:txBody>
      </p:sp>
      <p:cxnSp>
        <p:nvCxnSpPr>
          <p:cNvPr id="39" name="直線矢印コネクタ 38"/>
          <p:cNvCxnSpPr>
            <a:stCxn id="38" idx="5"/>
            <a:endCxn id="26" idx="1"/>
          </p:cNvCxnSpPr>
          <p:nvPr/>
        </p:nvCxnSpPr>
        <p:spPr>
          <a:xfrm rot="16200000" flipH="1">
            <a:off x="5484396" y="2719726"/>
            <a:ext cx="1867941" cy="558718"/>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45" name="AutoShape 8"/>
          <p:cNvSpPr>
            <a:spLocks noChangeArrowheads="1"/>
          </p:cNvSpPr>
          <p:nvPr/>
        </p:nvSpPr>
        <p:spPr bwMode="auto">
          <a:xfrm>
            <a:off x="1919536" y="1556793"/>
            <a:ext cx="1944216" cy="537567"/>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marL="342900" indent="-342900" algn="ctr">
              <a:defRPr/>
            </a:pPr>
            <a:r>
              <a:rPr lang="en-US" altLang="ja-JP" sz="2400" b="1" dirty="0">
                <a:latin typeface="HG丸ｺﾞｼｯｸM-PRO" pitchFamily="50" charset="-128"/>
                <a:ea typeface="HG丸ｺﾞｼｯｸM-PRO" pitchFamily="50" charset="-128"/>
              </a:rPr>
              <a:t>JPO</a:t>
            </a:r>
          </a:p>
        </p:txBody>
      </p:sp>
      <p:sp>
        <p:nvSpPr>
          <p:cNvPr id="46" name="フローチャート : 磁気ディスク 45"/>
          <p:cNvSpPr/>
          <p:nvPr/>
        </p:nvSpPr>
        <p:spPr>
          <a:xfrm>
            <a:off x="8976320" y="5877272"/>
            <a:ext cx="1296144" cy="648072"/>
          </a:xfrm>
          <a:prstGeom prst="flowChartMagneticDisk">
            <a:avLst/>
          </a:prstGeom>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ja-JP" altLang="en-US" sz="1400" dirty="0"/>
              <a:t>関係機関</a:t>
            </a:r>
            <a:endParaRPr lang="en-US" altLang="ja-JP" sz="1400" dirty="0"/>
          </a:p>
          <a:p>
            <a:pPr algn="ctr"/>
            <a:r>
              <a:rPr lang="ja-JP" altLang="en-US" sz="1400" dirty="0"/>
              <a:t>所蔵資料目録</a:t>
            </a:r>
            <a:endParaRPr lang="en-US" altLang="ja-JP" sz="1400" dirty="0"/>
          </a:p>
        </p:txBody>
      </p:sp>
      <p:sp>
        <p:nvSpPr>
          <p:cNvPr id="50" name="フローチャート : 磁気ディスク 49"/>
          <p:cNvSpPr/>
          <p:nvPr/>
        </p:nvSpPr>
        <p:spPr>
          <a:xfrm>
            <a:off x="7176120" y="3212976"/>
            <a:ext cx="1296144" cy="648072"/>
          </a:xfrm>
          <a:prstGeom prst="flowChartMagneticDisk">
            <a:avLst/>
          </a:prstGeom>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r>
              <a:rPr lang="ja-JP" altLang="en-US" sz="1400" dirty="0"/>
              <a:t>著者名典拠</a:t>
            </a:r>
            <a:endParaRPr lang="en-US" altLang="ja-JP" sz="1400" dirty="0"/>
          </a:p>
          <a:p>
            <a:pPr algn="ctr"/>
            <a:r>
              <a:rPr lang="ja-JP" altLang="en-US" sz="1400" dirty="0"/>
              <a:t>著作権情報</a:t>
            </a:r>
            <a:endParaRPr lang="en-US" altLang="ja-JP" sz="1400" dirty="0"/>
          </a:p>
        </p:txBody>
      </p:sp>
      <p:sp>
        <p:nvSpPr>
          <p:cNvPr id="51" name="四角形吹き出し 50"/>
          <p:cNvSpPr/>
          <p:nvPr/>
        </p:nvSpPr>
        <p:spPr>
          <a:xfrm>
            <a:off x="-1980728" y="1988840"/>
            <a:ext cx="1800200" cy="432048"/>
          </a:xfrm>
          <a:prstGeom prst="wedgeRectCallout">
            <a:avLst>
              <a:gd name="adj1" fmla="val 46931"/>
              <a:gd name="adj2" fmla="val -17704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t>著作権者の情報</a:t>
            </a:r>
          </a:p>
        </p:txBody>
      </p:sp>
      <p:sp>
        <p:nvSpPr>
          <p:cNvPr id="58" name="フローチャート : 磁気ディスク 57"/>
          <p:cNvSpPr/>
          <p:nvPr/>
        </p:nvSpPr>
        <p:spPr>
          <a:xfrm>
            <a:off x="2495600" y="3429000"/>
            <a:ext cx="1152128" cy="936104"/>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400" dirty="0"/>
              <a:t>電子書籍</a:t>
            </a:r>
            <a:endParaRPr lang="en-US" altLang="ja-JP" sz="1400" dirty="0"/>
          </a:p>
          <a:p>
            <a:pPr algn="ctr"/>
            <a:r>
              <a:rPr lang="ja-JP" altLang="en-US" sz="1400" dirty="0"/>
              <a:t>目録</a:t>
            </a:r>
            <a:endParaRPr lang="en-US" altLang="ja-JP" sz="1400" dirty="0"/>
          </a:p>
        </p:txBody>
      </p:sp>
      <p:sp>
        <p:nvSpPr>
          <p:cNvPr id="59" name="正方形/長方形 58"/>
          <p:cNvSpPr/>
          <p:nvPr/>
        </p:nvSpPr>
        <p:spPr>
          <a:xfrm>
            <a:off x="4655840" y="4437113"/>
            <a:ext cx="1656184" cy="95410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ja-JP" altLang="en-US" sz="1400" dirty="0"/>
              <a:t>知的財産権の管理</a:t>
            </a:r>
            <a:endParaRPr lang="en-US" altLang="ja-JP" sz="1400" dirty="0"/>
          </a:p>
          <a:p>
            <a:pPr algn="ctr"/>
            <a:r>
              <a:rPr lang="ja-JP" altLang="en-US" sz="1400" dirty="0"/>
              <a:t>・著作者情報</a:t>
            </a:r>
            <a:endParaRPr lang="en-US" altLang="ja-JP" sz="1400" dirty="0"/>
          </a:p>
          <a:p>
            <a:pPr algn="ctr"/>
            <a:r>
              <a:rPr lang="ja-JP" altLang="en-US" sz="1400" dirty="0"/>
              <a:t>・出版者情報</a:t>
            </a:r>
            <a:endParaRPr lang="en-US" altLang="ja-JP" sz="1400" dirty="0"/>
          </a:p>
          <a:p>
            <a:pPr algn="ctr"/>
            <a:r>
              <a:rPr lang="ja-JP" altLang="en-US" sz="1400" dirty="0"/>
              <a:t>・権利情報</a:t>
            </a:r>
            <a:endParaRPr lang="en-US" altLang="ja-JP" sz="1400" dirty="0"/>
          </a:p>
        </p:txBody>
      </p:sp>
      <p:sp>
        <p:nvSpPr>
          <p:cNvPr id="61" name="AutoShape 8"/>
          <p:cNvSpPr>
            <a:spLocks noChangeArrowheads="1"/>
          </p:cNvSpPr>
          <p:nvPr/>
        </p:nvSpPr>
        <p:spPr bwMode="auto">
          <a:xfrm>
            <a:off x="1775520" y="5013176"/>
            <a:ext cx="1512168" cy="86010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marL="342900" indent="-342900" algn="ctr">
              <a:defRPr/>
            </a:pPr>
            <a:r>
              <a:rPr lang="ja-JP" altLang="en-US" sz="1400" b="1" dirty="0">
                <a:latin typeface="HG丸ｺﾞｼｯｸM-PRO" pitchFamily="50" charset="-128"/>
                <a:ea typeface="HG丸ｺﾞｼｯｸM-PRO" pitchFamily="50" charset="-128"/>
              </a:rPr>
              <a:t>経済産業省</a:t>
            </a:r>
            <a:endParaRPr lang="en-US" altLang="ja-JP" sz="1400" b="1" dirty="0">
              <a:latin typeface="HG丸ｺﾞｼｯｸM-PRO" pitchFamily="50" charset="-128"/>
              <a:ea typeface="HG丸ｺﾞｼｯｸM-PRO" pitchFamily="50" charset="-128"/>
            </a:endParaRPr>
          </a:p>
          <a:p>
            <a:pPr marL="342900" indent="-342900" algn="ctr">
              <a:defRPr/>
            </a:pPr>
            <a:r>
              <a:rPr lang="ja-JP" altLang="en-US" sz="1400" b="1" dirty="0">
                <a:latin typeface="HG丸ｺﾞｼｯｸM-PRO" pitchFamily="50" charset="-128"/>
                <a:ea typeface="HG丸ｺﾞｼｯｸM-PRO" pitchFamily="50" charset="-128"/>
              </a:rPr>
              <a:t>総務省</a:t>
            </a:r>
            <a:endParaRPr lang="en-US" altLang="ja-JP" sz="1400" b="1" dirty="0">
              <a:latin typeface="HG丸ｺﾞｼｯｸM-PRO" pitchFamily="50" charset="-128"/>
              <a:ea typeface="HG丸ｺﾞｼｯｸM-PRO" pitchFamily="50" charset="-128"/>
            </a:endParaRPr>
          </a:p>
          <a:p>
            <a:pPr marL="342900" indent="-342900" algn="ctr">
              <a:defRPr/>
            </a:pPr>
            <a:r>
              <a:rPr lang="ja-JP" altLang="en-US" sz="1400" b="1" dirty="0">
                <a:latin typeface="HG丸ｺﾞｼｯｸM-PRO" pitchFamily="50" charset="-128"/>
                <a:ea typeface="HG丸ｺﾞｼｯｸM-PRO" pitchFamily="50" charset="-128"/>
              </a:rPr>
              <a:t>文化庁</a:t>
            </a:r>
            <a:endParaRPr lang="en-US" altLang="ja-JP" sz="1400" b="1" dirty="0">
              <a:latin typeface="HG丸ｺﾞｼｯｸM-PRO" pitchFamily="50" charset="-128"/>
              <a:ea typeface="HG丸ｺﾞｼｯｸM-PRO" pitchFamily="50" charset="-128"/>
            </a:endParaRPr>
          </a:p>
        </p:txBody>
      </p:sp>
      <p:sp>
        <p:nvSpPr>
          <p:cNvPr id="62" name="右矢印 61"/>
          <p:cNvSpPr/>
          <p:nvPr/>
        </p:nvSpPr>
        <p:spPr>
          <a:xfrm>
            <a:off x="-1116632" y="2852936"/>
            <a:ext cx="936104" cy="79208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t>支援</a:t>
            </a:r>
          </a:p>
        </p:txBody>
      </p:sp>
      <p:sp>
        <p:nvSpPr>
          <p:cNvPr id="63" name="左右矢印 62"/>
          <p:cNvSpPr/>
          <p:nvPr/>
        </p:nvSpPr>
        <p:spPr>
          <a:xfrm>
            <a:off x="3359696" y="4797152"/>
            <a:ext cx="1152128" cy="1008112"/>
          </a:xfrm>
          <a:prstGeom prst="leftRightArrow">
            <a:avLst>
              <a:gd name="adj1" fmla="val 50000"/>
              <a:gd name="adj2" fmla="val 3236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400" dirty="0"/>
              <a:t>連携</a:t>
            </a:r>
          </a:p>
        </p:txBody>
      </p:sp>
      <p:sp>
        <p:nvSpPr>
          <p:cNvPr id="64" name="Oval 61"/>
          <p:cNvSpPr>
            <a:spLocks noChangeArrowheads="1"/>
          </p:cNvSpPr>
          <p:nvPr/>
        </p:nvSpPr>
        <p:spPr bwMode="auto">
          <a:xfrm>
            <a:off x="4151785" y="2348881"/>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オーファンワークス</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リスト</a:t>
            </a:r>
            <a:endParaRPr lang="en-US" altLang="ja-JP" sz="1300" dirty="0">
              <a:latin typeface="HG丸ｺﾞｼｯｸM-PRO" pitchFamily="50" charset="-128"/>
              <a:ea typeface="HG丸ｺﾞｼｯｸM-PRO" pitchFamily="50" charset="-128"/>
            </a:endParaRPr>
          </a:p>
        </p:txBody>
      </p:sp>
      <p:cxnSp>
        <p:nvCxnSpPr>
          <p:cNvPr id="65" name="直線矢印コネクタ 64"/>
          <p:cNvCxnSpPr>
            <a:stCxn id="64" idx="5"/>
            <a:endCxn id="26" idx="1"/>
          </p:cNvCxnSpPr>
          <p:nvPr/>
        </p:nvCxnSpPr>
        <p:spPr>
          <a:xfrm rot="16200000" flipH="1">
            <a:off x="5700420" y="2935750"/>
            <a:ext cx="1147861" cy="84675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8" name="下矢印 67"/>
          <p:cNvSpPr/>
          <p:nvPr/>
        </p:nvSpPr>
        <p:spPr>
          <a:xfrm rot="10800000">
            <a:off x="6960096" y="1484784"/>
            <a:ext cx="1008112" cy="936104"/>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p>
        </p:txBody>
      </p:sp>
      <p:sp>
        <p:nvSpPr>
          <p:cNvPr id="69" name="フローチャート : 磁気ディスク 68"/>
          <p:cNvSpPr/>
          <p:nvPr/>
        </p:nvSpPr>
        <p:spPr>
          <a:xfrm>
            <a:off x="7320136" y="4005064"/>
            <a:ext cx="1359768" cy="783704"/>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400" dirty="0"/>
              <a:t>オンライン書店</a:t>
            </a:r>
            <a:endParaRPr lang="en-US" altLang="ja-JP" sz="1400" dirty="0"/>
          </a:p>
          <a:p>
            <a:pPr algn="ctr"/>
            <a:r>
              <a:rPr lang="ja-JP" altLang="en-US" sz="1400" dirty="0"/>
              <a:t>販売目録</a:t>
            </a:r>
          </a:p>
        </p:txBody>
      </p:sp>
      <p:sp>
        <p:nvSpPr>
          <p:cNvPr id="70" name="左右矢印 69"/>
          <p:cNvSpPr/>
          <p:nvPr/>
        </p:nvSpPr>
        <p:spPr>
          <a:xfrm>
            <a:off x="3719736" y="3501008"/>
            <a:ext cx="1080120" cy="792088"/>
          </a:xfrm>
          <a:prstGeom prst="leftRightArrow">
            <a:avLst>
              <a:gd name="adj1" fmla="val 50000"/>
              <a:gd name="adj2" fmla="val 3236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400" dirty="0"/>
              <a:t>連携</a:t>
            </a:r>
          </a:p>
        </p:txBody>
      </p:sp>
      <p:sp>
        <p:nvSpPr>
          <p:cNvPr id="41" name="正方形/長方形 40"/>
          <p:cNvSpPr/>
          <p:nvPr/>
        </p:nvSpPr>
        <p:spPr>
          <a:xfrm>
            <a:off x="-1908720" y="260648"/>
            <a:ext cx="100811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部内会議</a:t>
            </a:r>
          </a:p>
        </p:txBody>
      </p:sp>
      <p:sp>
        <p:nvSpPr>
          <p:cNvPr id="3" name="正方形/長方形 2"/>
          <p:cNvSpPr/>
          <p:nvPr/>
        </p:nvSpPr>
        <p:spPr>
          <a:xfrm>
            <a:off x="10772733" y="71336"/>
            <a:ext cx="1300356" cy="369332"/>
          </a:xfrm>
          <a:prstGeom prst="rect">
            <a:avLst/>
          </a:prstGeom>
        </p:spPr>
        <p:txBody>
          <a:bodyPr wrap="none">
            <a:spAutoFit/>
          </a:bodyPr>
          <a:lstStyle/>
          <a:p>
            <a:r>
              <a:rPr lang="en-US" altLang="ja-JP" dirty="0"/>
              <a:t>2012/10/28</a:t>
            </a:r>
          </a:p>
        </p:txBody>
      </p:sp>
    </p:spTree>
    <p:extLst>
      <p:ext uri="{BB962C8B-B14F-4D97-AF65-F5344CB8AC3E}">
        <p14:creationId xmlns:p14="http://schemas.microsoft.com/office/powerpoint/2010/main" val="3305437011"/>
      </p:ext>
    </p:extLst>
  </p:cSld>
  <p:clrMapOvr>
    <a:masterClrMapping/>
  </p:clrMapOvr>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12121"/>
          </a:xfrm>
        </p:spPr>
        <p:txBody>
          <a:bodyPr>
            <a:noAutofit/>
          </a:bodyPr>
          <a:lstStyle/>
          <a:p>
            <a:r>
              <a:rPr lang="ja-JP" altLang="en-US" sz="3600" dirty="0"/>
              <a:t>電子書籍等のオンデマンド生成と</a:t>
            </a:r>
            <a:r>
              <a:rPr lang="ja-JP" altLang="en-US" sz="3600" dirty="0" smtClean="0"/>
              <a:t>配信</a:t>
            </a:r>
            <a:r>
              <a:rPr lang="ja-JP" altLang="en-US" sz="2800" dirty="0" smtClean="0"/>
              <a:t>（</a:t>
            </a:r>
            <a:r>
              <a:rPr lang="ja-JP" altLang="en-US" sz="2800" dirty="0"/>
              <a:t>ワンソースマルチユース）</a:t>
            </a:r>
          </a:p>
        </p:txBody>
      </p:sp>
      <p:sp>
        <p:nvSpPr>
          <p:cNvPr id="4" name="フッター プレースホルダ 3"/>
          <p:cNvSpPr>
            <a:spLocks noGrp="1"/>
          </p:cNvSpPr>
          <p:nvPr>
            <p:ph type="ftr" sz="quarter" idx="11"/>
          </p:nvPr>
        </p:nvSpPr>
        <p:spPr>
          <a:xfrm>
            <a:off x="5591944" y="6492876"/>
            <a:ext cx="2895600" cy="365125"/>
          </a:xfrm>
        </p:spPr>
        <p:txBody>
          <a:bodyPr/>
          <a:lstStyle/>
          <a:p>
            <a:r>
              <a:rPr kumimoji="0" lang="en-US" altLang="ja-JP" dirty="0" smtClean="0"/>
              <a:t>National Diet Library (NDL)</a:t>
            </a:r>
            <a:endParaRPr kumimoji="0" lang="en-US" dirty="0"/>
          </a:p>
        </p:txBody>
      </p:sp>
      <p:sp>
        <p:nvSpPr>
          <p:cNvPr id="5" name="スライド番号プレースホルダ 4"/>
          <p:cNvSpPr>
            <a:spLocks noGrp="1"/>
          </p:cNvSpPr>
          <p:nvPr>
            <p:ph type="sldNum" sz="quarter" idx="12"/>
          </p:nvPr>
        </p:nvSpPr>
        <p:spPr>
          <a:xfrm>
            <a:off x="8570912" y="6356351"/>
            <a:ext cx="2133600" cy="365125"/>
          </a:xfrm>
        </p:spPr>
        <p:txBody>
          <a:bodyPr/>
          <a:lstStyle/>
          <a:p>
            <a:fld id="{042AED99-7FB4-404E-8A97-64753DCE42EC}" type="slidenum">
              <a:rPr kumimoji="0" lang="en-US" smtClean="0"/>
              <a:pPr/>
              <a:t>245</a:t>
            </a:fld>
            <a:endParaRPr kumimoji="0" lang="en-US"/>
          </a:p>
        </p:txBody>
      </p:sp>
      <p:sp>
        <p:nvSpPr>
          <p:cNvPr id="9" name="フローチャート : 磁気ディスク 8"/>
          <p:cNvSpPr/>
          <p:nvPr/>
        </p:nvSpPr>
        <p:spPr>
          <a:xfrm>
            <a:off x="4572628" y="980728"/>
            <a:ext cx="1584176" cy="57606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当館デジタル化資料</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Jpeg</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10" name="正方形/長方形 9"/>
          <p:cNvSpPr/>
          <p:nvPr/>
        </p:nvSpPr>
        <p:spPr>
          <a:xfrm>
            <a:off x="4717504" y="1700809"/>
            <a:ext cx="1378496" cy="399611"/>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画像補正</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ページ切出し</a:t>
            </a:r>
          </a:p>
        </p:txBody>
      </p:sp>
      <p:sp>
        <p:nvSpPr>
          <p:cNvPr id="11" name="角丸四角形 10"/>
          <p:cNvSpPr/>
          <p:nvPr/>
        </p:nvSpPr>
        <p:spPr>
          <a:xfrm>
            <a:off x="8833098" y="4005064"/>
            <a:ext cx="1512168"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全文テキスト</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インデキシング</a:t>
            </a:r>
          </a:p>
        </p:txBody>
      </p:sp>
      <p:sp>
        <p:nvSpPr>
          <p:cNvPr id="21" name="正方形/長方形 20"/>
          <p:cNvSpPr/>
          <p:nvPr/>
        </p:nvSpPr>
        <p:spPr>
          <a:xfrm>
            <a:off x="4727848" y="2237308"/>
            <a:ext cx="1368152" cy="399605"/>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en-US" altLang="ja-JP" sz="1200" dirty="0">
                <a:latin typeface="Meiryo UI" panose="020B0604030504040204" pitchFamily="50" charset="-128"/>
                <a:ea typeface="Meiryo UI" panose="020B0604030504040204" pitchFamily="50" charset="-128"/>
              </a:rPr>
              <a:t>OCR</a:t>
            </a:r>
          </a:p>
          <a:p>
            <a:r>
              <a:rPr lang="ja-JP" altLang="en-US" sz="1200" dirty="0">
                <a:latin typeface="Meiryo UI" panose="020B0604030504040204" pitchFamily="50" charset="-128"/>
                <a:ea typeface="Meiryo UI" panose="020B0604030504040204" pitchFamily="50" charset="-128"/>
              </a:rPr>
              <a:t>全文テキスト化</a:t>
            </a:r>
          </a:p>
        </p:txBody>
      </p:sp>
      <p:sp>
        <p:nvSpPr>
          <p:cNvPr id="22" name="正方形/長方形 21"/>
          <p:cNvSpPr/>
          <p:nvPr/>
        </p:nvSpPr>
        <p:spPr>
          <a:xfrm>
            <a:off x="4727848" y="2780928"/>
            <a:ext cx="1368152" cy="360040"/>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文書構造化</a:t>
            </a:r>
          </a:p>
        </p:txBody>
      </p:sp>
      <p:sp>
        <p:nvSpPr>
          <p:cNvPr id="23" name="フローチャート : 磁気ディスク 22"/>
          <p:cNvSpPr/>
          <p:nvPr/>
        </p:nvSpPr>
        <p:spPr>
          <a:xfrm>
            <a:off x="4537484" y="3284984"/>
            <a:ext cx="1810036" cy="648072"/>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標準</a:t>
            </a: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サブセット</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（業界標準</a:t>
            </a: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a:xfrm>
            <a:off x="6528048" y="2276872"/>
            <a:ext cx="1080120" cy="576064"/>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200" dirty="0">
                <a:latin typeface="Meiryo UI" panose="020B0604030504040204" pitchFamily="50" charset="-128"/>
                <a:ea typeface="Meiryo UI" panose="020B0604030504040204" pitchFamily="50" charset="-128"/>
              </a:rPr>
              <a:t>OCR</a:t>
            </a:r>
            <a:r>
              <a:rPr lang="ja-JP" altLang="en-US" sz="1200" dirty="0">
                <a:latin typeface="Meiryo UI" panose="020B0604030504040204" pitchFamily="50" charset="-128"/>
                <a:ea typeface="Meiryo UI" panose="020B0604030504040204" pitchFamily="50" charset="-128"/>
              </a:rPr>
              <a:t>文書</a:t>
            </a:r>
            <a:endParaRPr lang="en-US" altLang="ja-JP" sz="1200" dirty="0">
              <a:latin typeface="Meiryo UI" panose="020B0604030504040204" pitchFamily="50" charset="-128"/>
              <a:ea typeface="Meiryo UI" panose="020B0604030504040204" pitchFamily="50" charset="-128"/>
            </a:endParaRPr>
          </a:p>
        </p:txBody>
      </p:sp>
      <p:sp>
        <p:nvSpPr>
          <p:cNvPr id="29" name="正方形/長方形 28"/>
          <p:cNvSpPr/>
          <p:nvPr/>
        </p:nvSpPr>
        <p:spPr>
          <a:xfrm>
            <a:off x="4423048" y="4221088"/>
            <a:ext cx="1584176" cy="504056"/>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ビューア別</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ファイル作成</a:t>
            </a:r>
          </a:p>
        </p:txBody>
      </p:sp>
      <p:sp>
        <p:nvSpPr>
          <p:cNvPr id="32" name="正方形/長方形 31"/>
          <p:cNvSpPr/>
          <p:nvPr/>
        </p:nvSpPr>
        <p:spPr>
          <a:xfrm>
            <a:off x="6528048" y="4293096"/>
            <a:ext cx="1694284" cy="332656"/>
          </a:xfrm>
          <a:prstGeom prst="rect">
            <a:avLst/>
          </a:prstGeom>
        </p:spPr>
        <p:style>
          <a:lnRef idx="2">
            <a:schemeClr val="accent3"/>
          </a:lnRef>
          <a:fillRef idx="1">
            <a:schemeClr val="lt1"/>
          </a:fillRef>
          <a:effectRef idx="0">
            <a:schemeClr val="accent3"/>
          </a:effectRef>
          <a:fontRef idx="minor">
            <a:schemeClr val="dk1"/>
          </a:fontRef>
        </p:style>
        <p:txBody>
          <a:bodyPr rtlCol="0" anchor="t" anchorCtr="0"/>
          <a:lstStyle/>
          <a:p>
            <a:r>
              <a:rPr lang="en-US" altLang="ja-JP" sz="1200" dirty="0">
                <a:latin typeface="Meiryo UI" panose="020B0604030504040204" pitchFamily="50" charset="-128"/>
                <a:ea typeface="Meiryo UI" panose="020B0604030504040204" pitchFamily="50" charset="-128"/>
              </a:rPr>
              <a:t>DAISY</a:t>
            </a:r>
            <a:r>
              <a:rPr lang="ja-JP" altLang="en-US" sz="1200" dirty="0">
                <a:latin typeface="Meiryo UI" panose="020B0604030504040204" pitchFamily="50" charset="-128"/>
                <a:ea typeface="Meiryo UI" panose="020B0604030504040204" pitchFamily="50" charset="-128"/>
              </a:rPr>
              <a:t>ファイル作成</a:t>
            </a:r>
          </a:p>
        </p:txBody>
      </p:sp>
      <p:sp>
        <p:nvSpPr>
          <p:cNvPr id="34" name="角丸四角形 33"/>
          <p:cNvSpPr/>
          <p:nvPr/>
        </p:nvSpPr>
        <p:spPr>
          <a:xfrm>
            <a:off x="8545066" y="1700808"/>
            <a:ext cx="1584176" cy="64807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自動ページ切出し・</a:t>
            </a:r>
            <a:r>
              <a:rPr lang="en-US" altLang="ja-JP" sz="1200" dirty="0">
                <a:latin typeface="Meiryo UI" panose="020B0604030504040204" pitchFamily="50" charset="-128"/>
                <a:ea typeface="Meiryo UI" panose="020B0604030504040204" pitchFamily="50" charset="-128"/>
              </a:rPr>
              <a:t>OCR</a:t>
            </a:r>
            <a:r>
              <a:rPr lang="ja-JP" altLang="en-US" sz="1200" dirty="0">
                <a:latin typeface="Meiryo UI" panose="020B0604030504040204" pitchFamily="50" charset="-128"/>
                <a:ea typeface="Meiryo UI" panose="020B0604030504040204" pitchFamily="50" charset="-128"/>
              </a:rPr>
              <a:t>精度向上</a:t>
            </a:r>
            <a:endParaRPr lang="en-US" altLang="ja-JP" sz="1200" dirty="0">
              <a:latin typeface="Meiryo UI" panose="020B0604030504040204" pitchFamily="50" charset="-128"/>
              <a:ea typeface="Meiryo UI" panose="020B0604030504040204" pitchFamily="50" charset="-128"/>
            </a:endParaRPr>
          </a:p>
        </p:txBody>
      </p:sp>
      <p:sp>
        <p:nvSpPr>
          <p:cNvPr id="35" name="フローチャート : 磁気ディスク 34"/>
          <p:cNvSpPr/>
          <p:nvPr/>
        </p:nvSpPr>
        <p:spPr>
          <a:xfrm>
            <a:off x="6744946" y="4708692"/>
            <a:ext cx="1296144" cy="520508"/>
          </a:xfrm>
          <a:prstGeom prst="flowChartMagneticDisk">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テキスト</a:t>
            </a:r>
            <a:r>
              <a:rPr lang="en-US" altLang="ja-JP" sz="1200" dirty="0">
                <a:latin typeface="Meiryo UI" panose="020B0604030504040204" pitchFamily="50" charset="-128"/>
                <a:ea typeface="Meiryo UI" panose="020B0604030504040204" pitchFamily="50" charset="-128"/>
              </a:rPr>
              <a:t>DAISY</a:t>
            </a:r>
            <a:r>
              <a:rPr lang="ja-JP" altLang="en-US" sz="1200" dirty="0">
                <a:latin typeface="Meiryo UI" panose="020B0604030504040204" pitchFamily="50" charset="-128"/>
                <a:ea typeface="Meiryo UI" panose="020B0604030504040204" pitchFamily="50" charset="-128"/>
              </a:rPr>
              <a:t>ファイル</a:t>
            </a:r>
            <a:endParaRPr lang="en-US" altLang="ja-JP" sz="1200" dirty="0">
              <a:latin typeface="Meiryo UI" panose="020B0604030504040204" pitchFamily="50" charset="-128"/>
              <a:ea typeface="Meiryo UI" panose="020B0604030504040204" pitchFamily="50" charset="-128"/>
            </a:endParaRPr>
          </a:p>
        </p:txBody>
      </p:sp>
      <p:sp>
        <p:nvSpPr>
          <p:cNvPr id="36" name="角丸四角形 35"/>
          <p:cNvSpPr/>
          <p:nvPr/>
        </p:nvSpPr>
        <p:spPr>
          <a:xfrm>
            <a:off x="8617074" y="2456892"/>
            <a:ext cx="1656184" cy="5040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文書構造化の自動化</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（構文解析）</a:t>
            </a:r>
            <a:endParaRPr lang="en-US" altLang="ja-JP" sz="1200" dirty="0">
              <a:latin typeface="Meiryo UI" panose="020B0604030504040204" pitchFamily="50" charset="-128"/>
              <a:ea typeface="Meiryo UI" panose="020B0604030504040204" pitchFamily="50" charset="-128"/>
            </a:endParaRPr>
          </a:p>
        </p:txBody>
      </p:sp>
      <p:cxnSp>
        <p:nvCxnSpPr>
          <p:cNvPr id="39" name="直線矢印コネクタ 38"/>
          <p:cNvCxnSpPr>
            <a:stCxn id="9" idx="3"/>
            <a:endCxn id="10" idx="0"/>
          </p:cNvCxnSpPr>
          <p:nvPr/>
        </p:nvCxnSpPr>
        <p:spPr>
          <a:xfrm>
            <a:off x="5364716" y="1556792"/>
            <a:ext cx="42036" cy="14401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10" idx="2"/>
            <a:endCxn id="21" idx="0"/>
          </p:cNvCxnSpPr>
          <p:nvPr/>
        </p:nvCxnSpPr>
        <p:spPr>
          <a:xfrm>
            <a:off x="5406752" y="2100419"/>
            <a:ext cx="5172" cy="136888"/>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21" idx="3"/>
            <a:endCxn id="24" idx="2"/>
          </p:cNvCxnSpPr>
          <p:nvPr/>
        </p:nvCxnSpPr>
        <p:spPr>
          <a:xfrm>
            <a:off x="6096000" y="2437110"/>
            <a:ext cx="432048" cy="127794"/>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22" idx="2"/>
            <a:endCxn id="23" idx="1"/>
          </p:cNvCxnSpPr>
          <p:nvPr/>
        </p:nvCxnSpPr>
        <p:spPr>
          <a:xfrm>
            <a:off x="5411924" y="3140968"/>
            <a:ext cx="30578" cy="14401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24" idx="2"/>
            <a:endCxn id="22" idx="3"/>
          </p:cNvCxnSpPr>
          <p:nvPr/>
        </p:nvCxnSpPr>
        <p:spPr>
          <a:xfrm flipH="1">
            <a:off x="6096000" y="2564904"/>
            <a:ext cx="432048" cy="396044"/>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23" idx="3"/>
            <a:endCxn id="29" idx="0"/>
          </p:cNvCxnSpPr>
          <p:nvPr/>
        </p:nvCxnSpPr>
        <p:spPr>
          <a:xfrm flipH="1">
            <a:off x="5215136" y="3933056"/>
            <a:ext cx="227366" cy="288032"/>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23" idx="3"/>
            <a:endCxn id="32" idx="0"/>
          </p:cNvCxnSpPr>
          <p:nvPr/>
        </p:nvCxnSpPr>
        <p:spPr>
          <a:xfrm>
            <a:off x="5442502" y="3933056"/>
            <a:ext cx="1932688" cy="360040"/>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23" idx="3"/>
            <a:endCxn id="11" idx="1"/>
          </p:cNvCxnSpPr>
          <p:nvPr/>
        </p:nvCxnSpPr>
        <p:spPr>
          <a:xfrm>
            <a:off x="5442502" y="3933056"/>
            <a:ext cx="3390596" cy="288032"/>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フローチャート : 磁気ディスク 79"/>
          <p:cNvSpPr/>
          <p:nvPr/>
        </p:nvSpPr>
        <p:spPr>
          <a:xfrm>
            <a:off x="9048328" y="4581128"/>
            <a:ext cx="1224136" cy="63007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メタデータ全文テキストインデックス</a:t>
            </a:r>
            <a:endParaRPr lang="en-US" altLang="ja-JP" sz="1200" dirty="0">
              <a:latin typeface="Meiryo UI" panose="020B0604030504040204" pitchFamily="50" charset="-128"/>
              <a:ea typeface="Meiryo UI" panose="020B0604030504040204" pitchFamily="50" charset="-128"/>
            </a:endParaRPr>
          </a:p>
        </p:txBody>
      </p:sp>
      <p:cxnSp>
        <p:nvCxnSpPr>
          <p:cNvPr id="81" name="直線矢印コネクタ 80"/>
          <p:cNvCxnSpPr>
            <a:stCxn id="11" idx="2"/>
            <a:endCxn id="80" idx="1"/>
          </p:cNvCxnSpPr>
          <p:nvPr/>
        </p:nvCxnSpPr>
        <p:spPr>
          <a:xfrm>
            <a:off x="9589182" y="4437112"/>
            <a:ext cx="71214" cy="14401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a:stCxn id="35" idx="3"/>
            <a:endCxn id="150" idx="0"/>
          </p:cNvCxnSpPr>
          <p:nvPr/>
        </p:nvCxnSpPr>
        <p:spPr>
          <a:xfrm flipH="1">
            <a:off x="6430514" y="5229200"/>
            <a:ext cx="962505" cy="1031612"/>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stCxn id="80" idx="3"/>
            <a:endCxn id="180" idx="0"/>
          </p:cNvCxnSpPr>
          <p:nvPr/>
        </p:nvCxnSpPr>
        <p:spPr>
          <a:xfrm>
            <a:off x="9660396" y="5211198"/>
            <a:ext cx="108806" cy="162018"/>
          </a:xfrm>
          <a:prstGeom prst="straightConnector1">
            <a:avLst/>
          </a:prstGeom>
          <a:ln w="57150">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 name="フローチャート : 磁気ディスク 102"/>
          <p:cNvSpPr/>
          <p:nvPr/>
        </p:nvSpPr>
        <p:spPr>
          <a:xfrm>
            <a:off x="2211944" y="3194973"/>
            <a:ext cx="1440160" cy="99011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1200" dirty="0">
                <a:latin typeface="Meiryo UI" panose="020B0604030504040204" pitchFamily="50" charset="-128"/>
                <a:ea typeface="Meiryo UI" panose="020B0604030504040204" pitchFamily="50" charset="-128"/>
              </a:rPr>
              <a:t>NDL</a:t>
            </a:r>
          </a:p>
          <a:p>
            <a:pPr algn="ctr"/>
            <a:r>
              <a:rPr lang="ja-JP" altLang="en-US" sz="1200" dirty="0">
                <a:latin typeface="Meiryo UI" panose="020B0604030504040204" pitchFamily="50" charset="-128"/>
                <a:ea typeface="Meiryo UI" panose="020B0604030504040204" pitchFamily="50" charset="-128"/>
              </a:rPr>
              <a:t>電子書庫</a:t>
            </a:r>
            <a:endParaRPr lang="en-US" altLang="ja-JP" sz="1200" dirty="0">
              <a:latin typeface="Meiryo UI" panose="020B0604030504040204" pitchFamily="50" charset="-128"/>
              <a:ea typeface="Meiryo UI" panose="020B0604030504040204" pitchFamily="50" charset="-128"/>
            </a:endParaRPr>
          </a:p>
        </p:txBody>
      </p:sp>
      <p:sp>
        <p:nvSpPr>
          <p:cNvPr id="144" name="フローチャート : 複数書類 143"/>
          <p:cNvSpPr/>
          <p:nvPr/>
        </p:nvSpPr>
        <p:spPr>
          <a:xfrm>
            <a:off x="1637469" y="1373211"/>
            <a:ext cx="1146270" cy="504056"/>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冊子体資料</a:t>
            </a:r>
          </a:p>
        </p:txBody>
      </p:sp>
      <p:sp>
        <p:nvSpPr>
          <p:cNvPr id="145" name="正方形/長方形 144"/>
          <p:cNvSpPr/>
          <p:nvPr/>
        </p:nvSpPr>
        <p:spPr>
          <a:xfrm>
            <a:off x="1637680" y="2303132"/>
            <a:ext cx="1282044" cy="471613"/>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nchorCtr="0"/>
          <a:lstStyle/>
          <a:p>
            <a:r>
              <a:rPr lang="ja-JP" altLang="en-US" sz="1050" dirty="0">
                <a:latin typeface="Meiryo UI" panose="020B0604030504040204" pitchFamily="50" charset="-128"/>
                <a:ea typeface="Meiryo UI" panose="020B0604030504040204" pitchFamily="50" charset="-128"/>
              </a:rPr>
              <a:t>大規模デジタル化</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スキャンニング</a:t>
            </a:r>
          </a:p>
        </p:txBody>
      </p:sp>
      <p:cxnSp>
        <p:nvCxnSpPr>
          <p:cNvPr id="146" name="直線矢印コネクタ 145"/>
          <p:cNvCxnSpPr>
            <a:stCxn id="144" idx="2"/>
            <a:endCxn id="145" idx="0"/>
          </p:cNvCxnSpPr>
          <p:nvPr/>
        </p:nvCxnSpPr>
        <p:spPr>
          <a:xfrm>
            <a:off x="2130896" y="1858179"/>
            <a:ext cx="147806" cy="444953"/>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45" idx="2"/>
            <a:endCxn id="103" idx="1"/>
          </p:cNvCxnSpPr>
          <p:nvPr/>
        </p:nvCxnSpPr>
        <p:spPr>
          <a:xfrm>
            <a:off x="2278702" y="2774744"/>
            <a:ext cx="653322" cy="420228"/>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a:stCxn id="34" idx="1"/>
            <a:endCxn id="21" idx="3"/>
          </p:cNvCxnSpPr>
          <p:nvPr/>
        </p:nvCxnSpPr>
        <p:spPr>
          <a:xfrm flipH="1">
            <a:off x="6096000" y="2024844"/>
            <a:ext cx="2449066" cy="412266"/>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a:stCxn id="36" idx="1"/>
            <a:endCxn id="22" idx="3"/>
          </p:cNvCxnSpPr>
          <p:nvPr/>
        </p:nvCxnSpPr>
        <p:spPr>
          <a:xfrm flipH="1">
            <a:off x="6096000" y="2708920"/>
            <a:ext cx="2521074" cy="252028"/>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0" name="角丸四角形 179"/>
          <p:cNvSpPr/>
          <p:nvPr/>
        </p:nvSpPr>
        <p:spPr>
          <a:xfrm>
            <a:off x="8905106" y="5373216"/>
            <a:ext cx="1728192"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検索・閲覧の高度化</a:t>
            </a:r>
            <a:endParaRPr lang="en-US" altLang="ja-JP" sz="1200" dirty="0">
              <a:latin typeface="Meiryo UI" panose="020B0604030504040204" pitchFamily="50" charset="-128"/>
              <a:ea typeface="Meiryo UI" panose="020B0604030504040204" pitchFamily="50" charset="-128"/>
            </a:endParaRPr>
          </a:p>
        </p:txBody>
      </p:sp>
      <p:cxnSp>
        <p:nvCxnSpPr>
          <p:cNvPr id="182" name="直線矢印コネクタ 181"/>
          <p:cNvCxnSpPr>
            <a:stCxn id="180" idx="2"/>
            <a:endCxn id="151" idx="0"/>
          </p:cNvCxnSpPr>
          <p:nvPr/>
        </p:nvCxnSpPr>
        <p:spPr>
          <a:xfrm flipH="1">
            <a:off x="9743314" y="5805264"/>
            <a:ext cx="25889" cy="461090"/>
          </a:xfrm>
          <a:prstGeom prst="straightConnector1">
            <a:avLst/>
          </a:prstGeom>
          <a:ln w="57150">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6" name="正方形/長方形 195"/>
          <p:cNvSpPr/>
          <p:nvPr/>
        </p:nvSpPr>
        <p:spPr>
          <a:xfrm>
            <a:off x="3719736" y="6119575"/>
            <a:ext cx="1440160" cy="288032"/>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電子書籍ビューア</a:t>
            </a:r>
          </a:p>
        </p:txBody>
      </p:sp>
      <p:cxnSp>
        <p:nvCxnSpPr>
          <p:cNvPr id="204" name="直線矢印コネクタ 203"/>
          <p:cNvCxnSpPr>
            <a:stCxn id="23" idx="2"/>
            <a:endCxn id="103" idx="4"/>
          </p:cNvCxnSpPr>
          <p:nvPr/>
        </p:nvCxnSpPr>
        <p:spPr>
          <a:xfrm flipH="1">
            <a:off x="3652104" y="3609020"/>
            <a:ext cx="885380" cy="81008"/>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0" name="角丸四角形 249"/>
          <p:cNvSpPr/>
          <p:nvPr/>
        </p:nvSpPr>
        <p:spPr>
          <a:xfrm>
            <a:off x="8657197" y="3465003"/>
            <a:ext cx="1728192"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電書ラボ </a:t>
            </a: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チェック仕様</a:t>
            </a:r>
          </a:p>
        </p:txBody>
      </p:sp>
      <p:cxnSp>
        <p:nvCxnSpPr>
          <p:cNvPr id="251" name="直線矢印コネクタ 250"/>
          <p:cNvCxnSpPr>
            <a:stCxn id="162" idx="3"/>
            <a:endCxn id="196" idx="0"/>
          </p:cNvCxnSpPr>
          <p:nvPr/>
        </p:nvCxnSpPr>
        <p:spPr>
          <a:xfrm flipH="1">
            <a:off x="4439817" y="5957665"/>
            <a:ext cx="396763" cy="161911"/>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正方形/長方形 113"/>
          <p:cNvSpPr/>
          <p:nvPr/>
        </p:nvSpPr>
        <p:spPr>
          <a:xfrm>
            <a:off x="6923486" y="3379568"/>
            <a:ext cx="1368152" cy="454096"/>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業界標準</a:t>
            </a: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チェッカー</a:t>
            </a:r>
          </a:p>
        </p:txBody>
      </p:sp>
      <p:cxnSp>
        <p:nvCxnSpPr>
          <p:cNvPr id="115" name="直線矢印コネクタ 114"/>
          <p:cNvCxnSpPr>
            <a:stCxn id="114" idx="1"/>
            <a:endCxn id="23" idx="4"/>
          </p:cNvCxnSpPr>
          <p:nvPr/>
        </p:nvCxnSpPr>
        <p:spPr>
          <a:xfrm flipH="1">
            <a:off x="6347520" y="3606616"/>
            <a:ext cx="575966" cy="2404"/>
          </a:xfrm>
          <a:prstGeom prst="straightConnector1">
            <a:avLst/>
          </a:prstGeom>
          <a:ln w="5715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正方形/長方形 130"/>
          <p:cNvSpPr/>
          <p:nvPr/>
        </p:nvSpPr>
        <p:spPr>
          <a:xfrm>
            <a:off x="2333582" y="4545124"/>
            <a:ext cx="1584176" cy="307268"/>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フィックス型作成</a:t>
            </a:r>
          </a:p>
        </p:txBody>
      </p:sp>
      <p:sp>
        <p:nvSpPr>
          <p:cNvPr id="133" name="フローチャート : 磁気ディスク 34"/>
          <p:cNvSpPr/>
          <p:nvPr/>
        </p:nvSpPr>
        <p:spPr>
          <a:xfrm>
            <a:off x="2341099" y="5211198"/>
            <a:ext cx="1296144" cy="648072"/>
          </a:xfrm>
          <a:prstGeom prst="flowChartMagneticDisk">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フィックス型</a:t>
            </a:r>
            <a:r>
              <a:rPr lang="en-US" altLang="ja-JP" sz="1200" dirty="0">
                <a:latin typeface="Meiryo UI" panose="020B0604030504040204" pitchFamily="50" charset="-128"/>
                <a:ea typeface="Meiryo UI" panose="020B0604030504040204" pitchFamily="50" charset="-128"/>
              </a:rPr>
              <a:t>EPUB</a:t>
            </a:r>
          </a:p>
          <a:p>
            <a:pPr algn="ctr"/>
            <a:r>
              <a:rPr lang="en-US" altLang="ja-JP" sz="1200" dirty="0">
                <a:latin typeface="Meiryo UI" panose="020B0604030504040204" pitchFamily="50" charset="-128"/>
                <a:ea typeface="Meiryo UI" panose="020B0604030504040204" pitchFamily="50" charset="-128"/>
              </a:rPr>
              <a:t>PDF</a:t>
            </a:r>
            <a:r>
              <a:rPr lang="ja-JP" altLang="en-US" sz="1200" dirty="0">
                <a:latin typeface="Meiryo UI" panose="020B0604030504040204" pitchFamily="50" charset="-128"/>
                <a:ea typeface="Meiryo UI" panose="020B0604030504040204" pitchFamily="50" charset="-128"/>
              </a:rPr>
              <a:t>ファイル</a:t>
            </a:r>
            <a:endParaRPr lang="en-US" altLang="ja-JP" sz="1200" dirty="0">
              <a:latin typeface="Meiryo UI" panose="020B0604030504040204" pitchFamily="50" charset="-128"/>
              <a:ea typeface="Meiryo UI" panose="020B0604030504040204" pitchFamily="50" charset="-128"/>
            </a:endParaRPr>
          </a:p>
        </p:txBody>
      </p:sp>
      <p:cxnSp>
        <p:nvCxnSpPr>
          <p:cNvPr id="134" name="直線矢印コネクタ 133"/>
          <p:cNvCxnSpPr>
            <a:stCxn id="23" idx="3"/>
            <a:endCxn id="131" idx="0"/>
          </p:cNvCxnSpPr>
          <p:nvPr/>
        </p:nvCxnSpPr>
        <p:spPr>
          <a:xfrm flipH="1">
            <a:off x="3125670" y="3933056"/>
            <a:ext cx="2316832" cy="612068"/>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a:stCxn id="131" idx="2"/>
            <a:endCxn id="133" idx="1"/>
          </p:cNvCxnSpPr>
          <p:nvPr/>
        </p:nvCxnSpPr>
        <p:spPr>
          <a:xfrm flipH="1">
            <a:off x="2989172" y="4852392"/>
            <a:ext cx="136499" cy="35880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正方形/長方形 146"/>
          <p:cNvSpPr/>
          <p:nvPr/>
        </p:nvSpPr>
        <p:spPr>
          <a:xfrm>
            <a:off x="1637470" y="6296896"/>
            <a:ext cx="1731591" cy="302349"/>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プリントオンデマンド</a:t>
            </a:r>
          </a:p>
        </p:txBody>
      </p:sp>
      <p:cxnSp>
        <p:nvCxnSpPr>
          <p:cNvPr id="148" name="直線矢印コネクタ 147"/>
          <p:cNvCxnSpPr>
            <a:stCxn id="133" idx="3"/>
          </p:cNvCxnSpPr>
          <p:nvPr/>
        </p:nvCxnSpPr>
        <p:spPr>
          <a:xfrm flipH="1">
            <a:off x="2477599" y="5859270"/>
            <a:ext cx="511573" cy="486054"/>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0" name="正方形/長方形 149"/>
          <p:cNvSpPr/>
          <p:nvPr/>
        </p:nvSpPr>
        <p:spPr>
          <a:xfrm>
            <a:off x="5598992" y="6260812"/>
            <a:ext cx="1663043" cy="3557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en-US" altLang="ja-JP" sz="1200" dirty="0">
                <a:latin typeface="Meiryo UI" panose="020B0604030504040204" pitchFamily="50" charset="-128"/>
                <a:ea typeface="Meiryo UI" panose="020B0604030504040204" pitchFamily="50" charset="-128"/>
              </a:rPr>
              <a:t>DAISY</a:t>
            </a:r>
            <a:r>
              <a:rPr lang="ja-JP" altLang="en-US" sz="1200" dirty="0">
                <a:latin typeface="Meiryo UI" panose="020B0604030504040204" pitchFamily="50" charset="-128"/>
                <a:ea typeface="Meiryo UI" panose="020B0604030504040204" pitchFamily="50" charset="-128"/>
              </a:rPr>
              <a:t>読上げアプリ</a:t>
            </a:r>
          </a:p>
        </p:txBody>
      </p:sp>
      <p:sp>
        <p:nvSpPr>
          <p:cNvPr id="151" name="正方形/長方形 150"/>
          <p:cNvSpPr/>
          <p:nvPr/>
        </p:nvSpPr>
        <p:spPr>
          <a:xfrm>
            <a:off x="9006522" y="6266354"/>
            <a:ext cx="1473583" cy="326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r>
              <a:rPr lang="ja-JP" altLang="en-US" sz="1200" dirty="0">
                <a:latin typeface="Meiryo UI" panose="020B0604030504040204" pitchFamily="50" charset="-128"/>
                <a:ea typeface="Meiryo UI" panose="020B0604030504040204" pitchFamily="50" charset="-128"/>
              </a:rPr>
              <a:t>ブラウザ・アプリ</a:t>
            </a:r>
          </a:p>
        </p:txBody>
      </p:sp>
      <p:sp>
        <p:nvSpPr>
          <p:cNvPr id="154" name="正方形/長方形 153"/>
          <p:cNvSpPr/>
          <p:nvPr/>
        </p:nvSpPr>
        <p:spPr>
          <a:xfrm>
            <a:off x="3872136" y="6271975"/>
            <a:ext cx="1440160" cy="288032"/>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電子書籍ビューア</a:t>
            </a:r>
          </a:p>
        </p:txBody>
      </p:sp>
      <p:sp>
        <p:nvSpPr>
          <p:cNvPr id="161" name="フローチャート : 磁気ディスク 26"/>
          <p:cNvSpPr/>
          <p:nvPr/>
        </p:nvSpPr>
        <p:spPr>
          <a:xfrm>
            <a:off x="4144119" y="5229200"/>
            <a:ext cx="1080120" cy="576064"/>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ビューア別</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文書</a:t>
            </a:r>
            <a:endParaRPr lang="en-US" altLang="ja-JP" sz="1200" dirty="0">
              <a:latin typeface="Meiryo UI" panose="020B0604030504040204" pitchFamily="50" charset="-128"/>
              <a:ea typeface="Meiryo UI" panose="020B0604030504040204" pitchFamily="50" charset="-128"/>
            </a:endParaRPr>
          </a:p>
        </p:txBody>
      </p:sp>
      <p:sp>
        <p:nvSpPr>
          <p:cNvPr id="162" name="フローチャート : 磁気ディスク 26"/>
          <p:cNvSpPr/>
          <p:nvPr/>
        </p:nvSpPr>
        <p:spPr>
          <a:xfrm>
            <a:off x="4296519" y="5381600"/>
            <a:ext cx="1080120" cy="576064"/>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ビューア別</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文書</a:t>
            </a:r>
            <a:endParaRPr lang="en-US" altLang="ja-JP" sz="1200" dirty="0">
              <a:latin typeface="Meiryo UI" panose="020B0604030504040204" pitchFamily="50" charset="-128"/>
              <a:ea typeface="Meiryo UI" panose="020B0604030504040204" pitchFamily="50" charset="-128"/>
            </a:endParaRPr>
          </a:p>
        </p:txBody>
      </p:sp>
      <p:sp>
        <p:nvSpPr>
          <p:cNvPr id="164" name="正方形/長方形 163"/>
          <p:cNvSpPr/>
          <p:nvPr/>
        </p:nvSpPr>
        <p:spPr>
          <a:xfrm>
            <a:off x="4575448" y="4373488"/>
            <a:ext cx="1584176" cy="504056"/>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ビューア別</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ファイル作成</a:t>
            </a:r>
          </a:p>
        </p:txBody>
      </p:sp>
      <p:cxnSp>
        <p:nvCxnSpPr>
          <p:cNvPr id="167" name="直線矢印コネクタ 166"/>
          <p:cNvCxnSpPr>
            <a:stCxn id="164" idx="2"/>
          </p:cNvCxnSpPr>
          <p:nvPr/>
        </p:nvCxnSpPr>
        <p:spPr>
          <a:xfrm flipH="1">
            <a:off x="4717504" y="4877545"/>
            <a:ext cx="650032" cy="300457"/>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1" name="正方形/長方形 170"/>
          <p:cNvSpPr/>
          <p:nvPr/>
        </p:nvSpPr>
        <p:spPr>
          <a:xfrm>
            <a:off x="9158922" y="6418754"/>
            <a:ext cx="1473583" cy="326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r>
              <a:rPr lang="ja-JP" altLang="en-US" sz="1200" dirty="0">
                <a:latin typeface="Meiryo UI" panose="020B0604030504040204" pitchFamily="50" charset="-128"/>
                <a:ea typeface="Meiryo UI" panose="020B0604030504040204" pitchFamily="50" charset="-128"/>
              </a:rPr>
              <a:t>ブラウザ・アプリ</a:t>
            </a:r>
          </a:p>
        </p:txBody>
      </p:sp>
      <p:cxnSp>
        <p:nvCxnSpPr>
          <p:cNvPr id="172" name="直線矢印コネクタ 171"/>
          <p:cNvCxnSpPr>
            <a:stCxn id="250" idx="1"/>
            <a:endCxn id="114" idx="3"/>
          </p:cNvCxnSpPr>
          <p:nvPr/>
        </p:nvCxnSpPr>
        <p:spPr>
          <a:xfrm flipH="1" flipV="1">
            <a:off x="8291639" y="3606617"/>
            <a:ext cx="365559" cy="74411"/>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角丸四角形 99"/>
          <p:cNvSpPr/>
          <p:nvPr/>
        </p:nvSpPr>
        <p:spPr>
          <a:xfrm>
            <a:off x="8399044" y="2978949"/>
            <a:ext cx="1976082"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電書ラボ </a:t>
            </a: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制作仕様</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標準メタデータ仕様</a:t>
            </a:r>
          </a:p>
        </p:txBody>
      </p:sp>
      <p:cxnSp>
        <p:nvCxnSpPr>
          <p:cNvPr id="101" name="直線矢印コネクタ 100"/>
          <p:cNvCxnSpPr>
            <a:stCxn id="100" idx="1"/>
            <a:endCxn id="22" idx="3"/>
          </p:cNvCxnSpPr>
          <p:nvPr/>
        </p:nvCxnSpPr>
        <p:spPr>
          <a:xfrm flipH="1" flipV="1">
            <a:off x="6096000" y="2960949"/>
            <a:ext cx="2303044" cy="234025"/>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正方形/長方形 109"/>
          <p:cNvSpPr/>
          <p:nvPr/>
        </p:nvSpPr>
        <p:spPr>
          <a:xfrm>
            <a:off x="7349817" y="5373216"/>
            <a:ext cx="1368152" cy="280950"/>
          </a:xfrm>
          <a:prstGeom prst="rect">
            <a:avLst/>
          </a:prstGeom>
        </p:spPr>
        <p:style>
          <a:lnRef idx="2">
            <a:schemeClr val="accent3"/>
          </a:lnRef>
          <a:fillRef idx="1">
            <a:schemeClr val="lt1"/>
          </a:fillRef>
          <a:effectRef idx="0">
            <a:schemeClr val="accent3"/>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音声合成ソフト</a:t>
            </a:r>
          </a:p>
        </p:txBody>
      </p:sp>
      <p:sp>
        <p:nvSpPr>
          <p:cNvPr id="113" name="フローチャート : 磁気ディスク 34"/>
          <p:cNvSpPr/>
          <p:nvPr/>
        </p:nvSpPr>
        <p:spPr>
          <a:xfrm>
            <a:off x="7448763" y="5733256"/>
            <a:ext cx="1296144" cy="457120"/>
          </a:xfrm>
          <a:prstGeom prst="flowChartMagneticDisk">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音声</a:t>
            </a:r>
            <a:r>
              <a:rPr lang="en-US" altLang="ja-JP" sz="1200" dirty="0">
                <a:latin typeface="Meiryo UI" panose="020B0604030504040204" pitchFamily="50" charset="-128"/>
                <a:ea typeface="Meiryo UI" panose="020B0604030504040204" pitchFamily="50" charset="-128"/>
              </a:rPr>
              <a:t>DAISY</a:t>
            </a:r>
            <a:r>
              <a:rPr lang="ja-JP" altLang="en-US" sz="1200" dirty="0">
                <a:latin typeface="Meiryo UI" panose="020B0604030504040204" pitchFamily="50" charset="-128"/>
                <a:ea typeface="Meiryo UI" panose="020B0604030504040204" pitchFamily="50" charset="-128"/>
              </a:rPr>
              <a:t>ファイル</a:t>
            </a:r>
            <a:endParaRPr lang="en-US" altLang="ja-JP" sz="1200" dirty="0">
              <a:latin typeface="Meiryo UI" panose="020B0604030504040204" pitchFamily="50" charset="-128"/>
              <a:ea typeface="Meiryo UI" panose="020B0604030504040204" pitchFamily="50" charset="-128"/>
            </a:endParaRPr>
          </a:p>
        </p:txBody>
      </p:sp>
      <p:sp>
        <p:nvSpPr>
          <p:cNvPr id="117" name="正方形/長方形 116"/>
          <p:cNvSpPr/>
          <p:nvPr/>
        </p:nvSpPr>
        <p:spPr>
          <a:xfrm>
            <a:off x="7552842" y="6309320"/>
            <a:ext cx="1383271" cy="3557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ja-JP" altLang="en-US" sz="1200" dirty="0">
                <a:latin typeface="Meiryo UI" panose="020B0604030504040204" pitchFamily="50" charset="-128"/>
                <a:ea typeface="Meiryo UI" panose="020B0604030504040204" pitchFamily="50" charset="-128"/>
              </a:rPr>
              <a:t>音声再生アプリ</a:t>
            </a:r>
          </a:p>
        </p:txBody>
      </p:sp>
      <p:cxnSp>
        <p:nvCxnSpPr>
          <p:cNvPr id="122" name="直線矢印コネクタ 121"/>
          <p:cNvCxnSpPr>
            <a:stCxn id="110" idx="2"/>
            <a:endCxn id="113" idx="1"/>
          </p:cNvCxnSpPr>
          <p:nvPr/>
        </p:nvCxnSpPr>
        <p:spPr>
          <a:xfrm>
            <a:off x="8033893" y="5654166"/>
            <a:ext cx="62942" cy="79090"/>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endCxn id="117" idx="0"/>
          </p:cNvCxnSpPr>
          <p:nvPr/>
        </p:nvCxnSpPr>
        <p:spPr>
          <a:xfrm>
            <a:off x="8217437" y="6242036"/>
            <a:ext cx="27041" cy="67284"/>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stCxn id="32" idx="2"/>
            <a:endCxn id="35" idx="1"/>
          </p:cNvCxnSpPr>
          <p:nvPr/>
        </p:nvCxnSpPr>
        <p:spPr>
          <a:xfrm>
            <a:off x="7375190" y="4625752"/>
            <a:ext cx="17828" cy="82940"/>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35" idx="3"/>
            <a:endCxn id="110" idx="0"/>
          </p:cNvCxnSpPr>
          <p:nvPr/>
        </p:nvCxnSpPr>
        <p:spPr>
          <a:xfrm>
            <a:off x="7393019" y="5229200"/>
            <a:ext cx="640875" cy="14401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正方形/長方形 140"/>
          <p:cNvSpPr/>
          <p:nvPr/>
        </p:nvSpPr>
        <p:spPr>
          <a:xfrm>
            <a:off x="2919724" y="1083284"/>
            <a:ext cx="1378496" cy="399611"/>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識別子指定</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ダウンロード</a:t>
            </a:r>
          </a:p>
        </p:txBody>
      </p:sp>
      <p:cxnSp>
        <p:nvCxnSpPr>
          <p:cNvPr id="142" name="直線矢印コネクタ 141"/>
          <p:cNvCxnSpPr>
            <a:stCxn id="103" idx="1"/>
            <a:endCxn id="141" idx="2"/>
          </p:cNvCxnSpPr>
          <p:nvPr/>
        </p:nvCxnSpPr>
        <p:spPr>
          <a:xfrm flipV="1">
            <a:off x="2932024" y="1482894"/>
            <a:ext cx="676948" cy="1712078"/>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a:stCxn id="141" idx="3"/>
            <a:endCxn id="9" idx="2"/>
          </p:cNvCxnSpPr>
          <p:nvPr/>
        </p:nvCxnSpPr>
        <p:spPr>
          <a:xfrm flipV="1">
            <a:off x="4298220" y="1268761"/>
            <a:ext cx="274408" cy="14329"/>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a:stCxn id="34" idx="1"/>
            <a:endCxn id="10" idx="3"/>
          </p:cNvCxnSpPr>
          <p:nvPr/>
        </p:nvCxnSpPr>
        <p:spPr>
          <a:xfrm flipH="1" flipV="1">
            <a:off x="6096000" y="1900614"/>
            <a:ext cx="2449066" cy="12423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フローチャート : 磁気ディスク 102"/>
          <p:cNvSpPr/>
          <p:nvPr/>
        </p:nvSpPr>
        <p:spPr>
          <a:xfrm>
            <a:off x="3308999" y="2395349"/>
            <a:ext cx="947632" cy="747319"/>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書誌</a:t>
            </a:r>
            <a:endParaRPr lang="en-US" altLang="ja-JP" sz="1200" dirty="0">
              <a:latin typeface="Meiryo UI" panose="020B0604030504040204" pitchFamily="50" charset="-128"/>
              <a:ea typeface="Meiryo UI" panose="020B0604030504040204" pitchFamily="50" charset="-128"/>
            </a:endParaRPr>
          </a:p>
        </p:txBody>
      </p:sp>
      <p:cxnSp>
        <p:nvCxnSpPr>
          <p:cNvPr id="74" name="直線矢印コネクタ 73"/>
          <p:cNvCxnSpPr>
            <a:stCxn id="73" idx="4"/>
            <a:endCxn id="22" idx="1"/>
          </p:cNvCxnSpPr>
          <p:nvPr/>
        </p:nvCxnSpPr>
        <p:spPr>
          <a:xfrm>
            <a:off x="4256632" y="2769008"/>
            <a:ext cx="471217" cy="191940"/>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9239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3600" dirty="0"/>
              <a:t>商用電子書籍の図書館への提供システム（案）</a:t>
            </a:r>
          </a:p>
        </p:txBody>
      </p:sp>
      <p:sp>
        <p:nvSpPr>
          <p:cNvPr id="4" name="フッター プレースホルダ 3"/>
          <p:cNvSpPr>
            <a:spLocks noGrp="1"/>
          </p:cNvSpPr>
          <p:nvPr>
            <p:ph type="ftr" sz="quarter" idx="11"/>
          </p:nvPr>
        </p:nvSpPr>
        <p:spPr/>
        <p:txBody>
          <a:bodyPr/>
          <a:lstStyle/>
          <a:p>
            <a:r>
              <a:rPr kumimoji="0" lang="en-US" altLang="ja-JP" smtClean="0"/>
              <a:t>National Diet Library (NDL)</a:t>
            </a:r>
            <a:endParaRPr kumimoji="0" lang="en-US"/>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246</a:t>
            </a:fld>
            <a:endParaRPr kumimoji="0" lang="en-US"/>
          </a:p>
        </p:txBody>
      </p:sp>
      <p:sp>
        <p:nvSpPr>
          <p:cNvPr id="15" name="AutoShape 8"/>
          <p:cNvSpPr>
            <a:spLocks noChangeArrowheads="1"/>
          </p:cNvSpPr>
          <p:nvPr/>
        </p:nvSpPr>
        <p:spPr bwMode="auto">
          <a:xfrm>
            <a:off x="4277062" y="2204864"/>
            <a:ext cx="1483468" cy="64807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lnSpcReduction="10000"/>
          </a:bodyPr>
          <a:lstStyle/>
          <a:p>
            <a:pPr marL="342900" indent="-342900" algn="ctr">
              <a:defRPr/>
            </a:pPr>
            <a:r>
              <a:rPr lang="ja-JP" altLang="en-US" sz="1100" dirty="0">
                <a:latin typeface="HG丸ｺﾞｼｯｸM-PRO" pitchFamily="50" charset="-128"/>
                <a:ea typeface="HG丸ｺﾞｼｯｸM-PRO" pitchFamily="50" charset="-128"/>
              </a:rPr>
              <a:t>電子書籍サイト</a:t>
            </a:r>
            <a:endParaRPr lang="en-US" altLang="ja-JP" sz="11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（登録利用者への</a:t>
            </a:r>
            <a:endParaRPr lang="en-US" altLang="ja-JP" sz="11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閲覧提供）</a:t>
            </a:r>
          </a:p>
        </p:txBody>
      </p:sp>
      <p:sp>
        <p:nvSpPr>
          <p:cNvPr id="16" name="AutoShape 8"/>
          <p:cNvSpPr>
            <a:spLocks noChangeArrowheads="1"/>
          </p:cNvSpPr>
          <p:nvPr/>
        </p:nvSpPr>
        <p:spPr bwMode="auto">
          <a:xfrm>
            <a:off x="6110539" y="2856249"/>
            <a:ext cx="1633039" cy="792088"/>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a:bodyPr>
          <a:lstStyle/>
          <a:p>
            <a:pPr marL="342900" indent="-342900" algn="ctr">
              <a:defRPr/>
            </a:pPr>
            <a:r>
              <a:rPr lang="ja-JP" altLang="en-US" sz="1100" dirty="0">
                <a:latin typeface="HG丸ｺﾞｼｯｸM-PRO" pitchFamily="50" charset="-128"/>
                <a:ea typeface="HG丸ｺﾞｼｯｸM-PRO" pitchFamily="50" charset="-128"/>
              </a:rPr>
              <a:t>貸出管理システム</a:t>
            </a:r>
            <a:endParaRPr lang="en-US" altLang="ja-JP" sz="11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（図書館毎書籍毎の</a:t>
            </a:r>
            <a:endParaRPr lang="en-US" altLang="ja-JP" sz="11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貸出状況管理）</a:t>
            </a:r>
          </a:p>
        </p:txBody>
      </p:sp>
      <p:cxnSp>
        <p:nvCxnSpPr>
          <p:cNvPr id="31" name="直線矢印コネクタ 30"/>
          <p:cNvCxnSpPr>
            <a:stCxn id="16" idx="1"/>
            <a:endCxn id="15" idx="3"/>
          </p:cNvCxnSpPr>
          <p:nvPr/>
        </p:nvCxnSpPr>
        <p:spPr>
          <a:xfrm flipH="1" flipV="1">
            <a:off x="5760530" y="2528901"/>
            <a:ext cx="350008" cy="723393"/>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sp>
        <p:nvSpPr>
          <p:cNvPr id="147" name="フローチャート : 磁気ディスク 146"/>
          <p:cNvSpPr/>
          <p:nvPr/>
        </p:nvSpPr>
        <p:spPr>
          <a:xfrm>
            <a:off x="2836272" y="2215254"/>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t>電子書籍</a:t>
            </a:r>
          </a:p>
        </p:txBody>
      </p:sp>
      <p:cxnSp>
        <p:nvCxnSpPr>
          <p:cNvPr id="148" name="直線矢印コネクタ 147"/>
          <p:cNvCxnSpPr>
            <a:stCxn id="15" idx="1"/>
            <a:endCxn id="147" idx="4"/>
          </p:cNvCxnSpPr>
          <p:nvPr/>
        </p:nvCxnSpPr>
        <p:spPr>
          <a:xfrm flipH="1">
            <a:off x="4060408" y="2528900"/>
            <a:ext cx="216654" cy="10390"/>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cxnSp>
        <p:nvCxnSpPr>
          <p:cNvPr id="108" name="直線矢印コネクタ 107"/>
          <p:cNvCxnSpPr>
            <a:endCxn id="16" idx="3"/>
          </p:cNvCxnSpPr>
          <p:nvPr/>
        </p:nvCxnSpPr>
        <p:spPr>
          <a:xfrm flipH="1">
            <a:off x="7743577" y="3104965"/>
            <a:ext cx="616568" cy="14732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10" name="AutoShape 8"/>
          <p:cNvSpPr>
            <a:spLocks noChangeArrowheads="1"/>
          </p:cNvSpPr>
          <p:nvPr/>
        </p:nvSpPr>
        <p:spPr bwMode="auto">
          <a:xfrm>
            <a:off x="4312793" y="3367382"/>
            <a:ext cx="1483468" cy="64807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HG丸ｺﾞｼｯｸM-PRO" pitchFamily="50" charset="-128"/>
                <a:ea typeface="HG丸ｺﾞｼｯｸM-PRO" pitchFamily="50" charset="-128"/>
              </a:rPr>
              <a:t>電子書籍サイト</a:t>
            </a:r>
            <a:endParaRPr lang="en-US" altLang="ja-JP" sz="1100" dirty="0">
              <a:latin typeface="HG丸ｺﾞｼｯｸM-PRO" pitchFamily="50" charset="-128"/>
              <a:ea typeface="HG丸ｺﾞｼｯｸM-PRO" pitchFamily="50" charset="-128"/>
            </a:endParaRPr>
          </a:p>
        </p:txBody>
      </p:sp>
      <p:sp>
        <p:nvSpPr>
          <p:cNvPr id="111" name="フローチャート : 磁気ディスク 146"/>
          <p:cNvSpPr/>
          <p:nvPr/>
        </p:nvSpPr>
        <p:spPr>
          <a:xfrm>
            <a:off x="2872003" y="3377772"/>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t>電子書籍</a:t>
            </a:r>
          </a:p>
        </p:txBody>
      </p:sp>
      <p:cxnSp>
        <p:nvCxnSpPr>
          <p:cNvPr id="112" name="直線矢印コネクタ 111"/>
          <p:cNvCxnSpPr>
            <a:stCxn id="110" idx="1"/>
            <a:endCxn id="111" idx="4"/>
          </p:cNvCxnSpPr>
          <p:nvPr/>
        </p:nvCxnSpPr>
        <p:spPr>
          <a:xfrm flipH="1">
            <a:off x="4096139" y="3691418"/>
            <a:ext cx="216654" cy="10390"/>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sp>
        <p:nvSpPr>
          <p:cNvPr id="113" name="AutoShape 8"/>
          <p:cNvSpPr>
            <a:spLocks noChangeArrowheads="1"/>
          </p:cNvSpPr>
          <p:nvPr/>
        </p:nvSpPr>
        <p:spPr bwMode="auto">
          <a:xfrm>
            <a:off x="4291109" y="4681362"/>
            <a:ext cx="1483468" cy="64807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HG丸ｺﾞｼｯｸM-PRO" pitchFamily="50" charset="-128"/>
                <a:ea typeface="HG丸ｺﾞｼｯｸM-PRO" pitchFamily="50" charset="-128"/>
              </a:rPr>
              <a:t>電子書籍サイト</a:t>
            </a:r>
            <a:endParaRPr lang="en-US" altLang="ja-JP" sz="1100" dirty="0">
              <a:latin typeface="HG丸ｺﾞｼｯｸM-PRO" pitchFamily="50" charset="-128"/>
              <a:ea typeface="HG丸ｺﾞｼｯｸM-PRO" pitchFamily="50" charset="-128"/>
            </a:endParaRPr>
          </a:p>
        </p:txBody>
      </p:sp>
      <p:sp>
        <p:nvSpPr>
          <p:cNvPr id="114" name="フローチャート : 磁気ディスク 146"/>
          <p:cNvSpPr/>
          <p:nvPr/>
        </p:nvSpPr>
        <p:spPr>
          <a:xfrm>
            <a:off x="2850319" y="4691752"/>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t>電子書籍</a:t>
            </a:r>
          </a:p>
        </p:txBody>
      </p:sp>
      <p:cxnSp>
        <p:nvCxnSpPr>
          <p:cNvPr id="115" name="直線矢印コネクタ 114"/>
          <p:cNvCxnSpPr>
            <a:stCxn id="113" idx="1"/>
            <a:endCxn id="114" idx="4"/>
          </p:cNvCxnSpPr>
          <p:nvPr/>
        </p:nvCxnSpPr>
        <p:spPr>
          <a:xfrm flipH="1">
            <a:off x="4074455" y="5005398"/>
            <a:ext cx="216654" cy="10390"/>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cxnSp>
        <p:nvCxnSpPr>
          <p:cNvPr id="117" name="直線矢印コネクタ 116"/>
          <p:cNvCxnSpPr>
            <a:stCxn id="16" idx="1"/>
            <a:endCxn id="110" idx="3"/>
          </p:cNvCxnSpPr>
          <p:nvPr/>
        </p:nvCxnSpPr>
        <p:spPr>
          <a:xfrm flipH="1">
            <a:off x="5796262" y="3252294"/>
            <a:ext cx="314277" cy="439125"/>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cxnSp>
        <p:nvCxnSpPr>
          <p:cNvPr id="119" name="直線矢印コネクタ 118"/>
          <p:cNvCxnSpPr>
            <a:stCxn id="16" idx="1"/>
            <a:endCxn id="113" idx="3"/>
          </p:cNvCxnSpPr>
          <p:nvPr/>
        </p:nvCxnSpPr>
        <p:spPr>
          <a:xfrm flipH="1">
            <a:off x="5774578" y="3252294"/>
            <a:ext cx="335961" cy="1753105"/>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sp>
        <p:nvSpPr>
          <p:cNvPr id="124" name="AutoShape 8"/>
          <p:cNvSpPr>
            <a:spLocks noChangeArrowheads="1"/>
          </p:cNvSpPr>
          <p:nvPr/>
        </p:nvSpPr>
        <p:spPr bwMode="auto">
          <a:xfrm>
            <a:off x="8360146" y="4005064"/>
            <a:ext cx="997301" cy="79208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a:bodyPr>
          <a:lstStyle/>
          <a:p>
            <a:pPr marL="342900" indent="-342900">
              <a:defRPr/>
            </a:pPr>
            <a:r>
              <a:rPr lang="ja-JP" altLang="en-US" sz="1100" dirty="0">
                <a:latin typeface="HG丸ｺﾞｼｯｸM-PRO" pitchFamily="50" charset="-128"/>
                <a:ea typeface="HG丸ｺﾞｼｯｸM-PRO" pitchFamily="50" charset="-128"/>
              </a:rPr>
              <a:t>電子書籍貸出</a:t>
            </a:r>
            <a:endParaRPr lang="en-US" altLang="ja-JP" sz="1100" dirty="0">
              <a:latin typeface="HG丸ｺﾞｼｯｸM-PRO" pitchFamily="50" charset="-128"/>
              <a:ea typeface="HG丸ｺﾞｼｯｸM-PRO" pitchFamily="50" charset="-128"/>
            </a:endParaRPr>
          </a:p>
          <a:p>
            <a:pPr marL="342900" indent="-342900">
              <a:defRPr/>
            </a:pPr>
            <a:r>
              <a:rPr lang="ja-JP" altLang="en-US" sz="1100" dirty="0">
                <a:latin typeface="HG丸ｺﾞｼｯｸM-PRO" pitchFamily="50" charset="-128"/>
                <a:ea typeface="HG丸ｺﾞｼｯｸM-PRO" pitchFamily="50" charset="-128"/>
              </a:rPr>
              <a:t>管理システム</a:t>
            </a:r>
            <a:endParaRPr lang="en-US" altLang="ja-JP" sz="1100" dirty="0">
              <a:latin typeface="HG丸ｺﾞｼｯｸM-PRO" pitchFamily="50" charset="-128"/>
              <a:ea typeface="HG丸ｺﾞｼｯｸM-PRO" pitchFamily="50" charset="-128"/>
            </a:endParaRPr>
          </a:p>
        </p:txBody>
      </p:sp>
      <p:pic>
        <p:nvPicPr>
          <p:cNvPr id="125" name="Picture 36" descr="MCj02320470000[1]"/>
          <p:cNvPicPr>
            <a:picLocks noChangeAspect="1" noChangeArrowheads="1"/>
          </p:cNvPicPr>
          <p:nvPr/>
        </p:nvPicPr>
        <p:blipFill>
          <a:blip r:embed="rId2" cstate="print"/>
          <a:srcRect/>
          <a:stretch>
            <a:fillRect/>
          </a:stretch>
        </p:blipFill>
        <p:spPr bwMode="auto">
          <a:xfrm>
            <a:off x="10987969" y="3880272"/>
            <a:ext cx="517525" cy="485775"/>
          </a:xfrm>
          <a:prstGeom prst="rect">
            <a:avLst/>
          </a:prstGeom>
          <a:noFill/>
          <a:ln w="9525">
            <a:noFill/>
            <a:miter lim="800000"/>
            <a:headEnd/>
            <a:tailEnd/>
          </a:ln>
        </p:spPr>
      </p:pic>
      <p:pic>
        <p:nvPicPr>
          <p:cNvPr id="126" name="Picture 36" descr="MCj02320470000[1]"/>
          <p:cNvPicPr>
            <a:picLocks noChangeAspect="1" noChangeArrowheads="1"/>
          </p:cNvPicPr>
          <p:nvPr/>
        </p:nvPicPr>
        <p:blipFill>
          <a:blip r:embed="rId2" cstate="print"/>
          <a:srcRect/>
          <a:stretch>
            <a:fillRect/>
          </a:stretch>
        </p:blipFill>
        <p:spPr bwMode="auto">
          <a:xfrm>
            <a:off x="10987968" y="4498966"/>
            <a:ext cx="517525" cy="485775"/>
          </a:xfrm>
          <a:prstGeom prst="rect">
            <a:avLst/>
          </a:prstGeom>
          <a:noFill/>
          <a:ln w="9525">
            <a:noFill/>
            <a:miter lim="800000"/>
            <a:headEnd/>
            <a:tailEnd/>
          </a:ln>
        </p:spPr>
      </p:pic>
      <p:cxnSp>
        <p:nvCxnSpPr>
          <p:cNvPr id="130" name="直線矢印コネクタ 129"/>
          <p:cNvCxnSpPr>
            <a:stCxn id="124" idx="1"/>
            <a:endCxn id="16" idx="3"/>
          </p:cNvCxnSpPr>
          <p:nvPr/>
        </p:nvCxnSpPr>
        <p:spPr>
          <a:xfrm flipH="1" flipV="1">
            <a:off x="7743577" y="3252294"/>
            <a:ext cx="616568" cy="114881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a:stCxn id="208" idx="1"/>
            <a:endCxn id="16" idx="3"/>
          </p:cNvCxnSpPr>
          <p:nvPr/>
        </p:nvCxnSpPr>
        <p:spPr>
          <a:xfrm flipH="1" flipV="1">
            <a:off x="7743577" y="3252294"/>
            <a:ext cx="559602" cy="252042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194" idx="1"/>
            <a:endCxn id="124" idx="3"/>
          </p:cNvCxnSpPr>
          <p:nvPr/>
        </p:nvCxnSpPr>
        <p:spPr>
          <a:xfrm flipH="1">
            <a:off x="9357447" y="4377938"/>
            <a:ext cx="164903" cy="2317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a:stCxn id="125" idx="1"/>
            <a:endCxn id="194" idx="3"/>
          </p:cNvCxnSpPr>
          <p:nvPr/>
        </p:nvCxnSpPr>
        <p:spPr>
          <a:xfrm flipH="1">
            <a:off x="10711628" y="4123159"/>
            <a:ext cx="276340" cy="25477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a:stCxn id="202" idx="1"/>
            <a:endCxn id="15" idx="3"/>
          </p:cNvCxnSpPr>
          <p:nvPr/>
        </p:nvCxnSpPr>
        <p:spPr>
          <a:xfrm flipH="1">
            <a:off x="5760530" y="2528282"/>
            <a:ext cx="5157298" cy="618"/>
          </a:xfrm>
          <a:prstGeom prst="straightConnector1">
            <a:avLst/>
          </a:prstGeom>
          <a:ln w="38100">
            <a:solidFill>
              <a:srgbClr val="00B05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78" name="正方形/長方形 177"/>
          <p:cNvSpPr/>
          <p:nvPr/>
        </p:nvSpPr>
        <p:spPr>
          <a:xfrm>
            <a:off x="2664422" y="1916833"/>
            <a:ext cx="5231241" cy="37195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8140106" y="1896586"/>
            <a:ext cx="3424679" cy="4556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テキスト ボックス 179"/>
          <p:cNvSpPr txBox="1"/>
          <p:nvPr/>
        </p:nvSpPr>
        <p:spPr>
          <a:xfrm>
            <a:off x="2664421" y="1535591"/>
            <a:ext cx="2520280" cy="369332"/>
          </a:xfrm>
          <a:prstGeom prst="rect">
            <a:avLst/>
          </a:prstGeom>
          <a:noFill/>
        </p:spPr>
        <p:txBody>
          <a:bodyPr wrap="square" rtlCol="0">
            <a:spAutoFit/>
          </a:bodyPr>
          <a:lstStyle/>
          <a:p>
            <a:r>
              <a:rPr lang="ja-JP" altLang="en-US" dirty="0"/>
              <a:t>出版社サイドシステム</a:t>
            </a:r>
          </a:p>
        </p:txBody>
      </p:sp>
      <p:sp>
        <p:nvSpPr>
          <p:cNvPr id="181" name="テキスト ボックス 180"/>
          <p:cNvSpPr txBox="1"/>
          <p:nvPr/>
        </p:nvSpPr>
        <p:spPr>
          <a:xfrm>
            <a:off x="8057376" y="1556792"/>
            <a:ext cx="2520280"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dirty="0"/>
              <a:t>図書館サイドシステム</a:t>
            </a:r>
          </a:p>
        </p:txBody>
      </p:sp>
      <p:sp>
        <p:nvSpPr>
          <p:cNvPr id="182" name="テキスト ボックス 181"/>
          <p:cNvSpPr txBox="1"/>
          <p:nvPr/>
        </p:nvSpPr>
        <p:spPr>
          <a:xfrm>
            <a:off x="6593142" y="2311134"/>
            <a:ext cx="1029438" cy="30777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400" dirty="0"/>
              <a:t>コンテンツ</a:t>
            </a:r>
          </a:p>
        </p:txBody>
      </p:sp>
      <p:sp>
        <p:nvSpPr>
          <p:cNvPr id="194" name="AutoShape 8"/>
          <p:cNvSpPr>
            <a:spLocks noChangeArrowheads="1"/>
          </p:cNvSpPr>
          <p:nvPr/>
        </p:nvSpPr>
        <p:spPr bwMode="auto">
          <a:xfrm>
            <a:off x="9522350" y="3981893"/>
            <a:ext cx="1189279" cy="79208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defRPr/>
            </a:pPr>
            <a:r>
              <a:rPr lang="ja-JP" altLang="en-US" sz="1100" dirty="0">
                <a:latin typeface="HG丸ｺﾞｼｯｸM-PRO" pitchFamily="50" charset="-128"/>
                <a:ea typeface="HG丸ｺﾞｼｯｸM-PRO" pitchFamily="50" charset="-128"/>
              </a:rPr>
              <a:t>既存の</a:t>
            </a:r>
            <a:endParaRPr lang="en-US" altLang="ja-JP" sz="1100" dirty="0">
              <a:latin typeface="HG丸ｺﾞｼｯｸM-PRO" pitchFamily="50" charset="-128"/>
              <a:ea typeface="HG丸ｺﾞｼｯｸM-PRO" pitchFamily="50" charset="-128"/>
            </a:endParaRPr>
          </a:p>
          <a:p>
            <a:pPr marL="342900" indent="-342900">
              <a:defRPr/>
            </a:pPr>
            <a:r>
              <a:rPr lang="ja-JP" altLang="en-US" sz="1100" dirty="0">
                <a:latin typeface="HG丸ｺﾞｼｯｸM-PRO" pitchFamily="50" charset="-128"/>
                <a:ea typeface="HG丸ｺﾞｼｯｸM-PRO" pitchFamily="50" charset="-128"/>
              </a:rPr>
              <a:t>図書館システム</a:t>
            </a:r>
            <a:endParaRPr lang="en-US" altLang="ja-JP" sz="1100" dirty="0">
              <a:latin typeface="HG丸ｺﾞｼｯｸM-PRO" pitchFamily="50" charset="-128"/>
              <a:ea typeface="HG丸ｺﾞｼｯｸM-PRO" pitchFamily="50" charset="-128"/>
            </a:endParaRPr>
          </a:p>
        </p:txBody>
      </p:sp>
      <p:cxnSp>
        <p:nvCxnSpPr>
          <p:cNvPr id="198" name="直線矢印コネクタ 197"/>
          <p:cNvCxnSpPr>
            <a:stCxn id="126" idx="1"/>
            <a:endCxn id="194" idx="3"/>
          </p:cNvCxnSpPr>
          <p:nvPr/>
        </p:nvCxnSpPr>
        <p:spPr>
          <a:xfrm flipH="1" flipV="1">
            <a:off x="10711629" y="4377937"/>
            <a:ext cx="276339" cy="36391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01" name="AutoShape 8"/>
          <p:cNvSpPr>
            <a:spLocks noChangeArrowheads="1"/>
          </p:cNvSpPr>
          <p:nvPr/>
        </p:nvSpPr>
        <p:spPr bwMode="auto">
          <a:xfrm>
            <a:off x="8303180" y="2673909"/>
            <a:ext cx="997301" cy="79208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a:bodyPr>
          <a:lstStyle/>
          <a:p>
            <a:pPr marL="342900" indent="-342900">
              <a:defRPr/>
            </a:pPr>
            <a:r>
              <a:rPr lang="ja-JP" altLang="en-US" sz="1100" dirty="0">
                <a:latin typeface="HG丸ｺﾞｼｯｸM-PRO" pitchFamily="50" charset="-128"/>
                <a:ea typeface="HG丸ｺﾞｼｯｸM-PRO" pitchFamily="50" charset="-128"/>
              </a:rPr>
              <a:t>電子書籍貸出</a:t>
            </a:r>
            <a:endParaRPr lang="en-US" altLang="ja-JP" sz="1100" dirty="0">
              <a:latin typeface="HG丸ｺﾞｼｯｸM-PRO" pitchFamily="50" charset="-128"/>
              <a:ea typeface="HG丸ｺﾞｼｯｸM-PRO" pitchFamily="50" charset="-128"/>
            </a:endParaRPr>
          </a:p>
          <a:p>
            <a:pPr marL="342900" indent="-342900">
              <a:defRPr/>
            </a:pPr>
            <a:r>
              <a:rPr lang="ja-JP" altLang="en-US" sz="1100" dirty="0">
                <a:latin typeface="HG丸ｺﾞｼｯｸM-PRO" pitchFamily="50" charset="-128"/>
                <a:ea typeface="HG丸ｺﾞｼｯｸM-PRO" pitchFamily="50" charset="-128"/>
              </a:rPr>
              <a:t>管理システム</a:t>
            </a:r>
            <a:endParaRPr lang="en-US" altLang="ja-JP" sz="1100" dirty="0">
              <a:latin typeface="HG丸ｺﾞｼｯｸM-PRO" pitchFamily="50" charset="-128"/>
              <a:ea typeface="HG丸ｺﾞｼｯｸM-PRO" pitchFamily="50" charset="-128"/>
            </a:endParaRPr>
          </a:p>
        </p:txBody>
      </p:sp>
      <p:pic>
        <p:nvPicPr>
          <p:cNvPr id="202" name="Picture 36" descr="MCj02320470000[1]"/>
          <p:cNvPicPr>
            <a:picLocks noChangeAspect="1" noChangeArrowheads="1"/>
          </p:cNvPicPr>
          <p:nvPr/>
        </p:nvPicPr>
        <p:blipFill>
          <a:blip r:embed="rId2" cstate="print"/>
          <a:srcRect/>
          <a:stretch>
            <a:fillRect/>
          </a:stretch>
        </p:blipFill>
        <p:spPr bwMode="auto">
          <a:xfrm>
            <a:off x="10917829" y="2285395"/>
            <a:ext cx="517525" cy="485775"/>
          </a:xfrm>
          <a:prstGeom prst="rect">
            <a:avLst/>
          </a:prstGeom>
          <a:noFill/>
          <a:ln w="9525">
            <a:noFill/>
            <a:miter lim="800000"/>
            <a:headEnd/>
            <a:tailEnd/>
          </a:ln>
        </p:spPr>
      </p:pic>
      <p:pic>
        <p:nvPicPr>
          <p:cNvPr id="203" name="Picture 36" descr="MCj02320470000[1]"/>
          <p:cNvPicPr>
            <a:picLocks noChangeAspect="1" noChangeArrowheads="1"/>
          </p:cNvPicPr>
          <p:nvPr/>
        </p:nvPicPr>
        <p:blipFill>
          <a:blip r:embed="rId2" cstate="print"/>
          <a:srcRect/>
          <a:stretch>
            <a:fillRect/>
          </a:stretch>
        </p:blipFill>
        <p:spPr bwMode="auto">
          <a:xfrm>
            <a:off x="10931002" y="3167811"/>
            <a:ext cx="517525" cy="485775"/>
          </a:xfrm>
          <a:prstGeom prst="rect">
            <a:avLst/>
          </a:prstGeom>
          <a:noFill/>
          <a:ln w="9525">
            <a:noFill/>
            <a:miter lim="800000"/>
            <a:headEnd/>
            <a:tailEnd/>
          </a:ln>
        </p:spPr>
      </p:pic>
      <p:cxnSp>
        <p:nvCxnSpPr>
          <p:cNvPr id="204" name="直線矢印コネクタ 203"/>
          <p:cNvCxnSpPr>
            <a:stCxn id="206" idx="1"/>
            <a:endCxn id="201" idx="3"/>
          </p:cNvCxnSpPr>
          <p:nvPr/>
        </p:nvCxnSpPr>
        <p:spPr>
          <a:xfrm flipH="1">
            <a:off x="9300481" y="3046783"/>
            <a:ext cx="164903" cy="2317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線矢印コネクタ 204"/>
          <p:cNvCxnSpPr>
            <a:stCxn id="202" idx="1"/>
            <a:endCxn id="206" idx="3"/>
          </p:cNvCxnSpPr>
          <p:nvPr/>
        </p:nvCxnSpPr>
        <p:spPr>
          <a:xfrm flipH="1">
            <a:off x="10654662" y="2528282"/>
            <a:ext cx="263166" cy="51850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06" name="AutoShape 8"/>
          <p:cNvSpPr>
            <a:spLocks noChangeArrowheads="1"/>
          </p:cNvSpPr>
          <p:nvPr/>
        </p:nvSpPr>
        <p:spPr bwMode="auto">
          <a:xfrm>
            <a:off x="9465384" y="2650738"/>
            <a:ext cx="1189279" cy="79208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defRPr/>
            </a:pPr>
            <a:r>
              <a:rPr lang="ja-JP" altLang="en-US" sz="1100" dirty="0">
                <a:latin typeface="HG丸ｺﾞｼｯｸM-PRO" pitchFamily="50" charset="-128"/>
                <a:ea typeface="HG丸ｺﾞｼｯｸM-PRO" pitchFamily="50" charset="-128"/>
              </a:rPr>
              <a:t>既存の</a:t>
            </a:r>
            <a:endParaRPr lang="en-US" altLang="ja-JP" sz="1100" dirty="0">
              <a:latin typeface="HG丸ｺﾞｼｯｸM-PRO" pitchFamily="50" charset="-128"/>
              <a:ea typeface="HG丸ｺﾞｼｯｸM-PRO" pitchFamily="50" charset="-128"/>
            </a:endParaRPr>
          </a:p>
          <a:p>
            <a:pPr marL="342900" indent="-342900">
              <a:defRPr/>
            </a:pPr>
            <a:r>
              <a:rPr lang="ja-JP" altLang="en-US" sz="1100" dirty="0">
                <a:latin typeface="HG丸ｺﾞｼｯｸM-PRO" pitchFamily="50" charset="-128"/>
                <a:ea typeface="HG丸ｺﾞｼｯｸM-PRO" pitchFamily="50" charset="-128"/>
              </a:rPr>
              <a:t>図書館システム</a:t>
            </a:r>
            <a:endParaRPr lang="en-US" altLang="ja-JP" sz="1100" dirty="0">
              <a:latin typeface="HG丸ｺﾞｼｯｸM-PRO" pitchFamily="50" charset="-128"/>
              <a:ea typeface="HG丸ｺﾞｼｯｸM-PRO" pitchFamily="50" charset="-128"/>
            </a:endParaRPr>
          </a:p>
        </p:txBody>
      </p:sp>
      <p:cxnSp>
        <p:nvCxnSpPr>
          <p:cNvPr id="207" name="直線矢印コネクタ 206"/>
          <p:cNvCxnSpPr>
            <a:stCxn id="203" idx="1"/>
            <a:endCxn id="206" idx="3"/>
          </p:cNvCxnSpPr>
          <p:nvPr/>
        </p:nvCxnSpPr>
        <p:spPr>
          <a:xfrm flipH="1" flipV="1">
            <a:off x="10654663" y="3046782"/>
            <a:ext cx="276339" cy="36391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08" name="AutoShape 8"/>
          <p:cNvSpPr>
            <a:spLocks noChangeArrowheads="1"/>
          </p:cNvSpPr>
          <p:nvPr/>
        </p:nvSpPr>
        <p:spPr bwMode="auto">
          <a:xfrm>
            <a:off x="8303180" y="5376674"/>
            <a:ext cx="997301" cy="79208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a:bodyPr>
          <a:lstStyle/>
          <a:p>
            <a:pPr marL="342900" indent="-342900">
              <a:defRPr/>
            </a:pPr>
            <a:r>
              <a:rPr lang="ja-JP" altLang="en-US" sz="1100" dirty="0">
                <a:latin typeface="HG丸ｺﾞｼｯｸM-PRO" pitchFamily="50" charset="-128"/>
                <a:ea typeface="HG丸ｺﾞｼｯｸM-PRO" pitchFamily="50" charset="-128"/>
              </a:rPr>
              <a:t>電子書籍貸出</a:t>
            </a:r>
            <a:endParaRPr lang="en-US" altLang="ja-JP" sz="1100" dirty="0">
              <a:latin typeface="HG丸ｺﾞｼｯｸM-PRO" pitchFamily="50" charset="-128"/>
              <a:ea typeface="HG丸ｺﾞｼｯｸM-PRO" pitchFamily="50" charset="-128"/>
            </a:endParaRPr>
          </a:p>
          <a:p>
            <a:pPr marL="342900" indent="-342900">
              <a:defRPr/>
            </a:pPr>
            <a:r>
              <a:rPr lang="ja-JP" altLang="en-US" sz="1100" dirty="0">
                <a:latin typeface="HG丸ｺﾞｼｯｸM-PRO" pitchFamily="50" charset="-128"/>
                <a:ea typeface="HG丸ｺﾞｼｯｸM-PRO" pitchFamily="50" charset="-128"/>
              </a:rPr>
              <a:t>管理システム</a:t>
            </a:r>
            <a:endParaRPr lang="en-US" altLang="ja-JP" sz="1100" dirty="0">
              <a:latin typeface="HG丸ｺﾞｼｯｸM-PRO" pitchFamily="50" charset="-128"/>
              <a:ea typeface="HG丸ｺﾞｼｯｸM-PRO" pitchFamily="50" charset="-128"/>
            </a:endParaRPr>
          </a:p>
        </p:txBody>
      </p:sp>
      <p:pic>
        <p:nvPicPr>
          <p:cNvPr id="209" name="Picture 36" descr="MCj02320470000[1]"/>
          <p:cNvPicPr>
            <a:picLocks noChangeAspect="1" noChangeArrowheads="1"/>
          </p:cNvPicPr>
          <p:nvPr/>
        </p:nvPicPr>
        <p:blipFill>
          <a:blip r:embed="rId2" cstate="print"/>
          <a:srcRect/>
          <a:stretch>
            <a:fillRect/>
          </a:stretch>
        </p:blipFill>
        <p:spPr bwMode="auto">
          <a:xfrm>
            <a:off x="10931003" y="5251882"/>
            <a:ext cx="517525" cy="485775"/>
          </a:xfrm>
          <a:prstGeom prst="rect">
            <a:avLst/>
          </a:prstGeom>
          <a:noFill/>
          <a:ln w="9525">
            <a:noFill/>
            <a:miter lim="800000"/>
            <a:headEnd/>
            <a:tailEnd/>
          </a:ln>
        </p:spPr>
      </p:pic>
      <p:pic>
        <p:nvPicPr>
          <p:cNvPr id="210" name="Picture 36" descr="MCj02320470000[1]"/>
          <p:cNvPicPr>
            <a:picLocks noChangeAspect="1" noChangeArrowheads="1"/>
          </p:cNvPicPr>
          <p:nvPr/>
        </p:nvPicPr>
        <p:blipFill>
          <a:blip r:embed="rId2" cstate="print"/>
          <a:srcRect/>
          <a:stretch>
            <a:fillRect/>
          </a:stretch>
        </p:blipFill>
        <p:spPr bwMode="auto">
          <a:xfrm>
            <a:off x="10931002" y="5870576"/>
            <a:ext cx="517525" cy="485775"/>
          </a:xfrm>
          <a:prstGeom prst="rect">
            <a:avLst/>
          </a:prstGeom>
          <a:noFill/>
          <a:ln w="9525">
            <a:noFill/>
            <a:miter lim="800000"/>
            <a:headEnd/>
            <a:tailEnd/>
          </a:ln>
        </p:spPr>
      </p:pic>
      <p:cxnSp>
        <p:nvCxnSpPr>
          <p:cNvPr id="211" name="直線矢印コネクタ 210"/>
          <p:cNvCxnSpPr>
            <a:stCxn id="213" idx="1"/>
            <a:endCxn id="208" idx="3"/>
          </p:cNvCxnSpPr>
          <p:nvPr/>
        </p:nvCxnSpPr>
        <p:spPr>
          <a:xfrm flipH="1">
            <a:off x="9300481" y="5749548"/>
            <a:ext cx="164903" cy="2317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a:stCxn id="209" idx="1"/>
            <a:endCxn id="213" idx="3"/>
          </p:cNvCxnSpPr>
          <p:nvPr/>
        </p:nvCxnSpPr>
        <p:spPr>
          <a:xfrm flipH="1">
            <a:off x="10654662" y="5494769"/>
            <a:ext cx="276340" cy="25477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13" name="AutoShape 8"/>
          <p:cNvSpPr>
            <a:spLocks noChangeArrowheads="1"/>
          </p:cNvSpPr>
          <p:nvPr/>
        </p:nvSpPr>
        <p:spPr bwMode="auto">
          <a:xfrm>
            <a:off x="9465384" y="5353503"/>
            <a:ext cx="1189279" cy="79208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defRPr/>
            </a:pPr>
            <a:r>
              <a:rPr lang="ja-JP" altLang="en-US" sz="1100" dirty="0">
                <a:latin typeface="HG丸ｺﾞｼｯｸM-PRO" pitchFamily="50" charset="-128"/>
                <a:ea typeface="HG丸ｺﾞｼｯｸM-PRO" pitchFamily="50" charset="-128"/>
              </a:rPr>
              <a:t>既存の</a:t>
            </a:r>
            <a:endParaRPr lang="en-US" altLang="ja-JP" sz="1100" dirty="0">
              <a:latin typeface="HG丸ｺﾞｼｯｸM-PRO" pitchFamily="50" charset="-128"/>
              <a:ea typeface="HG丸ｺﾞｼｯｸM-PRO" pitchFamily="50" charset="-128"/>
            </a:endParaRPr>
          </a:p>
          <a:p>
            <a:pPr marL="342900" indent="-342900">
              <a:defRPr/>
            </a:pPr>
            <a:r>
              <a:rPr lang="ja-JP" altLang="en-US" sz="1100" dirty="0">
                <a:latin typeface="HG丸ｺﾞｼｯｸM-PRO" pitchFamily="50" charset="-128"/>
                <a:ea typeface="HG丸ｺﾞｼｯｸM-PRO" pitchFamily="50" charset="-128"/>
              </a:rPr>
              <a:t>図書館システム</a:t>
            </a:r>
            <a:endParaRPr lang="en-US" altLang="ja-JP" sz="1100" dirty="0">
              <a:latin typeface="HG丸ｺﾞｼｯｸM-PRO" pitchFamily="50" charset="-128"/>
              <a:ea typeface="HG丸ｺﾞｼｯｸM-PRO" pitchFamily="50" charset="-128"/>
            </a:endParaRPr>
          </a:p>
        </p:txBody>
      </p:sp>
      <p:cxnSp>
        <p:nvCxnSpPr>
          <p:cNvPr id="214" name="直線矢印コネクタ 213"/>
          <p:cNvCxnSpPr>
            <a:stCxn id="210" idx="1"/>
            <a:endCxn id="213" idx="3"/>
          </p:cNvCxnSpPr>
          <p:nvPr/>
        </p:nvCxnSpPr>
        <p:spPr>
          <a:xfrm flipH="1" flipV="1">
            <a:off x="10654663" y="5749547"/>
            <a:ext cx="276339" cy="36391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16" name="四角形吹き出し 215"/>
          <p:cNvSpPr/>
          <p:nvPr/>
        </p:nvSpPr>
        <p:spPr>
          <a:xfrm>
            <a:off x="6213202" y="4187877"/>
            <a:ext cx="956877" cy="173123"/>
          </a:xfrm>
          <a:prstGeom prst="wedgeRectCallout">
            <a:avLst>
              <a:gd name="adj1" fmla="val -317"/>
              <a:gd name="adj2" fmla="val -3315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t>図書館単位</a:t>
            </a:r>
            <a:endParaRPr lang="en-US" altLang="ja-JP" sz="1200" dirty="0"/>
          </a:p>
        </p:txBody>
      </p:sp>
      <p:sp>
        <p:nvSpPr>
          <p:cNvPr id="217" name="四角形吹き出し 216"/>
          <p:cNvSpPr/>
          <p:nvPr/>
        </p:nvSpPr>
        <p:spPr>
          <a:xfrm>
            <a:off x="8112015" y="2039620"/>
            <a:ext cx="956877" cy="173123"/>
          </a:xfrm>
          <a:prstGeom prst="wedgeRectCallout">
            <a:avLst>
              <a:gd name="adj1" fmla="val 19953"/>
              <a:gd name="adj2" fmla="val 292686"/>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1200" dirty="0"/>
              <a:t>利用者単位</a:t>
            </a:r>
            <a:endParaRPr lang="en-US" altLang="ja-JP" sz="1200" dirty="0"/>
          </a:p>
        </p:txBody>
      </p:sp>
      <p:sp>
        <p:nvSpPr>
          <p:cNvPr id="218" name="フローチャート : 磁気ディスク 146"/>
          <p:cNvSpPr/>
          <p:nvPr/>
        </p:nvSpPr>
        <p:spPr>
          <a:xfrm>
            <a:off x="193168" y="3911823"/>
            <a:ext cx="122413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en-US" altLang="ja-JP" sz="1100" dirty="0"/>
              <a:t>NDL</a:t>
            </a:r>
            <a:r>
              <a:rPr lang="ja-JP" altLang="en-US" sz="1100" dirty="0"/>
              <a:t>パブリックドメインコンテンツ</a:t>
            </a:r>
          </a:p>
        </p:txBody>
      </p:sp>
      <p:sp>
        <p:nvSpPr>
          <p:cNvPr id="56" name="フローチャート : 磁気ディスク 146"/>
          <p:cNvSpPr/>
          <p:nvPr/>
        </p:nvSpPr>
        <p:spPr>
          <a:xfrm>
            <a:off x="161696" y="2545910"/>
            <a:ext cx="122413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smtClean="0"/>
              <a:t>商用電子書籍</a:t>
            </a:r>
            <a:endParaRPr lang="ja-JP" altLang="en-US" sz="1100" dirty="0"/>
          </a:p>
        </p:txBody>
      </p:sp>
      <p:sp>
        <p:nvSpPr>
          <p:cNvPr id="8" name="右矢印 7"/>
          <p:cNvSpPr/>
          <p:nvPr/>
        </p:nvSpPr>
        <p:spPr>
          <a:xfrm>
            <a:off x="1684969" y="3083136"/>
            <a:ext cx="695621" cy="1002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4841300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smtClean="0">
                <a:latin typeface="HG丸ｺﾞｼｯｸM-PRO" pitchFamily="50" charset="-128"/>
                <a:ea typeface="HG丸ｺﾞｼｯｸM-PRO" pitchFamily="50" charset="-128"/>
              </a:rPr>
              <a:t>パッケージ系出版物等</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247</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308970505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F09E8C61-8CCF-4D37-ABBF-E4898171F8B5}" type="slidenum">
              <a:rPr lang="en-US" altLang="ja-JP">
                <a:solidFill>
                  <a:srgbClr val="000000"/>
                </a:solidFill>
              </a:rPr>
              <a:pPr/>
              <a:t>248</a:t>
            </a:fld>
            <a:endParaRPr lang="en-US" altLang="ja-JP">
              <a:solidFill>
                <a:srgbClr val="000000"/>
              </a:solidFill>
            </a:endParaRPr>
          </a:p>
        </p:txBody>
      </p:sp>
      <p:sp>
        <p:nvSpPr>
          <p:cNvPr id="1047554" name="Rectangle 2"/>
          <p:cNvSpPr>
            <a:spLocks noGrp="1" noChangeArrowheads="1"/>
          </p:cNvSpPr>
          <p:nvPr>
            <p:ph type="title"/>
          </p:nvPr>
        </p:nvSpPr>
        <p:spPr/>
        <p:txBody>
          <a:bodyPr>
            <a:normAutofit/>
          </a:bodyPr>
          <a:lstStyle/>
          <a:p>
            <a:r>
              <a:rPr lang="ja-JP" altLang="en-US" sz="4000" dirty="0" smtClean="0"/>
              <a:t>歴史的</a:t>
            </a:r>
            <a:r>
              <a:rPr lang="ja-JP" altLang="en-US" sz="4000" dirty="0"/>
              <a:t>音盤アーカイブへの協力</a:t>
            </a:r>
          </a:p>
        </p:txBody>
      </p:sp>
      <p:sp>
        <p:nvSpPr>
          <p:cNvPr id="1047555" name="Rectangle 3"/>
          <p:cNvSpPr>
            <a:spLocks noGrp="1" noChangeArrowheads="1"/>
          </p:cNvSpPr>
          <p:nvPr>
            <p:ph type="body" idx="1"/>
          </p:nvPr>
        </p:nvSpPr>
        <p:spPr>
          <a:xfrm>
            <a:off x="1684963" y="1345915"/>
            <a:ext cx="8803652" cy="4785011"/>
          </a:xfrm>
          <a:ln>
            <a:headEnd/>
            <a:tailEnd/>
          </a:ln>
        </p:spPr>
        <p:style>
          <a:lnRef idx="2">
            <a:schemeClr val="accent6"/>
          </a:lnRef>
          <a:fillRef idx="1">
            <a:schemeClr val="lt1"/>
          </a:fillRef>
          <a:effectRef idx="0">
            <a:schemeClr val="accent6"/>
          </a:effectRef>
          <a:fontRef idx="minor">
            <a:schemeClr val="dk1"/>
          </a:fontRef>
        </p:style>
        <p:txBody>
          <a:bodyPr>
            <a:normAutofit lnSpcReduction="10000"/>
          </a:bodyPr>
          <a:lstStyle/>
          <a:p>
            <a:pPr marL="711200" indent="-711200">
              <a:lnSpc>
                <a:spcPct val="80000"/>
              </a:lnSpc>
            </a:pPr>
            <a:r>
              <a:rPr lang="ja-JP" altLang="en-US" sz="1800" dirty="0"/>
              <a:t>歴史的音盤アーカイブ推進協議会（</a:t>
            </a:r>
            <a:r>
              <a:rPr lang="en-US" altLang="ja-JP" sz="1800" dirty="0" err="1"/>
              <a:t>HiRAC</a:t>
            </a:r>
            <a:r>
              <a:rPr lang="en-US" altLang="ja-JP" sz="1800" dirty="0"/>
              <a:t>)</a:t>
            </a:r>
          </a:p>
          <a:p>
            <a:pPr marL="1066800" lvl="1" indent="-609600">
              <a:lnSpc>
                <a:spcPct val="80000"/>
              </a:lnSpc>
            </a:pPr>
            <a:r>
              <a:rPr lang="ja-JP" altLang="en-US" sz="1600" dirty="0"/>
              <a:t>趣意</a:t>
            </a:r>
          </a:p>
          <a:p>
            <a:pPr marL="1422400" lvl="2" indent="-508000">
              <a:lnSpc>
                <a:spcPct val="80000"/>
              </a:lnSpc>
            </a:pPr>
            <a:r>
              <a:rPr lang="ja-JP" altLang="en-US" sz="1400" dirty="0"/>
              <a:t>文化的遺産である</a:t>
            </a:r>
            <a:r>
              <a:rPr lang="en-US" altLang="ja-JP" sz="1400" dirty="0"/>
              <a:t>SP</a:t>
            </a:r>
            <a:r>
              <a:rPr lang="ja-JP" altLang="en-US" sz="1400" dirty="0"/>
              <a:t>レコード原盤が散逸・劣化し始めている</a:t>
            </a:r>
          </a:p>
          <a:p>
            <a:pPr marL="1422400" lvl="2" indent="-508000">
              <a:lnSpc>
                <a:spcPct val="80000"/>
              </a:lnSpc>
            </a:pPr>
            <a:r>
              <a:rPr lang="ja-JP" altLang="en-US" sz="1400" dirty="0"/>
              <a:t>これをデジタル化して保存し、広く国民に公開することによって、日本の文化と音楽産業界の発展に寄与する</a:t>
            </a:r>
          </a:p>
          <a:p>
            <a:pPr marL="1066800" lvl="1" indent="-609600">
              <a:lnSpc>
                <a:spcPct val="80000"/>
              </a:lnSpc>
            </a:pPr>
            <a:r>
              <a:rPr lang="ja-JP" altLang="en-US" sz="1600" dirty="0"/>
              <a:t>対象</a:t>
            </a:r>
          </a:p>
          <a:p>
            <a:pPr marL="1422400" lvl="2" indent="-508000">
              <a:lnSpc>
                <a:spcPct val="80000"/>
              </a:lnSpc>
            </a:pPr>
            <a:r>
              <a:rPr lang="en-US" altLang="ja-JP" sz="1400" dirty="0"/>
              <a:t>SP</a:t>
            </a:r>
            <a:r>
              <a:rPr lang="ja-JP" altLang="en-US" sz="1400" dirty="0"/>
              <a:t>レコード：</a:t>
            </a:r>
            <a:r>
              <a:rPr lang="en-US" altLang="ja-JP" sz="1400" dirty="0"/>
              <a:t>3</a:t>
            </a:r>
            <a:r>
              <a:rPr lang="ja-JP" altLang="en-US" sz="1400" dirty="0"/>
              <a:t>万タイトル（</a:t>
            </a:r>
            <a:r>
              <a:rPr lang="en-US" altLang="ja-JP" sz="1400" dirty="0"/>
              <a:t>6</a:t>
            </a:r>
            <a:r>
              <a:rPr lang="ja-JP" altLang="en-US" sz="1400" dirty="0"/>
              <a:t>万曲）、その他、商業用レコード以外の記録物</a:t>
            </a:r>
          </a:p>
          <a:p>
            <a:pPr marL="1066800" lvl="1" indent="-609600">
              <a:lnSpc>
                <a:spcPct val="80000"/>
              </a:lnSpc>
            </a:pPr>
            <a:r>
              <a:rPr lang="en-US" altLang="ja-JP" sz="1600" dirty="0" err="1"/>
              <a:t>HiRAC</a:t>
            </a:r>
            <a:r>
              <a:rPr lang="ja-JP" altLang="en-US" sz="1600" dirty="0"/>
              <a:t>メンバー</a:t>
            </a:r>
          </a:p>
          <a:p>
            <a:pPr marL="1422400" lvl="2" indent="-508000">
              <a:lnSpc>
                <a:spcPct val="80000"/>
              </a:lnSpc>
            </a:pPr>
            <a:r>
              <a:rPr lang="ja-JP" altLang="en-US" sz="1400" dirty="0"/>
              <a:t>日本放送協会、日本音楽著作権協会（</a:t>
            </a:r>
            <a:r>
              <a:rPr lang="en-US" altLang="ja-JP" sz="1400" dirty="0"/>
              <a:t>JASRAC</a:t>
            </a:r>
            <a:r>
              <a:rPr lang="ja-JP" altLang="en-US" sz="1400" dirty="0"/>
              <a:t>）、日本芸能実演家団体協議会、日本伝統文化振興財団、映像産業振興機構、日本レコード協会</a:t>
            </a:r>
          </a:p>
          <a:p>
            <a:pPr marL="711200" indent="-711200">
              <a:lnSpc>
                <a:spcPct val="80000"/>
              </a:lnSpc>
            </a:pPr>
            <a:r>
              <a:rPr lang="ja-JP" altLang="en-US" sz="1800" dirty="0"/>
              <a:t>考えられる協力</a:t>
            </a:r>
          </a:p>
          <a:p>
            <a:pPr marL="1066800" lvl="1" indent="-609600">
              <a:lnSpc>
                <a:spcPct val="80000"/>
              </a:lnSpc>
            </a:pPr>
            <a:r>
              <a:rPr lang="ja-JP" altLang="en-US" sz="1600" dirty="0"/>
              <a:t>方針</a:t>
            </a:r>
          </a:p>
          <a:p>
            <a:pPr marL="1422400" lvl="2" indent="-508000">
              <a:lnSpc>
                <a:spcPct val="80000"/>
              </a:lnSpc>
            </a:pPr>
            <a:r>
              <a:rPr lang="en-US" altLang="ja-JP" sz="1400" dirty="0" err="1"/>
              <a:t>HiRAC</a:t>
            </a:r>
            <a:r>
              <a:rPr lang="ja-JP" altLang="en-US" sz="1400" dirty="0" err="1"/>
              <a:t>への</a:t>
            </a:r>
            <a:r>
              <a:rPr lang="ja-JP" altLang="en-US" sz="1400" dirty="0"/>
              <a:t>オブザーバ参加</a:t>
            </a:r>
          </a:p>
          <a:p>
            <a:pPr marL="1422400" lvl="2" indent="-508000">
              <a:lnSpc>
                <a:spcPct val="80000"/>
              </a:lnSpc>
            </a:pPr>
            <a:r>
              <a:rPr lang="en-US" altLang="ja-JP" sz="1400" dirty="0" err="1"/>
              <a:t>HiRAC</a:t>
            </a:r>
            <a:r>
              <a:rPr lang="ja-JP" altLang="en-US" sz="1400" dirty="0"/>
              <a:t>による音盤デジタル化の支援</a:t>
            </a:r>
          </a:p>
          <a:p>
            <a:pPr marL="1422400" lvl="2" indent="-508000">
              <a:lnSpc>
                <a:spcPct val="80000"/>
              </a:lnSpc>
            </a:pPr>
            <a:r>
              <a:rPr lang="ja-JP" altLang="en-US" sz="1400" dirty="0"/>
              <a:t>デジタル化音源の当館への納本</a:t>
            </a:r>
          </a:p>
          <a:p>
            <a:pPr marL="1422400" lvl="2" indent="-508000">
              <a:lnSpc>
                <a:spcPct val="80000"/>
              </a:lnSpc>
            </a:pPr>
            <a:r>
              <a:rPr lang="en-US" altLang="ja-JP" sz="1400" dirty="0"/>
              <a:t>NDL</a:t>
            </a:r>
            <a:r>
              <a:rPr lang="ja-JP" altLang="en-US" sz="1400" dirty="0"/>
              <a:t>デジタルアーカイブからの公開　（館内、公共図書館、インターネット（？））</a:t>
            </a:r>
          </a:p>
          <a:p>
            <a:pPr marL="1422400" lvl="2" indent="-508000">
              <a:lnSpc>
                <a:spcPct val="80000"/>
              </a:lnSpc>
            </a:pPr>
            <a:r>
              <a:rPr lang="ja-JP" altLang="en-US" sz="1400" dirty="0"/>
              <a:t>オーディオアーカイブの標準規格の策定作業（</a:t>
            </a:r>
            <a:r>
              <a:rPr lang="en-US" altLang="ja-JP" sz="1400" dirty="0"/>
              <a:t>JEITA</a:t>
            </a:r>
            <a:r>
              <a:rPr lang="ja-JP" altLang="en-US" sz="1400" dirty="0"/>
              <a:t>）への参画</a:t>
            </a:r>
          </a:p>
          <a:p>
            <a:pPr marL="1066800" lvl="1" indent="-609600">
              <a:lnSpc>
                <a:spcPct val="80000"/>
              </a:lnSpc>
            </a:pPr>
            <a:r>
              <a:rPr lang="ja-JP" altLang="en-US" sz="1600" dirty="0"/>
              <a:t>アーカイブ及び公開用システムの構築</a:t>
            </a:r>
          </a:p>
          <a:p>
            <a:pPr marL="1422400" lvl="2" indent="-508000">
              <a:lnSpc>
                <a:spcPct val="80000"/>
              </a:lnSpc>
            </a:pPr>
            <a:r>
              <a:rPr lang="ja-JP" altLang="en-US" sz="1400" dirty="0"/>
              <a:t>デジタル化、統合検索等に関する研究開発成果の実装</a:t>
            </a:r>
          </a:p>
          <a:p>
            <a:pPr marL="1422400" lvl="2" indent="-508000">
              <a:lnSpc>
                <a:spcPct val="80000"/>
              </a:lnSpc>
            </a:pPr>
            <a:r>
              <a:rPr lang="ja-JP" altLang="en-US" sz="1400" dirty="0"/>
              <a:t>著作権管理機能の研究開発成果の実装</a:t>
            </a:r>
          </a:p>
        </p:txBody>
      </p:sp>
      <p:sp>
        <p:nvSpPr>
          <p:cNvPr id="1047556" name="Rectangle 4"/>
          <p:cNvSpPr>
            <a:spLocks noChangeArrowheads="1"/>
          </p:cNvSpPr>
          <p:nvPr/>
        </p:nvSpPr>
        <p:spPr bwMode="auto">
          <a:xfrm>
            <a:off x="3587895" y="6320423"/>
            <a:ext cx="5354351" cy="338554"/>
          </a:xfrm>
          <a:prstGeom prst="rect">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pPr>
            <a:r>
              <a:rPr lang="en-US" altLang="ja-JP" sz="1600" b="1">
                <a:solidFill>
                  <a:srgbClr val="3333CC"/>
                </a:solidFill>
                <a:latin typeface="HG丸ｺﾞｼｯｸM-PRO" panose="020F0600000000000000" pitchFamily="50" charset="-128"/>
                <a:ea typeface="HG丸ｺﾞｼｯｸM-PRO" panose="020F0600000000000000" pitchFamily="50" charset="-128"/>
              </a:rPr>
              <a:t>⇒</a:t>
            </a:r>
            <a:r>
              <a:rPr lang="ja-JP" altLang="en-US" sz="1600" b="1">
                <a:solidFill>
                  <a:srgbClr val="3333CC"/>
                </a:solidFill>
                <a:latin typeface="HG丸ｺﾞｼｯｸM-PRO" panose="020F0600000000000000" pitchFamily="50" charset="-128"/>
                <a:ea typeface="HG丸ｺﾞｼｯｸM-PRO" panose="020F0600000000000000" pitchFamily="50" charset="-128"/>
              </a:rPr>
              <a:t>　歴史的音盤を将来に亘って聴くことができるように</a:t>
            </a:r>
          </a:p>
        </p:txBody>
      </p:sp>
      <p:sp>
        <p:nvSpPr>
          <p:cNvPr id="2" name="テキスト ボックス 1"/>
          <p:cNvSpPr txBox="1"/>
          <p:nvPr/>
        </p:nvSpPr>
        <p:spPr>
          <a:xfrm>
            <a:off x="11126912" y="133564"/>
            <a:ext cx="883575" cy="369332"/>
          </a:xfrm>
          <a:prstGeom prst="rect">
            <a:avLst/>
          </a:prstGeom>
          <a:noFill/>
        </p:spPr>
        <p:txBody>
          <a:bodyPr wrap="none" rtlCol="0">
            <a:spAutoFit/>
          </a:bodyPr>
          <a:lstStyle/>
          <a:p>
            <a:r>
              <a:rPr kumimoji="1" lang="en-US" altLang="ja-JP" dirty="0" smtClean="0"/>
              <a:t>2008</a:t>
            </a:r>
            <a:r>
              <a:rPr kumimoji="1" lang="ja-JP" altLang="en-US" dirty="0" smtClean="0"/>
              <a:t>年</a:t>
            </a:r>
            <a:endParaRPr kumimoji="1" lang="ja-JP" altLang="en-US" dirty="0"/>
          </a:p>
        </p:txBody>
      </p:sp>
    </p:spTree>
    <p:extLst>
      <p:ext uri="{BB962C8B-B14F-4D97-AF65-F5344CB8AC3E}">
        <p14:creationId xmlns:p14="http://schemas.microsoft.com/office/powerpoint/2010/main" val="96495414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smtClean="0">
                <a:latin typeface="HG丸ｺﾞｼｯｸM-PRO" pitchFamily="50" charset="-128"/>
                <a:ea typeface="HG丸ｺﾞｼｯｸM-PRO" pitchFamily="50" charset="-128"/>
              </a:rPr>
              <a:t>今後の連携</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249</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10639667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t>資料のデジタル化</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25</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14835260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dirty="0" smtClean="0">
                <a:latin typeface="HG丸ｺﾞｼｯｸM-PRO" panose="020F0600000000000000" pitchFamily="50" charset="-128"/>
                <a:ea typeface="HG丸ｺﾞｼｯｸM-PRO" panose="020F0600000000000000" pitchFamily="50" charset="-128"/>
              </a:rPr>
              <a:t>今後の公共図書館に望まれる図書館システム</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lstStyle/>
          <a:p>
            <a:endParaRPr kumimoji="1" lang="ja-JP" alt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250</a:t>
            </a:fld>
            <a:endParaRPr kumimoji="0" lang="en-US"/>
          </a:p>
        </p:txBody>
      </p:sp>
    </p:spTree>
    <p:extLst>
      <p:ext uri="{BB962C8B-B14F-4D97-AF65-F5344CB8AC3E}">
        <p14:creationId xmlns:p14="http://schemas.microsoft.com/office/powerpoint/2010/main" val="103277799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smtClean="0">
                <a:latin typeface="HG丸ｺﾞｼｯｸM-PRO" pitchFamily="50" charset="-128"/>
                <a:ea typeface="HG丸ｺﾞｼｯｸM-PRO" pitchFamily="50" charset="-128"/>
              </a:rPr>
              <a:t>今までの公共図書館との連携</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251</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81941913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スライド番号プレースホルダー 5"/>
          <p:cNvSpPr>
            <a:spLocks noGrp="1"/>
          </p:cNvSpPr>
          <p:nvPr>
            <p:ph type="sldNum" sz="quarter" idx="12"/>
          </p:nvPr>
        </p:nvSpPr>
        <p:spPr/>
        <p:txBody>
          <a:bodyPr/>
          <a:lstStyle/>
          <a:p>
            <a:fld id="{555CCDB6-C20F-4610-9854-666222E2C156}" type="slidenum">
              <a:rPr lang="en-US" altLang="ja-JP">
                <a:solidFill>
                  <a:srgbClr val="000000"/>
                </a:solidFill>
              </a:rPr>
              <a:pPr/>
              <a:t>252</a:t>
            </a:fld>
            <a:endParaRPr lang="en-US" altLang="ja-JP">
              <a:solidFill>
                <a:srgbClr val="000000"/>
              </a:solidFill>
            </a:endParaRPr>
          </a:p>
        </p:txBody>
      </p:sp>
      <p:sp>
        <p:nvSpPr>
          <p:cNvPr id="1034242" name="Oval 2"/>
          <p:cNvSpPr>
            <a:spLocks noChangeArrowheads="1"/>
          </p:cNvSpPr>
          <p:nvPr/>
        </p:nvSpPr>
        <p:spPr bwMode="auto">
          <a:xfrm rot="10800000">
            <a:off x="3287713" y="1484314"/>
            <a:ext cx="3816350" cy="2016125"/>
          </a:xfrm>
          <a:prstGeom prst="ellipse">
            <a:avLst/>
          </a:prstGeom>
          <a:gradFill rotWithShape="0">
            <a:gsLst>
              <a:gs pos="0">
                <a:schemeClr val="accent1"/>
              </a:gs>
              <a:gs pos="50000">
                <a:schemeClr val="bg1"/>
              </a:gs>
              <a:gs pos="100000">
                <a:schemeClr val="accent1"/>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43" name="Oval 3"/>
          <p:cNvSpPr>
            <a:spLocks noChangeArrowheads="1"/>
          </p:cNvSpPr>
          <p:nvPr/>
        </p:nvSpPr>
        <p:spPr bwMode="auto">
          <a:xfrm rot="10800000">
            <a:off x="3216275" y="1196976"/>
            <a:ext cx="3816350" cy="2016125"/>
          </a:xfrm>
          <a:prstGeom prst="ellipse">
            <a:avLst/>
          </a:prstGeom>
          <a:gradFill rotWithShape="0">
            <a:gsLst>
              <a:gs pos="0">
                <a:schemeClr val="accent1"/>
              </a:gs>
              <a:gs pos="50000">
                <a:schemeClr val="bg1"/>
              </a:gs>
              <a:gs pos="100000">
                <a:schemeClr val="accent1"/>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44" name="AutoShape 4"/>
          <p:cNvSpPr>
            <a:spLocks noChangeArrowheads="1"/>
          </p:cNvSpPr>
          <p:nvPr/>
        </p:nvSpPr>
        <p:spPr bwMode="auto">
          <a:xfrm>
            <a:off x="2135189" y="1916113"/>
            <a:ext cx="744537" cy="639762"/>
          </a:xfrm>
          <a:prstGeom prst="can">
            <a:avLst>
              <a:gd name="adj" fmla="val 25000"/>
            </a:avLst>
          </a:prstGeom>
          <a:gradFill rotWithShape="1">
            <a:gsLst>
              <a:gs pos="0">
                <a:schemeClr val="bg1"/>
              </a:gs>
              <a:gs pos="100000">
                <a:srgbClr val="B2B2B2"/>
              </a:gs>
            </a:gsLst>
            <a:lin ang="0" scaled="1"/>
          </a:gradFill>
          <a:ln w="2857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b="1">
                <a:solidFill>
                  <a:srgbClr val="663300"/>
                </a:solidFill>
                <a:latin typeface="ＭＳ Ｐゴシック" panose="020B0600070205080204" pitchFamily="50" charset="-128"/>
              </a:rPr>
              <a:t>地域図書館</a:t>
            </a:r>
          </a:p>
        </p:txBody>
      </p:sp>
      <p:sp>
        <p:nvSpPr>
          <p:cNvPr id="1034245" name="AutoShape 5"/>
          <p:cNvSpPr>
            <a:spLocks noChangeArrowheads="1"/>
          </p:cNvSpPr>
          <p:nvPr/>
        </p:nvSpPr>
        <p:spPr bwMode="auto">
          <a:xfrm>
            <a:off x="1992314" y="1989138"/>
            <a:ext cx="744537" cy="639762"/>
          </a:xfrm>
          <a:prstGeom prst="can">
            <a:avLst>
              <a:gd name="adj" fmla="val 25000"/>
            </a:avLst>
          </a:prstGeom>
          <a:gradFill rotWithShape="1">
            <a:gsLst>
              <a:gs pos="0">
                <a:schemeClr val="bg1"/>
              </a:gs>
              <a:gs pos="100000">
                <a:srgbClr val="B2B2B2"/>
              </a:gs>
            </a:gsLst>
            <a:lin ang="0" scaled="1"/>
          </a:gradFill>
          <a:ln w="2857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b="1">
                <a:solidFill>
                  <a:srgbClr val="663300"/>
                </a:solidFill>
                <a:latin typeface="ＭＳ Ｐゴシック" panose="020B0600070205080204" pitchFamily="50" charset="-128"/>
              </a:rPr>
              <a:t>地域図書館</a:t>
            </a:r>
          </a:p>
        </p:txBody>
      </p:sp>
      <p:sp>
        <p:nvSpPr>
          <p:cNvPr id="1034246" name="Oval 6"/>
          <p:cNvSpPr>
            <a:spLocks noChangeArrowheads="1"/>
          </p:cNvSpPr>
          <p:nvPr/>
        </p:nvSpPr>
        <p:spPr bwMode="auto">
          <a:xfrm rot="10800000">
            <a:off x="5519738" y="3355975"/>
            <a:ext cx="2089150" cy="1150938"/>
          </a:xfrm>
          <a:prstGeom prst="ellipse">
            <a:avLst/>
          </a:prstGeom>
          <a:gradFill rotWithShape="0">
            <a:gsLst>
              <a:gs pos="0">
                <a:srgbClr val="33CC33"/>
              </a:gs>
              <a:gs pos="50000">
                <a:srgbClr val="CCFFCC"/>
              </a:gs>
              <a:gs pos="100000">
                <a:srgbClr val="33CC33"/>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47" name="Oval 7"/>
          <p:cNvSpPr>
            <a:spLocks noChangeArrowheads="1"/>
          </p:cNvSpPr>
          <p:nvPr/>
        </p:nvSpPr>
        <p:spPr bwMode="auto">
          <a:xfrm rot="10800000">
            <a:off x="3071813" y="908051"/>
            <a:ext cx="3816350" cy="2016125"/>
          </a:xfrm>
          <a:prstGeom prst="ellipse">
            <a:avLst/>
          </a:prstGeom>
          <a:gradFill rotWithShape="0">
            <a:gsLst>
              <a:gs pos="0">
                <a:schemeClr val="accent1"/>
              </a:gs>
              <a:gs pos="50000">
                <a:schemeClr val="bg1"/>
              </a:gs>
              <a:gs pos="100000">
                <a:schemeClr val="accent1"/>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48" name="Oval 8"/>
          <p:cNvSpPr>
            <a:spLocks noChangeArrowheads="1"/>
          </p:cNvSpPr>
          <p:nvPr/>
        </p:nvSpPr>
        <p:spPr bwMode="auto">
          <a:xfrm rot="10800000">
            <a:off x="7032625" y="2133601"/>
            <a:ext cx="2089150" cy="1871663"/>
          </a:xfrm>
          <a:prstGeom prst="ellipse">
            <a:avLst/>
          </a:prstGeom>
          <a:gradFill rotWithShape="0">
            <a:gsLst>
              <a:gs pos="0">
                <a:srgbClr val="6699FF"/>
              </a:gs>
              <a:gs pos="50000">
                <a:srgbClr val="D9D9FF"/>
              </a:gs>
              <a:gs pos="100000">
                <a:srgbClr val="6699FF"/>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49" name="Cloud"/>
          <p:cNvSpPr>
            <a:spLocks noChangeAspect="1" noEditPoints="1" noChangeArrowheads="1"/>
          </p:cNvSpPr>
          <p:nvPr/>
        </p:nvSpPr>
        <p:spPr bwMode="auto">
          <a:xfrm>
            <a:off x="1703389" y="1125539"/>
            <a:ext cx="1296987" cy="35274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12700">
            <a:solidFill>
              <a:srgbClr val="6633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lstStyle/>
          <a:p>
            <a:pPr algn="ctr" fontAlgn="base">
              <a:spcBef>
                <a:spcPct val="0"/>
              </a:spcBef>
              <a:spcAft>
                <a:spcPct val="0"/>
              </a:spcAft>
            </a:pPr>
            <a:endParaRPr lang="ja-JP" altLang="ja-JP" sz="2000">
              <a:solidFill>
                <a:srgbClr val="663300"/>
              </a:solidFill>
              <a:latin typeface="ＭＳ Ｐゴシック" panose="020B0600070205080204" pitchFamily="50" charset="-128"/>
            </a:endParaRPr>
          </a:p>
        </p:txBody>
      </p:sp>
      <p:sp>
        <p:nvSpPr>
          <p:cNvPr id="1034250" name="Line 10"/>
          <p:cNvSpPr>
            <a:spLocks noChangeShapeType="1"/>
          </p:cNvSpPr>
          <p:nvPr/>
        </p:nvSpPr>
        <p:spPr bwMode="auto">
          <a:xfrm>
            <a:off x="3432175" y="2636838"/>
            <a:ext cx="503238" cy="215900"/>
          </a:xfrm>
          <a:prstGeom prst="line">
            <a:avLst/>
          </a:prstGeom>
          <a:noFill/>
          <a:ln w="57150">
            <a:solidFill>
              <a:srgbClr val="00C4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51" name="Text Box 11"/>
          <p:cNvSpPr txBox="1">
            <a:spLocks noChangeArrowheads="1"/>
          </p:cNvSpPr>
          <p:nvPr/>
        </p:nvSpPr>
        <p:spPr bwMode="auto">
          <a:xfrm>
            <a:off x="1774825" y="836613"/>
            <a:ext cx="22685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663300"/>
                </a:solidFill>
                <a:effectLst>
                  <a:outerShdw blurRad="38100" dist="38100" dir="2700000" algn="tl">
                    <a:srgbClr val="C0C0C0"/>
                  </a:outerShdw>
                </a:effectLst>
                <a:latin typeface="HGP創英角ﾎﾟｯﾌﾟ体" panose="040B0A00000000000000" pitchFamily="50" charset="-128"/>
                <a:ea typeface="HGPｺﾞｼｯｸE" panose="020B0900000000000000" pitchFamily="50" charset="-128"/>
              </a:rPr>
              <a:t>県域のウェブサイト</a:t>
            </a:r>
          </a:p>
        </p:txBody>
      </p:sp>
      <p:sp>
        <p:nvSpPr>
          <p:cNvPr id="1034252" name="AutoShape 12"/>
          <p:cNvSpPr>
            <a:spLocks noChangeArrowheads="1"/>
          </p:cNvSpPr>
          <p:nvPr/>
        </p:nvSpPr>
        <p:spPr bwMode="auto">
          <a:xfrm>
            <a:off x="1847850" y="2062163"/>
            <a:ext cx="744538" cy="639762"/>
          </a:xfrm>
          <a:prstGeom prst="can">
            <a:avLst>
              <a:gd name="adj" fmla="val 25000"/>
            </a:avLst>
          </a:prstGeom>
          <a:gradFill rotWithShape="1">
            <a:gsLst>
              <a:gs pos="0">
                <a:schemeClr val="bg1"/>
              </a:gs>
              <a:gs pos="100000">
                <a:srgbClr val="B2B2B2"/>
              </a:gs>
            </a:gsLst>
            <a:lin ang="0" scaled="1"/>
          </a:gradFill>
          <a:ln w="2857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b="1">
                <a:solidFill>
                  <a:srgbClr val="663300"/>
                </a:solidFill>
                <a:latin typeface="ＭＳ Ｐゴシック" panose="020B0600070205080204" pitchFamily="50" charset="-128"/>
              </a:rPr>
              <a:t>地域図書館</a:t>
            </a:r>
          </a:p>
        </p:txBody>
      </p:sp>
      <p:sp>
        <p:nvSpPr>
          <p:cNvPr id="1034253" name="AutoShape 13"/>
          <p:cNvSpPr>
            <a:spLocks noChangeArrowheads="1"/>
          </p:cNvSpPr>
          <p:nvPr/>
        </p:nvSpPr>
        <p:spPr bwMode="auto">
          <a:xfrm>
            <a:off x="1847850" y="2789238"/>
            <a:ext cx="744538" cy="639762"/>
          </a:xfrm>
          <a:prstGeom prst="can">
            <a:avLst>
              <a:gd name="adj" fmla="val 25000"/>
            </a:avLst>
          </a:prstGeom>
          <a:gradFill rotWithShape="1">
            <a:gsLst>
              <a:gs pos="0">
                <a:schemeClr val="bg1"/>
              </a:gs>
              <a:gs pos="100000">
                <a:srgbClr val="B2B2B2"/>
              </a:gs>
            </a:gsLst>
            <a:lin ang="0" scaled="1"/>
          </a:gradFill>
          <a:ln w="952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663300"/>
                </a:solidFill>
                <a:latin typeface="ＭＳ Ｐゴシック" panose="020B0600070205080204" pitchFamily="50" charset="-128"/>
              </a:rPr>
              <a:t>地域文化</a:t>
            </a:r>
          </a:p>
          <a:p>
            <a:pPr algn="ctr" fontAlgn="base">
              <a:spcBef>
                <a:spcPct val="0"/>
              </a:spcBef>
              <a:spcAft>
                <a:spcPct val="0"/>
              </a:spcAft>
            </a:pPr>
            <a:r>
              <a:rPr lang="ja-JP" altLang="en-US" sz="1200">
                <a:solidFill>
                  <a:srgbClr val="663300"/>
                </a:solidFill>
                <a:latin typeface="ＭＳ Ｐゴシック" panose="020B0600070205080204" pitchFamily="50" charset="-128"/>
              </a:rPr>
              <a:t>サイト</a:t>
            </a:r>
          </a:p>
        </p:txBody>
      </p:sp>
      <p:sp>
        <p:nvSpPr>
          <p:cNvPr id="1034254" name="AutoShape 14"/>
          <p:cNvSpPr>
            <a:spLocks noChangeArrowheads="1"/>
          </p:cNvSpPr>
          <p:nvPr/>
        </p:nvSpPr>
        <p:spPr bwMode="auto">
          <a:xfrm>
            <a:off x="1847850" y="3500438"/>
            <a:ext cx="744538" cy="639762"/>
          </a:xfrm>
          <a:prstGeom prst="can">
            <a:avLst>
              <a:gd name="adj" fmla="val 25000"/>
            </a:avLst>
          </a:prstGeom>
          <a:gradFill rotWithShape="1">
            <a:gsLst>
              <a:gs pos="0">
                <a:schemeClr val="bg1"/>
              </a:gs>
              <a:gs pos="100000">
                <a:srgbClr val="B2B2B2"/>
              </a:gs>
            </a:gsLst>
            <a:lin ang="0" scaled="1"/>
          </a:gradFill>
          <a:ln w="952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663300"/>
                </a:solidFill>
                <a:latin typeface="ＭＳ Ｐゴシック" panose="020B0600070205080204" pitchFamily="50" charset="-128"/>
              </a:rPr>
              <a:t>地域企業</a:t>
            </a:r>
          </a:p>
        </p:txBody>
      </p:sp>
      <p:sp>
        <p:nvSpPr>
          <p:cNvPr id="1034255" name="AutoShape 15"/>
          <p:cNvSpPr>
            <a:spLocks noChangeArrowheads="1"/>
          </p:cNvSpPr>
          <p:nvPr/>
        </p:nvSpPr>
        <p:spPr bwMode="auto">
          <a:xfrm>
            <a:off x="1774825" y="1268413"/>
            <a:ext cx="742950" cy="627062"/>
          </a:xfrm>
          <a:prstGeom prst="can">
            <a:avLst>
              <a:gd name="adj" fmla="val 25000"/>
            </a:avLst>
          </a:prstGeom>
          <a:gradFill rotWithShape="1">
            <a:gsLst>
              <a:gs pos="0">
                <a:schemeClr val="bg1"/>
              </a:gs>
              <a:gs pos="100000">
                <a:srgbClr val="B2B2B2"/>
              </a:gs>
            </a:gsLst>
            <a:lin ang="0" scaled="1"/>
          </a:gradFill>
          <a:ln w="952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663300"/>
                </a:solidFill>
                <a:latin typeface="ＭＳ Ｐゴシック" panose="020B0600070205080204" pitchFamily="50" charset="-128"/>
              </a:rPr>
              <a:t>公的機関</a:t>
            </a:r>
          </a:p>
        </p:txBody>
      </p:sp>
      <p:sp>
        <p:nvSpPr>
          <p:cNvPr id="1034256" name="AutoShape 16"/>
          <p:cNvSpPr>
            <a:spLocks noChangeArrowheads="1"/>
          </p:cNvSpPr>
          <p:nvPr/>
        </p:nvSpPr>
        <p:spPr bwMode="auto">
          <a:xfrm>
            <a:off x="5448301" y="2420938"/>
            <a:ext cx="720725" cy="373062"/>
          </a:xfrm>
          <a:prstGeom prst="can">
            <a:avLst>
              <a:gd name="adj" fmla="val 25000"/>
            </a:avLst>
          </a:prstGeom>
          <a:gradFill rotWithShape="0">
            <a:gsLst>
              <a:gs pos="0">
                <a:schemeClr val="bg1"/>
              </a:gs>
              <a:gs pos="100000">
                <a:srgbClr val="99FF99"/>
              </a:gs>
            </a:gsLst>
            <a:lin ang="0" scaled="1"/>
          </a:gradFill>
          <a:ln w="9525">
            <a:solidFill>
              <a:srgbClr val="6633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44000" anchor="ctr"/>
          <a:lstStyle/>
          <a:p>
            <a:pPr algn="ctr" fontAlgn="base">
              <a:spcBef>
                <a:spcPct val="0"/>
              </a:spcBef>
              <a:spcAft>
                <a:spcPct val="0"/>
              </a:spcAft>
            </a:pPr>
            <a:r>
              <a:rPr lang="ja-JP" altLang="en-US" sz="1000">
                <a:solidFill>
                  <a:srgbClr val="663300"/>
                </a:solidFill>
                <a:latin typeface="ＭＳ Ｐゴシック" panose="020B0600070205080204" pitchFamily="50" charset="-128"/>
              </a:rPr>
              <a:t>蔵書目録</a:t>
            </a:r>
          </a:p>
        </p:txBody>
      </p:sp>
      <p:sp>
        <p:nvSpPr>
          <p:cNvPr id="1034257" name="AutoShape 17"/>
          <p:cNvSpPr>
            <a:spLocks noChangeArrowheads="1"/>
          </p:cNvSpPr>
          <p:nvPr/>
        </p:nvSpPr>
        <p:spPr bwMode="auto">
          <a:xfrm>
            <a:off x="7608889" y="2565400"/>
            <a:ext cx="1209675" cy="376238"/>
          </a:xfrm>
          <a:prstGeom prst="roundRect">
            <a:avLst>
              <a:gd name="adj" fmla="val 16667"/>
            </a:avLst>
          </a:prstGeom>
          <a:solidFill>
            <a:srgbClr val="FFFFCC"/>
          </a:solidFill>
          <a:ln w="127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600">
                <a:solidFill>
                  <a:srgbClr val="CC6600"/>
                </a:solidFill>
                <a:latin typeface="HG丸ｺﾞｼｯｸM-PRO" panose="020F0600000000000000" pitchFamily="50" charset="-128"/>
                <a:ea typeface="HG丸ｺﾞｼｯｸM-PRO" panose="020F0600000000000000" pitchFamily="50" charset="-128"/>
              </a:rPr>
              <a:t>PORTA</a:t>
            </a:r>
          </a:p>
        </p:txBody>
      </p:sp>
      <p:sp>
        <p:nvSpPr>
          <p:cNvPr id="1034258" name="Rectangle 18"/>
          <p:cNvSpPr>
            <a:spLocks noGrp="1" noChangeArrowheads="1"/>
          </p:cNvSpPr>
          <p:nvPr>
            <p:ph type="title"/>
          </p:nvPr>
        </p:nvSpPr>
        <p:spPr>
          <a:xfrm>
            <a:off x="0" y="20637"/>
            <a:ext cx="12192000" cy="634208"/>
          </a:xfrm>
          <a:noFill/>
          <a:ln/>
        </p:spPr>
        <p:txBody>
          <a:bodyPr>
            <a:normAutofit/>
          </a:bodyPr>
          <a:lstStyle/>
          <a:p>
            <a:r>
              <a:rPr lang="en-US" altLang="ja-JP" sz="2400" dirty="0"/>
              <a:t>【</a:t>
            </a:r>
            <a:r>
              <a:rPr lang="ja-JP" altLang="en-US" sz="2400" dirty="0"/>
              <a:t>連携協力</a:t>
            </a:r>
            <a:r>
              <a:rPr lang="en-US" altLang="ja-JP" sz="2400" dirty="0"/>
              <a:t>】</a:t>
            </a:r>
            <a:r>
              <a:rPr lang="ja-JP" altLang="en-US" sz="3200" dirty="0"/>
              <a:t>公共図書館支援のイメージ</a:t>
            </a:r>
          </a:p>
        </p:txBody>
      </p:sp>
      <p:sp>
        <p:nvSpPr>
          <p:cNvPr id="1034259" name="AutoShape 19"/>
          <p:cNvSpPr>
            <a:spLocks noChangeArrowheads="1"/>
          </p:cNvSpPr>
          <p:nvPr/>
        </p:nvSpPr>
        <p:spPr bwMode="auto">
          <a:xfrm>
            <a:off x="5016500" y="1268413"/>
            <a:ext cx="1081088" cy="647700"/>
          </a:xfrm>
          <a:prstGeom prst="can">
            <a:avLst>
              <a:gd name="adj" fmla="val 25000"/>
            </a:avLst>
          </a:prstGeom>
          <a:gradFill rotWithShape="0">
            <a:gsLst>
              <a:gs pos="0">
                <a:schemeClr val="bg1"/>
              </a:gs>
              <a:gs pos="100000">
                <a:schemeClr val="accent1"/>
              </a:gs>
            </a:gsLst>
            <a:lin ang="0" scaled="1"/>
          </a:gradFill>
          <a:ln w="2857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44000" anchor="ctr"/>
          <a:lstStyle/>
          <a:p>
            <a:pPr algn="ctr" fontAlgn="base">
              <a:spcBef>
                <a:spcPct val="50000"/>
              </a:spcBef>
              <a:spcAft>
                <a:spcPct val="0"/>
              </a:spcAft>
            </a:pPr>
            <a:r>
              <a:rPr lang="ja-JP" altLang="en-US" sz="1200" b="1">
                <a:solidFill>
                  <a:srgbClr val="663300"/>
                </a:solidFill>
              </a:rPr>
              <a:t>デジタルアーカイブ</a:t>
            </a:r>
          </a:p>
        </p:txBody>
      </p:sp>
      <p:sp>
        <p:nvSpPr>
          <p:cNvPr id="1034260" name="AutoShape 20"/>
          <p:cNvSpPr>
            <a:spLocks noChangeArrowheads="1"/>
          </p:cNvSpPr>
          <p:nvPr/>
        </p:nvSpPr>
        <p:spPr bwMode="auto">
          <a:xfrm>
            <a:off x="3132822" y="2097138"/>
            <a:ext cx="746344" cy="577751"/>
          </a:xfrm>
          <a:prstGeom prst="flowChartMultidocument">
            <a:avLst/>
          </a:prstGeom>
          <a:gradFill rotWithShape="1">
            <a:gsLst>
              <a:gs pos="0">
                <a:schemeClr val="bg1"/>
              </a:gs>
              <a:gs pos="100000">
                <a:srgbClr val="99FF99"/>
              </a:gs>
            </a:gsLst>
            <a:lin ang="0" scaled="1"/>
          </a:gra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r>
              <a:rPr lang="ja-JP" altLang="en-US" sz="1200">
                <a:solidFill>
                  <a:srgbClr val="CC6600"/>
                </a:solidFill>
              </a:rPr>
              <a:t>冊子体</a:t>
            </a:r>
          </a:p>
          <a:p>
            <a:pPr algn="ctr" fontAlgn="base">
              <a:spcBef>
                <a:spcPct val="0"/>
              </a:spcBef>
              <a:spcAft>
                <a:spcPct val="0"/>
              </a:spcAft>
            </a:pPr>
            <a:r>
              <a:rPr lang="ja-JP" altLang="en-US" sz="1200">
                <a:solidFill>
                  <a:srgbClr val="CC6600"/>
                </a:solidFill>
              </a:rPr>
              <a:t>資料</a:t>
            </a:r>
          </a:p>
        </p:txBody>
      </p:sp>
      <p:sp>
        <p:nvSpPr>
          <p:cNvPr id="1034261" name="Line 21"/>
          <p:cNvSpPr>
            <a:spLocks noChangeShapeType="1"/>
          </p:cNvSpPr>
          <p:nvPr/>
        </p:nvSpPr>
        <p:spPr bwMode="auto">
          <a:xfrm flipV="1">
            <a:off x="2640014" y="1557338"/>
            <a:ext cx="719137" cy="0"/>
          </a:xfrm>
          <a:prstGeom prst="line">
            <a:avLst/>
          </a:prstGeom>
          <a:noFill/>
          <a:ln w="381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62" name="Text Box 22"/>
          <p:cNvSpPr txBox="1">
            <a:spLocks noChangeArrowheads="1"/>
          </p:cNvSpPr>
          <p:nvPr/>
        </p:nvSpPr>
        <p:spPr bwMode="auto">
          <a:xfrm>
            <a:off x="4224339" y="908050"/>
            <a:ext cx="22685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663300"/>
                </a:solidFill>
                <a:effectLst>
                  <a:outerShdw blurRad="38100" dist="38100" dir="2700000" algn="tl">
                    <a:srgbClr val="C0C0C0"/>
                  </a:outerShdw>
                </a:effectLst>
                <a:latin typeface="HGP創英角ﾎﾟｯﾌﾟ体" panose="040B0A00000000000000" pitchFamily="50" charset="-128"/>
                <a:ea typeface="HGPｺﾞｼｯｸE" panose="020B0900000000000000" pitchFamily="50" charset="-128"/>
              </a:rPr>
              <a:t>公共図書館</a:t>
            </a:r>
          </a:p>
        </p:txBody>
      </p:sp>
      <p:sp>
        <p:nvSpPr>
          <p:cNvPr id="1034263" name="AutoShape 23"/>
          <p:cNvSpPr>
            <a:spLocks noChangeArrowheads="1"/>
          </p:cNvSpPr>
          <p:nvPr/>
        </p:nvSpPr>
        <p:spPr bwMode="auto">
          <a:xfrm>
            <a:off x="1847850" y="549275"/>
            <a:ext cx="3168650" cy="287338"/>
          </a:xfrm>
          <a:prstGeom prst="wedgeRoundRectCallout">
            <a:avLst>
              <a:gd name="adj1" fmla="val 64681"/>
              <a:gd name="adj2" fmla="val 104144"/>
              <a:gd name="adj3" fmla="val 16667"/>
            </a:avLst>
          </a:prstGeom>
          <a:gradFill rotWithShape="1">
            <a:gsLst>
              <a:gs pos="0">
                <a:srgbClr val="FF99CC">
                  <a:alpha val="74001"/>
                </a:srgbClr>
              </a:gs>
              <a:gs pos="50000">
                <a:schemeClr val="bg1"/>
              </a:gs>
              <a:gs pos="100000">
                <a:srgbClr val="FF99CC">
                  <a:alpha val="74001"/>
                </a:srgbClr>
              </a:gs>
            </a:gsLst>
            <a:lin ang="5400000" scaled="1"/>
          </a:gradFill>
          <a:ln w="285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400" b="1">
                <a:solidFill>
                  <a:srgbClr val="FF0000"/>
                </a:solidFill>
                <a:latin typeface="ＭＳ Ｐゴシック" panose="020B0600070205080204" pitchFamily="50" charset="-128"/>
              </a:rPr>
              <a:t>県域でのデジタルアーカイブを構築</a:t>
            </a:r>
          </a:p>
        </p:txBody>
      </p:sp>
      <p:pic>
        <p:nvPicPr>
          <p:cNvPr id="1034264" name="Picture 24" descr="MCj023204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0551" y="1125539"/>
            <a:ext cx="733425" cy="688975"/>
          </a:xfrm>
          <a:prstGeom prst="rect">
            <a:avLst/>
          </a:prstGeom>
          <a:noFill/>
          <a:extLst>
            <a:ext uri="{909E8E84-426E-40DD-AFC4-6F175D3DCCD1}">
              <a14:hiddenFill xmlns:a14="http://schemas.microsoft.com/office/drawing/2010/main">
                <a:solidFill>
                  <a:srgbClr val="FFFFFF"/>
                </a:solidFill>
              </a14:hiddenFill>
            </a:ext>
          </a:extLst>
        </p:spPr>
      </p:pic>
      <p:sp>
        <p:nvSpPr>
          <p:cNvPr id="1034265" name="Text Box 25"/>
          <p:cNvSpPr txBox="1">
            <a:spLocks noChangeArrowheads="1"/>
          </p:cNvSpPr>
          <p:nvPr/>
        </p:nvSpPr>
        <p:spPr bwMode="auto">
          <a:xfrm>
            <a:off x="9782176" y="908051"/>
            <a:ext cx="7413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000" b="1">
                <a:solidFill>
                  <a:srgbClr val="000000"/>
                </a:solidFill>
                <a:latin typeface="Arial" panose="020B0604020202020204" pitchFamily="34" charset="0"/>
              </a:rPr>
              <a:t>ユーザ</a:t>
            </a:r>
          </a:p>
        </p:txBody>
      </p:sp>
      <p:sp>
        <p:nvSpPr>
          <p:cNvPr id="1034266" name="AutoShape 26"/>
          <p:cNvSpPr>
            <a:spLocks noChangeArrowheads="1"/>
          </p:cNvSpPr>
          <p:nvPr/>
        </p:nvSpPr>
        <p:spPr bwMode="auto">
          <a:xfrm>
            <a:off x="3935414" y="2649499"/>
            <a:ext cx="1203325" cy="306467"/>
          </a:xfrm>
          <a:prstGeom prst="roundRect">
            <a:avLst>
              <a:gd name="adj" fmla="val 16667"/>
            </a:avLst>
          </a:prstGeom>
          <a:solidFill>
            <a:srgbClr val="FFFFCC"/>
          </a:solidFill>
          <a:ln w="38100">
            <a:solidFill>
              <a:srgbClr val="008000"/>
            </a:solidFill>
            <a:prstDash val="sysDot"/>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008000"/>
                </a:solidFill>
                <a:latin typeface="HG丸ｺﾞｼｯｸM-PRO" panose="020F0600000000000000" pitchFamily="50" charset="-128"/>
                <a:ea typeface="HG丸ｺﾞｼｯｸM-PRO" panose="020F0600000000000000" pitchFamily="50" charset="-128"/>
              </a:rPr>
              <a:t>蔵書目録</a:t>
            </a:r>
          </a:p>
        </p:txBody>
      </p:sp>
      <p:sp>
        <p:nvSpPr>
          <p:cNvPr id="1034267" name="AutoShape 27"/>
          <p:cNvSpPr>
            <a:spLocks noChangeArrowheads="1"/>
          </p:cNvSpPr>
          <p:nvPr/>
        </p:nvSpPr>
        <p:spPr bwMode="auto">
          <a:xfrm>
            <a:off x="3359151" y="1354972"/>
            <a:ext cx="1211263" cy="374571"/>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600" b="1">
                <a:solidFill>
                  <a:srgbClr val="CC6600"/>
                </a:solidFill>
                <a:latin typeface="HG丸ｺﾞｼｯｸM-PRO" panose="020F0600000000000000" pitchFamily="50" charset="-128"/>
                <a:ea typeface="HG丸ｺﾞｼｯｸM-PRO" panose="020F0600000000000000" pitchFamily="50" charset="-128"/>
              </a:rPr>
              <a:t>収集</a:t>
            </a:r>
          </a:p>
        </p:txBody>
      </p:sp>
      <p:sp>
        <p:nvSpPr>
          <p:cNvPr id="1034268" name="AutoShape 28"/>
          <p:cNvSpPr>
            <a:spLocks noChangeArrowheads="1"/>
          </p:cNvSpPr>
          <p:nvPr/>
        </p:nvSpPr>
        <p:spPr bwMode="auto">
          <a:xfrm>
            <a:off x="3935413" y="2001442"/>
            <a:ext cx="1206500" cy="34051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400" b="1">
                <a:solidFill>
                  <a:srgbClr val="CC6600"/>
                </a:solidFill>
                <a:latin typeface="HG丸ｺﾞｼｯｸM-PRO" panose="020F0600000000000000" pitchFamily="50" charset="-128"/>
                <a:ea typeface="HG丸ｺﾞｼｯｸM-PRO" panose="020F0600000000000000" pitchFamily="50" charset="-128"/>
              </a:rPr>
              <a:t>デジタル化</a:t>
            </a:r>
          </a:p>
        </p:txBody>
      </p:sp>
      <p:sp>
        <p:nvSpPr>
          <p:cNvPr id="1034269" name="AutoShape 29"/>
          <p:cNvSpPr>
            <a:spLocks noChangeArrowheads="1"/>
          </p:cNvSpPr>
          <p:nvPr/>
        </p:nvSpPr>
        <p:spPr bwMode="auto">
          <a:xfrm>
            <a:off x="6383338" y="1425179"/>
            <a:ext cx="1206500" cy="34051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400" b="1">
                <a:solidFill>
                  <a:srgbClr val="CC6600"/>
                </a:solidFill>
                <a:latin typeface="HG丸ｺﾞｼｯｸM-PRO" panose="020F0600000000000000" pitchFamily="50" charset="-128"/>
                <a:ea typeface="HG丸ｺﾞｼｯｸM-PRO" panose="020F0600000000000000" pitchFamily="50" charset="-128"/>
              </a:rPr>
              <a:t>検索・閲覧</a:t>
            </a:r>
          </a:p>
        </p:txBody>
      </p:sp>
      <p:sp>
        <p:nvSpPr>
          <p:cNvPr id="1034270" name="Line 30"/>
          <p:cNvSpPr>
            <a:spLocks noChangeShapeType="1"/>
          </p:cNvSpPr>
          <p:nvPr/>
        </p:nvSpPr>
        <p:spPr bwMode="auto">
          <a:xfrm flipV="1">
            <a:off x="5087938" y="2636838"/>
            <a:ext cx="360362" cy="215900"/>
          </a:xfrm>
          <a:prstGeom prst="line">
            <a:avLst/>
          </a:prstGeom>
          <a:noFill/>
          <a:ln w="57150">
            <a:solidFill>
              <a:srgbClr val="00C4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71" name="Line 31"/>
          <p:cNvSpPr>
            <a:spLocks noChangeShapeType="1"/>
          </p:cNvSpPr>
          <p:nvPr/>
        </p:nvSpPr>
        <p:spPr bwMode="auto">
          <a:xfrm flipV="1">
            <a:off x="5951539" y="1773238"/>
            <a:ext cx="504825" cy="647700"/>
          </a:xfrm>
          <a:prstGeom prst="line">
            <a:avLst/>
          </a:prstGeom>
          <a:noFill/>
          <a:ln w="57150">
            <a:solidFill>
              <a:srgbClr val="00C4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72" name="Text Box 32"/>
          <p:cNvSpPr txBox="1">
            <a:spLocks noChangeArrowheads="1"/>
          </p:cNvSpPr>
          <p:nvPr/>
        </p:nvSpPr>
        <p:spPr bwMode="auto">
          <a:xfrm>
            <a:off x="7535864" y="2276475"/>
            <a:ext cx="1366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600">
                <a:solidFill>
                  <a:srgbClr val="663300"/>
                </a:solidFill>
                <a:effectLst>
                  <a:outerShdw blurRad="38100" dist="38100" dir="2700000" algn="tl">
                    <a:srgbClr val="C0C0C0"/>
                  </a:outerShdw>
                </a:effectLst>
                <a:latin typeface="HGP創英角ﾎﾟｯﾌﾟ体" panose="040B0A00000000000000" pitchFamily="50" charset="-128"/>
                <a:ea typeface="HGPｺﾞｼｯｸE" panose="020B0900000000000000" pitchFamily="50" charset="-128"/>
              </a:rPr>
              <a:t>NDL</a:t>
            </a:r>
          </a:p>
        </p:txBody>
      </p:sp>
      <p:sp>
        <p:nvSpPr>
          <p:cNvPr id="1034273" name="AutoShape 33"/>
          <p:cNvSpPr>
            <a:spLocks noChangeArrowheads="1"/>
          </p:cNvSpPr>
          <p:nvPr/>
        </p:nvSpPr>
        <p:spPr bwMode="auto">
          <a:xfrm>
            <a:off x="7319964" y="3141663"/>
            <a:ext cx="1227137" cy="576262"/>
          </a:xfrm>
          <a:prstGeom prst="roundRect">
            <a:avLst>
              <a:gd name="adj" fmla="val 16667"/>
            </a:avLst>
          </a:prstGeom>
          <a:solidFill>
            <a:srgbClr val="FFFFCC"/>
          </a:solidFill>
          <a:ln w="127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400">
                <a:solidFill>
                  <a:srgbClr val="CC6600"/>
                </a:solidFill>
                <a:latin typeface="HG丸ｺﾞｼｯｸM-PRO" panose="020F0600000000000000" pitchFamily="50" charset="-128"/>
                <a:ea typeface="HG丸ｺﾞｼｯｸM-PRO" panose="020F0600000000000000" pitchFamily="50" charset="-128"/>
              </a:rPr>
              <a:t>デジタルアーカイブ</a:t>
            </a:r>
          </a:p>
        </p:txBody>
      </p:sp>
      <p:sp>
        <p:nvSpPr>
          <p:cNvPr id="1034274" name="AutoShape 34"/>
          <p:cNvSpPr>
            <a:spLocks noChangeArrowheads="1"/>
          </p:cNvSpPr>
          <p:nvPr/>
        </p:nvSpPr>
        <p:spPr bwMode="auto">
          <a:xfrm>
            <a:off x="5807075" y="3657719"/>
            <a:ext cx="1582738" cy="442674"/>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000" b="1">
                <a:solidFill>
                  <a:srgbClr val="CC6600"/>
                </a:solidFill>
                <a:latin typeface="HG丸ｺﾞｼｯｸM-PRO" panose="020F0600000000000000" pitchFamily="50" charset="-128"/>
                <a:ea typeface="HG丸ｺﾞｼｯｸM-PRO" panose="020F0600000000000000" pitchFamily="50" charset="-128"/>
              </a:rPr>
              <a:t>公共図書館用</a:t>
            </a:r>
          </a:p>
          <a:p>
            <a:pPr algn="ctr" fontAlgn="base">
              <a:spcBef>
                <a:spcPct val="0"/>
              </a:spcBef>
              <a:spcAft>
                <a:spcPct val="0"/>
              </a:spcAft>
            </a:pPr>
            <a:r>
              <a:rPr lang="en-US" altLang="ja-JP" sz="1000" b="1">
                <a:solidFill>
                  <a:srgbClr val="CC6600"/>
                </a:solidFill>
                <a:latin typeface="HG丸ｺﾞｼｯｸM-PRO" panose="020F0600000000000000" pitchFamily="50" charset="-128"/>
                <a:ea typeface="HG丸ｺﾞｼｯｸM-PRO" panose="020F0600000000000000" pitchFamily="50" charset="-128"/>
              </a:rPr>
              <a:t>SaaS</a:t>
            </a:r>
            <a:r>
              <a:rPr lang="ja-JP" altLang="en-US" sz="1000" b="1">
                <a:solidFill>
                  <a:srgbClr val="CC6600"/>
                </a:solidFill>
                <a:latin typeface="HG丸ｺﾞｼｯｸM-PRO" panose="020F0600000000000000" pitchFamily="50" charset="-128"/>
                <a:ea typeface="HG丸ｺﾞｼｯｸM-PRO" panose="020F0600000000000000" pitchFamily="50" charset="-128"/>
              </a:rPr>
              <a:t>サービス</a:t>
            </a:r>
          </a:p>
        </p:txBody>
      </p:sp>
      <p:sp>
        <p:nvSpPr>
          <p:cNvPr id="1034275" name="Rectangle 35"/>
          <p:cNvSpPr>
            <a:spLocks noChangeArrowheads="1"/>
          </p:cNvSpPr>
          <p:nvPr/>
        </p:nvSpPr>
        <p:spPr bwMode="auto">
          <a:xfrm>
            <a:off x="1847850" y="4292600"/>
            <a:ext cx="6192838" cy="253365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fontAlgn="base">
              <a:spcBef>
                <a:spcPct val="0"/>
              </a:spcBef>
              <a:spcAft>
                <a:spcPct val="0"/>
              </a:spcAft>
            </a:pPr>
            <a:r>
              <a:rPr lang="ja-JP" altLang="en-US" sz="1400" b="1" dirty="0">
                <a:solidFill>
                  <a:srgbClr val="3333CC"/>
                </a:solidFill>
                <a:latin typeface="HG丸ｺﾞｼｯｸM-PRO" panose="020F0600000000000000" pitchFamily="50" charset="-128"/>
                <a:ea typeface="HG丸ｺﾞｼｯｸM-PRO" panose="020F0600000000000000" pitchFamily="50" charset="-128"/>
              </a:rPr>
              <a:t>公共図書館に対して、</a:t>
            </a:r>
            <a:r>
              <a:rPr lang="ja-JP" altLang="en-US" sz="1400" b="1" dirty="0">
                <a:solidFill>
                  <a:srgbClr val="0000FF"/>
                </a:solidFill>
                <a:latin typeface="HG丸ｺﾞｼｯｸM-PRO" panose="020F0600000000000000" pitchFamily="50" charset="-128"/>
                <a:ea typeface="HG丸ｺﾞｼｯｸM-PRO" panose="020F0600000000000000" pitchFamily="50" charset="-128"/>
              </a:rPr>
              <a:t>地域情報ハブとしての機能の実現を支援</a:t>
            </a:r>
          </a:p>
          <a:p>
            <a:pPr fontAlgn="base">
              <a:spcBef>
                <a:spcPct val="0"/>
              </a:spcBef>
              <a:spcAft>
                <a:spcPct val="0"/>
              </a:spcAft>
              <a:buFontTx/>
              <a:buChar char="•"/>
            </a:pPr>
            <a:r>
              <a:rPr lang="ja-JP" altLang="en-US" sz="1200" dirty="0">
                <a:solidFill>
                  <a:srgbClr val="000000"/>
                </a:solidFill>
                <a:latin typeface="HG丸ｺﾞｼｯｸM-PRO" panose="020F0600000000000000" pitchFamily="50" charset="-128"/>
                <a:ea typeface="HG丸ｺﾞｼｯｸM-PRO" panose="020F0600000000000000" pitchFamily="50" charset="-128"/>
              </a:rPr>
              <a:t>公共図書館が、県内有用サイトの収集もしくは横断検索することを支援</a:t>
            </a:r>
          </a:p>
          <a:p>
            <a:pPr fontAlgn="base">
              <a:spcBef>
                <a:spcPct val="0"/>
              </a:spcBef>
              <a:spcAft>
                <a:spcPct val="0"/>
              </a:spcAft>
              <a:buFontTx/>
              <a:buChar char="•"/>
            </a:pPr>
            <a:r>
              <a:rPr lang="ja-JP" altLang="en-US" sz="1200" dirty="0">
                <a:solidFill>
                  <a:srgbClr val="000000"/>
                </a:solidFill>
                <a:latin typeface="HG丸ｺﾞｼｯｸM-PRO" panose="020F0600000000000000" pitchFamily="50" charset="-128"/>
                <a:ea typeface="HG丸ｺﾞｼｯｸM-PRO" panose="020F0600000000000000" pitchFamily="50" charset="-128"/>
              </a:rPr>
              <a:t>公共図書館が、郷土資料をデジタル化することを支援</a:t>
            </a:r>
          </a:p>
          <a:p>
            <a:pPr fontAlgn="base">
              <a:spcBef>
                <a:spcPct val="0"/>
              </a:spcBef>
              <a:spcAft>
                <a:spcPct val="0"/>
              </a:spcAft>
              <a:buFontTx/>
              <a:buChar char="•"/>
            </a:pPr>
            <a:r>
              <a:rPr lang="ja-JP" altLang="en-US" sz="1200" dirty="0">
                <a:solidFill>
                  <a:srgbClr val="000000"/>
                </a:solidFill>
                <a:latin typeface="HG丸ｺﾞｼｯｸM-PRO" panose="020F0600000000000000" pitchFamily="50" charset="-128"/>
                <a:ea typeface="HG丸ｺﾞｼｯｸM-PRO" panose="020F0600000000000000" pitchFamily="50" charset="-128"/>
              </a:rPr>
              <a:t>公共図書館が、収集コンテンツ及びデジタル化コンテンツのデジタルアーカイブを構築し、提供することを支援（必要に応じて当館が利用しているデジタルデポジットシステム等を貸与する）</a:t>
            </a:r>
          </a:p>
          <a:p>
            <a:pPr fontAlgn="base">
              <a:spcBef>
                <a:spcPct val="0"/>
              </a:spcBef>
              <a:spcAft>
                <a:spcPct val="0"/>
              </a:spcAft>
              <a:buFontTx/>
              <a:buChar char="•"/>
            </a:pPr>
            <a:r>
              <a:rPr lang="ja-JP" altLang="en-US" sz="1200" dirty="0">
                <a:solidFill>
                  <a:srgbClr val="000000"/>
                </a:solidFill>
                <a:latin typeface="HG丸ｺﾞｼｯｸM-PRO" panose="020F0600000000000000" pitchFamily="50" charset="-128"/>
                <a:ea typeface="HG丸ｺﾞｼｯｸM-PRO" panose="020F0600000000000000" pitchFamily="50" charset="-128"/>
              </a:rPr>
              <a:t>デジタルアーカイブを構築し運用することが困難な図書館に対しては、ベンダーの</a:t>
            </a:r>
            <a:r>
              <a:rPr lang="en-US" altLang="ja-JP" sz="1200" dirty="0">
                <a:solidFill>
                  <a:srgbClr val="000000"/>
                </a:solidFill>
                <a:latin typeface="HG丸ｺﾞｼｯｸM-PRO" panose="020F0600000000000000" pitchFamily="50" charset="-128"/>
                <a:ea typeface="HG丸ｺﾞｼｯｸM-PRO" panose="020F0600000000000000" pitchFamily="50" charset="-128"/>
              </a:rPr>
              <a:t>SaaS</a:t>
            </a:r>
            <a:r>
              <a:rPr lang="ja-JP" altLang="en-US" sz="1200" dirty="0">
                <a:solidFill>
                  <a:srgbClr val="000000"/>
                </a:solidFill>
                <a:latin typeface="HG丸ｺﾞｼｯｸM-PRO" panose="020F0600000000000000" pitchFamily="50" charset="-128"/>
                <a:ea typeface="HG丸ｺﾞｼｯｸM-PRO" panose="020F0600000000000000" pitchFamily="50" charset="-128"/>
              </a:rPr>
              <a:t>サービスの利用を支援。</a:t>
            </a:r>
          </a:p>
          <a:p>
            <a:pPr fontAlgn="base">
              <a:spcBef>
                <a:spcPct val="0"/>
              </a:spcBef>
              <a:spcAft>
                <a:spcPct val="0"/>
              </a:spcAft>
              <a:buFontTx/>
              <a:buChar char="•"/>
            </a:pPr>
            <a:r>
              <a:rPr lang="en-US" altLang="ja-JP" sz="1200" dirty="0">
                <a:solidFill>
                  <a:srgbClr val="000000"/>
                </a:solidFill>
                <a:latin typeface="HG丸ｺﾞｼｯｸM-PRO" panose="020F0600000000000000" pitchFamily="50" charset="-128"/>
                <a:ea typeface="HG丸ｺﾞｼｯｸM-PRO" panose="020F0600000000000000" pitchFamily="50" charset="-128"/>
              </a:rPr>
              <a:t>NDL</a:t>
            </a:r>
            <a:r>
              <a:rPr lang="ja-JP" altLang="en-US" sz="1200" dirty="0">
                <a:solidFill>
                  <a:srgbClr val="000000"/>
                </a:solidFill>
                <a:latin typeface="HG丸ｺﾞｼｯｸM-PRO" panose="020F0600000000000000" pitchFamily="50" charset="-128"/>
                <a:ea typeface="HG丸ｺﾞｼｯｸM-PRO" panose="020F0600000000000000" pitchFamily="50" charset="-128"/>
              </a:rPr>
              <a:t>は、各公共図書館のデジタルアーカイブを長期保存もしくはバックアップのために収集保存する。</a:t>
            </a:r>
          </a:p>
          <a:p>
            <a:pPr fontAlgn="base">
              <a:spcBef>
                <a:spcPct val="0"/>
              </a:spcBef>
              <a:spcAft>
                <a:spcPct val="0"/>
              </a:spcAft>
              <a:buFontTx/>
              <a:buChar char="•"/>
            </a:pPr>
            <a:r>
              <a:rPr lang="en-US" altLang="ja-JP" sz="1200" dirty="0">
                <a:solidFill>
                  <a:srgbClr val="000000"/>
                </a:solidFill>
                <a:latin typeface="HG丸ｺﾞｼｯｸM-PRO" panose="020F0600000000000000" pitchFamily="50" charset="-128"/>
                <a:ea typeface="HG丸ｺﾞｼｯｸM-PRO" panose="020F0600000000000000" pitchFamily="50" charset="-128"/>
              </a:rPr>
              <a:t>NDL</a:t>
            </a:r>
            <a:r>
              <a:rPr lang="ja-JP" altLang="en-US" sz="1200" dirty="0">
                <a:solidFill>
                  <a:srgbClr val="000000"/>
                </a:solidFill>
                <a:latin typeface="HG丸ｺﾞｼｯｸM-PRO" panose="020F0600000000000000" pitchFamily="50" charset="-128"/>
                <a:ea typeface="HG丸ｺﾞｼｯｸM-PRO" panose="020F0600000000000000" pitchFamily="50" charset="-128"/>
              </a:rPr>
              <a:t>は、各公共図書館のデジタルアーカイブのメタデータをハーベストもしくは横断検索して、利用者に対して、全国公共図書館が持つ郷土資料を統合的に検索し、各図書館サイトへナビゲートするポータル機能を提供する。</a:t>
            </a:r>
            <a:endParaRPr lang="ja-JP" altLang="en-US" sz="1200" b="1" dirty="0">
              <a:solidFill>
                <a:srgbClr val="3333CC"/>
              </a:solidFill>
              <a:latin typeface="HG丸ｺﾞｼｯｸM-PRO" panose="020F0600000000000000" pitchFamily="50" charset="-128"/>
              <a:ea typeface="HG丸ｺﾞｼｯｸM-PRO" panose="020F0600000000000000" pitchFamily="50" charset="-128"/>
            </a:endParaRPr>
          </a:p>
        </p:txBody>
      </p:sp>
      <p:sp>
        <p:nvSpPr>
          <p:cNvPr id="1034276" name="AutoShape 36"/>
          <p:cNvSpPr>
            <a:spLocks noChangeArrowheads="1"/>
          </p:cNvSpPr>
          <p:nvPr/>
        </p:nvSpPr>
        <p:spPr bwMode="auto">
          <a:xfrm>
            <a:off x="2927350" y="3429000"/>
            <a:ext cx="1582738" cy="647700"/>
          </a:xfrm>
          <a:prstGeom prst="wedgeRoundRectCallout">
            <a:avLst>
              <a:gd name="adj1" fmla="val 3861"/>
              <a:gd name="adj2" fmla="val -22255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b="1">
                <a:solidFill>
                  <a:srgbClr val="0000FF"/>
                </a:solidFill>
                <a:latin typeface="ＭＳ Ｐゴシック" panose="020B0600070205080204" pitchFamily="50" charset="-128"/>
              </a:rPr>
              <a:t>NDL→</a:t>
            </a:r>
            <a:r>
              <a:rPr lang="ja-JP" altLang="en-US" sz="900" b="1">
                <a:solidFill>
                  <a:srgbClr val="0000FF"/>
                </a:solidFill>
                <a:latin typeface="ＭＳ Ｐゴシック" panose="020B0600070205080204" pitchFamily="50" charset="-128"/>
              </a:rPr>
              <a:t>図書館</a:t>
            </a:r>
          </a:p>
          <a:p>
            <a:pPr fontAlgn="base">
              <a:spcBef>
                <a:spcPct val="0"/>
              </a:spcBef>
              <a:spcAft>
                <a:spcPct val="0"/>
              </a:spcAft>
            </a:pPr>
            <a:r>
              <a:rPr lang="ja-JP" altLang="en-US" sz="900" b="1">
                <a:solidFill>
                  <a:srgbClr val="0000FF"/>
                </a:solidFill>
                <a:latin typeface="ＭＳ Ｐゴシック" panose="020B0600070205080204" pitchFamily="50" charset="-128"/>
              </a:rPr>
              <a:t>・デジタル化等ガイドライン</a:t>
            </a:r>
          </a:p>
          <a:p>
            <a:pPr fontAlgn="base">
              <a:spcBef>
                <a:spcPct val="0"/>
              </a:spcBef>
              <a:spcAft>
                <a:spcPct val="0"/>
              </a:spcAft>
            </a:pPr>
            <a:r>
              <a:rPr lang="ja-JP" altLang="en-US" sz="900" b="1">
                <a:solidFill>
                  <a:srgbClr val="0000FF"/>
                </a:solidFill>
                <a:latin typeface="ＭＳ Ｐゴシック" panose="020B0600070205080204" pitchFamily="50" charset="-128"/>
              </a:rPr>
              <a:t>メタデータ技術要素、記述規則ガイドライン</a:t>
            </a:r>
          </a:p>
        </p:txBody>
      </p:sp>
      <p:sp>
        <p:nvSpPr>
          <p:cNvPr id="1034278" name="AutoShape 38"/>
          <p:cNvSpPr>
            <a:spLocks noChangeArrowheads="1"/>
          </p:cNvSpPr>
          <p:nvPr/>
        </p:nvSpPr>
        <p:spPr bwMode="auto">
          <a:xfrm>
            <a:off x="7535863" y="1773238"/>
            <a:ext cx="1655762" cy="431800"/>
          </a:xfrm>
          <a:prstGeom prst="wedgeRoundRectCallout">
            <a:avLst>
              <a:gd name="adj1" fmla="val -70134"/>
              <a:gd name="adj2" fmla="val 919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b="1">
                <a:solidFill>
                  <a:srgbClr val="0000FF"/>
                </a:solidFill>
                <a:latin typeface="ＭＳ Ｐゴシック" panose="020B0600070205080204" pitchFamily="50" charset="-128"/>
              </a:rPr>
              <a:t>NDL→</a:t>
            </a:r>
            <a:r>
              <a:rPr lang="ja-JP" altLang="en-US" sz="900" b="1">
                <a:solidFill>
                  <a:srgbClr val="0000FF"/>
                </a:solidFill>
                <a:latin typeface="ＭＳ Ｐゴシック" panose="020B0600070205080204" pitchFamily="50" charset="-128"/>
              </a:rPr>
              <a:t>図書館</a:t>
            </a:r>
          </a:p>
          <a:p>
            <a:pPr fontAlgn="base">
              <a:spcBef>
                <a:spcPct val="0"/>
              </a:spcBef>
              <a:spcAft>
                <a:spcPct val="0"/>
              </a:spcAft>
            </a:pPr>
            <a:r>
              <a:rPr lang="ja-JP" altLang="en-US" sz="900" b="1">
                <a:solidFill>
                  <a:srgbClr val="0000FF"/>
                </a:solidFill>
                <a:latin typeface="ＭＳ Ｐゴシック" panose="020B0600070205080204" pitchFamily="50" charset="-128"/>
              </a:rPr>
              <a:t>・連携に関するガイドライン</a:t>
            </a:r>
          </a:p>
        </p:txBody>
      </p:sp>
      <p:sp>
        <p:nvSpPr>
          <p:cNvPr id="1034279" name="AutoShape 39"/>
          <p:cNvSpPr>
            <a:spLocks noChangeArrowheads="1"/>
          </p:cNvSpPr>
          <p:nvPr/>
        </p:nvSpPr>
        <p:spPr bwMode="auto">
          <a:xfrm>
            <a:off x="8040688" y="6092826"/>
            <a:ext cx="2627312" cy="576263"/>
          </a:xfrm>
          <a:prstGeom prst="wedgeRoundRectCallout">
            <a:avLst>
              <a:gd name="adj1" fmla="val -49394"/>
              <a:gd name="adj2" fmla="val -10454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b="1">
                <a:solidFill>
                  <a:srgbClr val="0000FF"/>
                </a:solidFill>
                <a:latin typeface="ＭＳ Ｐゴシック" panose="020B0600070205080204" pitchFamily="50" charset="-128"/>
              </a:rPr>
              <a:t>概念的には、</a:t>
            </a:r>
          </a:p>
          <a:p>
            <a:pPr fontAlgn="base">
              <a:spcBef>
                <a:spcPct val="0"/>
              </a:spcBef>
              <a:spcAft>
                <a:spcPct val="0"/>
              </a:spcAft>
            </a:pPr>
            <a:r>
              <a:rPr lang="ja-JP" altLang="en-US" sz="900" b="1">
                <a:solidFill>
                  <a:srgbClr val="0000FF"/>
                </a:solidFill>
                <a:latin typeface="ＭＳ Ｐゴシック" panose="020B0600070205080204" pitchFamily="50" charset="-128"/>
              </a:rPr>
              <a:t>岡山県立図書館が実施している「デジタル岡山大百科」のような事業が全国展開されることを目指す</a:t>
            </a:r>
          </a:p>
        </p:txBody>
      </p:sp>
      <p:cxnSp>
        <p:nvCxnSpPr>
          <p:cNvPr id="1034280" name="AutoShape 40"/>
          <p:cNvCxnSpPr>
            <a:cxnSpLocks noChangeShapeType="1"/>
            <a:stCxn id="1034267" idx="3"/>
            <a:endCxn id="1034259" idx="2"/>
          </p:cNvCxnSpPr>
          <p:nvPr/>
        </p:nvCxnSpPr>
        <p:spPr bwMode="auto">
          <a:xfrm>
            <a:off x="4570414" y="1542257"/>
            <a:ext cx="446087" cy="50006"/>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1" name="AutoShape 41"/>
          <p:cNvCxnSpPr>
            <a:cxnSpLocks noChangeShapeType="1"/>
            <a:stCxn id="1034268" idx="0"/>
            <a:endCxn id="1034259" idx="2"/>
          </p:cNvCxnSpPr>
          <p:nvPr/>
        </p:nvCxnSpPr>
        <p:spPr bwMode="auto">
          <a:xfrm flipV="1">
            <a:off x="4538664" y="1592263"/>
            <a:ext cx="477837" cy="409178"/>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2" name="AutoShape 42"/>
          <p:cNvCxnSpPr>
            <a:cxnSpLocks noChangeShapeType="1"/>
            <a:stCxn id="1034276" idx="4"/>
            <a:endCxn id="1034268" idx="1"/>
          </p:cNvCxnSpPr>
          <p:nvPr/>
        </p:nvCxnSpPr>
        <p:spPr bwMode="auto">
          <a:xfrm flipV="1">
            <a:off x="3779829" y="2171701"/>
            <a:ext cx="155584" cy="139686"/>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3" name="AutoShape 43"/>
          <p:cNvCxnSpPr>
            <a:cxnSpLocks noChangeShapeType="1"/>
            <a:stCxn id="1034259" idx="4"/>
            <a:endCxn id="1034269" idx="1"/>
          </p:cNvCxnSpPr>
          <p:nvPr/>
        </p:nvCxnSpPr>
        <p:spPr bwMode="auto">
          <a:xfrm>
            <a:off x="6097588" y="1592264"/>
            <a:ext cx="285750" cy="3175"/>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4" name="AutoShape 44"/>
          <p:cNvCxnSpPr>
            <a:cxnSpLocks noChangeShapeType="1"/>
            <a:stCxn id="1034259" idx="4"/>
            <a:endCxn id="1034274" idx="0"/>
          </p:cNvCxnSpPr>
          <p:nvPr/>
        </p:nvCxnSpPr>
        <p:spPr bwMode="auto">
          <a:xfrm>
            <a:off x="6097588" y="1592263"/>
            <a:ext cx="500856" cy="2065456"/>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5" name="AutoShape 45"/>
          <p:cNvCxnSpPr>
            <a:cxnSpLocks noChangeShapeType="1"/>
            <a:stCxn id="1034269" idx="2"/>
            <a:endCxn id="1034257" idx="1"/>
          </p:cNvCxnSpPr>
          <p:nvPr/>
        </p:nvCxnSpPr>
        <p:spPr bwMode="auto">
          <a:xfrm>
            <a:off x="6986588" y="1765697"/>
            <a:ext cx="622300" cy="987822"/>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6" name="AutoShape 46"/>
          <p:cNvCxnSpPr>
            <a:cxnSpLocks noChangeShapeType="1"/>
            <a:stCxn id="1034273" idx="0"/>
            <a:endCxn id="1034257" idx="2"/>
          </p:cNvCxnSpPr>
          <p:nvPr/>
        </p:nvCxnSpPr>
        <p:spPr bwMode="auto">
          <a:xfrm flipV="1">
            <a:off x="7934325" y="2941639"/>
            <a:ext cx="279400" cy="200025"/>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7" name="AutoShape 47"/>
          <p:cNvCxnSpPr>
            <a:cxnSpLocks noChangeShapeType="1"/>
            <a:stCxn id="1034274" idx="3"/>
            <a:endCxn id="1034273" idx="2"/>
          </p:cNvCxnSpPr>
          <p:nvPr/>
        </p:nvCxnSpPr>
        <p:spPr bwMode="auto">
          <a:xfrm flipV="1">
            <a:off x="7389814" y="3717926"/>
            <a:ext cx="543719" cy="161131"/>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4288" name="Text Box 48"/>
          <p:cNvSpPr txBox="1">
            <a:spLocks noChangeArrowheads="1"/>
          </p:cNvSpPr>
          <p:nvPr/>
        </p:nvSpPr>
        <p:spPr bwMode="auto">
          <a:xfrm>
            <a:off x="5807076" y="3284538"/>
            <a:ext cx="1008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effectLst>
                  <a:outerShdw blurRad="38100" dist="38100" dir="2700000" algn="tl">
                    <a:srgbClr val="C0C0C0"/>
                  </a:outerShdw>
                </a:effectLst>
                <a:latin typeface="HGP創英角ﾎﾟｯﾌﾟ体" panose="040B0A00000000000000" pitchFamily="50" charset="-128"/>
                <a:ea typeface="HGPｺﾞｼｯｸE" panose="020B0900000000000000" pitchFamily="50" charset="-128"/>
              </a:rPr>
              <a:t>ベンダー</a:t>
            </a:r>
          </a:p>
        </p:txBody>
      </p:sp>
      <p:cxnSp>
        <p:nvCxnSpPr>
          <p:cNvPr id="1034289" name="AutoShape 49"/>
          <p:cNvCxnSpPr>
            <a:cxnSpLocks noChangeShapeType="1"/>
            <a:stCxn id="1034257" idx="3"/>
            <a:endCxn id="1034264" idx="2"/>
          </p:cNvCxnSpPr>
          <p:nvPr/>
        </p:nvCxnSpPr>
        <p:spPr bwMode="auto">
          <a:xfrm flipV="1">
            <a:off x="8818563" y="1814513"/>
            <a:ext cx="1028700" cy="9398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90" name="AutoShape 50"/>
          <p:cNvCxnSpPr>
            <a:cxnSpLocks noChangeShapeType="1"/>
            <a:stCxn id="1034269" idx="3"/>
            <a:endCxn id="1034264" idx="1"/>
          </p:cNvCxnSpPr>
          <p:nvPr/>
        </p:nvCxnSpPr>
        <p:spPr bwMode="auto">
          <a:xfrm flipV="1">
            <a:off x="7589838" y="1470026"/>
            <a:ext cx="1890712" cy="125412"/>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91" name="AutoShape 51"/>
          <p:cNvCxnSpPr>
            <a:cxnSpLocks noChangeShapeType="1"/>
            <a:stCxn id="1034252" idx="4"/>
            <a:endCxn id="1034267" idx="1"/>
          </p:cNvCxnSpPr>
          <p:nvPr/>
        </p:nvCxnSpPr>
        <p:spPr bwMode="auto">
          <a:xfrm flipV="1">
            <a:off x="2592388" y="1542258"/>
            <a:ext cx="766762" cy="839787"/>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4292" name="AutoShape 52"/>
          <p:cNvSpPr>
            <a:spLocks noChangeArrowheads="1"/>
          </p:cNvSpPr>
          <p:nvPr/>
        </p:nvSpPr>
        <p:spPr bwMode="auto">
          <a:xfrm>
            <a:off x="5808663" y="692150"/>
            <a:ext cx="1655762" cy="433388"/>
          </a:xfrm>
          <a:prstGeom prst="wedgeRoundRectCallout">
            <a:avLst>
              <a:gd name="adj1" fmla="val -37250"/>
              <a:gd name="adj2" fmla="val 9432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b="1">
                <a:solidFill>
                  <a:srgbClr val="0000FF"/>
                </a:solidFill>
                <a:latin typeface="ＭＳ Ｐゴシック" panose="020B0600070205080204" pitchFamily="50" charset="-128"/>
              </a:rPr>
              <a:t>ベンダ→図書館</a:t>
            </a:r>
          </a:p>
          <a:p>
            <a:pPr fontAlgn="base">
              <a:spcBef>
                <a:spcPct val="0"/>
              </a:spcBef>
              <a:spcAft>
                <a:spcPct val="0"/>
              </a:spcAft>
            </a:pPr>
            <a:r>
              <a:rPr lang="ja-JP" altLang="en-US" sz="900" b="1">
                <a:solidFill>
                  <a:srgbClr val="0000FF"/>
                </a:solidFill>
                <a:latin typeface="ＭＳ Ｐゴシック" panose="020B0600070205080204" pitchFamily="50" charset="-128"/>
              </a:rPr>
              <a:t>・アーカイブ構築及び運用</a:t>
            </a:r>
          </a:p>
        </p:txBody>
      </p:sp>
      <p:cxnSp>
        <p:nvCxnSpPr>
          <p:cNvPr id="1034293" name="AutoShape 53"/>
          <p:cNvCxnSpPr>
            <a:cxnSpLocks noChangeShapeType="1"/>
            <a:endCxn id="1034264" idx="2"/>
          </p:cNvCxnSpPr>
          <p:nvPr/>
        </p:nvCxnSpPr>
        <p:spPr bwMode="auto">
          <a:xfrm flipV="1">
            <a:off x="7670801" y="1814514"/>
            <a:ext cx="2176463" cy="2339975"/>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4295" name="Rectangle 55"/>
          <p:cNvSpPr>
            <a:spLocks noChangeArrowheads="1"/>
          </p:cNvSpPr>
          <p:nvPr/>
        </p:nvSpPr>
        <p:spPr bwMode="auto">
          <a:xfrm>
            <a:off x="8472489" y="3284539"/>
            <a:ext cx="1944687" cy="269557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fontAlgn="base">
              <a:spcBef>
                <a:spcPct val="0"/>
              </a:spcBef>
              <a:spcAft>
                <a:spcPct val="0"/>
              </a:spcAft>
            </a:pPr>
            <a:r>
              <a:rPr lang="en-US" altLang="ja-JP" sz="1000" b="1" dirty="0">
                <a:solidFill>
                  <a:srgbClr val="3333CC"/>
                </a:solidFill>
                <a:latin typeface="HG丸ｺﾞｼｯｸM-PRO" panose="020F0600000000000000" pitchFamily="50" charset="-128"/>
                <a:ea typeface="HG丸ｺﾞｼｯｸM-PRO" panose="020F0600000000000000" pitchFamily="50" charset="-128"/>
              </a:rPr>
              <a:t>NDL</a:t>
            </a:r>
            <a:r>
              <a:rPr lang="ja-JP" altLang="en-US" sz="1000" b="1" dirty="0">
                <a:solidFill>
                  <a:srgbClr val="3333CC"/>
                </a:solidFill>
                <a:latin typeface="HG丸ｺﾞｼｯｸM-PRO" panose="020F0600000000000000" pitchFamily="50" charset="-128"/>
                <a:ea typeface="HG丸ｺﾞｼｯｸM-PRO" panose="020F0600000000000000" pitchFamily="50" charset="-128"/>
              </a:rPr>
              <a:t>が提示するガイドライン及び手引き類</a:t>
            </a:r>
          </a:p>
          <a:p>
            <a:pPr fontAlgn="base">
              <a:spcBef>
                <a:spcPct val="0"/>
              </a:spcBef>
              <a:spcAft>
                <a:spcPct val="0"/>
              </a:spcAft>
            </a:pPr>
            <a:r>
              <a:rPr lang="ja-JP" altLang="en-US" sz="900" dirty="0">
                <a:solidFill>
                  <a:srgbClr val="000000"/>
                </a:solidFill>
                <a:latin typeface="HG丸ｺﾞｼｯｸM-PRO" panose="020F0600000000000000" pitchFamily="50" charset="-128"/>
                <a:ea typeface="HG丸ｺﾞｼｯｸM-PRO" panose="020F0600000000000000" pitchFamily="50" charset="-128"/>
              </a:rPr>
              <a:t>●デジタル化及びシステム構築用の手引きの提供</a:t>
            </a:r>
          </a:p>
          <a:p>
            <a:pPr fontAlgn="base">
              <a:spcBef>
                <a:spcPct val="0"/>
              </a:spcBef>
              <a:spcAft>
                <a:spcPct val="0"/>
              </a:spcAft>
              <a:buFontTx/>
              <a:buChar char="•"/>
            </a:pPr>
            <a:r>
              <a:rPr lang="ja-JP" altLang="en-US" sz="900" dirty="0">
                <a:solidFill>
                  <a:srgbClr val="000000"/>
                </a:solidFill>
                <a:latin typeface="HG丸ｺﾞｼｯｸM-PRO" panose="020F0600000000000000" pitchFamily="50" charset="-128"/>
                <a:ea typeface="HG丸ｺﾞｼｯｸM-PRO" panose="020F0600000000000000" pitchFamily="50" charset="-128"/>
              </a:rPr>
              <a:t>「デジタル化の手引き」（公開中）</a:t>
            </a:r>
          </a:p>
          <a:p>
            <a:pPr fontAlgn="base">
              <a:spcBef>
                <a:spcPct val="0"/>
              </a:spcBef>
              <a:spcAft>
                <a:spcPct val="0"/>
              </a:spcAft>
              <a:buFontTx/>
              <a:buChar char="•"/>
            </a:pPr>
            <a:r>
              <a:rPr lang="ja-JP" altLang="en-US" sz="900" dirty="0">
                <a:solidFill>
                  <a:srgbClr val="000000"/>
                </a:solidFill>
                <a:latin typeface="HG丸ｺﾞｼｯｸM-PRO" panose="020F0600000000000000" pitchFamily="50" charset="-128"/>
                <a:ea typeface="HG丸ｺﾞｼｯｸM-PRO" panose="020F0600000000000000" pitchFamily="50" charset="-128"/>
              </a:rPr>
              <a:t>「デジタルアーカイブ構築の手引き」（計画中）</a:t>
            </a:r>
          </a:p>
          <a:p>
            <a:pPr fontAlgn="base">
              <a:spcBef>
                <a:spcPct val="0"/>
              </a:spcBef>
              <a:spcAft>
                <a:spcPct val="0"/>
              </a:spcAft>
              <a:buFontTx/>
              <a:buChar char="•"/>
            </a:pPr>
            <a:r>
              <a:rPr lang="ja-JP" altLang="en-US" sz="900" dirty="0">
                <a:solidFill>
                  <a:srgbClr val="000000"/>
                </a:solidFill>
                <a:latin typeface="HG丸ｺﾞｼｯｸM-PRO" panose="020F0600000000000000" pitchFamily="50" charset="-128"/>
                <a:ea typeface="HG丸ｺﾞｼｯｸM-PRO" panose="020F0600000000000000" pitchFamily="50" charset="-128"/>
              </a:rPr>
              <a:t>「共通仕様及び連携に関するガイドライン」（公開中）</a:t>
            </a:r>
          </a:p>
          <a:p>
            <a:pPr fontAlgn="base">
              <a:spcBef>
                <a:spcPct val="0"/>
              </a:spcBef>
              <a:spcAft>
                <a:spcPct val="0"/>
              </a:spcAft>
              <a:buFontTx/>
              <a:buChar char="•"/>
            </a:pPr>
            <a:r>
              <a:rPr lang="ja-JP" altLang="en-US" sz="900" dirty="0">
                <a:solidFill>
                  <a:srgbClr val="000000"/>
                </a:solidFill>
                <a:latin typeface="HG丸ｺﾞｼｯｸM-PRO" panose="020F0600000000000000" pitchFamily="50" charset="-128"/>
                <a:ea typeface="HG丸ｺﾞｼｯｸM-PRO" panose="020F0600000000000000" pitchFamily="50" charset="-128"/>
              </a:rPr>
              <a:t>「外部提供インタフェース仕様書」（公開中）</a:t>
            </a:r>
          </a:p>
          <a:p>
            <a:pPr fontAlgn="base">
              <a:spcBef>
                <a:spcPct val="0"/>
              </a:spcBef>
              <a:spcAft>
                <a:spcPct val="0"/>
              </a:spcAft>
              <a:buFontTx/>
              <a:buChar char="•"/>
            </a:pPr>
            <a:r>
              <a:rPr lang="ja-JP" altLang="en-US" sz="900" dirty="0">
                <a:solidFill>
                  <a:srgbClr val="000000"/>
                </a:solidFill>
                <a:latin typeface="HG丸ｺﾞｼｯｸM-PRO" panose="020F0600000000000000" pitchFamily="50" charset="-128"/>
                <a:ea typeface="HG丸ｺﾞｼｯｸM-PRO" panose="020F0600000000000000" pitchFamily="50" charset="-128"/>
              </a:rPr>
              <a:t>「メタデータスキーマガイドライン」、「メタデータ記述規則」（策定中）</a:t>
            </a:r>
          </a:p>
          <a:p>
            <a:pPr fontAlgn="base">
              <a:spcBef>
                <a:spcPct val="0"/>
              </a:spcBef>
              <a:spcAft>
                <a:spcPct val="0"/>
              </a:spcAft>
            </a:pPr>
            <a:r>
              <a:rPr lang="ja-JP" altLang="en-US" sz="900" dirty="0">
                <a:solidFill>
                  <a:srgbClr val="000000"/>
                </a:solidFill>
                <a:latin typeface="HG丸ｺﾞｼｯｸM-PRO" panose="020F0600000000000000" pitchFamily="50" charset="-128"/>
                <a:ea typeface="HG丸ｺﾞｼｯｸM-PRO" panose="020F0600000000000000" pitchFamily="50" charset="-128"/>
              </a:rPr>
              <a:t>●各機関での地域情報収集用及びアーカイブ構築用の汎用ソフトウェアの提供</a:t>
            </a:r>
          </a:p>
          <a:p>
            <a:pPr fontAlgn="base">
              <a:spcBef>
                <a:spcPct val="0"/>
              </a:spcBef>
              <a:spcAft>
                <a:spcPct val="0"/>
              </a:spcAft>
            </a:pPr>
            <a:endParaRPr lang="en-US" altLang="ja-JP" sz="500" dirty="0">
              <a:solidFill>
                <a:srgbClr val="00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9140527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スライド番号プレースホルダー 5"/>
          <p:cNvSpPr>
            <a:spLocks noGrp="1"/>
          </p:cNvSpPr>
          <p:nvPr>
            <p:ph type="sldNum" sz="quarter" idx="12"/>
          </p:nvPr>
        </p:nvSpPr>
        <p:spPr/>
        <p:txBody>
          <a:bodyPr/>
          <a:lstStyle/>
          <a:p>
            <a:fld id="{9772E5C9-2B1E-4126-8118-C03A4DA103A2}" type="slidenum">
              <a:rPr lang="en-US" altLang="ja-JP">
                <a:solidFill>
                  <a:srgbClr val="000000"/>
                </a:solidFill>
              </a:rPr>
              <a:pPr/>
              <a:t>253</a:t>
            </a:fld>
            <a:endParaRPr lang="en-US" altLang="ja-JP">
              <a:solidFill>
                <a:srgbClr val="000000"/>
              </a:solidFill>
            </a:endParaRPr>
          </a:p>
        </p:txBody>
      </p:sp>
      <p:sp>
        <p:nvSpPr>
          <p:cNvPr id="1119234" name="AutoShape 2"/>
          <p:cNvSpPr>
            <a:spLocks noChangeArrowheads="1"/>
          </p:cNvSpPr>
          <p:nvPr/>
        </p:nvSpPr>
        <p:spPr bwMode="auto">
          <a:xfrm>
            <a:off x="6024564" y="2492376"/>
            <a:ext cx="1393825" cy="1655763"/>
          </a:xfrm>
          <a:prstGeom prst="roundRect">
            <a:avLst>
              <a:gd name="adj" fmla="val 16667"/>
            </a:avLst>
          </a:prstGeom>
          <a:solidFill>
            <a:srgbClr val="FFFFCC"/>
          </a:solidFill>
          <a:ln w="12700">
            <a:solidFill>
              <a:schemeClr val="accent2"/>
            </a:solidFill>
            <a:round/>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pPr>
            <a:r>
              <a:rPr lang="ja-JP" altLang="en-US" sz="1600">
                <a:solidFill>
                  <a:srgbClr val="CC6600"/>
                </a:solidFill>
                <a:latin typeface="Meiryo UI" panose="020B0604030504040204" pitchFamily="50" charset="-128"/>
                <a:ea typeface="Meiryo UI" panose="020B0604030504040204" pitchFamily="50" charset="-128"/>
              </a:rPr>
              <a:t>図書館</a:t>
            </a:r>
          </a:p>
        </p:txBody>
      </p:sp>
      <p:sp>
        <p:nvSpPr>
          <p:cNvPr id="1119235" name="AutoShape 3"/>
          <p:cNvSpPr>
            <a:spLocks noChangeArrowheads="1"/>
          </p:cNvSpPr>
          <p:nvPr/>
        </p:nvSpPr>
        <p:spPr bwMode="auto">
          <a:xfrm>
            <a:off x="8688389" y="2060575"/>
            <a:ext cx="1368425" cy="6477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ベンダ</a:t>
            </a:r>
          </a:p>
          <a:p>
            <a:pPr algn="ctr" fontAlgn="base">
              <a:spcBef>
                <a:spcPct val="0"/>
              </a:spcBef>
              <a:spcAft>
                <a:spcPct val="0"/>
              </a:spcAft>
            </a:pPr>
            <a:endParaRPr lang="en-US" altLang="ja-JP" sz="1400">
              <a:solidFill>
                <a:srgbClr val="0000FF"/>
              </a:solidFill>
              <a:latin typeface="Meiryo UI" panose="020B0604030504040204" pitchFamily="50" charset="-128"/>
              <a:ea typeface="Meiryo UI" panose="020B0604030504040204" pitchFamily="50" charset="-128"/>
            </a:endParaRPr>
          </a:p>
        </p:txBody>
      </p:sp>
      <p:sp>
        <p:nvSpPr>
          <p:cNvPr id="1119236" name="Rectangle 4"/>
          <p:cNvSpPr>
            <a:spLocks noGrp="1" noChangeArrowheads="1"/>
          </p:cNvSpPr>
          <p:nvPr>
            <p:ph type="title"/>
          </p:nvPr>
        </p:nvSpPr>
        <p:spPr>
          <a:xfrm>
            <a:off x="0" y="0"/>
            <a:ext cx="12192000" cy="974189"/>
          </a:xfrm>
        </p:spPr>
        <p:txBody>
          <a:bodyPr>
            <a:normAutofit/>
          </a:bodyPr>
          <a:lstStyle/>
          <a:p>
            <a:r>
              <a:rPr lang="en-US" altLang="ja-JP" sz="2400" dirty="0"/>
              <a:t>【</a:t>
            </a:r>
            <a:r>
              <a:rPr lang="ja-JP" altLang="en-US" sz="2400" dirty="0"/>
              <a:t>連携協力</a:t>
            </a:r>
            <a:r>
              <a:rPr lang="en-US" altLang="ja-JP" sz="2400" dirty="0"/>
              <a:t>】</a:t>
            </a:r>
            <a:r>
              <a:rPr lang="ja-JP" altLang="en-US" sz="2400" dirty="0"/>
              <a:t>関係機関拡大策の例</a:t>
            </a:r>
            <a:r>
              <a:rPr lang="ja-JP" altLang="en-US" sz="3200" dirty="0"/>
              <a:t/>
            </a:r>
            <a:br>
              <a:rPr lang="ja-JP" altLang="en-US" sz="3200" dirty="0"/>
            </a:br>
            <a:r>
              <a:rPr lang="ja-JP" altLang="en-US" sz="3200" dirty="0"/>
              <a:t>公共図書館支援のスキーム</a:t>
            </a:r>
          </a:p>
        </p:txBody>
      </p:sp>
      <p:sp>
        <p:nvSpPr>
          <p:cNvPr id="1119237" name="Rectangle 5"/>
          <p:cNvSpPr>
            <a:spLocks noGrp="1" noChangeArrowheads="1"/>
          </p:cNvSpPr>
          <p:nvPr>
            <p:ph type="body" idx="1"/>
          </p:nvPr>
        </p:nvSpPr>
        <p:spPr>
          <a:xfrm>
            <a:off x="1703389" y="1628775"/>
            <a:ext cx="3527425" cy="3384550"/>
          </a:xfrm>
          <a:solidFill>
            <a:schemeClr val="bg1"/>
          </a:solidFill>
          <a:ln w="12700">
            <a:solidFill>
              <a:schemeClr val="tx1"/>
            </a:solidFill>
            <a:miter lim="800000"/>
            <a:headEnd/>
            <a:tailEnd/>
          </a:ln>
          <a:effectLst>
            <a:outerShdw dist="35921" dir="2700000" algn="ctr" rotWithShape="0">
              <a:schemeClr val="bg2"/>
            </a:outerShdw>
          </a:effectLst>
        </p:spPr>
        <p:txBody>
          <a:bodyPr>
            <a:normAutofit fontScale="92500" lnSpcReduction="10000"/>
          </a:bodyPr>
          <a:lstStyle/>
          <a:p>
            <a:pPr>
              <a:lnSpc>
                <a:spcPct val="80000"/>
              </a:lnSpc>
              <a:buFont typeface="Wingdings" panose="05000000000000000000" pitchFamily="2" charset="2"/>
              <a:buNone/>
            </a:pPr>
            <a:r>
              <a:rPr lang="ja-JP" altLang="en-US" sz="1400" dirty="0">
                <a:solidFill>
                  <a:srgbClr val="0000FF"/>
                </a:solidFill>
              </a:rPr>
              <a:t>公共図書館所蔵資料の可視化で苦労したこと</a:t>
            </a:r>
          </a:p>
          <a:p>
            <a:pPr>
              <a:lnSpc>
                <a:spcPct val="80000"/>
              </a:lnSpc>
            </a:pPr>
            <a:r>
              <a:rPr lang="ja-JP" altLang="en-US" sz="1400" dirty="0"/>
              <a:t>資料を、デジタル化する費用がない</a:t>
            </a:r>
          </a:p>
          <a:p>
            <a:pPr>
              <a:lnSpc>
                <a:spcPct val="80000"/>
              </a:lnSpc>
            </a:pPr>
            <a:r>
              <a:rPr lang="ja-JP" altLang="en-US" sz="1400" dirty="0"/>
              <a:t>自前で、サーバを立ち上げられない。運用できない</a:t>
            </a:r>
          </a:p>
          <a:p>
            <a:pPr>
              <a:lnSpc>
                <a:spcPct val="80000"/>
              </a:lnSpc>
            </a:pPr>
            <a:r>
              <a:rPr lang="ja-JP" altLang="en-US" sz="1400" dirty="0"/>
              <a:t>意義は理解したが、標準プロトコルを実装できない</a:t>
            </a:r>
          </a:p>
          <a:p>
            <a:pPr lvl="1">
              <a:lnSpc>
                <a:spcPct val="80000"/>
              </a:lnSpc>
            </a:pPr>
            <a:r>
              <a:rPr lang="ja-JP" altLang="en-US" sz="1200" dirty="0"/>
              <a:t>ウェブページに貼り付けて、データベースとして検索できる形になっていない</a:t>
            </a:r>
          </a:p>
          <a:p>
            <a:pPr lvl="1">
              <a:lnSpc>
                <a:spcPct val="80000"/>
              </a:lnSpc>
            </a:pPr>
            <a:r>
              <a:rPr lang="ja-JP" altLang="en-US" sz="1200" dirty="0"/>
              <a:t>データベース化されていても、外部提供インタフェースを持っていない</a:t>
            </a:r>
          </a:p>
          <a:p>
            <a:pPr lvl="1">
              <a:lnSpc>
                <a:spcPct val="80000"/>
              </a:lnSpc>
            </a:pPr>
            <a:r>
              <a:rPr lang="ja-JP" altLang="en-US" sz="1200" dirty="0"/>
              <a:t>外部提供インタフェースを実装する費用がない</a:t>
            </a:r>
          </a:p>
          <a:p>
            <a:pPr>
              <a:lnSpc>
                <a:spcPct val="80000"/>
              </a:lnSpc>
            </a:pPr>
            <a:r>
              <a:rPr lang="ja-JP" altLang="en-US" sz="1400" dirty="0"/>
              <a:t>メタデータのマッピング調整に膨大な時間がかかる</a:t>
            </a:r>
          </a:p>
          <a:p>
            <a:pPr lvl="1">
              <a:lnSpc>
                <a:spcPct val="80000"/>
              </a:lnSpc>
            </a:pPr>
            <a:r>
              <a:rPr lang="en-US" altLang="ja-JP" sz="1200" dirty="0"/>
              <a:t>DC</a:t>
            </a:r>
            <a:r>
              <a:rPr lang="ja-JP" altLang="en-US" sz="1200" dirty="0"/>
              <a:t>をベースにした記述要素を使っていても、使い方がそれぞれまちまち</a:t>
            </a:r>
          </a:p>
          <a:p>
            <a:pPr lvl="1">
              <a:lnSpc>
                <a:spcPct val="80000"/>
              </a:lnSpc>
            </a:pPr>
            <a:r>
              <a:rPr lang="ja-JP" altLang="en-US" sz="1200" dirty="0"/>
              <a:t>同じ要素を使っていても、記述規則が異なり、同じ内容として認識できない</a:t>
            </a:r>
          </a:p>
        </p:txBody>
      </p:sp>
      <p:sp>
        <p:nvSpPr>
          <p:cNvPr id="1119238" name="AutoShape 6"/>
          <p:cNvSpPr>
            <a:spLocks noChangeArrowheads="1"/>
          </p:cNvSpPr>
          <p:nvPr/>
        </p:nvSpPr>
        <p:spPr bwMode="auto">
          <a:xfrm>
            <a:off x="5808664" y="2636838"/>
            <a:ext cx="1393825" cy="1655762"/>
          </a:xfrm>
          <a:prstGeom prst="roundRect">
            <a:avLst>
              <a:gd name="adj" fmla="val 16667"/>
            </a:avLst>
          </a:prstGeom>
          <a:solidFill>
            <a:srgbClr val="FFFFCC"/>
          </a:solidFill>
          <a:ln w="12700">
            <a:solidFill>
              <a:schemeClr val="accent2"/>
            </a:solidFill>
            <a:round/>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pPr>
            <a:r>
              <a:rPr lang="ja-JP" altLang="en-US" sz="1600">
                <a:solidFill>
                  <a:srgbClr val="CC6600"/>
                </a:solidFill>
                <a:latin typeface="Meiryo UI" panose="020B0604030504040204" pitchFamily="50" charset="-128"/>
                <a:ea typeface="Meiryo UI" panose="020B0604030504040204" pitchFamily="50" charset="-128"/>
              </a:rPr>
              <a:t>図書館</a:t>
            </a:r>
          </a:p>
        </p:txBody>
      </p:sp>
      <p:sp>
        <p:nvSpPr>
          <p:cNvPr id="1119239" name="AutoShape 7"/>
          <p:cNvSpPr>
            <a:spLocks noChangeArrowheads="1"/>
          </p:cNvSpPr>
          <p:nvPr/>
        </p:nvSpPr>
        <p:spPr bwMode="auto">
          <a:xfrm>
            <a:off x="5735639" y="4941889"/>
            <a:ext cx="1512887"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国</a:t>
            </a:r>
          </a:p>
        </p:txBody>
      </p:sp>
      <p:sp>
        <p:nvSpPr>
          <p:cNvPr id="1119240" name="AutoShape 8"/>
          <p:cNvSpPr>
            <a:spLocks noChangeArrowheads="1"/>
          </p:cNvSpPr>
          <p:nvPr/>
        </p:nvSpPr>
        <p:spPr bwMode="auto">
          <a:xfrm>
            <a:off x="8616950" y="5157789"/>
            <a:ext cx="1295400" cy="9350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0000FF"/>
                </a:solidFill>
                <a:latin typeface="Meiryo UI" panose="020B0604030504040204" pitchFamily="50" charset="-128"/>
                <a:ea typeface="Meiryo UI" panose="020B0604030504040204" pitchFamily="50" charset="-128"/>
              </a:rPr>
              <a:t>NDL</a:t>
            </a:r>
          </a:p>
          <a:p>
            <a:pPr algn="ctr" fontAlgn="base">
              <a:spcBef>
                <a:spcPct val="0"/>
              </a:spcBef>
              <a:spcAft>
                <a:spcPct val="0"/>
              </a:spcAft>
            </a:pPr>
            <a:endParaRPr lang="en-US" altLang="ja-JP" sz="1400">
              <a:solidFill>
                <a:srgbClr val="0000FF"/>
              </a:solidFill>
              <a:latin typeface="Meiryo UI" panose="020B0604030504040204" pitchFamily="50" charset="-128"/>
              <a:ea typeface="Meiryo UI" panose="020B0604030504040204" pitchFamily="50" charset="-128"/>
            </a:endParaRPr>
          </a:p>
        </p:txBody>
      </p:sp>
      <p:sp>
        <p:nvSpPr>
          <p:cNvPr id="1119241" name="AutoShape 9"/>
          <p:cNvSpPr>
            <a:spLocks noChangeArrowheads="1"/>
          </p:cNvSpPr>
          <p:nvPr/>
        </p:nvSpPr>
        <p:spPr bwMode="auto">
          <a:xfrm>
            <a:off x="5232400" y="2420939"/>
            <a:ext cx="571500" cy="2835275"/>
          </a:xfrm>
          <a:prstGeom prst="rightArrow">
            <a:avLst>
              <a:gd name="adj1" fmla="val 50000"/>
              <a:gd name="adj2" fmla="val 25000"/>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eaVert" anchor="ctr"/>
          <a:lstStyle/>
          <a:p>
            <a:pPr algn="ctr" fontAlgn="base">
              <a:spcBef>
                <a:spcPct val="0"/>
              </a:spcBef>
              <a:spcAft>
                <a:spcPct val="0"/>
              </a:spcAft>
            </a:pPr>
            <a:r>
              <a:rPr lang="ja-JP" altLang="en-US" sz="1600" b="1">
                <a:solidFill>
                  <a:srgbClr val="3333CC"/>
                </a:solidFill>
                <a:latin typeface="Meiryo UI" panose="020B0604030504040204" pitchFamily="50" charset="-128"/>
                <a:ea typeface="Meiryo UI" panose="020B0604030504040204" pitchFamily="50" charset="-128"/>
              </a:rPr>
              <a:t>支援が必要</a:t>
            </a:r>
          </a:p>
        </p:txBody>
      </p:sp>
      <p:sp>
        <p:nvSpPr>
          <p:cNvPr id="1119242" name="AutoShape 10"/>
          <p:cNvSpPr>
            <a:spLocks noChangeArrowheads="1"/>
          </p:cNvSpPr>
          <p:nvPr/>
        </p:nvSpPr>
        <p:spPr bwMode="auto">
          <a:xfrm>
            <a:off x="8543926" y="2203450"/>
            <a:ext cx="1368425" cy="6477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ベンダ</a:t>
            </a:r>
          </a:p>
          <a:p>
            <a:pPr algn="ctr" fontAlgn="base">
              <a:spcBef>
                <a:spcPct val="0"/>
              </a:spcBef>
              <a:spcAft>
                <a:spcPct val="0"/>
              </a:spcAft>
            </a:pPr>
            <a:endParaRPr lang="en-US" altLang="ja-JP" sz="1400">
              <a:solidFill>
                <a:srgbClr val="0000FF"/>
              </a:solidFill>
              <a:latin typeface="Meiryo UI" panose="020B0604030504040204" pitchFamily="50" charset="-128"/>
              <a:ea typeface="Meiryo UI" panose="020B0604030504040204" pitchFamily="50" charset="-128"/>
            </a:endParaRPr>
          </a:p>
        </p:txBody>
      </p:sp>
      <p:sp>
        <p:nvSpPr>
          <p:cNvPr id="1119243" name="AutoShape 11"/>
          <p:cNvSpPr>
            <a:spLocks noChangeArrowheads="1"/>
          </p:cNvSpPr>
          <p:nvPr/>
        </p:nvSpPr>
        <p:spPr bwMode="auto">
          <a:xfrm>
            <a:off x="5880101" y="4365626"/>
            <a:ext cx="1439863" cy="576263"/>
          </a:xfrm>
          <a:prstGeom prst="upArrow">
            <a:avLst>
              <a:gd name="adj1" fmla="val 50000"/>
              <a:gd name="adj2" fmla="val 25000"/>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lstStyle/>
          <a:p>
            <a:pPr algn="ctr" fontAlgn="base">
              <a:spcBef>
                <a:spcPct val="0"/>
              </a:spcBef>
              <a:spcAft>
                <a:spcPct val="0"/>
              </a:spcAft>
            </a:pPr>
            <a:r>
              <a:rPr lang="ja-JP" altLang="en-US" sz="1200" b="1">
                <a:solidFill>
                  <a:srgbClr val="3333CC"/>
                </a:solidFill>
                <a:latin typeface="Meiryo UI" panose="020B0604030504040204" pitchFamily="50" charset="-128"/>
                <a:ea typeface="Meiryo UI" panose="020B0604030504040204" pitchFamily="50" charset="-128"/>
              </a:rPr>
              <a:t>資金援助</a:t>
            </a:r>
          </a:p>
        </p:txBody>
      </p:sp>
      <p:sp>
        <p:nvSpPr>
          <p:cNvPr id="1119244" name="AutoShape 12"/>
          <p:cNvSpPr>
            <a:spLocks noChangeArrowheads="1"/>
          </p:cNvSpPr>
          <p:nvPr/>
        </p:nvSpPr>
        <p:spPr bwMode="auto">
          <a:xfrm rot="2874088">
            <a:off x="7052469" y="4289693"/>
            <a:ext cx="1728788" cy="794802"/>
          </a:xfrm>
          <a:prstGeom prst="leftArrow">
            <a:avLst>
              <a:gd name="adj1" fmla="val 50000"/>
              <a:gd name="adj2" fmla="val 60770"/>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pPr algn="ctr" fontAlgn="base">
              <a:spcBef>
                <a:spcPct val="0"/>
              </a:spcBef>
              <a:spcAft>
                <a:spcPct val="0"/>
              </a:spcAft>
              <a:buFontTx/>
              <a:buChar char="•"/>
            </a:pPr>
            <a:r>
              <a:rPr lang="ja-JP" altLang="en-US" sz="1000" b="1">
                <a:solidFill>
                  <a:srgbClr val="3333CC"/>
                </a:solidFill>
                <a:latin typeface="Meiryo UI" panose="020B0604030504040204" pitchFamily="50" charset="-128"/>
                <a:ea typeface="Meiryo UI" panose="020B0604030504040204" pitchFamily="50" charset="-128"/>
              </a:rPr>
              <a:t>ガイドライン</a:t>
            </a:r>
          </a:p>
          <a:p>
            <a:pPr algn="ctr" fontAlgn="base">
              <a:spcBef>
                <a:spcPct val="0"/>
              </a:spcBef>
              <a:spcAft>
                <a:spcPct val="0"/>
              </a:spcAft>
              <a:buFontTx/>
              <a:buChar char="•"/>
            </a:pPr>
            <a:r>
              <a:rPr lang="ja-JP" altLang="en-US" sz="1000" b="1">
                <a:solidFill>
                  <a:srgbClr val="3333CC"/>
                </a:solidFill>
                <a:latin typeface="Meiryo UI" panose="020B0604030504040204" pitchFamily="50" charset="-128"/>
                <a:ea typeface="Meiryo UI" panose="020B0604030504040204" pitchFamily="50" charset="-128"/>
              </a:rPr>
              <a:t>技術支援</a:t>
            </a:r>
          </a:p>
        </p:txBody>
      </p:sp>
      <p:sp>
        <p:nvSpPr>
          <p:cNvPr id="1119245" name="AutoShape 13"/>
          <p:cNvSpPr>
            <a:spLocks noChangeArrowheads="1"/>
          </p:cNvSpPr>
          <p:nvPr/>
        </p:nvSpPr>
        <p:spPr bwMode="auto">
          <a:xfrm rot="-2026414">
            <a:off x="7104063" y="2582337"/>
            <a:ext cx="1439862" cy="794802"/>
          </a:xfrm>
          <a:prstGeom prst="leftArrow">
            <a:avLst>
              <a:gd name="adj1" fmla="val 50000"/>
              <a:gd name="adj2" fmla="val 50614"/>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pPr algn="ctr" fontAlgn="base">
              <a:spcBef>
                <a:spcPct val="0"/>
              </a:spcBef>
              <a:spcAft>
                <a:spcPct val="0"/>
              </a:spcAft>
              <a:buFontTx/>
              <a:buChar char="•"/>
            </a:pPr>
            <a:r>
              <a:rPr lang="ja-JP" altLang="en-US" sz="1000" b="1">
                <a:solidFill>
                  <a:srgbClr val="3333CC"/>
                </a:solidFill>
                <a:latin typeface="Meiryo UI" panose="020B0604030504040204" pitchFamily="50" charset="-128"/>
                <a:ea typeface="Meiryo UI" panose="020B0604030504040204" pitchFamily="50" charset="-128"/>
              </a:rPr>
              <a:t>システム構築</a:t>
            </a:r>
          </a:p>
          <a:p>
            <a:pPr algn="ctr" fontAlgn="base">
              <a:spcBef>
                <a:spcPct val="0"/>
              </a:spcBef>
              <a:spcAft>
                <a:spcPct val="0"/>
              </a:spcAft>
              <a:buFontTx/>
              <a:buChar char="•"/>
            </a:pPr>
            <a:r>
              <a:rPr lang="en-US" altLang="ja-JP" sz="1000" b="1">
                <a:solidFill>
                  <a:srgbClr val="3333CC"/>
                </a:solidFill>
                <a:latin typeface="Meiryo UI" panose="020B0604030504040204" pitchFamily="50" charset="-128"/>
                <a:ea typeface="Meiryo UI" panose="020B0604030504040204" pitchFamily="50" charset="-128"/>
              </a:rPr>
              <a:t>ASP</a:t>
            </a:r>
            <a:r>
              <a:rPr lang="ja-JP" altLang="en-US" sz="1000" b="1">
                <a:solidFill>
                  <a:srgbClr val="3333CC"/>
                </a:solidFill>
                <a:latin typeface="Meiryo UI" panose="020B0604030504040204" pitchFamily="50" charset="-128"/>
                <a:ea typeface="Meiryo UI" panose="020B0604030504040204" pitchFamily="50" charset="-128"/>
              </a:rPr>
              <a:t>サービス</a:t>
            </a:r>
          </a:p>
        </p:txBody>
      </p:sp>
      <p:sp>
        <p:nvSpPr>
          <p:cNvPr id="1119246" name="AutoShape 14"/>
          <p:cNvSpPr>
            <a:spLocks noChangeArrowheads="1"/>
          </p:cNvSpPr>
          <p:nvPr/>
        </p:nvSpPr>
        <p:spPr bwMode="auto">
          <a:xfrm>
            <a:off x="8832850" y="3068639"/>
            <a:ext cx="1206500" cy="1944687"/>
          </a:xfrm>
          <a:prstGeom prst="upArrow">
            <a:avLst>
              <a:gd name="adj1" fmla="val 50000"/>
              <a:gd name="adj2" fmla="val 40296"/>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lstStyle/>
          <a:p>
            <a:pPr algn="ctr" fontAlgn="base">
              <a:spcBef>
                <a:spcPct val="0"/>
              </a:spcBef>
              <a:spcAft>
                <a:spcPct val="0"/>
              </a:spcAft>
            </a:pPr>
            <a:r>
              <a:rPr lang="en-US" altLang="ja-JP" sz="1200" b="1">
                <a:solidFill>
                  <a:srgbClr val="3333CC"/>
                </a:solidFill>
                <a:latin typeface="Meiryo UI" panose="020B0604030504040204" pitchFamily="50" charset="-128"/>
                <a:ea typeface="Meiryo UI" panose="020B0604030504040204" pitchFamily="50" charset="-128"/>
              </a:rPr>
              <a:t>DA</a:t>
            </a:r>
            <a:r>
              <a:rPr lang="ja-JP" altLang="en-US" sz="1200" b="1">
                <a:solidFill>
                  <a:srgbClr val="3333CC"/>
                </a:solidFill>
                <a:latin typeface="Meiryo UI" panose="020B0604030504040204" pitchFamily="50" charset="-128"/>
                <a:ea typeface="Meiryo UI" panose="020B0604030504040204" pitchFamily="50" charset="-128"/>
              </a:rPr>
              <a:t>システムを</a:t>
            </a:r>
            <a:r>
              <a:rPr lang="en-US" altLang="ja-JP" sz="1200" b="1">
                <a:solidFill>
                  <a:srgbClr val="3333CC"/>
                </a:solidFill>
                <a:latin typeface="Meiryo UI" panose="020B0604030504040204" pitchFamily="50" charset="-128"/>
                <a:ea typeface="Meiryo UI" panose="020B0604030504040204" pitchFamily="50" charset="-128"/>
              </a:rPr>
              <a:t>OSS</a:t>
            </a:r>
            <a:r>
              <a:rPr lang="ja-JP" altLang="en-US" sz="1200" b="1">
                <a:solidFill>
                  <a:srgbClr val="3333CC"/>
                </a:solidFill>
                <a:latin typeface="Meiryo UI" panose="020B0604030504040204" pitchFamily="50" charset="-128"/>
                <a:ea typeface="Meiryo UI" panose="020B0604030504040204" pitchFamily="50" charset="-128"/>
              </a:rPr>
              <a:t>で提供</a:t>
            </a:r>
          </a:p>
        </p:txBody>
      </p:sp>
      <p:sp>
        <p:nvSpPr>
          <p:cNvPr id="1119247" name="Rectangle 15"/>
          <p:cNvSpPr>
            <a:spLocks noChangeArrowheads="1"/>
          </p:cNvSpPr>
          <p:nvPr/>
        </p:nvSpPr>
        <p:spPr bwMode="auto">
          <a:xfrm>
            <a:off x="1774825" y="5516564"/>
            <a:ext cx="3455988" cy="1036637"/>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a:lstStyle>
            <a:lvl1pPr marL="342900" indent="-342900" algn="l">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fontAlgn="base">
              <a:lnSpc>
                <a:spcPct val="80000"/>
              </a:lnSpc>
              <a:spcAft>
                <a:spcPct val="0"/>
              </a:spcAft>
              <a:buClr>
                <a:srgbClr val="663300"/>
              </a:buClr>
            </a:pPr>
            <a:r>
              <a:rPr lang="ja-JP" altLang="en-US" sz="1600">
                <a:solidFill>
                  <a:srgbClr val="000000"/>
                </a:solidFill>
                <a:latin typeface="Meiryo UI" panose="020B0604030504040204" pitchFamily="50" charset="-128"/>
                <a:ea typeface="Meiryo UI" panose="020B0604030504040204" pitchFamily="50" charset="-128"/>
              </a:rPr>
              <a:t>統合検索できることのメリットの理解</a:t>
            </a:r>
          </a:p>
          <a:p>
            <a:pPr lvl="1" fontAlgn="base">
              <a:lnSpc>
                <a:spcPct val="80000"/>
              </a:lnSpc>
              <a:spcAft>
                <a:spcPct val="0"/>
              </a:spcAft>
              <a:buClr>
                <a:srgbClr val="CC3300"/>
              </a:buClr>
            </a:pPr>
            <a:r>
              <a:rPr lang="ja-JP" altLang="en-US" sz="1400">
                <a:solidFill>
                  <a:srgbClr val="000000"/>
                </a:solidFill>
                <a:latin typeface="Meiryo UI" panose="020B0604030504040204" pitchFamily="50" charset="-128"/>
                <a:ea typeface="Meiryo UI" panose="020B0604030504040204" pitchFamily="50" charset="-128"/>
              </a:rPr>
              <a:t>アクセスが増えることが不安</a:t>
            </a:r>
          </a:p>
          <a:p>
            <a:pPr lvl="1" fontAlgn="base">
              <a:lnSpc>
                <a:spcPct val="80000"/>
              </a:lnSpc>
              <a:spcAft>
                <a:spcPct val="0"/>
              </a:spcAft>
              <a:buClr>
                <a:srgbClr val="CC3300"/>
              </a:buClr>
            </a:pPr>
            <a:r>
              <a:rPr lang="ja-JP" altLang="en-US" sz="1400">
                <a:solidFill>
                  <a:srgbClr val="000000"/>
                </a:solidFill>
                <a:latin typeface="Meiryo UI" panose="020B0604030504040204" pitchFamily="50" charset="-128"/>
                <a:ea typeface="Meiryo UI" panose="020B0604030504040204" pitchFamily="50" charset="-128"/>
              </a:rPr>
              <a:t>サービスが横取りされるのでは？</a:t>
            </a:r>
          </a:p>
        </p:txBody>
      </p:sp>
      <p:sp>
        <p:nvSpPr>
          <p:cNvPr id="1119248" name="AutoShape 16"/>
          <p:cNvSpPr>
            <a:spLocks noChangeArrowheads="1"/>
          </p:cNvSpPr>
          <p:nvPr/>
        </p:nvSpPr>
        <p:spPr bwMode="auto">
          <a:xfrm>
            <a:off x="5448301" y="5661026"/>
            <a:ext cx="3095625" cy="504825"/>
          </a:xfrm>
          <a:prstGeom prst="rightArrow">
            <a:avLst>
              <a:gd name="adj1" fmla="val 67491"/>
              <a:gd name="adj2" fmla="val 122585"/>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lstStyle/>
          <a:p>
            <a:pPr algn="ctr" fontAlgn="base">
              <a:spcBef>
                <a:spcPct val="0"/>
              </a:spcBef>
              <a:spcAft>
                <a:spcPct val="0"/>
              </a:spcAft>
            </a:pPr>
            <a:r>
              <a:rPr lang="ja-JP" altLang="en-US" sz="1400" b="1">
                <a:solidFill>
                  <a:srgbClr val="3333CC"/>
                </a:solidFill>
                <a:latin typeface="Meiryo UI" panose="020B0604030504040204" pitchFamily="50" charset="-128"/>
                <a:ea typeface="Meiryo UI" panose="020B0604030504040204" pitchFamily="50" charset="-128"/>
              </a:rPr>
              <a:t>啓発が必要</a:t>
            </a:r>
          </a:p>
        </p:txBody>
      </p:sp>
      <p:sp>
        <p:nvSpPr>
          <p:cNvPr id="1119249" name="Rectangle 17"/>
          <p:cNvSpPr>
            <a:spLocks noChangeArrowheads="1"/>
          </p:cNvSpPr>
          <p:nvPr/>
        </p:nvSpPr>
        <p:spPr bwMode="auto">
          <a:xfrm>
            <a:off x="5591176" y="6183155"/>
            <a:ext cx="4176713" cy="492443"/>
          </a:xfrm>
          <a:prstGeom prst="rect">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600">
                <a:solidFill>
                  <a:srgbClr val="CC3300"/>
                </a:solidFill>
                <a:latin typeface="Meiryo UI" panose="020B0604030504040204" pitchFamily="50" charset="-128"/>
                <a:ea typeface="Meiryo UI" panose="020B0604030504040204" pitchFamily="50" charset="-128"/>
              </a:rPr>
              <a:t>⇒</a:t>
            </a:r>
            <a:r>
              <a:rPr lang="ja-JP" altLang="en-US" sz="1600">
                <a:solidFill>
                  <a:srgbClr val="CC3300"/>
                </a:solidFill>
                <a:latin typeface="Meiryo UI" panose="020B0604030504040204" pitchFamily="50" charset="-128"/>
                <a:ea typeface="Meiryo UI" panose="020B0604030504040204" pitchFamily="50" charset="-128"/>
              </a:rPr>
              <a:t>　</a:t>
            </a:r>
            <a:r>
              <a:rPr lang="ja-JP" altLang="en-US" sz="1000" b="1">
                <a:solidFill>
                  <a:srgbClr val="996633"/>
                </a:solidFill>
                <a:latin typeface="Meiryo UI" panose="020B0604030504040204" pitchFamily="50" charset="-128"/>
                <a:ea typeface="Meiryo UI" panose="020B0604030504040204" pitchFamily="50" charset="-128"/>
              </a:rPr>
              <a:t>図書館の郷土資料がインタネットで発見され利活用が進む</a:t>
            </a:r>
          </a:p>
          <a:p>
            <a:pPr algn="ctr" fontAlgn="base">
              <a:spcBef>
                <a:spcPct val="0"/>
              </a:spcBef>
              <a:spcAft>
                <a:spcPct val="0"/>
              </a:spcAft>
            </a:pPr>
            <a:r>
              <a:rPr lang="ja-JP" altLang="en-US" sz="1000" b="1">
                <a:solidFill>
                  <a:srgbClr val="996633"/>
                </a:solidFill>
                <a:latin typeface="Meiryo UI" panose="020B0604030504040204" pitchFamily="50" charset="-128"/>
                <a:ea typeface="Meiryo UI" panose="020B0604030504040204" pitchFamily="50" charset="-128"/>
              </a:rPr>
              <a:t>サイトや来館での利用者が増える</a:t>
            </a:r>
            <a:endParaRPr lang="ja-JP" altLang="en-US" sz="1000">
              <a:solidFill>
                <a:srgbClr val="996633"/>
              </a:solidFill>
              <a:latin typeface="Meiryo UI" panose="020B0604030504040204" pitchFamily="50" charset="-128"/>
              <a:ea typeface="Meiryo UI" panose="020B0604030504040204" pitchFamily="50" charset="-128"/>
            </a:endParaRPr>
          </a:p>
        </p:txBody>
      </p:sp>
      <p:sp>
        <p:nvSpPr>
          <p:cNvPr id="1119250" name="AutoShape 18"/>
          <p:cNvSpPr>
            <a:spLocks noChangeArrowheads="1"/>
          </p:cNvSpPr>
          <p:nvPr/>
        </p:nvSpPr>
        <p:spPr bwMode="auto">
          <a:xfrm>
            <a:off x="6167438" y="1484314"/>
            <a:ext cx="1873250" cy="504825"/>
          </a:xfrm>
          <a:prstGeom prst="wedgeRoundRectCallout">
            <a:avLst>
              <a:gd name="adj1" fmla="val -96440"/>
              <a:gd name="adj2" fmla="val 1855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000" b="1" dirty="0">
                <a:solidFill>
                  <a:srgbClr val="0000FF"/>
                </a:solidFill>
                <a:latin typeface="Meiryo UI" panose="020B0604030504040204" pitchFamily="50" charset="-128"/>
                <a:ea typeface="Meiryo UI" panose="020B0604030504040204" pitchFamily="50" charset="-128"/>
              </a:rPr>
              <a:t>これを解決することが、関係機関の拡大につながる</a:t>
            </a:r>
          </a:p>
        </p:txBody>
      </p:sp>
    </p:spTree>
    <p:extLst>
      <p:ext uri="{BB962C8B-B14F-4D97-AF65-F5344CB8AC3E}">
        <p14:creationId xmlns:p14="http://schemas.microsoft.com/office/powerpoint/2010/main" val="657066824"/>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スライド番号プレースホルダー 5"/>
          <p:cNvSpPr>
            <a:spLocks noGrp="1"/>
          </p:cNvSpPr>
          <p:nvPr>
            <p:ph type="sldNum" sz="quarter" idx="12"/>
          </p:nvPr>
        </p:nvSpPr>
        <p:spPr/>
        <p:txBody>
          <a:bodyPr/>
          <a:lstStyle/>
          <a:p>
            <a:fld id="{BD10DE7A-15FE-462C-B342-025529BB1696}" type="slidenum">
              <a:rPr lang="en-US" altLang="ja-JP">
                <a:solidFill>
                  <a:srgbClr val="000000"/>
                </a:solidFill>
              </a:rPr>
              <a:pPr/>
              <a:t>254</a:t>
            </a:fld>
            <a:endParaRPr lang="en-US" altLang="ja-JP">
              <a:solidFill>
                <a:srgbClr val="000000"/>
              </a:solidFill>
            </a:endParaRPr>
          </a:p>
        </p:txBody>
      </p:sp>
      <p:sp>
        <p:nvSpPr>
          <p:cNvPr id="328706" name="Rectangle 2"/>
          <p:cNvSpPr>
            <a:spLocks noGrp="1" noChangeArrowheads="1"/>
          </p:cNvSpPr>
          <p:nvPr>
            <p:ph type="title"/>
          </p:nvPr>
        </p:nvSpPr>
        <p:spPr>
          <a:xfrm>
            <a:off x="0" y="1"/>
            <a:ext cx="12192000" cy="965200"/>
          </a:xfrm>
        </p:spPr>
        <p:txBody>
          <a:bodyPr>
            <a:normAutofit/>
          </a:bodyPr>
          <a:lstStyle/>
          <a:p>
            <a:pPr algn="ctr"/>
            <a:r>
              <a:rPr lang="ja-JP" altLang="en-US" sz="3600" dirty="0"/>
              <a:t>デジタルコンテンツの利用促進に</a:t>
            </a:r>
            <a:r>
              <a:rPr lang="ja-JP" altLang="en-US" sz="3600" dirty="0" smtClean="0"/>
              <a:t>向けた各図書館</a:t>
            </a:r>
            <a:r>
              <a:rPr lang="ja-JP" altLang="en-US" sz="3600" dirty="0"/>
              <a:t>との連携協力</a:t>
            </a:r>
          </a:p>
        </p:txBody>
      </p:sp>
      <p:sp>
        <p:nvSpPr>
          <p:cNvPr id="328707" name="Rectangle 3"/>
          <p:cNvSpPr>
            <a:spLocks noGrp="1" noChangeArrowheads="1"/>
          </p:cNvSpPr>
          <p:nvPr>
            <p:ph type="body" idx="1"/>
          </p:nvPr>
        </p:nvSpPr>
        <p:spPr>
          <a:xfrm>
            <a:off x="838200" y="965201"/>
            <a:ext cx="10515600" cy="5558889"/>
          </a:xfrm>
        </p:spPr>
        <p:txBody>
          <a:bodyPr/>
          <a:lstStyle/>
          <a:p>
            <a:r>
              <a:rPr lang="ja-JP" altLang="en-US" sz="2400" dirty="0"/>
              <a:t>各図書館の</a:t>
            </a:r>
            <a:r>
              <a:rPr lang="en-US" altLang="ja-JP" sz="2400" dirty="0"/>
              <a:t>DB</a:t>
            </a:r>
            <a:r>
              <a:rPr lang="ja-JP" altLang="en-US" sz="2400" dirty="0"/>
              <a:t>との連携</a:t>
            </a:r>
          </a:p>
          <a:p>
            <a:pPr lvl="1"/>
            <a:r>
              <a:rPr lang="ja-JP" altLang="en-US" sz="2000" dirty="0"/>
              <a:t>郷土資料等のデジタル化と</a:t>
            </a:r>
            <a:r>
              <a:rPr lang="en-US" altLang="ja-JP" sz="2000" dirty="0"/>
              <a:t>DB</a:t>
            </a:r>
            <a:r>
              <a:rPr lang="ja-JP" altLang="en-US" sz="2000" dirty="0"/>
              <a:t>提供</a:t>
            </a:r>
          </a:p>
          <a:p>
            <a:pPr lvl="1"/>
            <a:r>
              <a:rPr lang="ja-JP" altLang="en-US" sz="2000" dirty="0"/>
              <a:t>各図書館の</a:t>
            </a:r>
            <a:r>
              <a:rPr lang="en-US" altLang="ja-JP" sz="2000" dirty="0"/>
              <a:t>DB</a:t>
            </a:r>
            <a:r>
              <a:rPr lang="ja-JP" altLang="en-US" sz="2000" dirty="0"/>
              <a:t>に標準的な連携機能の実装</a:t>
            </a:r>
          </a:p>
          <a:p>
            <a:pPr lvl="2"/>
            <a:r>
              <a:rPr lang="ja-JP" altLang="en-US" sz="1800" dirty="0"/>
              <a:t>横断検索（</a:t>
            </a:r>
            <a:r>
              <a:rPr lang="en-US" altLang="ja-JP" sz="1800" dirty="0"/>
              <a:t>Z39.50</a:t>
            </a:r>
            <a:r>
              <a:rPr lang="ja-JP" altLang="en-US" sz="1800" dirty="0" err="1"/>
              <a:t>、</a:t>
            </a:r>
            <a:r>
              <a:rPr lang="en-US" altLang="ja-JP" sz="1800" dirty="0"/>
              <a:t>SRU/SOAP</a:t>
            </a:r>
            <a:r>
              <a:rPr lang="ja-JP" altLang="en-US" sz="1800" dirty="0" err="1"/>
              <a:t>、</a:t>
            </a:r>
            <a:r>
              <a:rPr lang="en-US" altLang="ja-JP" sz="1800" dirty="0"/>
              <a:t>OpenSearch</a:t>
            </a:r>
            <a:r>
              <a:rPr lang="ja-JP" altLang="en-US" sz="1800" dirty="0"/>
              <a:t>）、メタデータハーベスト（</a:t>
            </a:r>
            <a:r>
              <a:rPr lang="en-US" altLang="ja-JP" sz="1800" dirty="0"/>
              <a:t>OAI-PMH</a:t>
            </a:r>
            <a:r>
              <a:rPr lang="ja-JP" altLang="en-US" sz="1800" dirty="0" err="1"/>
              <a:t>、</a:t>
            </a:r>
            <a:r>
              <a:rPr lang="en-US" altLang="ja-JP" sz="1800" dirty="0"/>
              <a:t>RSS)</a:t>
            </a:r>
            <a:r>
              <a:rPr lang="ja-JP" altLang="en-US" sz="1800" dirty="0"/>
              <a:t>の機能を実装</a:t>
            </a:r>
          </a:p>
          <a:p>
            <a:pPr lvl="2"/>
            <a:r>
              <a:rPr lang="ja-JP" altLang="en-US" sz="1800" dirty="0"/>
              <a:t>メタデータ記述要素（ </a:t>
            </a:r>
            <a:r>
              <a:rPr lang="en-US" altLang="ja-JP" sz="1800" dirty="0"/>
              <a:t>RSS</a:t>
            </a:r>
            <a:r>
              <a:rPr lang="ja-JP" altLang="en-US" sz="1800" dirty="0"/>
              <a:t>レベル、ダブリンコアベース、</a:t>
            </a:r>
            <a:r>
              <a:rPr lang="en-US" altLang="ja-JP" sz="1800" dirty="0"/>
              <a:t>MODS</a:t>
            </a:r>
            <a:r>
              <a:rPr lang="ja-JP" altLang="en-US" sz="1800" dirty="0"/>
              <a:t>ベース） </a:t>
            </a:r>
          </a:p>
          <a:p>
            <a:pPr lvl="2"/>
            <a:r>
              <a:rPr lang="ja-JP" altLang="en-US" sz="1800" dirty="0"/>
              <a:t>メタデータの記述規則はある程度統制を</a:t>
            </a:r>
            <a:r>
              <a:rPr lang="ja-JP" altLang="en-US" sz="1800" dirty="0" err="1"/>
              <a:t>．．．</a:t>
            </a:r>
            <a:endParaRPr lang="ja-JP" altLang="en-US" sz="1800" dirty="0"/>
          </a:p>
          <a:p>
            <a:r>
              <a:rPr lang="ja-JP" altLang="en-US" sz="2400" dirty="0"/>
              <a:t>地域情報ハブとしての図書館との連携</a:t>
            </a:r>
          </a:p>
          <a:p>
            <a:pPr lvl="1"/>
            <a:r>
              <a:rPr lang="ja-JP" altLang="en-US" sz="2000" dirty="0"/>
              <a:t>全国規模での図書館情報の共有利用</a:t>
            </a:r>
          </a:p>
          <a:p>
            <a:pPr lvl="2"/>
            <a:r>
              <a:rPr lang="ja-JP" altLang="en-US" sz="1800" dirty="0"/>
              <a:t>総合目録ネットワークシステム（蔵書目録）、レファレンス協同データベース（レファレンス事例）に加えて、デジタルコンテンツも</a:t>
            </a:r>
          </a:p>
          <a:p>
            <a:pPr lvl="1"/>
            <a:r>
              <a:rPr lang="ja-JP" altLang="en-US" sz="2000" dirty="0"/>
              <a:t>デジタル岡山大百科のような形で連携を</a:t>
            </a:r>
          </a:p>
        </p:txBody>
      </p:sp>
      <p:sp>
        <p:nvSpPr>
          <p:cNvPr id="328708" name="AutoShape 4"/>
          <p:cNvSpPr>
            <a:spLocks noChangeArrowheads="1"/>
          </p:cNvSpPr>
          <p:nvPr/>
        </p:nvSpPr>
        <p:spPr bwMode="auto">
          <a:xfrm>
            <a:off x="8848724" y="2642395"/>
            <a:ext cx="2658331" cy="792162"/>
          </a:xfrm>
          <a:prstGeom prst="cloudCallout">
            <a:avLst>
              <a:gd name="adj1" fmla="val -61733"/>
              <a:gd name="adj2" fmla="val -63049"/>
            </a:avLst>
          </a:prstGeom>
          <a:gradFill rotWithShape="1">
            <a:gsLst>
              <a:gs pos="0">
                <a:schemeClr val="bg1"/>
              </a:gs>
              <a:gs pos="100000">
                <a:srgbClr val="FFCC99"/>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a:solidFill>
                  <a:srgbClr val="000000"/>
                </a:solidFill>
                <a:latin typeface="Meiryo UI" panose="020B0604030504040204" pitchFamily="50" charset="-128"/>
                <a:ea typeface="Meiryo UI" panose="020B0604030504040204" pitchFamily="50" charset="-128"/>
              </a:rPr>
              <a:t>ベンダーの支援が必要</a:t>
            </a:r>
          </a:p>
        </p:txBody>
      </p:sp>
      <p:sp>
        <p:nvSpPr>
          <p:cNvPr id="328709" name="AutoShape 5"/>
          <p:cNvSpPr>
            <a:spLocks noChangeArrowheads="1"/>
          </p:cNvSpPr>
          <p:nvPr/>
        </p:nvSpPr>
        <p:spPr bwMode="auto">
          <a:xfrm>
            <a:off x="8328024" y="908051"/>
            <a:ext cx="2100245" cy="576263"/>
          </a:xfrm>
          <a:prstGeom prst="cloudCallout">
            <a:avLst>
              <a:gd name="adj1" fmla="val -136759"/>
              <a:gd name="adj2" fmla="val 161569"/>
            </a:avLst>
          </a:prstGeom>
          <a:gradFill rotWithShape="1">
            <a:gsLst>
              <a:gs pos="0">
                <a:schemeClr val="bg1"/>
              </a:gs>
              <a:gs pos="100000">
                <a:srgbClr val="FFCC99"/>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dirty="0">
                <a:solidFill>
                  <a:srgbClr val="000000"/>
                </a:solidFill>
                <a:latin typeface="Meiryo UI" panose="020B0604030504040204" pitchFamily="50" charset="-128"/>
                <a:ea typeface="Meiryo UI" panose="020B0604030504040204" pitchFamily="50" charset="-128"/>
              </a:rPr>
              <a:t>当館も協力</a:t>
            </a:r>
          </a:p>
        </p:txBody>
      </p:sp>
      <p:sp>
        <p:nvSpPr>
          <p:cNvPr id="328711" name="Rectangle 7"/>
          <p:cNvSpPr>
            <a:spLocks noChangeArrowheads="1"/>
          </p:cNvSpPr>
          <p:nvPr/>
        </p:nvSpPr>
        <p:spPr bwMode="auto">
          <a:xfrm>
            <a:off x="2220913" y="5942013"/>
            <a:ext cx="5623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90000"/>
              </a:lnSpc>
              <a:spcBef>
                <a:spcPct val="20000"/>
              </a:spcBef>
              <a:spcAft>
                <a:spcPct val="0"/>
              </a:spcAft>
              <a:buClr>
                <a:srgbClr val="663300"/>
              </a:buClr>
              <a:buSzPct val="75000"/>
              <a:buFont typeface="Wingdings" panose="05000000000000000000" pitchFamily="2" charset="2"/>
              <a:buNone/>
            </a:pPr>
            <a:r>
              <a:rPr lang="en-US" altLang="ja-JP" sz="2000" dirty="0">
                <a:solidFill>
                  <a:srgbClr val="FF0000"/>
                </a:solidFill>
                <a:latin typeface="Meiryo UI" panose="020B0604030504040204" pitchFamily="50" charset="-128"/>
                <a:ea typeface="Meiryo UI" panose="020B0604030504040204" pitchFamily="50" charset="-128"/>
              </a:rPr>
              <a:t>⇒</a:t>
            </a:r>
            <a:r>
              <a:rPr lang="ja-JP" altLang="en-US" sz="2000" dirty="0">
                <a:solidFill>
                  <a:srgbClr val="FF0000"/>
                </a:solidFill>
                <a:latin typeface="Meiryo UI" panose="020B0604030504040204" pitchFamily="50" charset="-128"/>
                <a:ea typeface="Meiryo UI" panose="020B0604030504040204" pitchFamily="50" charset="-128"/>
              </a:rPr>
              <a:t>総合目録ネットワークの便利さをデジタルの世界でも</a:t>
            </a:r>
          </a:p>
        </p:txBody>
      </p:sp>
    </p:spTree>
    <p:extLst>
      <p:ext uri="{BB962C8B-B14F-4D97-AF65-F5344CB8AC3E}">
        <p14:creationId xmlns:p14="http://schemas.microsoft.com/office/powerpoint/2010/main" val="12371759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smtClean="0">
                <a:latin typeface="HG丸ｺﾞｼｯｸM-PRO" pitchFamily="50" charset="-128"/>
                <a:ea typeface="HG丸ｺﾞｼｯｸM-PRO" pitchFamily="50" charset="-128"/>
              </a:rPr>
              <a:t>今後の公共図書館と連携の方向性</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255</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08379032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utoShape 8"/>
          <p:cNvSpPr>
            <a:spLocks noChangeArrowheads="1"/>
          </p:cNvSpPr>
          <p:nvPr/>
        </p:nvSpPr>
        <p:spPr bwMode="auto">
          <a:xfrm>
            <a:off x="5096813" y="1382265"/>
            <a:ext cx="5478613"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90" name="AutoShape 8"/>
          <p:cNvSpPr>
            <a:spLocks noChangeArrowheads="1"/>
          </p:cNvSpPr>
          <p:nvPr/>
        </p:nvSpPr>
        <p:spPr bwMode="auto">
          <a:xfrm>
            <a:off x="1655659" y="3781101"/>
            <a:ext cx="2212514" cy="1504110"/>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デジタル化スペース</a:t>
            </a:r>
            <a:endParaRPr lang="en-US" altLang="ja-JP" dirty="0">
              <a:solidFill>
                <a:prstClr val="white"/>
              </a:solidFill>
              <a:latin typeface="HG丸ｺﾞｼｯｸM-PRO" pitchFamily="50" charset="-128"/>
              <a:ea typeface="HG丸ｺﾞｼｯｸM-PRO" pitchFamily="50" charset="-128"/>
            </a:endParaRPr>
          </a:p>
        </p:txBody>
      </p:sp>
      <p:sp>
        <p:nvSpPr>
          <p:cNvPr id="89" name="AutoShape 8"/>
          <p:cNvSpPr>
            <a:spLocks noChangeArrowheads="1"/>
          </p:cNvSpPr>
          <p:nvPr/>
        </p:nvSpPr>
        <p:spPr bwMode="auto">
          <a:xfrm>
            <a:off x="1692357" y="1365576"/>
            <a:ext cx="3324707"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仮想空間（公共図書館）</a:t>
            </a:r>
            <a:endParaRPr lang="en-US" altLang="ja-JP" dirty="0">
              <a:solidFill>
                <a:prstClr val="white"/>
              </a:solidFill>
              <a:latin typeface="HG丸ｺﾞｼｯｸM-PRO" pitchFamily="50" charset="-128"/>
              <a:ea typeface="HG丸ｺﾞｼｯｸM-PRO" pitchFamily="50" charset="-128"/>
            </a:endParaRPr>
          </a:p>
        </p:txBody>
      </p:sp>
      <p:sp>
        <p:nvSpPr>
          <p:cNvPr id="83" name="AutoShape 8"/>
          <p:cNvSpPr>
            <a:spLocks noChangeArrowheads="1"/>
          </p:cNvSpPr>
          <p:nvPr/>
        </p:nvSpPr>
        <p:spPr bwMode="auto">
          <a:xfrm>
            <a:off x="1633476" y="2530744"/>
            <a:ext cx="2212514" cy="119034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現物展示スペース</a:t>
            </a:r>
            <a:endParaRPr lang="en-US" altLang="ja-JP" dirty="0">
              <a:solidFill>
                <a:prstClr val="white"/>
              </a:solidFill>
              <a:latin typeface="HG丸ｺﾞｼｯｸM-PRO" pitchFamily="50" charset="-128"/>
              <a:ea typeface="HG丸ｺﾞｼｯｸM-PRO" pitchFamily="50" charset="-128"/>
            </a:endParaRPr>
          </a:p>
        </p:txBody>
      </p:sp>
      <p:sp>
        <p:nvSpPr>
          <p:cNvPr id="82" name="AutoShape 8"/>
          <p:cNvSpPr>
            <a:spLocks noChangeArrowheads="1"/>
          </p:cNvSpPr>
          <p:nvPr/>
        </p:nvSpPr>
        <p:spPr bwMode="auto">
          <a:xfrm>
            <a:off x="7451784" y="2506204"/>
            <a:ext cx="2345147" cy="2623766"/>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81" name="AutoShape 8"/>
          <p:cNvSpPr>
            <a:spLocks noChangeArrowheads="1"/>
          </p:cNvSpPr>
          <p:nvPr/>
        </p:nvSpPr>
        <p:spPr bwMode="auto">
          <a:xfrm>
            <a:off x="3802831" y="2535967"/>
            <a:ext cx="3578414" cy="2623766"/>
          </a:xfrm>
          <a:prstGeom prst="roundRect">
            <a:avLst>
              <a:gd name="adj" fmla="val 15090"/>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専門家が集う場・個別研究室</a:t>
            </a:r>
            <a:endParaRPr lang="en-US" altLang="ja-JP" dirty="0">
              <a:solidFill>
                <a:prstClr val="white"/>
              </a:solidFill>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0" y="0"/>
            <a:ext cx="12192000" cy="928670"/>
          </a:xfrm>
        </p:spPr>
        <p:txBody>
          <a:bodyPr>
            <a:noAutofit/>
          </a:bodyPr>
          <a:lstStyle/>
          <a:p>
            <a:r>
              <a:rPr lang="ja-JP" altLang="en-US" sz="3600" dirty="0"/>
              <a:t>公共図書館のシステム構成イメージ</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256</a:t>
            </a:fld>
            <a:endParaRPr lang="en-US" dirty="0"/>
          </a:p>
        </p:txBody>
      </p:sp>
      <p:sp>
        <p:nvSpPr>
          <p:cNvPr id="6" name="AutoShape 8"/>
          <p:cNvSpPr>
            <a:spLocks noChangeArrowheads="1"/>
          </p:cNvSpPr>
          <p:nvPr/>
        </p:nvSpPr>
        <p:spPr bwMode="auto">
          <a:xfrm>
            <a:off x="1665251" y="5344454"/>
            <a:ext cx="6586243" cy="1443988"/>
          </a:xfrm>
          <a:prstGeom prst="roundRect">
            <a:avLst>
              <a:gd name="adj" fmla="val 8169"/>
            </a:avLst>
          </a:prstGeom>
          <a:ln>
            <a:headEnd/>
            <a:tailEnd/>
          </a:ln>
        </p:spPr>
        <p:style>
          <a:lnRef idx="0">
            <a:schemeClr val="accent2"/>
          </a:lnRef>
          <a:fillRef idx="3">
            <a:schemeClr val="accent2"/>
          </a:fillRef>
          <a:effectRef idx="3">
            <a:schemeClr val="accent2"/>
          </a:effectRef>
          <a:fontRef idx="minor">
            <a:schemeClr val="lt1"/>
          </a:fontRef>
        </p:style>
        <p:txBody>
          <a:bodyPr wrap="square" anchor="t" anchorCtr="0">
            <a:noAutofit/>
          </a:bodyPr>
          <a:lstStyle/>
          <a:p>
            <a:pPr marL="342900" indent="-342900">
              <a:defRPr/>
            </a:pPr>
            <a:r>
              <a:rPr lang="ja-JP" altLang="en-US" sz="1600" dirty="0">
                <a:solidFill>
                  <a:schemeClr val="bg1"/>
                </a:solidFill>
                <a:latin typeface="HG丸ｺﾞｼｯｸM-PRO" pitchFamily="50" charset="-128"/>
                <a:ea typeface="HG丸ｺﾞｼｯｸM-PRO" pitchFamily="50" charset="-128"/>
              </a:rPr>
              <a:t>アーカイブスペース</a:t>
            </a:r>
            <a:endParaRPr lang="en-US" altLang="ja-JP" sz="500" dirty="0">
              <a:solidFill>
                <a:schemeClr val="bg1"/>
              </a:solidFill>
              <a:latin typeface="HG丸ｺﾞｼｯｸM-PRO" pitchFamily="50" charset="-128"/>
              <a:ea typeface="HG丸ｺﾞｼｯｸM-PRO" pitchFamily="50" charset="-128"/>
            </a:endParaRPr>
          </a:p>
        </p:txBody>
      </p:sp>
      <p:sp>
        <p:nvSpPr>
          <p:cNvPr id="8" name="スライド番号プレースホルダー 4"/>
          <p:cNvSpPr txBox="1">
            <a:spLocks/>
          </p:cNvSpPr>
          <p:nvPr/>
        </p:nvSpPr>
        <p:spPr>
          <a:xfrm>
            <a:off x="8077200" y="6126164"/>
            <a:ext cx="2133600" cy="595312"/>
          </a:xfrm>
          <a:prstGeom prst="rect">
            <a:avLst/>
          </a:prstGeom>
        </p:spPr>
        <p:txBody>
          <a:bodyPr vert="horz" lIns="91440" tIns="45720" rIns="91440" bIns="45720" rtlCol="0" anchor="ctr"/>
          <a:lstStyle>
            <a:defPPr>
              <a:defRPr lang="en-US"/>
            </a:defPPr>
            <a:lvl1pPr marL="0" algn="r" defTabSz="914400" rtl="0" eaLnBrk="1" latinLnBrk="0" hangingPunct="1">
              <a:defRPr sz="25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a:solidFill>
                  <a:prstClr val="black">
                    <a:tint val="75000"/>
                  </a:prstClr>
                </a:solidFill>
              </a:rPr>
              <a:pPr/>
              <a:t>256</a:t>
            </a:fld>
            <a:endParaRPr lang="en-US">
              <a:solidFill>
                <a:prstClr val="black">
                  <a:tint val="75000"/>
                </a:prstClr>
              </a:solidFill>
            </a:endParaRPr>
          </a:p>
        </p:txBody>
      </p:sp>
      <p:sp>
        <p:nvSpPr>
          <p:cNvPr id="9" name="AutoShape 8"/>
          <p:cNvSpPr>
            <a:spLocks noChangeArrowheads="1"/>
          </p:cNvSpPr>
          <p:nvPr/>
        </p:nvSpPr>
        <p:spPr bwMode="auto">
          <a:xfrm>
            <a:off x="1754093" y="4399295"/>
            <a:ext cx="2013864" cy="705328"/>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文化財（有形・無形）の</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映像化・画像化・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テキスト化</a:t>
            </a:r>
            <a:endParaRPr lang="en-US" altLang="ja-JP" sz="1400" dirty="0">
              <a:solidFill>
                <a:schemeClr val="tx1"/>
              </a:solidFill>
              <a:latin typeface="HG丸ｺﾞｼｯｸM-PRO" pitchFamily="50" charset="-128"/>
              <a:ea typeface="HG丸ｺﾞｼｯｸM-PRO" pitchFamily="50" charset="-128"/>
            </a:endParaRPr>
          </a:p>
        </p:txBody>
      </p:sp>
      <p:sp>
        <p:nvSpPr>
          <p:cNvPr id="44" name="左矢印 43"/>
          <p:cNvSpPr/>
          <p:nvPr/>
        </p:nvSpPr>
        <p:spPr>
          <a:xfrm rot="16200000">
            <a:off x="2763462" y="4938750"/>
            <a:ext cx="334936" cy="76103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2" name="AutoShape 8"/>
          <p:cNvSpPr>
            <a:spLocks noChangeArrowheads="1"/>
          </p:cNvSpPr>
          <p:nvPr/>
        </p:nvSpPr>
        <p:spPr bwMode="auto">
          <a:xfrm>
            <a:off x="3965146" y="4050151"/>
            <a:ext cx="1433891" cy="54385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100" dirty="0">
                <a:solidFill>
                  <a:schemeClr val="tx1"/>
                </a:solidFill>
                <a:latin typeface="HG丸ｺﾞｼｯｸM-PRO" pitchFamily="50" charset="-128"/>
                <a:ea typeface="HG丸ｺﾞｼｯｸM-PRO" pitchFamily="50" charset="-128"/>
              </a:rPr>
              <a:t>基本情報付与</a:t>
            </a:r>
            <a:endParaRPr lang="en-US" altLang="ja-JP" sz="1100" dirty="0">
              <a:solidFill>
                <a:schemeClr val="tx1"/>
              </a:solidFill>
              <a:latin typeface="HG丸ｺﾞｼｯｸM-PRO" pitchFamily="50" charset="-128"/>
              <a:ea typeface="HG丸ｺﾞｼｯｸM-PRO" pitchFamily="50" charset="-128"/>
            </a:endParaRPr>
          </a:p>
          <a:p>
            <a:pPr marL="342900" indent="-342900" algn="ctr">
              <a:defRPr/>
            </a:pPr>
            <a:r>
              <a:rPr lang="ja-JP" altLang="en-US" sz="1100" dirty="0">
                <a:solidFill>
                  <a:schemeClr val="tx1"/>
                </a:solidFill>
                <a:latin typeface="HG丸ｺﾞｼｯｸM-PRO" pitchFamily="50" charset="-128"/>
                <a:ea typeface="HG丸ｺﾞｼｯｸM-PRO" pitchFamily="50" charset="-128"/>
              </a:rPr>
              <a:t>（メタデータ付与）</a:t>
            </a:r>
          </a:p>
        </p:txBody>
      </p:sp>
      <p:sp>
        <p:nvSpPr>
          <p:cNvPr id="59" name="AutoShape 8"/>
          <p:cNvSpPr>
            <a:spLocks noChangeArrowheads="1"/>
          </p:cNvSpPr>
          <p:nvPr/>
        </p:nvSpPr>
        <p:spPr bwMode="auto">
          <a:xfrm>
            <a:off x="3999284" y="4670381"/>
            <a:ext cx="5049044" cy="37798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辞書・典拠・シソーラス類の作成</a:t>
            </a:r>
          </a:p>
        </p:txBody>
      </p:sp>
      <p:sp>
        <p:nvSpPr>
          <p:cNvPr id="182" name="AutoShape 8"/>
          <p:cNvSpPr>
            <a:spLocks noChangeArrowheads="1"/>
          </p:cNvSpPr>
          <p:nvPr/>
        </p:nvSpPr>
        <p:spPr bwMode="auto">
          <a:xfrm>
            <a:off x="4203433" y="5478902"/>
            <a:ext cx="3450743" cy="5289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情報検索・コンテンツ提供システム</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（網羅性を保証した検索</a:t>
            </a:r>
            <a:r>
              <a:rPr lang="en-US" altLang="ja-JP" sz="1400" dirty="0">
                <a:solidFill>
                  <a:schemeClr val="tx1"/>
                </a:solidFill>
                <a:latin typeface="HG丸ｺﾞｼｯｸM-PRO" pitchFamily="50" charset="-128"/>
                <a:ea typeface="HG丸ｺﾞｼｯｸM-PRO" pitchFamily="50" charset="-128"/>
              </a:rPr>
              <a:t>API</a:t>
            </a:r>
            <a:r>
              <a:rPr lang="ja-JP" altLang="en-US" sz="1400" dirty="0">
                <a:solidFill>
                  <a:schemeClr val="tx1"/>
                </a:solidFill>
                <a:latin typeface="HG丸ｺﾞｼｯｸM-PRO" pitchFamily="50" charset="-128"/>
                <a:ea typeface="HG丸ｺﾞｼｯｸM-PRO" pitchFamily="50" charset="-128"/>
              </a:rPr>
              <a:t>）</a:t>
            </a:r>
            <a:endParaRPr lang="en-US" altLang="ja-JP" sz="1400" dirty="0">
              <a:solidFill>
                <a:schemeClr val="tx1"/>
              </a:solidFill>
              <a:latin typeface="HG丸ｺﾞｼｯｸM-PRO" pitchFamily="50" charset="-128"/>
              <a:ea typeface="HG丸ｺﾞｼｯｸM-PRO" pitchFamily="50" charset="-128"/>
            </a:endParaRPr>
          </a:p>
        </p:txBody>
      </p:sp>
      <p:sp>
        <p:nvSpPr>
          <p:cNvPr id="187" name="AutoShape 8"/>
          <p:cNvSpPr>
            <a:spLocks noChangeArrowheads="1"/>
          </p:cNvSpPr>
          <p:nvPr/>
        </p:nvSpPr>
        <p:spPr bwMode="auto">
          <a:xfrm>
            <a:off x="2668571" y="1700185"/>
            <a:ext cx="1056194"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文献・</a:t>
            </a:r>
            <a:r>
              <a:rPr lang="en-US" altLang="ja-JP" sz="1200" b="1" kern="0" dirty="0">
                <a:solidFill>
                  <a:schemeClr val="tx1"/>
                </a:solidFill>
                <a:latin typeface="Calibri"/>
                <a:ea typeface="ＭＳ Ｐゴシック" panose="020B0600070205080204" pitchFamily="50" charset="-128"/>
              </a:rPr>
              <a:t>Web</a:t>
            </a:r>
          </a:p>
          <a:p>
            <a:pPr indent="-342900" algn="ctr">
              <a:defRPr/>
            </a:pPr>
            <a:r>
              <a:rPr lang="ja-JP" altLang="en-US" sz="1200" b="1" kern="0" dirty="0">
                <a:solidFill>
                  <a:schemeClr val="tx1"/>
                </a:solidFill>
                <a:latin typeface="Calibri"/>
                <a:ea typeface="ＭＳ Ｐゴシック" panose="020B0600070205080204" pitchFamily="50" charset="-128"/>
              </a:rPr>
              <a:t>情報の発信</a:t>
            </a:r>
            <a:endParaRPr lang="en-US" altLang="ja-JP" sz="1200" b="1" kern="0" dirty="0">
              <a:solidFill>
                <a:schemeClr val="tx1"/>
              </a:solidFill>
              <a:latin typeface="Calibri"/>
              <a:ea typeface="ＭＳ Ｐゴシック" panose="020B0600070205080204" pitchFamily="50" charset="-128"/>
            </a:endParaRPr>
          </a:p>
        </p:txBody>
      </p:sp>
      <p:sp>
        <p:nvSpPr>
          <p:cNvPr id="189" name="AutoShape 8"/>
          <p:cNvSpPr>
            <a:spLocks noChangeArrowheads="1"/>
          </p:cNvSpPr>
          <p:nvPr/>
        </p:nvSpPr>
        <p:spPr bwMode="auto">
          <a:xfrm>
            <a:off x="2023164" y="5694319"/>
            <a:ext cx="2128620" cy="34002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収集業務・システム</a:t>
            </a:r>
            <a:endParaRPr lang="en-US" altLang="ja-JP" sz="1400" dirty="0">
              <a:solidFill>
                <a:schemeClr val="tx1"/>
              </a:solidFill>
              <a:latin typeface="HG丸ｺﾞｼｯｸM-PRO" pitchFamily="50" charset="-128"/>
              <a:ea typeface="HG丸ｺﾞｼｯｸM-PRO" pitchFamily="50" charset="-128"/>
            </a:endParaRPr>
          </a:p>
        </p:txBody>
      </p:sp>
      <p:sp>
        <p:nvSpPr>
          <p:cNvPr id="190" name="AutoShape 8"/>
          <p:cNvSpPr>
            <a:spLocks noChangeArrowheads="1"/>
          </p:cNvSpPr>
          <p:nvPr/>
        </p:nvSpPr>
        <p:spPr bwMode="auto">
          <a:xfrm>
            <a:off x="3542140" y="6115125"/>
            <a:ext cx="4535061" cy="5021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永久保存システム（マイグレーション・</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エミュレーション・ディザスタリカバリを含む）</a:t>
            </a:r>
            <a:endParaRPr lang="en-US" altLang="ja-JP" sz="1400" dirty="0">
              <a:solidFill>
                <a:schemeClr val="tx1"/>
              </a:solidFill>
              <a:latin typeface="HG丸ｺﾞｼｯｸM-PRO" pitchFamily="50" charset="-128"/>
              <a:ea typeface="HG丸ｺﾞｼｯｸM-PRO" pitchFamily="50" charset="-128"/>
            </a:endParaRPr>
          </a:p>
        </p:txBody>
      </p:sp>
      <p:sp>
        <p:nvSpPr>
          <p:cNvPr id="213" name="左カーブ矢印 212"/>
          <p:cNvSpPr/>
          <p:nvPr/>
        </p:nvSpPr>
        <p:spPr>
          <a:xfrm flipH="1">
            <a:off x="1646583" y="1088481"/>
            <a:ext cx="588377" cy="5128804"/>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endParaRPr>
          </a:p>
        </p:txBody>
      </p:sp>
      <p:sp>
        <p:nvSpPr>
          <p:cNvPr id="228" name="左矢印 227"/>
          <p:cNvSpPr/>
          <p:nvPr/>
        </p:nvSpPr>
        <p:spPr>
          <a:xfrm rot="5400000">
            <a:off x="6047794" y="796716"/>
            <a:ext cx="316470"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p>
        </p:txBody>
      </p:sp>
      <p:sp>
        <p:nvSpPr>
          <p:cNvPr id="31" name="AutoShape 8"/>
          <p:cNvSpPr>
            <a:spLocks noChangeArrowheads="1"/>
          </p:cNvSpPr>
          <p:nvPr/>
        </p:nvSpPr>
        <p:spPr bwMode="auto">
          <a:xfrm>
            <a:off x="3994878" y="3199964"/>
            <a:ext cx="2585178" cy="721605"/>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Autofit/>
          </a:bodyPr>
          <a:lstStyle/>
          <a:p>
            <a:pPr marL="342900" indent="-342900" algn="ctr">
              <a:defRPr/>
            </a:pPr>
            <a:r>
              <a:rPr lang="ja-JP" altLang="en-US" dirty="0">
                <a:solidFill>
                  <a:schemeClr val="tx1"/>
                </a:solidFill>
                <a:latin typeface="HG丸ｺﾞｼｯｸM-PRO" pitchFamily="50" charset="-128"/>
                <a:ea typeface="HG丸ｺﾞｼｯｸM-PRO" pitchFamily="50" charset="-128"/>
              </a:rPr>
              <a:t>新たな知識の創作活動</a:t>
            </a:r>
            <a:endParaRPr lang="en-US" altLang="ja-JP" dirty="0">
              <a:solidFill>
                <a:schemeClr val="tx1"/>
              </a:solidFill>
              <a:latin typeface="HG丸ｺﾞｼｯｸM-PRO" pitchFamily="50" charset="-128"/>
              <a:ea typeface="HG丸ｺﾞｼｯｸM-PRO" pitchFamily="50" charset="-128"/>
            </a:endParaRPr>
          </a:p>
        </p:txBody>
      </p:sp>
      <p:sp>
        <p:nvSpPr>
          <p:cNvPr id="16" name="AutoShape 8"/>
          <p:cNvSpPr>
            <a:spLocks noChangeArrowheads="1"/>
          </p:cNvSpPr>
          <p:nvPr/>
        </p:nvSpPr>
        <p:spPr bwMode="auto">
          <a:xfrm>
            <a:off x="6640833" y="3214642"/>
            <a:ext cx="1726499" cy="694630"/>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付加価値情報付け</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情報間の関連付け</a:t>
            </a:r>
            <a:endParaRPr lang="en-US" altLang="ja-JP" sz="1400" dirty="0">
              <a:solidFill>
                <a:schemeClr val="tx1"/>
              </a:solidFill>
              <a:latin typeface="HG丸ｺﾞｼｯｸM-PRO" pitchFamily="50" charset="-128"/>
              <a:ea typeface="HG丸ｺﾞｼｯｸM-PRO" pitchFamily="50" charset="-128"/>
            </a:endParaRPr>
          </a:p>
        </p:txBody>
      </p:sp>
      <p:sp>
        <p:nvSpPr>
          <p:cNvPr id="15" name="AutoShape 8"/>
          <p:cNvSpPr>
            <a:spLocks noChangeArrowheads="1"/>
          </p:cNvSpPr>
          <p:nvPr/>
        </p:nvSpPr>
        <p:spPr bwMode="auto">
          <a:xfrm>
            <a:off x="5502270" y="4036937"/>
            <a:ext cx="2043073" cy="557071"/>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組織化・構造化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（マイクロコンテンツ化）</a:t>
            </a:r>
            <a:endParaRPr lang="en-US" altLang="ja-JP" sz="1400" dirty="0">
              <a:solidFill>
                <a:schemeClr val="tx1"/>
              </a:solidFill>
              <a:latin typeface="HG丸ｺﾞｼｯｸM-PRO" pitchFamily="50" charset="-128"/>
              <a:ea typeface="HG丸ｺﾞｼｯｸM-PRO" pitchFamily="50" charset="-128"/>
            </a:endParaRPr>
          </a:p>
        </p:txBody>
      </p:sp>
      <p:sp>
        <p:nvSpPr>
          <p:cNvPr id="152" name="AutoShape 8"/>
          <p:cNvSpPr>
            <a:spLocks noChangeArrowheads="1"/>
          </p:cNvSpPr>
          <p:nvPr/>
        </p:nvSpPr>
        <p:spPr bwMode="auto">
          <a:xfrm>
            <a:off x="8472264" y="3197455"/>
            <a:ext cx="1047746" cy="687986"/>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デジタル</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ギャラリ</a:t>
            </a:r>
          </a:p>
        </p:txBody>
      </p:sp>
      <p:sp>
        <p:nvSpPr>
          <p:cNvPr id="171" name="AutoShape 8"/>
          <p:cNvSpPr>
            <a:spLocks noChangeArrowheads="1"/>
          </p:cNvSpPr>
          <p:nvPr/>
        </p:nvSpPr>
        <p:spPr bwMode="auto">
          <a:xfrm>
            <a:off x="4926435" y="17551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学術情報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0" name="左矢印 169"/>
          <p:cNvSpPr/>
          <p:nvPr/>
        </p:nvSpPr>
        <p:spPr>
          <a:xfrm rot="16200000">
            <a:off x="5567006" y="4555668"/>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2" name="AutoShape 8"/>
          <p:cNvSpPr>
            <a:spLocks noChangeArrowheads="1"/>
          </p:cNvSpPr>
          <p:nvPr/>
        </p:nvSpPr>
        <p:spPr bwMode="auto">
          <a:xfrm>
            <a:off x="6052884" y="1717591"/>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科学技術</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情報サイト</a:t>
            </a:r>
            <a:endParaRPr lang="en-US" altLang="ja-JP" sz="1200" b="1" kern="0" dirty="0">
              <a:solidFill>
                <a:prstClr val="black"/>
              </a:solidFill>
              <a:latin typeface="Calibri"/>
              <a:ea typeface="ＭＳ Ｐゴシック" panose="020B0600070205080204" pitchFamily="50" charset="-128"/>
            </a:endParaRPr>
          </a:p>
        </p:txBody>
      </p:sp>
      <p:sp>
        <p:nvSpPr>
          <p:cNvPr id="173" name="AutoShape 8"/>
          <p:cNvSpPr>
            <a:spLocks noChangeArrowheads="1"/>
          </p:cNvSpPr>
          <p:nvPr/>
        </p:nvSpPr>
        <p:spPr bwMode="auto">
          <a:xfrm>
            <a:off x="8283949" y="170702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文化財情報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4" name="AutoShape 8"/>
          <p:cNvSpPr>
            <a:spLocks noChangeArrowheads="1"/>
          </p:cNvSpPr>
          <p:nvPr/>
        </p:nvSpPr>
        <p:spPr bwMode="auto">
          <a:xfrm>
            <a:off x="7124175" y="172796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災害情報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91" name="AutoShape 8"/>
          <p:cNvSpPr>
            <a:spLocks noChangeArrowheads="1"/>
          </p:cNvSpPr>
          <p:nvPr/>
        </p:nvSpPr>
        <p:spPr bwMode="auto">
          <a:xfrm>
            <a:off x="2656644" y="2204865"/>
            <a:ext cx="6823732" cy="3254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情報探索支援・レファレンスサービス</a:t>
            </a:r>
            <a:endParaRPr lang="en-US" altLang="ja-JP" sz="1200" b="1" kern="0" dirty="0">
              <a:solidFill>
                <a:schemeClr val="tx1"/>
              </a:solidFill>
              <a:latin typeface="Calibri"/>
              <a:ea typeface="ＭＳ Ｐゴシック" panose="020B0600070205080204" pitchFamily="50" charset="-128"/>
            </a:endParaRPr>
          </a:p>
        </p:txBody>
      </p:sp>
      <p:sp>
        <p:nvSpPr>
          <p:cNvPr id="214" name="左矢印 213"/>
          <p:cNvSpPr/>
          <p:nvPr/>
        </p:nvSpPr>
        <p:spPr>
          <a:xfrm rot="5400000">
            <a:off x="5865099" y="1258043"/>
            <a:ext cx="301693" cy="2665210"/>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7" name="AutoShape 8"/>
          <p:cNvSpPr>
            <a:spLocks noChangeArrowheads="1"/>
          </p:cNvSpPr>
          <p:nvPr/>
        </p:nvSpPr>
        <p:spPr bwMode="auto">
          <a:xfrm>
            <a:off x="9432486" y="1700185"/>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日本文化の発信サイト</a:t>
            </a:r>
            <a:endParaRPr lang="en-US" altLang="ja-JP" sz="1200" b="1" kern="0" dirty="0">
              <a:solidFill>
                <a:prstClr val="black"/>
              </a:solidFill>
              <a:latin typeface="Calibri"/>
              <a:ea typeface="ＭＳ Ｐゴシック" panose="020B0600070205080204" pitchFamily="50" charset="-128"/>
            </a:endParaRPr>
          </a:p>
        </p:txBody>
      </p:sp>
      <p:sp>
        <p:nvSpPr>
          <p:cNvPr id="84" name="額縁 83"/>
          <p:cNvSpPr/>
          <p:nvPr/>
        </p:nvSpPr>
        <p:spPr>
          <a:xfrm>
            <a:off x="1767085" y="3101902"/>
            <a:ext cx="2132024" cy="38757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文化財現物</a:t>
            </a:r>
            <a:endParaRPr lang="en-US" altLang="ja-JP" sz="1100" dirty="0">
              <a:solidFill>
                <a:prstClr val="black"/>
              </a:solidFill>
            </a:endParaRPr>
          </a:p>
        </p:txBody>
      </p:sp>
      <p:sp>
        <p:nvSpPr>
          <p:cNvPr id="88" name="額縁 87"/>
          <p:cNvSpPr/>
          <p:nvPr/>
        </p:nvSpPr>
        <p:spPr>
          <a:xfrm>
            <a:off x="1749280" y="6219637"/>
            <a:ext cx="2132024" cy="62804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現物保存</a:t>
            </a:r>
            <a:endParaRPr lang="en-US" altLang="ja-JP" sz="1100" dirty="0">
              <a:solidFill>
                <a:prstClr val="black"/>
              </a:solidFill>
            </a:endParaRPr>
          </a:p>
        </p:txBody>
      </p:sp>
      <p:pic>
        <p:nvPicPr>
          <p:cNvPr id="7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809" y="1816454"/>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92" name="図 9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3322158" y="4597292"/>
            <a:ext cx="599429" cy="576374"/>
          </a:xfrm>
          <a:prstGeom prst="rect">
            <a:avLst/>
          </a:prstGeom>
        </p:spPr>
      </p:pic>
      <p:pic>
        <p:nvPicPr>
          <p:cNvPr id="93" name="図 9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1775678" y="2855645"/>
            <a:ext cx="599429" cy="576374"/>
          </a:xfrm>
          <a:prstGeom prst="rect">
            <a:avLst/>
          </a:prstGeom>
        </p:spPr>
      </p:pic>
      <p:pic>
        <p:nvPicPr>
          <p:cNvPr id="94" name="図 93"/>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711417" y="2770093"/>
            <a:ext cx="540077" cy="575608"/>
          </a:xfrm>
          <a:prstGeom prst="rect">
            <a:avLst/>
          </a:prstGeom>
        </p:spPr>
      </p:pic>
      <p:pic>
        <p:nvPicPr>
          <p:cNvPr id="95" name="図 94"/>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4092847" y="4529710"/>
            <a:ext cx="540077" cy="575608"/>
          </a:xfrm>
          <a:prstGeom prst="rect">
            <a:avLst/>
          </a:prstGeom>
        </p:spPr>
      </p:pic>
      <p:pic>
        <p:nvPicPr>
          <p:cNvPr id="96" name="図 95"/>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143726" y="3707627"/>
            <a:ext cx="540077" cy="575608"/>
          </a:xfrm>
          <a:prstGeom prst="rect">
            <a:avLst/>
          </a:prstGeom>
        </p:spPr>
      </p:pic>
      <p:pic>
        <p:nvPicPr>
          <p:cNvPr id="97" name="図 96"/>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9153222" y="2741492"/>
            <a:ext cx="540077" cy="575608"/>
          </a:xfrm>
          <a:prstGeom prst="rect">
            <a:avLst/>
          </a:prstGeom>
        </p:spPr>
      </p:pic>
      <p:pic>
        <p:nvPicPr>
          <p:cNvPr id="98" name="図 9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7543460" y="2080575"/>
            <a:ext cx="599429" cy="576374"/>
          </a:xfrm>
          <a:prstGeom prst="rect">
            <a:avLst/>
          </a:prstGeom>
        </p:spPr>
      </p:pic>
      <p:pic>
        <p:nvPicPr>
          <p:cNvPr id="10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701" y="2855136"/>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101" name="図 100"/>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511153" y="5568718"/>
            <a:ext cx="540077" cy="575608"/>
          </a:xfrm>
          <a:prstGeom prst="rect">
            <a:avLst/>
          </a:prstGeom>
        </p:spPr>
      </p:pic>
      <p:pic>
        <p:nvPicPr>
          <p:cNvPr id="74" name="図 7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1714431" y="5724103"/>
            <a:ext cx="593264" cy="570446"/>
          </a:xfrm>
          <a:prstGeom prst="rect">
            <a:avLst/>
          </a:prstGeom>
        </p:spPr>
      </p:pic>
      <p:pic>
        <p:nvPicPr>
          <p:cNvPr id="10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685" y="3830858"/>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103" name="AutoShape 8"/>
          <p:cNvSpPr>
            <a:spLocks noChangeArrowheads="1"/>
          </p:cNvSpPr>
          <p:nvPr/>
        </p:nvSpPr>
        <p:spPr bwMode="auto">
          <a:xfrm>
            <a:off x="8939897" y="910000"/>
            <a:ext cx="753402" cy="286752"/>
          </a:xfrm>
          <a:prstGeom prst="roundRect">
            <a:avLst>
              <a:gd name="adj" fmla="val 17874"/>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施設内</a:t>
            </a:r>
            <a:endParaRPr lang="en-US" altLang="ja-JP" sz="1400" dirty="0">
              <a:solidFill>
                <a:prstClr val="white"/>
              </a:solidFill>
              <a:latin typeface="HG丸ｺﾞｼｯｸM-PRO" pitchFamily="50" charset="-128"/>
              <a:ea typeface="HG丸ｺﾞｼｯｸM-PRO" pitchFamily="50" charset="-128"/>
            </a:endParaRPr>
          </a:p>
        </p:txBody>
      </p:sp>
      <p:sp>
        <p:nvSpPr>
          <p:cNvPr id="104" name="AutoShape 8"/>
          <p:cNvSpPr>
            <a:spLocks noChangeArrowheads="1"/>
          </p:cNvSpPr>
          <p:nvPr/>
        </p:nvSpPr>
        <p:spPr bwMode="auto">
          <a:xfrm>
            <a:off x="9822023" y="910000"/>
            <a:ext cx="753402" cy="286752"/>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施設外</a:t>
            </a:r>
            <a:endParaRPr lang="en-US" altLang="ja-JP" sz="1400" dirty="0">
              <a:solidFill>
                <a:prstClr val="white"/>
              </a:solidFill>
              <a:latin typeface="HG丸ｺﾞｼｯｸM-PRO" pitchFamily="50" charset="-128"/>
              <a:ea typeface="HG丸ｺﾞｼｯｸM-PRO" pitchFamily="50" charset="-128"/>
            </a:endParaRPr>
          </a:p>
        </p:txBody>
      </p:sp>
      <p:sp>
        <p:nvSpPr>
          <p:cNvPr id="105" name="横巻き 104"/>
          <p:cNvSpPr/>
          <p:nvPr/>
        </p:nvSpPr>
        <p:spPr>
          <a:xfrm>
            <a:off x="10930396" y="406456"/>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1" name="AutoShape 8"/>
          <p:cNvSpPr>
            <a:spLocks noChangeArrowheads="1"/>
          </p:cNvSpPr>
          <p:nvPr/>
        </p:nvSpPr>
        <p:spPr bwMode="auto">
          <a:xfrm>
            <a:off x="8362608" y="5568718"/>
            <a:ext cx="2212818" cy="1185231"/>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外部アーカイブ</a:t>
            </a:r>
            <a:endParaRPr lang="en-US" altLang="ja-JP" dirty="0">
              <a:solidFill>
                <a:prstClr val="white"/>
              </a:solidFill>
              <a:latin typeface="HG丸ｺﾞｼｯｸM-PRO" pitchFamily="50" charset="-128"/>
              <a:ea typeface="HG丸ｺﾞｼｯｸM-PRO" pitchFamily="50" charset="-128"/>
            </a:endParaRPr>
          </a:p>
          <a:p>
            <a:pPr marL="342900" indent="-342900" algn="ctr">
              <a:defRPr/>
            </a:pPr>
            <a:endParaRPr lang="en-US" altLang="ja-JP" dirty="0">
              <a:solidFill>
                <a:prstClr val="white"/>
              </a:solidFill>
              <a:latin typeface="HG丸ｺﾞｼｯｸM-PRO" pitchFamily="50" charset="-128"/>
              <a:ea typeface="HG丸ｺﾞｼｯｸM-PRO" pitchFamily="50" charset="-128"/>
            </a:endParaRPr>
          </a:p>
        </p:txBody>
      </p:sp>
      <p:sp>
        <p:nvSpPr>
          <p:cNvPr id="43" name="左矢印 42"/>
          <p:cNvSpPr/>
          <p:nvPr/>
        </p:nvSpPr>
        <p:spPr>
          <a:xfrm rot="5400000">
            <a:off x="8351487" y="4537397"/>
            <a:ext cx="560801"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5" name="AutoShape 8"/>
          <p:cNvSpPr>
            <a:spLocks noChangeArrowheads="1"/>
          </p:cNvSpPr>
          <p:nvPr/>
        </p:nvSpPr>
        <p:spPr bwMode="auto">
          <a:xfrm>
            <a:off x="3821819" y="17070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地域資料の発信</a:t>
            </a:r>
            <a:endParaRPr lang="en-US" altLang="ja-JP" sz="1200" b="1" kern="0" dirty="0">
              <a:solidFill>
                <a:schemeClr val="tx1"/>
              </a:solidFill>
              <a:latin typeface="Calibri"/>
              <a:ea typeface="ＭＳ Ｐゴシック" panose="020B0600070205080204" pitchFamily="50" charset="-128"/>
            </a:endParaRPr>
          </a:p>
        </p:txBody>
      </p:sp>
      <p:pic>
        <p:nvPicPr>
          <p:cNvPr id="6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603" y="2838143"/>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869" y="859928"/>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126" y="830576"/>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57" name="横巻き 56"/>
          <p:cNvSpPr/>
          <p:nvPr/>
        </p:nvSpPr>
        <p:spPr>
          <a:xfrm>
            <a:off x="9484445" y="6136393"/>
            <a:ext cx="952143" cy="538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hlinkClick r:id="rId8" action="ppaction://hlinkfile"/>
              </a:rPr>
              <a:t>Pdf</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220119443"/>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35420"/>
          </a:xfrm>
        </p:spPr>
        <p:txBody>
          <a:bodyPr>
            <a:normAutofit/>
          </a:bodyPr>
          <a:lstStyle/>
          <a:p>
            <a:r>
              <a:rPr lang="ja-JP" altLang="ja-JP" sz="3600" dirty="0" smtClean="0"/>
              <a:t>これから</a:t>
            </a:r>
            <a:r>
              <a:rPr lang="ja-JP" altLang="ja-JP" sz="3600" dirty="0"/>
              <a:t>の図書館</a:t>
            </a:r>
            <a:r>
              <a:rPr lang="ja-JP" altLang="en-US" sz="3600" dirty="0"/>
              <a:t>、博物館、美術館等の</a:t>
            </a:r>
            <a:r>
              <a:rPr lang="ja-JP" altLang="en-US" sz="3600" dirty="0" smtClean="0"/>
              <a:t>機能</a:t>
            </a:r>
            <a:endParaRPr lang="ja-JP" altLang="en-US" sz="3600" dirty="0"/>
          </a:p>
        </p:txBody>
      </p:sp>
      <p:sp>
        <p:nvSpPr>
          <p:cNvPr id="3" name="コンテンツ プレースホルダー 2"/>
          <p:cNvSpPr>
            <a:spLocks noGrp="1"/>
          </p:cNvSpPr>
          <p:nvPr>
            <p:ph sz="half" idx="1"/>
          </p:nvPr>
        </p:nvSpPr>
        <p:spPr>
          <a:xfrm>
            <a:off x="162560" y="1119883"/>
            <a:ext cx="5857240" cy="5601593"/>
          </a:xfrm>
        </p:spPr>
        <p:txBody>
          <a:bodyPr>
            <a:noAutofit/>
          </a:bodyPr>
          <a:lstStyle/>
          <a:p>
            <a:r>
              <a:rPr lang="ja-JP" altLang="en-US" sz="2000" dirty="0">
                <a:solidFill>
                  <a:srgbClr val="FF0000"/>
                </a:solidFill>
              </a:rPr>
              <a:t>壁のない図書館</a:t>
            </a:r>
            <a:endParaRPr lang="en-US" altLang="ja-JP" sz="2000" dirty="0">
              <a:solidFill>
                <a:srgbClr val="FF0000"/>
              </a:solidFill>
            </a:endParaRPr>
          </a:p>
          <a:p>
            <a:pPr lvl="1"/>
            <a:r>
              <a:rPr lang="ja-JP" altLang="en-US" sz="1600" dirty="0"/>
              <a:t>図書館の枠を越えて、文献情報の枠を越えて、</a:t>
            </a:r>
            <a:endParaRPr lang="en-US" altLang="ja-JP" sz="1600" dirty="0"/>
          </a:p>
          <a:p>
            <a:pPr lvl="1"/>
            <a:r>
              <a:rPr lang="ja-JP" altLang="en-US" sz="1800" dirty="0"/>
              <a:t>所蔵場所、媒体の形態を問わず、情報の網羅性・完全性を確保</a:t>
            </a:r>
            <a:endParaRPr lang="en-US" altLang="ja-JP" sz="1800" dirty="0"/>
          </a:p>
          <a:p>
            <a:pPr lvl="1"/>
            <a:r>
              <a:rPr lang="ja-JP" altLang="en-US" sz="1600" dirty="0"/>
              <a:t>いつでも、だれでも、どこにいても、閲覧可</a:t>
            </a:r>
            <a:endParaRPr lang="en-US" altLang="ja-JP" sz="1600" dirty="0"/>
          </a:p>
          <a:p>
            <a:pPr lvl="1"/>
            <a:r>
              <a:rPr lang="ja-JP" altLang="en-US" sz="1600" dirty="0"/>
              <a:t>商用と無償の電子書籍が一体になった電子図書館サービス</a:t>
            </a:r>
            <a:endParaRPr lang="en-US" altLang="ja-JP" sz="1600" dirty="0"/>
          </a:p>
          <a:p>
            <a:r>
              <a:rPr lang="ja-JP" altLang="ja-JP" sz="2000" dirty="0">
                <a:solidFill>
                  <a:srgbClr val="FF0000"/>
                </a:solidFill>
              </a:rPr>
              <a:t>知識創造</a:t>
            </a:r>
            <a:r>
              <a:rPr lang="ja-JP" altLang="en-US" sz="2000" dirty="0">
                <a:solidFill>
                  <a:srgbClr val="FF0000"/>
                </a:solidFill>
              </a:rPr>
              <a:t>の場</a:t>
            </a:r>
            <a:endParaRPr lang="ja-JP" altLang="ja-JP" sz="2000" dirty="0">
              <a:solidFill>
                <a:srgbClr val="FF0000"/>
              </a:solidFill>
            </a:endParaRPr>
          </a:p>
          <a:p>
            <a:pPr lvl="1"/>
            <a:r>
              <a:rPr lang="ja-JP" altLang="en-US" sz="1800" dirty="0"/>
              <a:t>物理的空間で集う場</a:t>
            </a:r>
            <a:endParaRPr lang="en-US" altLang="ja-JP" sz="1800" dirty="0"/>
          </a:p>
          <a:p>
            <a:pPr lvl="2"/>
            <a:r>
              <a:rPr lang="ja-JP" altLang="en-US" sz="1600" dirty="0"/>
              <a:t>異文化交流・出会い・議論の</a:t>
            </a:r>
            <a:r>
              <a:rPr lang="ja-JP" altLang="ja-JP" sz="1600" dirty="0"/>
              <a:t>場</a:t>
            </a:r>
            <a:endParaRPr lang="en-US" altLang="ja-JP" sz="1600" dirty="0"/>
          </a:p>
          <a:p>
            <a:pPr lvl="2"/>
            <a:r>
              <a:rPr lang="ja-JP" altLang="en-US" sz="1600" dirty="0"/>
              <a:t>出版者（著作者）と読者を繋ぐ場</a:t>
            </a:r>
            <a:endParaRPr lang="en-US" altLang="ja-JP" sz="1600" dirty="0"/>
          </a:p>
          <a:p>
            <a:pPr lvl="2"/>
            <a:r>
              <a:rPr lang="ja-JP" altLang="en-US" sz="1600" dirty="0"/>
              <a:t>グループによる学習ができる公共の場</a:t>
            </a:r>
          </a:p>
          <a:p>
            <a:pPr lvl="3"/>
            <a:r>
              <a:rPr lang="ja-JP" altLang="en-US" sz="1400" dirty="0"/>
              <a:t>協調学習のリーダーとなりうる専門知識を持った人材の配置が必要</a:t>
            </a:r>
            <a:endParaRPr lang="ja-JP" altLang="ja-JP" sz="1400" dirty="0"/>
          </a:p>
          <a:p>
            <a:pPr lvl="1"/>
            <a:r>
              <a:rPr lang="ja-JP" altLang="en-US" sz="1800" dirty="0">
                <a:solidFill>
                  <a:srgbClr val="FF0000"/>
                </a:solidFill>
              </a:rPr>
              <a:t>仮想空間での共同作業の場</a:t>
            </a:r>
            <a:endParaRPr lang="en-US" altLang="ja-JP" sz="1800" dirty="0">
              <a:solidFill>
                <a:srgbClr val="FF0000"/>
              </a:solidFill>
            </a:endParaRPr>
          </a:p>
          <a:p>
            <a:pPr lvl="2"/>
            <a:r>
              <a:rPr lang="ja-JP" altLang="en-US" sz="1600" dirty="0"/>
              <a:t>クラウドソーシングの場の提供</a:t>
            </a:r>
            <a:endParaRPr lang="en-US" altLang="ja-JP" sz="1600" dirty="0"/>
          </a:p>
        </p:txBody>
      </p:sp>
      <p:sp>
        <p:nvSpPr>
          <p:cNvPr id="6" name="コンテンツ プレースホルダー 5"/>
          <p:cNvSpPr>
            <a:spLocks noGrp="1"/>
          </p:cNvSpPr>
          <p:nvPr>
            <p:ph sz="half" idx="2"/>
          </p:nvPr>
        </p:nvSpPr>
        <p:spPr>
          <a:xfrm>
            <a:off x="6172200" y="1119883"/>
            <a:ext cx="5847080" cy="5601593"/>
          </a:xfrm>
        </p:spPr>
        <p:txBody>
          <a:bodyPr>
            <a:normAutofit/>
          </a:bodyPr>
          <a:lstStyle/>
          <a:p>
            <a:pPr lvl="0"/>
            <a:r>
              <a:rPr lang="ja-JP" altLang="ja-JP" sz="1800" dirty="0">
                <a:solidFill>
                  <a:srgbClr val="FF0000"/>
                </a:solidFill>
              </a:rPr>
              <a:t>情報</a:t>
            </a:r>
            <a:r>
              <a:rPr lang="ja-JP" altLang="en-US" sz="1800" dirty="0">
                <a:solidFill>
                  <a:srgbClr val="FF0000"/>
                </a:solidFill>
              </a:rPr>
              <a:t>（発信）提供の場</a:t>
            </a:r>
            <a:endParaRPr lang="ja-JP" altLang="ja-JP" sz="1800" dirty="0">
              <a:solidFill>
                <a:srgbClr val="FF0000"/>
              </a:solidFill>
            </a:endParaRPr>
          </a:p>
          <a:p>
            <a:pPr lvl="1"/>
            <a:r>
              <a:rPr lang="ja-JP" altLang="en-US" sz="1600" dirty="0"/>
              <a:t>文献の提供から、あらゆる情報の提供へ</a:t>
            </a:r>
            <a:endParaRPr lang="en-US" altLang="ja-JP" sz="1600" dirty="0"/>
          </a:p>
          <a:p>
            <a:pPr lvl="1"/>
            <a:r>
              <a:rPr lang="ja-JP" altLang="en-US" sz="1600" dirty="0"/>
              <a:t>知識探索・閲覧サービス（利用者の目的、レベル、利用環境に応じてきめ細かく）</a:t>
            </a:r>
            <a:endParaRPr lang="en-US" altLang="ja-JP" sz="1600" dirty="0"/>
          </a:p>
          <a:p>
            <a:pPr lvl="1"/>
            <a:r>
              <a:rPr lang="ja-JP" altLang="en-US" sz="1600" dirty="0"/>
              <a:t>情報探索支援から、課題回答そのものへのナビゲーション</a:t>
            </a:r>
            <a:endParaRPr lang="en-US" altLang="ja-JP" sz="2000" dirty="0"/>
          </a:p>
          <a:p>
            <a:pPr lvl="1"/>
            <a:r>
              <a:rPr lang="ja-JP" altLang="en-US" sz="1600" dirty="0">
                <a:solidFill>
                  <a:srgbClr val="FF0000"/>
                </a:solidFill>
              </a:rPr>
              <a:t>仮想空間</a:t>
            </a:r>
            <a:endParaRPr lang="ja-JP" altLang="ja-JP" sz="1600" dirty="0">
              <a:solidFill>
                <a:srgbClr val="FF0000"/>
              </a:solidFill>
            </a:endParaRPr>
          </a:p>
          <a:p>
            <a:pPr lvl="2"/>
            <a:r>
              <a:rPr lang="ja-JP" altLang="en-US" sz="1400" dirty="0"/>
              <a:t>あらゆる</a:t>
            </a:r>
            <a:r>
              <a:rPr lang="ja-JP" altLang="ja-JP" sz="1400" dirty="0"/>
              <a:t>情報を探索（検索・閲覧）</a:t>
            </a:r>
            <a:endParaRPr lang="en-US" altLang="ja-JP" sz="1400" dirty="0"/>
          </a:p>
          <a:p>
            <a:pPr lvl="2"/>
            <a:r>
              <a:rPr lang="ja-JP" altLang="en-US" sz="1400" dirty="0"/>
              <a:t>あらゆる情報の閲覧</a:t>
            </a:r>
            <a:endParaRPr lang="en-US" altLang="ja-JP" sz="1400" dirty="0"/>
          </a:p>
          <a:p>
            <a:pPr lvl="2"/>
            <a:r>
              <a:rPr lang="ja-JP" altLang="en-US" sz="1400" dirty="0"/>
              <a:t>テーマにより企画されたデジタルギャラリ</a:t>
            </a:r>
            <a:endParaRPr lang="en-US" altLang="ja-JP" sz="1400" dirty="0"/>
          </a:p>
          <a:p>
            <a:pPr lvl="2"/>
            <a:r>
              <a:rPr lang="ja-JP" altLang="en-US" sz="1400" dirty="0"/>
              <a:t>デジタル化されていない資料の遠隔複写申込み</a:t>
            </a:r>
            <a:endParaRPr lang="en-US" altLang="ja-JP" sz="1400" dirty="0"/>
          </a:p>
          <a:p>
            <a:pPr lvl="2"/>
            <a:r>
              <a:rPr lang="ja-JP" altLang="en-US" sz="1400" dirty="0"/>
              <a:t>オンラインレファレンス</a:t>
            </a:r>
            <a:endParaRPr lang="ja-JP" altLang="ja-JP" sz="1400" dirty="0"/>
          </a:p>
          <a:p>
            <a:pPr lvl="1"/>
            <a:r>
              <a:rPr lang="ja-JP" altLang="en-US" sz="1600" dirty="0">
                <a:solidFill>
                  <a:srgbClr val="FF0000"/>
                </a:solidFill>
              </a:rPr>
              <a:t>物理的空間</a:t>
            </a:r>
            <a:endParaRPr lang="ja-JP" altLang="ja-JP" sz="1600" dirty="0">
              <a:solidFill>
                <a:srgbClr val="FF0000"/>
              </a:solidFill>
            </a:endParaRPr>
          </a:p>
          <a:p>
            <a:pPr lvl="2"/>
            <a:r>
              <a:rPr lang="ja-JP" altLang="en-US" sz="1400" dirty="0"/>
              <a:t>博物館的展示スペース（</a:t>
            </a:r>
            <a:r>
              <a:rPr lang="ja-JP" altLang="ja-JP" sz="1400" dirty="0"/>
              <a:t>現物を閲覧・鑑賞する場</a:t>
            </a:r>
            <a:r>
              <a:rPr lang="ja-JP" altLang="en-US" sz="1400" dirty="0"/>
              <a:t>）</a:t>
            </a:r>
            <a:endParaRPr lang="en-US" altLang="ja-JP" sz="1400" dirty="0"/>
          </a:p>
          <a:p>
            <a:pPr lvl="2"/>
            <a:r>
              <a:rPr lang="ja-JP" altLang="en-US" sz="1400" dirty="0"/>
              <a:t>外部公開できないデジタル情報の閲覧・複写申込み</a:t>
            </a:r>
            <a:endParaRPr lang="ja-JP" altLang="ja-JP" sz="1400" dirty="0"/>
          </a:p>
          <a:p>
            <a:pPr lvl="0"/>
            <a:r>
              <a:rPr lang="ja-JP" altLang="ja-JP" sz="1800" dirty="0">
                <a:solidFill>
                  <a:srgbClr val="FF0000"/>
                </a:solidFill>
              </a:rPr>
              <a:t>恒久的保存</a:t>
            </a:r>
            <a:r>
              <a:rPr lang="ja-JP" altLang="en-US" sz="1800" dirty="0">
                <a:solidFill>
                  <a:srgbClr val="FF0000"/>
                </a:solidFill>
              </a:rPr>
              <a:t>設備</a:t>
            </a:r>
            <a:endParaRPr lang="ja-JP" altLang="ja-JP" sz="1800" dirty="0">
              <a:solidFill>
                <a:srgbClr val="FF0000"/>
              </a:solidFill>
            </a:endParaRPr>
          </a:p>
          <a:p>
            <a:pPr lvl="1"/>
            <a:r>
              <a:rPr lang="ja-JP" altLang="ja-JP" sz="1600" dirty="0"/>
              <a:t>拠点に分散したアーカイブ</a:t>
            </a:r>
            <a:r>
              <a:rPr lang="ja-JP" altLang="en-US" sz="1600" dirty="0"/>
              <a:t>で構成</a:t>
            </a:r>
            <a:endParaRPr lang="en-US" altLang="ja-JP" sz="1600" dirty="0"/>
          </a:p>
          <a:p>
            <a:pPr lvl="2"/>
            <a:r>
              <a:rPr lang="ja-JP" altLang="en-US" sz="1400" dirty="0"/>
              <a:t>ディザスタリカバリ</a:t>
            </a:r>
            <a:r>
              <a:rPr lang="en-US" altLang="ja-JP" sz="1400" dirty="0"/>
              <a:t>―</a:t>
            </a:r>
          </a:p>
          <a:p>
            <a:pPr lvl="1"/>
            <a:r>
              <a:rPr lang="ja-JP" altLang="en-US" sz="1600" dirty="0"/>
              <a:t>あらゆる情報資源の集約と意味的関連付け</a:t>
            </a:r>
            <a:endParaRPr lang="en-US" altLang="ja-JP" sz="1600" dirty="0"/>
          </a:p>
          <a:p>
            <a:pPr lvl="2"/>
            <a:r>
              <a:rPr lang="ja-JP" altLang="en-US" sz="1400" dirty="0"/>
              <a:t>分散した組織が保有する情報を、情報内の記述個所が意味的に関連付けられた知識データベースを構築</a:t>
            </a:r>
            <a:endParaRPr lang="en-US" altLang="ja-JP" sz="1400" dirty="0"/>
          </a:p>
          <a:p>
            <a:pPr lvl="1"/>
            <a:endParaRPr lang="ja-JP" altLang="ja-JP" sz="1200" dirty="0"/>
          </a:p>
          <a:p>
            <a:endParaRPr kumimoji="1" lang="ja-JP" alt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257</a:t>
            </a:fld>
            <a:endParaRPr kumimoji="0" lang="en-US"/>
          </a:p>
        </p:txBody>
      </p:sp>
      <p:sp>
        <p:nvSpPr>
          <p:cNvPr id="7" name="横巻き 6"/>
          <p:cNvSpPr/>
          <p:nvPr/>
        </p:nvSpPr>
        <p:spPr>
          <a:xfrm>
            <a:off x="10960053" y="137907"/>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98184487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01384"/>
          </a:xfrm>
        </p:spPr>
        <p:txBody>
          <a:bodyPr>
            <a:normAutofit/>
          </a:bodyPr>
          <a:lstStyle/>
          <a:p>
            <a:r>
              <a:rPr lang="ja-JP" altLang="en-US" dirty="0"/>
              <a:t>図書</a:t>
            </a:r>
            <a:r>
              <a:rPr lang="ja-JP" altLang="en-US" dirty="0" smtClean="0"/>
              <a:t>館員等</a:t>
            </a:r>
            <a:r>
              <a:rPr lang="ja-JP" altLang="en-US" dirty="0"/>
              <a:t>に求められる</a:t>
            </a:r>
            <a:r>
              <a:rPr lang="ja-JP" altLang="en-US" dirty="0" smtClean="0"/>
              <a:t>もの</a:t>
            </a:r>
            <a:endParaRPr kumimoji="1" lang="ja-JP" altLang="en-US" dirty="0"/>
          </a:p>
        </p:txBody>
      </p:sp>
      <p:sp>
        <p:nvSpPr>
          <p:cNvPr id="3" name="コンテンツ プレースホルダー 2"/>
          <p:cNvSpPr>
            <a:spLocks noGrp="1"/>
          </p:cNvSpPr>
          <p:nvPr>
            <p:ph idx="1"/>
          </p:nvPr>
        </p:nvSpPr>
        <p:spPr>
          <a:xfrm>
            <a:off x="565079" y="1197896"/>
            <a:ext cx="11270750" cy="5903512"/>
          </a:xfrm>
        </p:spPr>
        <p:txBody>
          <a:bodyPr>
            <a:normAutofit fontScale="92500" lnSpcReduction="20000"/>
          </a:bodyPr>
          <a:lstStyle/>
          <a:p>
            <a:r>
              <a:rPr lang="ja-JP" altLang="en-US" dirty="0" smtClean="0"/>
              <a:t>利用者の情報探索支援の変化</a:t>
            </a:r>
            <a:endParaRPr lang="en-US" altLang="ja-JP" dirty="0" smtClean="0"/>
          </a:p>
          <a:p>
            <a:pPr lvl="1"/>
            <a:r>
              <a:rPr lang="ja-JP" altLang="en-US" dirty="0" smtClean="0"/>
              <a:t>情報の探し方は</a:t>
            </a:r>
            <a:r>
              <a:rPr lang="ja-JP" altLang="en-US" dirty="0"/>
              <a:t>、</a:t>
            </a:r>
            <a:r>
              <a:rPr lang="en-US" altLang="ja-JP" dirty="0"/>
              <a:t>IT</a:t>
            </a:r>
            <a:r>
              <a:rPr lang="ja-JP" altLang="en-US" dirty="0"/>
              <a:t>技術の進展とともに変化</a:t>
            </a:r>
            <a:r>
              <a:rPr lang="ja-JP" altLang="en-US" dirty="0" smtClean="0"/>
              <a:t>する</a:t>
            </a:r>
            <a:endParaRPr lang="en-US" altLang="ja-JP" dirty="0"/>
          </a:p>
          <a:p>
            <a:pPr lvl="1"/>
            <a:r>
              <a:rPr lang="ja-JP" altLang="en-US" dirty="0"/>
              <a:t>図書館員</a:t>
            </a:r>
            <a:r>
              <a:rPr lang="ja-JP" altLang="en-US" dirty="0" smtClean="0"/>
              <a:t>の経験や勘に基づく判断のレベルは</a:t>
            </a:r>
            <a:r>
              <a:rPr lang="ja-JP" altLang="en-US" dirty="0"/>
              <a:t>、</a:t>
            </a:r>
            <a:r>
              <a:rPr lang="en-US" altLang="ja-JP" dirty="0"/>
              <a:t>IT</a:t>
            </a:r>
            <a:r>
              <a:rPr lang="ja-JP" altLang="en-US" dirty="0"/>
              <a:t>の進展ととも</a:t>
            </a:r>
            <a:r>
              <a:rPr lang="ja-JP" altLang="en-US" dirty="0" smtClean="0"/>
              <a:t>にアップする</a:t>
            </a:r>
            <a:endParaRPr lang="en-US" altLang="ja-JP" dirty="0" smtClean="0"/>
          </a:p>
          <a:p>
            <a:pPr lvl="2"/>
            <a:r>
              <a:rPr lang="ja-JP" altLang="en-US" dirty="0" smtClean="0"/>
              <a:t>人間ならではの仕事の価値</a:t>
            </a:r>
            <a:endParaRPr lang="en-US" altLang="ja-JP" dirty="0" smtClean="0"/>
          </a:p>
          <a:p>
            <a:r>
              <a:rPr lang="ja-JP" altLang="en-US" dirty="0" smtClean="0"/>
              <a:t>より</a:t>
            </a:r>
            <a:r>
              <a:rPr lang="ja-JP" altLang="en-US" dirty="0"/>
              <a:t>専門性の高い知識・</a:t>
            </a:r>
            <a:r>
              <a:rPr lang="ja-JP" altLang="en-US" dirty="0" smtClean="0"/>
              <a:t>ノウハウ</a:t>
            </a:r>
            <a:endParaRPr lang="en-US" altLang="ja-JP" dirty="0" smtClean="0"/>
          </a:p>
          <a:p>
            <a:pPr lvl="1"/>
            <a:r>
              <a:rPr lang="ja-JP" altLang="en-US" dirty="0" smtClean="0"/>
              <a:t>データベース</a:t>
            </a:r>
            <a:r>
              <a:rPr lang="ja-JP" altLang="en-US" dirty="0"/>
              <a:t>検索技術者（サーチャー）的な業務</a:t>
            </a:r>
            <a:r>
              <a:rPr lang="ja-JP" altLang="en-US" dirty="0" smtClean="0"/>
              <a:t>は減少</a:t>
            </a:r>
            <a:endParaRPr lang="en-US" altLang="ja-JP" dirty="0"/>
          </a:p>
          <a:p>
            <a:pPr lvl="1"/>
            <a:r>
              <a:rPr lang="ja-JP" altLang="en-US" dirty="0"/>
              <a:t>機械的に可能なレファレンス依頼は</a:t>
            </a:r>
            <a:r>
              <a:rPr lang="ja-JP" altLang="en-US" dirty="0" smtClean="0"/>
              <a:t>減少</a:t>
            </a:r>
            <a:endParaRPr lang="en-US" altLang="ja-JP" dirty="0"/>
          </a:p>
          <a:p>
            <a:pPr lvl="2"/>
            <a:r>
              <a:rPr lang="ja-JP" altLang="en-US" dirty="0"/>
              <a:t>所蔵館を越え、本文内容で</a:t>
            </a:r>
            <a:r>
              <a:rPr lang="ja-JP" altLang="en-US" dirty="0" smtClean="0"/>
              <a:t>、より</a:t>
            </a:r>
            <a:r>
              <a:rPr lang="ja-JP" altLang="en-US" dirty="0"/>
              <a:t>専門性の高い依頼へシフト</a:t>
            </a:r>
            <a:endParaRPr lang="en-US" altLang="ja-JP" dirty="0"/>
          </a:p>
          <a:p>
            <a:pPr lvl="2"/>
            <a:r>
              <a:rPr lang="ja-JP" altLang="en-US" dirty="0"/>
              <a:t>専門家との人的ネットワークが必要</a:t>
            </a:r>
            <a:endParaRPr lang="en-US" altLang="ja-JP" dirty="0"/>
          </a:p>
          <a:p>
            <a:r>
              <a:rPr lang="ja-JP" altLang="en-US" dirty="0" smtClean="0"/>
              <a:t>高度な情報組織化のスキル</a:t>
            </a:r>
            <a:endParaRPr lang="en-US" altLang="ja-JP" dirty="0" smtClean="0"/>
          </a:p>
          <a:p>
            <a:pPr lvl="1"/>
            <a:r>
              <a:rPr lang="ja-JP" altLang="en-US" dirty="0" smtClean="0"/>
              <a:t>機械的</a:t>
            </a:r>
            <a:r>
              <a:rPr lang="ja-JP" altLang="en-US" dirty="0"/>
              <a:t>（自動的）な組織化情報</a:t>
            </a:r>
            <a:r>
              <a:rPr lang="ja-JP" altLang="en-US" dirty="0" smtClean="0"/>
              <a:t>、リンク情報を修正</a:t>
            </a:r>
            <a:r>
              <a:rPr lang="ja-JP" altLang="en-US" dirty="0"/>
              <a:t>するために、より専門性の高い知識を求められる</a:t>
            </a:r>
            <a:endParaRPr lang="en-US" altLang="ja-JP" dirty="0"/>
          </a:p>
          <a:p>
            <a:r>
              <a:rPr lang="ja-JP" altLang="en-US" dirty="0" smtClean="0"/>
              <a:t>高度な</a:t>
            </a:r>
            <a:r>
              <a:rPr lang="en-US" altLang="ja-JP" dirty="0" smtClean="0"/>
              <a:t>IT</a:t>
            </a:r>
            <a:r>
              <a:rPr lang="ja-JP" altLang="en-US" dirty="0" smtClean="0"/>
              <a:t>技術の利用スキル</a:t>
            </a:r>
            <a:endParaRPr lang="en-US" altLang="ja-JP" dirty="0"/>
          </a:p>
          <a:p>
            <a:pPr lvl="1"/>
            <a:r>
              <a:rPr lang="ja-JP" altLang="en-US" dirty="0"/>
              <a:t>図書館システムを活用したデジタル化コンテンツの扱いのために、利用者以上の</a:t>
            </a:r>
            <a:r>
              <a:rPr lang="en-US" altLang="ja-JP" dirty="0"/>
              <a:t>IT</a:t>
            </a:r>
            <a:r>
              <a:rPr lang="ja-JP" altLang="en-US" dirty="0"/>
              <a:t>リテラシーを持つことは</a:t>
            </a:r>
            <a:r>
              <a:rPr lang="ja-JP" altLang="en-US" dirty="0" smtClean="0"/>
              <a:t>必須。</a:t>
            </a:r>
            <a:endParaRPr lang="en-US" altLang="ja-JP" dirty="0" smtClean="0"/>
          </a:p>
          <a:p>
            <a:pPr lvl="1"/>
            <a:r>
              <a:rPr lang="ja-JP" altLang="en-US" dirty="0" smtClean="0"/>
              <a:t>更に、より</a:t>
            </a:r>
            <a:r>
              <a:rPr lang="ja-JP" altLang="en-US" dirty="0"/>
              <a:t>高度な情報処理技術が必要となる</a:t>
            </a:r>
            <a:endParaRPr lang="en-US" altLang="ja-JP" dirty="0"/>
          </a:p>
          <a:p>
            <a:pPr marL="342900" lvl="1" indent="-342900"/>
            <a:r>
              <a:rPr lang="ja-JP" altLang="en-US" dirty="0"/>
              <a:t>デジタルコンテンツ、システム関連</a:t>
            </a:r>
            <a:endParaRPr lang="en-US" altLang="ja-JP" dirty="0"/>
          </a:p>
          <a:p>
            <a:pPr lvl="1"/>
            <a:r>
              <a:rPr lang="ja-JP" altLang="en-US" dirty="0"/>
              <a:t>システムエンジニア、デジタルアーキビスト、プリザベーションキュレーター、アーカイブとユーザを繋ぐコーディネータ等</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258</a:t>
            </a:fld>
            <a:endParaRPr lang="en-US" dirty="0"/>
          </a:p>
        </p:txBody>
      </p:sp>
      <p:sp>
        <p:nvSpPr>
          <p:cNvPr id="5" name="横巻き 4"/>
          <p:cNvSpPr/>
          <p:nvPr/>
        </p:nvSpPr>
        <p:spPr>
          <a:xfrm>
            <a:off x="9487258" y="659445"/>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911523515"/>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41097"/>
            <a:ext cx="12192000" cy="877501"/>
          </a:xfrm>
        </p:spPr>
        <p:txBody>
          <a:bodyPr>
            <a:normAutofit/>
          </a:bodyPr>
          <a:lstStyle/>
          <a:p>
            <a:r>
              <a:rPr kumimoji="1" lang="en-US" altLang="ja-JP" dirty="0" smtClean="0"/>
              <a:t>【</a:t>
            </a:r>
            <a:r>
              <a:rPr kumimoji="1" lang="ja-JP" altLang="en-US" dirty="0" smtClean="0"/>
              <a:t>例</a:t>
            </a:r>
            <a:r>
              <a:rPr kumimoji="1" lang="en-US" altLang="ja-JP" dirty="0" smtClean="0"/>
              <a:t>】</a:t>
            </a:r>
            <a:r>
              <a:rPr kumimoji="1" lang="ja-JP" altLang="en-US" dirty="0" smtClean="0"/>
              <a:t>中国国家図書館</a:t>
            </a:r>
            <a:endParaRPr kumimoji="1" lang="ja-JP" altLang="en-US" dirty="0"/>
          </a:p>
        </p:txBody>
      </p:sp>
      <p:sp>
        <p:nvSpPr>
          <p:cNvPr id="3" name="コンテンツ プレースホルダー 2"/>
          <p:cNvSpPr>
            <a:spLocks noGrp="1"/>
          </p:cNvSpPr>
          <p:nvPr>
            <p:ph sz="half" idx="1"/>
          </p:nvPr>
        </p:nvSpPr>
        <p:spPr>
          <a:xfrm>
            <a:off x="452063" y="1052737"/>
            <a:ext cx="5567737" cy="5668739"/>
          </a:xfrm>
        </p:spPr>
        <p:txBody>
          <a:bodyPr>
            <a:normAutofit/>
          </a:bodyPr>
          <a:lstStyle/>
          <a:p>
            <a:r>
              <a:rPr lang="ja-JP" altLang="en-US" dirty="0" smtClean="0"/>
              <a:t>電子図書館エクスペリエンスゾーン</a:t>
            </a:r>
            <a:endParaRPr lang="en-US" altLang="ja-JP" dirty="0"/>
          </a:p>
          <a:p>
            <a:endParaRPr lang="en-US" altLang="ja-JP" dirty="0"/>
          </a:p>
          <a:p>
            <a:r>
              <a:rPr lang="ja-JP" altLang="en-US" dirty="0" smtClean="0"/>
              <a:t>中国国家</a:t>
            </a:r>
            <a:r>
              <a:rPr lang="zh-CN" altLang="en-US" dirty="0" smtClean="0"/>
              <a:t>典籍</a:t>
            </a:r>
            <a:r>
              <a:rPr lang="zh-CN" altLang="en-US" dirty="0"/>
              <a:t>博物館</a:t>
            </a:r>
            <a:endParaRPr lang="en-US" altLang="zh-CN" dirty="0"/>
          </a:p>
          <a:p>
            <a:pPr lvl="1"/>
            <a:r>
              <a:rPr lang="en-US" altLang="ja-JP" dirty="0" smtClean="0">
                <a:solidFill>
                  <a:srgbClr val="FF0000"/>
                </a:solidFill>
              </a:rPr>
              <a:t>2014</a:t>
            </a:r>
            <a:r>
              <a:rPr lang="ja-JP" altLang="en-US" dirty="0" smtClean="0">
                <a:solidFill>
                  <a:srgbClr val="FF0000"/>
                </a:solidFill>
              </a:rPr>
              <a:t>年</a:t>
            </a:r>
            <a:r>
              <a:rPr lang="en-US" altLang="ja-JP" dirty="0" smtClean="0">
                <a:solidFill>
                  <a:srgbClr val="FF0000"/>
                </a:solidFill>
              </a:rPr>
              <a:t>9</a:t>
            </a:r>
            <a:r>
              <a:rPr lang="ja-JP" altLang="en-US" dirty="0" smtClean="0">
                <a:solidFill>
                  <a:srgbClr val="FF0000"/>
                </a:solidFill>
              </a:rPr>
              <a:t>月</a:t>
            </a:r>
            <a:r>
              <a:rPr lang="en-US" altLang="ja-JP" dirty="0" smtClean="0">
                <a:solidFill>
                  <a:srgbClr val="FF0000"/>
                </a:solidFill>
              </a:rPr>
              <a:t>9</a:t>
            </a:r>
            <a:r>
              <a:rPr lang="ja-JP" altLang="en-US" dirty="0" smtClean="0">
                <a:solidFill>
                  <a:srgbClr val="FF0000"/>
                </a:solidFill>
              </a:rPr>
              <a:t>日に中国国家図書館創設</a:t>
            </a:r>
            <a:r>
              <a:rPr lang="en-US" altLang="ja-JP" dirty="0" smtClean="0">
                <a:solidFill>
                  <a:srgbClr val="FF0000"/>
                </a:solidFill>
              </a:rPr>
              <a:t>105</a:t>
            </a:r>
            <a:r>
              <a:rPr lang="ja-JP" altLang="en-US" dirty="0" smtClean="0">
                <a:solidFill>
                  <a:srgbClr val="FF0000"/>
                </a:solidFill>
              </a:rPr>
              <a:t>周年とあわせて、正式開館</a:t>
            </a:r>
            <a:endParaRPr lang="en-US" altLang="ja-JP" dirty="0" smtClean="0">
              <a:solidFill>
                <a:srgbClr val="FF0000"/>
              </a:solidFill>
            </a:endParaRPr>
          </a:p>
          <a:p>
            <a:pPr lvl="1"/>
            <a:r>
              <a:rPr lang="ja-JP" altLang="en-US" dirty="0" smtClean="0"/>
              <a:t>中国</a:t>
            </a:r>
            <a:r>
              <a:rPr lang="ja-JP" altLang="en-US" dirty="0"/>
              <a:t>国家図書館の所蔵する中国典籍を</a:t>
            </a:r>
            <a:r>
              <a:rPr lang="ja-JP" altLang="en-US" dirty="0" smtClean="0"/>
              <a:t>展示</a:t>
            </a:r>
            <a:endParaRPr lang="en-US" altLang="ja-JP" dirty="0" smtClean="0"/>
          </a:p>
          <a:p>
            <a:pPr lvl="1"/>
            <a:r>
              <a:rPr lang="en-US" altLang="ja-JP" dirty="0">
                <a:solidFill>
                  <a:srgbClr val="FF0000"/>
                </a:solidFill>
              </a:rPr>
              <a:t>9</a:t>
            </a:r>
            <a:r>
              <a:rPr lang="ja-JP" altLang="en-US" dirty="0" err="1">
                <a:solidFill>
                  <a:srgbClr val="FF0000"/>
                </a:solidFill>
              </a:rPr>
              <a:t>つで</a:t>
            </a:r>
            <a:r>
              <a:rPr lang="ja-JP" altLang="en-US" dirty="0">
                <a:solidFill>
                  <a:srgbClr val="FF0000"/>
                </a:solidFill>
              </a:rPr>
              <a:t>構成され、</a:t>
            </a:r>
            <a:r>
              <a:rPr lang="en-US" altLang="ja-JP" dirty="0">
                <a:solidFill>
                  <a:srgbClr val="FF0000"/>
                </a:solidFill>
              </a:rPr>
              <a:t>800</a:t>
            </a:r>
            <a:r>
              <a:rPr lang="ja-JP" altLang="en-US" dirty="0">
                <a:solidFill>
                  <a:srgbClr val="FF0000"/>
                </a:solidFill>
              </a:rPr>
              <a:t>余点が展示される</a:t>
            </a:r>
            <a:endParaRPr lang="ja-JP" altLang="en-US" dirty="0"/>
          </a:p>
          <a:p>
            <a:pPr lvl="2"/>
            <a:r>
              <a:rPr lang="ja-JP" altLang="en-US" sz="1800" dirty="0" smtClean="0"/>
              <a:t>中国</a:t>
            </a:r>
            <a:r>
              <a:rPr lang="ja-JP" altLang="en-US" sz="1800" dirty="0"/>
              <a:t>国家典籍博物館の最初の展示“国家図書館館蔵精品大展”では、金石拓本、敦煌遺書、善本古籍、古地図、名家手稿、欧米言語貴重書、清代の建築家である雷氏の設計図、中国少数民族の古籍や中国古代典籍の略史</a:t>
            </a:r>
            <a:r>
              <a:rPr lang="ja-JP" altLang="en-US" sz="1800" dirty="0" smtClean="0"/>
              <a:t>など</a:t>
            </a:r>
            <a:endParaRPr kumimoji="1" lang="ja-JP" altLang="en-US" sz="1800" dirty="0"/>
          </a:p>
        </p:txBody>
      </p:sp>
      <p:sp>
        <p:nvSpPr>
          <p:cNvPr id="4" name="コンテンツ プレースホルダー 3"/>
          <p:cNvSpPr>
            <a:spLocks noGrp="1"/>
          </p:cNvSpPr>
          <p:nvPr>
            <p:ph sz="half" idx="2"/>
          </p:nvPr>
        </p:nvSpPr>
        <p:spPr>
          <a:xfrm>
            <a:off x="6172200" y="1052737"/>
            <a:ext cx="4038600" cy="5668739"/>
          </a:xfrm>
        </p:spPr>
        <p:txBody>
          <a:bodyPr>
            <a:normAutofit/>
          </a:bodyPr>
          <a:lstStyle/>
          <a:p>
            <a:pPr lvl="1"/>
            <a:endParaRPr kumimoji="1" lang="ja-JP" alt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259</a:t>
            </a:fld>
            <a:endParaRPr kumimoji="0" lang="en-US" dirty="0"/>
          </a:p>
        </p:txBody>
      </p:sp>
      <p:pic>
        <p:nvPicPr>
          <p:cNvPr id="7" name="図 6"/>
          <p:cNvPicPr>
            <a:picLocks noChangeAspect="1"/>
          </p:cNvPicPr>
          <p:nvPr/>
        </p:nvPicPr>
        <p:blipFill>
          <a:blip r:embed="rId3"/>
          <a:stretch>
            <a:fillRect/>
          </a:stretch>
        </p:blipFill>
        <p:spPr>
          <a:xfrm>
            <a:off x="6118678" y="1052735"/>
            <a:ext cx="3580126" cy="2649293"/>
          </a:xfrm>
          <a:prstGeom prst="rect">
            <a:avLst/>
          </a:prstGeom>
        </p:spPr>
      </p:pic>
      <p:pic>
        <p:nvPicPr>
          <p:cNvPr id="6" name="図 5"/>
          <p:cNvPicPr>
            <a:picLocks noChangeAspect="1"/>
          </p:cNvPicPr>
          <p:nvPr/>
        </p:nvPicPr>
        <p:blipFill>
          <a:blip r:embed="rId4"/>
          <a:stretch>
            <a:fillRect/>
          </a:stretch>
        </p:blipFill>
        <p:spPr>
          <a:xfrm>
            <a:off x="6114581" y="3205538"/>
            <a:ext cx="5247916" cy="3355810"/>
          </a:xfrm>
          <a:prstGeom prst="rect">
            <a:avLst/>
          </a:prstGeom>
        </p:spPr>
      </p:pic>
      <p:sp>
        <p:nvSpPr>
          <p:cNvPr id="8" name="横巻き 7"/>
          <p:cNvSpPr/>
          <p:nvPr/>
        </p:nvSpPr>
        <p:spPr>
          <a:xfrm>
            <a:off x="10877728" y="110922"/>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159716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タイトル 1"/>
          <p:cNvSpPr>
            <a:spLocks noGrp="1"/>
          </p:cNvSpPr>
          <p:nvPr>
            <p:ph type="title"/>
          </p:nvPr>
        </p:nvSpPr>
        <p:spPr>
          <a:xfrm>
            <a:off x="1981200" y="274638"/>
            <a:ext cx="7354888" cy="634082"/>
          </a:xfrm>
          <a:ln>
            <a:noFill/>
          </a:ln>
        </p:spPr>
        <p:txBody>
          <a:bodyPr>
            <a:noAutofit/>
          </a:bodyPr>
          <a:lstStyle/>
          <a:p>
            <a:pPr eaLnBrk="1" hangingPunct="1"/>
            <a:r>
              <a:rPr lang="en-US" altLang="ja-JP" sz="3600" dirty="0" smtClean="0">
                <a:latin typeface="HG丸ｺﾞｼｯｸM-PRO" pitchFamily="50" charset="-128"/>
                <a:ea typeface="HG丸ｺﾞｼｯｸM-PRO" pitchFamily="50" charset="-128"/>
              </a:rPr>
              <a:t>NDL</a:t>
            </a:r>
            <a:r>
              <a:rPr lang="ja-JP" altLang="en-US" sz="3600" dirty="0" smtClean="0">
                <a:latin typeface="HG丸ｺﾞｼｯｸM-PRO" pitchFamily="50" charset="-128"/>
                <a:ea typeface="HG丸ｺﾞｼｯｸM-PRO" pitchFamily="50" charset="-128"/>
              </a:rPr>
              <a:t>所蔵資料</a:t>
            </a:r>
            <a:r>
              <a:rPr lang="ja-JP" altLang="en-US" sz="3600" dirty="0">
                <a:latin typeface="HG丸ｺﾞｼｯｸM-PRO" pitchFamily="50" charset="-128"/>
                <a:ea typeface="HG丸ｺﾞｼｯｸM-PRO" pitchFamily="50" charset="-128"/>
              </a:rPr>
              <a:t>のデジタル化</a:t>
            </a:r>
          </a:p>
        </p:txBody>
      </p:sp>
      <p:sp>
        <p:nvSpPr>
          <p:cNvPr id="26627" name="コンテンツ プレースホルダ 2"/>
          <p:cNvSpPr>
            <a:spLocks noGrp="1"/>
          </p:cNvSpPr>
          <p:nvPr>
            <p:ph idx="1"/>
          </p:nvPr>
        </p:nvSpPr>
        <p:spPr>
          <a:xfrm>
            <a:off x="485775" y="1243014"/>
            <a:ext cx="11301413" cy="4414836"/>
          </a:xfrm>
        </p:spPr>
        <p:style>
          <a:lnRef idx="2">
            <a:schemeClr val="accent5"/>
          </a:lnRef>
          <a:fillRef idx="1">
            <a:schemeClr val="lt1"/>
          </a:fillRef>
          <a:effectRef idx="0">
            <a:schemeClr val="accent5"/>
          </a:effectRef>
          <a:fontRef idx="minor">
            <a:schemeClr val="dk1"/>
          </a:fontRef>
        </p:style>
        <p:txBody>
          <a:bodyPr>
            <a:normAutofit/>
          </a:bodyPr>
          <a:lstStyle/>
          <a:p>
            <a:pPr eaLnBrk="1" hangingPunct="1">
              <a:buFont typeface="Wingdings 2" pitchFamily="18" charset="2"/>
              <a:buBlip>
                <a:blip r:embed="rId3"/>
              </a:buBlip>
            </a:pPr>
            <a:r>
              <a:rPr lang="ja-JP" altLang="en-US" sz="2400" dirty="0">
                <a:latin typeface="HG丸ｺﾞｼｯｸM-PRO" pitchFamily="50" charset="-128"/>
                <a:ea typeface="HG丸ｺﾞｼｯｸM-PRO" pitchFamily="50" charset="-128"/>
              </a:rPr>
              <a:t>インターネットを通じていつでも、どこでも読める「電子図書館の蔵書」として構築。</a:t>
            </a:r>
            <a:endParaRPr lang="en-US" altLang="ja-JP" sz="2400" dirty="0">
              <a:latin typeface="HG丸ｺﾞｼｯｸM-PRO" pitchFamily="50" charset="-128"/>
              <a:ea typeface="HG丸ｺﾞｼｯｸM-PRO" pitchFamily="50" charset="-128"/>
            </a:endParaRPr>
          </a:p>
          <a:p>
            <a:pPr lvl="1">
              <a:buFont typeface="Wingdings 2" pitchFamily="18" charset="2"/>
              <a:buBlip>
                <a:blip r:embed="rId3"/>
              </a:buBlip>
            </a:pPr>
            <a:r>
              <a:rPr lang="ja-JP" altLang="en-US" sz="1800" dirty="0">
                <a:latin typeface="HG丸ｺﾞｼｯｸM-PRO" pitchFamily="50" charset="-128"/>
                <a:ea typeface="HG丸ｺﾞｼｯｸM-PRO" pitchFamily="50" charset="-128"/>
              </a:rPr>
              <a:t>そのため、著作権保護期間満了、著作権者の許諾を得る、文化庁長官裁定を受けて、公衆送信を可能としてきた。</a:t>
            </a:r>
            <a:endParaRPr lang="en-US" altLang="ja-JP" dirty="0">
              <a:latin typeface="HG丸ｺﾞｼｯｸM-PRO" pitchFamily="50" charset="-128"/>
              <a:ea typeface="HG丸ｺﾞｼｯｸM-PRO" pitchFamily="50" charset="-128"/>
            </a:endParaRPr>
          </a:p>
          <a:p>
            <a:pPr eaLnBrk="1" hangingPunct="1">
              <a:buFont typeface="Wingdings 2" pitchFamily="18" charset="2"/>
              <a:buBlip>
                <a:blip r:embed="rId3"/>
              </a:buBlip>
            </a:pPr>
            <a:r>
              <a:rPr lang="en-US" altLang="ja-JP" sz="2400" dirty="0">
                <a:latin typeface="HG丸ｺﾞｼｯｸM-PRO" pitchFamily="50" charset="-128"/>
                <a:ea typeface="HG丸ｺﾞｼｯｸM-PRO" pitchFamily="50" charset="-128"/>
              </a:rPr>
              <a:t>2009</a:t>
            </a:r>
            <a:r>
              <a:rPr lang="ja-JP" altLang="en-US" sz="2400" dirty="0">
                <a:latin typeface="HG丸ｺﾞｼｯｸM-PRO" pitchFamily="50" charset="-128"/>
                <a:ea typeface="HG丸ｺﾞｼｯｸM-PRO" pitchFamily="50" charset="-128"/>
              </a:rPr>
              <a:t>年から保存目的でのデジタル化にも着手。</a:t>
            </a:r>
            <a:endParaRPr lang="en-US" altLang="ja-JP" sz="2400" dirty="0">
              <a:latin typeface="HG丸ｺﾞｼｯｸM-PRO" pitchFamily="50" charset="-128"/>
              <a:ea typeface="HG丸ｺﾞｼｯｸM-PRO" pitchFamily="50" charset="-128"/>
            </a:endParaRPr>
          </a:p>
          <a:p>
            <a:pPr lvl="1">
              <a:buFont typeface="Wingdings 2" pitchFamily="18" charset="2"/>
              <a:buBlip>
                <a:blip r:embed="rId3"/>
              </a:buBlip>
            </a:pPr>
            <a:r>
              <a:rPr lang="en-US" altLang="ja-JP" sz="1800" dirty="0">
                <a:latin typeface="HG丸ｺﾞｼｯｸM-PRO" pitchFamily="50" charset="-128"/>
                <a:ea typeface="HG丸ｺﾞｼｯｸM-PRO" pitchFamily="50" charset="-128"/>
              </a:rPr>
              <a:t>2010</a:t>
            </a:r>
            <a:r>
              <a:rPr lang="ja-JP" altLang="en-US" sz="1800" dirty="0">
                <a:latin typeface="HG丸ｺﾞｼｯｸM-PRO" pitchFamily="50" charset="-128"/>
                <a:ea typeface="HG丸ｺﾞｼｯｸM-PRO" pitchFamily="50" charset="-128"/>
              </a:rPr>
              <a:t>年の</a:t>
            </a:r>
            <a:r>
              <a:rPr lang="en-US" altLang="ja-JP" sz="1800" dirty="0">
                <a:latin typeface="HG丸ｺﾞｼｯｸM-PRO" pitchFamily="50" charset="-128"/>
                <a:ea typeface="HG丸ｺﾞｼｯｸM-PRO" pitchFamily="50" charset="-128"/>
              </a:rPr>
              <a:t>1</a:t>
            </a:r>
            <a:r>
              <a:rPr lang="ja-JP" altLang="en-US" sz="1800" dirty="0">
                <a:latin typeface="HG丸ｺﾞｼｯｸM-PRO" pitchFamily="50" charset="-128"/>
                <a:ea typeface="HG丸ｺﾞｼｯｸM-PRO" pitchFamily="50" charset="-128"/>
              </a:rPr>
              <a:t>月の著作権法改正では、国立国会図書館が資料保存の目的でデジタル化することを、法律上に明確した。</a:t>
            </a:r>
            <a:endParaRPr lang="en-US" altLang="ja-JP" sz="1800" dirty="0">
              <a:latin typeface="HG丸ｺﾞｼｯｸM-PRO" pitchFamily="50" charset="-128"/>
              <a:ea typeface="HG丸ｺﾞｼｯｸM-PRO" pitchFamily="50" charset="-128"/>
            </a:endParaRPr>
          </a:p>
          <a:p>
            <a:pPr lvl="1">
              <a:buFont typeface="Wingdings 2" pitchFamily="18" charset="2"/>
              <a:buBlip>
                <a:blip r:embed="rId3"/>
              </a:buBlip>
            </a:pPr>
            <a:r>
              <a:rPr lang="en-US" altLang="ja-JP" sz="1800" dirty="0">
                <a:latin typeface="HG丸ｺﾞｼｯｸM-PRO" pitchFamily="50" charset="-128"/>
                <a:ea typeface="HG丸ｺﾞｼｯｸM-PRO" pitchFamily="50" charset="-128"/>
              </a:rPr>
              <a:t>2009</a:t>
            </a:r>
            <a:r>
              <a:rPr lang="ja-JP" altLang="en-US" sz="1800" dirty="0">
                <a:latin typeface="HG丸ｺﾞｼｯｸM-PRO" pitchFamily="50" charset="-128"/>
                <a:ea typeface="HG丸ｺﾞｼｯｸM-PRO" pitchFamily="50" charset="-128"/>
              </a:rPr>
              <a:t>年に国の経済対策の一環として</a:t>
            </a:r>
            <a:r>
              <a:rPr lang="en-US" altLang="ja-JP" sz="1800" dirty="0">
                <a:latin typeface="HG丸ｺﾞｼｯｸM-PRO" pitchFamily="50" charset="-128"/>
                <a:ea typeface="HG丸ｺﾞｼｯｸM-PRO" pitchFamily="50" charset="-128"/>
              </a:rPr>
              <a:t>127</a:t>
            </a:r>
            <a:r>
              <a:rPr lang="ja-JP" altLang="en-US" sz="1800" dirty="0">
                <a:latin typeface="HG丸ｺﾞｼｯｸM-PRO" pitchFamily="50" charset="-128"/>
                <a:ea typeface="HG丸ｺﾞｼｯｸM-PRO" pitchFamily="50" charset="-128"/>
              </a:rPr>
              <a:t>億円（</a:t>
            </a:r>
            <a:r>
              <a:rPr lang="en-US" altLang="ja-JP" sz="1800" dirty="0">
                <a:latin typeface="HG丸ｺﾞｼｯｸM-PRO" pitchFamily="50" charset="-128"/>
                <a:ea typeface="HG丸ｺﾞｼｯｸM-PRO" pitchFamily="50" charset="-128"/>
              </a:rPr>
              <a:t>1.5</a:t>
            </a:r>
            <a:r>
              <a:rPr lang="ja-JP" altLang="en-US" sz="1800" dirty="0">
                <a:latin typeface="HG丸ｺﾞｼｯｸM-PRO" pitchFamily="50" charset="-128"/>
                <a:ea typeface="HG丸ｺﾞｼｯｸM-PRO" pitchFamily="50" charset="-128"/>
              </a:rPr>
              <a:t>億ドル）の補正予算が計上され、また</a:t>
            </a:r>
            <a:r>
              <a:rPr lang="en-US" altLang="ja-JP" sz="1800" dirty="0">
                <a:latin typeface="HG丸ｺﾞｼｯｸM-PRO" pitchFamily="50" charset="-128"/>
                <a:ea typeface="HG丸ｺﾞｼｯｸM-PRO" pitchFamily="50" charset="-128"/>
              </a:rPr>
              <a:t>2010</a:t>
            </a:r>
            <a:r>
              <a:rPr lang="ja-JP" altLang="en-US" sz="1800" dirty="0">
                <a:latin typeface="HG丸ｺﾞｼｯｸM-PRO" pitchFamily="50" charset="-128"/>
                <a:ea typeface="HG丸ｺﾞｼｯｸM-PRO" pitchFamily="50" charset="-128"/>
              </a:rPr>
              <a:t>年にも</a:t>
            </a:r>
            <a:r>
              <a:rPr lang="en-US" altLang="ja-JP" sz="1800" dirty="0">
                <a:latin typeface="HG丸ｺﾞｼｯｸM-PRO" pitchFamily="50" charset="-128"/>
                <a:ea typeface="HG丸ｺﾞｼｯｸM-PRO" pitchFamily="50" charset="-128"/>
              </a:rPr>
              <a:t>10</a:t>
            </a:r>
            <a:r>
              <a:rPr lang="ja-JP" altLang="en-US" sz="1800" dirty="0">
                <a:latin typeface="HG丸ｺﾞｼｯｸM-PRO" pitchFamily="50" charset="-128"/>
                <a:ea typeface="HG丸ｺﾞｼｯｸM-PRO" pitchFamily="50" charset="-128"/>
              </a:rPr>
              <a:t>億円（</a:t>
            </a:r>
            <a:r>
              <a:rPr lang="en-US" altLang="ja-JP" sz="1800" dirty="0">
                <a:latin typeface="HG丸ｺﾞｼｯｸM-PRO" pitchFamily="50" charset="-128"/>
                <a:ea typeface="HG丸ｺﾞｼｯｸM-PRO" pitchFamily="50" charset="-128"/>
              </a:rPr>
              <a:t>1200</a:t>
            </a:r>
            <a:r>
              <a:rPr lang="ja-JP" altLang="en-US" sz="1800" dirty="0">
                <a:latin typeface="HG丸ｺﾞｼｯｸM-PRO" pitchFamily="50" charset="-128"/>
                <a:ea typeface="HG丸ｺﾞｼｯｸM-PRO" pitchFamily="50" charset="-128"/>
              </a:rPr>
              <a:t>万ドル）が計上される。</a:t>
            </a:r>
            <a:endParaRPr lang="en-US" altLang="ja-JP" sz="1800" dirty="0">
              <a:latin typeface="HG丸ｺﾞｼｯｸM-PRO" pitchFamily="50" charset="-128"/>
              <a:ea typeface="HG丸ｺﾞｼｯｸM-PRO" pitchFamily="50" charset="-128"/>
            </a:endParaRPr>
          </a:p>
          <a:p>
            <a:pPr eaLnBrk="1" hangingPunct="1">
              <a:buFont typeface="Wingdings 2" pitchFamily="18" charset="2"/>
              <a:buNone/>
            </a:pPr>
            <a:endParaRPr lang="en-US" altLang="ja-JP" sz="2400" dirty="0">
              <a:latin typeface="HG丸ｺﾞｼｯｸM-PRO" pitchFamily="50" charset="-128"/>
              <a:ea typeface="HG丸ｺﾞｼｯｸM-PRO" pitchFamily="50" charset="-128"/>
            </a:endParaRPr>
          </a:p>
          <a:p>
            <a:pPr eaLnBrk="1" hangingPunct="1">
              <a:buFont typeface="Wingdings 2" pitchFamily="18" charset="2"/>
              <a:buBlip>
                <a:blip r:embed="rId3"/>
              </a:buBlip>
            </a:pPr>
            <a:r>
              <a:rPr lang="ja-JP" altLang="en-US" sz="2400" dirty="0">
                <a:latin typeface="HG丸ｺﾞｼｯｸM-PRO" pitchFamily="50" charset="-128"/>
                <a:ea typeface="HG丸ｺﾞｼｯｸM-PRO" pitchFamily="50" charset="-128"/>
              </a:rPr>
              <a:t>出版者、著作権者等で構成する関係者協議会で提供範囲について、協議を重ねている</a:t>
            </a:r>
            <a:r>
              <a:rPr lang="ja-JP" altLang="en-US" sz="2400" dirty="0" smtClean="0">
                <a:latin typeface="HG丸ｺﾞｼｯｸM-PRO" pitchFamily="50" charset="-128"/>
                <a:ea typeface="HG丸ｺﾞｼｯｸM-PRO" pitchFamily="50" charset="-128"/>
              </a:rPr>
              <a:t>。</a:t>
            </a:r>
            <a:endParaRPr lang="ja-JP" altLang="en-US" sz="2400" dirty="0">
              <a:latin typeface="HG丸ｺﾞｼｯｸM-PRO" pitchFamily="50" charset="-128"/>
              <a:ea typeface="HG丸ｺﾞｼｯｸM-PRO" pitchFamily="50" charset="-128"/>
            </a:endParaRPr>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26</a:t>
            </a:fld>
            <a:endParaRPr kumimoji="0" lang="en-US" dirty="0"/>
          </a:p>
        </p:txBody>
      </p:sp>
      <p:sp>
        <p:nvSpPr>
          <p:cNvPr id="6" name="日付プレースホルダ 5"/>
          <p:cNvSpPr>
            <a:spLocks noGrp="1"/>
          </p:cNvSpPr>
          <p:nvPr>
            <p:ph type="dt" sz="half" idx="10"/>
          </p:nvPr>
        </p:nvSpPr>
        <p:spPr/>
        <p:txBody>
          <a:bodyPr/>
          <a:lstStyle/>
          <a:p>
            <a:r>
              <a:rPr lang="en-US" altLang="ja-JP" smtClean="0"/>
              <a:t>2010/12/11</a:t>
            </a:r>
            <a:endParaRPr lang="en-US"/>
          </a:p>
        </p:txBody>
      </p:sp>
    </p:spTree>
    <p:extLst>
      <p:ext uri="{BB962C8B-B14F-4D97-AF65-F5344CB8AC3E}">
        <p14:creationId xmlns:p14="http://schemas.microsoft.com/office/powerpoint/2010/main" val="1258852980"/>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32206"/>
          </a:xfrm>
        </p:spPr>
        <p:txBody>
          <a:bodyPr>
            <a:normAutofit/>
          </a:bodyPr>
          <a:lstStyle/>
          <a:p>
            <a:r>
              <a:rPr kumimoji="1" lang="en-US" altLang="ja-JP" dirty="0" smtClean="0"/>
              <a:t>【</a:t>
            </a:r>
            <a:r>
              <a:rPr kumimoji="1" lang="ja-JP" altLang="en-US" dirty="0" smtClean="0"/>
              <a:t>例</a:t>
            </a:r>
            <a:r>
              <a:rPr kumimoji="1" lang="en-US" altLang="ja-JP" dirty="0" smtClean="0"/>
              <a:t>】</a:t>
            </a:r>
            <a:r>
              <a:rPr kumimoji="1" lang="ja-JP" altLang="en-US" dirty="0" smtClean="0"/>
              <a:t>上海図書館</a:t>
            </a:r>
            <a:endParaRPr kumimoji="1" lang="ja-JP" altLang="en-US" dirty="0"/>
          </a:p>
        </p:txBody>
      </p:sp>
      <p:sp>
        <p:nvSpPr>
          <p:cNvPr id="3" name="コンテンツ プレースホルダー 2"/>
          <p:cNvSpPr>
            <a:spLocks noGrp="1"/>
          </p:cNvSpPr>
          <p:nvPr>
            <p:ph idx="1"/>
          </p:nvPr>
        </p:nvSpPr>
        <p:spPr>
          <a:xfrm>
            <a:off x="390418" y="1052736"/>
            <a:ext cx="11465960" cy="5668740"/>
          </a:xfrm>
        </p:spPr>
        <p:txBody>
          <a:bodyPr>
            <a:normAutofit lnSpcReduction="10000"/>
          </a:bodyPr>
          <a:lstStyle/>
          <a:p>
            <a:r>
              <a:rPr lang="ja-JP" altLang="en-US" dirty="0" smtClean="0">
                <a:solidFill>
                  <a:srgbClr val="FF0000"/>
                </a:solidFill>
              </a:rPr>
              <a:t>イノベーションスペース</a:t>
            </a:r>
            <a:endParaRPr lang="en-US" altLang="ja-JP" dirty="0">
              <a:solidFill>
                <a:srgbClr val="FF0000"/>
              </a:solidFill>
            </a:endParaRPr>
          </a:p>
          <a:p>
            <a:pPr lvl="1"/>
            <a:r>
              <a:rPr lang="en-US" altLang="ja-JP" dirty="0">
                <a:solidFill>
                  <a:srgbClr val="FF0000"/>
                </a:solidFill>
              </a:rPr>
              <a:t>2020</a:t>
            </a:r>
            <a:r>
              <a:rPr lang="ja-JP" altLang="en-US" dirty="0">
                <a:solidFill>
                  <a:srgbClr val="FF0000"/>
                </a:solidFill>
              </a:rPr>
              <a:t>年には、従来型資料と電子書籍類が半々になることを</a:t>
            </a:r>
            <a:r>
              <a:rPr lang="ja-JP" altLang="en-US" dirty="0" smtClean="0">
                <a:solidFill>
                  <a:srgbClr val="FF0000"/>
                </a:solidFill>
              </a:rPr>
              <a:t>想定</a:t>
            </a:r>
            <a:endParaRPr lang="en-US" altLang="ja-JP" dirty="0" smtClean="0">
              <a:solidFill>
                <a:srgbClr val="FF0000"/>
              </a:solidFill>
            </a:endParaRPr>
          </a:p>
          <a:p>
            <a:pPr lvl="1"/>
            <a:r>
              <a:rPr lang="ja-JP" altLang="en-US" dirty="0" smtClean="0">
                <a:solidFill>
                  <a:srgbClr val="FF0000"/>
                </a:solidFill>
              </a:rPr>
              <a:t>紙</a:t>
            </a:r>
            <a:r>
              <a:rPr lang="ja-JP" altLang="en-US" dirty="0">
                <a:solidFill>
                  <a:srgbClr val="FF0000"/>
                </a:solidFill>
              </a:rPr>
              <a:t>・デジタルを</a:t>
            </a:r>
            <a:r>
              <a:rPr lang="en-US" altLang="ja-JP" dirty="0">
                <a:solidFill>
                  <a:srgbClr val="FF0000"/>
                </a:solidFill>
              </a:rPr>
              <a:t>1</a:t>
            </a:r>
            <a:r>
              <a:rPr lang="ja-JP" altLang="en-US" dirty="0" err="1">
                <a:solidFill>
                  <a:srgbClr val="FF0000"/>
                </a:solidFill>
              </a:rPr>
              <a:t>つの</a:t>
            </a:r>
            <a:r>
              <a:rPr lang="ja-JP" altLang="en-US" dirty="0">
                <a:solidFill>
                  <a:srgbClr val="FF0000"/>
                </a:solidFill>
              </a:rPr>
              <a:t>スペース</a:t>
            </a:r>
            <a:r>
              <a:rPr lang="ja-JP" altLang="en-US" dirty="0" smtClean="0">
                <a:solidFill>
                  <a:srgbClr val="FF0000"/>
                </a:solidFill>
              </a:rPr>
              <a:t>で閲覧</a:t>
            </a:r>
            <a:r>
              <a:rPr lang="ja-JP" altLang="en-US" dirty="0">
                <a:solidFill>
                  <a:srgbClr val="FF0000"/>
                </a:solidFill>
              </a:rPr>
              <a:t>でき、また</a:t>
            </a:r>
            <a:r>
              <a:rPr lang="ja-JP" altLang="en-US" dirty="0" smtClean="0">
                <a:solidFill>
                  <a:srgbClr val="FF0000"/>
                </a:solidFill>
              </a:rPr>
              <a:t>、個人</a:t>
            </a:r>
            <a:r>
              <a:rPr lang="ja-JP" altLang="en-US" dirty="0">
                <a:solidFill>
                  <a:srgbClr val="FF0000"/>
                </a:solidFill>
              </a:rPr>
              <a:t>専用空間などを備えて、クリエーティブな作業を支える近未来型の閲覧スペース。</a:t>
            </a:r>
            <a:endParaRPr lang="en-US" altLang="ja-JP" dirty="0">
              <a:solidFill>
                <a:srgbClr val="FF0000"/>
              </a:solidFill>
            </a:endParaRPr>
          </a:p>
          <a:p>
            <a:pPr lvl="1"/>
            <a:r>
              <a:rPr lang="ja-JP" altLang="ja-JP" dirty="0"/>
              <a:t>デジタルサイネージ</a:t>
            </a:r>
          </a:p>
          <a:p>
            <a:pPr lvl="1"/>
            <a:r>
              <a:rPr lang="ja-JP" altLang="en-US" dirty="0" smtClean="0"/>
              <a:t>企業が研究開発した製品（成果）を展示</a:t>
            </a:r>
            <a:endParaRPr lang="en-US" altLang="ja-JP" dirty="0" smtClean="0"/>
          </a:p>
          <a:p>
            <a:pPr lvl="1"/>
            <a:r>
              <a:rPr lang="ja-JP" altLang="ja-JP" dirty="0" smtClean="0"/>
              <a:t>リアルタイム</a:t>
            </a:r>
            <a:r>
              <a:rPr lang="ja-JP" altLang="ja-JP" dirty="0"/>
              <a:t>に市内の各図書館の来館者数、貸出数をディスプレイ表示</a:t>
            </a:r>
            <a:endParaRPr lang="en-US" altLang="ja-JP" dirty="0"/>
          </a:p>
          <a:p>
            <a:pPr lvl="1"/>
            <a:r>
              <a:rPr lang="ja-JP" altLang="en-US" dirty="0">
                <a:solidFill>
                  <a:srgbClr val="FF0000"/>
                </a:solidFill>
              </a:rPr>
              <a:t>このようなスペースの全館展開を目指す。</a:t>
            </a:r>
            <a:endParaRPr lang="en-US" altLang="ja-JP" dirty="0">
              <a:solidFill>
                <a:srgbClr val="FF0000"/>
              </a:solidFill>
            </a:endParaRPr>
          </a:p>
          <a:p>
            <a:r>
              <a:rPr lang="en-US" altLang="ja-JP" dirty="0" smtClean="0"/>
              <a:t>e-book</a:t>
            </a:r>
            <a:endParaRPr lang="ja-JP" altLang="ja-JP" dirty="0"/>
          </a:p>
          <a:p>
            <a:pPr lvl="1"/>
            <a:r>
              <a:rPr lang="ja-JP" altLang="ja-JP" dirty="0">
                <a:solidFill>
                  <a:srgbClr val="FF0000"/>
                </a:solidFill>
              </a:rPr>
              <a:t>持込タブレットでもダウンロード可、</a:t>
            </a:r>
            <a:r>
              <a:rPr lang="en-US" altLang="ja-JP" dirty="0">
                <a:solidFill>
                  <a:srgbClr val="FF0000"/>
                </a:solidFill>
              </a:rPr>
              <a:t>28</a:t>
            </a:r>
            <a:r>
              <a:rPr lang="ja-JP" altLang="ja-JP" dirty="0">
                <a:solidFill>
                  <a:srgbClr val="FF0000"/>
                </a:solidFill>
              </a:rPr>
              <a:t>日間貸出し。その後開けなくする</a:t>
            </a:r>
          </a:p>
          <a:p>
            <a:pPr lvl="1"/>
            <a:r>
              <a:rPr lang="en-US" altLang="ja-JP" dirty="0"/>
              <a:t>iPad</a:t>
            </a:r>
            <a:r>
              <a:rPr lang="ja-JP" altLang="ja-JP" dirty="0"/>
              <a:t>アプリ、探して</a:t>
            </a:r>
            <a:r>
              <a:rPr lang="en-US" altLang="ja-JP" dirty="0"/>
              <a:t>QR</a:t>
            </a:r>
            <a:r>
              <a:rPr lang="ja-JP" altLang="ja-JP" dirty="0"/>
              <a:t>コードを読み取り</a:t>
            </a:r>
            <a:r>
              <a:rPr lang="ja-JP" altLang="en-US" dirty="0"/>
              <a:t>、ダウンロード</a:t>
            </a:r>
            <a:endParaRPr lang="en-US" altLang="ja-JP" dirty="0"/>
          </a:p>
          <a:p>
            <a:r>
              <a:rPr lang="ja-JP" altLang="en-US" dirty="0"/>
              <a:t>その他</a:t>
            </a:r>
            <a:endParaRPr lang="en-US" altLang="ja-JP" dirty="0"/>
          </a:p>
          <a:p>
            <a:pPr lvl="1"/>
            <a:r>
              <a:rPr lang="ja-JP" altLang="ja-JP" dirty="0"/>
              <a:t>資料が届くと</a:t>
            </a:r>
            <a:r>
              <a:rPr lang="en-US" altLang="ja-JP" dirty="0"/>
              <a:t>SMS</a:t>
            </a:r>
            <a:r>
              <a:rPr lang="ja-JP" altLang="ja-JP" dirty="0"/>
              <a:t>ショートメールで通知。</a:t>
            </a:r>
            <a:endParaRPr lang="en-US" altLang="ja-JP" dirty="0"/>
          </a:p>
          <a:p>
            <a:pPr lvl="1"/>
            <a:r>
              <a:rPr lang="ja-JP" altLang="ja-JP" dirty="0" smtClean="0"/>
              <a:t>書店</a:t>
            </a:r>
            <a:r>
              <a:rPr lang="ja-JP" altLang="ja-JP" dirty="0"/>
              <a:t>、喫茶もある。</a:t>
            </a:r>
            <a:r>
              <a:rPr lang="ja-JP" altLang="ja-JP" dirty="0" smtClean="0"/>
              <a:t>市</a:t>
            </a:r>
            <a:r>
              <a:rPr lang="ja-JP" altLang="en-US" dirty="0"/>
              <a:t>内</a:t>
            </a:r>
            <a:r>
              <a:rPr lang="ja-JP" altLang="ja-JP" dirty="0" smtClean="0"/>
              <a:t>の</a:t>
            </a:r>
            <a:r>
              <a:rPr lang="ja-JP" altLang="ja-JP" dirty="0"/>
              <a:t>どこでも返すことが可能</a:t>
            </a:r>
            <a:r>
              <a:rPr lang="ja-JP" altLang="ja-JP" dirty="0" smtClean="0"/>
              <a:t>。</a:t>
            </a:r>
            <a:endParaRPr lang="en-US" altLang="ja-JP" dirty="0" smtClean="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260</a:t>
            </a:fld>
            <a:endParaRPr kumimoji="0" lang="en-US" dirty="0"/>
          </a:p>
        </p:txBody>
      </p:sp>
      <p:sp>
        <p:nvSpPr>
          <p:cNvPr id="6" name="横巻き 5"/>
          <p:cNvSpPr/>
          <p:nvPr/>
        </p:nvSpPr>
        <p:spPr>
          <a:xfrm>
            <a:off x="9623283" y="380147"/>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19414219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地域資料とは</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dirty="0"/>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261</a:t>
            </a:fld>
            <a:endParaRPr kumimoji="0" lang="en-US"/>
          </a:p>
        </p:txBody>
      </p:sp>
      <p:pic>
        <p:nvPicPr>
          <p:cNvPr id="7" name="図 6"/>
          <p:cNvPicPr>
            <a:picLocks noChangeAspect="1"/>
          </p:cNvPicPr>
          <p:nvPr/>
        </p:nvPicPr>
        <p:blipFill>
          <a:blip r:embed="rId3"/>
          <a:stretch>
            <a:fillRect/>
          </a:stretch>
        </p:blipFill>
        <p:spPr>
          <a:xfrm>
            <a:off x="162560" y="1"/>
            <a:ext cx="12029439" cy="6398638"/>
          </a:xfrm>
          <a:prstGeom prst="rect">
            <a:avLst/>
          </a:prstGeom>
        </p:spPr>
      </p:pic>
      <p:sp>
        <p:nvSpPr>
          <p:cNvPr id="8" name="横巻き 7"/>
          <p:cNvSpPr/>
          <p:nvPr/>
        </p:nvSpPr>
        <p:spPr>
          <a:xfrm>
            <a:off x="8337673" y="225710"/>
            <a:ext cx="2088232" cy="68026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400" dirty="0"/>
              <a:t>NDL</a:t>
            </a:r>
            <a:r>
              <a:rPr lang="ja-JP" altLang="en-US" sz="1400" dirty="0"/>
              <a:t>が所蔵していない資料</a:t>
            </a:r>
          </a:p>
        </p:txBody>
      </p:sp>
      <p:sp>
        <p:nvSpPr>
          <p:cNvPr id="9" name="横巻き 8"/>
          <p:cNvSpPr/>
          <p:nvPr/>
        </p:nvSpPr>
        <p:spPr>
          <a:xfrm>
            <a:off x="1631504" y="80006"/>
            <a:ext cx="1728192"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年公懇資料より</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4429738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kumimoji="1" lang="ja-JP" altLang="en-US" dirty="0" smtClean="0"/>
              <a:t>デジタルアーカイブに関するニーズ</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262</a:t>
            </a:fld>
            <a:endParaRPr kumimoji="0" lang="en-US"/>
          </a:p>
        </p:txBody>
      </p:sp>
      <p:pic>
        <p:nvPicPr>
          <p:cNvPr id="7" name="図 6"/>
          <p:cNvPicPr>
            <a:picLocks noChangeAspect="1"/>
          </p:cNvPicPr>
          <p:nvPr/>
        </p:nvPicPr>
        <p:blipFill>
          <a:blip r:embed="rId3"/>
          <a:stretch>
            <a:fillRect/>
          </a:stretch>
        </p:blipFill>
        <p:spPr>
          <a:xfrm>
            <a:off x="162560" y="1"/>
            <a:ext cx="11856720" cy="6322711"/>
          </a:xfrm>
          <a:prstGeom prst="rect">
            <a:avLst/>
          </a:prstGeom>
        </p:spPr>
      </p:pic>
      <p:sp>
        <p:nvSpPr>
          <p:cNvPr id="8" name="横巻き 7"/>
          <p:cNvSpPr/>
          <p:nvPr/>
        </p:nvSpPr>
        <p:spPr>
          <a:xfrm>
            <a:off x="8314492" y="5462716"/>
            <a:ext cx="2088232" cy="68026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t>地域資料のデジタル化が進めば</a:t>
            </a:r>
          </a:p>
        </p:txBody>
      </p:sp>
      <p:sp>
        <p:nvSpPr>
          <p:cNvPr id="9" name="横巻き 8"/>
          <p:cNvSpPr/>
          <p:nvPr/>
        </p:nvSpPr>
        <p:spPr>
          <a:xfrm>
            <a:off x="1631504" y="80006"/>
            <a:ext cx="1728192"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年公懇資料より</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28639810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Autofit/>
          </a:bodyPr>
          <a:lstStyle/>
          <a:p>
            <a:r>
              <a:rPr lang="ja-JP" altLang="en-US" sz="4000" dirty="0"/>
              <a:t>今後の公共図書館に望まれる図書館システム</a:t>
            </a:r>
          </a:p>
        </p:txBody>
      </p:sp>
      <p:sp>
        <p:nvSpPr>
          <p:cNvPr id="6" name="コンテンツ プレースホルダー 5"/>
          <p:cNvSpPr>
            <a:spLocks noGrp="1"/>
          </p:cNvSpPr>
          <p:nvPr>
            <p:ph sz="half" idx="1"/>
          </p:nvPr>
        </p:nvSpPr>
        <p:spPr>
          <a:xfrm>
            <a:off x="123568" y="1052736"/>
            <a:ext cx="5896232" cy="5805264"/>
          </a:xfrm>
        </p:spPr>
        <p:txBody>
          <a:bodyPr>
            <a:normAutofit fontScale="92500" lnSpcReduction="20000"/>
          </a:bodyPr>
          <a:lstStyle/>
          <a:p>
            <a:r>
              <a:rPr lang="ja-JP" altLang="en-US" dirty="0" smtClean="0">
                <a:solidFill>
                  <a:srgbClr val="FF0000"/>
                </a:solidFill>
              </a:rPr>
              <a:t>保有資料の書誌提供</a:t>
            </a:r>
            <a:endParaRPr lang="en-US" altLang="ja-JP" dirty="0" smtClean="0">
              <a:solidFill>
                <a:srgbClr val="FF0000"/>
              </a:solidFill>
            </a:endParaRPr>
          </a:p>
          <a:p>
            <a:pPr lvl="1"/>
            <a:r>
              <a:rPr lang="ja-JP" altLang="en-US" dirty="0" smtClean="0"/>
              <a:t>書誌</a:t>
            </a:r>
            <a:r>
              <a:rPr lang="ja-JP" altLang="en-US" dirty="0"/>
              <a:t>情報</a:t>
            </a:r>
            <a:r>
              <a:rPr lang="ja-JP" altLang="en-US" dirty="0" smtClean="0"/>
              <a:t>、記事情報</a:t>
            </a:r>
            <a:r>
              <a:rPr lang="ja-JP" altLang="en-US" dirty="0"/>
              <a:t>、関連リンク情報の作成</a:t>
            </a:r>
          </a:p>
          <a:p>
            <a:pPr lvl="2"/>
            <a:r>
              <a:rPr lang="ja-JP" altLang="en-US" dirty="0" smtClean="0"/>
              <a:t>流通本</a:t>
            </a:r>
            <a:r>
              <a:rPr lang="ja-JP" altLang="en-US" dirty="0"/>
              <a:t>は</a:t>
            </a:r>
            <a:r>
              <a:rPr lang="en-US" altLang="ja-JP" dirty="0"/>
              <a:t>JPO</a:t>
            </a:r>
            <a:r>
              <a:rPr lang="ja-JP" altLang="en-US" dirty="0"/>
              <a:t>近刊情報、</a:t>
            </a:r>
            <a:r>
              <a:rPr lang="en-US" altLang="ja-JP" dirty="0"/>
              <a:t>NDL</a:t>
            </a:r>
            <a:r>
              <a:rPr lang="ja-JP" altLang="en-US" dirty="0"/>
              <a:t>新着書誌情報の活用</a:t>
            </a:r>
          </a:p>
          <a:p>
            <a:pPr lvl="2"/>
            <a:r>
              <a:rPr lang="ja-JP" altLang="en-US" dirty="0" smtClean="0"/>
              <a:t>出版</a:t>
            </a:r>
            <a:r>
              <a:rPr lang="ja-JP" altLang="en-US" dirty="0"/>
              <a:t>情報（販売に資する情報）、書評等を書誌情報を補強する情報として活用</a:t>
            </a:r>
          </a:p>
          <a:p>
            <a:pPr lvl="2"/>
            <a:r>
              <a:rPr lang="ja-JP" altLang="en-US" dirty="0" smtClean="0"/>
              <a:t>郷土</a:t>
            </a:r>
            <a:r>
              <a:rPr lang="ja-JP" altLang="en-US" dirty="0"/>
              <a:t>資料は、独自に書誌情報、目次情報、関連リンク情報の</a:t>
            </a:r>
            <a:r>
              <a:rPr lang="ja-JP" altLang="en-US" dirty="0" smtClean="0"/>
              <a:t>作成</a:t>
            </a:r>
            <a:endParaRPr lang="en-US" altLang="ja-JP" dirty="0" smtClean="0"/>
          </a:p>
          <a:p>
            <a:r>
              <a:rPr lang="ja-JP" altLang="en-US" dirty="0" smtClean="0">
                <a:solidFill>
                  <a:srgbClr val="FF0000"/>
                </a:solidFill>
              </a:rPr>
              <a:t>地域資料のデジタル化</a:t>
            </a:r>
            <a:endParaRPr lang="en-US" altLang="ja-JP" dirty="0" smtClean="0">
              <a:solidFill>
                <a:srgbClr val="FF0000"/>
              </a:solidFill>
            </a:endParaRPr>
          </a:p>
          <a:p>
            <a:pPr lvl="1"/>
            <a:r>
              <a:rPr lang="ja-JP" altLang="en-US" dirty="0" smtClean="0"/>
              <a:t>図書館等での郷土資料の原本保証のためのデジタル化は可能</a:t>
            </a:r>
            <a:endParaRPr lang="en-US" altLang="ja-JP" dirty="0" smtClean="0"/>
          </a:p>
          <a:p>
            <a:pPr lvl="2"/>
            <a:r>
              <a:rPr lang="ja-JP" altLang="en-US" sz="1700" i="1" dirty="0"/>
              <a:t>郷⼟資料など「絶版等の理由による⼊⼿困難なもので貴重な資料」について、「損傷等が始まる前の良好な状態で後世に当該資料の記録を継承するために複製すること」は現⾏法上可能</a:t>
            </a:r>
            <a:endParaRPr lang="en-US" altLang="ja-JP" sz="1700" i="1" dirty="0"/>
          </a:p>
          <a:p>
            <a:pPr lvl="2"/>
            <a:r>
              <a:rPr lang="ja-JP" altLang="en-US" sz="1700" i="1" dirty="0"/>
              <a:t>（著作権法第</a:t>
            </a:r>
            <a:r>
              <a:rPr lang="en-US" altLang="ja-JP" sz="1700" i="1" dirty="0"/>
              <a:t>31</a:t>
            </a:r>
            <a:r>
              <a:rPr lang="ja-JP" altLang="en-US" sz="1700" i="1" dirty="0"/>
              <a:t>条第</a:t>
            </a:r>
            <a:r>
              <a:rPr lang="en-US" altLang="ja-JP" sz="1700" i="1" dirty="0"/>
              <a:t>1</a:t>
            </a:r>
            <a:r>
              <a:rPr lang="ja-JP" altLang="en-US" sz="1700" i="1" dirty="0"/>
              <a:t>項第</a:t>
            </a:r>
            <a:r>
              <a:rPr lang="en-US" altLang="ja-JP" sz="1700" i="1" dirty="0"/>
              <a:t>2</a:t>
            </a:r>
            <a:r>
              <a:rPr lang="ja-JP" altLang="en-US" sz="1700" i="1" dirty="0"/>
              <a:t>号「図書館資料の保存のため必要がある場合」の解釈の明確化）</a:t>
            </a:r>
            <a:endParaRPr lang="en-US" altLang="ja-JP" sz="1700" i="1" dirty="0"/>
          </a:p>
          <a:p>
            <a:r>
              <a:rPr lang="ja-JP" altLang="en-US" dirty="0">
                <a:solidFill>
                  <a:srgbClr val="FF0000"/>
                </a:solidFill>
              </a:rPr>
              <a:t>地域情報に関するレファレンス情報の集約</a:t>
            </a:r>
            <a:endParaRPr lang="en-US" altLang="ja-JP" dirty="0">
              <a:solidFill>
                <a:srgbClr val="FF0000"/>
              </a:solidFill>
            </a:endParaRPr>
          </a:p>
          <a:p>
            <a:pPr lvl="1"/>
            <a:r>
              <a:rPr lang="ja-JP" altLang="en-US" dirty="0" smtClean="0"/>
              <a:t>レファレンス協同データベールの活用</a:t>
            </a:r>
            <a:endParaRPr lang="en-US" altLang="ja-JP" dirty="0" smtClean="0"/>
          </a:p>
        </p:txBody>
      </p:sp>
      <p:sp>
        <p:nvSpPr>
          <p:cNvPr id="2" name="コンテンツ プレースホルダー 1"/>
          <p:cNvSpPr>
            <a:spLocks noGrp="1"/>
          </p:cNvSpPr>
          <p:nvPr>
            <p:ph sz="half" idx="2"/>
          </p:nvPr>
        </p:nvSpPr>
        <p:spPr>
          <a:xfrm>
            <a:off x="5879976" y="1052736"/>
            <a:ext cx="6188456" cy="5668739"/>
          </a:xfrm>
        </p:spPr>
        <p:txBody>
          <a:bodyPr>
            <a:normAutofit fontScale="92500" lnSpcReduction="20000"/>
          </a:bodyPr>
          <a:lstStyle/>
          <a:p>
            <a:r>
              <a:rPr lang="ja-JP" altLang="en-US" dirty="0" smtClean="0">
                <a:solidFill>
                  <a:srgbClr val="FF0000"/>
                </a:solidFill>
              </a:rPr>
              <a:t>地域</a:t>
            </a:r>
            <a:r>
              <a:rPr lang="ja-JP" altLang="en-US" dirty="0">
                <a:solidFill>
                  <a:srgbClr val="FF0000"/>
                </a:solidFill>
              </a:rPr>
              <a:t>資料のオープンデータ化</a:t>
            </a:r>
            <a:endParaRPr lang="en-US" altLang="ja-JP" dirty="0">
              <a:solidFill>
                <a:srgbClr val="FF0000"/>
              </a:solidFill>
            </a:endParaRPr>
          </a:p>
          <a:p>
            <a:pPr lvl="1"/>
            <a:r>
              <a:rPr lang="ja-JP" altLang="en-US" dirty="0"/>
              <a:t>デジタルアーカイブの構築</a:t>
            </a:r>
            <a:endParaRPr lang="en-US" altLang="ja-JP" dirty="0"/>
          </a:p>
          <a:p>
            <a:pPr lvl="1"/>
            <a:r>
              <a:rPr lang="en-US" altLang="ja-JP" dirty="0"/>
              <a:t>GUI</a:t>
            </a:r>
            <a:r>
              <a:rPr lang="ja-JP" altLang="en-US" dirty="0"/>
              <a:t>のみならず、外部への提供用</a:t>
            </a:r>
            <a:r>
              <a:rPr lang="en-US" altLang="ja-JP" dirty="0"/>
              <a:t>API</a:t>
            </a:r>
            <a:r>
              <a:rPr lang="ja-JP" altLang="en-US" dirty="0"/>
              <a:t>の実装</a:t>
            </a:r>
            <a:endParaRPr lang="en-US" altLang="ja-JP" dirty="0"/>
          </a:p>
          <a:p>
            <a:pPr lvl="2"/>
            <a:r>
              <a:rPr lang="ja-JP" altLang="en-US" dirty="0"/>
              <a:t>メタデータ差分ハーベスト用</a:t>
            </a:r>
            <a:r>
              <a:rPr lang="en-US" altLang="ja-JP" dirty="0"/>
              <a:t>API</a:t>
            </a:r>
          </a:p>
          <a:p>
            <a:pPr lvl="2"/>
            <a:r>
              <a:rPr lang="ja-JP" altLang="en-US" dirty="0"/>
              <a:t>コンテンツへの直接リンク</a:t>
            </a:r>
            <a:r>
              <a:rPr lang="en-US" altLang="ja-JP" dirty="0" smtClean="0"/>
              <a:t>URL</a:t>
            </a:r>
          </a:p>
          <a:p>
            <a:pPr lvl="1"/>
            <a:r>
              <a:rPr lang="ja-JP" altLang="en-US" dirty="0" smtClean="0"/>
              <a:t>地域資料の他の図書館への送信</a:t>
            </a:r>
            <a:endParaRPr lang="en-US" altLang="ja-JP" dirty="0" smtClean="0"/>
          </a:p>
          <a:p>
            <a:pPr lvl="2"/>
            <a:r>
              <a:rPr lang="ja-JP" altLang="en-US" sz="1700" i="1" dirty="0"/>
              <a:t>「図書館等がデジタル化した絶版等資料」で国⽴国会図書館が所蔵していないものについて、「国⽴国会図書館の⾏</a:t>
            </a:r>
            <a:r>
              <a:rPr lang="ja-JP" altLang="en-US" sz="1700" i="1" dirty="0" err="1"/>
              <a:t>う</a:t>
            </a:r>
            <a:r>
              <a:rPr lang="ja-JP" altLang="en-US" sz="1700" i="1" dirty="0"/>
              <a:t>図書館送信サービスにより、他の図書館等に送信することについては、現⾏法上可能」</a:t>
            </a:r>
            <a:endParaRPr lang="en-US" altLang="ja-JP" i="1" dirty="0" smtClean="0"/>
          </a:p>
          <a:p>
            <a:pPr lvl="2"/>
            <a:r>
              <a:rPr lang="ja-JP" altLang="en-US" dirty="0" smtClean="0"/>
              <a:t>国</a:t>
            </a:r>
            <a:r>
              <a:rPr lang="ja-JP" altLang="en-US" dirty="0"/>
              <a:t>⽴国会図書館による送信</a:t>
            </a:r>
            <a:r>
              <a:rPr lang="ja-JP" altLang="en-US" dirty="0" smtClean="0"/>
              <a:t>サービスを活用</a:t>
            </a:r>
            <a:endParaRPr lang="ja-JP" altLang="en-US" dirty="0"/>
          </a:p>
          <a:p>
            <a:r>
              <a:rPr lang="ja-JP" altLang="en-US" dirty="0" smtClean="0">
                <a:solidFill>
                  <a:srgbClr val="FF0000"/>
                </a:solidFill>
              </a:rPr>
              <a:t>県域</a:t>
            </a:r>
            <a:r>
              <a:rPr lang="ja-JP" altLang="en-US" dirty="0">
                <a:solidFill>
                  <a:srgbClr val="FF0000"/>
                </a:solidFill>
              </a:rPr>
              <a:t>での電子図書館サービスの</a:t>
            </a:r>
            <a:r>
              <a:rPr lang="ja-JP" altLang="en-US" dirty="0" smtClean="0">
                <a:solidFill>
                  <a:srgbClr val="FF0000"/>
                </a:solidFill>
              </a:rPr>
              <a:t>提供</a:t>
            </a:r>
            <a:endParaRPr lang="en-US" altLang="ja-JP" dirty="0" smtClean="0">
              <a:solidFill>
                <a:srgbClr val="FF0000"/>
              </a:solidFill>
            </a:endParaRPr>
          </a:p>
          <a:p>
            <a:pPr lvl="1"/>
            <a:r>
              <a:rPr lang="ja-JP" altLang="en-US" dirty="0"/>
              <a:t>県民</a:t>
            </a:r>
            <a:r>
              <a:rPr lang="ja-JP" altLang="en-US" dirty="0" smtClean="0"/>
              <a:t>のための資料・情報提供</a:t>
            </a:r>
            <a:endParaRPr lang="en-US" altLang="ja-JP" dirty="0" smtClean="0"/>
          </a:p>
          <a:p>
            <a:pPr lvl="2"/>
            <a:r>
              <a:rPr lang="ja-JP" altLang="en-US" dirty="0"/>
              <a:t>所蔵</a:t>
            </a:r>
            <a:r>
              <a:rPr lang="ja-JP" altLang="en-US" dirty="0" smtClean="0"/>
              <a:t>していない情報に関しては、県外にある情報へのアクセスを保証</a:t>
            </a:r>
            <a:endParaRPr lang="en-US" altLang="ja-JP" dirty="0" smtClean="0"/>
          </a:p>
          <a:p>
            <a:pPr lvl="2"/>
            <a:r>
              <a:rPr lang="ja-JP" altLang="en-US" dirty="0" smtClean="0"/>
              <a:t>有償電子書籍に関しては、商用電子図書館サービスの活用</a:t>
            </a:r>
            <a:endParaRPr lang="en-US" altLang="ja-JP" dirty="0" smtClean="0"/>
          </a:p>
          <a:p>
            <a:pPr lvl="1"/>
            <a:r>
              <a:rPr lang="ja-JP" altLang="en-US" dirty="0" smtClean="0"/>
              <a:t>県内のみならず、県外にある地域資料の集約と発信</a:t>
            </a:r>
            <a:endParaRPr lang="en-US" altLang="ja-JP" dirty="0" smtClean="0"/>
          </a:p>
          <a:p>
            <a:pPr lvl="2"/>
            <a:r>
              <a:rPr lang="en-US" altLang="ja-JP" dirty="0" smtClean="0"/>
              <a:t>NDL</a:t>
            </a:r>
            <a:r>
              <a:rPr lang="ja-JP" altLang="en-US" dirty="0" smtClean="0"/>
              <a:t>サーチ等の検索</a:t>
            </a:r>
            <a:r>
              <a:rPr lang="en-US" altLang="ja-JP" dirty="0" smtClean="0"/>
              <a:t>API</a:t>
            </a:r>
            <a:r>
              <a:rPr lang="ja-JP" altLang="en-US" dirty="0" err="1" smtClean="0"/>
              <a:t>、</a:t>
            </a:r>
            <a:r>
              <a:rPr lang="en-US" altLang="ja-JP" dirty="0" smtClean="0"/>
              <a:t>NDL</a:t>
            </a:r>
            <a:r>
              <a:rPr lang="ja-JP" altLang="en-US" dirty="0" smtClean="0"/>
              <a:t>デジタルコレクションのコンテンツ閲覧</a:t>
            </a:r>
            <a:r>
              <a:rPr lang="en-US" altLang="ja-JP" dirty="0" smtClean="0"/>
              <a:t>API</a:t>
            </a:r>
            <a:r>
              <a:rPr lang="ja-JP" altLang="en-US" dirty="0" smtClean="0"/>
              <a:t>の活用</a:t>
            </a:r>
            <a:endParaRPr lang="en-US" altLang="ja-JP" dirty="0" smtClean="0"/>
          </a:p>
          <a:p>
            <a:pPr lvl="1"/>
            <a:endParaRPr lang="en-US" altLang="ja-JP" dirty="0" smtClean="0"/>
          </a:p>
          <a:p>
            <a:pPr lvl="1"/>
            <a:endParaRPr lang="en-US" altLang="ja-JP"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263</a:t>
            </a:fld>
            <a:endParaRPr lang="ja-JP" altLang="en-US" dirty="0"/>
          </a:p>
        </p:txBody>
      </p:sp>
      <p:sp>
        <p:nvSpPr>
          <p:cNvPr id="7" name="横巻き 6"/>
          <p:cNvSpPr/>
          <p:nvPr/>
        </p:nvSpPr>
        <p:spPr>
          <a:xfrm>
            <a:off x="238899" y="0"/>
            <a:ext cx="952143" cy="485837"/>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b="1" dirty="0">
                <a:solidFill>
                  <a:srgbClr val="FF0000"/>
                </a:solidFill>
                <a:latin typeface="HG丸ｺﾞｼｯｸM-PRO" panose="020F0600000000000000" pitchFamily="50" charset="-128"/>
                <a:ea typeface="HG丸ｺﾞｼｯｸM-PRO" panose="020F0600000000000000" pitchFamily="50" charset="-128"/>
              </a:rPr>
              <a:t>新規</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83895006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smtClean="0"/>
              <a:t>アーカイブ</a:t>
            </a:r>
            <a:r>
              <a:rPr lang="ja-JP" altLang="en-US" sz="4000" dirty="0"/>
              <a:t>構築に必要</a:t>
            </a:r>
            <a:r>
              <a:rPr lang="ja-JP" altLang="en-US" sz="4000" dirty="0" smtClean="0"/>
              <a:t>なタスク</a:t>
            </a:r>
            <a:r>
              <a:rPr lang="ja-JP" altLang="en-US" sz="4000" dirty="0"/>
              <a:t>と必要なスキル</a:t>
            </a:r>
          </a:p>
        </p:txBody>
      </p:sp>
      <p:sp>
        <p:nvSpPr>
          <p:cNvPr id="3" name="コンテンツ プレースホルダー 2"/>
          <p:cNvSpPr>
            <a:spLocks noGrp="1"/>
          </p:cNvSpPr>
          <p:nvPr>
            <p:ph sz="half" idx="1"/>
          </p:nvPr>
        </p:nvSpPr>
        <p:spPr>
          <a:xfrm>
            <a:off x="135924" y="928670"/>
            <a:ext cx="5883876" cy="5929330"/>
          </a:xfrm>
        </p:spPr>
        <p:txBody>
          <a:bodyPr>
            <a:normAutofit fontScale="92500" lnSpcReduction="10000"/>
          </a:bodyPr>
          <a:lstStyle/>
          <a:p>
            <a:r>
              <a:rPr lang="ja-JP" altLang="en-US" dirty="0" smtClean="0">
                <a:solidFill>
                  <a:srgbClr val="FF0000"/>
                </a:solidFill>
              </a:rPr>
              <a:t>専門</a:t>
            </a:r>
            <a:r>
              <a:rPr lang="ja-JP" altLang="en-US" dirty="0">
                <a:solidFill>
                  <a:srgbClr val="FF0000"/>
                </a:solidFill>
              </a:rPr>
              <a:t>分野に関する知見</a:t>
            </a:r>
            <a:r>
              <a:rPr lang="ja-JP" altLang="en-US" dirty="0"/>
              <a:t>（文化・芸術・学術）</a:t>
            </a:r>
          </a:p>
          <a:p>
            <a:r>
              <a:rPr lang="ja-JP" altLang="en-US" dirty="0" smtClean="0"/>
              <a:t>文献</a:t>
            </a:r>
            <a:r>
              <a:rPr lang="ja-JP" altLang="en-US" dirty="0"/>
              <a:t>を含めて、</a:t>
            </a:r>
            <a:r>
              <a:rPr lang="ja-JP" altLang="en-US" dirty="0">
                <a:solidFill>
                  <a:srgbClr val="FF0000"/>
                </a:solidFill>
              </a:rPr>
              <a:t>文化資産の収集・保存・修復・公開の技能</a:t>
            </a:r>
          </a:p>
          <a:p>
            <a:pPr lvl="1"/>
            <a:r>
              <a:rPr lang="ja-JP" altLang="en-US" dirty="0" smtClean="0"/>
              <a:t>図書館</a:t>
            </a:r>
            <a:r>
              <a:rPr lang="ja-JP" altLang="en-US" dirty="0"/>
              <a:t>が扱うものは、文献だけではない。</a:t>
            </a:r>
          </a:p>
          <a:p>
            <a:r>
              <a:rPr lang="ja-JP" altLang="en-US" dirty="0" smtClean="0">
                <a:solidFill>
                  <a:srgbClr val="FF0000"/>
                </a:solidFill>
              </a:rPr>
              <a:t>文化</a:t>
            </a:r>
            <a:r>
              <a:rPr lang="ja-JP" altLang="en-US" dirty="0">
                <a:solidFill>
                  <a:srgbClr val="FF0000"/>
                </a:solidFill>
              </a:rPr>
              <a:t>資産を取り扱うための知識・</a:t>
            </a:r>
            <a:r>
              <a:rPr lang="ja-JP" altLang="en-US" dirty="0" smtClean="0">
                <a:solidFill>
                  <a:srgbClr val="FF0000"/>
                </a:solidFill>
              </a:rPr>
              <a:t>技能</a:t>
            </a:r>
            <a:r>
              <a:rPr lang="ja-JP" altLang="en-US" dirty="0"/>
              <a:t>	</a:t>
            </a:r>
          </a:p>
          <a:p>
            <a:pPr lvl="1"/>
            <a:r>
              <a:rPr lang="ja-JP" altLang="en-US" dirty="0" smtClean="0"/>
              <a:t>保存</a:t>
            </a:r>
            <a:r>
              <a:rPr lang="ja-JP" altLang="en-US" dirty="0"/>
              <a:t>・修復技術</a:t>
            </a:r>
          </a:p>
          <a:p>
            <a:pPr lvl="1"/>
            <a:r>
              <a:rPr lang="ja-JP" altLang="en-US" dirty="0" smtClean="0"/>
              <a:t>文化</a:t>
            </a:r>
            <a:r>
              <a:rPr lang="ja-JP" altLang="en-US" dirty="0"/>
              <a:t>資産に価値を見出し、情報として記述する</a:t>
            </a:r>
            <a:r>
              <a:rPr lang="ja-JP" altLang="en-US" dirty="0">
                <a:solidFill>
                  <a:srgbClr val="FF0000"/>
                </a:solidFill>
              </a:rPr>
              <a:t>カタロガー</a:t>
            </a:r>
          </a:p>
          <a:p>
            <a:pPr lvl="1"/>
            <a:r>
              <a:rPr lang="ja-JP" altLang="en-US" dirty="0" smtClean="0"/>
              <a:t>文化</a:t>
            </a:r>
            <a:r>
              <a:rPr lang="ja-JP" altLang="en-US" dirty="0"/>
              <a:t>資産の価値を顕在化させて共有するための企画・発信する</a:t>
            </a:r>
            <a:r>
              <a:rPr lang="ja-JP" altLang="en-US" dirty="0">
                <a:solidFill>
                  <a:srgbClr val="FF0000"/>
                </a:solidFill>
              </a:rPr>
              <a:t>キュレーター</a:t>
            </a:r>
          </a:p>
          <a:p>
            <a:pPr lvl="1"/>
            <a:r>
              <a:rPr lang="ja-JP" altLang="en-US" dirty="0" smtClean="0"/>
              <a:t>文化</a:t>
            </a:r>
            <a:r>
              <a:rPr lang="ja-JP" altLang="en-US" dirty="0"/>
              <a:t>資源と人々をつなぎ、新たな価値を創出する</a:t>
            </a:r>
            <a:r>
              <a:rPr lang="ja-JP" altLang="en-US" dirty="0">
                <a:solidFill>
                  <a:srgbClr val="FF0000"/>
                </a:solidFill>
              </a:rPr>
              <a:t>コーディネータ、エンベデッドライブラリアン</a:t>
            </a:r>
          </a:p>
          <a:p>
            <a:pPr lvl="1"/>
            <a:r>
              <a:rPr lang="ja-JP" altLang="en-US" dirty="0" smtClean="0"/>
              <a:t>文化</a:t>
            </a:r>
            <a:r>
              <a:rPr lang="ja-JP" altLang="en-US" dirty="0"/>
              <a:t>資産を扱う活動の使命を明らかにし、その達成に向け経営資源を配分し、事業を統括するマネージャー</a:t>
            </a:r>
          </a:p>
          <a:p>
            <a:r>
              <a:rPr lang="ja-JP" altLang="en-US" dirty="0" smtClean="0"/>
              <a:t>	</a:t>
            </a:r>
          </a:p>
        </p:txBody>
      </p:sp>
      <p:sp>
        <p:nvSpPr>
          <p:cNvPr id="4" name="コンテンツ プレースホルダー 3"/>
          <p:cNvSpPr>
            <a:spLocks noGrp="1"/>
          </p:cNvSpPr>
          <p:nvPr>
            <p:ph sz="half" idx="2"/>
          </p:nvPr>
        </p:nvSpPr>
        <p:spPr>
          <a:xfrm>
            <a:off x="6172200" y="1052737"/>
            <a:ext cx="5883876" cy="5668739"/>
          </a:xfrm>
        </p:spPr>
        <p:txBody>
          <a:bodyPr>
            <a:normAutofit fontScale="92500" lnSpcReduction="10000"/>
          </a:bodyPr>
          <a:lstStyle/>
          <a:p>
            <a:r>
              <a:rPr lang="ja-JP" altLang="en-US" dirty="0">
                <a:solidFill>
                  <a:srgbClr val="FF0000"/>
                </a:solidFill>
              </a:rPr>
              <a:t>デジタル技術を活用したアーカイブ化のための知見</a:t>
            </a:r>
            <a:r>
              <a:rPr lang="ja-JP" altLang="en-US" dirty="0"/>
              <a:t>	</a:t>
            </a:r>
            <a:endParaRPr lang="en-US" altLang="ja-JP" dirty="0" smtClean="0"/>
          </a:p>
          <a:p>
            <a:pPr lvl="1"/>
            <a:r>
              <a:rPr lang="ja-JP" altLang="en-US" dirty="0" smtClean="0"/>
              <a:t>文化</a:t>
            </a:r>
            <a:r>
              <a:rPr lang="ja-JP" altLang="en-US" dirty="0"/>
              <a:t>資産を取り扱う様々な局面で</a:t>
            </a:r>
            <a:r>
              <a:rPr lang="en-US" altLang="ja-JP" dirty="0"/>
              <a:t>IT</a:t>
            </a:r>
            <a:r>
              <a:rPr lang="ja-JP" altLang="en-US" dirty="0"/>
              <a:t>を活用し、文化資産をデジタル化し情報メディアに乗せていく技術を</a:t>
            </a:r>
            <a:r>
              <a:rPr lang="ja-JP" altLang="en-US" dirty="0" smtClean="0"/>
              <a:t>有する</a:t>
            </a:r>
            <a:r>
              <a:rPr lang="ja-JP" altLang="en-US" dirty="0" smtClean="0">
                <a:solidFill>
                  <a:srgbClr val="FF0000"/>
                </a:solidFill>
              </a:rPr>
              <a:t>アーキビスト</a:t>
            </a:r>
            <a:endParaRPr lang="ja-JP" altLang="en-US" dirty="0">
              <a:solidFill>
                <a:srgbClr val="FF0000"/>
              </a:solidFill>
            </a:endParaRPr>
          </a:p>
          <a:p>
            <a:pPr lvl="1"/>
            <a:r>
              <a:rPr lang="ja-JP" altLang="en-US" dirty="0"/>
              <a:t>著作権をはじめとする知的財産権、肖像権、契約など各種法律分野に関する知識</a:t>
            </a:r>
          </a:p>
          <a:p>
            <a:r>
              <a:rPr lang="ja-JP" altLang="en-US" dirty="0"/>
              <a:t>文化資産を情報として収集・組織化・保存し、公開することを実現する</a:t>
            </a:r>
            <a:r>
              <a:rPr lang="ja-JP" altLang="en-US" dirty="0">
                <a:solidFill>
                  <a:srgbClr val="FF0000"/>
                </a:solidFill>
              </a:rPr>
              <a:t>システムの開発・運用管理の知識・技能</a:t>
            </a:r>
            <a:r>
              <a:rPr lang="ja-JP" altLang="en-US" dirty="0"/>
              <a:t>	</a:t>
            </a:r>
          </a:p>
          <a:p>
            <a:pPr lvl="1"/>
            <a:r>
              <a:rPr lang="ja-JP" altLang="en-US" dirty="0"/>
              <a:t>効率的・効果的なシステム開発を行う</a:t>
            </a:r>
            <a:r>
              <a:rPr lang="ja-JP" altLang="en-US" dirty="0" smtClean="0">
                <a:solidFill>
                  <a:srgbClr val="FF0000"/>
                </a:solidFill>
              </a:rPr>
              <a:t>システムライブラリアン</a:t>
            </a:r>
            <a:endParaRPr lang="ja-JP" altLang="en-US" dirty="0">
              <a:solidFill>
                <a:srgbClr val="FF0000"/>
              </a:solidFill>
            </a:endParaRPr>
          </a:p>
          <a:p>
            <a:pPr lvl="1"/>
            <a:r>
              <a:rPr lang="ja-JP" altLang="en-US" dirty="0"/>
              <a:t>先進技術の研究開発および実用化を目指す</a:t>
            </a:r>
            <a:r>
              <a:rPr lang="ja-JP" altLang="en-US" dirty="0" smtClean="0"/>
              <a:t>研究者</a:t>
            </a:r>
            <a:endParaRPr lang="ja-JP" altLang="en-US" dirty="0"/>
          </a:p>
        </p:txBody>
      </p:sp>
      <p:sp>
        <p:nvSpPr>
          <p:cNvPr id="5" name="フッター プレースホルダー 4"/>
          <p:cNvSpPr>
            <a:spLocks noGrp="1"/>
          </p:cNvSpPr>
          <p:nvPr>
            <p:ph type="ftr" sz="quarter" idx="11"/>
          </p:nvPr>
        </p:nvSpPr>
        <p:spPr/>
        <p:txBody>
          <a:bodyPr/>
          <a:lstStyle/>
          <a:p>
            <a:endParaRPr 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042AED99-7FB4-404E-8A97-64753DCE42EC}" type="slidenum">
              <a:rPr lang="en-US" smtClean="0">
                <a:solidFill>
                  <a:prstClr val="black">
                    <a:tint val="75000"/>
                  </a:prstClr>
                </a:solidFill>
              </a:rPr>
              <a:pPr/>
              <a:t>264</a:t>
            </a:fld>
            <a:endParaRPr lang="en-US">
              <a:solidFill>
                <a:prstClr val="black">
                  <a:tint val="75000"/>
                </a:prstClr>
              </a:solidFill>
            </a:endParaRPr>
          </a:p>
        </p:txBody>
      </p:sp>
      <p:sp>
        <p:nvSpPr>
          <p:cNvPr id="7" name="横巻き 6"/>
          <p:cNvSpPr/>
          <p:nvPr/>
        </p:nvSpPr>
        <p:spPr>
          <a:xfrm>
            <a:off x="10289059" y="442833"/>
            <a:ext cx="1814289" cy="485837"/>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ArchiveSummit2015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をベースに</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500097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1"/>
            <a:ext cx="12192000" cy="928668"/>
          </a:xfrm>
        </p:spPr>
        <p:txBody>
          <a:bodyPr>
            <a:noAutofit/>
          </a:bodyPr>
          <a:lstStyle/>
          <a:p>
            <a:r>
              <a:rPr lang="ja-JP" altLang="en-US" sz="3200" dirty="0"/>
              <a:t>電子図書館サービスシステム構築に向けた</a:t>
            </a:r>
            <a:r>
              <a:rPr lang="en-US" altLang="ja-JP" sz="3200" dirty="0"/>
              <a:t/>
            </a:r>
            <a:br>
              <a:rPr lang="en-US" altLang="ja-JP" sz="3200" dirty="0"/>
            </a:br>
            <a:r>
              <a:rPr lang="ja-JP" altLang="en-US" sz="3200" dirty="0"/>
              <a:t>外部機関の支援</a:t>
            </a:r>
            <a:r>
              <a:rPr lang="en-US" altLang="ja-JP" sz="3200" dirty="0"/>
              <a:t>【</a:t>
            </a:r>
            <a:r>
              <a:rPr lang="ja-JP" altLang="en-US" sz="3200" dirty="0"/>
              <a:t>期待</a:t>
            </a:r>
            <a:r>
              <a:rPr lang="en-US" altLang="ja-JP" sz="3200" dirty="0"/>
              <a:t>】</a:t>
            </a:r>
            <a:endParaRPr lang="ja-JP" altLang="en-US" sz="3200" dirty="0"/>
          </a:p>
        </p:txBody>
      </p:sp>
      <p:sp>
        <p:nvSpPr>
          <p:cNvPr id="6" name="コンテンツ プレースホルダー 5"/>
          <p:cNvSpPr>
            <a:spLocks noGrp="1"/>
          </p:cNvSpPr>
          <p:nvPr>
            <p:ph sz="half" idx="1"/>
          </p:nvPr>
        </p:nvSpPr>
        <p:spPr>
          <a:xfrm>
            <a:off x="123568" y="928670"/>
            <a:ext cx="5896232" cy="5427680"/>
          </a:xfrm>
        </p:spPr>
        <p:txBody>
          <a:bodyPr>
            <a:normAutofit fontScale="92500" lnSpcReduction="20000"/>
          </a:bodyPr>
          <a:lstStyle/>
          <a:p>
            <a:r>
              <a:rPr lang="ja-JP" altLang="en-US" dirty="0" smtClean="0">
                <a:solidFill>
                  <a:srgbClr val="FF0000"/>
                </a:solidFill>
              </a:rPr>
              <a:t>流通本の書誌作成の負荷の低減</a:t>
            </a:r>
            <a:endParaRPr lang="en-US" altLang="ja-JP" dirty="0" smtClean="0">
              <a:solidFill>
                <a:srgbClr val="FF0000"/>
              </a:solidFill>
            </a:endParaRPr>
          </a:p>
          <a:p>
            <a:pPr lvl="1"/>
            <a:r>
              <a:rPr lang="ja-JP" altLang="en-US" dirty="0" smtClean="0"/>
              <a:t>近刊情報・インプロセスデータ</a:t>
            </a:r>
            <a:r>
              <a:rPr lang="ja-JP" altLang="en-US" dirty="0"/>
              <a:t>取り込み機能を実装するための情報提供、技術支援</a:t>
            </a:r>
          </a:p>
          <a:p>
            <a:pPr lvl="2"/>
            <a:r>
              <a:rPr lang="en-US" altLang="ja-JP" dirty="0" smtClean="0"/>
              <a:t>EXCEL</a:t>
            </a:r>
            <a:r>
              <a:rPr lang="ja-JP" altLang="en-US" dirty="0"/>
              <a:t>シートでの書誌取り込みもその</a:t>
            </a:r>
            <a:r>
              <a:rPr lang="en-US" altLang="ja-JP" dirty="0"/>
              <a:t>1</a:t>
            </a:r>
            <a:r>
              <a:rPr lang="ja-JP" altLang="en-US" dirty="0"/>
              <a:t>つ</a:t>
            </a:r>
          </a:p>
          <a:p>
            <a:pPr lvl="1"/>
            <a:r>
              <a:rPr lang="ja-JP" altLang="en-US" dirty="0" smtClean="0"/>
              <a:t>出版社が提供する販売情報、</a:t>
            </a:r>
            <a:r>
              <a:rPr lang="ja-JP" altLang="en-US" dirty="0"/>
              <a:t>書評等を書誌情報を補強する情報と</a:t>
            </a:r>
            <a:r>
              <a:rPr lang="ja-JP" altLang="en-US" dirty="0" smtClean="0"/>
              <a:t>して</a:t>
            </a:r>
            <a:r>
              <a:rPr lang="ja-JP" altLang="en-US" dirty="0"/>
              <a:t>提供</a:t>
            </a:r>
          </a:p>
          <a:p>
            <a:r>
              <a:rPr lang="ja-JP" altLang="en-US" dirty="0" smtClean="0">
                <a:solidFill>
                  <a:srgbClr val="FF0000"/>
                </a:solidFill>
              </a:rPr>
              <a:t>地域資料の書誌・目次作成の負荷の低減</a:t>
            </a:r>
            <a:endParaRPr lang="en-US" altLang="ja-JP" dirty="0" smtClean="0">
              <a:solidFill>
                <a:srgbClr val="FF0000"/>
              </a:solidFill>
            </a:endParaRPr>
          </a:p>
          <a:p>
            <a:pPr lvl="1"/>
            <a:r>
              <a:rPr kumimoji="1" lang="ja-JP" altLang="en-US" dirty="0" smtClean="0"/>
              <a:t>クラウドソーシングでの書誌・目次作成環境の提供</a:t>
            </a:r>
            <a:endParaRPr kumimoji="1" lang="en-US" altLang="ja-JP" dirty="0" smtClean="0"/>
          </a:p>
          <a:p>
            <a:r>
              <a:rPr lang="ja-JP" altLang="en-US" dirty="0" smtClean="0">
                <a:solidFill>
                  <a:srgbClr val="FF0000"/>
                </a:solidFill>
              </a:rPr>
              <a:t>地域資料のオープンデータ化の支援</a:t>
            </a:r>
            <a:r>
              <a:rPr lang="ja-JP" altLang="en-US" dirty="0" smtClean="0"/>
              <a:t>（ガイドラインおよび研修等）</a:t>
            </a:r>
            <a:endParaRPr lang="en-US" altLang="ja-JP" dirty="0"/>
          </a:p>
          <a:p>
            <a:pPr lvl="1"/>
            <a:r>
              <a:rPr lang="ja-JP" altLang="en-US" dirty="0"/>
              <a:t>地域資料のデジタル化</a:t>
            </a:r>
            <a:endParaRPr lang="en-US" altLang="ja-JP" dirty="0"/>
          </a:p>
          <a:p>
            <a:pPr lvl="1"/>
            <a:r>
              <a:rPr lang="ja-JP" altLang="en-US" dirty="0"/>
              <a:t>メタデータ作成</a:t>
            </a:r>
            <a:endParaRPr lang="en-US" altLang="ja-JP" dirty="0"/>
          </a:p>
          <a:p>
            <a:pPr lvl="1"/>
            <a:r>
              <a:rPr lang="ja-JP" altLang="en-US" dirty="0"/>
              <a:t>アーカイブ</a:t>
            </a:r>
            <a:r>
              <a:rPr lang="ja-JP" altLang="en-US" dirty="0" smtClean="0"/>
              <a:t>構築</a:t>
            </a:r>
            <a:endParaRPr lang="en-US" altLang="ja-JP" dirty="0" smtClean="0"/>
          </a:p>
          <a:p>
            <a:pPr lvl="1"/>
            <a:r>
              <a:rPr lang="ja-JP" altLang="en-US" dirty="0" smtClean="0"/>
              <a:t>外部への提供用の標準</a:t>
            </a:r>
            <a:r>
              <a:rPr lang="en-US" altLang="ja-JP" dirty="0" smtClean="0"/>
              <a:t>API</a:t>
            </a:r>
            <a:r>
              <a:rPr lang="ja-JP" altLang="en-US" dirty="0" smtClean="0"/>
              <a:t>の実装</a:t>
            </a:r>
            <a:endParaRPr lang="en-US" altLang="ja-JP" dirty="0" smtClean="0"/>
          </a:p>
          <a:p>
            <a:pPr lvl="1"/>
            <a:r>
              <a:rPr lang="ja-JP" altLang="en-US" dirty="0" smtClean="0"/>
              <a:t>地域資料の</a:t>
            </a:r>
            <a:r>
              <a:rPr lang="en-US" altLang="ja-JP" dirty="0" smtClean="0"/>
              <a:t>NDL</a:t>
            </a:r>
            <a:r>
              <a:rPr lang="ja-JP" altLang="en-US" dirty="0" smtClean="0"/>
              <a:t>からの図書館送信サービス</a:t>
            </a:r>
            <a:endParaRPr lang="en-US" altLang="ja-JP" dirty="0"/>
          </a:p>
          <a:p>
            <a:endParaRPr kumimoji="1" lang="en-US" altLang="ja-JP" dirty="0" smtClean="0"/>
          </a:p>
          <a:p>
            <a:pPr lvl="1"/>
            <a:endParaRPr kumimoji="1" lang="en-US" altLang="ja-JP" dirty="0" smtClean="0"/>
          </a:p>
          <a:p>
            <a:pPr lvl="1"/>
            <a:endParaRPr kumimoji="1" lang="ja-JP" altLang="en-US" dirty="0"/>
          </a:p>
        </p:txBody>
      </p:sp>
      <p:sp>
        <p:nvSpPr>
          <p:cNvPr id="2" name="コンテンツ プレースホルダー 1"/>
          <p:cNvSpPr>
            <a:spLocks noGrp="1"/>
          </p:cNvSpPr>
          <p:nvPr>
            <p:ph sz="half" idx="2"/>
          </p:nvPr>
        </p:nvSpPr>
        <p:spPr>
          <a:xfrm>
            <a:off x="6172200" y="980728"/>
            <a:ext cx="6019800" cy="5375622"/>
          </a:xfrm>
        </p:spPr>
        <p:txBody>
          <a:bodyPr>
            <a:normAutofit fontScale="92500" lnSpcReduction="20000"/>
          </a:bodyPr>
          <a:lstStyle/>
          <a:p>
            <a:r>
              <a:rPr kumimoji="1" lang="ja-JP" altLang="en-US" dirty="0" smtClean="0"/>
              <a:t>人・</a:t>
            </a:r>
            <a:r>
              <a:rPr lang="ja-JP" altLang="en-US" dirty="0"/>
              <a:t>物</a:t>
            </a:r>
            <a:r>
              <a:rPr kumimoji="1" lang="ja-JP" altLang="en-US" dirty="0" smtClean="0"/>
              <a:t>・金の資源の確保</a:t>
            </a:r>
            <a:endParaRPr kumimoji="1" lang="en-US" altLang="ja-JP" dirty="0" smtClean="0"/>
          </a:p>
          <a:p>
            <a:pPr lvl="1"/>
            <a:r>
              <a:rPr lang="ja-JP" altLang="en-US" dirty="0">
                <a:solidFill>
                  <a:srgbClr val="FF0000"/>
                </a:solidFill>
              </a:rPr>
              <a:t>知</a:t>
            </a:r>
            <a:r>
              <a:rPr lang="ja-JP" altLang="en-US" dirty="0" smtClean="0">
                <a:solidFill>
                  <a:srgbClr val="FF0000"/>
                </a:solidFill>
              </a:rPr>
              <a:t>財画</a:t>
            </a:r>
            <a:r>
              <a:rPr lang="en-US" altLang="ja-JP" dirty="0">
                <a:solidFill>
                  <a:srgbClr val="FF0000"/>
                </a:solidFill>
              </a:rPr>
              <a:t>2015</a:t>
            </a:r>
            <a:r>
              <a:rPr lang="ja-JP" altLang="en-US" dirty="0">
                <a:solidFill>
                  <a:srgbClr val="FF0000"/>
                </a:solidFill>
              </a:rPr>
              <a:t>の推進</a:t>
            </a:r>
            <a:endParaRPr lang="en-US" altLang="ja-JP" dirty="0">
              <a:solidFill>
                <a:srgbClr val="FF0000"/>
              </a:solidFill>
            </a:endParaRPr>
          </a:p>
          <a:p>
            <a:pPr lvl="2"/>
            <a:r>
              <a:rPr lang="ja-JP" altLang="en-US" dirty="0"/>
              <a:t>アーカイブ構築の基盤整備、人財育成プログラムの実施</a:t>
            </a:r>
            <a:endParaRPr lang="en-US" altLang="ja-JP" dirty="0"/>
          </a:p>
          <a:p>
            <a:pPr lvl="1"/>
            <a:r>
              <a:rPr lang="en-US" altLang="ja-JP" dirty="0" err="1" smtClean="0">
                <a:solidFill>
                  <a:srgbClr val="FF0000"/>
                </a:solidFill>
              </a:rPr>
              <a:t>i</a:t>
            </a:r>
            <a:r>
              <a:rPr lang="ja-JP" altLang="en-US" dirty="0" smtClean="0">
                <a:solidFill>
                  <a:srgbClr val="FF0000"/>
                </a:solidFill>
              </a:rPr>
              <a:t>コンピテンシ・ディクショナリ</a:t>
            </a:r>
            <a:endParaRPr lang="en-US" altLang="ja-JP" dirty="0" smtClean="0">
              <a:solidFill>
                <a:srgbClr val="FF0000"/>
              </a:solidFill>
            </a:endParaRPr>
          </a:p>
          <a:p>
            <a:pPr lvl="2"/>
            <a:r>
              <a:rPr lang="ja-JP" altLang="en-US" dirty="0" smtClean="0"/>
              <a:t>タスクプロフィール</a:t>
            </a:r>
            <a:endParaRPr lang="en-US" altLang="ja-JP" dirty="0" smtClean="0"/>
          </a:p>
          <a:p>
            <a:pPr lvl="3"/>
            <a:r>
              <a:rPr lang="ja-JP" altLang="en-US" dirty="0" smtClean="0"/>
              <a:t>業務</a:t>
            </a:r>
            <a:r>
              <a:rPr lang="ja-JP" altLang="en-US" dirty="0"/>
              <a:t>遂行</a:t>
            </a:r>
            <a:r>
              <a:rPr lang="ja-JP" altLang="en-US" dirty="0" smtClean="0"/>
              <a:t>に必要なタスクの集合</a:t>
            </a:r>
            <a:endParaRPr lang="en-US" altLang="ja-JP" dirty="0" smtClean="0"/>
          </a:p>
          <a:p>
            <a:pPr lvl="2"/>
            <a:r>
              <a:rPr kumimoji="1" lang="ja-JP" altLang="en-US" dirty="0" smtClean="0"/>
              <a:t>タスク</a:t>
            </a:r>
            <a:r>
              <a:rPr lang="ja-JP" altLang="en-US" dirty="0" smtClean="0"/>
              <a:t>（業務）</a:t>
            </a:r>
            <a:endParaRPr lang="en-US" altLang="ja-JP" dirty="0" smtClean="0"/>
          </a:p>
          <a:p>
            <a:pPr lvl="2"/>
            <a:r>
              <a:rPr kumimoji="1" lang="ja-JP" altLang="en-US" dirty="0" smtClean="0"/>
              <a:t>スキル</a:t>
            </a:r>
            <a:r>
              <a:rPr lang="ja-JP" altLang="en-US" dirty="0"/>
              <a:t>（</a:t>
            </a:r>
            <a:r>
              <a:rPr lang="ja-JP" altLang="en-US" dirty="0" smtClean="0"/>
              <a:t>タスク</a:t>
            </a:r>
            <a:r>
              <a:rPr lang="ja-JP" altLang="en-US" dirty="0"/>
              <a:t>遂行</a:t>
            </a:r>
            <a:r>
              <a:rPr lang="ja-JP" altLang="en-US" dirty="0" smtClean="0"/>
              <a:t>に必要なスキル）</a:t>
            </a:r>
            <a:endParaRPr lang="en-US" altLang="ja-JP" dirty="0" smtClean="0"/>
          </a:p>
          <a:p>
            <a:pPr lvl="2"/>
            <a:r>
              <a:rPr kumimoji="1" lang="ja-JP" altLang="en-US" dirty="0" smtClean="0"/>
              <a:t>知識</a:t>
            </a:r>
            <a:r>
              <a:rPr lang="ja-JP" altLang="en-US" dirty="0"/>
              <a:t>（</a:t>
            </a:r>
            <a:r>
              <a:rPr kumimoji="1" lang="ja-JP" altLang="en-US" dirty="0" smtClean="0"/>
              <a:t>スキルを裏付ける知識）</a:t>
            </a:r>
            <a:endParaRPr kumimoji="1" lang="en-US" altLang="ja-JP" dirty="0" smtClean="0"/>
          </a:p>
          <a:p>
            <a:pPr lvl="1"/>
            <a:r>
              <a:rPr lang="ja-JP" altLang="en-US" dirty="0" smtClean="0">
                <a:solidFill>
                  <a:srgbClr val="FF0000"/>
                </a:solidFill>
              </a:rPr>
              <a:t>図書館職員向けタスクプロフィールの作成</a:t>
            </a:r>
            <a:endParaRPr lang="en-US" altLang="ja-JP" dirty="0" smtClean="0">
              <a:solidFill>
                <a:srgbClr val="FF0000"/>
              </a:solidFill>
            </a:endParaRPr>
          </a:p>
          <a:p>
            <a:pPr lvl="2"/>
            <a:r>
              <a:rPr lang="ja-JP" altLang="en-US" dirty="0" smtClean="0"/>
              <a:t>図書館職員に必要なスキル、知識に特化して体系的に習得できるように</a:t>
            </a:r>
            <a:endParaRPr lang="en-US" altLang="ja-JP" dirty="0" smtClean="0"/>
          </a:p>
          <a:p>
            <a:pPr lvl="1"/>
            <a:r>
              <a:rPr lang="ja-JP" altLang="en-US" dirty="0"/>
              <a:t>必要</a:t>
            </a:r>
            <a:r>
              <a:rPr lang="ja-JP" altLang="en-US" dirty="0" smtClean="0"/>
              <a:t>とするスキル、知識の習得</a:t>
            </a:r>
            <a:endParaRPr lang="en-US" altLang="ja-JP" dirty="0" smtClean="0"/>
          </a:p>
          <a:p>
            <a:pPr lvl="2"/>
            <a:r>
              <a:rPr lang="ja-JP" altLang="en-US" dirty="0" smtClean="0"/>
              <a:t>各種研修による習得→教育機関、</a:t>
            </a:r>
            <a:r>
              <a:rPr lang="en-US" altLang="ja-JP" dirty="0" smtClean="0"/>
              <a:t>IPA</a:t>
            </a:r>
            <a:r>
              <a:rPr lang="ja-JP" altLang="en-US" dirty="0" smtClean="0"/>
              <a:t>等</a:t>
            </a:r>
            <a:endParaRPr lang="en-US" altLang="ja-JP" dirty="0" smtClean="0"/>
          </a:p>
          <a:p>
            <a:pPr lvl="2"/>
            <a:r>
              <a:rPr lang="ja-JP" altLang="en-US" dirty="0" smtClean="0"/>
              <a:t>優秀な人材の下での</a:t>
            </a:r>
            <a:r>
              <a:rPr lang="en-US" altLang="ja-JP" dirty="0" smtClean="0"/>
              <a:t>OJT</a:t>
            </a:r>
          </a:p>
          <a:p>
            <a:pPr lvl="1"/>
            <a:r>
              <a:rPr lang="ja-JP" altLang="en-US" dirty="0" smtClean="0"/>
              <a:t>スキル、知識の評価</a:t>
            </a:r>
            <a:endParaRPr lang="en-US" altLang="ja-JP" dirty="0" smtClean="0"/>
          </a:p>
          <a:p>
            <a:pPr lvl="2"/>
            <a:r>
              <a:rPr lang="ja-JP" altLang="en-US" dirty="0" smtClean="0"/>
              <a:t>情報処理関連試験</a:t>
            </a:r>
            <a:endParaRPr lang="en-US" altLang="ja-JP" dirty="0" smtClean="0"/>
          </a:p>
          <a:p>
            <a:pPr lvl="2"/>
            <a:endParaRPr lang="en-US" altLang="ja-JP" dirty="0" smtClean="0"/>
          </a:p>
          <a:p>
            <a:pPr lvl="1"/>
            <a:endParaRPr kumimoji="1" lang="en-US" altLang="ja-JP" dirty="0" smtClean="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265</a:t>
            </a:fld>
            <a:endParaRPr lang="ja-JP" altLang="en-US" dirty="0"/>
          </a:p>
        </p:txBody>
      </p:sp>
      <p:sp>
        <p:nvSpPr>
          <p:cNvPr id="7" name="横巻き 6"/>
          <p:cNvSpPr/>
          <p:nvPr/>
        </p:nvSpPr>
        <p:spPr>
          <a:xfrm>
            <a:off x="1524001" y="442834"/>
            <a:ext cx="952143"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100" b="1" dirty="0">
                <a:solidFill>
                  <a:srgbClr val="FF0000"/>
                </a:solidFill>
                <a:latin typeface="HG丸ｺﾞｼｯｸM-PRO" panose="020F0600000000000000" pitchFamily="50" charset="-128"/>
                <a:ea typeface="HG丸ｺﾞｼｯｸM-PRO" panose="020F0600000000000000" pitchFamily="50" charset="-128"/>
              </a:rPr>
              <a:t>新規</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10732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337310" cy="6858000"/>
          </a:xfrm>
        </p:spPr>
        <p:txBody>
          <a:bodyPr vert="eaVert">
            <a:noAutofit/>
          </a:bodyPr>
          <a:lstStyle/>
          <a:p>
            <a:r>
              <a:rPr lang="ja-JP" altLang="en-US" sz="3200" dirty="0"/>
              <a:t>文化資産アーカイブ構築の一環</a:t>
            </a:r>
            <a:r>
              <a:rPr lang="ja-JP" altLang="en-US" sz="3200" dirty="0" smtClean="0"/>
              <a:t>で</a:t>
            </a:r>
            <a:r>
              <a:rPr lang="en-US" altLang="ja-JP" sz="3200" dirty="0" smtClean="0"/>
              <a:t/>
            </a:r>
            <a:br>
              <a:rPr lang="en-US" altLang="ja-JP" sz="3200" dirty="0" smtClean="0"/>
            </a:br>
            <a:r>
              <a:rPr lang="ja-JP" altLang="en-US" sz="3200" dirty="0" smtClean="0"/>
              <a:t>国</a:t>
            </a:r>
            <a:r>
              <a:rPr lang="ja-JP" altLang="en-US" sz="3200" dirty="0"/>
              <a:t>が支援</a:t>
            </a:r>
            <a:r>
              <a:rPr lang="en-US" altLang="ja-JP" sz="3200" dirty="0"/>
              <a:t/>
            </a:r>
            <a:br>
              <a:rPr lang="en-US" altLang="ja-JP" sz="3200" dirty="0"/>
            </a:br>
            <a:r>
              <a:rPr lang="en-US" altLang="ja-JP" sz="3200" dirty="0"/>
              <a:t>【</a:t>
            </a:r>
            <a:r>
              <a:rPr lang="ja-JP" altLang="en-US" sz="3200" dirty="0"/>
              <a:t>知財計画</a:t>
            </a:r>
            <a:r>
              <a:rPr lang="en-US" altLang="ja-JP" sz="3200" dirty="0"/>
              <a:t>2015】</a:t>
            </a:r>
            <a:endParaRPr lang="ja-JP" altLang="en-US" sz="3200" dirty="0"/>
          </a:p>
        </p:txBody>
      </p:sp>
      <p:sp>
        <p:nvSpPr>
          <p:cNvPr id="6" name="コンテンツ プレースホルダー 5"/>
          <p:cNvSpPr>
            <a:spLocks noGrp="1"/>
          </p:cNvSpPr>
          <p:nvPr>
            <p:ph sz="half" idx="1"/>
          </p:nvPr>
        </p:nvSpPr>
        <p:spPr>
          <a:xfrm>
            <a:off x="1631504" y="980728"/>
            <a:ext cx="4388296" cy="5877272"/>
          </a:xfrm>
        </p:spPr>
        <p:txBody>
          <a:bodyPr>
            <a:noAutofit/>
          </a:bodyPr>
          <a:lstStyle/>
          <a:p>
            <a:r>
              <a:rPr lang="ja-JP" altLang="en-US" sz="1100" dirty="0"/>
              <a:t>地域中小企業の知財戦略強化と地方における産学・</a:t>
            </a:r>
            <a:r>
              <a:rPr lang="ja-JP" altLang="en-US" sz="1100" dirty="0" err="1"/>
              <a:t>産産</a:t>
            </a:r>
            <a:r>
              <a:rPr lang="ja-JP" altLang="en-US" sz="1100" dirty="0"/>
              <a:t>連携の促進</a:t>
            </a:r>
          </a:p>
          <a:p>
            <a:r>
              <a:rPr lang="ja-JP" altLang="en-US" sz="1100" dirty="0"/>
              <a:t>（統合ポータルの構築）</a:t>
            </a:r>
            <a:endParaRPr lang="en-US" altLang="ja-JP" sz="1100" dirty="0"/>
          </a:p>
          <a:p>
            <a:pPr lvl="1"/>
            <a:r>
              <a:rPr lang="ja-JP" altLang="en-US" sz="1100" dirty="0"/>
              <a:t>分散横断検索が可能な統合ポータルの構築（短期・中期）（国立国会図書館、文部科学省、総務省）</a:t>
            </a:r>
          </a:p>
          <a:p>
            <a:r>
              <a:rPr lang="ja-JP" altLang="en-US" sz="1100" dirty="0"/>
              <a:t>（分野ごとのアグリゲーターによる取組）</a:t>
            </a:r>
            <a:endParaRPr lang="en-US" altLang="ja-JP" sz="1100" dirty="0"/>
          </a:p>
          <a:p>
            <a:pPr lvl="1"/>
            <a:r>
              <a:rPr lang="ja-JP" altLang="en-US" sz="1100" dirty="0"/>
              <a:t>メタデータ形式の標準化などのアーカイブ構築の方針の策定、収蔵資料のデジタル化への協力、メタデータの集約化を行う。（短期・中期）（国立国会図書館、文部科学省、総務省）</a:t>
            </a:r>
          </a:p>
          <a:p>
            <a:r>
              <a:rPr lang="zh-TW" altLang="en-US" sz="1100" dirty="0"/>
              <a:t>（書籍分野）</a:t>
            </a:r>
            <a:endParaRPr lang="en-US" altLang="zh-TW" sz="1100" dirty="0"/>
          </a:p>
          <a:p>
            <a:pPr lvl="1"/>
            <a:r>
              <a:rPr lang="ja-JP" altLang="en-US" sz="1100" dirty="0"/>
              <a:t>公共・大学図書館等の所蔵資料のデジタル化を促進するため、アーカイブ構築の手順等についての研修等を行う。（短期）（国立国会図書館、文部科学省）</a:t>
            </a:r>
          </a:p>
          <a:p>
            <a:pPr lvl="1"/>
            <a:r>
              <a:rPr lang="ja-JP" altLang="en-US" sz="1100" dirty="0"/>
              <a:t>統合ポータルとの連携強化のため、公共・大学図書館等に対し、デジタル化した資料へのメタデータ付与や外部連携インターフェース（</a:t>
            </a:r>
            <a:r>
              <a:rPr lang="en-US" altLang="ja-JP" sz="1100" dirty="0"/>
              <a:t>API</a:t>
            </a:r>
            <a:r>
              <a:rPr lang="ja-JP" altLang="en-US" sz="1100" dirty="0"/>
              <a:t>）を付した形での公開を支援するため助言等を行うとともに、所蔵資料のデジタル化及びアーカイブ連携のための取組を促進するため、必要な情報の周知を図る。 （短期）（国立国会図書館、文部科学省）</a:t>
            </a:r>
          </a:p>
          <a:p>
            <a:r>
              <a:rPr lang="ja-JP" altLang="en-US" sz="1100" dirty="0"/>
              <a:t>（文化財分野）</a:t>
            </a:r>
            <a:endParaRPr lang="en-US" altLang="ja-JP" sz="1100" dirty="0"/>
          </a:p>
          <a:p>
            <a:pPr lvl="1"/>
            <a:r>
              <a:rPr lang="ja-JP" altLang="en-US" sz="1100" dirty="0"/>
              <a:t>全国の博物館・美術館等において文化財等のデジタルアーカイブ化とそのデータの利活用が促進されるよう、国におけるこれまでの取組を踏まえて、地方の博物館・美術館等に対して必要な情報の周知を図る。（短期）（文部科学省）</a:t>
            </a:r>
          </a:p>
        </p:txBody>
      </p:sp>
      <p:sp>
        <p:nvSpPr>
          <p:cNvPr id="2" name="コンテンツ プレースホルダー 1"/>
          <p:cNvSpPr>
            <a:spLocks noGrp="1"/>
          </p:cNvSpPr>
          <p:nvPr>
            <p:ph sz="half" idx="2"/>
          </p:nvPr>
        </p:nvSpPr>
        <p:spPr>
          <a:xfrm>
            <a:off x="5879976" y="980728"/>
            <a:ext cx="4680520" cy="5877272"/>
          </a:xfrm>
        </p:spPr>
        <p:txBody>
          <a:bodyPr>
            <a:noAutofit/>
          </a:bodyPr>
          <a:lstStyle/>
          <a:p>
            <a:r>
              <a:rPr lang="ja-JP" altLang="en-US" sz="1100" dirty="0"/>
              <a:t>知財人財の戦略的な育成・活用</a:t>
            </a:r>
            <a:endParaRPr lang="en-US" altLang="ja-JP" sz="1100" dirty="0"/>
          </a:p>
          <a:p>
            <a:pPr lvl="1"/>
            <a:r>
              <a:rPr lang="ja-JP" altLang="en-US" sz="1100" dirty="0"/>
              <a:t>アーカイブ利活用促進に関連して、専門家の不足を解消するといった観点から、教育機関での組織的な育成や司書・学芸員等現職人財への研修等、アーカイブ専門人財の育成が重要</a:t>
            </a:r>
            <a:endParaRPr lang="en-US" altLang="ja-JP" sz="1100" dirty="0"/>
          </a:p>
          <a:p>
            <a:r>
              <a:rPr lang="ja-JP" altLang="en-US" sz="1100" dirty="0"/>
              <a:t>（標準化に係る国際交渉を担う人財等の育成）</a:t>
            </a:r>
          </a:p>
          <a:p>
            <a:pPr lvl="1"/>
            <a:r>
              <a:rPr lang="ja-JP" altLang="en-US" sz="1100" dirty="0"/>
              <a:t>国際標準化機関（</a:t>
            </a:r>
            <a:r>
              <a:rPr lang="en-US" altLang="ja-JP" sz="1100" dirty="0"/>
              <a:t>ISO/IEC</a:t>
            </a:r>
            <a:r>
              <a:rPr lang="ja-JP" altLang="en-US" sz="1100" dirty="0"/>
              <a:t>）における専門委員会等の国際会議で国際幹事や議長を担える人財や、国際標準化実務の遂行能力に加え、グローバルに通用する交渉力及びマネジメント力を備えた人財を育成するため、若手標準化人財の研修制度の拡充を検討する。</a:t>
            </a:r>
            <a:endParaRPr lang="en-US" altLang="ja-JP" sz="1100" dirty="0"/>
          </a:p>
          <a:p>
            <a:pPr lvl="1"/>
            <a:r>
              <a:rPr lang="ja-JP" altLang="en-US" sz="1100" dirty="0"/>
              <a:t>また、標準化をビジネスツールとして戦略的に活用することができる人財を育成するため、管理職、営業職等を対象とした人財育成プログラムを実施するとともに、大学における標準化講座の導入を促進する。（短期・中期）（経済産業省）</a:t>
            </a:r>
          </a:p>
          <a:p>
            <a:r>
              <a:rPr lang="ja-JP" altLang="en-US" sz="1100" dirty="0"/>
              <a:t>（アーカイブ関連人財の育成）</a:t>
            </a:r>
          </a:p>
          <a:p>
            <a:pPr lvl="1"/>
            <a:r>
              <a:rPr lang="ja-JP" altLang="en-US" sz="1100" dirty="0"/>
              <a:t>これまでのアーカイブの構築を通じて得られたノウハウや成果を活用しつつ、アーカイブの構築をけん引する人財や利活用をサポートする人財の育成を支援するため、美術館・博物館、大学・研究機関、民間施設の関係者に対し、アーカイブの必要性やアーカイブ人財の重要性の認識を広めるためのシンポジウム開催等の取組を実施する。（短期・中期）（国立国会図書館、文部科学省、総務省）</a:t>
            </a:r>
            <a:endParaRPr lang="en-US" altLang="ja-JP" sz="1100" dirty="0"/>
          </a:p>
          <a:p>
            <a:r>
              <a:rPr lang="ja-JP" altLang="en-US" sz="1100" dirty="0"/>
              <a:t>（利用に係る著作権者の意思表示）</a:t>
            </a:r>
            <a:endParaRPr lang="en-US" altLang="ja-JP" sz="1100" dirty="0"/>
          </a:p>
          <a:p>
            <a:pPr lvl="1"/>
            <a:r>
              <a:rPr lang="ja-JP" altLang="en-US" sz="1100" dirty="0"/>
              <a:t>利用目的に応じたポータルサイトの構築を容易にするため、関係省庁等連絡会等における統合ポータルに掲載されているメタデータのオープン化に向けた課題の検討や統合ポータルからデータセットを抽出する機能の普及等の環境整備を進める。（短期・中期）（国立国会図書館、内閣官房、関係府省）</a:t>
            </a:r>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266</a:t>
            </a:fld>
            <a:endParaRPr lang="ja-JP" altLang="en-US"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8750" y="-1"/>
            <a:ext cx="10763250" cy="6721475"/>
          </a:xfrm>
          <a:prstGeom prst="rect">
            <a:avLst/>
          </a:prstGeom>
        </p:spPr>
      </p:pic>
    </p:spTree>
    <p:extLst>
      <p:ext uri="{BB962C8B-B14F-4D97-AF65-F5344CB8AC3E}">
        <p14:creationId xmlns:p14="http://schemas.microsoft.com/office/powerpoint/2010/main" val="129011898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27902"/>
          </a:xfrm>
        </p:spPr>
        <p:txBody>
          <a:bodyPr>
            <a:normAutofit/>
          </a:bodyPr>
          <a:lstStyle/>
          <a:p>
            <a:r>
              <a:rPr kumimoji="1" lang="ja-JP" altLang="en-US" dirty="0" smtClean="0"/>
              <a:t>公共図書館職員に必要な</a:t>
            </a:r>
            <a:r>
              <a:rPr kumimoji="1" lang="en-US" altLang="ja-JP" dirty="0" smtClean="0"/>
              <a:t>IT</a:t>
            </a:r>
            <a:r>
              <a:rPr kumimoji="1" lang="ja-JP" altLang="en-US" dirty="0" smtClean="0"/>
              <a:t>スキル</a:t>
            </a:r>
            <a:endParaRPr kumimoji="1" lang="ja-JP" altLang="en-US" dirty="0"/>
          </a:p>
        </p:txBody>
      </p:sp>
      <p:sp>
        <p:nvSpPr>
          <p:cNvPr id="3" name="コンテンツ プレースホルダー 2"/>
          <p:cNvSpPr>
            <a:spLocks noGrp="1"/>
          </p:cNvSpPr>
          <p:nvPr>
            <p:ph sz="half" idx="1"/>
          </p:nvPr>
        </p:nvSpPr>
        <p:spPr>
          <a:xfrm>
            <a:off x="135924" y="928671"/>
            <a:ext cx="5140269" cy="5792805"/>
          </a:xfrm>
        </p:spPr>
        <p:style>
          <a:lnRef idx="1">
            <a:schemeClr val="accent1"/>
          </a:lnRef>
          <a:fillRef idx="2">
            <a:schemeClr val="accent1"/>
          </a:fillRef>
          <a:effectRef idx="1">
            <a:schemeClr val="accent1"/>
          </a:effectRef>
          <a:fontRef idx="minor">
            <a:schemeClr val="dk1"/>
          </a:fontRef>
        </p:style>
        <p:txBody>
          <a:bodyPr>
            <a:normAutofit fontScale="85000" lnSpcReduction="20000"/>
          </a:bodyPr>
          <a:lstStyle/>
          <a:p>
            <a:r>
              <a:rPr lang="en-US" altLang="ja-JP" dirty="0" smtClean="0"/>
              <a:t>IT</a:t>
            </a:r>
            <a:r>
              <a:rPr lang="ja-JP" altLang="en-US" dirty="0" smtClean="0"/>
              <a:t>スキル（システム、デジタル情報）が必要な図書館員の職種</a:t>
            </a:r>
            <a:endParaRPr lang="en-US" altLang="ja-JP" dirty="0" smtClean="0"/>
          </a:p>
          <a:p>
            <a:pPr lvl="1"/>
            <a:r>
              <a:rPr kumimoji="1" lang="ja-JP" altLang="en-US" dirty="0" smtClean="0"/>
              <a:t>組織経営層</a:t>
            </a:r>
            <a:endParaRPr kumimoji="1" lang="en-US" altLang="ja-JP" dirty="0" smtClean="0"/>
          </a:p>
          <a:p>
            <a:pPr lvl="1"/>
            <a:r>
              <a:rPr lang="ja-JP" altLang="en-US" dirty="0" smtClean="0"/>
              <a:t>ビジネスおよび</a:t>
            </a:r>
            <a:r>
              <a:rPr lang="en-US" altLang="ja-JP" dirty="0" smtClean="0"/>
              <a:t>IT</a:t>
            </a:r>
            <a:r>
              <a:rPr lang="ja-JP" altLang="en-US" dirty="0" smtClean="0"/>
              <a:t>戦略企画</a:t>
            </a:r>
            <a:endParaRPr lang="en-US" altLang="ja-JP" dirty="0" smtClean="0"/>
          </a:p>
          <a:p>
            <a:pPr lvl="1"/>
            <a:r>
              <a:rPr lang="ja-JP" altLang="en-US" dirty="0" smtClean="0"/>
              <a:t>事業実施</a:t>
            </a:r>
            <a:r>
              <a:rPr lang="ja-JP" altLang="en-US" dirty="0"/>
              <a:t>管理</a:t>
            </a:r>
            <a:endParaRPr lang="en-US" altLang="ja-JP" dirty="0" smtClean="0"/>
          </a:p>
          <a:p>
            <a:pPr lvl="1"/>
            <a:r>
              <a:rPr kumimoji="1" lang="ja-JP" altLang="en-US" dirty="0" smtClean="0"/>
              <a:t>ライブラリ・ファシリテーター</a:t>
            </a:r>
            <a:endParaRPr kumimoji="1" lang="en-US" altLang="ja-JP" dirty="0" smtClean="0"/>
          </a:p>
          <a:p>
            <a:pPr lvl="1"/>
            <a:r>
              <a:rPr lang="ja-JP" altLang="en-US" dirty="0" smtClean="0"/>
              <a:t>キュレータ</a:t>
            </a:r>
            <a:endParaRPr lang="en-US" altLang="ja-JP" dirty="0" smtClean="0"/>
          </a:p>
          <a:p>
            <a:pPr lvl="1"/>
            <a:r>
              <a:rPr kumimoji="1" lang="ja-JP" altLang="en-US" dirty="0" smtClean="0"/>
              <a:t>カタロガー</a:t>
            </a:r>
            <a:endParaRPr kumimoji="1" lang="en-US" altLang="ja-JP" dirty="0" smtClean="0"/>
          </a:p>
          <a:p>
            <a:pPr lvl="1"/>
            <a:r>
              <a:rPr lang="ja-JP" altLang="en-US" dirty="0" smtClean="0"/>
              <a:t>レファレンス・ライブラリアン</a:t>
            </a:r>
            <a:endParaRPr lang="en-US" altLang="ja-JP" dirty="0" smtClean="0"/>
          </a:p>
          <a:p>
            <a:pPr lvl="1"/>
            <a:r>
              <a:rPr lang="ja-JP" altLang="en-US" dirty="0" smtClean="0"/>
              <a:t>コーディネータ、エンベデッドライブラリアン</a:t>
            </a:r>
            <a:endParaRPr lang="en-US" altLang="ja-JP" dirty="0" smtClean="0"/>
          </a:p>
          <a:p>
            <a:pPr lvl="1"/>
            <a:r>
              <a:rPr lang="ja-JP" altLang="en-US" dirty="0" smtClean="0"/>
              <a:t>デジタルアーキビスト</a:t>
            </a:r>
            <a:endParaRPr lang="en-US" altLang="ja-JP" dirty="0" smtClean="0"/>
          </a:p>
          <a:p>
            <a:pPr lvl="1"/>
            <a:r>
              <a:rPr lang="ja-JP" altLang="en-US" dirty="0" smtClean="0"/>
              <a:t>デジタル・プリザベーション・キュレーター</a:t>
            </a:r>
            <a:endParaRPr lang="en-US" altLang="ja-JP" dirty="0" smtClean="0"/>
          </a:p>
          <a:p>
            <a:pPr lvl="1"/>
            <a:r>
              <a:rPr lang="ja-JP" altLang="en-US" dirty="0" smtClean="0"/>
              <a:t>システム・ライブラリアン</a:t>
            </a:r>
            <a:endParaRPr lang="en-US" altLang="ja-JP" dirty="0" smtClean="0"/>
          </a:p>
          <a:p>
            <a:pPr lvl="1"/>
            <a:r>
              <a:rPr lang="ja-JP" altLang="en-US" dirty="0" smtClean="0"/>
              <a:t>システムエンジニア</a:t>
            </a:r>
            <a:endParaRPr lang="en-US" altLang="ja-JP" dirty="0" smtClean="0"/>
          </a:p>
          <a:p>
            <a:pPr lvl="1"/>
            <a:r>
              <a:rPr lang="ja-JP" altLang="en-US" dirty="0" smtClean="0"/>
              <a:t>システムオペレータ</a:t>
            </a:r>
            <a:endParaRPr lang="en-US" altLang="ja-JP" dirty="0" smtClean="0"/>
          </a:p>
          <a:p>
            <a:pPr lvl="1"/>
            <a:r>
              <a:rPr lang="ja-JP" altLang="en-US" dirty="0" smtClean="0"/>
              <a:t>利用者ヘルプ</a:t>
            </a:r>
            <a:endParaRPr lang="en-US" altLang="ja-JP" dirty="0" smtClean="0"/>
          </a:p>
          <a:p>
            <a:pPr lvl="1"/>
            <a:r>
              <a:rPr lang="ja-JP" altLang="en-US" dirty="0" smtClean="0"/>
              <a:t>・・</a:t>
            </a:r>
            <a:r>
              <a:rPr lang="ja-JP" altLang="en-US" dirty="0"/>
              <a:t>・</a:t>
            </a:r>
            <a:endParaRPr lang="en-US" altLang="ja-JP" dirty="0" smtClean="0"/>
          </a:p>
          <a:p>
            <a:pPr lvl="1"/>
            <a:endParaRPr lang="en-US" altLang="ja-JP" dirty="0" smtClean="0"/>
          </a:p>
          <a:p>
            <a:pPr lvl="1"/>
            <a:endParaRPr kumimoji="1" lang="ja-JP" altLang="en-US" dirty="0"/>
          </a:p>
        </p:txBody>
      </p:sp>
      <p:sp>
        <p:nvSpPr>
          <p:cNvPr id="4" name="コンテンツ プレースホルダー 3"/>
          <p:cNvSpPr>
            <a:spLocks noGrp="1"/>
          </p:cNvSpPr>
          <p:nvPr>
            <p:ph sz="half" idx="2"/>
          </p:nvPr>
        </p:nvSpPr>
        <p:spPr>
          <a:xfrm>
            <a:off x="6369269" y="928671"/>
            <a:ext cx="5686807" cy="5792805"/>
          </a:xfrm>
        </p:spPr>
        <p:style>
          <a:lnRef idx="1">
            <a:schemeClr val="accent4"/>
          </a:lnRef>
          <a:fillRef idx="2">
            <a:schemeClr val="accent4"/>
          </a:fillRef>
          <a:effectRef idx="1">
            <a:schemeClr val="accent4"/>
          </a:effectRef>
          <a:fontRef idx="minor">
            <a:schemeClr val="dk1"/>
          </a:fontRef>
        </p:style>
        <p:txBody>
          <a:bodyPr>
            <a:normAutofit fontScale="85000" lnSpcReduction="20000"/>
          </a:bodyPr>
          <a:lstStyle/>
          <a:p>
            <a:r>
              <a:rPr lang="ja-JP" altLang="en-US" dirty="0"/>
              <a:t>役員</a:t>
            </a:r>
            <a:r>
              <a:rPr lang="ja-JP" altLang="en-US" dirty="0" smtClean="0"/>
              <a:t>、部長・課長も含めて全職員</a:t>
            </a:r>
            <a:endParaRPr lang="en-US" altLang="ja-JP" dirty="0" smtClean="0"/>
          </a:p>
          <a:p>
            <a:pPr lvl="1"/>
            <a:r>
              <a:rPr lang="en-US" altLang="ja-JP" dirty="0" smtClean="0"/>
              <a:t>IT</a:t>
            </a:r>
            <a:r>
              <a:rPr lang="ja-JP" altLang="en-US" dirty="0" smtClean="0"/>
              <a:t>パスポート試験レベル</a:t>
            </a:r>
            <a:endParaRPr lang="en-US" altLang="ja-JP" dirty="0" smtClean="0"/>
          </a:p>
          <a:p>
            <a:pPr lvl="1"/>
            <a:r>
              <a:rPr lang="en-US" altLang="ja-JP" dirty="0" smtClean="0"/>
              <a:t>IT</a:t>
            </a:r>
            <a:r>
              <a:rPr lang="ja-JP" altLang="en-US" dirty="0" smtClean="0"/>
              <a:t>リテラシーレベルで、説明が要らないレベル</a:t>
            </a:r>
            <a:endParaRPr lang="en-US" altLang="ja-JP" dirty="0" smtClean="0"/>
          </a:p>
          <a:p>
            <a:r>
              <a:rPr lang="ja-JP" altLang="en-US" dirty="0" smtClean="0"/>
              <a:t>システムおよびデジタルコンテンツのハンドリングに関わる職員</a:t>
            </a:r>
            <a:endParaRPr lang="en-US" altLang="ja-JP" dirty="0" smtClean="0"/>
          </a:p>
          <a:p>
            <a:pPr lvl="1"/>
            <a:r>
              <a:rPr lang="ja-JP" altLang="en-US" dirty="0" smtClean="0"/>
              <a:t>基本情報技術者試験レベル</a:t>
            </a:r>
            <a:endParaRPr lang="en-US" altLang="ja-JP" dirty="0" smtClean="0"/>
          </a:p>
          <a:p>
            <a:r>
              <a:rPr lang="ja-JP" altLang="en-US" dirty="0" smtClean="0"/>
              <a:t>システム、デジタルコンテンツの利活用に関わる職員</a:t>
            </a:r>
            <a:endParaRPr lang="en-US" altLang="ja-JP" dirty="0" smtClean="0"/>
          </a:p>
          <a:p>
            <a:pPr lvl="1"/>
            <a:r>
              <a:rPr lang="ja-JP" altLang="en-US" dirty="0" smtClean="0"/>
              <a:t>基本情報技術者試験レベル</a:t>
            </a:r>
            <a:endParaRPr lang="en-US" altLang="ja-JP" dirty="0" smtClean="0"/>
          </a:p>
          <a:p>
            <a:r>
              <a:rPr lang="ja-JP" altLang="en-US" dirty="0" smtClean="0"/>
              <a:t>システム化、アーカイブ化の推進役</a:t>
            </a:r>
            <a:endParaRPr lang="en-US" altLang="ja-JP" dirty="0" smtClean="0"/>
          </a:p>
          <a:p>
            <a:pPr lvl="1"/>
            <a:r>
              <a:rPr lang="ja-JP" altLang="en-US" dirty="0" smtClean="0"/>
              <a:t>応用技術者試験レベル</a:t>
            </a:r>
            <a:endParaRPr lang="en-US" altLang="ja-JP" dirty="0"/>
          </a:p>
          <a:p>
            <a:r>
              <a:rPr lang="ja-JP" altLang="en-US" dirty="0" smtClean="0"/>
              <a:t>システム構築、デジタル化調達担当者</a:t>
            </a:r>
            <a:endParaRPr lang="en-US" altLang="ja-JP" dirty="0" smtClean="0"/>
          </a:p>
          <a:p>
            <a:pPr lvl="1"/>
            <a:r>
              <a:rPr lang="ja-JP" altLang="en-US" dirty="0" smtClean="0"/>
              <a:t>外部委託に際し、委託先の言いなりになったり、だまされないレベルのスキル</a:t>
            </a:r>
            <a:endParaRPr lang="en-US" altLang="ja-JP" dirty="0" smtClean="0"/>
          </a:p>
          <a:p>
            <a:pPr lvl="2"/>
            <a:r>
              <a:rPr lang="ja-JP" altLang="en-US" dirty="0" smtClean="0"/>
              <a:t>応用技術者試験レベルのスキルと担当者で分担して</a:t>
            </a:r>
            <a:endParaRPr lang="en-US" altLang="ja-JP" dirty="0" smtClean="0"/>
          </a:p>
          <a:p>
            <a:r>
              <a:rPr lang="ja-JP" altLang="en-US" dirty="0" smtClean="0"/>
              <a:t>システム実装、アーカイブ構築者</a:t>
            </a:r>
            <a:endParaRPr lang="en-US" altLang="ja-JP" dirty="0" smtClean="0"/>
          </a:p>
          <a:p>
            <a:pPr lvl="1"/>
            <a:r>
              <a:rPr lang="ja-JP" altLang="en-US" dirty="0" smtClean="0"/>
              <a:t>外部委託</a:t>
            </a:r>
            <a:endParaRPr lang="en-US" altLang="ja-JP" dirty="0" smtClean="0"/>
          </a:p>
          <a:p>
            <a:pPr lvl="1"/>
            <a:r>
              <a:rPr lang="ja-JP" altLang="en-US" dirty="0" smtClean="0"/>
              <a:t>外部委託</a:t>
            </a:r>
            <a:r>
              <a:rPr lang="ja-JP" altLang="en-US" dirty="0"/>
              <a:t>者</a:t>
            </a:r>
            <a:r>
              <a:rPr lang="ja-JP" altLang="en-US" dirty="0" smtClean="0"/>
              <a:t>は、各分野の専門知識レベル</a:t>
            </a:r>
            <a:endParaRPr lang="en-US" altLang="ja-JP" dirty="0" smtClean="0"/>
          </a:p>
          <a:p>
            <a:pPr lvl="1"/>
            <a:endParaRPr lang="en-US" altLang="ja-JP" dirty="0" smtClean="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267</a:t>
            </a:fld>
            <a:endParaRPr kumimoji="0" lang="en-US"/>
          </a:p>
        </p:txBody>
      </p:sp>
      <p:sp>
        <p:nvSpPr>
          <p:cNvPr id="7" name="横巻き 6"/>
          <p:cNvSpPr/>
          <p:nvPr/>
        </p:nvSpPr>
        <p:spPr>
          <a:xfrm>
            <a:off x="10877728" y="342066"/>
            <a:ext cx="952143"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100" b="1" dirty="0">
                <a:solidFill>
                  <a:srgbClr val="FF0000"/>
                </a:solidFill>
                <a:latin typeface="HG丸ｺﾞｼｯｸM-PRO" panose="020F0600000000000000" pitchFamily="50" charset="-128"/>
                <a:ea typeface="HG丸ｺﾞｼｯｸM-PRO" panose="020F0600000000000000" pitchFamily="50" charset="-128"/>
              </a:rPr>
              <a:t>新規</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8" name="右矢印 7"/>
          <p:cNvSpPr/>
          <p:nvPr/>
        </p:nvSpPr>
        <p:spPr>
          <a:xfrm>
            <a:off x="5276193" y="2806262"/>
            <a:ext cx="1008993" cy="12192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28774326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lang="en-US" altLang="ja-JP" dirty="0" smtClean="0">
                <a:latin typeface="HG丸ｺﾞｼｯｸM-PRO" panose="020F0600000000000000" pitchFamily="50" charset="-128"/>
                <a:ea typeface="HG丸ｺﾞｼｯｸM-PRO" panose="020F0600000000000000" pitchFamily="50" charset="-128"/>
              </a:rPr>
              <a:t>MLA</a:t>
            </a:r>
            <a:r>
              <a:rPr lang="ja-JP" altLang="en-US" dirty="0" smtClean="0">
                <a:latin typeface="HG丸ｺﾞｼｯｸM-PRO" panose="020F0600000000000000" pitchFamily="50" charset="-128"/>
                <a:ea typeface="HG丸ｺﾞｼｯｸM-PRO" panose="020F0600000000000000" pitchFamily="50" charset="-128"/>
              </a:rPr>
              <a:t>連携</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style>
          <a:lnRef idx="1">
            <a:schemeClr val="accent6"/>
          </a:lnRef>
          <a:fillRef idx="2">
            <a:schemeClr val="accent6"/>
          </a:fillRef>
          <a:effectRef idx="1">
            <a:schemeClr val="accent6"/>
          </a:effectRef>
          <a:fontRef idx="minor">
            <a:schemeClr val="dk1"/>
          </a:fontRef>
        </p:style>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268</a:t>
            </a:fld>
            <a:endParaRPr kumimoji="0" lang="en-US"/>
          </a:p>
        </p:txBody>
      </p:sp>
    </p:spTree>
    <p:extLst>
      <p:ext uri="{BB962C8B-B14F-4D97-AF65-F5344CB8AC3E}">
        <p14:creationId xmlns:p14="http://schemas.microsoft.com/office/powerpoint/2010/main" val="779008765"/>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F4452966-B049-44BD-B41E-B113EA53487F}" type="slidenum">
              <a:rPr lang="en-US" altLang="ja-JP">
                <a:solidFill>
                  <a:srgbClr val="000000"/>
                </a:solidFill>
              </a:rPr>
              <a:pPr/>
              <a:t>269</a:t>
            </a:fld>
            <a:endParaRPr lang="en-US" altLang="ja-JP">
              <a:solidFill>
                <a:srgbClr val="000000"/>
              </a:solidFill>
            </a:endParaRPr>
          </a:p>
        </p:txBody>
      </p:sp>
      <p:sp>
        <p:nvSpPr>
          <p:cNvPr id="1045506" name="Rectangle 2"/>
          <p:cNvSpPr>
            <a:spLocks noGrp="1" noChangeArrowheads="1"/>
          </p:cNvSpPr>
          <p:nvPr>
            <p:ph type="title"/>
          </p:nvPr>
        </p:nvSpPr>
        <p:spPr>
          <a:xfrm>
            <a:off x="0" y="0"/>
            <a:ext cx="12192000" cy="1078787"/>
          </a:xfrm>
        </p:spPr>
        <p:txBody>
          <a:bodyPr/>
          <a:lstStyle/>
          <a:p>
            <a:r>
              <a:rPr lang="en-US" altLang="ja-JP" sz="2400" dirty="0"/>
              <a:t>【</a:t>
            </a:r>
            <a:r>
              <a:rPr lang="ja-JP" altLang="en-US" sz="2400" dirty="0"/>
              <a:t>連携協力</a:t>
            </a:r>
            <a:r>
              <a:rPr lang="en-US" altLang="ja-JP" sz="2400" dirty="0"/>
              <a:t>】</a:t>
            </a:r>
            <a:r>
              <a:rPr lang="en-US" altLang="ja-JP" sz="4000" dirty="0"/>
              <a:t> </a:t>
            </a:r>
            <a:r>
              <a:rPr lang="en-US" altLang="ja-JP" sz="3200" dirty="0">
                <a:latin typeface="ＭＳ Ｐゴシック" panose="020B0600070205080204" pitchFamily="50" charset="-128"/>
              </a:rPr>
              <a:t>MLA</a:t>
            </a:r>
            <a:r>
              <a:rPr lang="ja-JP" altLang="en-US" sz="3200" dirty="0"/>
              <a:t>連携</a:t>
            </a:r>
            <a:r>
              <a:rPr lang="ja-JP" altLang="en-US" sz="4000" dirty="0"/>
              <a:t/>
            </a:r>
            <a:br>
              <a:rPr lang="ja-JP" altLang="en-US" sz="4000" dirty="0"/>
            </a:br>
            <a:r>
              <a:rPr lang="ja-JP" altLang="en-US" sz="2400" dirty="0"/>
              <a:t>デジタル情報資源ラウンドテーブル（仮称） の発足</a:t>
            </a:r>
          </a:p>
        </p:txBody>
      </p:sp>
      <p:sp>
        <p:nvSpPr>
          <p:cNvPr id="1045507" name="Rectangle 3"/>
          <p:cNvSpPr>
            <a:spLocks noGrp="1" noChangeArrowheads="1"/>
          </p:cNvSpPr>
          <p:nvPr>
            <p:ph type="body" idx="1"/>
          </p:nvPr>
        </p:nvSpPr>
        <p:spPr>
          <a:xfrm>
            <a:off x="1786206" y="1186845"/>
            <a:ext cx="8640763" cy="4752975"/>
          </a:xfrm>
          <a:ln>
            <a:headEnd/>
            <a:tailEnd/>
          </a:ln>
        </p:spPr>
        <p:style>
          <a:lnRef idx="1">
            <a:schemeClr val="accent4"/>
          </a:lnRef>
          <a:fillRef idx="2">
            <a:schemeClr val="accent4"/>
          </a:fillRef>
          <a:effectRef idx="1">
            <a:schemeClr val="accent4"/>
          </a:effectRef>
          <a:fontRef idx="minor">
            <a:schemeClr val="dk1"/>
          </a:fontRef>
        </p:style>
        <p:txBody>
          <a:bodyPr/>
          <a:lstStyle/>
          <a:p>
            <a:pPr>
              <a:lnSpc>
                <a:spcPct val="80000"/>
              </a:lnSpc>
            </a:pPr>
            <a:r>
              <a:rPr lang="ja-JP" altLang="en-US" sz="1800" dirty="0"/>
              <a:t>背景</a:t>
            </a:r>
          </a:p>
          <a:p>
            <a:pPr lvl="1">
              <a:lnSpc>
                <a:spcPct val="80000"/>
              </a:lnSpc>
            </a:pPr>
            <a:r>
              <a:rPr lang="ja-JP" altLang="en-US" sz="1600" dirty="0"/>
              <a:t>文書館、博物館、図書館においては、これまで大量に蓄積されてきた過去の文化資源のデジタル化は、未だ進んでいない。</a:t>
            </a:r>
          </a:p>
          <a:p>
            <a:pPr lvl="1">
              <a:lnSpc>
                <a:spcPct val="80000"/>
              </a:lnSpc>
            </a:pPr>
            <a:r>
              <a:rPr lang="ja-JP" altLang="en-US" sz="1600" dirty="0"/>
              <a:t>また、デジタル化形式の標準化や、各組織・機関の作成するデータベース間の連携についても、その利活用において、多くの課題を抱えている。</a:t>
            </a:r>
          </a:p>
          <a:p>
            <a:pPr>
              <a:lnSpc>
                <a:spcPct val="80000"/>
              </a:lnSpc>
            </a:pPr>
            <a:r>
              <a:rPr lang="ja-JP" altLang="en-US" sz="1800" dirty="0"/>
              <a:t>目的</a:t>
            </a:r>
          </a:p>
          <a:p>
            <a:pPr lvl="1">
              <a:lnSpc>
                <a:spcPct val="80000"/>
              </a:lnSpc>
            </a:pPr>
            <a:r>
              <a:rPr lang="en-US" altLang="ja-JP" sz="1600" dirty="0"/>
              <a:t>MLA</a:t>
            </a:r>
            <a:r>
              <a:rPr lang="ja-JP" altLang="en-US" sz="1600" dirty="0"/>
              <a:t>の各機関が保有するコレクション全体を、インターネットで、一元的に利用できるように</a:t>
            </a:r>
          </a:p>
          <a:p>
            <a:pPr lvl="1">
              <a:lnSpc>
                <a:spcPct val="80000"/>
              </a:lnSpc>
            </a:pPr>
            <a:r>
              <a:rPr lang="ja-JP" altLang="en-US" sz="1600" dirty="0"/>
              <a:t>検索結果から各機関の</a:t>
            </a:r>
            <a:r>
              <a:rPr lang="en-US" altLang="ja-JP" sz="1600" dirty="0"/>
              <a:t>DB</a:t>
            </a:r>
            <a:r>
              <a:rPr lang="ja-JP" altLang="en-US" sz="1600" dirty="0"/>
              <a:t>へ案内することにより、各機関の</a:t>
            </a:r>
            <a:r>
              <a:rPr lang="en-US" altLang="ja-JP" sz="1600" dirty="0"/>
              <a:t>DB</a:t>
            </a:r>
            <a:r>
              <a:rPr lang="ja-JP" altLang="en-US" sz="1600" dirty="0" err="1"/>
              <a:t>の利</a:t>
            </a:r>
            <a:r>
              <a:rPr lang="ja-JP" altLang="en-US" sz="1600" dirty="0"/>
              <a:t>活用が進むように。</a:t>
            </a:r>
          </a:p>
          <a:p>
            <a:pPr lvl="1">
              <a:lnSpc>
                <a:spcPct val="80000"/>
              </a:lnSpc>
            </a:pPr>
            <a:r>
              <a:rPr lang="ja-JP" altLang="en-US" sz="1600" dirty="0"/>
              <a:t>さらに来館して実物を見る利用者が増えるように。 </a:t>
            </a:r>
          </a:p>
          <a:p>
            <a:pPr>
              <a:lnSpc>
                <a:spcPct val="80000"/>
              </a:lnSpc>
            </a:pPr>
            <a:r>
              <a:rPr lang="ja-JP" altLang="en-US" sz="1800" dirty="0"/>
              <a:t>状況</a:t>
            </a:r>
          </a:p>
          <a:p>
            <a:pPr lvl="1">
              <a:lnSpc>
                <a:spcPct val="80000"/>
              </a:lnSpc>
            </a:pPr>
            <a:r>
              <a:rPr lang="ja-JP" altLang="en-US" sz="1600" dirty="0"/>
              <a:t>平成</a:t>
            </a:r>
            <a:r>
              <a:rPr lang="en-US" altLang="ja-JP" sz="1600" dirty="0"/>
              <a:t>20</a:t>
            </a:r>
            <a:r>
              <a:rPr lang="ja-JP" altLang="en-US" sz="1600" dirty="0"/>
              <a:t>年</a:t>
            </a:r>
            <a:r>
              <a:rPr lang="en-US" altLang="ja-JP" sz="1600" dirty="0"/>
              <a:t>3</a:t>
            </a:r>
            <a:r>
              <a:rPr lang="ja-JP" altLang="en-US" sz="1600" dirty="0"/>
              <a:t>月準備会開催</a:t>
            </a:r>
          </a:p>
          <a:p>
            <a:pPr lvl="2">
              <a:lnSpc>
                <a:spcPct val="80000"/>
              </a:lnSpc>
            </a:pPr>
            <a:r>
              <a:rPr lang="ja-JP" altLang="en-US" sz="1400" dirty="0"/>
              <a:t>国立公文書館、東京国立博物館、国立情報学研究所、科学技術振興機構、慶応大学、奈良女子大、国立国会図書館</a:t>
            </a:r>
          </a:p>
          <a:p>
            <a:pPr lvl="2">
              <a:lnSpc>
                <a:spcPct val="80000"/>
              </a:lnSpc>
            </a:pPr>
            <a:r>
              <a:rPr lang="ja-JP" altLang="en-US" sz="1400" dirty="0"/>
              <a:t>横断的アーカイブズ論研究会</a:t>
            </a:r>
          </a:p>
          <a:p>
            <a:pPr lvl="1">
              <a:lnSpc>
                <a:spcPct val="80000"/>
              </a:lnSpc>
            </a:pPr>
            <a:r>
              <a:rPr lang="ja-JP" altLang="en-US" sz="1600" dirty="0"/>
              <a:t>平成</a:t>
            </a:r>
            <a:r>
              <a:rPr lang="en-US" altLang="ja-JP" sz="1600" dirty="0"/>
              <a:t>20</a:t>
            </a:r>
            <a:r>
              <a:rPr lang="ja-JP" altLang="en-US" sz="1600" dirty="0"/>
              <a:t>年１２月に、ラウンドテーブルを発足させる</a:t>
            </a:r>
          </a:p>
          <a:p>
            <a:pPr lvl="2">
              <a:lnSpc>
                <a:spcPct val="80000"/>
              </a:lnSpc>
            </a:pPr>
            <a:r>
              <a:rPr lang="ja-JP" altLang="en-US" sz="1400" dirty="0"/>
              <a:t>日本国内の博物館、図書館、文書館が、館種を超えたデジタル化による仮想的なコレクションの構築を目指す。</a:t>
            </a:r>
          </a:p>
          <a:p>
            <a:pPr lvl="2">
              <a:lnSpc>
                <a:spcPct val="80000"/>
              </a:lnSpc>
            </a:pPr>
            <a:r>
              <a:rPr lang="ja-JP" altLang="en-US" sz="1400" dirty="0"/>
              <a:t>デジタル化の進展に係る共通の課題について、その解決に向けた協議・検討を行う。</a:t>
            </a:r>
          </a:p>
          <a:p>
            <a:pPr lvl="2">
              <a:lnSpc>
                <a:spcPct val="80000"/>
              </a:lnSpc>
              <a:buFont typeface="Wingdings" panose="05000000000000000000" pitchFamily="2" charset="2"/>
              <a:buNone/>
            </a:pPr>
            <a:endParaRPr lang="en-US" altLang="ja-JP" sz="1400" dirty="0"/>
          </a:p>
        </p:txBody>
      </p:sp>
      <p:sp>
        <p:nvSpPr>
          <p:cNvPr id="1045508" name="Rectangle 4"/>
          <p:cNvSpPr>
            <a:spLocks noChangeArrowheads="1"/>
          </p:cNvSpPr>
          <p:nvPr/>
        </p:nvSpPr>
        <p:spPr bwMode="auto">
          <a:xfrm>
            <a:off x="2326533" y="6320423"/>
            <a:ext cx="7835799" cy="338554"/>
          </a:xfrm>
          <a:prstGeom prst="rect">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pPr>
            <a:r>
              <a:rPr lang="en-US" altLang="ja-JP" sz="1600" b="1">
                <a:solidFill>
                  <a:srgbClr val="3333CC"/>
                </a:solidFill>
                <a:latin typeface="HG丸ｺﾞｼｯｸM-PRO" panose="020F0600000000000000" pitchFamily="50" charset="-128"/>
                <a:ea typeface="HG丸ｺﾞｼｯｸM-PRO" panose="020F0600000000000000" pitchFamily="50" charset="-128"/>
              </a:rPr>
              <a:t>⇒</a:t>
            </a:r>
            <a:r>
              <a:rPr lang="ja-JP" altLang="en-US" sz="1600" b="1">
                <a:solidFill>
                  <a:srgbClr val="3333CC"/>
                </a:solidFill>
                <a:latin typeface="HG丸ｺﾞｼｯｸM-PRO" panose="020F0600000000000000" pitchFamily="50" charset="-128"/>
                <a:ea typeface="HG丸ｺﾞｼｯｸM-PRO" panose="020F0600000000000000" pitchFamily="50" charset="-128"/>
              </a:rPr>
              <a:t>　関係機関のコンテンツへのアクセス、来館利用が促進される形での連携・協力</a:t>
            </a:r>
          </a:p>
        </p:txBody>
      </p:sp>
      <p:sp>
        <p:nvSpPr>
          <p:cNvPr id="2" name="テキスト ボックス 1"/>
          <p:cNvSpPr txBox="1"/>
          <p:nvPr/>
        </p:nvSpPr>
        <p:spPr>
          <a:xfrm>
            <a:off x="11137186" y="170061"/>
            <a:ext cx="883575" cy="369332"/>
          </a:xfrm>
          <a:prstGeom prst="rect">
            <a:avLst/>
          </a:prstGeom>
          <a:noFill/>
        </p:spPr>
        <p:txBody>
          <a:bodyPr wrap="none" rtlCol="0">
            <a:spAutoFit/>
          </a:bodyPr>
          <a:lstStyle/>
          <a:p>
            <a:r>
              <a:rPr kumimoji="1" lang="en-US" altLang="ja-JP" dirty="0" smtClean="0"/>
              <a:t>2008</a:t>
            </a:r>
            <a:r>
              <a:rPr kumimoji="1" lang="ja-JP" altLang="en-US" dirty="0" smtClean="0"/>
              <a:t>年</a:t>
            </a:r>
            <a:endParaRPr kumimoji="1" lang="ja-JP" altLang="en-US" dirty="0"/>
          </a:p>
        </p:txBody>
      </p:sp>
    </p:spTree>
    <p:extLst>
      <p:ext uri="{BB962C8B-B14F-4D97-AF65-F5344CB8AC3E}">
        <p14:creationId xmlns:p14="http://schemas.microsoft.com/office/powerpoint/2010/main" val="1303708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下矢印 10"/>
          <p:cNvSpPr/>
          <p:nvPr/>
        </p:nvSpPr>
        <p:spPr>
          <a:xfrm>
            <a:off x="3575721" y="2347140"/>
            <a:ext cx="783795" cy="1657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r>
              <a:rPr lang="ja-JP" altLang="en-US" dirty="0" smtClean="0"/>
              <a:t>図書館資料の保存と利用</a:t>
            </a:r>
            <a:endParaRPr lang="ja-JP" altLang="en-US" dirty="0"/>
          </a:p>
        </p:txBody>
      </p:sp>
      <p:sp>
        <p:nvSpPr>
          <p:cNvPr id="6" name="Text Box 9"/>
          <p:cNvSpPr txBox="1">
            <a:spLocks noChangeArrowheads="1"/>
          </p:cNvSpPr>
          <p:nvPr/>
        </p:nvSpPr>
        <p:spPr bwMode="auto">
          <a:xfrm>
            <a:off x="2730103" y="5781675"/>
            <a:ext cx="365522" cy="369332"/>
          </a:xfrm>
          <a:prstGeom prst="rect">
            <a:avLst/>
          </a:prstGeom>
          <a:noFill/>
          <a:ln w="9525">
            <a:noFill/>
            <a:miter lim="800000"/>
            <a:headEnd/>
            <a:tailEnd/>
          </a:ln>
        </p:spPr>
        <p:txBody>
          <a:bodyPr>
            <a:spAutoFit/>
          </a:bodyPr>
          <a:lstStyle/>
          <a:p>
            <a:pPr marL="205979" indent="-205979">
              <a:spcBef>
                <a:spcPct val="50000"/>
              </a:spcBef>
            </a:pPr>
            <a:fld id="{CF5873E1-5B93-490B-A2A8-B049A74961E0}" type="slidenum">
              <a:rPr lang="ja-JP" altLang="en-US" sz="900">
                <a:solidFill>
                  <a:prstClr val="white"/>
                </a:solidFill>
                <a:latin typeface="Meiryo UI" panose="020B0604030504040204" pitchFamily="50" charset="-128"/>
                <a:ea typeface="Meiryo UI" panose="020B0604030504040204" pitchFamily="50" charset="-128"/>
              </a:rPr>
              <a:pPr marL="205979" indent="-205979">
                <a:spcBef>
                  <a:spcPct val="50000"/>
                </a:spcBef>
              </a:pPr>
              <a:t>27</a:t>
            </a:fld>
            <a:endParaRPr lang="en-US" altLang="ja-JP" sz="900">
              <a:solidFill>
                <a:prstClr val="white"/>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2135560" y="1700809"/>
            <a:ext cx="7560840" cy="646331"/>
          </a:xfrm>
          <a:prstGeom prst="rect">
            <a:avLst/>
          </a:prstGeom>
          <a:solidFill>
            <a:schemeClr val="tx2">
              <a:lumMod val="20000"/>
              <a:lumOff val="80000"/>
            </a:schemeClr>
          </a:solidFill>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wrap="square" rtlCol="0">
            <a:spAutoFit/>
          </a:bodyPr>
          <a:lstStyle/>
          <a:p>
            <a:r>
              <a:rPr lang="ja-JP" altLang="en-US" sz="3600" dirty="0">
                <a:solidFill>
                  <a:srgbClr val="1F497D">
                    <a:lumMod val="75000"/>
                  </a:srgbClr>
                </a:solidFill>
                <a:latin typeface="Meiryo UI" panose="020B0604030504040204" pitchFamily="50" charset="-128"/>
                <a:ea typeface="Meiryo UI" panose="020B0604030504040204" pitchFamily="50" charset="-128"/>
              </a:rPr>
              <a:t>資料は、利用によって、劣化損傷する</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329501" y="2714470"/>
            <a:ext cx="3140510" cy="646331"/>
          </a:xfrm>
          <a:prstGeom prst="rect">
            <a:avLst/>
          </a:prstGeom>
          <a:solidFill>
            <a:schemeClr val="tx2">
              <a:lumMod val="20000"/>
              <a:lumOff val="80000"/>
            </a:schemeClr>
          </a:solidFill>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ja-JP" altLang="en-US" sz="3600" dirty="0">
                <a:solidFill>
                  <a:srgbClr val="1F497D">
                    <a:lumMod val="75000"/>
                  </a:srgbClr>
                </a:solidFill>
                <a:latin typeface="Meiryo UI" panose="020B0604030504040204" pitchFamily="50" charset="-128"/>
                <a:ea typeface="Meiryo UI" panose="020B0604030504040204" pitchFamily="50" charset="-128"/>
              </a:rPr>
              <a:t>資料保存対策</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567608" y="4029779"/>
            <a:ext cx="2664296"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ja-JP" altLang="en-US" sz="3600" dirty="0">
                <a:solidFill>
                  <a:srgbClr val="1F497D">
                    <a:lumMod val="75000"/>
                  </a:srgbClr>
                </a:solidFill>
                <a:latin typeface="Meiryo UI" panose="020B0604030504040204" pitchFamily="50" charset="-128"/>
                <a:ea typeface="Meiryo UI" panose="020B0604030504040204" pitchFamily="50" charset="-128"/>
              </a:rPr>
              <a:t>媒 体 変 換</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58148" y="4648951"/>
            <a:ext cx="3857832" cy="523220"/>
          </a:xfrm>
          <a:prstGeom prst="rect">
            <a:avLst/>
          </a:prstGeom>
          <a:noFill/>
        </p:spPr>
        <p:txBody>
          <a:bodyPr wrap="square" rtlCol="0">
            <a:spAutoFit/>
          </a:bodyPr>
          <a:lstStyle/>
          <a:p>
            <a:pPr algn="ctr"/>
            <a:r>
              <a:rPr lang="ja-JP" altLang="en-US" sz="2800" dirty="0">
                <a:solidFill>
                  <a:srgbClr val="1F497D">
                    <a:lumMod val="75000"/>
                  </a:srgbClr>
                </a:solidFill>
                <a:latin typeface="Meiryo UI" panose="020B0604030504040204" pitchFamily="50" charset="-128"/>
                <a:ea typeface="Meiryo UI" panose="020B0604030504040204" pitchFamily="50" charset="-128"/>
              </a:rPr>
              <a:t>～保存と利用の両立～</a:t>
            </a:r>
            <a:endParaRPr lang="en-US" altLang="ja-JP" sz="2800" dirty="0">
              <a:solidFill>
                <a:srgbClr val="1F497D">
                  <a:lumMod val="75000"/>
                </a:srgbClr>
              </a:solidFill>
              <a:latin typeface="Meiryo UI" panose="020B0604030504040204" pitchFamily="50" charset="-128"/>
              <a:ea typeface="Meiryo UI" panose="020B0604030504040204" pitchFamily="50" charset="-128"/>
            </a:endParaRPr>
          </a:p>
        </p:txBody>
      </p:sp>
      <p:sp>
        <p:nvSpPr>
          <p:cNvPr id="12" name="フローチャート : 代替処理 11"/>
          <p:cNvSpPr/>
          <p:nvPr/>
        </p:nvSpPr>
        <p:spPr>
          <a:xfrm>
            <a:off x="6312024" y="3360801"/>
            <a:ext cx="2592288" cy="668978"/>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a:solidFill>
                  <a:prstClr val="white"/>
                </a:solidFill>
                <a:latin typeface="Meiryo UI" panose="020B0604030504040204" pitchFamily="50" charset="-128"/>
                <a:ea typeface="Meiryo UI" panose="020B0604030504040204" pitchFamily="50" charset="-128"/>
              </a:rPr>
              <a:t>マイクロ化</a:t>
            </a:r>
          </a:p>
        </p:txBody>
      </p:sp>
      <p:sp>
        <p:nvSpPr>
          <p:cNvPr id="14" name="フローチャート : 代替処理 13"/>
          <p:cNvSpPr/>
          <p:nvPr/>
        </p:nvSpPr>
        <p:spPr>
          <a:xfrm>
            <a:off x="6303701" y="4746319"/>
            <a:ext cx="2592288" cy="661625"/>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3200" dirty="0">
                <a:solidFill>
                  <a:prstClr val="white"/>
                </a:solidFill>
                <a:latin typeface="Meiryo UI" panose="020B0604030504040204" pitchFamily="50" charset="-128"/>
                <a:ea typeface="Meiryo UI" panose="020B0604030504040204" pitchFamily="50" charset="-128"/>
              </a:rPr>
              <a:t>デジタル化</a:t>
            </a:r>
          </a:p>
        </p:txBody>
      </p:sp>
      <p:sp>
        <p:nvSpPr>
          <p:cNvPr id="17" name="下矢印 16"/>
          <p:cNvSpPr/>
          <p:nvPr/>
        </p:nvSpPr>
        <p:spPr>
          <a:xfrm>
            <a:off x="6957423" y="4029778"/>
            <a:ext cx="866769" cy="716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21" name="直線コネクタ 20"/>
          <p:cNvCxnSpPr>
            <a:endCxn id="12" idx="1"/>
          </p:cNvCxnSpPr>
          <p:nvPr/>
        </p:nvCxnSpPr>
        <p:spPr>
          <a:xfrm flipV="1">
            <a:off x="5231904" y="3695290"/>
            <a:ext cx="1080120" cy="546934"/>
          </a:xfrm>
          <a:prstGeom prst="line">
            <a:avLst/>
          </a:prstGeom>
          <a:ln w="57150" cap="rnd" cmpd="dbl"/>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4" idx="1"/>
          </p:cNvCxnSpPr>
          <p:nvPr/>
        </p:nvCxnSpPr>
        <p:spPr>
          <a:xfrm>
            <a:off x="5223583" y="4456213"/>
            <a:ext cx="1080119" cy="620919"/>
          </a:xfrm>
          <a:prstGeom prst="line">
            <a:avLst/>
          </a:prstGeom>
          <a:ln w="57150" cap="rnd" cmpd="dbl"/>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7828832" y="4005065"/>
            <a:ext cx="2418753"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（長年の実績）</a:t>
            </a:r>
          </a:p>
        </p:txBody>
      </p:sp>
      <p:sp>
        <p:nvSpPr>
          <p:cNvPr id="27" name="テキスト ボックス 26"/>
          <p:cNvSpPr txBox="1"/>
          <p:nvPr/>
        </p:nvSpPr>
        <p:spPr>
          <a:xfrm>
            <a:off x="6962063" y="5407944"/>
            <a:ext cx="3443177"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（可能性大の新技術）</a:t>
            </a:r>
          </a:p>
        </p:txBody>
      </p:sp>
      <p:sp>
        <p:nvSpPr>
          <p:cNvPr id="28" name="テキスト ボックス 27"/>
          <p:cNvSpPr txBox="1"/>
          <p:nvPr/>
        </p:nvSpPr>
        <p:spPr>
          <a:xfrm>
            <a:off x="5735961" y="2347139"/>
            <a:ext cx="4176463" cy="523220"/>
          </a:xfrm>
          <a:prstGeom prst="rect">
            <a:avLst/>
          </a:prstGeom>
          <a:noFill/>
        </p:spPr>
        <p:txBody>
          <a:bodyPr wrap="square" rtlCol="0">
            <a:spAutoFit/>
          </a:bodyPr>
          <a:lstStyle/>
          <a:p>
            <a:pPr algn="ctr"/>
            <a:r>
              <a:rPr lang="ja-JP" altLang="en-US" sz="2800" dirty="0">
                <a:solidFill>
                  <a:srgbClr val="1F497D"/>
                </a:solidFill>
                <a:latin typeface="Meiryo UI" panose="020B0604030504040204" pitchFamily="50" charset="-128"/>
                <a:ea typeface="Meiryo UI" panose="020B0604030504040204" pitchFamily="50" charset="-128"/>
              </a:rPr>
              <a:t>～紙質や利用頻度から～</a:t>
            </a:r>
            <a:endParaRPr lang="en-US" altLang="ja-JP" sz="2800" dirty="0">
              <a:solidFill>
                <a:srgbClr val="1F497D"/>
              </a:solidFill>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058149" y="5597009"/>
            <a:ext cx="8070299" cy="830997"/>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　　＜留意点＞</a:t>
            </a:r>
            <a:endParaRPr lang="en-US" altLang="ja-JP" sz="2400" dirty="0">
              <a:solidFill>
                <a:prstClr val="black"/>
              </a:solidFill>
              <a:latin typeface="Meiryo UI" panose="020B0604030504040204" pitchFamily="50" charset="-128"/>
              <a:ea typeface="Meiryo UI" panose="020B0604030504040204" pitchFamily="50" charset="-128"/>
            </a:endParaRPr>
          </a:p>
          <a:p>
            <a:r>
              <a:rPr lang="ja-JP" altLang="en-US" sz="2400" dirty="0">
                <a:solidFill>
                  <a:prstClr val="black"/>
                </a:solidFill>
                <a:latin typeface="Meiryo UI" panose="020B0604030504040204" pitchFamily="50" charset="-128"/>
                <a:ea typeface="Meiryo UI" panose="020B0604030504040204" pitchFamily="50" charset="-128"/>
              </a:rPr>
              <a:t>・著作権の尊重　・利用者利便性の向上　・出版文化の隆盛</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27</a:t>
            </a:fld>
            <a:endParaRPr lang="ja-JP" altLang="en-US" dirty="0">
              <a:solidFill>
                <a:prstClr val="black"/>
              </a:solidFill>
            </a:endParaRPr>
          </a:p>
        </p:txBody>
      </p:sp>
    </p:spTree>
    <p:extLst>
      <p:ext uri="{BB962C8B-B14F-4D97-AF65-F5344CB8AC3E}">
        <p14:creationId xmlns:p14="http://schemas.microsoft.com/office/powerpoint/2010/main" val="11874943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smtClean="0"/>
              <a:t>OpenGLAM</a:t>
            </a:r>
            <a:endParaRPr kumimoji="1" lang="ja-JP" altLang="en-US" dirty="0"/>
          </a:p>
        </p:txBody>
      </p:sp>
      <p:sp>
        <p:nvSpPr>
          <p:cNvPr id="3" name="コンテンツ プレースホルダー 2"/>
          <p:cNvSpPr>
            <a:spLocks noGrp="1"/>
          </p:cNvSpPr>
          <p:nvPr>
            <p:ph idx="1"/>
          </p:nvPr>
        </p:nvSpPr>
        <p:spPr>
          <a:xfrm>
            <a:off x="359595" y="1222625"/>
            <a:ext cx="11589249" cy="5635375"/>
          </a:xfrm>
        </p:spPr>
        <p:txBody>
          <a:bodyPr>
            <a:normAutofit lnSpcReduction="10000"/>
          </a:bodyPr>
          <a:lstStyle/>
          <a:p>
            <a:pPr lvl="1" fontAlgn="ctr"/>
            <a:r>
              <a:rPr lang="ja-JP" altLang="en-US" dirty="0" smtClean="0"/>
              <a:t>ナショナルアーカイブ</a:t>
            </a:r>
            <a:r>
              <a:rPr lang="ja-JP" altLang="ja-JP" dirty="0" smtClean="0"/>
              <a:t>全体</a:t>
            </a:r>
            <a:r>
              <a:rPr lang="ja-JP" altLang="ja-JP" dirty="0"/>
              <a:t>構想</a:t>
            </a:r>
          </a:p>
          <a:p>
            <a:pPr lvl="2" fontAlgn="ctr"/>
            <a:r>
              <a:rPr lang="ja-JP" altLang="ja-JP" dirty="0"/>
              <a:t>文化財全般のナショナルアーカイブの構築と利活用</a:t>
            </a:r>
          </a:p>
          <a:p>
            <a:pPr lvl="2" fontAlgn="ctr"/>
            <a:r>
              <a:rPr lang="ja-JP" altLang="ja-JP" dirty="0"/>
              <a:t>サービス、システム機能構築</a:t>
            </a:r>
          </a:p>
          <a:p>
            <a:pPr lvl="3" fontAlgn="ctr"/>
            <a:r>
              <a:rPr lang="ja-JP" altLang="ja-JP" dirty="0"/>
              <a:t>全体完成</a:t>
            </a:r>
            <a:r>
              <a:rPr lang="ja-JP" altLang="ja-JP" dirty="0" smtClean="0"/>
              <a:t>イメージ</a:t>
            </a:r>
            <a:r>
              <a:rPr lang="ja-JP" altLang="en-US" dirty="0" smtClean="0"/>
              <a:t>　</a:t>
            </a:r>
            <a:r>
              <a:rPr lang="ja-JP" altLang="ja-JP" dirty="0" smtClean="0"/>
              <a:t>⇒</a:t>
            </a:r>
            <a:r>
              <a:rPr lang="ja-JP" altLang="en-US" dirty="0"/>
              <a:t>デジタル</a:t>
            </a:r>
            <a:r>
              <a:rPr lang="ja-JP" altLang="en-US" dirty="0" smtClean="0"/>
              <a:t>文化財等の技術担当による</a:t>
            </a:r>
            <a:r>
              <a:rPr lang="ja-JP" altLang="ja-JP" dirty="0" smtClean="0"/>
              <a:t>トップダウンアプローチ</a:t>
            </a:r>
            <a:endParaRPr lang="ja-JP" altLang="ja-JP" dirty="0"/>
          </a:p>
          <a:p>
            <a:pPr lvl="3" fontAlgn="ctr"/>
            <a:r>
              <a:rPr lang="ja-JP" altLang="ja-JP" dirty="0"/>
              <a:t>実践的</a:t>
            </a:r>
            <a:r>
              <a:rPr lang="ja-JP" altLang="ja-JP" dirty="0" smtClean="0"/>
              <a:t>構築</a:t>
            </a:r>
            <a:r>
              <a:rPr lang="ja-JP" altLang="en-US" dirty="0" smtClean="0"/>
              <a:t>　</a:t>
            </a:r>
            <a:r>
              <a:rPr lang="ja-JP" altLang="ja-JP" dirty="0" smtClean="0"/>
              <a:t>⇒</a:t>
            </a:r>
            <a:r>
              <a:rPr lang="en-US" altLang="ja-JP" dirty="0" err="1" smtClean="0"/>
              <a:t>OpenGLAM</a:t>
            </a:r>
            <a:r>
              <a:rPr lang="ja-JP" altLang="en-US" dirty="0" err="1" smtClean="0"/>
              <a:t>、</a:t>
            </a:r>
            <a:r>
              <a:rPr lang="en-US" altLang="ja-JP" dirty="0" smtClean="0"/>
              <a:t>LOD</a:t>
            </a:r>
            <a:r>
              <a:rPr lang="ja-JP" altLang="en-US" dirty="0" err="1" smtClean="0"/>
              <a:t>、</a:t>
            </a:r>
            <a:r>
              <a:rPr lang="en-US" altLang="ja-JP" dirty="0" smtClean="0"/>
              <a:t>Code</a:t>
            </a:r>
            <a:r>
              <a:rPr lang="ja-JP" altLang="en-US" dirty="0" smtClean="0"/>
              <a:t>４</a:t>
            </a:r>
            <a:r>
              <a:rPr lang="en-US" altLang="ja-JP" dirty="0" smtClean="0"/>
              <a:t>Lib</a:t>
            </a:r>
            <a:r>
              <a:rPr lang="ja-JP" altLang="en-US" dirty="0"/>
              <a:t>等</a:t>
            </a:r>
            <a:r>
              <a:rPr lang="ja-JP" altLang="en-US" dirty="0" smtClean="0"/>
              <a:t>による</a:t>
            </a:r>
            <a:r>
              <a:rPr lang="ja-JP" altLang="ja-JP" dirty="0" smtClean="0"/>
              <a:t>ボトムアップアプローチ</a:t>
            </a:r>
            <a:endParaRPr lang="ja-JP" altLang="ja-JP" dirty="0"/>
          </a:p>
          <a:p>
            <a:pPr lvl="2" fontAlgn="ctr"/>
            <a:r>
              <a:rPr lang="ja-JP" altLang="ja-JP" dirty="0"/>
              <a:t>政策的、制度的課題</a:t>
            </a:r>
            <a:r>
              <a:rPr lang="ja-JP" altLang="ja-JP" dirty="0" smtClean="0"/>
              <a:t>解決</a:t>
            </a:r>
            <a:r>
              <a:rPr lang="ja-JP" altLang="en-US" dirty="0" smtClean="0"/>
              <a:t>　</a:t>
            </a:r>
            <a:r>
              <a:rPr lang="ja-JP" altLang="ja-JP" dirty="0" smtClean="0"/>
              <a:t>⇒</a:t>
            </a:r>
            <a:r>
              <a:rPr lang="ja-JP" altLang="ja-JP" dirty="0"/>
              <a:t>ロビー活動を行っている議連対応組織体</a:t>
            </a:r>
          </a:p>
          <a:p>
            <a:pPr lvl="1" fontAlgn="ctr"/>
            <a:r>
              <a:rPr lang="en-US" altLang="ja-JP" dirty="0"/>
              <a:t>GLAM</a:t>
            </a:r>
            <a:r>
              <a:rPr lang="ja-JP" altLang="ja-JP" dirty="0"/>
              <a:t>としてのコア領域は</a:t>
            </a:r>
          </a:p>
          <a:p>
            <a:pPr lvl="2" fontAlgn="ctr"/>
            <a:r>
              <a:rPr lang="en-US" altLang="ja-JP" dirty="0"/>
              <a:t>GLAM</a:t>
            </a:r>
            <a:r>
              <a:rPr lang="ja-JP" altLang="ja-JP" dirty="0"/>
              <a:t>の館種を越えて、地域情報の集約及び発信の拠点作り</a:t>
            </a:r>
          </a:p>
          <a:p>
            <a:pPr lvl="2" fontAlgn="ctr"/>
            <a:r>
              <a:rPr lang="ja-JP" altLang="ja-JP" dirty="0"/>
              <a:t>デジタル化</a:t>
            </a:r>
          </a:p>
          <a:p>
            <a:pPr lvl="3" fontAlgn="ctr"/>
            <a:r>
              <a:rPr lang="ja-JP" altLang="ja-JP" dirty="0"/>
              <a:t>デジタル化、テキスト化、メタデータ・識別子付与のガイドラインの策定</a:t>
            </a:r>
          </a:p>
          <a:p>
            <a:pPr lvl="2" fontAlgn="ctr"/>
            <a:r>
              <a:rPr lang="ja-JP" altLang="ja-JP" dirty="0"/>
              <a:t>オープンデータ化</a:t>
            </a:r>
          </a:p>
          <a:p>
            <a:pPr lvl="3" fontAlgn="ctr"/>
            <a:r>
              <a:rPr lang="ja-JP" altLang="ja-JP" dirty="0"/>
              <a:t>自由な再利用を可能にする公開</a:t>
            </a:r>
          </a:p>
          <a:p>
            <a:pPr lvl="3" fontAlgn="ctr"/>
            <a:r>
              <a:rPr lang="ja-JP" altLang="ja-JP" dirty="0"/>
              <a:t>付加価値情報の付与</a:t>
            </a:r>
          </a:p>
          <a:p>
            <a:pPr lvl="2" fontAlgn="ctr"/>
            <a:r>
              <a:rPr lang="ja-JP" altLang="ja-JP" dirty="0"/>
              <a:t>リンクデータ化</a:t>
            </a:r>
          </a:p>
          <a:p>
            <a:pPr lvl="3" fontAlgn="ctr"/>
            <a:r>
              <a:rPr lang="ja-JP" altLang="ja-JP" dirty="0"/>
              <a:t>ある分野に共通の辞書の整備</a:t>
            </a:r>
          </a:p>
          <a:p>
            <a:pPr lvl="2" fontAlgn="ctr"/>
            <a:r>
              <a:rPr lang="ja-JP" altLang="ja-JP" dirty="0"/>
              <a:t>実践的構築</a:t>
            </a:r>
          </a:p>
          <a:p>
            <a:pPr lvl="2" fontAlgn="ctr"/>
            <a:r>
              <a:rPr lang="ja-JP" altLang="ja-JP" dirty="0"/>
              <a:t>有用性の普及啓発</a:t>
            </a:r>
            <a:r>
              <a:rPr lang="ja-JP" altLang="ja-JP" dirty="0" smtClean="0"/>
              <a:t>活動</a:t>
            </a:r>
            <a:endParaRPr lang="ja-JP" altLang="ja-JP"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270</a:t>
            </a:fld>
            <a:endParaRPr kumimoji="0" lang="en-US"/>
          </a:p>
        </p:txBody>
      </p:sp>
    </p:spTree>
    <p:extLst>
      <p:ext uri="{BB962C8B-B14F-4D97-AF65-F5344CB8AC3E}">
        <p14:creationId xmlns:p14="http://schemas.microsoft.com/office/powerpoint/2010/main" val="26292366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latin typeface="HG丸ｺﾞｼｯｸM-PRO" panose="020F0600000000000000" pitchFamily="50" charset="-128"/>
                <a:ea typeface="HG丸ｺﾞｼｯｸM-PRO" panose="020F0600000000000000" pitchFamily="50" charset="-128"/>
              </a:rPr>
              <a:t>学術機関との連携</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style>
          <a:lnRef idx="1">
            <a:schemeClr val="accent6"/>
          </a:lnRef>
          <a:fillRef idx="2">
            <a:schemeClr val="accent6"/>
          </a:fillRef>
          <a:effectRef idx="1">
            <a:schemeClr val="accent6"/>
          </a:effectRef>
          <a:fontRef idx="minor">
            <a:schemeClr val="dk1"/>
          </a:fontRef>
        </p:style>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271</a:t>
            </a:fld>
            <a:endParaRPr kumimoji="0" lang="en-US"/>
          </a:p>
        </p:txBody>
      </p:sp>
    </p:spTree>
    <p:extLst>
      <p:ext uri="{BB962C8B-B14F-4D97-AF65-F5344CB8AC3E}">
        <p14:creationId xmlns:p14="http://schemas.microsoft.com/office/powerpoint/2010/main" val="406707977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スライド番号プレースホルダー 4"/>
          <p:cNvSpPr>
            <a:spLocks noGrp="1"/>
          </p:cNvSpPr>
          <p:nvPr>
            <p:ph type="sldNum" sz="quarter" idx="12"/>
          </p:nvPr>
        </p:nvSpPr>
        <p:spPr/>
        <p:txBody>
          <a:bodyPr/>
          <a:lstStyle/>
          <a:p>
            <a:fld id="{E18EDF77-BA73-4820-A223-7F635B613426}" type="slidenum">
              <a:rPr lang="en-US" altLang="ja-JP">
                <a:solidFill>
                  <a:srgbClr val="000000"/>
                </a:solidFill>
              </a:rPr>
              <a:pPr/>
              <a:t>272</a:t>
            </a:fld>
            <a:endParaRPr lang="en-US" altLang="ja-JP">
              <a:solidFill>
                <a:srgbClr val="000000"/>
              </a:solidFill>
            </a:endParaRPr>
          </a:p>
        </p:txBody>
      </p:sp>
      <p:sp>
        <p:nvSpPr>
          <p:cNvPr id="1039431" name="Oval 71"/>
          <p:cNvSpPr>
            <a:spLocks noChangeArrowheads="1"/>
          </p:cNvSpPr>
          <p:nvPr/>
        </p:nvSpPr>
        <p:spPr bwMode="auto">
          <a:xfrm>
            <a:off x="6383339" y="1341438"/>
            <a:ext cx="4033837" cy="5256212"/>
          </a:xfrm>
          <a:prstGeom prst="ellipse">
            <a:avLst/>
          </a:prstGeom>
          <a:gradFill rotWithShape="1">
            <a:gsLst>
              <a:gs pos="0">
                <a:schemeClr val="bg1">
                  <a:alpha val="47000"/>
                </a:schemeClr>
              </a:gs>
              <a:gs pos="100000">
                <a:srgbClr val="FFCC00">
                  <a:alpha val="45000"/>
                </a:srgb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lstStyle/>
          <a:p>
            <a:pPr algn="ctr" fontAlgn="base">
              <a:spcBef>
                <a:spcPct val="0"/>
              </a:spcBef>
              <a:spcAft>
                <a:spcPct val="0"/>
              </a:spcAft>
            </a:pPr>
            <a:endParaRPr lang="ja-JP" altLang="ja-JP" sz="1000">
              <a:solidFill>
                <a:srgbClr val="000000"/>
              </a:solidFill>
              <a:latin typeface="HG丸ｺﾞｼｯｸM-PRO" panose="020F0600000000000000" pitchFamily="50" charset="-128"/>
              <a:ea typeface="HG丸ｺﾞｼｯｸM-PRO" panose="020F0600000000000000" pitchFamily="50" charset="-128"/>
            </a:endParaRPr>
          </a:p>
        </p:txBody>
      </p:sp>
      <p:sp>
        <p:nvSpPr>
          <p:cNvPr id="1039430" name="Oval 70"/>
          <p:cNvSpPr>
            <a:spLocks noChangeArrowheads="1"/>
          </p:cNvSpPr>
          <p:nvPr/>
        </p:nvSpPr>
        <p:spPr bwMode="auto">
          <a:xfrm>
            <a:off x="1989138" y="4941888"/>
            <a:ext cx="3890962" cy="1439862"/>
          </a:xfrm>
          <a:prstGeom prst="ellipse">
            <a:avLst/>
          </a:prstGeom>
          <a:gradFill rotWithShape="1">
            <a:gsLst>
              <a:gs pos="0">
                <a:schemeClr val="bg1">
                  <a:alpha val="47000"/>
                </a:schemeClr>
              </a:gs>
              <a:gs pos="100000">
                <a:srgbClr val="FFCC00">
                  <a:alpha val="45000"/>
                </a:srgb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lstStyle/>
          <a:p>
            <a:pPr algn="ctr" fontAlgn="base">
              <a:spcBef>
                <a:spcPct val="0"/>
              </a:spcBef>
              <a:spcAft>
                <a:spcPct val="0"/>
              </a:spcAft>
            </a:pPr>
            <a:endParaRPr lang="ja-JP" altLang="ja-JP" sz="1000">
              <a:solidFill>
                <a:srgbClr val="000000"/>
              </a:solidFill>
              <a:latin typeface="HG丸ｺﾞｼｯｸM-PRO" panose="020F0600000000000000" pitchFamily="50" charset="-128"/>
              <a:ea typeface="HG丸ｺﾞｼｯｸM-PRO" panose="020F0600000000000000" pitchFamily="50" charset="-128"/>
            </a:endParaRPr>
          </a:p>
        </p:txBody>
      </p:sp>
      <p:sp>
        <p:nvSpPr>
          <p:cNvPr id="1039429" name="Oval 69"/>
          <p:cNvSpPr>
            <a:spLocks noChangeArrowheads="1"/>
          </p:cNvSpPr>
          <p:nvPr/>
        </p:nvSpPr>
        <p:spPr bwMode="auto">
          <a:xfrm>
            <a:off x="1773238" y="1473201"/>
            <a:ext cx="4176712" cy="3611563"/>
          </a:xfrm>
          <a:prstGeom prst="ellipse">
            <a:avLst/>
          </a:prstGeom>
          <a:gradFill rotWithShape="1">
            <a:gsLst>
              <a:gs pos="0">
                <a:schemeClr val="bg1">
                  <a:alpha val="47000"/>
                </a:schemeClr>
              </a:gs>
              <a:gs pos="100000">
                <a:srgbClr val="FFCC00">
                  <a:alpha val="45000"/>
                </a:srgb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lstStyle/>
          <a:p>
            <a:pPr algn="ctr" fontAlgn="base">
              <a:spcBef>
                <a:spcPct val="0"/>
              </a:spcBef>
              <a:spcAft>
                <a:spcPct val="0"/>
              </a:spcAft>
            </a:pPr>
            <a:endParaRPr lang="ja-JP" altLang="ja-JP" sz="1000">
              <a:solidFill>
                <a:srgbClr val="000000"/>
              </a:solidFill>
              <a:latin typeface="HG丸ｺﾞｼｯｸM-PRO" panose="020F0600000000000000" pitchFamily="50" charset="-128"/>
              <a:ea typeface="HG丸ｺﾞｼｯｸM-PRO" panose="020F0600000000000000" pitchFamily="50" charset="-128"/>
            </a:endParaRPr>
          </a:p>
        </p:txBody>
      </p:sp>
      <p:sp>
        <p:nvSpPr>
          <p:cNvPr id="1039362" name="Rectangle 2"/>
          <p:cNvSpPr>
            <a:spLocks noGrp="1" noChangeArrowheads="1"/>
          </p:cNvSpPr>
          <p:nvPr>
            <p:ph type="title"/>
          </p:nvPr>
        </p:nvSpPr>
        <p:spPr>
          <a:xfrm>
            <a:off x="1774826" y="277813"/>
            <a:ext cx="8435975" cy="919162"/>
          </a:xfrm>
        </p:spPr>
        <p:txBody>
          <a:bodyPr/>
          <a:lstStyle/>
          <a:p>
            <a:r>
              <a:rPr lang="en-US" altLang="ja-JP" sz="2400" dirty="0"/>
              <a:t>【</a:t>
            </a:r>
            <a:r>
              <a:rPr lang="ja-JP" altLang="en-US" sz="2400" dirty="0"/>
              <a:t>連携協力</a:t>
            </a:r>
            <a:r>
              <a:rPr lang="en-US" altLang="ja-JP" sz="2400" dirty="0"/>
              <a:t>】</a:t>
            </a:r>
            <a:r>
              <a:rPr lang="ja-JP" altLang="en-US" sz="3600" dirty="0"/>
              <a:t>学術機関との連携</a:t>
            </a:r>
            <a:r>
              <a:rPr lang="ja-JP" altLang="en-US" sz="4000" dirty="0"/>
              <a:t/>
            </a:r>
            <a:br>
              <a:rPr lang="ja-JP" altLang="en-US" sz="4000" dirty="0"/>
            </a:br>
            <a:r>
              <a:rPr lang="ja-JP" altLang="en-US" sz="2000" dirty="0"/>
              <a:t>大学機関リポジトリ</a:t>
            </a:r>
            <a:r>
              <a:rPr lang="ja-JP" altLang="en-US" sz="2000" dirty="0" smtClean="0"/>
              <a:t>と</a:t>
            </a:r>
            <a:r>
              <a:rPr lang="en-US" altLang="ja-JP" sz="2000" dirty="0" smtClean="0"/>
              <a:t>NDL</a:t>
            </a:r>
            <a:r>
              <a:rPr lang="ja-JP" altLang="en-US" sz="2000" dirty="0" smtClean="0"/>
              <a:t>デジタル化</a:t>
            </a:r>
            <a:r>
              <a:rPr lang="ja-JP" altLang="en-US" sz="2000" dirty="0"/>
              <a:t>コンテンツの統合利用環境</a:t>
            </a:r>
          </a:p>
        </p:txBody>
      </p:sp>
      <p:sp>
        <p:nvSpPr>
          <p:cNvPr id="1039363" name="Oval 3"/>
          <p:cNvSpPr>
            <a:spLocks noChangeArrowheads="1"/>
          </p:cNvSpPr>
          <p:nvPr/>
        </p:nvSpPr>
        <p:spPr bwMode="auto">
          <a:xfrm>
            <a:off x="7680325" y="2132013"/>
            <a:ext cx="1150938" cy="360362"/>
          </a:xfrm>
          <a:prstGeom prst="ellipse">
            <a:avLst/>
          </a:prstGeom>
          <a:gradFill rotWithShape="1">
            <a:gsLst>
              <a:gs pos="0">
                <a:srgbClr val="FF9933">
                  <a:gamma/>
                  <a:tint val="0"/>
                  <a:invGamma/>
                </a:srgbClr>
              </a:gs>
              <a:gs pos="100000">
                <a:srgbClr val="FF99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Arial" panose="020B0604020202020204" pitchFamily="34" charset="0"/>
              </a:rPr>
              <a:t>収集</a:t>
            </a:r>
          </a:p>
        </p:txBody>
      </p:sp>
      <p:sp>
        <p:nvSpPr>
          <p:cNvPr id="1039364" name="AutoShape 4"/>
          <p:cNvSpPr>
            <a:spLocks noChangeArrowheads="1"/>
          </p:cNvSpPr>
          <p:nvPr/>
        </p:nvSpPr>
        <p:spPr bwMode="auto">
          <a:xfrm>
            <a:off x="2927350" y="2132014"/>
            <a:ext cx="647700" cy="358775"/>
          </a:xfrm>
          <a:prstGeom prst="can">
            <a:avLst>
              <a:gd name="adj" fmla="val 25000"/>
            </a:avLst>
          </a:prstGeom>
          <a:gradFill rotWithShape="1">
            <a:gsLst>
              <a:gs pos="0">
                <a:schemeClr val="accent1">
                  <a:gamma/>
                  <a:tint val="0"/>
                  <a:invGamma/>
                </a:schemeClr>
              </a:gs>
              <a:gs pos="100000">
                <a:schemeClr val="accent1"/>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学位論文</a:t>
            </a:r>
          </a:p>
        </p:txBody>
      </p:sp>
      <p:sp>
        <p:nvSpPr>
          <p:cNvPr id="1039365" name="Oval 5"/>
          <p:cNvSpPr>
            <a:spLocks noChangeArrowheads="1"/>
          </p:cNvSpPr>
          <p:nvPr/>
        </p:nvSpPr>
        <p:spPr bwMode="auto">
          <a:xfrm>
            <a:off x="8256588" y="3500439"/>
            <a:ext cx="989012"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NDL</a:t>
            </a:r>
          </a:p>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デジタル化</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sp>
        <p:nvSpPr>
          <p:cNvPr id="1039366" name="AutoShape 6"/>
          <p:cNvSpPr>
            <a:spLocks noChangeArrowheads="1"/>
          </p:cNvSpPr>
          <p:nvPr/>
        </p:nvSpPr>
        <p:spPr bwMode="auto">
          <a:xfrm>
            <a:off x="9325660" y="1924870"/>
            <a:ext cx="746344" cy="288875"/>
          </a:xfrm>
          <a:prstGeom prst="flowChartMultidocument">
            <a:avLst/>
          </a:prstGeom>
          <a:gradFill rotWithShape="1">
            <a:gsLst>
              <a:gs pos="0">
                <a:schemeClr val="bg1"/>
              </a:gs>
              <a:gs pos="100000">
                <a:schemeClr val="accent1"/>
              </a:gs>
            </a:gsLst>
            <a:path path="rect">
              <a:fillToRect l="50000" t="50000" r="50000" b="50000"/>
            </a:path>
          </a:gradFill>
          <a:ln w="9525">
            <a:solidFill>
              <a:srgbClr val="3333CC"/>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900">
                <a:solidFill>
                  <a:srgbClr val="000000"/>
                </a:solidFill>
                <a:latin typeface="ＭＳ Ｐゴシック" panose="020B0600070205080204" pitchFamily="50" charset="-128"/>
              </a:rPr>
              <a:t>学術雑誌</a:t>
            </a:r>
          </a:p>
        </p:txBody>
      </p:sp>
      <p:sp>
        <p:nvSpPr>
          <p:cNvPr id="1039367" name="AutoShape 7"/>
          <p:cNvSpPr>
            <a:spLocks noChangeArrowheads="1"/>
          </p:cNvSpPr>
          <p:nvPr/>
        </p:nvSpPr>
        <p:spPr bwMode="auto">
          <a:xfrm>
            <a:off x="9614585" y="2932932"/>
            <a:ext cx="746344" cy="288875"/>
          </a:xfrm>
          <a:prstGeom prst="flowChartMultidocument">
            <a:avLst/>
          </a:prstGeom>
          <a:gradFill rotWithShape="1">
            <a:gsLst>
              <a:gs pos="0">
                <a:schemeClr val="bg1"/>
              </a:gs>
              <a:gs pos="100000">
                <a:schemeClr val="accent1"/>
              </a:gs>
            </a:gsLst>
            <a:path path="rect">
              <a:fillToRect l="50000" t="50000" r="50000" b="50000"/>
            </a:path>
          </a:gradFill>
          <a:ln w="9525">
            <a:solidFill>
              <a:srgbClr val="3333CC"/>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900">
                <a:solidFill>
                  <a:srgbClr val="000000"/>
                </a:solidFill>
                <a:latin typeface="ＭＳ Ｐゴシック" panose="020B0600070205080204" pitchFamily="50" charset="-128"/>
              </a:rPr>
              <a:t>学位論文</a:t>
            </a:r>
          </a:p>
        </p:txBody>
      </p:sp>
      <p:sp>
        <p:nvSpPr>
          <p:cNvPr id="1039368" name="AutoShape 8"/>
          <p:cNvSpPr>
            <a:spLocks noChangeArrowheads="1"/>
          </p:cNvSpPr>
          <p:nvPr/>
        </p:nvSpPr>
        <p:spPr bwMode="auto">
          <a:xfrm>
            <a:off x="7896225" y="4508501"/>
            <a:ext cx="647700" cy="57467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デジタル化</a:t>
            </a:r>
          </a:p>
          <a:p>
            <a:pPr algn="ctr" fontAlgn="base">
              <a:spcBef>
                <a:spcPct val="0"/>
              </a:spcBef>
              <a:spcAft>
                <a:spcPct val="0"/>
              </a:spcAft>
            </a:pPr>
            <a:r>
              <a:rPr lang="ja-JP" altLang="en-US" sz="1000">
                <a:solidFill>
                  <a:srgbClr val="000000"/>
                </a:solidFill>
                <a:latin typeface="Arial" panose="020B0604020202020204" pitchFamily="34" charset="0"/>
              </a:rPr>
              <a:t>論文</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sp>
        <p:nvSpPr>
          <p:cNvPr id="1039369" name="Oval 9"/>
          <p:cNvSpPr>
            <a:spLocks noChangeArrowheads="1"/>
          </p:cNvSpPr>
          <p:nvPr/>
        </p:nvSpPr>
        <p:spPr bwMode="auto">
          <a:xfrm>
            <a:off x="5232400" y="3573463"/>
            <a:ext cx="1493838" cy="647700"/>
          </a:xfrm>
          <a:prstGeom prst="ellipse">
            <a:avLst/>
          </a:prstGeom>
          <a:gradFill rotWithShape="1">
            <a:gsLst>
              <a:gs pos="0">
                <a:srgbClr val="FFFFFF"/>
              </a:gs>
              <a:gs pos="100000">
                <a:srgbClr val="FF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統合検索</a:t>
            </a:r>
          </a:p>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サービス</a:t>
            </a:r>
          </a:p>
        </p:txBody>
      </p:sp>
      <p:sp>
        <p:nvSpPr>
          <p:cNvPr id="1039370" name="AutoShape 10"/>
          <p:cNvSpPr>
            <a:spLocks noChangeArrowheads="1"/>
          </p:cNvSpPr>
          <p:nvPr/>
        </p:nvSpPr>
        <p:spPr bwMode="auto">
          <a:xfrm>
            <a:off x="7751763" y="2708276"/>
            <a:ext cx="647700" cy="57467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学位論文</a:t>
            </a:r>
          </a:p>
          <a:p>
            <a:pPr algn="ctr" fontAlgn="base">
              <a:spcBef>
                <a:spcPct val="0"/>
              </a:spcBef>
              <a:spcAft>
                <a:spcPct val="0"/>
              </a:spcAft>
            </a:pPr>
            <a:r>
              <a:rPr lang="ja-JP" altLang="en-US" sz="1000">
                <a:solidFill>
                  <a:srgbClr val="000000"/>
                </a:solidFill>
                <a:latin typeface="Arial" panose="020B0604020202020204" pitchFamily="34" charset="0"/>
              </a:rPr>
              <a:t>書誌データ</a:t>
            </a:r>
            <a:endParaRPr lang="ja-JP" altLang="en-US" sz="700">
              <a:solidFill>
                <a:srgbClr val="000000"/>
              </a:solidFill>
              <a:latin typeface="Arial" panose="020B0604020202020204" pitchFamily="34" charset="0"/>
            </a:endParaRPr>
          </a:p>
        </p:txBody>
      </p:sp>
      <p:sp>
        <p:nvSpPr>
          <p:cNvPr id="1039371" name="AutoShape 11"/>
          <p:cNvSpPr>
            <a:spLocks noChangeArrowheads="1"/>
          </p:cNvSpPr>
          <p:nvPr/>
        </p:nvSpPr>
        <p:spPr bwMode="auto">
          <a:xfrm>
            <a:off x="3863976" y="2133601"/>
            <a:ext cx="792163" cy="72072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ボーンデジタル</a:t>
            </a:r>
          </a:p>
          <a:p>
            <a:pPr algn="ctr" fontAlgn="base">
              <a:spcBef>
                <a:spcPct val="0"/>
              </a:spcBef>
              <a:spcAft>
                <a:spcPct val="0"/>
              </a:spcAft>
            </a:pPr>
            <a:r>
              <a:rPr lang="ja-JP" altLang="en-US" sz="1000">
                <a:solidFill>
                  <a:srgbClr val="000000"/>
                </a:solidFill>
                <a:latin typeface="Arial" panose="020B0604020202020204" pitchFamily="34" charset="0"/>
              </a:rPr>
              <a:t>論文</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sp>
        <p:nvSpPr>
          <p:cNvPr id="1039372" name="Oval 12"/>
          <p:cNvSpPr>
            <a:spLocks noChangeArrowheads="1"/>
          </p:cNvSpPr>
          <p:nvPr/>
        </p:nvSpPr>
        <p:spPr bwMode="auto">
          <a:xfrm>
            <a:off x="3216276" y="3068639"/>
            <a:ext cx="989013"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各大学</a:t>
            </a:r>
          </a:p>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機関リポジトリ</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373" name="AutoShape 13"/>
          <p:cNvCxnSpPr>
            <a:cxnSpLocks noChangeShapeType="1"/>
            <a:stCxn id="1039365" idx="4"/>
            <a:endCxn id="1039368" idx="4"/>
          </p:cNvCxnSpPr>
          <p:nvPr/>
        </p:nvCxnSpPr>
        <p:spPr bwMode="auto">
          <a:xfrm flipH="1">
            <a:off x="8543926" y="4003676"/>
            <a:ext cx="207963" cy="792163"/>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74" name="AutoShape 14"/>
          <p:cNvCxnSpPr>
            <a:cxnSpLocks noChangeShapeType="1"/>
            <a:stCxn id="1039367" idx="2"/>
            <a:endCxn id="1039365" idx="7"/>
          </p:cNvCxnSpPr>
          <p:nvPr/>
        </p:nvCxnSpPr>
        <p:spPr bwMode="auto">
          <a:xfrm flipH="1">
            <a:off x="9100764" y="3210867"/>
            <a:ext cx="835095" cy="363269"/>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75" name="AutoShape 15"/>
          <p:cNvCxnSpPr>
            <a:cxnSpLocks noChangeShapeType="1"/>
            <a:stCxn id="1039366" idx="2"/>
            <a:endCxn id="1039365" idx="7"/>
          </p:cNvCxnSpPr>
          <p:nvPr/>
        </p:nvCxnSpPr>
        <p:spPr bwMode="auto">
          <a:xfrm flipH="1">
            <a:off x="9100763" y="2202805"/>
            <a:ext cx="546170" cy="1371331"/>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376" name="AutoShape 16"/>
          <p:cNvSpPr>
            <a:spLocks noChangeArrowheads="1"/>
          </p:cNvSpPr>
          <p:nvPr/>
        </p:nvSpPr>
        <p:spPr bwMode="auto">
          <a:xfrm>
            <a:off x="3359151" y="5373689"/>
            <a:ext cx="792163" cy="72072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電子ジャーナル</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sp>
        <p:nvSpPr>
          <p:cNvPr id="1039377" name="Oval 17"/>
          <p:cNvSpPr>
            <a:spLocks noChangeArrowheads="1"/>
          </p:cNvSpPr>
          <p:nvPr/>
        </p:nvSpPr>
        <p:spPr bwMode="auto">
          <a:xfrm>
            <a:off x="2208213" y="5229225"/>
            <a:ext cx="989012" cy="503238"/>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電子ジャーナル</a:t>
            </a:r>
          </a:p>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出版社</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sp>
        <p:nvSpPr>
          <p:cNvPr id="1039378" name="AutoShape 18"/>
          <p:cNvSpPr>
            <a:spLocks noChangeArrowheads="1"/>
          </p:cNvSpPr>
          <p:nvPr/>
        </p:nvSpPr>
        <p:spPr bwMode="auto">
          <a:xfrm>
            <a:off x="1981885" y="1708970"/>
            <a:ext cx="746344" cy="288875"/>
          </a:xfrm>
          <a:prstGeom prst="flowChartMultidocument">
            <a:avLst/>
          </a:prstGeom>
          <a:gradFill rotWithShape="1">
            <a:gsLst>
              <a:gs pos="0">
                <a:schemeClr val="bg1"/>
              </a:gs>
              <a:gs pos="100000">
                <a:schemeClr val="accent1"/>
              </a:gs>
            </a:gsLst>
            <a:path path="rect">
              <a:fillToRect l="50000" t="50000" r="50000" b="50000"/>
            </a:path>
          </a:gradFill>
          <a:ln w="9525">
            <a:solidFill>
              <a:srgbClr val="3333CC"/>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900">
                <a:solidFill>
                  <a:srgbClr val="000000"/>
                </a:solidFill>
                <a:latin typeface="ＭＳ Ｐゴシック" panose="020B0600070205080204" pitchFamily="50" charset="-128"/>
              </a:rPr>
              <a:t>学位論文</a:t>
            </a:r>
          </a:p>
        </p:txBody>
      </p:sp>
      <p:sp>
        <p:nvSpPr>
          <p:cNvPr id="1039379" name="Oval 19"/>
          <p:cNvSpPr>
            <a:spLocks noChangeArrowheads="1"/>
          </p:cNvSpPr>
          <p:nvPr/>
        </p:nvSpPr>
        <p:spPr bwMode="auto">
          <a:xfrm>
            <a:off x="1992313" y="2636839"/>
            <a:ext cx="989012"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各大学</a:t>
            </a:r>
          </a:p>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デジタル化</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380" name="AutoShape 20"/>
          <p:cNvCxnSpPr>
            <a:cxnSpLocks noChangeShapeType="1"/>
            <a:stCxn id="1039364" idx="3"/>
            <a:endCxn id="1039372" idx="0"/>
          </p:cNvCxnSpPr>
          <p:nvPr/>
        </p:nvCxnSpPr>
        <p:spPr bwMode="auto">
          <a:xfrm>
            <a:off x="3251201" y="2490788"/>
            <a:ext cx="460375" cy="577850"/>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1" name="AutoShape 21"/>
          <p:cNvCxnSpPr>
            <a:cxnSpLocks noChangeShapeType="1"/>
            <a:stCxn id="1039378" idx="2"/>
            <a:endCxn id="1039379" idx="0"/>
          </p:cNvCxnSpPr>
          <p:nvPr/>
        </p:nvCxnSpPr>
        <p:spPr bwMode="auto">
          <a:xfrm>
            <a:off x="2303159" y="1986904"/>
            <a:ext cx="183661" cy="649934"/>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2" name="AutoShape 22"/>
          <p:cNvCxnSpPr>
            <a:cxnSpLocks noChangeShapeType="1"/>
            <a:stCxn id="1039378" idx="3"/>
            <a:endCxn id="1039363" idx="2"/>
          </p:cNvCxnSpPr>
          <p:nvPr/>
        </p:nvCxnSpPr>
        <p:spPr bwMode="auto">
          <a:xfrm>
            <a:off x="2728229" y="1853408"/>
            <a:ext cx="4952096" cy="458787"/>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3" name="AutoShape 23"/>
          <p:cNvCxnSpPr>
            <a:cxnSpLocks noChangeShapeType="1"/>
            <a:stCxn id="1039363" idx="6"/>
            <a:endCxn id="1039366" idx="1"/>
          </p:cNvCxnSpPr>
          <p:nvPr/>
        </p:nvCxnSpPr>
        <p:spPr bwMode="auto">
          <a:xfrm flipV="1">
            <a:off x="8831264" y="2069308"/>
            <a:ext cx="494397" cy="242887"/>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4" name="AutoShape 24"/>
          <p:cNvCxnSpPr>
            <a:cxnSpLocks noChangeShapeType="1"/>
            <a:stCxn id="1039363" idx="4"/>
            <a:endCxn id="1039370" idx="1"/>
          </p:cNvCxnSpPr>
          <p:nvPr/>
        </p:nvCxnSpPr>
        <p:spPr bwMode="auto">
          <a:xfrm flipH="1">
            <a:off x="8075614" y="2492375"/>
            <a:ext cx="180975" cy="215900"/>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385" name="AutoShape 25"/>
          <p:cNvSpPr>
            <a:spLocks noChangeArrowheads="1"/>
          </p:cNvSpPr>
          <p:nvPr/>
        </p:nvSpPr>
        <p:spPr bwMode="auto">
          <a:xfrm>
            <a:off x="2351088" y="3571876"/>
            <a:ext cx="647700" cy="57467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デジタル化</a:t>
            </a:r>
          </a:p>
          <a:p>
            <a:pPr algn="ctr" fontAlgn="base">
              <a:spcBef>
                <a:spcPct val="0"/>
              </a:spcBef>
              <a:spcAft>
                <a:spcPct val="0"/>
              </a:spcAft>
            </a:pPr>
            <a:r>
              <a:rPr lang="ja-JP" altLang="en-US" sz="1000">
                <a:solidFill>
                  <a:srgbClr val="000000"/>
                </a:solidFill>
                <a:latin typeface="Arial" panose="020B0604020202020204" pitchFamily="34" charset="0"/>
              </a:rPr>
              <a:t>論文</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cxnSp>
        <p:nvCxnSpPr>
          <p:cNvPr id="1039386" name="AutoShape 26"/>
          <p:cNvCxnSpPr>
            <a:cxnSpLocks noChangeShapeType="1"/>
            <a:stCxn id="1039379" idx="4"/>
            <a:endCxn id="1039385" idx="1"/>
          </p:cNvCxnSpPr>
          <p:nvPr/>
        </p:nvCxnSpPr>
        <p:spPr bwMode="auto">
          <a:xfrm>
            <a:off x="2487614" y="3140075"/>
            <a:ext cx="187325" cy="431800"/>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7" name="AutoShape 27"/>
          <p:cNvCxnSpPr>
            <a:cxnSpLocks noChangeShapeType="1"/>
            <a:stCxn id="1039385" idx="4"/>
            <a:endCxn id="1039372" idx="3"/>
          </p:cNvCxnSpPr>
          <p:nvPr/>
        </p:nvCxnSpPr>
        <p:spPr bwMode="auto">
          <a:xfrm flipV="1">
            <a:off x="2998788" y="3498851"/>
            <a:ext cx="361950" cy="360363"/>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8" name="AutoShape 28"/>
          <p:cNvCxnSpPr>
            <a:cxnSpLocks noChangeShapeType="1"/>
            <a:stCxn id="1039372" idx="7"/>
            <a:endCxn id="1039371" idx="3"/>
          </p:cNvCxnSpPr>
          <p:nvPr/>
        </p:nvCxnSpPr>
        <p:spPr bwMode="auto">
          <a:xfrm flipV="1">
            <a:off x="4060826" y="2854325"/>
            <a:ext cx="200025" cy="287338"/>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389" name="AutoShape 29"/>
          <p:cNvSpPr>
            <a:spLocks noChangeArrowheads="1"/>
          </p:cNvSpPr>
          <p:nvPr/>
        </p:nvSpPr>
        <p:spPr bwMode="auto">
          <a:xfrm>
            <a:off x="1774825" y="4365626"/>
            <a:ext cx="647700" cy="358775"/>
          </a:xfrm>
          <a:prstGeom prst="can">
            <a:avLst>
              <a:gd name="adj" fmla="val 25000"/>
            </a:avLst>
          </a:prstGeom>
          <a:gradFill rotWithShape="1">
            <a:gsLst>
              <a:gs pos="0">
                <a:schemeClr val="accent1">
                  <a:gamma/>
                  <a:tint val="0"/>
                  <a:invGamma/>
                </a:schemeClr>
              </a:gs>
              <a:gs pos="100000">
                <a:schemeClr val="accent1"/>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学術雑誌</a:t>
            </a:r>
          </a:p>
        </p:txBody>
      </p:sp>
      <p:cxnSp>
        <p:nvCxnSpPr>
          <p:cNvPr id="1039390" name="AutoShape 30"/>
          <p:cNvCxnSpPr>
            <a:cxnSpLocks noChangeShapeType="1"/>
            <a:stCxn id="1039377" idx="5"/>
            <a:endCxn id="1039376" idx="2"/>
          </p:cNvCxnSpPr>
          <p:nvPr/>
        </p:nvCxnSpPr>
        <p:spPr bwMode="auto">
          <a:xfrm>
            <a:off x="3052764" y="5659438"/>
            <a:ext cx="306387" cy="74612"/>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391" name="AutoShape 31"/>
          <p:cNvSpPr>
            <a:spLocks noChangeArrowheads="1"/>
          </p:cNvSpPr>
          <p:nvPr/>
        </p:nvSpPr>
        <p:spPr bwMode="auto">
          <a:xfrm>
            <a:off x="4008438" y="3716339"/>
            <a:ext cx="647700" cy="57467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デジタル化</a:t>
            </a:r>
          </a:p>
          <a:p>
            <a:pPr algn="ctr" fontAlgn="base">
              <a:spcBef>
                <a:spcPct val="0"/>
              </a:spcBef>
              <a:spcAft>
                <a:spcPct val="0"/>
              </a:spcAft>
            </a:pPr>
            <a:r>
              <a:rPr lang="ja-JP" altLang="en-US" sz="1000">
                <a:solidFill>
                  <a:srgbClr val="000000"/>
                </a:solidFill>
                <a:latin typeface="Arial" panose="020B0604020202020204" pitchFamily="34" charset="0"/>
              </a:rPr>
              <a:t>論文</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cxnSp>
        <p:nvCxnSpPr>
          <p:cNvPr id="1039392" name="AutoShape 32"/>
          <p:cNvCxnSpPr>
            <a:cxnSpLocks noChangeShapeType="1"/>
            <a:stCxn id="1039372" idx="5"/>
            <a:endCxn id="1039391" idx="1"/>
          </p:cNvCxnSpPr>
          <p:nvPr/>
        </p:nvCxnSpPr>
        <p:spPr bwMode="auto">
          <a:xfrm>
            <a:off x="4060826" y="3498850"/>
            <a:ext cx="271463" cy="217488"/>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3" name="AutoShape 33"/>
          <p:cNvCxnSpPr>
            <a:cxnSpLocks noChangeShapeType="1"/>
            <a:stCxn id="1039389" idx="3"/>
            <a:endCxn id="1039377" idx="2"/>
          </p:cNvCxnSpPr>
          <p:nvPr/>
        </p:nvCxnSpPr>
        <p:spPr bwMode="auto">
          <a:xfrm>
            <a:off x="2098675" y="4724400"/>
            <a:ext cx="109538" cy="757238"/>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4" name="AutoShape 34"/>
          <p:cNvCxnSpPr>
            <a:cxnSpLocks noChangeShapeType="1"/>
          </p:cNvCxnSpPr>
          <p:nvPr/>
        </p:nvCxnSpPr>
        <p:spPr bwMode="auto">
          <a:xfrm>
            <a:off x="4248150" y="2830512"/>
            <a:ext cx="1190625" cy="814388"/>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5" name="AutoShape 35"/>
          <p:cNvCxnSpPr>
            <a:cxnSpLocks noChangeShapeType="1"/>
            <a:stCxn id="1039391" idx="4"/>
            <a:endCxn id="1039369" idx="2"/>
          </p:cNvCxnSpPr>
          <p:nvPr/>
        </p:nvCxnSpPr>
        <p:spPr bwMode="auto">
          <a:xfrm flipV="1">
            <a:off x="4656138" y="3897313"/>
            <a:ext cx="576262" cy="106362"/>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6" name="AutoShape 36"/>
          <p:cNvCxnSpPr>
            <a:cxnSpLocks noChangeShapeType="1"/>
            <a:stCxn id="1039418" idx="7"/>
            <a:endCxn id="1039369" idx="3"/>
          </p:cNvCxnSpPr>
          <p:nvPr/>
        </p:nvCxnSpPr>
        <p:spPr bwMode="auto">
          <a:xfrm flipV="1">
            <a:off x="5211763" y="4125914"/>
            <a:ext cx="239712" cy="815975"/>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7" name="AutoShape 37"/>
          <p:cNvCxnSpPr>
            <a:cxnSpLocks noChangeShapeType="1"/>
            <a:stCxn id="1039425" idx="3"/>
            <a:endCxn id="1039369" idx="7"/>
          </p:cNvCxnSpPr>
          <p:nvPr/>
        </p:nvCxnSpPr>
        <p:spPr bwMode="auto">
          <a:xfrm flipH="1">
            <a:off x="6507164" y="3282951"/>
            <a:ext cx="238125" cy="385763"/>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8" name="AutoShape 38"/>
          <p:cNvCxnSpPr>
            <a:cxnSpLocks noChangeShapeType="1"/>
            <a:stCxn id="1039368" idx="1"/>
            <a:endCxn id="1039415" idx="5"/>
          </p:cNvCxnSpPr>
          <p:nvPr/>
        </p:nvCxnSpPr>
        <p:spPr bwMode="auto">
          <a:xfrm flipH="1" flipV="1">
            <a:off x="7877175" y="4075114"/>
            <a:ext cx="342900" cy="433387"/>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pic>
        <p:nvPicPr>
          <p:cNvPr id="1039399" name="Picture 39" descr="MCj023204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1539" y="5157789"/>
            <a:ext cx="733425" cy="688975"/>
          </a:xfrm>
          <a:prstGeom prst="rect">
            <a:avLst/>
          </a:prstGeom>
          <a:noFill/>
          <a:extLst>
            <a:ext uri="{909E8E84-426E-40DD-AFC4-6F175D3DCCD1}">
              <a14:hiddenFill xmlns:a14="http://schemas.microsoft.com/office/drawing/2010/main">
                <a:solidFill>
                  <a:srgbClr val="FFFFFF"/>
                </a:solidFill>
              </a14:hiddenFill>
            </a:ext>
          </a:extLst>
        </p:spPr>
      </p:pic>
      <p:cxnSp>
        <p:nvCxnSpPr>
          <p:cNvPr id="1039400" name="AutoShape 40"/>
          <p:cNvCxnSpPr>
            <a:cxnSpLocks noChangeShapeType="1"/>
            <a:stCxn id="1039369" idx="4"/>
            <a:endCxn id="1039399" idx="0"/>
          </p:cNvCxnSpPr>
          <p:nvPr/>
        </p:nvCxnSpPr>
        <p:spPr bwMode="auto">
          <a:xfrm>
            <a:off x="5980114" y="4221164"/>
            <a:ext cx="338137" cy="936625"/>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01" name="AutoShape 41"/>
          <p:cNvSpPr>
            <a:spLocks noChangeArrowheads="1"/>
          </p:cNvSpPr>
          <p:nvPr/>
        </p:nvSpPr>
        <p:spPr bwMode="auto">
          <a:xfrm>
            <a:off x="8940800" y="4076700"/>
            <a:ext cx="1727200" cy="433388"/>
          </a:xfrm>
          <a:prstGeom prst="wedgeRoundRectCallout">
            <a:avLst>
              <a:gd name="adj1" fmla="val -71139"/>
              <a:gd name="adj2" fmla="val 109708"/>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DC-NDL</a:t>
            </a:r>
            <a:r>
              <a:rPr lang="ja-JP" altLang="en-US" sz="1000">
                <a:solidFill>
                  <a:srgbClr val="0000FF"/>
                </a:solidFill>
                <a:latin typeface="ＭＳ Ｐゴシック" panose="020B0600070205080204" pitchFamily="50" charset="-128"/>
              </a:rPr>
              <a:t>（デジタル化分）　　</a:t>
            </a:r>
          </a:p>
          <a:p>
            <a:pPr fontAlgn="base">
              <a:spcBef>
                <a:spcPct val="0"/>
              </a:spcBef>
              <a:spcAft>
                <a:spcPct val="0"/>
              </a:spcAft>
            </a:pPr>
            <a:r>
              <a:rPr lang="ja-JP" altLang="en-US" sz="1000">
                <a:solidFill>
                  <a:srgbClr val="0000FF"/>
                </a:solidFill>
                <a:latin typeface="HG丸ｺﾞｼｯｸM-PRO" panose="020F0600000000000000" pitchFamily="50" charset="-128"/>
                <a:ea typeface="HG丸ｺﾞｼｯｸM-PRO" panose="020F0600000000000000" pitchFamily="50" charset="-128"/>
              </a:rPr>
              <a:t>←　</a:t>
            </a:r>
            <a:r>
              <a:rPr lang="ja-JP" altLang="en-US" sz="1000">
                <a:solidFill>
                  <a:srgbClr val="0000FF"/>
                </a:solidFill>
                <a:latin typeface="ＭＳ Ｐゴシック" panose="020B0600070205080204" pitchFamily="50" charset="-128"/>
              </a:rPr>
              <a:t>統合書誌フォーマット</a:t>
            </a:r>
          </a:p>
        </p:txBody>
      </p:sp>
      <p:sp>
        <p:nvSpPr>
          <p:cNvPr id="1039402" name="AutoShape 42"/>
          <p:cNvSpPr>
            <a:spLocks noChangeArrowheads="1"/>
          </p:cNvSpPr>
          <p:nvPr/>
        </p:nvSpPr>
        <p:spPr bwMode="auto">
          <a:xfrm>
            <a:off x="8940800" y="1341439"/>
            <a:ext cx="1727200" cy="433387"/>
          </a:xfrm>
          <a:prstGeom prst="wedgeRoundRectCallout">
            <a:avLst>
              <a:gd name="adj1" fmla="val -79597"/>
              <a:gd name="adj2" fmla="val 317398"/>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DC-NDL</a:t>
            </a:r>
            <a:r>
              <a:rPr lang="ja-JP" altLang="en-US" sz="1000">
                <a:solidFill>
                  <a:srgbClr val="0000FF"/>
                </a:solidFill>
                <a:latin typeface="ＭＳ Ｐゴシック" panose="020B0600070205080204" pitchFamily="50" charset="-128"/>
              </a:rPr>
              <a:t>（紙媒体）　　</a:t>
            </a:r>
          </a:p>
          <a:p>
            <a:pPr fontAlgn="base">
              <a:spcBef>
                <a:spcPct val="0"/>
              </a:spcBef>
              <a:spcAft>
                <a:spcPct val="0"/>
              </a:spcAft>
            </a:pPr>
            <a:r>
              <a:rPr lang="ja-JP" altLang="en-US" sz="1000">
                <a:solidFill>
                  <a:srgbClr val="0000FF"/>
                </a:solidFill>
                <a:latin typeface="HG丸ｺﾞｼｯｸM-PRO" panose="020F0600000000000000" pitchFamily="50" charset="-128"/>
                <a:ea typeface="HG丸ｺﾞｼｯｸM-PRO" panose="020F0600000000000000" pitchFamily="50" charset="-128"/>
              </a:rPr>
              <a:t>←　</a:t>
            </a:r>
            <a:r>
              <a:rPr lang="ja-JP" altLang="en-US" sz="1000">
                <a:solidFill>
                  <a:srgbClr val="0000FF"/>
                </a:solidFill>
                <a:latin typeface="ＭＳ Ｐゴシック" panose="020B0600070205080204" pitchFamily="50" charset="-128"/>
              </a:rPr>
              <a:t>統合書誌フォーマット</a:t>
            </a:r>
          </a:p>
        </p:txBody>
      </p:sp>
      <p:sp>
        <p:nvSpPr>
          <p:cNvPr id="1039403" name="AutoShape 43"/>
          <p:cNvSpPr>
            <a:spLocks noChangeArrowheads="1"/>
          </p:cNvSpPr>
          <p:nvPr/>
        </p:nvSpPr>
        <p:spPr bwMode="auto">
          <a:xfrm>
            <a:off x="4727575" y="1557339"/>
            <a:ext cx="1295400" cy="287337"/>
          </a:xfrm>
          <a:prstGeom prst="wedgeRoundRectCallout">
            <a:avLst>
              <a:gd name="adj1" fmla="val -51838"/>
              <a:gd name="adj2" fmla="val 196963"/>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JuNii2 </a:t>
            </a:r>
            <a:r>
              <a:rPr lang="ja-JP" altLang="en-US" sz="1000">
                <a:solidFill>
                  <a:srgbClr val="0000FF"/>
                </a:solidFill>
                <a:latin typeface="ＭＳ Ｐゴシック" panose="020B0600070205080204" pitchFamily="50" charset="-128"/>
              </a:rPr>
              <a:t>拡張仕様？</a:t>
            </a:r>
          </a:p>
        </p:txBody>
      </p:sp>
      <p:sp>
        <p:nvSpPr>
          <p:cNvPr id="1039404" name="AutoShape 44"/>
          <p:cNvSpPr>
            <a:spLocks noChangeArrowheads="1"/>
          </p:cNvSpPr>
          <p:nvPr/>
        </p:nvSpPr>
        <p:spPr bwMode="auto">
          <a:xfrm>
            <a:off x="4224339" y="6381750"/>
            <a:ext cx="1368425" cy="287338"/>
          </a:xfrm>
          <a:prstGeom prst="wedgeRoundRectCallout">
            <a:avLst>
              <a:gd name="adj1" fmla="val -59398"/>
              <a:gd name="adj2" fmla="val -9254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JuNii2 </a:t>
            </a:r>
            <a:r>
              <a:rPr lang="ja-JP" altLang="en-US" sz="1000">
                <a:solidFill>
                  <a:srgbClr val="0000FF"/>
                </a:solidFill>
                <a:latin typeface="ＭＳ Ｐゴシック" panose="020B0600070205080204" pitchFamily="50" charset="-128"/>
              </a:rPr>
              <a:t>拡張仕様？</a:t>
            </a:r>
          </a:p>
        </p:txBody>
      </p:sp>
      <p:sp>
        <p:nvSpPr>
          <p:cNvPr id="1039405" name="AutoShape 45"/>
          <p:cNvSpPr>
            <a:spLocks noChangeArrowheads="1"/>
          </p:cNvSpPr>
          <p:nvPr/>
        </p:nvSpPr>
        <p:spPr bwMode="auto">
          <a:xfrm>
            <a:off x="1847851" y="6165850"/>
            <a:ext cx="1223963" cy="287338"/>
          </a:xfrm>
          <a:prstGeom prst="wedgeRoundRectCallout">
            <a:avLst>
              <a:gd name="adj1" fmla="val 72829"/>
              <a:gd name="adj2" fmla="val -15607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000">
                <a:solidFill>
                  <a:srgbClr val="0000FF"/>
                </a:solidFill>
                <a:latin typeface="ＭＳ Ｐゴシック" panose="020B0600070205080204" pitchFamily="50" charset="-128"/>
              </a:rPr>
              <a:t>独自仕様？</a:t>
            </a:r>
          </a:p>
        </p:txBody>
      </p:sp>
      <p:sp>
        <p:nvSpPr>
          <p:cNvPr id="1039406" name="Oval 46"/>
          <p:cNvSpPr>
            <a:spLocks noChangeArrowheads="1"/>
          </p:cNvSpPr>
          <p:nvPr/>
        </p:nvSpPr>
        <p:spPr bwMode="auto">
          <a:xfrm>
            <a:off x="8904288" y="5516564"/>
            <a:ext cx="989012"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デジタルデポジット</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407" name="AutoShape 47"/>
          <p:cNvCxnSpPr>
            <a:cxnSpLocks noChangeShapeType="1"/>
            <a:stCxn id="1039372" idx="4"/>
            <a:endCxn id="1039406" idx="3"/>
          </p:cNvCxnSpPr>
          <p:nvPr/>
        </p:nvCxnSpPr>
        <p:spPr bwMode="auto">
          <a:xfrm rot="16200000" flipH="1">
            <a:off x="5192713" y="2090738"/>
            <a:ext cx="2374900" cy="5337175"/>
          </a:xfrm>
          <a:prstGeom prst="curvedConnector3">
            <a:avLst>
              <a:gd name="adj1" fmla="val 112634"/>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08" name="AutoShape 48"/>
          <p:cNvCxnSpPr>
            <a:cxnSpLocks noChangeShapeType="1"/>
            <a:stCxn id="1039377" idx="4"/>
            <a:endCxn id="1039406" idx="3"/>
          </p:cNvCxnSpPr>
          <p:nvPr/>
        </p:nvCxnSpPr>
        <p:spPr bwMode="auto">
          <a:xfrm rot="16200000" flipH="1">
            <a:off x="5768976" y="2667001"/>
            <a:ext cx="214312" cy="6345237"/>
          </a:xfrm>
          <a:prstGeom prst="curvedConnector3">
            <a:avLst>
              <a:gd name="adj1" fmla="val 240000"/>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09" name="AutoShape 49"/>
          <p:cNvSpPr>
            <a:spLocks noChangeArrowheads="1"/>
          </p:cNvSpPr>
          <p:nvPr/>
        </p:nvSpPr>
        <p:spPr bwMode="auto">
          <a:xfrm>
            <a:off x="7824788" y="5300664"/>
            <a:ext cx="647700" cy="57467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収集した</a:t>
            </a:r>
          </a:p>
          <a:p>
            <a:pPr algn="ctr" fontAlgn="base">
              <a:spcBef>
                <a:spcPct val="0"/>
              </a:spcBef>
              <a:spcAft>
                <a:spcPct val="0"/>
              </a:spcAft>
            </a:pPr>
            <a:r>
              <a:rPr lang="ja-JP" altLang="en-US" sz="1000">
                <a:solidFill>
                  <a:srgbClr val="000000"/>
                </a:solidFill>
                <a:latin typeface="Arial" panose="020B0604020202020204" pitchFamily="34" charset="0"/>
              </a:rPr>
              <a:t>学位論文</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cxnSp>
        <p:nvCxnSpPr>
          <p:cNvPr id="1039410" name="AutoShape 50"/>
          <p:cNvCxnSpPr>
            <a:cxnSpLocks noChangeShapeType="1"/>
            <a:stCxn id="1039406" idx="1"/>
            <a:endCxn id="1039409" idx="4"/>
          </p:cNvCxnSpPr>
          <p:nvPr/>
        </p:nvCxnSpPr>
        <p:spPr bwMode="auto">
          <a:xfrm flipH="1" flipV="1">
            <a:off x="8472488" y="5588000"/>
            <a:ext cx="576262" cy="1588"/>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11" name="AutoShape 51"/>
          <p:cNvSpPr>
            <a:spLocks noChangeArrowheads="1"/>
          </p:cNvSpPr>
          <p:nvPr/>
        </p:nvSpPr>
        <p:spPr bwMode="auto">
          <a:xfrm>
            <a:off x="7248526" y="6381751"/>
            <a:ext cx="1584325" cy="290513"/>
          </a:xfrm>
          <a:prstGeom prst="wedgeRoundRectCallout">
            <a:avLst>
              <a:gd name="adj1" fmla="val -64130"/>
              <a:gd name="adj2" fmla="val -7732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000">
                <a:solidFill>
                  <a:srgbClr val="0000FF"/>
                </a:solidFill>
                <a:latin typeface="ＭＳ Ｐゴシック" panose="020B0600070205080204" pitchFamily="50" charset="-128"/>
              </a:rPr>
              <a:t>長期保存のための収集</a:t>
            </a:r>
          </a:p>
        </p:txBody>
      </p:sp>
      <p:cxnSp>
        <p:nvCxnSpPr>
          <p:cNvPr id="1039412" name="AutoShape 52"/>
          <p:cNvCxnSpPr>
            <a:cxnSpLocks noChangeShapeType="1"/>
            <a:stCxn id="1039409" idx="2"/>
            <a:endCxn id="1039415" idx="4"/>
          </p:cNvCxnSpPr>
          <p:nvPr/>
        </p:nvCxnSpPr>
        <p:spPr bwMode="auto">
          <a:xfrm flipH="1" flipV="1">
            <a:off x="7527926" y="4148138"/>
            <a:ext cx="296863" cy="1439862"/>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13" name="Oval 53"/>
          <p:cNvSpPr>
            <a:spLocks noChangeArrowheads="1"/>
          </p:cNvSpPr>
          <p:nvPr/>
        </p:nvSpPr>
        <p:spPr bwMode="auto">
          <a:xfrm>
            <a:off x="4943476" y="2492375"/>
            <a:ext cx="989013" cy="503238"/>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NII</a:t>
            </a:r>
          </a:p>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JuNii</a:t>
            </a:r>
            <a:endParaRPr lang="en-US" altLang="ja-JP"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414" name="AutoShape 54"/>
          <p:cNvCxnSpPr>
            <a:cxnSpLocks noChangeShapeType="1"/>
            <a:stCxn id="1039372" idx="6"/>
            <a:endCxn id="1039413" idx="3"/>
          </p:cNvCxnSpPr>
          <p:nvPr/>
        </p:nvCxnSpPr>
        <p:spPr bwMode="auto">
          <a:xfrm flipV="1">
            <a:off x="4205288" y="2922588"/>
            <a:ext cx="882650" cy="398462"/>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15" name="Oval 55"/>
          <p:cNvSpPr>
            <a:spLocks noChangeArrowheads="1"/>
          </p:cNvSpPr>
          <p:nvPr/>
        </p:nvSpPr>
        <p:spPr bwMode="auto">
          <a:xfrm>
            <a:off x="7032626" y="3644900"/>
            <a:ext cx="989013" cy="503238"/>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PORTA</a:t>
            </a:r>
            <a:endParaRPr lang="en-US" altLang="ja-JP" sz="800">
              <a:solidFill>
                <a:srgbClr val="000000"/>
              </a:solidFill>
              <a:latin typeface="HG丸ｺﾞｼｯｸM-PRO" panose="020F0600000000000000" pitchFamily="50" charset="-128"/>
              <a:ea typeface="HG丸ｺﾞｼｯｸM-PRO" panose="020F0600000000000000" pitchFamily="50" charset="-128"/>
            </a:endParaRPr>
          </a:p>
        </p:txBody>
      </p:sp>
      <p:sp>
        <p:nvSpPr>
          <p:cNvPr id="1039416" name="Oval 56"/>
          <p:cNvSpPr>
            <a:spLocks noChangeArrowheads="1"/>
          </p:cNvSpPr>
          <p:nvPr/>
        </p:nvSpPr>
        <p:spPr bwMode="auto">
          <a:xfrm>
            <a:off x="2640013" y="4581525"/>
            <a:ext cx="989012" cy="503238"/>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各学会</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sp>
        <p:nvSpPr>
          <p:cNvPr id="1039417" name="Oval 57"/>
          <p:cNvSpPr>
            <a:spLocks noChangeArrowheads="1"/>
          </p:cNvSpPr>
          <p:nvPr/>
        </p:nvSpPr>
        <p:spPr bwMode="auto">
          <a:xfrm>
            <a:off x="3792538" y="4437064"/>
            <a:ext cx="989012"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NII</a:t>
            </a:r>
          </a:p>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CiNii</a:t>
            </a:r>
            <a:endParaRPr lang="en-US" altLang="ja-JP" sz="800">
              <a:solidFill>
                <a:srgbClr val="000000"/>
              </a:solidFill>
              <a:latin typeface="HG丸ｺﾞｼｯｸM-PRO" panose="020F0600000000000000" pitchFamily="50" charset="-128"/>
              <a:ea typeface="HG丸ｺﾞｼｯｸM-PRO" panose="020F0600000000000000" pitchFamily="50" charset="-128"/>
            </a:endParaRPr>
          </a:p>
        </p:txBody>
      </p:sp>
      <p:sp>
        <p:nvSpPr>
          <p:cNvPr id="1039418" name="Oval 58"/>
          <p:cNvSpPr>
            <a:spLocks noChangeArrowheads="1"/>
          </p:cNvSpPr>
          <p:nvPr/>
        </p:nvSpPr>
        <p:spPr bwMode="auto">
          <a:xfrm>
            <a:off x="4367213" y="4868864"/>
            <a:ext cx="989012"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JST</a:t>
            </a:r>
          </a:p>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J-Stage</a:t>
            </a:r>
            <a:endParaRPr lang="en-US" altLang="ja-JP"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419" name="AutoShape 59"/>
          <p:cNvCxnSpPr>
            <a:cxnSpLocks noChangeShapeType="1"/>
            <a:stCxn id="1039417" idx="6"/>
            <a:endCxn id="1039369" idx="3"/>
          </p:cNvCxnSpPr>
          <p:nvPr/>
        </p:nvCxnSpPr>
        <p:spPr bwMode="auto">
          <a:xfrm flipV="1">
            <a:off x="4781551" y="4125913"/>
            <a:ext cx="669925" cy="563562"/>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20" name="AutoShape 60"/>
          <p:cNvCxnSpPr>
            <a:cxnSpLocks noChangeShapeType="1"/>
            <a:stCxn id="1039413" idx="4"/>
            <a:endCxn id="1039369" idx="0"/>
          </p:cNvCxnSpPr>
          <p:nvPr/>
        </p:nvCxnSpPr>
        <p:spPr bwMode="auto">
          <a:xfrm>
            <a:off x="5438775" y="2995613"/>
            <a:ext cx="541338" cy="577850"/>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21" name="AutoShape 61"/>
          <p:cNvCxnSpPr>
            <a:cxnSpLocks noChangeShapeType="1"/>
            <a:stCxn id="1039416" idx="6"/>
            <a:endCxn id="1039417" idx="2"/>
          </p:cNvCxnSpPr>
          <p:nvPr/>
        </p:nvCxnSpPr>
        <p:spPr bwMode="auto">
          <a:xfrm flipV="1">
            <a:off x="3629026" y="4689476"/>
            <a:ext cx="163513" cy="144463"/>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22" name="AutoShape 62"/>
          <p:cNvCxnSpPr>
            <a:cxnSpLocks noChangeShapeType="1"/>
            <a:stCxn id="1039416" idx="6"/>
            <a:endCxn id="1039418" idx="2"/>
          </p:cNvCxnSpPr>
          <p:nvPr/>
        </p:nvCxnSpPr>
        <p:spPr bwMode="auto">
          <a:xfrm>
            <a:off x="3629025" y="4833939"/>
            <a:ext cx="738188" cy="287337"/>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23" name="AutoShape 63"/>
          <p:cNvCxnSpPr>
            <a:cxnSpLocks noChangeShapeType="1"/>
            <a:stCxn id="1039389" idx="4"/>
            <a:endCxn id="1039416" idx="2"/>
          </p:cNvCxnSpPr>
          <p:nvPr/>
        </p:nvCxnSpPr>
        <p:spPr bwMode="auto">
          <a:xfrm>
            <a:off x="2422525" y="4545014"/>
            <a:ext cx="217488" cy="288925"/>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24" name="AutoShape 64"/>
          <p:cNvCxnSpPr>
            <a:cxnSpLocks noChangeShapeType="1"/>
            <a:stCxn id="1039415" idx="2"/>
            <a:endCxn id="1039369" idx="6"/>
          </p:cNvCxnSpPr>
          <p:nvPr/>
        </p:nvCxnSpPr>
        <p:spPr bwMode="auto">
          <a:xfrm flipH="1">
            <a:off x="6726239" y="3897313"/>
            <a:ext cx="306387" cy="0"/>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25" name="Oval 65"/>
          <p:cNvSpPr>
            <a:spLocks noChangeArrowheads="1"/>
          </p:cNvSpPr>
          <p:nvPr/>
        </p:nvSpPr>
        <p:spPr bwMode="auto">
          <a:xfrm>
            <a:off x="6600826" y="2852739"/>
            <a:ext cx="989013"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NDL-OPAC</a:t>
            </a:r>
            <a:endParaRPr lang="en-US" altLang="ja-JP"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426" name="AutoShape 66"/>
          <p:cNvCxnSpPr>
            <a:cxnSpLocks noChangeShapeType="1"/>
            <a:stCxn id="1039370" idx="2"/>
            <a:endCxn id="1039425" idx="6"/>
          </p:cNvCxnSpPr>
          <p:nvPr/>
        </p:nvCxnSpPr>
        <p:spPr bwMode="auto">
          <a:xfrm flipH="1">
            <a:off x="7589839" y="2995614"/>
            <a:ext cx="161925" cy="109537"/>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27" name="AutoShape 67"/>
          <p:cNvSpPr>
            <a:spLocks noChangeArrowheads="1"/>
          </p:cNvSpPr>
          <p:nvPr/>
        </p:nvSpPr>
        <p:spPr bwMode="auto">
          <a:xfrm>
            <a:off x="8940800" y="5013325"/>
            <a:ext cx="827088" cy="287338"/>
          </a:xfrm>
          <a:prstGeom prst="wedgeRoundRectCallout">
            <a:avLst>
              <a:gd name="adj1" fmla="val -111037"/>
              <a:gd name="adj2" fmla="val 6823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DC-NDL</a:t>
            </a:r>
          </a:p>
        </p:txBody>
      </p:sp>
      <p:sp>
        <p:nvSpPr>
          <p:cNvPr id="1039428" name="AutoShape 68"/>
          <p:cNvSpPr>
            <a:spLocks noChangeArrowheads="1"/>
          </p:cNvSpPr>
          <p:nvPr/>
        </p:nvSpPr>
        <p:spPr bwMode="auto">
          <a:xfrm>
            <a:off x="5016501" y="5805489"/>
            <a:ext cx="862013" cy="287337"/>
          </a:xfrm>
          <a:prstGeom prst="wedgeRoundRectCallout">
            <a:avLst>
              <a:gd name="adj1" fmla="val -11144"/>
              <a:gd name="adj2" fmla="val -42403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JST</a:t>
            </a:r>
            <a:r>
              <a:rPr lang="ja-JP" altLang="en-US" sz="1000">
                <a:solidFill>
                  <a:srgbClr val="0000FF"/>
                </a:solidFill>
                <a:latin typeface="ＭＳ Ｐゴシック" panose="020B0600070205080204" pitchFamily="50" charset="-128"/>
              </a:rPr>
              <a:t>仕様？</a:t>
            </a:r>
          </a:p>
        </p:txBody>
      </p:sp>
    </p:spTree>
    <p:extLst>
      <p:ext uri="{BB962C8B-B14F-4D97-AF65-F5344CB8AC3E}">
        <p14:creationId xmlns:p14="http://schemas.microsoft.com/office/powerpoint/2010/main" val="278071189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latin typeface="HG丸ｺﾞｼｯｸM-PRO" panose="020F0600000000000000" pitchFamily="50" charset="-128"/>
                <a:ea typeface="HG丸ｺﾞｼｯｸM-PRO" panose="020F0600000000000000" pitchFamily="50" charset="-128"/>
              </a:rPr>
              <a:t>国際連携</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style>
          <a:lnRef idx="1">
            <a:schemeClr val="accent6"/>
          </a:lnRef>
          <a:fillRef idx="2">
            <a:schemeClr val="accent6"/>
          </a:fillRef>
          <a:effectRef idx="1">
            <a:schemeClr val="accent6"/>
          </a:effectRef>
          <a:fontRef idx="minor">
            <a:schemeClr val="dk1"/>
          </a:fontRef>
        </p:style>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273</a:t>
            </a:fld>
            <a:endParaRPr kumimoji="0" lang="en-US"/>
          </a:p>
        </p:txBody>
      </p:sp>
    </p:spTree>
    <p:extLst>
      <p:ext uri="{BB962C8B-B14F-4D97-AF65-F5344CB8AC3E}">
        <p14:creationId xmlns:p14="http://schemas.microsoft.com/office/powerpoint/2010/main" val="1972426039"/>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D53147F8-3030-484E-8845-4AE0256E3A87}" type="slidenum">
              <a:rPr lang="en-US" altLang="ja-JP">
                <a:solidFill>
                  <a:srgbClr val="000000"/>
                </a:solidFill>
              </a:rPr>
              <a:pPr/>
              <a:t>274</a:t>
            </a:fld>
            <a:endParaRPr lang="en-US" altLang="ja-JP">
              <a:solidFill>
                <a:srgbClr val="000000"/>
              </a:solidFill>
            </a:endParaRPr>
          </a:p>
        </p:txBody>
      </p:sp>
      <p:sp>
        <p:nvSpPr>
          <p:cNvPr id="1055746" name="Rectangle 2"/>
          <p:cNvSpPr>
            <a:spLocks noGrp="1" noChangeArrowheads="1"/>
          </p:cNvSpPr>
          <p:nvPr>
            <p:ph type="title"/>
          </p:nvPr>
        </p:nvSpPr>
        <p:spPr>
          <a:xfrm>
            <a:off x="0" y="0"/>
            <a:ext cx="12192000" cy="852755"/>
          </a:xfrm>
        </p:spPr>
        <p:txBody>
          <a:bodyPr>
            <a:normAutofit/>
          </a:bodyPr>
          <a:lstStyle/>
          <a:p>
            <a:r>
              <a:rPr lang="ja-JP" altLang="en-US" sz="4000" dirty="0" smtClean="0"/>
              <a:t>日中</a:t>
            </a:r>
            <a:r>
              <a:rPr lang="ja-JP" altLang="en-US" sz="4000" dirty="0"/>
              <a:t>韓の国立図書館での</a:t>
            </a:r>
            <a:r>
              <a:rPr lang="ja-JP" altLang="en-US" sz="4000" dirty="0" smtClean="0"/>
              <a:t>連携（</a:t>
            </a:r>
            <a:r>
              <a:rPr lang="en-US" altLang="ja-JP" sz="4000" dirty="0" smtClean="0"/>
              <a:t>CJKDLI</a:t>
            </a:r>
            <a:r>
              <a:rPr lang="ja-JP" altLang="en-US" sz="4000" dirty="0" smtClean="0"/>
              <a:t>）</a:t>
            </a:r>
            <a:endParaRPr lang="ja-JP" altLang="en-US" sz="4000" dirty="0"/>
          </a:p>
        </p:txBody>
      </p:sp>
      <p:sp>
        <p:nvSpPr>
          <p:cNvPr id="1055747" name="Rectangle 3"/>
          <p:cNvSpPr>
            <a:spLocks noGrp="1" noChangeArrowheads="1"/>
          </p:cNvSpPr>
          <p:nvPr>
            <p:ph type="body" idx="1"/>
          </p:nvPr>
        </p:nvSpPr>
        <p:spPr>
          <a:xfrm>
            <a:off x="1847851" y="2133600"/>
            <a:ext cx="8640763" cy="4508500"/>
          </a:xfrm>
          <a:ln>
            <a:headEnd/>
            <a:tailEnd/>
          </a:ln>
        </p:spPr>
        <p:style>
          <a:lnRef idx="1">
            <a:schemeClr val="accent2"/>
          </a:lnRef>
          <a:fillRef idx="3">
            <a:schemeClr val="accent2"/>
          </a:fillRef>
          <a:effectRef idx="2">
            <a:schemeClr val="accent2"/>
          </a:effectRef>
          <a:fontRef idx="minor">
            <a:schemeClr val="lt1"/>
          </a:fontRef>
        </p:style>
        <p:txBody>
          <a:bodyPr>
            <a:normAutofit fontScale="92500" lnSpcReduction="10000"/>
          </a:bodyPr>
          <a:lstStyle/>
          <a:p>
            <a:pPr>
              <a:lnSpc>
                <a:spcPct val="80000"/>
              </a:lnSpc>
              <a:buFont typeface="Wingdings" panose="05000000000000000000" pitchFamily="2" charset="2"/>
              <a:buNone/>
            </a:pPr>
            <a:r>
              <a:rPr lang="ja-JP" altLang="en-US" sz="1800" b="1" dirty="0"/>
              <a:t>日中韓連携合意事項（</a:t>
            </a:r>
            <a:r>
              <a:rPr lang="en-US" altLang="ja-JP" sz="1800" b="1" dirty="0"/>
              <a:t>10</a:t>
            </a:r>
            <a:r>
              <a:rPr lang="ja-JP" altLang="en-US" sz="1800" b="1" dirty="0"/>
              <a:t>月</a:t>
            </a:r>
            <a:r>
              <a:rPr lang="en-US" altLang="ja-JP" sz="1800" b="1" dirty="0"/>
              <a:t>24</a:t>
            </a:r>
            <a:r>
              <a:rPr lang="ja-JP" altLang="en-US" sz="1800" b="1" dirty="0"/>
              <a:t>日）</a:t>
            </a:r>
          </a:p>
          <a:p>
            <a:pPr>
              <a:lnSpc>
                <a:spcPct val="80000"/>
              </a:lnSpc>
            </a:pPr>
            <a:r>
              <a:rPr lang="ja-JP" altLang="en-US" sz="1600" b="1" dirty="0"/>
              <a:t>メタデータ基準</a:t>
            </a:r>
          </a:p>
          <a:p>
            <a:pPr lvl="1">
              <a:lnSpc>
                <a:spcPct val="80000"/>
              </a:lnSpc>
            </a:pPr>
            <a:r>
              <a:rPr lang="ja-JP" altLang="en-US" sz="1400" dirty="0"/>
              <a:t>保存のためのメタデータの形式は、各国の基準を尊重する。</a:t>
            </a:r>
          </a:p>
          <a:p>
            <a:pPr lvl="1">
              <a:lnSpc>
                <a:spcPct val="80000"/>
              </a:lnSpc>
            </a:pPr>
            <a:r>
              <a:rPr lang="ja-JP" altLang="en-US" sz="1400" dirty="0"/>
              <a:t>メタデータ交換は、</a:t>
            </a:r>
            <a:r>
              <a:rPr lang="en-US" altLang="ja-JP" sz="1400" dirty="0"/>
              <a:t>DC</a:t>
            </a:r>
            <a:r>
              <a:rPr lang="ja-JP" altLang="en-US" sz="1400" dirty="0"/>
              <a:t>ベースとする。</a:t>
            </a:r>
          </a:p>
          <a:p>
            <a:pPr lvl="1">
              <a:lnSpc>
                <a:spcPct val="80000"/>
              </a:lnSpc>
            </a:pPr>
            <a:r>
              <a:rPr lang="ja-JP" altLang="en-US" sz="1400" dirty="0"/>
              <a:t>語彙等の違いは、オントロジー等による吸収を検討する</a:t>
            </a:r>
          </a:p>
          <a:p>
            <a:pPr>
              <a:lnSpc>
                <a:spcPct val="80000"/>
              </a:lnSpc>
            </a:pPr>
            <a:r>
              <a:rPr lang="ja-JP" altLang="en-US" sz="1600" b="1" dirty="0"/>
              <a:t>統合的な情報サービス</a:t>
            </a:r>
          </a:p>
          <a:p>
            <a:pPr lvl="1">
              <a:lnSpc>
                <a:spcPct val="80000"/>
              </a:lnSpc>
            </a:pPr>
            <a:r>
              <a:rPr lang="ja-JP" altLang="en-US" sz="1400" dirty="0"/>
              <a:t>コンテンツは</a:t>
            </a:r>
            <a:r>
              <a:rPr lang="en-US" altLang="ja-JP" sz="1400" dirty="0"/>
              <a:t>3</a:t>
            </a:r>
            <a:r>
              <a:rPr lang="ja-JP" altLang="en-US" sz="1400" dirty="0"/>
              <a:t>館で分散して持ち、統合検索できるようにする</a:t>
            </a:r>
          </a:p>
          <a:p>
            <a:pPr lvl="1">
              <a:lnSpc>
                <a:spcPct val="80000"/>
              </a:lnSpc>
            </a:pPr>
            <a:r>
              <a:rPr lang="ja-JP" altLang="en-US" sz="1400" dirty="0"/>
              <a:t>機械翻訳は研究開発の状況をウオッチ</a:t>
            </a:r>
          </a:p>
          <a:p>
            <a:pPr lvl="1">
              <a:lnSpc>
                <a:spcPct val="80000"/>
              </a:lnSpc>
            </a:pPr>
            <a:r>
              <a:rPr lang="ja-JP" altLang="en-US" sz="1400" dirty="0"/>
              <a:t>統合検索のプロトコルは、ハーベスト系（</a:t>
            </a:r>
            <a:r>
              <a:rPr lang="en-US" altLang="ja-JP" sz="1400" dirty="0"/>
              <a:t>OAI-PMH</a:t>
            </a:r>
            <a:r>
              <a:rPr lang="ja-JP" altLang="en-US" sz="1400" dirty="0" err="1"/>
              <a:t>、</a:t>
            </a:r>
            <a:r>
              <a:rPr lang="en-US" altLang="ja-JP" sz="1400" dirty="0"/>
              <a:t>RSS</a:t>
            </a:r>
            <a:r>
              <a:rPr lang="ja-JP" altLang="en-US" sz="1400" dirty="0"/>
              <a:t>）、横断検索系（</a:t>
            </a:r>
            <a:r>
              <a:rPr lang="en-US" altLang="ja-JP" sz="1400" dirty="0"/>
              <a:t>SRU/SOAP</a:t>
            </a:r>
            <a:r>
              <a:rPr lang="ja-JP" altLang="en-US" sz="1400" dirty="0" err="1"/>
              <a:t>、</a:t>
            </a:r>
            <a:r>
              <a:rPr lang="en-US" altLang="ja-JP" sz="1400" dirty="0"/>
              <a:t>OpenSearch</a:t>
            </a:r>
            <a:r>
              <a:rPr lang="ja-JP" altLang="en-US" sz="1400" dirty="0" err="1"/>
              <a:t>、</a:t>
            </a:r>
            <a:r>
              <a:rPr lang="en-US" altLang="ja-JP" sz="1400" dirty="0" err="1"/>
              <a:t>OpenURL</a:t>
            </a:r>
            <a:r>
              <a:rPr lang="ja-JP" altLang="en-US" sz="1400" dirty="0" err="1"/>
              <a:t>、</a:t>
            </a:r>
            <a:r>
              <a:rPr lang="en-US" altLang="ja-JP" sz="1400" dirty="0"/>
              <a:t>Z39.50</a:t>
            </a:r>
            <a:r>
              <a:rPr lang="ja-JP" altLang="en-US" sz="1400" dirty="0"/>
              <a:t>）のどの方法も</a:t>
            </a:r>
            <a:r>
              <a:rPr lang="en-US" altLang="ja-JP" sz="1400" dirty="0"/>
              <a:t>3</a:t>
            </a:r>
            <a:r>
              <a:rPr lang="ja-JP" altLang="en-US" sz="1400" dirty="0"/>
              <a:t>国とも可能</a:t>
            </a:r>
          </a:p>
          <a:p>
            <a:pPr lvl="1">
              <a:lnSpc>
                <a:spcPct val="80000"/>
              </a:lnSpc>
            </a:pPr>
            <a:r>
              <a:rPr lang="ja-JP" altLang="en-US" sz="1400" dirty="0"/>
              <a:t>３国共通のポータルを立ち上げるのではなく、各国のポータルで見せていく</a:t>
            </a:r>
          </a:p>
          <a:p>
            <a:pPr lvl="1">
              <a:lnSpc>
                <a:spcPct val="80000"/>
              </a:lnSpc>
            </a:pPr>
            <a:r>
              <a:rPr lang="ja-JP" altLang="en-US" sz="1400" dirty="0"/>
              <a:t>まずは、歴史的資料から統合検索</a:t>
            </a:r>
          </a:p>
          <a:p>
            <a:pPr>
              <a:lnSpc>
                <a:spcPct val="80000"/>
              </a:lnSpc>
            </a:pPr>
            <a:r>
              <a:rPr lang="ja-JP" altLang="en-US" sz="1600" b="1" dirty="0"/>
              <a:t>長期保存</a:t>
            </a:r>
          </a:p>
          <a:p>
            <a:pPr lvl="1">
              <a:lnSpc>
                <a:spcPct val="80000"/>
              </a:lnSpc>
            </a:pPr>
            <a:r>
              <a:rPr lang="en-US" altLang="ja-JP" sz="1400" dirty="0"/>
              <a:t>DR</a:t>
            </a:r>
            <a:r>
              <a:rPr lang="ja-JP" altLang="en-US" sz="1400" dirty="0"/>
              <a:t>センターは、まず各国内で立ち上げ、その後、３国での</a:t>
            </a:r>
            <a:r>
              <a:rPr lang="en-US" altLang="ja-JP" sz="1400" dirty="0"/>
              <a:t>DR</a:t>
            </a:r>
            <a:r>
              <a:rPr lang="ja-JP" altLang="en-US" sz="1400" dirty="0"/>
              <a:t>センターの立上げを検討する。</a:t>
            </a:r>
            <a:br>
              <a:rPr lang="ja-JP" altLang="en-US" sz="1400" dirty="0"/>
            </a:br>
            <a:r>
              <a:rPr lang="ja-JP" altLang="en-US" sz="1400" dirty="0"/>
              <a:t>その際は、国際的なＤＲの方向性で検討する。</a:t>
            </a:r>
          </a:p>
          <a:p>
            <a:pPr lvl="1">
              <a:lnSpc>
                <a:spcPct val="80000"/>
              </a:lnSpc>
            </a:pPr>
            <a:r>
              <a:rPr lang="ja-JP" altLang="en-US" sz="1400" dirty="0"/>
              <a:t>ＯＡＩＳはフレームワークであり、実装は各国の開発状況により異なる</a:t>
            </a:r>
          </a:p>
          <a:p>
            <a:pPr lvl="1">
              <a:lnSpc>
                <a:spcPct val="80000"/>
              </a:lnSpc>
            </a:pPr>
            <a:r>
              <a:rPr lang="ja-JP" altLang="en-US" sz="1400" dirty="0"/>
              <a:t>情報パッケージの仕様は、</a:t>
            </a:r>
            <a:r>
              <a:rPr lang="en-US" altLang="ja-JP" sz="1400" dirty="0"/>
              <a:t>3</a:t>
            </a:r>
            <a:r>
              <a:rPr lang="ja-JP" altLang="en-US" sz="1400" dirty="0"/>
              <a:t>国とも手探り状態。まだ共通化する段階にない。</a:t>
            </a:r>
          </a:p>
          <a:p>
            <a:pPr>
              <a:lnSpc>
                <a:spcPct val="80000"/>
              </a:lnSpc>
            </a:pPr>
            <a:r>
              <a:rPr lang="ja-JP" altLang="en-US" sz="1600" b="1" dirty="0"/>
              <a:t>情報交換</a:t>
            </a:r>
          </a:p>
          <a:p>
            <a:pPr lvl="1">
              <a:lnSpc>
                <a:spcPct val="80000"/>
              </a:lnSpc>
            </a:pPr>
            <a:r>
              <a:rPr lang="ja-JP" altLang="en-US" sz="1400" dirty="0"/>
              <a:t>収集・組織化・保存及び提供機能に関する研究開発成果に関する情報</a:t>
            </a:r>
          </a:p>
          <a:p>
            <a:pPr lvl="1">
              <a:lnSpc>
                <a:spcPct val="80000"/>
              </a:lnSpc>
            </a:pPr>
            <a:r>
              <a:rPr lang="ja-JP" altLang="en-US" sz="1400" dirty="0"/>
              <a:t>デジタルアーカイブに関しての制度化に関する各国状況</a:t>
            </a:r>
          </a:p>
        </p:txBody>
      </p:sp>
      <p:sp>
        <p:nvSpPr>
          <p:cNvPr id="1055748" name="Rectangle 4"/>
          <p:cNvSpPr>
            <a:spLocks noChangeArrowheads="1"/>
          </p:cNvSpPr>
          <p:nvPr/>
        </p:nvSpPr>
        <p:spPr bwMode="auto">
          <a:xfrm>
            <a:off x="770563" y="1125539"/>
            <a:ext cx="10253608" cy="865187"/>
          </a:xfrm>
          <a:prstGeom prst="rect">
            <a:avLst/>
          </a:prstGeom>
          <a:ln>
            <a:headEnd/>
            <a:tailEnd/>
          </a:ln>
          <a:extLst/>
        </p:spPr>
        <p:style>
          <a:lnRef idx="1">
            <a:schemeClr val="accent4"/>
          </a:lnRef>
          <a:fillRef idx="2">
            <a:schemeClr val="accent4"/>
          </a:fillRef>
          <a:effectRef idx="1">
            <a:schemeClr val="accent4"/>
          </a:effectRef>
          <a:fontRef idx="minor">
            <a:schemeClr val="dk1"/>
          </a:fontRef>
        </p:style>
        <p:txBody>
          <a:bodyPr/>
          <a:lstStyle>
            <a:lvl1pPr marL="533400" indent="-533400" algn="l">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914400" indent="-457200" algn="l">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295400" indent="-381000" algn="l">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714500" indent="-342900" algn="l">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171700" indent="-342900" algn="l">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628900" indent="-3429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3086100" indent="-3429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543300" indent="-3429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4000500" indent="-3429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fontAlgn="base">
              <a:spcAft>
                <a:spcPct val="0"/>
              </a:spcAft>
              <a:buClr>
                <a:srgbClr val="663300"/>
              </a:buClr>
            </a:pPr>
            <a:r>
              <a:rPr lang="ja-JP" altLang="en-US" sz="1600" dirty="0">
                <a:solidFill>
                  <a:srgbClr val="000000"/>
                </a:solidFill>
                <a:latin typeface="Meiryo UI" panose="020B0604030504040204" pitchFamily="50" charset="-128"/>
                <a:ea typeface="Meiryo UI" panose="020B0604030504040204" pitchFamily="50" charset="-128"/>
              </a:rPr>
              <a:t>中国国家図書館、韓国国立中央図書館、国立国会図書館</a:t>
            </a:r>
            <a:r>
              <a:rPr lang="ja-JP" altLang="en-US" sz="1400" dirty="0">
                <a:solidFill>
                  <a:srgbClr val="000000"/>
                </a:solidFill>
                <a:latin typeface="Meiryo UI" panose="020B0604030504040204" pitchFamily="50" charset="-128"/>
                <a:ea typeface="Meiryo UI" panose="020B0604030504040204" pitchFamily="50" charset="-128"/>
              </a:rPr>
              <a:t>（日本）</a:t>
            </a:r>
          </a:p>
          <a:p>
            <a:pPr fontAlgn="base">
              <a:spcAft>
                <a:spcPct val="0"/>
              </a:spcAft>
              <a:buClr>
                <a:srgbClr val="663300"/>
              </a:buClr>
            </a:pPr>
            <a:r>
              <a:rPr lang="en-US" altLang="ja-JP" sz="1600" dirty="0">
                <a:solidFill>
                  <a:srgbClr val="000000"/>
                </a:solidFill>
                <a:latin typeface="Meiryo UI" panose="020B0604030504040204" pitchFamily="50" charset="-128"/>
                <a:ea typeface="Meiryo UI" panose="020B0604030504040204" pitchFamily="50" charset="-128"/>
              </a:rPr>
              <a:t>3</a:t>
            </a:r>
            <a:r>
              <a:rPr lang="ja-JP" altLang="en-US" sz="1600" dirty="0">
                <a:solidFill>
                  <a:srgbClr val="000000"/>
                </a:solidFill>
                <a:latin typeface="Meiryo UI" panose="020B0604030504040204" pitchFamily="50" charset="-128"/>
                <a:ea typeface="Meiryo UI" panose="020B0604030504040204" pitchFamily="50" charset="-128"/>
              </a:rPr>
              <a:t>国が協力して、東アジア圏のデジタルアーカイブを構築して、コンテンツの長期保存と提供が行えるようにする</a:t>
            </a:r>
          </a:p>
        </p:txBody>
      </p:sp>
    </p:spTree>
    <p:extLst>
      <p:ext uri="{BB962C8B-B14F-4D97-AF65-F5344CB8AC3E}">
        <p14:creationId xmlns:p14="http://schemas.microsoft.com/office/powerpoint/2010/main" val="3110744381"/>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50B08D1A-EEEE-4393-8D2E-AAA5CF69535A}" type="slidenum">
              <a:rPr lang="en-US" altLang="ja-JP">
                <a:solidFill>
                  <a:srgbClr val="000000"/>
                </a:solidFill>
              </a:rPr>
              <a:pPr/>
              <a:t>275</a:t>
            </a:fld>
            <a:endParaRPr lang="en-US" altLang="ja-JP">
              <a:solidFill>
                <a:srgbClr val="000000"/>
              </a:solidFill>
            </a:endParaRPr>
          </a:p>
        </p:txBody>
      </p:sp>
      <p:sp>
        <p:nvSpPr>
          <p:cNvPr id="1058818" name="Rectangle 2"/>
          <p:cNvSpPr>
            <a:spLocks noGrp="1" noChangeArrowheads="1"/>
          </p:cNvSpPr>
          <p:nvPr>
            <p:ph type="title"/>
          </p:nvPr>
        </p:nvSpPr>
        <p:spPr>
          <a:xfrm>
            <a:off x="121920" y="29845"/>
            <a:ext cx="12070080" cy="874281"/>
          </a:xfrm>
        </p:spPr>
        <p:txBody>
          <a:bodyPr>
            <a:normAutofit/>
          </a:bodyPr>
          <a:lstStyle/>
          <a:p>
            <a:r>
              <a:rPr lang="en-US" altLang="ja-JP" sz="4000" dirty="0" smtClean="0">
                <a:latin typeface="ＭＳ Ｐゴシック" panose="020B0600070205080204" pitchFamily="50" charset="-128"/>
              </a:rPr>
              <a:t>World </a:t>
            </a:r>
            <a:r>
              <a:rPr lang="en-US" altLang="ja-JP" sz="4000" dirty="0">
                <a:latin typeface="ＭＳ Ｐゴシック" panose="020B0600070205080204" pitchFamily="50" charset="-128"/>
              </a:rPr>
              <a:t>Digital Library</a:t>
            </a:r>
            <a:r>
              <a:rPr lang="ja-JP" altLang="en-US" sz="4000" dirty="0">
                <a:latin typeface="ＭＳ Ｐゴシック" panose="020B0600070205080204" pitchFamily="50" charset="-128"/>
              </a:rPr>
              <a:t>構想と連携</a:t>
            </a:r>
          </a:p>
        </p:txBody>
      </p:sp>
      <p:sp>
        <p:nvSpPr>
          <p:cNvPr id="1058819" name="Rectangle 3"/>
          <p:cNvSpPr>
            <a:spLocks noGrp="1" noChangeArrowheads="1"/>
          </p:cNvSpPr>
          <p:nvPr>
            <p:ph type="body" idx="1"/>
          </p:nvPr>
        </p:nvSpPr>
        <p:spPr>
          <a:xfrm>
            <a:off x="1304818" y="1600200"/>
            <a:ext cx="9431675" cy="3434137"/>
          </a:xfrm>
          <a:ln>
            <a:headEnd/>
            <a:tailEnd/>
          </a:ln>
        </p:spPr>
        <p:style>
          <a:lnRef idx="1">
            <a:schemeClr val="accent4"/>
          </a:lnRef>
          <a:fillRef idx="2">
            <a:schemeClr val="accent4"/>
          </a:fillRef>
          <a:effectRef idx="1">
            <a:schemeClr val="accent4"/>
          </a:effectRef>
          <a:fontRef idx="minor">
            <a:schemeClr val="dk1"/>
          </a:fontRef>
        </p:style>
        <p:txBody>
          <a:bodyPr/>
          <a:lstStyle/>
          <a:p>
            <a:pPr>
              <a:lnSpc>
                <a:spcPct val="90000"/>
              </a:lnSpc>
            </a:pPr>
            <a:r>
              <a:rPr lang="ja-JP" altLang="en-US" dirty="0"/>
              <a:t>米国議会図書館（</a:t>
            </a:r>
            <a:r>
              <a:rPr lang="en-US" altLang="ja-JP" dirty="0"/>
              <a:t>LC</a:t>
            </a:r>
            <a:r>
              <a:rPr lang="ja-JP" altLang="en-US" dirty="0"/>
              <a:t>）ビリントン館長が打ち出した構想</a:t>
            </a:r>
          </a:p>
          <a:p>
            <a:pPr lvl="1">
              <a:lnSpc>
                <a:spcPct val="90000"/>
              </a:lnSpc>
            </a:pPr>
            <a:r>
              <a:rPr lang="en-US" altLang="ja-JP" dirty="0"/>
              <a:t>2005</a:t>
            </a:r>
            <a:r>
              <a:rPr lang="ja-JP" altLang="en-US" dirty="0"/>
              <a:t>年</a:t>
            </a:r>
            <a:r>
              <a:rPr lang="en-US" altLang="ja-JP" dirty="0"/>
              <a:t>6</a:t>
            </a:r>
            <a:r>
              <a:rPr lang="ja-JP" altLang="en-US" dirty="0"/>
              <a:t>月、ユネスコ米国国内委員会のユネスコ米国国内委員会で</a:t>
            </a:r>
          </a:p>
          <a:p>
            <a:pPr>
              <a:lnSpc>
                <a:spcPct val="90000"/>
              </a:lnSpc>
            </a:pPr>
            <a:r>
              <a:rPr lang="ja-JP" altLang="en-US" dirty="0"/>
              <a:t>貴重書など一つしかない歴史的文化遺産を，世界各地の国立図書館等と協同でデジタル化し，無料公開しようとするもの</a:t>
            </a:r>
          </a:p>
          <a:p>
            <a:pPr>
              <a:lnSpc>
                <a:spcPct val="90000"/>
              </a:lnSpc>
            </a:pPr>
            <a:r>
              <a:rPr lang="ja-JP" altLang="en-US" dirty="0"/>
              <a:t>当面のアクション</a:t>
            </a:r>
          </a:p>
          <a:p>
            <a:pPr lvl="1">
              <a:lnSpc>
                <a:spcPct val="90000"/>
              </a:lnSpc>
            </a:pPr>
            <a:r>
              <a:rPr lang="en-US" altLang="ja-JP" dirty="0"/>
              <a:t>WDL</a:t>
            </a:r>
            <a:r>
              <a:rPr lang="ja-JP" altLang="en-US" dirty="0"/>
              <a:t>サイトに、テーマを特定したコンテンツを提供</a:t>
            </a:r>
          </a:p>
          <a:p>
            <a:pPr lvl="2">
              <a:lnSpc>
                <a:spcPct val="90000"/>
              </a:lnSpc>
            </a:pPr>
            <a:r>
              <a:rPr lang="ja-JP" altLang="en-US" dirty="0"/>
              <a:t>画像データ、メタデータ、解題</a:t>
            </a:r>
          </a:p>
        </p:txBody>
      </p:sp>
      <p:sp>
        <p:nvSpPr>
          <p:cNvPr id="1058820" name="Rectangle 4"/>
          <p:cNvSpPr>
            <a:spLocks noChangeArrowheads="1"/>
          </p:cNvSpPr>
          <p:nvPr/>
        </p:nvSpPr>
        <p:spPr bwMode="auto">
          <a:xfrm>
            <a:off x="2279651" y="6110001"/>
            <a:ext cx="7343775" cy="584775"/>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anchor="ctr">
            <a:spAutoFit/>
          </a:bodyPr>
          <a:lstStyle/>
          <a:p>
            <a:pPr algn="ctr" fontAlgn="base">
              <a:spcBef>
                <a:spcPct val="0"/>
              </a:spcBef>
              <a:spcAft>
                <a:spcPct val="0"/>
              </a:spcAft>
            </a:pPr>
            <a:r>
              <a:rPr lang="en-US" altLang="ja-JP" sz="1600" b="1" dirty="0">
                <a:solidFill>
                  <a:srgbClr val="3333CC"/>
                </a:solidFill>
                <a:latin typeface="Meiryo UI" panose="020B0604030504040204" pitchFamily="50" charset="-128"/>
                <a:ea typeface="Meiryo UI" panose="020B0604030504040204" pitchFamily="50" charset="-128"/>
              </a:rPr>
              <a:t>⇒</a:t>
            </a:r>
            <a:r>
              <a:rPr lang="ja-JP" altLang="en-US" sz="1600" b="1" dirty="0">
                <a:solidFill>
                  <a:srgbClr val="3333CC"/>
                </a:solidFill>
                <a:latin typeface="Meiryo UI" panose="020B0604030504040204" pitchFamily="50" charset="-128"/>
                <a:ea typeface="Meiryo UI" panose="020B0604030504040204" pitchFamily="50" charset="-128"/>
              </a:rPr>
              <a:t>　</a:t>
            </a:r>
            <a:r>
              <a:rPr lang="ja-JP" altLang="en-US" sz="1600" b="1" dirty="0">
                <a:solidFill>
                  <a:srgbClr val="0000FF"/>
                </a:solidFill>
                <a:latin typeface="Meiryo UI" panose="020B0604030504040204" pitchFamily="50" charset="-128"/>
                <a:ea typeface="Meiryo UI" panose="020B0604030504040204" pitchFamily="50" charset="-128"/>
              </a:rPr>
              <a:t>日本として、東アジアとして参画し、世界規模のデジタルライブラリが構築されることを目指す</a:t>
            </a:r>
          </a:p>
        </p:txBody>
      </p:sp>
      <p:sp>
        <p:nvSpPr>
          <p:cNvPr id="1058821" name="Text Box 5"/>
          <p:cNvSpPr txBox="1">
            <a:spLocks noChangeArrowheads="1"/>
          </p:cNvSpPr>
          <p:nvPr/>
        </p:nvSpPr>
        <p:spPr bwMode="auto">
          <a:xfrm>
            <a:off x="8759825" y="6381751"/>
            <a:ext cx="1404938" cy="2778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87000"/>
              </a:lnSpc>
              <a:spcBef>
                <a:spcPct val="50000"/>
              </a:spcBef>
              <a:spcAft>
                <a:spcPct val="0"/>
              </a:spcAft>
              <a:buClr>
                <a:srgbClr val="000000"/>
              </a:buClr>
              <a:buSzPct val="100000"/>
              <a:buFont typeface="Arial" panose="020B0604020202020204" pitchFamily="34" charset="0"/>
              <a:buNone/>
            </a:pPr>
            <a:r>
              <a:rPr lang="ja-JP" altLang="en-US" sz="1400">
                <a:solidFill>
                  <a:srgbClr val="000000"/>
                </a:solidFill>
                <a:latin typeface="Arial" panose="020B0604020202020204" pitchFamily="34" charset="0"/>
                <a:hlinkClick r:id="rId3" action="ppaction://hlinksldjump"/>
              </a:rPr>
              <a:t>終わりへ</a:t>
            </a:r>
            <a:endParaRPr lang="ja-JP"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1104168023"/>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システム開発手法と留意点</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t>従来手法によるシステム開発</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276</a:t>
            </a:fld>
            <a:endParaRPr kumimoji="0" lang="en-US"/>
          </a:p>
        </p:txBody>
      </p:sp>
    </p:spTree>
    <p:extLst>
      <p:ext uri="{BB962C8B-B14F-4D97-AF65-F5344CB8AC3E}">
        <p14:creationId xmlns:p14="http://schemas.microsoft.com/office/powerpoint/2010/main" val="195215338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プロジェクト管理，図書館システム開発に必要なマネジメントと</a:t>
            </a:r>
            <a:r>
              <a:rPr lang="ja-JP" altLang="en-US" dirty="0" smtClean="0"/>
              <a:t>は</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277</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43927663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0"/>
            <a:ext cx="12192000" cy="965200"/>
          </a:xfrm>
        </p:spPr>
        <p:txBody>
          <a:bodyPr>
            <a:noAutofit/>
          </a:bodyPr>
          <a:lstStyle/>
          <a:p>
            <a:r>
              <a:rPr lang="ja-JP" altLang="en-US" sz="3200" dirty="0"/>
              <a:t>プロジェクト管理，図書館システム開発に必要なマネジメントとは</a:t>
            </a:r>
          </a:p>
        </p:txBody>
      </p:sp>
      <p:sp>
        <p:nvSpPr>
          <p:cNvPr id="3" name="コンテンツ プレースホルダー 2"/>
          <p:cNvSpPr>
            <a:spLocks noGrp="1"/>
          </p:cNvSpPr>
          <p:nvPr>
            <p:ph idx="1"/>
          </p:nvPr>
        </p:nvSpPr>
        <p:spPr>
          <a:xfrm>
            <a:off x="91440" y="965200"/>
            <a:ext cx="11932920" cy="5211763"/>
          </a:xfrm>
        </p:spPr>
        <p:txBody>
          <a:bodyPr>
            <a:normAutofit/>
          </a:bodyPr>
          <a:lstStyle/>
          <a:p>
            <a:r>
              <a:rPr lang="ja-JP" altLang="en-US" dirty="0"/>
              <a:t>国立国会図書館業務・システム最適化計画</a:t>
            </a:r>
            <a:r>
              <a:rPr lang="en-US" altLang="ja-JP" dirty="0" smtClean="0"/>
              <a:t>2013-2017</a:t>
            </a:r>
            <a:r>
              <a:rPr lang="ja-JP" altLang="en-US" sz="2400" dirty="0"/>
              <a:t> </a:t>
            </a:r>
            <a:r>
              <a:rPr lang="ja-JP" altLang="en-US" dirty="0"/>
              <a:t>
 要件定義の必要性と人材</a:t>
            </a:r>
            <a:r>
              <a:rPr lang="ja-JP" altLang="en-US" dirty="0" smtClean="0"/>
              <a:t>育成（</a:t>
            </a:r>
            <a:r>
              <a:rPr lang="en-US" altLang="ja-JP" dirty="0"/>
              <a:t>IT</a:t>
            </a:r>
            <a:r>
              <a:rPr lang="ja-JP" altLang="en-US" dirty="0" smtClean="0"/>
              <a:t>研修より） </a:t>
            </a:r>
            <a:endParaRPr lang="en-US" altLang="ja-JP" dirty="0" smtClean="0"/>
          </a:p>
          <a:p>
            <a:pPr lvl="1"/>
            <a:r>
              <a:rPr lang="ja-JP" altLang="en-US" dirty="0"/>
              <a:t>要件定義の必要性</a:t>
            </a:r>
          </a:p>
          <a:p>
            <a:pPr lvl="1"/>
            <a:r>
              <a:rPr lang="ja-JP" altLang="en-US" dirty="0" smtClean="0"/>
              <a:t>最適化</a:t>
            </a:r>
            <a:r>
              <a:rPr lang="ja-JP" altLang="en-US" dirty="0"/>
              <a:t>計画の考え方</a:t>
            </a:r>
          </a:p>
          <a:p>
            <a:pPr lvl="1"/>
            <a:r>
              <a:rPr lang="ja-JP" altLang="en-US" dirty="0" smtClean="0"/>
              <a:t>情報化</a:t>
            </a:r>
            <a:r>
              <a:rPr lang="ja-JP" altLang="en-US" dirty="0"/>
              <a:t>のプロセスと考慮点 </a:t>
            </a:r>
            <a:endParaRPr lang="en-US" altLang="ja-JP" dirty="0" smtClean="0"/>
          </a:p>
          <a:p>
            <a:pPr lvl="2"/>
            <a:r>
              <a:rPr lang="ja-JP" altLang="en-US" dirty="0" smtClean="0"/>
              <a:t>（</a:t>
            </a:r>
            <a:r>
              <a:rPr lang="ja-JP" altLang="en-US" dirty="0"/>
              <a:t>サービス構築の流れに沿って）（流れ図参照）</a:t>
            </a:r>
          </a:p>
          <a:p>
            <a:pPr lvl="1"/>
            <a:r>
              <a:rPr lang="ja-JP" altLang="en-US" dirty="0" smtClean="0"/>
              <a:t>要件</a:t>
            </a:r>
            <a:r>
              <a:rPr lang="ja-JP" altLang="en-US" dirty="0"/>
              <a:t>定義の重要性と考慮点</a:t>
            </a:r>
          </a:p>
          <a:p>
            <a:pPr lvl="1"/>
            <a:r>
              <a:rPr lang="ja-JP" altLang="en-US" dirty="0" smtClean="0"/>
              <a:t>各工程</a:t>
            </a:r>
            <a:r>
              <a:rPr lang="ja-JP" altLang="en-US" dirty="0"/>
              <a:t>での成果物の妥当性評価</a:t>
            </a:r>
          </a:p>
          <a:p>
            <a:pPr lvl="1"/>
            <a:r>
              <a:rPr lang="ja-JP" altLang="en-US" dirty="0" smtClean="0"/>
              <a:t>参考</a:t>
            </a:r>
            <a:r>
              <a:rPr lang="ja-JP" altLang="en-US" dirty="0"/>
              <a:t>見積書の評価</a:t>
            </a:r>
          </a:p>
          <a:p>
            <a:pPr lvl="1"/>
            <a:r>
              <a:rPr lang="ja-JP" altLang="en-US" dirty="0" smtClean="0"/>
              <a:t>まとめ</a:t>
            </a:r>
            <a:endParaRPr lang="ja-JP" altLang="en-US" dirty="0"/>
          </a:p>
          <a:p>
            <a:pPr lvl="1"/>
            <a:endParaRPr lang="en-US" altLang="ja-JP"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278</a:t>
            </a:fld>
            <a:endParaRPr kumimoji="0" lang="en-US"/>
          </a:p>
        </p:txBody>
      </p:sp>
      <p:sp>
        <p:nvSpPr>
          <p:cNvPr id="8" name="右矢印 7"/>
          <p:cNvSpPr/>
          <p:nvPr/>
        </p:nvSpPr>
        <p:spPr>
          <a:xfrm>
            <a:off x="10527030" y="965200"/>
            <a:ext cx="1368152" cy="55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MindMap</a:t>
            </a:r>
            <a:endParaRPr lang="ja-JP" altLang="en-US" dirty="0"/>
          </a:p>
        </p:txBody>
      </p:sp>
    </p:spTree>
    <p:extLst>
      <p:ext uri="{BB962C8B-B14F-4D97-AF65-F5344CB8AC3E}">
        <p14:creationId xmlns:p14="http://schemas.microsoft.com/office/powerpoint/2010/main" val="272425094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4000" dirty="0"/>
              <a:t>業務・システムによるサービスの向上</a:t>
            </a:r>
          </a:p>
        </p:txBody>
      </p:sp>
      <p:sp>
        <p:nvSpPr>
          <p:cNvPr id="5" name="フッター プレースホルダ 4"/>
          <p:cNvSpPr>
            <a:spLocks noGrp="1"/>
          </p:cNvSpPr>
          <p:nvPr>
            <p:ph type="ftr" sz="quarter" idx="11"/>
          </p:nvPr>
        </p:nvSpPr>
        <p:spPr/>
        <p:txBody>
          <a:bodyPr/>
          <a:lstStyle/>
          <a:p>
            <a:endParaRPr kumimoji="0" lang="en-US"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latin typeface="HG丸ｺﾞｼｯｸM-PRO" pitchFamily="50" charset="-128"/>
                <a:ea typeface="HG丸ｺﾞｼｯｸM-PRO" pitchFamily="50" charset="-128"/>
              </a:rPr>
              <a:pPr/>
              <a:t>279</a:t>
            </a:fld>
            <a:endParaRPr kumimoji="0" lang="en-US">
              <a:latin typeface="HG丸ｺﾞｼｯｸM-PRO" pitchFamily="50" charset="-128"/>
              <a:ea typeface="HG丸ｺﾞｼｯｸM-PRO" pitchFamily="50" charset="-128"/>
            </a:endParaRPr>
          </a:p>
        </p:txBody>
      </p:sp>
      <p:sp>
        <p:nvSpPr>
          <p:cNvPr id="7" name="角丸四角形 6"/>
          <p:cNvSpPr/>
          <p:nvPr/>
        </p:nvSpPr>
        <p:spPr>
          <a:xfrm>
            <a:off x="2999656" y="1844824"/>
            <a:ext cx="6120680" cy="41044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altLang="ja-JP" b="1" dirty="0">
                <a:latin typeface="HG丸ｺﾞｼｯｸM-PRO" pitchFamily="50" charset="-128"/>
                <a:ea typeface="HG丸ｺﾞｼｯｸM-PRO" pitchFamily="50" charset="-128"/>
              </a:rPr>
              <a:t>【</a:t>
            </a:r>
            <a:r>
              <a:rPr lang="ja-JP" altLang="en-US" b="1" dirty="0">
                <a:latin typeface="HG丸ｺﾞｼｯｸM-PRO" pitchFamily="50" charset="-128"/>
                <a:ea typeface="HG丸ｺﾞｼｯｸM-PRO" pitchFamily="50" charset="-128"/>
              </a:rPr>
              <a:t>サービス</a:t>
            </a:r>
            <a:r>
              <a:rPr lang="en-US" altLang="ja-JP" b="1" dirty="0">
                <a:latin typeface="HG丸ｺﾞｼｯｸM-PRO" pitchFamily="50" charset="-128"/>
                <a:ea typeface="HG丸ｺﾞｼｯｸM-PRO" pitchFamily="50" charset="-128"/>
              </a:rPr>
              <a:t>】</a:t>
            </a:r>
            <a:endParaRPr lang="ja-JP" altLang="en-US" b="1" dirty="0">
              <a:latin typeface="HG丸ｺﾞｼｯｸM-PRO" pitchFamily="50" charset="-128"/>
              <a:ea typeface="HG丸ｺﾞｼｯｸM-PRO" pitchFamily="50" charset="-128"/>
            </a:endParaRPr>
          </a:p>
        </p:txBody>
      </p:sp>
      <p:sp>
        <p:nvSpPr>
          <p:cNvPr id="8" name="角丸四角形 7"/>
          <p:cNvSpPr/>
          <p:nvPr/>
        </p:nvSpPr>
        <p:spPr>
          <a:xfrm>
            <a:off x="3215680" y="2420888"/>
            <a:ext cx="2016224" cy="79208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当館所蔵</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冊子体資料</a:t>
            </a:r>
          </a:p>
        </p:txBody>
      </p:sp>
      <p:sp>
        <p:nvSpPr>
          <p:cNvPr id="9" name="角丸四角形 8"/>
          <p:cNvSpPr/>
          <p:nvPr/>
        </p:nvSpPr>
        <p:spPr>
          <a:xfrm>
            <a:off x="3215680" y="3284984"/>
            <a:ext cx="2016224" cy="79208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当館所蔵</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デジタル化資料</a:t>
            </a:r>
            <a:endParaRPr lang="en-US" altLang="ja-JP" dirty="0">
              <a:latin typeface="HG丸ｺﾞｼｯｸM-PRO" pitchFamily="50" charset="-128"/>
              <a:ea typeface="HG丸ｺﾞｼｯｸM-PRO" pitchFamily="50" charset="-128"/>
            </a:endParaRPr>
          </a:p>
          <a:p>
            <a:pPr algn="ctr"/>
            <a:r>
              <a:rPr lang="ja-JP" altLang="en-US" sz="1200" dirty="0">
                <a:latin typeface="HG丸ｺﾞｼｯｸM-PRO" pitchFamily="50" charset="-128"/>
                <a:ea typeface="HG丸ｺﾞｼｯｸM-PRO" pitchFamily="50" charset="-128"/>
              </a:rPr>
              <a:t>（収集もしくはデジタル化）</a:t>
            </a:r>
          </a:p>
        </p:txBody>
      </p:sp>
      <p:sp>
        <p:nvSpPr>
          <p:cNvPr id="10" name="角丸四角形 9"/>
          <p:cNvSpPr/>
          <p:nvPr/>
        </p:nvSpPr>
        <p:spPr>
          <a:xfrm>
            <a:off x="3215680" y="4941168"/>
            <a:ext cx="2016224" cy="79208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他機関所蔵</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資料</a:t>
            </a:r>
          </a:p>
        </p:txBody>
      </p:sp>
      <p:sp>
        <p:nvSpPr>
          <p:cNvPr id="11" name="角丸四角形 10"/>
          <p:cNvSpPr/>
          <p:nvPr/>
        </p:nvSpPr>
        <p:spPr>
          <a:xfrm>
            <a:off x="6240016" y="1988840"/>
            <a:ext cx="2664296" cy="14401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en-US" altLang="ja-JP" b="1" dirty="0">
                <a:latin typeface="HG丸ｺﾞｼｯｸM-PRO" pitchFamily="50" charset="-128"/>
                <a:ea typeface="HG丸ｺﾞｼｯｸM-PRO" pitchFamily="50" charset="-128"/>
              </a:rPr>
              <a:t>【</a:t>
            </a:r>
            <a:r>
              <a:rPr lang="ja-JP" altLang="en-US" b="1" dirty="0">
                <a:latin typeface="HG丸ｺﾞｼｯｸM-PRO" pitchFamily="50" charset="-128"/>
                <a:ea typeface="HG丸ｺﾞｼｯｸM-PRO" pitchFamily="50" charset="-128"/>
              </a:rPr>
              <a:t>業務</a:t>
            </a:r>
            <a:r>
              <a:rPr lang="en-US" altLang="ja-JP" b="1" dirty="0">
                <a:latin typeface="HG丸ｺﾞｼｯｸM-PRO" pitchFamily="50" charset="-128"/>
                <a:ea typeface="HG丸ｺﾞｼｯｸM-PRO" pitchFamily="50" charset="-128"/>
              </a:rPr>
              <a:t>】</a:t>
            </a:r>
          </a:p>
          <a:p>
            <a:pPr algn="ctr"/>
            <a:r>
              <a:rPr lang="ja-JP" altLang="en-US" dirty="0">
                <a:latin typeface="HG丸ｺﾞｼｯｸM-PRO" pitchFamily="50" charset="-128"/>
                <a:ea typeface="HG丸ｺﾞｼｯｸM-PRO" pitchFamily="50" charset="-128"/>
              </a:rPr>
              <a:t>・フロントエンド業務</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・バックオフィス業務</a:t>
            </a:r>
          </a:p>
        </p:txBody>
      </p:sp>
      <p:sp>
        <p:nvSpPr>
          <p:cNvPr id="15" name="角丸四角形 14"/>
          <p:cNvSpPr/>
          <p:nvPr/>
        </p:nvSpPr>
        <p:spPr>
          <a:xfrm>
            <a:off x="6240016" y="4221088"/>
            <a:ext cx="2664296" cy="1296144"/>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nchorCtr="0"/>
          <a:lstStyle/>
          <a:p>
            <a:pPr algn="ctr"/>
            <a:r>
              <a:rPr lang="en-US" altLang="ja-JP" b="1" dirty="0">
                <a:latin typeface="HG丸ｺﾞｼｯｸM-PRO" pitchFamily="50" charset="-128"/>
                <a:ea typeface="HG丸ｺﾞｼｯｸM-PRO" pitchFamily="50" charset="-128"/>
              </a:rPr>
              <a:t>【</a:t>
            </a:r>
            <a:r>
              <a:rPr lang="ja-JP" altLang="en-US" b="1" dirty="0">
                <a:latin typeface="HG丸ｺﾞｼｯｸM-PRO" pitchFamily="50" charset="-128"/>
                <a:ea typeface="HG丸ｺﾞｼｯｸM-PRO" pitchFamily="50" charset="-128"/>
              </a:rPr>
              <a:t>システム</a:t>
            </a:r>
            <a:r>
              <a:rPr lang="en-US" altLang="ja-JP" b="1" dirty="0">
                <a:latin typeface="HG丸ｺﾞｼｯｸM-PRO" pitchFamily="50" charset="-128"/>
                <a:ea typeface="HG丸ｺﾞｼｯｸM-PRO" pitchFamily="50" charset="-128"/>
              </a:rPr>
              <a:t>】</a:t>
            </a:r>
          </a:p>
          <a:p>
            <a:pPr algn="ctr"/>
            <a:r>
              <a:rPr lang="ja-JP" altLang="en-US" dirty="0">
                <a:latin typeface="HG丸ｺﾞｼｯｸM-PRO" pitchFamily="50" charset="-128"/>
                <a:ea typeface="HG丸ｺﾞｼｯｸM-PRO" pitchFamily="50" charset="-128"/>
              </a:rPr>
              <a:t>・サービスシステム</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・業務システム</a:t>
            </a:r>
          </a:p>
        </p:txBody>
      </p:sp>
      <p:sp>
        <p:nvSpPr>
          <p:cNvPr id="16" name="上下矢印 15"/>
          <p:cNvSpPr/>
          <p:nvPr/>
        </p:nvSpPr>
        <p:spPr>
          <a:xfrm>
            <a:off x="6960096" y="3429000"/>
            <a:ext cx="936104" cy="792088"/>
          </a:xfrm>
          <a:prstGeom prst="upDownArrow">
            <a:avLst>
              <a:gd name="adj1" fmla="val 50000"/>
              <a:gd name="adj2" fmla="val 27324"/>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a:latin typeface="HG丸ｺﾞｼｯｸM-PRO" pitchFamily="50" charset="-128"/>
                <a:ea typeface="HG丸ｺﾞｼｯｸM-PRO" pitchFamily="50" charset="-128"/>
              </a:rPr>
              <a:t>補完</a:t>
            </a:r>
          </a:p>
        </p:txBody>
      </p:sp>
      <p:sp>
        <p:nvSpPr>
          <p:cNvPr id="18" name="左矢印 17"/>
          <p:cNvSpPr/>
          <p:nvPr/>
        </p:nvSpPr>
        <p:spPr>
          <a:xfrm>
            <a:off x="5447928" y="3429000"/>
            <a:ext cx="1152128" cy="864096"/>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400" dirty="0">
                <a:latin typeface="HG丸ｺﾞｼｯｸM-PRO" pitchFamily="50" charset="-128"/>
                <a:ea typeface="HG丸ｺﾞｼｯｸM-PRO" pitchFamily="50" charset="-128"/>
              </a:rPr>
              <a:t>サービス提供</a:t>
            </a:r>
          </a:p>
        </p:txBody>
      </p:sp>
      <p:sp>
        <p:nvSpPr>
          <p:cNvPr id="19" name="上下矢印 18"/>
          <p:cNvSpPr/>
          <p:nvPr/>
        </p:nvSpPr>
        <p:spPr>
          <a:xfrm>
            <a:off x="3647728" y="4077072"/>
            <a:ext cx="936104" cy="936104"/>
          </a:xfrm>
          <a:prstGeom prst="upDownArrow">
            <a:avLst>
              <a:gd name="adj1" fmla="val 50000"/>
              <a:gd name="adj2" fmla="val 27324"/>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a:latin typeface="HG丸ｺﾞｼｯｸM-PRO" pitchFamily="50" charset="-128"/>
                <a:ea typeface="HG丸ｺﾞｼｯｸM-PRO" pitchFamily="50" charset="-128"/>
              </a:rPr>
              <a:t>網羅性</a:t>
            </a:r>
          </a:p>
        </p:txBody>
      </p:sp>
      <p:sp>
        <p:nvSpPr>
          <p:cNvPr id="27" name="角丸四角形 26"/>
          <p:cNvSpPr/>
          <p:nvPr/>
        </p:nvSpPr>
        <p:spPr>
          <a:xfrm>
            <a:off x="1703512" y="4725144"/>
            <a:ext cx="1152128" cy="79208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他機関</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システム</a:t>
            </a:r>
          </a:p>
        </p:txBody>
      </p:sp>
      <p:sp>
        <p:nvSpPr>
          <p:cNvPr id="28" name="左矢印 27"/>
          <p:cNvSpPr/>
          <p:nvPr/>
        </p:nvSpPr>
        <p:spPr>
          <a:xfrm>
            <a:off x="2495600" y="2852936"/>
            <a:ext cx="792088" cy="648072"/>
          </a:xfrm>
          <a:prstGeom prst="leftArrow">
            <a:avLst>
              <a:gd name="adj1" fmla="val 50000"/>
              <a:gd name="adj2" fmla="val 34323"/>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400" dirty="0">
                <a:latin typeface="HG丸ｺﾞｼｯｸM-PRO" pitchFamily="50" charset="-128"/>
                <a:ea typeface="HG丸ｺﾞｼｯｸM-PRO" pitchFamily="50" charset="-128"/>
              </a:rPr>
              <a:t>利用</a:t>
            </a:r>
          </a:p>
        </p:txBody>
      </p:sp>
      <p:sp>
        <p:nvSpPr>
          <p:cNvPr id="29" name="左矢印 28"/>
          <p:cNvSpPr/>
          <p:nvPr/>
        </p:nvSpPr>
        <p:spPr>
          <a:xfrm>
            <a:off x="2567608" y="4365104"/>
            <a:ext cx="792088" cy="648072"/>
          </a:xfrm>
          <a:prstGeom prst="leftArrow">
            <a:avLst>
              <a:gd name="adj1" fmla="val 50000"/>
              <a:gd name="adj2" fmla="val 34323"/>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400" dirty="0">
                <a:latin typeface="HG丸ｺﾞｼｯｸM-PRO" pitchFamily="50" charset="-128"/>
                <a:ea typeface="HG丸ｺﾞｼｯｸM-PRO" pitchFamily="50" charset="-128"/>
              </a:rPr>
              <a:t>利用</a:t>
            </a:r>
          </a:p>
        </p:txBody>
      </p:sp>
      <p:sp>
        <p:nvSpPr>
          <p:cNvPr id="31" name="フローチャート : 複数書類 30"/>
          <p:cNvSpPr/>
          <p:nvPr/>
        </p:nvSpPr>
        <p:spPr>
          <a:xfrm>
            <a:off x="6312024" y="5877272"/>
            <a:ext cx="230425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HG丸ｺﾞｼｯｸM-PRO" pitchFamily="50" charset="-128"/>
                <a:ea typeface="HG丸ｺﾞｼｯｸM-PRO" pitchFamily="50" charset="-128"/>
              </a:rPr>
              <a:t>情報システム（</a:t>
            </a:r>
            <a:r>
              <a:rPr lang="en-US" altLang="ja-JP" b="1" dirty="0">
                <a:latin typeface="HG丸ｺﾞｼｯｸM-PRO" pitchFamily="50" charset="-128"/>
                <a:ea typeface="HG丸ｺﾞｼｯｸM-PRO" pitchFamily="50" charset="-128"/>
              </a:rPr>
              <a:t>IT)</a:t>
            </a:r>
            <a:r>
              <a:rPr lang="ja-JP" altLang="en-US" b="1" dirty="0">
                <a:latin typeface="HG丸ｺﾞｼｯｸM-PRO" pitchFamily="50" charset="-128"/>
                <a:ea typeface="HG丸ｺﾞｼｯｸM-PRO" pitchFamily="50" charset="-128"/>
              </a:rPr>
              <a:t>最適化計画</a:t>
            </a:r>
          </a:p>
        </p:txBody>
      </p:sp>
      <p:sp>
        <p:nvSpPr>
          <p:cNvPr id="32" name="フローチャート : 複数書類 31"/>
          <p:cNvSpPr/>
          <p:nvPr/>
        </p:nvSpPr>
        <p:spPr>
          <a:xfrm>
            <a:off x="8976320" y="2308312"/>
            <a:ext cx="1584176" cy="1120688"/>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HG丸ｺﾞｼｯｸM-PRO" pitchFamily="50" charset="-128"/>
                <a:ea typeface="HG丸ｺﾞｼｯｸM-PRO" pitchFamily="50" charset="-128"/>
              </a:rPr>
              <a:t>Business Process Re-engineering</a:t>
            </a:r>
          </a:p>
          <a:p>
            <a:pPr algn="ct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BPR</a:t>
            </a:r>
            <a:r>
              <a:rPr lang="ja-JP" altLang="en-US" sz="1200" dirty="0">
                <a:latin typeface="HG丸ｺﾞｼｯｸM-PRO" pitchFamily="50" charset="-128"/>
                <a:ea typeface="HG丸ｺﾞｼｯｸM-PRO" pitchFamily="50" charset="-128"/>
              </a:rPr>
              <a:t>）</a:t>
            </a:r>
            <a:endParaRPr lang="ja-JP" altLang="en-US" sz="1200" b="1" dirty="0">
              <a:latin typeface="HG丸ｺﾞｼｯｸM-PRO" pitchFamily="50" charset="-128"/>
              <a:ea typeface="HG丸ｺﾞｼｯｸM-PRO" pitchFamily="50" charset="-128"/>
            </a:endParaRPr>
          </a:p>
        </p:txBody>
      </p:sp>
      <p:sp>
        <p:nvSpPr>
          <p:cNvPr id="34" name="横巻き 33"/>
          <p:cNvSpPr/>
          <p:nvPr/>
        </p:nvSpPr>
        <p:spPr>
          <a:xfrm>
            <a:off x="1775520" y="5733256"/>
            <a:ext cx="3096344" cy="1008112"/>
          </a:xfrm>
          <a:prstGeom prst="horizontalScrol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利用者の情報入手目的に</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迅速かつ的確に応える</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⇒業務とシステムで実現</a:t>
            </a:r>
          </a:p>
        </p:txBody>
      </p:sp>
      <p:sp>
        <p:nvSpPr>
          <p:cNvPr id="35" name="フローチャート : 複数書類 34"/>
          <p:cNvSpPr/>
          <p:nvPr/>
        </p:nvSpPr>
        <p:spPr>
          <a:xfrm>
            <a:off x="6600056" y="836712"/>
            <a:ext cx="1800200" cy="108012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HG丸ｺﾞｼｯｸM-PRO" pitchFamily="50" charset="-128"/>
                <a:ea typeface="HG丸ｺﾞｼｯｸM-PRO" pitchFamily="50" charset="-128"/>
              </a:rPr>
              <a:t>Enterprise Resource Planning</a:t>
            </a: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ERP</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algn="ctr"/>
            <a:r>
              <a:rPr lang="ja-JP" altLang="en-US" sz="1200" b="1" dirty="0">
                <a:latin typeface="HG丸ｺﾞｼｯｸM-PRO" pitchFamily="50" charset="-128"/>
                <a:ea typeface="HG丸ｺﾞｼｯｸM-PRO" pitchFamily="50" charset="-128"/>
              </a:rPr>
              <a:t>（業務システム最適化に相当）</a:t>
            </a:r>
          </a:p>
        </p:txBody>
      </p:sp>
      <p:sp>
        <p:nvSpPr>
          <p:cNvPr id="36" name="フローチャート : 複数書類 35"/>
          <p:cNvSpPr/>
          <p:nvPr/>
        </p:nvSpPr>
        <p:spPr>
          <a:xfrm>
            <a:off x="1559496" y="908720"/>
            <a:ext cx="1944216" cy="936104"/>
          </a:xfrm>
          <a:prstGeom prst="flowChartMultidocumen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latin typeface="HG丸ｺﾞｼｯｸM-PRO" pitchFamily="50" charset="-128"/>
                <a:ea typeface="HG丸ｺﾞｼｯｸM-PRO" pitchFamily="50" charset="-128"/>
              </a:rPr>
              <a:t>私たちの使命・目標</a:t>
            </a:r>
            <a:endParaRPr lang="en-US" altLang="ja-JP" sz="1200" b="1" dirty="0">
              <a:latin typeface="HG丸ｺﾞｼｯｸM-PRO" pitchFamily="50" charset="-128"/>
              <a:ea typeface="HG丸ｺﾞｼｯｸM-PRO" pitchFamily="50" charset="-128"/>
            </a:endParaRPr>
          </a:p>
          <a:p>
            <a:pPr algn="ctr"/>
            <a:r>
              <a:rPr lang="en-US" altLang="ja-JP" sz="1200" b="1" dirty="0">
                <a:latin typeface="HG丸ｺﾞｼｯｸM-PRO" pitchFamily="50" charset="-128"/>
                <a:ea typeface="HG丸ｺﾞｼｯｸM-PRO" pitchFamily="50" charset="-128"/>
              </a:rPr>
              <a:t>2012-2016</a:t>
            </a:r>
          </a:p>
          <a:p>
            <a:pPr algn="ctr"/>
            <a:r>
              <a:rPr lang="ja-JP" altLang="en-US" sz="1200" b="1" dirty="0">
                <a:latin typeface="HG丸ｺﾞｼｯｸM-PRO" pitchFamily="50" charset="-128"/>
                <a:ea typeface="HG丸ｺﾞｼｯｸM-PRO" pitchFamily="50" charset="-128"/>
              </a:rPr>
              <a:t>（サービス計画・</a:t>
            </a:r>
            <a:endParaRPr lang="en-US" altLang="ja-JP" sz="1200" b="1" dirty="0">
              <a:latin typeface="HG丸ｺﾞｼｯｸM-PRO" pitchFamily="50" charset="-128"/>
              <a:ea typeface="HG丸ｺﾞｼｯｸM-PRO" pitchFamily="50" charset="-128"/>
            </a:endParaRPr>
          </a:p>
          <a:p>
            <a:pPr algn="ctr"/>
            <a:r>
              <a:rPr lang="ja-JP" altLang="en-US" sz="1200" b="1" dirty="0">
                <a:latin typeface="HG丸ｺﾞｼｯｸM-PRO" pitchFamily="50" charset="-128"/>
                <a:ea typeface="HG丸ｺﾞｼｯｸM-PRO" pitchFamily="50" charset="-128"/>
              </a:rPr>
              <a:t>事業計画）</a:t>
            </a:r>
          </a:p>
        </p:txBody>
      </p:sp>
      <p:sp>
        <p:nvSpPr>
          <p:cNvPr id="38" name="フローチャート : 複数書類 37"/>
          <p:cNvSpPr/>
          <p:nvPr/>
        </p:nvSpPr>
        <p:spPr>
          <a:xfrm>
            <a:off x="3647728" y="908720"/>
            <a:ext cx="2736304" cy="576064"/>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HG丸ｺﾞｼｯｸM-PRO" pitchFamily="50" charset="-128"/>
                <a:ea typeface="HG丸ｺﾞｼｯｸM-PRO" pitchFamily="50" charset="-128"/>
              </a:rPr>
              <a:t>サービス実施計画書</a:t>
            </a:r>
          </a:p>
        </p:txBody>
      </p:sp>
      <p:pic>
        <p:nvPicPr>
          <p:cNvPr id="33" name="Picture 7" descr="C:\Program Files\Microsoft Office\MEDIA\CAGCAT10\j0195384.wmf"/>
          <p:cNvPicPr>
            <a:picLocks noChangeAspect="1" noChangeArrowheads="1"/>
          </p:cNvPicPr>
          <p:nvPr/>
        </p:nvPicPr>
        <p:blipFill>
          <a:blip r:embed="rId3" cstate="print"/>
          <a:srcRect/>
          <a:stretch>
            <a:fillRect/>
          </a:stretch>
        </p:blipFill>
        <p:spPr bwMode="auto">
          <a:xfrm>
            <a:off x="1703512" y="2492896"/>
            <a:ext cx="763114" cy="778768"/>
          </a:xfrm>
          <a:prstGeom prst="rect">
            <a:avLst/>
          </a:prstGeom>
          <a:noFill/>
          <a:ln w="9525">
            <a:noFill/>
            <a:miter lim="800000"/>
            <a:headEnd/>
            <a:tailEnd/>
          </a:ln>
        </p:spPr>
      </p:pic>
      <p:sp>
        <p:nvSpPr>
          <p:cNvPr id="39" name="正方形/長方形 38"/>
          <p:cNvSpPr/>
          <p:nvPr/>
        </p:nvSpPr>
        <p:spPr>
          <a:xfrm>
            <a:off x="1596008" y="3284985"/>
            <a:ext cx="1115616" cy="276999"/>
          </a:xfrm>
          <a:prstGeom prst="rect">
            <a:avLst/>
          </a:prstGeom>
        </p:spPr>
        <p:txBody>
          <a:bodyPr wrap="square">
            <a:spAutoFit/>
          </a:bodyPr>
          <a:lstStyle/>
          <a:p>
            <a:pPr algn="ctr"/>
            <a:r>
              <a:rPr lang="ja-JP" altLang="en-US" sz="1200" dirty="0">
                <a:latin typeface="HG丸ｺﾞｼｯｸM-PRO" pitchFamily="50" charset="-128"/>
                <a:ea typeface="HG丸ｺﾞｼｯｸM-PRO" pitchFamily="50" charset="-128"/>
              </a:rPr>
              <a:t>来館利用者</a:t>
            </a:r>
          </a:p>
        </p:txBody>
      </p:sp>
      <p:pic>
        <p:nvPicPr>
          <p:cNvPr id="40" name="Picture 7" descr="C:\Program Files\Microsoft Office\MEDIA\CAGCAT10\j0195384.wmf"/>
          <p:cNvPicPr>
            <a:picLocks noChangeAspect="1" noChangeArrowheads="1"/>
          </p:cNvPicPr>
          <p:nvPr/>
        </p:nvPicPr>
        <p:blipFill>
          <a:blip r:embed="rId3" cstate="print"/>
          <a:srcRect/>
          <a:stretch>
            <a:fillRect/>
          </a:stretch>
        </p:blipFill>
        <p:spPr bwMode="auto">
          <a:xfrm>
            <a:off x="1775520" y="3573016"/>
            <a:ext cx="763114" cy="778768"/>
          </a:xfrm>
          <a:prstGeom prst="rect">
            <a:avLst/>
          </a:prstGeom>
          <a:noFill/>
          <a:ln w="9525">
            <a:noFill/>
            <a:miter lim="800000"/>
            <a:headEnd/>
            <a:tailEnd/>
          </a:ln>
        </p:spPr>
      </p:pic>
      <p:sp>
        <p:nvSpPr>
          <p:cNvPr id="41" name="正方形/長方形 40"/>
          <p:cNvSpPr/>
          <p:nvPr/>
        </p:nvSpPr>
        <p:spPr>
          <a:xfrm>
            <a:off x="1596008" y="4263480"/>
            <a:ext cx="1115616" cy="461665"/>
          </a:xfrm>
          <a:prstGeom prst="rect">
            <a:avLst/>
          </a:prstGeom>
        </p:spPr>
        <p:txBody>
          <a:bodyPr wrap="square">
            <a:spAutoFit/>
          </a:bodyPr>
          <a:lstStyle/>
          <a:p>
            <a:pPr algn="ctr"/>
            <a:r>
              <a:rPr lang="ja-JP" altLang="en-US" sz="1200" dirty="0">
                <a:latin typeface="HG丸ｺﾞｼｯｸM-PRO" pitchFamily="50" charset="-128"/>
                <a:ea typeface="HG丸ｺﾞｼｯｸM-PRO" pitchFamily="50" charset="-128"/>
              </a:rPr>
              <a:t>インターネット利用者</a:t>
            </a:r>
          </a:p>
        </p:txBody>
      </p:sp>
    </p:spTree>
    <p:extLst>
      <p:ext uri="{BB962C8B-B14F-4D97-AF65-F5344CB8AC3E}">
        <p14:creationId xmlns:p14="http://schemas.microsoft.com/office/powerpoint/2010/main" val="42205195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1"/>
          <p:cNvSpPr>
            <a:spLocks noGrp="1"/>
          </p:cNvSpPr>
          <p:nvPr>
            <p:ph type="title"/>
          </p:nvPr>
        </p:nvSpPr>
        <p:spPr>
          <a:xfrm>
            <a:off x="0" y="1"/>
            <a:ext cx="12192000" cy="817347"/>
          </a:xfrm>
        </p:spPr>
        <p:txBody>
          <a:bodyPr>
            <a:normAutofit/>
          </a:bodyPr>
          <a:lstStyle/>
          <a:p>
            <a:r>
              <a:rPr lang="ja-JP" altLang="en-US" dirty="0" smtClean="0"/>
              <a:t>資料デジタル化</a:t>
            </a:r>
            <a:r>
              <a:rPr lang="ja-JP" altLang="en-US" dirty="0"/>
              <a:t>予算の推移</a:t>
            </a:r>
          </a:p>
        </p:txBody>
      </p:sp>
      <p:sp>
        <p:nvSpPr>
          <p:cNvPr id="21" name="正方形/長方形 20"/>
          <p:cNvSpPr/>
          <p:nvPr/>
        </p:nvSpPr>
        <p:spPr>
          <a:xfrm>
            <a:off x="8568037" y="5519292"/>
            <a:ext cx="1704975" cy="79216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2400" dirty="0">
                <a:solidFill>
                  <a:prstClr val="black"/>
                </a:solidFill>
                <a:latin typeface="Meiryo UI" panose="020B0604030504040204" pitchFamily="50" charset="-128"/>
                <a:ea typeface="Meiryo UI" panose="020B0604030504040204" pitchFamily="50" charset="-128"/>
              </a:rPr>
              <a:t>21</a:t>
            </a: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22</a:t>
            </a:r>
            <a:r>
              <a:rPr lang="ja-JP" altLang="en-US" sz="2400" dirty="0">
                <a:solidFill>
                  <a:prstClr val="black"/>
                </a:solidFill>
                <a:latin typeface="Meiryo UI" panose="020B0604030504040204" pitchFamily="50" charset="-128"/>
                <a:ea typeface="Meiryo UI" panose="020B0604030504040204" pitchFamily="50" charset="-128"/>
              </a:rPr>
              <a:t>年度</a:t>
            </a:r>
            <a:endParaRPr lang="en-US" altLang="ja-JP" sz="2400" dirty="0">
              <a:solidFill>
                <a:prstClr val="black"/>
              </a:solidFill>
              <a:latin typeface="Meiryo UI" panose="020B0604030504040204" pitchFamily="50" charset="-128"/>
              <a:ea typeface="Meiryo UI" panose="020B0604030504040204" pitchFamily="50" charset="-128"/>
            </a:endParaRPr>
          </a:p>
          <a:p>
            <a:pPr algn="ctr">
              <a:defRPr/>
            </a:pPr>
            <a:r>
              <a:rPr lang="ja-JP" altLang="en-US" sz="2400" dirty="0">
                <a:solidFill>
                  <a:prstClr val="black"/>
                </a:solidFill>
                <a:latin typeface="Meiryo UI" panose="020B0604030504040204" pitchFamily="50" charset="-128"/>
                <a:ea typeface="Meiryo UI" panose="020B0604030504040204" pitchFamily="50" charset="-128"/>
              </a:rPr>
              <a:t>補正予算</a:t>
            </a:r>
          </a:p>
        </p:txBody>
      </p:sp>
      <p:sp>
        <p:nvSpPr>
          <p:cNvPr id="22" name="フローチャート : 磁気ディスク 21"/>
          <p:cNvSpPr/>
          <p:nvPr/>
        </p:nvSpPr>
        <p:spPr>
          <a:xfrm>
            <a:off x="3516705" y="5031260"/>
            <a:ext cx="2256028" cy="642938"/>
          </a:xfrm>
          <a:prstGeom prst="flowChartMagneticDisk">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US" altLang="ja-JP" sz="2000" dirty="0">
                <a:solidFill>
                  <a:prstClr val="black"/>
                </a:solidFill>
                <a:latin typeface="Meiryo UI" panose="020B0604030504040204" pitchFamily="50" charset="-128"/>
                <a:ea typeface="Meiryo UI" panose="020B0604030504040204" pitchFamily="50" charset="-128"/>
              </a:rPr>
              <a:t>10</a:t>
            </a:r>
            <a:r>
              <a:rPr lang="ja-JP" altLang="en-US" dirty="0">
                <a:solidFill>
                  <a:prstClr val="black"/>
                </a:solidFill>
                <a:latin typeface="Meiryo UI" panose="020B0604030504040204" pitchFamily="50" charset="-128"/>
                <a:ea typeface="Meiryo UI" panose="020B0604030504040204" pitchFamily="50" charset="-128"/>
              </a:rPr>
              <a:t>年間で  </a:t>
            </a:r>
            <a:r>
              <a:rPr lang="en-US" altLang="ja-JP" sz="2800" dirty="0">
                <a:solidFill>
                  <a:prstClr val="black"/>
                </a:solidFill>
                <a:latin typeface="Meiryo UI" panose="020B0604030504040204" pitchFamily="50" charset="-128"/>
                <a:ea typeface="Meiryo UI" panose="020B0604030504040204" pitchFamily="50" charset="-128"/>
              </a:rPr>
              <a:t>14</a:t>
            </a:r>
            <a:r>
              <a:rPr lang="ja-JP" altLang="en-US" sz="2000" dirty="0">
                <a:solidFill>
                  <a:prstClr val="black"/>
                </a:solidFill>
                <a:latin typeface="Meiryo UI" panose="020B0604030504040204" pitchFamily="50" charset="-128"/>
                <a:ea typeface="Meiryo UI" panose="020B0604030504040204" pitchFamily="50" charset="-128"/>
              </a:rPr>
              <a:t>億円</a:t>
            </a:r>
          </a:p>
        </p:txBody>
      </p:sp>
      <p:sp>
        <p:nvSpPr>
          <p:cNvPr id="23" name="円柱 22"/>
          <p:cNvSpPr/>
          <p:nvPr/>
        </p:nvSpPr>
        <p:spPr>
          <a:xfrm>
            <a:off x="8823934" y="2780928"/>
            <a:ext cx="1440160" cy="2693468"/>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US" altLang="ja-JP"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21</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補正</a:t>
            </a:r>
            <a:r>
              <a:rPr lang="en-US" altLang="ja-JP" sz="16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
            </a:r>
            <a:br>
              <a:rPr lang="en-US" altLang="ja-JP" sz="16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br>
            <a:r>
              <a:rPr lang="en-US" altLang="ja-JP" sz="32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127</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億円</a:t>
            </a:r>
            <a:endParaRPr lang="ja-JP" altLang="en-US" sz="28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endParaRPr>
          </a:p>
        </p:txBody>
      </p:sp>
      <p:sp>
        <p:nvSpPr>
          <p:cNvPr id="17416" name="テキスト ボックス 26"/>
          <p:cNvSpPr txBox="1">
            <a:spLocks noChangeArrowheads="1"/>
          </p:cNvSpPr>
          <p:nvPr/>
        </p:nvSpPr>
        <p:spPr bwMode="auto">
          <a:xfrm>
            <a:off x="6568131" y="4661738"/>
            <a:ext cx="1999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20000"/>
              </a:spcBef>
            </a:pPr>
            <a:r>
              <a:rPr lang="ja-JP" altLang="en-US" sz="2000" dirty="0">
                <a:solidFill>
                  <a:prstClr val="black"/>
                </a:solidFill>
                <a:latin typeface="Meiryo UI" panose="020B0604030504040204" pitchFamily="50" charset="-128"/>
                <a:ea typeface="Meiryo UI" panose="020B0604030504040204" pitchFamily="50" charset="-128"/>
              </a:rPr>
              <a:t>（単位：億円）</a:t>
            </a:r>
          </a:p>
        </p:txBody>
      </p:sp>
      <p:cxnSp>
        <p:nvCxnSpPr>
          <p:cNvPr id="28" name="直線コネクタ 27"/>
          <p:cNvCxnSpPr/>
          <p:nvPr/>
        </p:nvCxnSpPr>
        <p:spPr>
          <a:xfrm flipV="1">
            <a:off x="5723980" y="5405826"/>
            <a:ext cx="3252341" cy="194776"/>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473" name="Text Box 5"/>
          <p:cNvSpPr txBox="1">
            <a:spLocks noChangeArrowheads="1"/>
          </p:cNvSpPr>
          <p:nvPr/>
        </p:nvSpPr>
        <p:spPr bwMode="gray">
          <a:xfrm>
            <a:off x="1608138" y="6565900"/>
            <a:ext cx="487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fld id="{A2217CB3-C7BF-471B-9636-FB75D551E45D}" type="slidenum">
              <a:rPr lang="ja-JP" altLang="en-US" sz="1200">
                <a:solidFill>
                  <a:prstClr val="white"/>
                </a:solidFill>
                <a:latin typeface="Meiryo UI" panose="020B0604030504040204" pitchFamily="50" charset="-128"/>
                <a:ea typeface="Meiryo UI" panose="020B0604030504040204" pitchFamily="50" charset="-128"/>
              </a:rPr>
              <a:pPr eaLnBrk="1" hangingPunct="1">
                <a:spcBef>
                  <a:spcPct val="50000"/>
                </a:spcBef>
              </a:pPr>
              <a:t>28</a:t>
            </a:fld>
            <a:endParaRPr lang="en-US" altLang="ja-JP" sz="1200">
              <a:solidFill>
                <a:prstClr val="white"/>
              </a:solidFill>
              <a:latin typeface="Meiryo UI" panose="020B0604030504040204" pitchFamily="50" charset="-128"/>
              <a:ea typeface="Meiryo UI" panose="020B0604030504040204" pitchFamily="50" charset="-128"/>
            </a:endParaRPr>
          </a:p>
        </p:txBody>
      </p:sp>
      <p:sp>
        <p:nvSpPr>
          <p:cNvPr id="32" name="円柱 31"/>
          <p:cNvSpPr/>
          <p:nvPr/>
        </p:nvSpPr>
        <p:spPr>
          <a:xfrm>
            <a:off x="8832851" y="2097089"/>
            <a:ext cx="1440161" cy="1021463"/>
          </a:xfrm>
          <a:prstGeom prst="can">
            <a:avLst>
              <a:gd name="adj" fmla="val 3147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600"/>
              </a:spcBef>
              <a:defRPr/>
            </a:pPr>
            <a: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22</a:t>
            </a:r>
            <a:r>
              <a:rPr lang="ja-JP" altLang="en-US"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補正</a:t>
            </a:r>
            <a: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
            </a:r>
            <a:b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br>
            <a:r>
              <a:rPr lang="en-US" altLang="ja-JP" sz="28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10</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億円</a:t>
            </a:r>
          </a:p>
        </p:txBody>
      </p:sp>
      <p:sp>
        <p:nvSpPr>
          <p:cNvPr id="17475" name="コンテンツ プレースホルダ 2"/>
          <p:cNvSpPr>
            <a:spLocks noGrp="1"/>
          </p:cNvSpPr>
          <p:nvPr>
            <p:ph idx="1"/>
          </p:nvPr>
        </p:nvSpPr>
        <p:spPr>
          <a:xfrm>
            <a:off x="1847851" y="1196604"/>
            <a:ext cx="8416244" cy="733268"/>
          </a:xfrm>
        </p:spPr>
        <p:txBody>
          <a:bodyPr>
            <a:noAutofit/>
          </a:bodyPr>
          <a:lstStyle/>
          <a:p>
            <a:pPr marL="88900">
              <a:buNone/>
            </a:pPr>
            <a:r>
              <a:rPr lang="en-US" altLang="ja-JP" sz="2400" dirty="0">
                <a:cs typeface="Meiryo UI" panose="020B0604030504040204" pitchFamily="50" charset="-128"/>
              </a:rPr>
              <a:t>※</a:t>
            </a:r>
            <a:r>
              <a:rPr lang="ja-JP" altLang="en-US" sz="2400" dirty="0">
                <a:cs typeface="Meiryo UI" panose="020B0604030504040204" pitchFamily="50" charset="-128"/>
              </a:rPr>
              <a:t>平成</a:t>
            </a:r>
            <a:r>
              <a:rPr lang="en-US" altLang="ja-JP" sz="2400" dirty="0">
                <a:cs typeface="Meiryo UI" panose="020B0604030504040204" pitchFamily="50" charset="-128"/>
              </a:rPr>
              <a:t>21､22</a:t>
            </a:r>
            <a:r>
              <a:rPr lang="ja-JP" altLang="en-US" sz="2400" dirty="0">
                <a:cs typeface="Meiryo UI" panose="020B0604030504040204" pitchFamily="50" charset="-128"/>
              </a:rPr>
              <a:t>両年度の補正予算にて大規模に予算措置、</a:t>
            </a:r>
            <a:endParaRPr lang="en-US" altLang="ja-JP" sz="2400" dirty="0">
              <a:cs typeface="Meiryo UI" panose="020B0604030504040204" pitchFamily="50" charset="-128"/>
            </a:endParaRPr>
          </a:p>
          <a:p>
            <a:pPr marL="88900">
              <a:buNone/>
            </a:pPr>
            <a:r>
              <a:rPr lang="ja-JP" altLang="en-US" sz="2400" dirty="0">
                <a:cs typeface="Meiryo UI" panose="020B0604030504040204" pitchFamily="50" charset="-128"/>
              </a:rPr>
              <a:t>著作権法改正と相まって一気にデジタル化が進展</a:t>
            </a:r>
            <a:endParaRPr lang="en-US" altLang="ja-JP" sz="2400" dirty="0">
              <a:cs typeface="Meiryo UI" panose="020B0604030504040204" pitchFamily="50" charset="-128"/>
            </a:endParaRPr>
          </a:p>
        </p:txBody>
      </p:sp>
      <p:cxnSp>
        <p:nvCxnSpPr>
          <p:cNvPr id="31" name="直線コネクタ 30"/>
          <p:cNvCxnSpPr/>
          <p:nvPr/>
        </p:nvCxnSpPr>
        <p:spPr>
          <a:xfrm flipV="1">
            <a:off x="5723980" y="2309128"/>
            <a:ext cx="3108871" cy="2752721"/>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6" name="表 25"/>
          <p:cNvGraphicFramePr>
            <a:graphicFrameLocks noGrp="1"/>
          </p:cNvGraphicFramePr>
          <p:nvPr>
            <p:extLst/>
          </p:nvPr>
        </p:nvGraphicFramePr>
        <p:xfrm>
          <a:off x="1836421" y="3039281"/>
          <a:ext cx="6777008" cy="1645912"/>
        </p:xfrm>
        <a:graphic>
          <a:graphicData uri="http://schemas.openxmlformats.org/drawingml/2006/table">
            <a:tbl>
              <a:tblPr/>
              <a:tblGrid>
                <a:gridCol w="423563"/>
                <a:gridCol w="423563"/>
                <a:gridCol w="423563"/>
                <a:gridCol w="423563"/>
                <a:gridCol w="423563"/>
                <a:gridCol w="423563"/>
                <a:gridCol w="423563"/>
                <a:gridCol w="423563"/>
                <a:gridCol w="423563"/>
                <a:gridCol w="423563"/>
                <a:gridCol w="423563"/>
                <a:gridCol w="423563"/>
                <a:gridCol w="423563"/>
                <a:gridCol w="423563"/>
                <a:gridCol w="423563"/>
                <a:gridCol w="423563"/>
              </a:tblGrid>
              <a:tr h="548617">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年度</a:t>
                      </a:r>
                      <a:endPar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12</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13</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14</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15</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16</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17</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18</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19</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20</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21</a:t>
                      </a:r>
                    </a:p>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12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当初</a:t>
                      </a: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22</a:t>
                      </a:r>
                    </a:p>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12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当初</a:t>
                      </a: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23</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24</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25</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26</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r>
              <a:tr h="5356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予算</a:t>
                      </a:r>
                    </a:p>
                  </a:txBody>
                  <a:tcPr marL="91447" marR="91447"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5</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4</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4</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8</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25" name="コンテンツ プレースホルダ 2"/>
          <p:cNvSpPr txBox="1">
            <a:spLocks/>
          </p:cNvSpPr>
          <p:nvPr/>
        </p:nvSpPr>
        <p:spPr>
          <a:xfrm>
            <a:off x="1816276" y="5441104"/>
            <a:ext cx="4135709" cy="9865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88900">
              <a:lnSpc>
                <a:spcPts val="2200"/>
              </a:lnSpc>
              <a:spcBef>
                <a:spcPts val="0"/>
              </a:spcBef>
              <a:buNone/>
            </a:pP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平成</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年度</a:t>
            </a:r>
            <a:endPar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88900" algn="ctr">
              <a:lnSpc>
                <a:spcPts val="2200"/>
              </a:lnSpc>
              <a:spcBef>
                <a:spcPts val="0"/>
              </a:spcBef>
              <a:buNone/>
            </a:pP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明治期刊行図書デジタル化予算からデジタル化を開始（</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万冊</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a:t>
            </a:r>
            <a:endPar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コンテンツ プレースホルダ 2"/>
          <p:cNvSpPr txBox="1">
            <a:spLocks/>
          </p:cNvSpPr>
          <p:nvPr/>
        </p:nvSpPr>
        <p:spPr>
          <a:xfrm>
            <a:off x="2639617" y="2189498"/>
            <a:ext cx="5059173" cy="733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88900" algn="ctr">
              <a:buNone/>
            </a:pP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平成</a:t>
            </a:r>
            <a:r>
              <a:rPr lang="en-US" altLang="ja-JP"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26</a:t>
            </a: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年度　総額 </a:t>
            </a:r>
            <a:r>
              <a:rPr lang="en-US" altLang="ja-JP" sz="36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153</a:t>
            </a:r>
            <a:r>
              <a:rPr lang="ja-JP" altLang="en-US" sz="24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億円</a:t>
            </a:r>
            <a:endParaRPr lang="en-US" altLang="ja-JP" sz="24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28</a:t>
            </a:fld>
            <a:endParaRPr lang="ja-JP" altLang="en-US" dirty="0">
              <a:solidFill>
                <a:prstClr val="black"/>
              </a:solidFill>
            </a:endParaRPr>
          </a:p>
        </p:txBody>
      </p:sp>
    </p:spTree>
    <p:extLst>
      <p:ext uri="{BB962C8B-B14F-4D97-AF65-F5344CB8AC3E}">
        <p14:creationId xmlns:p14="http://schemas.microsoft.com/office/powerpoint/2010/main" val="1512505682"/>
      </p:ext>
    </p:extLst>
  </p:cSld>
  <p:clrMapOvr>
    <a:masterClrMapping/>
  </p:clrMapOvr>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kumimoji="1" lang="ja-JP" altLang="en-US" dirty="0" smtClean="0"/>
              <a:t>サービスの最適化計画の策定の考え方</a:t>
            </a:r>
            <a:endParaRPr kumimoji="1" lang="ja-JP" altLang="en-US" dirty="0"/>
          </a:p>
        </p:txBody>
      </p:sp>
      <p:sp>
        <p:nvSpPr>
          <p:cNvPr id="4" name="正方形/長方形 3"/>
          <p:cNvSpPr/>
          <p:nvPr/>
        </p:nvSpPr>
        <p:spPr>
          <a:xfrm>
            <a:off x="5267908" y="1340768"/>
            <a:ext cx="1872208"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目的と位置づけ</a:t>
            </a:r>
          </a:p>
        </p:txBody>
      </p:sp>
      <p:sp>
        <p:nvSpPr>
          <p:cNvPr id="5" name="正方形/長方形 4"/>
          <p:cNvSpPr/>
          <p:nvPr/>
        </p:nvSpPr>
        <p:spPr>
          <a:xfrm>
            <a:off x="4673080" y="2060848"/>
            <a:ext cx="2376264" cy="432048"/>
          </a:xfrm>
          <a:prstGeom prst="rect">
            <a:avLst/>
          </a:prstGeom>
          <a:ln>
            <a:gradFill flip="none" rotWithShape="1">
              <a:gsLst>
                <a:gs pos="0">
                  <a:schemeClr val="accent3"/>
                </a:gs>
                <a:gs pos="100000">
                  <a:schemeClr val="accent4"/>
                </a:gs>
              </a:gsLst>
              <a:lin ang="0" scaled="1"/>
              <a:tileRect/>
            </a:gra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前最適化計画と課題</a:t>
            </a:r>
          </a:p>
        </p:txBody>
      </p:sp>
      <p:sp>
        <p:nvSpPr>
          <p:cNvPr id="6" name="正方形/長方形 5"/>
          <p:cNvSpPr/>
          <p:nvPr/>
        </p:nvSpPr>
        <p:spPr>
          <a:xfrm>
            <a:off x="3134036" y="2060848"/>
            <a:ext cx="1440160" cy="43204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dirty="0"/>
              <a:t>館外の動向</a:t>
            </a:r>
          </a:p>
        </p:txBody>
      </p:sp>
      <p:sp>
        <p:nvSpPr>
          <p:cNvPr id="7" name="正方形/長方形 6"/>
          <p:cNvSpPr/>
          <p:nvPr/>
        </p:nvSpPr>
        <p:spPr>
          <a:xfrm>
            <a:off x="1811016" y="2060848"/>
            <a:ext cx="1224136" cy="43204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dirty="0"/>
              <a:t>戦略目標</a:t>
            </a:r>
          </a:p>
        </p:txBody>
      </p:sp>
      <p:sp>
        <p:nvSpPr>
          <p:cNvPr id="8" name="正方形/長方形 7"/>
          <p:cNvSpPr/>
          <p:nvPr/>
        </p:nvSpPr>
        <p:spPr>
          <a:xfrm>
            <a:off x="2135560" y="3140968"/>
            <a:ext cx="3942692" cy="432048"/>
          </a:xfrm>
          <a:prstGeom prst="rect">
            <a:avLst/>
          </a:prstGeom>
          <a:ln>
            <a:solidFill>
              <a:schemeClr val="accent3"/>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t>システムに求められる要件（仮定）</a:t>
            </a:r>
          </a:p>
        </p:txBody>
      </p:sp>
      <p:sp>
        <p:nvSpPr>
          <p:cNvPr id="9" name="正方形/長方形 8"/>
          <p:cNvSpPr/>
          <p:nvPr/>
        </p:nvSpPr>
        <p:spPr>
          <a:xfrm>
            <a:off x="7104112" y="3140968"/>
            <a:ext cx="2016224" cy="43204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t>最適化の基本方針</a:t>
            </a:r>
          </a:p>
        </p:txBody>
      </p:sp>
      <p:cxnSp>
        <p:nvCxnSpPr>
          <p:cNvPr id="15" name="カギ線コネクタ 14"/>
          <p:cNvCxnSpPr>
            <a:stCxn id="70" idx="2"/>
            <a:endCxn id="8" idx="0"/>
          </p:cNvCxnSpPr>
          <p:nvPr/>
        </p:nvCxnSpPr>
        <p:spPr>
          <a:xfrm rot="5400000">
            <a:off x="4446809" y="2152993"/>
            <a:ext cx="648072" cy="1327878"/>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cxnSp>
        <p:nvCxnSpPr>
          <p:cNvPr id="18" name="カギ線コネクタ 17"/>
          <p:cNvCxnSpPr>
            <a:stCxn id="6" idx="2"/>
            <a:endCxn id="8" idx="0"/>
          </p:cNvCxnSpPr>
          <p:nvPr/>
        </p:nvCxnSpPr>
        <p:spPr>
          <a:xfrm rot="16200000" flipH="1">
            <a:off x="3656475" y="2690537"/>
            <a:ext cx="648072" cy="252790"/>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cxnSp>
        <p:nvCxnSpPr>
          <p:cNvPr id="21" name="カギ線コネクタ 20"/>
          <p:cNvCxnSpPr>
            <a:stCxn id="7" idx="2"/>
            <a:endCxn id="8" idx="0"/>
          </p:cNvCxnSpPr>
          <p:nvPr/>
        </p:nvCxnSpPr>
        <p:spPr>
          <a:xfrm rot="16200000" flipH="1">
            <a:off x="2940959" y="1975021"/>
            <a:ext cx="648072" cy="1683822"/>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27" name="正方形/長方形 26"/>
          <p:cNvSpPr/>
          <p:nvPr/>
        </p:nvSpPr>
        <p:spPr>
          <a:xfrm>
            <a:off x="4375448" y="4581128"/>
            <a:ext cx="2952328"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目指すべきシステムの姿</a:t>
            </a:r>
          </a:p>
        </p:txBody>
      </p:sp>
      <p:sp>
        <p:nvSpPr>
          <p:cNvPr id="41" name="正方形/長方形 40"/>
          <p:cNvSpPr/>
          <p:nvPr/>
        </p:nvSpPr>
        <p:spPr>
          <a:xfrm>
            <a:off x="4843500" y="5373216"/>
            <a:ext cx="2016224"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取組事項</a:t>
            </a:r>
          </a:p>
        </p:txBody>
      </p:sp>
      <p:cxnSp>
        <p:nvCxnSpPr>
          <p:cNvPr id="43" name="カギ線コネクタ 42"/>
          <p:cNvCxnSpPr>
            <a:stCxn id="27" idx="2"/>
            <a:endCxn id="41" idx="0"/>
          </p:cNvCxnSpPr>
          <p:nvPr/>
        </p:nvCxnSpPr>
        <p:spPr>
          <a:xfrm rot="5400000">
            <a:off x="5671592" y="5193196"/>
            <a:ext cx="360040" cy="1588"/>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65" name="正方形/長方形 64"/>
          <p:cNvSpPr/>
          <p:nvPr/>
        </p:nvSpPr>
        <p:spPr>
          <a:xfrm>
            <a:off x="4843500" y="6165304"/>
            <a:ext cx="2016224"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実施方法</a:t>
            </a:r>
          </a:p>
        </p:txBody>
      </p:sp>
      <p:sp>
        <p:nvSpPr>
          <p:cNvPr id="66" name="正方形/長方形 65"/>
          <p:cNvSpPr/>
          <p:nvPr/>
        </p:nvSpPr>
        <p:spPr>
          <a:xfrm>
            <a:off x="8723784" y="2060848"/>
            <a:ext cx="1692696" cy="43204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t>当館システム</a:t>
            </a:r>
          </a:p>
        </p:txBody>
      </p:sp>
      <p:cxnSp>
        <p:nvCxnSpPr>
          <p:cNvPr id="68" name="カギ線コネクタ 67"/>
          <p:cNvCxnSpPr>
            <a:stCxn id="66" idx="2"/>
            <a:endCxn id="9" idx="0"/>
          </p:cNvCxnSpPr>
          <p:nvPr/>
        </p:nvCxnSpPr>
        <p:spPr>
          <a:xfrm rot="5400000">
            <a:off x="8517142" y="2087978"/>
            <a:ext cx="648072" cy="1457908"/>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28" name="スライド番号プレースホルダ 27"/>
          <p:cNvSpPr>
            <a:spLocks noGrp="1"/>
          </p:cNvSpPr>
          <p:nvPr>
            <p:ph type="sldNum" sz="quarter" idx="12"/>
          </p:nvPr>
        </p:nvSpPr>
        <p:spPr/>
        <p:txBody>
          <a:bodyPr/>
          <a:lstStyle/>
          <a:p>
            <a:fld id="{803D561A-F434-4800-B86D-4ACE78CF9485}" type="slidenum">
              <a:rPr kumimoji="1" lang="ja-JP" altLang="en-US" smtClean="0"/>
              <a:pPr/>
              <a:t>280</a:t>
            </a:fld>
            <a:endParaRPr kumimoji="1" lang="ja-JP" altLang="en-US"/>
          </a:p>
        </p:txBody>
      </p:sp>
      <p:cxnSp>
        <p:nvCxnSpPr>
          <p:cNvPr id="53" name="カギ線コネクタ 52"/>
          <p:cNvCxnSpPr>
            <a:stCxn id="67" idx="2"/>
            <a:endCxn id="9" idx="0"/>
          </p:cNvCxnSpPr>
          <p:nvPr/>
        </p:nvCxnSpPr>
        <p:spPr>
          <a:xfrm rot="16200000" flipH="1">
            <a:off x="6881516" y="1910260"/>
            <a:ext cx="648072" cy="1813344"/>
          </a:xfrm>
          <a:prstGeom prst="bentConnector3">
            <a:avLst>
              <a:gd name="adj1" fmla="val 50000"/>
            </a:avLst>
          </a:prstGeom>
          <a:ln>
            <a:solidFill>
              <a:schemeClr val="bg1">
                <a:lumMod val="50000"/>
              </a:schemeClr>
            </a:solidFill>
            <a:tailEnd type="none"/>
          </a:ln>
        </p:spPr>
        <p:style>
          <a:lnRef idx="2">
            <a:schemeClr val="accent6"/>
          </a:lnRef>
          <a:fillRef idx="1">
            <a:schemeClr val="lt1"/>
          </a:fillRef>
          <a:effectRef idx="0">
            <a:schemeClr val="accent6"/>
          </a:effectRef>
          <a:fontRef idx="minor">
            <a:schemeClr val="dk1"/>
          </a:fontRef>
        </p:style>
      </p:cxnSp>
      <p:sp>
        <p:nvSpPr>
          <p:cNvPr id="24" name="正方形/長方形 23"/>
          <p:cNvSpPr/>
          <p:nvPr/>
        </p:nvSpPr>
        <p:spPr>
          <a:xfrm>
            <a:off x="7148228" y="2060848"/>
            <a:ext cx="1476672" cy="43204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t>技術動向</a:t>
            </a:r>
          </a:p>
        </p:txBody>
      </p:sp>
      <p:cxnSp>
        <p:nvCxnSpPr>
          <p:cNvPr id="61" name="カギ線コネクタ 60"/>
          <p:cNvCxnSpPr>
            <a:stCxn id="24" idx="2"/>
            <a:endCxn id="9" idx="0"/>
          </p:cNvCxnSpPr>
          <p:nvPr/>
        </p:nvCxnSpPr>
        <p:spPr>
          <a:xfrm rot="16200000" flipH="1">
            <a:off x="7675358" y="2704102"/>
            <a:ext cx="648072" cy="225660"/>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67" name="正方形/長方形 66"/>
          <p:cNvSpPr/>
          <p:nvPr/>
        </p:nvSpPr>
        <p:spPr>
          <a:xfrm>
            <a:off x="6168009" y="2447178"/>
            <a:ext cx="261743" cy="45719"/>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5303913" y="2447178"/>
            <a:ext cx="261743" cy="45719"/>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4" name="テキスト ボックス 123"/>
          <p:cNvSpPr txBox="1"/>
          <p:nvPr/>
        </p:nvSpPr>
        <p:spPr>
          <a:xfrm>
            <a:off x="1703512" y="1556792"/>
            <a:ext cx="104387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ja-JP" altLang="en-US" dirty="0"/>
              <a:t>サービス</a:t>
            </a:r>
          </a:p>
        </p:txBody>
      </p:sp>
      <p:sp>
        <p:nvSpPr>
          <p:cNvPr id="125" name="テキスト ボックス 124"/>
          <p:cNvSpPr txBox="1"/>
          <p:nvPr/>
        </p:nvSpPr>
        <p:spPr>
          <a:xfrm>
            <a:off x="8904313" y="1556792"/>
            <a:ext cx="1608133"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ja-JP" altLang="en-US" dirty="0"/>
              <a:t>業務・システム</a:t>
            </a:r>
          </a:p>
        </p:txBody>
      </p:sp>
      <p:sp>
        <p:nvSpPr>
          <p:cNvPr id="143" name="正方形/長方形 142"/>
          <p:cNvSpPr/>
          <p:nvPr/>
        </p:nvSpPr>
        <p:spPr>
          <a:xfrm>
            <a:off x="1775520" y="4221089"/>
            <a:ext cx="2448272" cy="224676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Wingdings" pitchFamily="2" charset="2"/>
              <a:buChar char="ü"/>
            </a:pPr>
            <a:r>
              <a:rPr lang="ja-JP" altLang="en-US" sz="1400" dirty="0"/>
              <a:t>利用者のニーズに合った検索インタフェース</a:t>
            </a:r>
          </a:p>
          <a:p>
            <a:pPr marL="342900" indent="-342900">
              <a:buFont typeface="Wingdings" pitchFamily="2" charset="2"/>
              <a:buChar char="ü"/>
            </a:pPr>
            <a:r>
              <a:rPr lang="ja-JP" altLang="en-US" sz="1400" dirty="0"/>
              <a:t>関係機関との分散収集・保存を可能にする</a:t>
            </a:r>
          </a:p>
          <a:p>
            <a:pPr marL="342900" indent="-342900">
              <a:buFont typeface="Wingdings" pitchFamily="2" charset="2"/>
              <a:buChar char="ü"/>
            </a:pPr>
            <a:r>
              <a:rPr lang="ja-JP" altLang="en-US" sz="1400" dirty="0"/>
              <a:t>外部システムからのデータアクセス</a:t>
            </a:r>
          </a:p>
          <a:p>
            <a:pPr marL="342900" indent="-342900">
              <a:buFont typeface="Wingdings" pitchFamily="2" charset="2"/>
              <a:buChar char="ü"/>
            </a:pPr>
            <a:r>
              <a:rPr lang="ja-JP" altLang="en-US" sz="1400" dirty="0"/>
              <a:t>効率よく電子資料を保管・閲覧する電子書庫</a:t>
            </a:r>
          </a:p>
          <a:p>
            <a:pPr marL="342900" indent="-342900">
              <a:buFont typeface="Wingdings" pitchFamily="2" charset="2"/>
              <a:buChar char="ü"/>
            </a:pPr>
            <a:r>
              <a:rPr lang="ja-JP" altLang="en-US" sz="1400" dirty="0"/>
              <a:t>当館の情報を活かした高度な検索</a:t>
            </a:r>
          </a:p>
        </p:txBody>
      </p:sp>
      <p:sp>
        <p:nvSpPr>
          <p:cNvPr id="145" name="正方形/長方形 144"/>
          <p:cNvSpPr/>
          <p:nvPr/>
        </p:nvSpPr>
        <p:spPr>
          <a:xfrm>
            <a:off x="7478638" y="4149081"/>
            <a:ext cx="3189362" cy="246221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342900" indent="-342900">
              <a:buFont typeface="Wingdings" pitchFamily="2" charset="2"/>
              <a:buChar char="ü"/>
            </a:pPr>
            <a:r>
              <a:rPr lang="ja-JP" altLang="en-US" sz="1400" dirty="0"/>
              <a:t>特性を考慮したシステムの統合</a:t>
            </a:r>
          </a:p>
          <a:p>
            <a:pPr marL="342900" indent="-342900">
              <a:buFont typeface="Wingdings" pitchFamily="2" charset="2"/>
              <a:buChar char="ü"/>
            </a:pPr>
            <a:r>
              <a:rPr lang="ja-JP" altLang="en-US" sz="1400" dirty="0"/>
              <a:t>共通するシステム要素の集約と汎用化</a:t>
            </a:r>
          </a:p>
          <a:p>
            <a:pPr marL="342900" indent="-342900">
              <a:buFont typeface="Wingdings" pitchFamily="2" charset="2"/>
              <a:buChar char="ü"/>
            </a:pPr>
            <a:r>
              <a:rPr lang="ja-JP" altLang="en-US" sz="1400" dirty="0"/>
              <a:t>システムがサポートする業務の最適化</a:t>
            </a:r>
          </a:p>
          <a:p>
            <a:pPr marL="342900" indent="-342900">
              <a:buFont typeface="Wingdings" pitchFamily="2" charset="2"/>
              <a:buChar char="ü"/>
            </a:pPr>
            <a:r>
              <a:rPr lang="ja-JP" altLang="en-US" sz="1400" dirty="0"/>
              <a:t>業務を効率化するエンドユーザツールの推進</a:t>
            </a:r>
          </a:p>
          <a:p>
            <a:pPr marL="342900" indent="-342900">
              <a:buFont typeface="Wingdings" pitchFamily="2" charset="2"/>
              <a:buChar char="ü"/>
            </a:pPr>
            <a:r>
              <a:rPr lang="zh-TW" altLang="en-US" sz="1400" dirty="0">
                <a:latin typeface="ＭＳ Ｐゴシック" pitchFamily="50" charset="-128"/>
                <a:ea typeface="ＭＳ Ｐゴシック" pitchFamily="50" charset="-128"/>
              </a:rPr>
              <a:t>外部委託事業者</a:t>
            </a:r>
            <a:r>
              <a:rPr lang="ja-JP" altLang="en-US" sz="1400" dirty="0"/>
              <a:t>依存からの脱却</a:t>
            </a:r>
          </a:p>
          <a:p>
            <a:pPr marL="342900" indent="-342900">
              <a:buFont typeface="Wingdings" pitchFamily="2" charset="2"/>
              <a:buChar char="ü"/>
            </a:pPr>
            <a:r>
              <a:rPr lang="ja-JP" altLang="en-US" sz="1400" dirty="0"/>
              <a:t>システムハードウェアの最適化</a:t>
            </a:r>
          </a:p>
          <a:p>
            <a:pPr marL="342900" indent="-342900">
              <a:buFont typeface="Wingdings" pitchFamily="2" charset="2"/>
              <a:buChar char="ü"/>
            </a:pPr>
            <a:r>
              <a:rPr lang="ja-JP" altLang="en-US" sz="1400" dirty="0"/>
              <a:t>システム運用の効率化</a:t>
            </a:r>
          </a:p>
          <a:p>
            <a:pPr marL="342900" indent="-342900">
              <a:buFont typeface="Wingdings" pitchFamily="2" charset="2"/>
              <a:buChar char="ü"/>
            </a:pPr>
            <a:r>
              <a:rPr lang="ja-JP" altLang="en-US" sz="1400" dirty="0"/>
              <a:t>分散ファイルシステムの活用</a:t>
            </a:r>
          </a:p>
        </p:txBody>
      </p:sp>
      <p:cxnSp>
        <p:nvCxnSpPr>
          <p:cNvPr id="32" name="カギ線コネクタ 31"/>
          <p:cNvCxnSpPr>
            <a:stCxn id="9" idx="2"/>
            <a:endCxn id="27" idx="0"/>
          </p:cNvCxnSpPr>
          <p:nvPr/>
        </p:nvCxnSpPr>
        <p:spPr>
          <a:xfrm rot="5400000">
            <a:off x="6477862" y="2946766"/>
            <a:ext cx="1008112" cy="2260612"/>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cxnSp>
        <p:nvCxnSpPr>
          <p:cNvPr id="34" name="カギ線コネクタ 33"/>
          <p:cNvCxnSpPr>
            <a:stCxn id="8" idx="2"/>
            <a:endCxn id="27" idx="0"/>
          </p:cNvCxnSpPr>
          <p:nvPr/>
        </p:nvCxnSpPr>
        <p:spPr>
          <a:xfrm rot="16200000" flipH="1">
            <a:off x="4475203" y="3204719"/>
            <a:ext cx="1008112" cy="1744706"/>
          </a:xfrm>
          <a:prstGeom prst="bentConnector3">
            <a:avLst>
              <a:gd name="adj1" fmla="val 50000"/>
            </a:avLst>
          </a:prstGeom>
          <a:ln>
            <a:solidFill>
              <a:schemeClr val="bg1">
                <a:lumMod val="50000"/>
              </a:schemeClr>
            </a:solidFill>
            <a:prstDash val="dash"/>
            <a:tailEnd type="arrow"/>
          </a:ln>
        </p:spPr>
        <p:style>
          <a:lnRef idx="2">
            <a:schemeClr val="accent6"/>
          </a:lnRef>
          <a:fillRef idx="1">
            <a:schemeClr val="lt1"/>
          </a:fillRef>
          <a:effectRef idx="0">
            <a:schemeClr val="accent6"/>
          </a:effectRef>
          <a:fontRef idx="minor">
            <a:schemeClr val="dk1"/>
          </a:fontRef>
        </p:style>
      </p:cxnSp>
      <p:cxnSp>
        <p:nvCxnSpPr>
          <p:cNvPr id="167" name="図形 166"/>
          <p:cNvCxnSpPr>
            <a:stCxn id="9" idx="3"/>
            <a:endCxn id="145" idx="0"/>
          </p:cNvCxnSpPr>
          <p:nvPr/>
        </p:nvCxnSpPr>
        <p:spPr>
          <a:xfrm flipH="1">
            <a:off x="9073320" y="3356992"/>
            <a:ext cx="47017" cy="792088"/>
          </a:xfrm>
          <a:prstGeom prst="bentConnector4">
            <a:avLst>
              <a:gd name="adj1" fmla="val -486207"/>
              <a:gd name="adj2" fmla="val 63636"/>
            </a:avLst>
          </a:prstGeom>
        </p:spPr>
        <p:style>
          <a:lnRef idx="1">
            <a:schemeClr val="accent4"/>
          </a:lnRef>
          <a:fillRef idx="0">
            <a:schemeClr val="accent4"/>
          </a:fillRef>
          <a:effectRef idx="0">
            <a:schemeClr val="accent4"/>
          </a:effectRef>
          <a:fontRef idx="minor">
            <a:schemeClr val="tx1"/>
          </a:fontRef>
        </p:style>
      </p:cxnSp>
      <p:cxnSp>
        <p:nvCxnSpPr>
          <p:cNvPr id="169" name="図形 168"/>
          <p:cNvCxnSpPr>
            <a:stCxn id="8" idx="1"/>
            <a:endCxn id="143" idx="0"/>
          </p:cNvCxnSpPr>
          <p:nvPr/>
        </p:nvCxnSpPr>
        <p:spPr>
          <a:xfrm rot="10800000" flipH="1" flipV="1">
            <a:off x="2135560" y="3356992"/>
            <a:ext cx="864096" cy="864096"/>
          </a:xfrm>
          <a:prstGeom prst="bentConnector4">
            <a:avLst>
              <a:gd name="adj1" fmla="val -26455"/>
              <a:gd name="adj2" fmla="val 62500"/>
            </a:avLst>
          </a:prstGeom>
        </p:spPr>
        <p:style>
          <a:lnRef idx="1">
            <a:schemeClr val="accent3"/>
          </a:lnRef>
          <a:fillRef idx="0">
            <a:schemeClr val="accent3"/>
          </a:fillRef>
          <a:effectRef idx="0">
            <a:schemeClr val="accent3"/>
          </a:effectRef>
          <a:fontRef idx="minor">
            <a:schemeClr val="tx1"/>
          </a:fontRef>
        </p:style>
      </p:cxnSp>
      <p:sp>
        <p:nvSpPr>
          <p:cNvPr id="3" name="フッター プレースホルダー 2"/>
          <p:cNvSpPr>
            <a:spLocks noGrp="1"/>
          </p:cNvSpPr>
          <p:nvPr>
            <p:ph type="ftr" sz="quarter" idx="11"/>
          </p:nvPr>
        </p:nvSpPr>
        <p:spPr>
          <a:xfrm>
            <a:off x="4367808" y="6356351"/>
            <a:ext cx="2895600" cy="365125"/>
          </a:xfrm>
        </p:spPr>
        <p:txBody>
          <a:bodyPr/>
          <a:lstStyle/>
          <a:p>
            <a:endParaRPr kumimoji="0" lang="en-US"/>
          </a:p>
        </p:txBody>
      </p:sp>
    </p:spTree>
    <p:extLst>
      <p:ext uri="{BB962C8B-B14F-4D97-AF65-F5344CB8AC3E}">
        <p14:creationId xmlns:p14="http://schemas.microsoft.com/office/powerpoint/2010/main" val="3863135921"/>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円/楕円 67"/>
          <p:cNvSpPr/>
          <p:nvPr/>
        </p:nvSpPr>
        <p:spPr>
          <a:xfrm>
            <a:off x="4727848" y="908720"/>
            <a:ext cx="5940152" cy="56886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j-ea"/>
              <a:ea typeface="+mj-ea"/>
            </a:endParaRPr>
          </a:p>
        </p:txBody>
      </p:sp>
      <p:sp>
        <p:nvSpPr>
          <p:cNvPr id="65" name="円/楕円 64"/>
          <p:cNvSpPr/>
          <p:nvPr/>
        </p:nvSpPr>
        <p:spPr>
          <a:xfrm>
            <a:off x="1524000" y="980728"/>
            <a:ext cx="4716016" cy="56886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j-ea"/>
              <a:ea typeface="+mj-ea"/>
            </a:endParaRPr>
          </a:p>
        </p:txBody>
      </p:sp>
      <p:sp>
        <p:nvSpPr>
          <p:cNvPr id="2" name="タイトル 1"/>
          <p:cNvSpPr>
            <a:spLocks noGrp="1"/>
          </p:cNvSpPr>
          <p:nvPr>
            <p:ph type="title"/>
          </p:nvPr>
        </p:nvSpPr>
        <p:spPr>
          <a:xfrm>
            <a:off x="1703512" y="0"/>
            <a:ext cx="8784976" cy="928670"/>
          </a:xfrm>
        </p:spPr>
        <p:txBody>
          <a:bodyPr>
            <a:noAutofit/>
          </a:bodyPr>
          <a:lstStyle/>
          <a:p>
            <a:r>
              <a:rPr lang="ja-JP" altLang="en-US" sz="3600" dirty="0"/>
              <a:t>情報化のプロセス</a:t>
            </a:r>
            <a:endParaRPr lang="ja-JP" altLang="en-US" sz="4000" dirty="0"/>
          </a:p>
        </p:txBody>
      </p:sp>
      <p:sp>
        <p:nvSpPr>
          <p:cNvPr id="4" name="フローチャート : 書類 3"/>
          <p:cNvSpPr/>
          <p:nvPr/>
        </p:nvSpPr>
        <p:spPr>
          <a:xfrm>
            <a:off x="1847528" y="908721"/>
            <a:ext cx="1785950" cy="382191"/>
          </a:xfrm>
          <a:prstGeom prst="flowChartDocument">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spAutoFit/>
          </a:bodyPr>
          <a:lstStyle/>
          <a:p>
            <a:pPr algn="ctr"/>
            <a:r>
              <a:rPr lang="ja-JP" altLang="en-US" sz="1400" dirty="0">
                <a:latin typeface="+mj-ea"/>
                <a:ea typeface="+mj-ea"/>
              </a:rPr>
              <a:t>目標</a:t>
            </a:r>
          </a:p>
        </p:txBody>
      </p:sp>
      <p:sp>
        <p:nvSpPr>
          <p:cNvPr id="5" name="フローチャート : 複数書類 4"/>
          <p:cNvSpPr/>
          <p:nvPr/>
        </p:nvSpPr>
        <p:spPr>
          <a:xfrm>
            <a:off x="3719736" y="2420888"/>
            <a:ext cx="1546368" cy="654784"/>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400" dirty="0">
                <a:latin typeface="+mj-ea"/>
                <a:ea typeface="+mj-ea"/>
              </a:rPr>
              <a:t>サービス要件定義書</a:t>
            </a:r>
            <a:endParaRPr lang="en-US" altLang="ja-JP" sz="1400" dirty="0">
              <a:latin typeface="+mj-ea"/>
              <a:ea typeface="+mj-ea"/>
            </a:endParaRPr>
          </a:p>
        </p:txBody>
      </p:sp>
      <p:sp>
        <p:nvSpPr>
          <p:cNvPr id="8" name="フローチャート: 処理 7"/>
          <p:cNvSpPr/>
          <p:nvPr/>
        </p:nvSpPr>
        <p:spPr>
          <a:xfrm>
            <a:off x="5879976" y="3429001"/>
            <a:ext cx="2197224"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システム化要件定義作業</a:t>
            </a:r>
            <a:endParaRPr lang="en-US" altLang="ja-JP" sz="1400" dirty="0">
              <a:latin typeface="+mj-ea"/>
              <a:ea typeface="+mj-ea"/>
            </a:endParaRPr>
          </a:p>
        </p:txBody>
      </p:sp>
      <p:sp>
        <p:nvSpPr>
          <p:cNvPr id="11" name="フローチャート : 複数書類 10"/>
          <p:cNvSpPr/>
          <p:nvPr/>
        </p:nvSpPr>
        <p:spPr>
          <a:xfrm>
            <a:off x="8256240" y="4221089"/>
            <a:ext cx="2071702" cy="385167"/>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algn="ctr"/>
            <a:r>
              <a:rPr lang="ja-JP" altLang="en-US" sz="1400" dirty="0">
                <a:latin typeface="+mj-ea"/>
                <a:ea typeface="+mj-ea"/>
              </a:rPr>
              <a:t>システム調達仕様書</a:t>
            </a:r>
          </a:p>
        </p:txBody>
      </p:sp>
      <p:sp>
        <p:nvSpPr>
          <p:cNvPr id="13" name="フローチャート : 複数書類 12"/>
          <p:cNvSpPr/>
          <p:nvPr/>
        </p:nvSpPr>
        <p:spPr>
          <a:xfrm>
            <a:off x="6744072" y="1052736"/>
            <a:ext cx="1724996"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j-ea"/>
                <a:ea typeface="+mj-ea"/>
              </a:rPr>
              <a:t>業務・システム</a:t>
            </a:r>
            <a:endParaRPr lang="en-US" altLang="ja-JP" sz="1400" dirty="0">
              <a:latin typeface="+mj-ea"/>
              <a:ea typeface="+mj-ea"/>
            </a:endParaRPr>
          </a:p>
          <a:p>
            <a:pPr algn="ctr"/>
            <a:r>
              <a:rPr lang="ja-JP" altLang="en-US" sz="1400" dirty="0">
                <a:latin typeface="+mj-ea"/>
                <a:ea typeface="+mj-ea"/>
              </a:rPr>
              <a:t>最適化計画</a:t>
            </a:r>
            <a:endParaRPr lang="en-US" altLang="ja-JP" sz="1400" dirty="0">
              <a:latin typeface="+mj-ea"/>
              <a:ea typeface="+mj-ea"/>
            </a:endParaRPr>
          </a:p>
        </p:txBody>
      </p:sp>
      <p:sp>
        <p:nvSpPr>
          <p:cNvPr id="14" name="フローチャート : 複数書類 13"/>
          <p:cNvSpPr/>
          <p:nvPr/>
        </p:nvSpPr>
        <p:spPr>
          <a:xfrm>
            <a:off x="4151784" y="980728"/>
            <a:ext cx="2069422"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j-ea"/>
                <a:ea typeface="+mj-ea"/>
              </a:rPr>
              <a:t>・年度重点目標</a:t>
            </a:r>
            <a:endParaRPr lang="en-US" altLang="ja-JP" sz="1400" dirty="0">
              <a:latin typeface="+mj-ea"/>
              <a:ea typeface="+mj-ea"/>
            </a:endParaRPr>
          </a:p>
          <a:p>
            <a:pPr algn="ctr"/>
            <a:r>
              <a:rPr lang="ja-JP" altLang="en-US" sz="1400" dirty="0">
                <a:latin typeface="+mj-ea"/>
                <a:ea typeface="+mj-ea"/>
              </a:rPr>
              <a:t>・年度活動計画</a:t>
            </a:r>
            <a:endParaRPr lang="en-US" altLang="ja-JP" sz="1400" dirty="0">
              <a:latin typeface="+mj-ea"/>
              <a:ea typeface="+mj-ea"/>
            </a:endParaRPr>
          </a:p>
        </p:txBody>
      </p:sp>
      <p:sp>
        <p:nvSpPr>
          <p:cNvPr id="16" name="正方形/長方形 15"/>
          <p:cNvSpPr/>
          <p:nvPr/>
        </p:nvSpPr>
        <p:spPr>
          <a:xfrm>
            <a:off x="5807968" y="4653137"/>
            <a:ext cx="2071702"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システム開発作業</a:t>
            </a:r>
            <a:endParaRPr lang="en-US" altLang="ja-JP" sz="1400" dirty="0">
              <a:latin typeface="+mj-ea"/>
              <a:ea typeface="+mj-ea"/>
            </a:endParaRPr>
          </a:p>
        </p:txBody>
      </p:sp>
      <p:sp>
        <p:nvSpPr>
          <p:cNvPr id="18" name="フローチャート : 定義済み処理 17"/>
          <p:cNvSpPr/>
          <p:nvPr/>
        </p:nvSpPr>
        <p:spPr>
          <a:xfrm>
            <a:off x="6812884" y="5661248"/>
            <a:ext cx="1656184" cy="523220"/>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システム</a:t>
            </a:r>
            <a:endParaRPr lang="en-US" altLang="ja-JP" sz="1400" dirty="0">
              <a:latin typeface="+mj-ea"/>
              <a:ea typeface="+mj-ea"/>
            </a:endParaRPr>
          </a:p>
          <a:p>
            <a:pPr algn="ctr"/>
            <a:r>
              <a:rPr lang="ja-JP" altLang="en-US" sz="1400" dirty="0">
                <a:latin typeface="+mj-ea"/>
                <a:ea typeface="+mj-ea"/>
              </a:rPr>
              <a:t>（サービス系）</a:t>
            </a:r>
          </a:p>
        </p:txBody>
      </p:sp>
      <p:sp>
        <p:nvSpPr>
          <p:cNvPr id="19" name="正方形/長方形 18"/>
          <p:cNvSpPr/>
          <p:nvPr/>
        </p:nvSpPr>
        <p:spPr>
          <a:xfrm>
            <a:off x="5807968" y="5157193"/>
            <a:ext cx="2160240"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システム運用・保守作業</a:t>
            </a:r>
            <a:endParaRPr lang="en-US" altLang="ja-JP" sz="1400" dirty="0">
              <a:latin typeface="+mj-ea"/>
              <a:ea typeface="+mj-ea"/>
            </a:endParaRPr>
          </a:p>
        </p:txBody>
      </p:sp>
      <p:sp>
        <p:nvSpPr>
          <p:cNvPr id="20" name="フローチャート : 定義済み処理 19"/>
          <p:cNvSpPr/>
          <p:nvPr/>
        </p:nvSpPr>
        <p:spPr>
          <a:xfrm>
            <a:off x="5012684" y="5661248"/>
            <a:ext cx="1584176" cy="523220"/>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システム</a:t>
            </a:r>
            <a:endParaRPr lang="en-US" altLang="ja-JP" sz="1400" dirty="0">
              <a:latin typeface="+mj-ea"/>
              <a:ea typeface="+mj-ea"/>
            </a:endParaRPr>
          </a:p>
          <a:p>
            <a:pPr algn="ctr"/>
            <a:r>
              <a:rPr lang="ja-JP" altLang="en-US" sz="1400" dirty="0">
                <a:latin typeface="+mj-ea"/>
                <a:ea typeface="+mj-ea"/>
              </a:rPr>
              <a:t>（業務系）</a:t>
            </a:r>
            <a:endParaRPr lang="en-US" altLang="ja-JP" sz="1400" dirty="0">
              <a:latin typeface="+mj-ea"/>
              <a:ea typeface="+mj-ea"/>
            </a:endParaRPr>
          </a:p>
        </p:txBody>
      </p:sp>
      <p:sp>
        <p:nvSpPr>
          <p:cNvPr id="23" name="下矢印 22"/>
          <p:cNvSpPr/>
          <p:nvPr/>
        </p:nvSpPr>
        <p:spPr>
          <a:xfrm>
            <a:off x="2423592" y="1340768"/>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pic>
        <p:nvPicPr>
          <p:cNvPr id="22" name="Picture 36" descr="MCj02320470000[1]"/>
          <p:cNvPicPr>
            <a:picLocks noChangeAspect="1" noChangeArrowheads="1"/>
          </p:cNvPicPr>
          <p:nvPr/>
        </p:nvPicPr>
        <p:blipFill>
          <a:blip r:embed="rId3" cstate="print"/>
          <a:srcRect/>
          <a:stretch>
            <a:fillRect/>
          </a:stretch>
        </p:blipFill>
        <p:spPr bwMode="auto">
          <a:xfrm>
            <a:off x="4583833" y="6165305"/>
            <a:ext cx="517525" cy="485775"/>
          </a:xfrm>
          <a:prstGeom prst="rect">
            <a:avLst/>
          </a:prstGeom>
          <a:noFill/>
          <a:ln w="9525">
            <a:noFill/>
            <a:miter lim="800000"/>
            <a:headEnd/>
            <a:tailEnd/>
          </a:ln>
        </p:spPr>
      </p:pic>
      <p:cxnSp>
        <p:nvCxnSpPr>
          <p:cNvPr id="41" name="直線矢印コネクタ 40"/>
          <p:cNvCxnSpPr>
            <a:stCxn id="56" idx="3"/>
            <a:endCxn id="75" idx="1"/>
          </p:cNvCxnSpPr>
          <p:nvPr/>
        </p:nvCxnSpPr>
        <p:spPr>
          <a:xfrm>
            <a:off x="3215680" y="3933057"/>
            <a:ext cx="144016" cy="36991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117" idx="1"/>
            <a:endCxn id="56" idx="3"/>
          </p:cNvCxnSpPr>
          <p:nvPr/>
        </p:nvCxnSpPr>
        <p:spPr>
          <a:xfrm flipH="1">
            <a:off x="3215680" y="3582890"/>
            <a:ext cx="216024" cy="35016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57" idx="1"/>
            <a:endCxn id="104" idx="3"/>
          </p:cNvCxnSpPr>
          <p:nvPr/>
        </p:nvCxnSpPr>
        <p:spPr>
          <a:xfrm flipH="1">
            <a:off x="7896200" y="3861049"/>
            <a:ext cx="360040" cy="44192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75" idx="1"/>
            <a:endCxn id="69" idx="3"/>
          </p:cNvCxnSpPr>
          <p:nvPr/>
        </p:nvCxnSpPr>
        <p:spPr>
          <a:xfrm rot="10800000" flipV="1">
            <a:off x="3143672" y="4302969"/>
            <a:ext cx="216024" cy="81152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19" idx="2"/>
          </p:cNvCxnSpPr>
          <p:nvPr/>
        </p:nvCxnSpPr>
        <p:spPr>
          <a:xfrm rot="5400000">
            <a:off x="6320300" y="5093458"/>
            <a:ext cx="196279" cy="9393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フローチャート : 複数書類 68"/>
          <p:cNvSpPr/>
          <p:nvPr/>
        </p:nvSpPr>
        <p:spPr>
          <a:xfrm>
            <a:off x="1643474" y="4941168"/>
            <a:ext cx="1500198" cy="346650"/>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200" dirty="0">
                <a:latin typeface="+mj-ea"/>
                <a:ea typeface="+mj-ea"/>
              </a:rPr>
              <a:t>業務マニュアル</a:t>
            </a:r>
            <a:endParaRPr lang="en-US" altLang="ja-JP" sz="1200" dirty="0">
              <a:latin typeface="+mj-ea"/>
              <a:ea typeface="+mj-ea"/>
            </a:endParaRPr>
          </a:p>
        </p:txBody>
      </p:sp>
      <p:sp>
        <p:nvSpPr>
          <p:cNvPr id="56" name="フローチャート : 書類 55"/>
          <p:cNvSpPr/>
          <p:nvPr/>
        </p:nvSpPr>
        <p:spPr>
          <a:xfrm>
            <a:off x="1594520" y="3717032"/>
            <a:ext cx="1621160" cy="43204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mj-ea"/>
                <a:ea typeface="+mj-ea"/>
              </a:rPr>
              <a:t>・業務要件定義書</a:t>
            </a:r>
            <a:endParaRPr lang="en-US" altLang="ja-JP" sz="1400" dirty="0">
              <a:latin typeface="+mj-ea"/>
              <a:ea typeface="+mj-ea"/>
            </a:endParaRPr>
          </a:p>
        </p:txBody>
      </p:sp>
      <p:sp>
        <p:nvSpPr>
          <p:cNvPr id="57" name="フローチャート : 書類 56"/>
          <p:cNvSpPr/>
          <p:nvPr/>
        </p:nvSpPr>
        <p:spPr>
          <a:xfrm>
            <a:off x="8256240" y="3645024"/>
            <a:ext cx="2160240" cy="432048"/>
          </a:xfrm>
          <a:prstGeom prst="flowChartDocumen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400" dirty="0">
                <a:latin typeface="+mj-ea"/>
                <a:ea typeface="+mj-ea"/>
              </a:rPr>
              <a:t>・システム化要件定義書</a:t>
            </a:r>
            <a:endParaRPr lang="en-US" altLang="ja-JP" sz="1400" dirty="0">
              <a:latin typeface="+mj-ea"/>
              <a:ea typeface="+mj-ea"/>
            </a:endParaRPr>
          </a:p>
        </p:txBody>
      </p:sp>
      <p:cxnSp>
        <p:nvCxnSpPr>
          <p:cNvPr id="60" name="直線矢印コネクタ 59"/>
          <p:cNvCxnSpPr>
            <a:stCxn id="8" idx="3"/>
            <a:endCxn id="57" idx="1"/>
          </p:cNvCxnSpPr>
          <p:nvPr/>
        </p:nvCxnSpPr>
        <p:spPr>
          <a:xfrm>
            <a:off x="8077200" y="3582890"/>
            <a:ext cx="179040" cy="27815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6" idx="3"/>
            <a:endCxn id="192" idx="1"/>
          </p:cNvCxnSpPr>
          <p:nvPr/>
        </p:nvCxnSpPr>
        <p:spPr>
          <a:xfrm>
            <a:off x="7879670" y="4807026"/>
            <a:ext cx="376570" cy="20699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9" idx="2"/>
            <a:endCxn id="18" idx="0"/>
          </p:cNvCxnSpPr>
          <p:nvPr/>
        </p:nvCxnSpPr>
        <p:spPr>
          <a:xfrm>
            <a:off x="6888088" y="5464970"/>
            <a:ext cx="752888" cy="19627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フローチャート: 処理 116"/>
          <p:cNvSpPr/>
          <p:nvPr/>
        </p:nvSpPr>
        <p:spPr>
          <a:xfrm>
            <a:off x="3431704" y="342900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j-ea"/>
                <a:ea typeface="+mj-ea"/>
              </a:rPr>
              <a:t>業務要件定義作業</a:t>
            </a:r>
            <a:endParaRPr lang="en-US" altLang="ja-JP" sz="1400" dirty="0">
              <a:latin typeface="+mj-ea"/>
              <a:ea typeface="+mj-ea"/>
            </a:endParaRPr>
          </a:p>
        </p:txBody>
      </p:sp>
      <p:sp>
        <p:nvSpPr>
          <p:cNvPr id="180" name="フローチャート : 書類 179"/>
          <p:cNvSpPr/>
          <p:nvPr/>
        </p:nvSpPr>
        <p:spPr>
          <a:xfrm>
            <a:off x="8184232" y="1916832"/>
            <a:ext cx="2232248" cy="1027276"/>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r>
              <a:rPr lang="ja-JP" altLang="en-US" sz="1400" dirty="0">
                <a:latin typeface="+mj-ea"/>
                <a:ea typeface="+mj-ea"/>
              </a:rPr>
              <a:t>・標準化仕様</a:t>
            </a:r>
            <a:endParaRPr lang="en-US" altLang="ja-JP" sz="1400" dirty="0">
              <a:latin typeface="+mj-ea"/>
              <a:ea typeface="+mj-ea"/>
            </a:endParaRPr>
          </a:p>
          <a:p>
            <a:r>
              <a:rPr lang="ja-JP" altLang="en-US" sz="1400" dirty="0">
                <a:latin typeface="+mj-ea"/>
                <a:ea typeface="+mj-ea"/>
              </a:rPr>
              <a:t>・技術標準ガイドライン</a:t>
            </a:r>
            <a:endParaRPr lang="en-US" altLang="ja-JP" sz="1400" dirty="0">
              <a:latin typeface="+mj-ea"/>
              <a:ea typeface="+mj-ea"/>
            </a:endParaRPr>
          </a:p>
          <a:p>
            <a:r>
              <a:rPr lang="ja-JP" altLang="en-US" sz="1400" dirty="0">
                <a:latin typeface="+mj-ea"/>
                <a:ea typeface="+mj-ea"/>
              </a:rPr>
              <a:t>・技術調査研究成果</a:t>
            </a:r>
            <a:endParaRPr lang="en-US" altLang="ja-JP" sz="1400" dirty="0">
              <a:latin typeface="+mj-ea"/>
              <a:ea typeface="+mj-ea"/>
            </a:endParaRPr>
          </a:p>
        </p:txBody>
      </p:sp>
      <p:sp>
        <p:nvSpPr>
          <p:cNvPr id="63" name="フローチャート: 処理 62"/>
          <p:cNvSpPr/>
          <p:nvPr/>
        </p:nvSpPr>
        <p:spPr>
          <a:xfrm>
            <a:off x="1703512" y="1700808"/>
            <a:ext cx="2160240" cy="523220"/>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j-ea"/>
                <a:ea typeface="+mj-ea"/>
              </a:rPr>
              <a:t>サービス実施計画書作成</a:t>
            </a:r>
            <a:endParaRPr lang="en-US" altLang="ja-JP" sz="1400" dirty="0">
              <a:latin typeface="+mj-ea"/>
              <a:ea typeface="+mj-ea"/>
            </a:endParaRPr>
          </a:p>
          <a:p>
            <a:pPr algn="ctr"/>
            <a:r>
              <a:rPr lang="ja-JP" altLang="en-US" sz="1400" dirty="0">
                <a:latin typeface="+mj-ea"/>
                <a:ea typeface="+mj-ea"/>
              </a:rPr>
              <a:t>サービス要件書作成</a:t>
            </a:r>
            <a:endParaRPr lang="en-US" altLang="ja-JP" sz="1400" dirty="0">
              <a:latin typeface="+mj-ea"/>
              <a:ea typeface="+mj-ea"/>
            </a:endParaRPr>
          </a:p>
        </p:txBody>
      </p:sp>
      <p:sp>
        <p:nvSpPr>
          <p:cNvPr id="64" name="フローチャート: 処理 63"/>
          <p:cNvSpPr/>
          <p:nvPr/>
        </p:nvSpPr>
        <p:spPr>
          <a:xfrm>
            <a:off x="5303912" y="1916833"/>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他機関との連携調整</a:t>
            </a:r>
            <a:endParaRPr lang="en-US" altLang="ja-JP" sz="1400" dirty="0">
              <a:latin typeface="+mj-ea"/>
              <a:ea typeface="+mj-ea"/>
            </a:endParaRPr>
          </a:p>
        </p:txBody>
      </p:sp>
      <p:sp>
        <p:nvSpPr>
          <p:cNvPr id="75" name="フローチャート: 処理 74"/>
          <p:cNvSpPr/>
          <p:nvPr/>
        </p:nvSpPr>
        <p:spPr>
          <a:xfrm>
            <a:off x="3359696" y="414908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j-ea"/>
                <a:ea typeface="+mj-ea"/>
              </a:rPr>
              <a:t>業務実施手順書作成</a:t>
            </a:r>
            <a:endParaRPr lang="en-US" altLang="ja-JP" sz="1400" dirty="0">
              <a:latin typeface="+mj-ea"/>
              <a:ea typeface="+mj-ea"/>
            </a:endParaRPr>
          </a:p>
        </p:txBody>
      </p:sp>
      <p:sp>
        <p:nvSpPr>
          <p:cNvPr id="76" name="フローチャート: 処理 75"/>
          <p:cNvSpPr/>
          <p:nvPr/>
        </p:nvSpPr>
        <p:spPr>
          <a:xfrm>
            <a:off x="3359696" y="5157193"/>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j-ea"/>
                <a:ea typeface="+mj-ea"/>
              </a:rPr>
              <a:t>業務・コンテンツ運用</a:t>
            </a:r>
            <a:endParaRPr lang="en-US" altLang="ja-JP" sz="1400" dirty="0">
              <a:latin typeface="+mj-ea"/>
              <a:ea typeface="+mj-ea"/>
            </a:endParaRPr>
          </a:p>
        </p:txBody>
      </p:sp>
      <p:sp>
        <p:nvSpPr>
          <p:cNvPr id="87" name="フローチャート: 処理 86"/>
          <p:cNvSpPr/>
          <p:nvPr/>
        </p:nvSpPr>
        <p:spPr>
          <a:xfrm>
            <a:off x="5663952" y="2420888"/>
            <a:ext cx="2088232" cy="523220"/>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サービス要件定義</a:t>
            </a:r>
            <a:endParaRPr lang="en-US" altLang="ja-JP" sz="1400" dirty="0">
              <a:latin typeface="+mj-ea"/>
              <a:ea typeface="+mj-ea"/>
            </a:endParaRPr>
          </a:p>
          <a:p>
            <a:pPr algn="ctr"/>
            <a:r>
              <a:rPr lang="ja-JP" altLang="en-US" sz="1400" dirty="0">
                <a:latin typeface="+mj-ea"/>
                <a:ea typeface="+mj-ea"/>
              </a:rPr>
              <a:t>とりまとめ</a:t>
            </a:r>
            <a:endParaRPr lang="en-US" altLang="ja-JP" sz="1400" dirty="0">
              <a:latin typeface="+mj-ea"/>
              <a:ea typeface="+mj-ea"/>
            </a:endParaRPr>
          </a:p>
        </p:txBody>
      </p:sp>
      <p:sp>
        <p:nvSpPr>
          <p:cNvPr id="104" name="フローチャート: 処理 103"/>
          <p:cNvSpPr/>
          <p:nvPr/>
        </p:nvSpPr>
        <p:spPr>
          <a:xfrm>
            <a:off x="5807968" y="4149081"/>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調達仕様書作成</a:t>
            </a:r>
            <a:endParaRPr lang="en-US" altLang="ja-JP" sz="1400" dirty="0">
              <a:latin typeface="+mj-ea"/>
              <a:ea typeface="+mj-ea"/>
            </a:endParaRPr>
          </a:p>
        </p:txBody>
      </p:sp>
      <p:cxnSp>
        <p:nvCxnSpPr>
          <p:cNvPr id="140" name="直線矢印コネクタ 139"/>
          <p:cNvCxnSpPr>
            <a:stCxn id="69" idx="3"/>
            <a:endCxn id="76" idx="1"/>
          </p:cNvCxnSpPr>
          <p:nvPr/>
        </p:nvCxnSpPr>
        <p:spPr>
          <a:xfrm>
            <a:off x="3143672" y="5114493"/>
            <a:ext cx="216024" cy="19658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 idx="1"/>
            <a:endCxn id="16" idx="3"/>
          </p:cNvCxnSpPr>
          <p:nvPr/>
        </p:nvCxnSpPr>
        <p:spPr>
          <a:xfrm rot="10800000" flipV="1">
            <a:off x="7879670" y="4413672"/>
            <a:ext cx="376570" cy="39335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104" idx="3"/>
            <a:endCxn id="11" idx="1"/>
          </p:cNvCxnSpPr>
          <p:nvPr/>
        </p:nvCxnSpPr>
        <p:spPr>
          <a:xfrm>
            <a:off x="7896200" y="4302970"/>
            <a:ext cx="360040" cy="11070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4" idx="1"/>
            <a:endCxn id="63" idx="0"/>
          </p:cNvCxnSpPr>
          <p:nvPr/>
        </p:nvCxnSpPr>
        <p:spPr>
          <a:xfrm rot="10800000" flipV="1">
            <a:off x="2783632" y="1308120"/>
            <a:ext cx="1368152" cy="3926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8" name="直線矢印コネクタ 167"/>
          <p:cNvCxnSpPr>
            <a:stCxn id="64" idx="1"/>
            <a:endCxn id="5" idx="0"/>
          </p:cNvCxnSpPr>
          <p:nvPr/>
        </p:nvCxnSpPr>
        <p:spPr>
          <a:xfrm rot="10800000" flipV="1">
            <a:off x="4599304" y="2070721"/>
            <a:ext cx="704608" cy="35016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1" name="直線矢印コネクタ 170"/>
          <p:cNvCxnSpPr>
            <a:stCxn id="180" idx="2"/>
            <a:endCxn id="8" idx="0"/>
          </p:cNvCxnSpPr>
          <p:nvPr/>
        </p:nvCxnSpPr>
        <p:spPr>
          <a:xfrm flipH="1">
            <a:off x="6978588" y="2876194"/>
            <a:ext cx="2321768" cy="55280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6" name="直線矢印コネクタ 175"/>
          <p:cNvCxnSpPr>
            <a:stCxn id="13" idx="2"/>
            <a:endCxn id="117" idx="0"/>
          </p:cNvCxnSpPr>
          <p:nvPr/>
        </p:nvCxnSpPr>
        <p:spPr>
          <a:xfrm flipH="1">
            <a:off x="4439817" y="1682724"/>
            <a:ext cx="3046803"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9" name="直線矢印コネクタ 178"/>
          <p:cNvCxnSpPr>
            <a:stCxn id="13" idx="2"/>
            <a:endCxn id="8" idx="0"/>
          </p:cNvCxnSpPr>
          <p:nvPr/>
        </p:nvCxnSpPr>
        <p:spPr>
          <a:xfrm flipH="1">
            <a:off x="6978589" y="1682724"/>
            <a:ext cx="508031"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8" name="直線矢印コネクタ 187"/>
          <p:cNvCxnSpPr>
            <a:stCxn id="13" idx="2"/>
            <a:endCxn id="87" idx="0"/>
          </p:cNvCxnSpPr>
          <p:nvPr/>
        </p:nvCxnSpPr>
        <p:spPr>
          <a:xfrm flipH="1">
            <a:off x="6708069" y="1682724"/>
            <a:ext cx="778551" cy="73816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2" name="フローチャート : 複数書類 191"/>
          <p:cNvSpPr/>
          <p:nvPr/>
        </p:nvSpPr>
        <p:spPr>
          <a:xfrm>
            <a:off x="8256240" y="4725145"/>
            <a:ext cx="2411760" cy="577751"/>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r>
              <a:rPr lang="ja-JP" altLang="en-US" sz="1200" dirty="0">
                <a:latin typeface="+mj-ea"/>
                <a:ea typeface="+mj-ea"/>
              </a:rPr>
              <a:t>・システム設計書</a:t>
            </a:r>
            <a:endParaRPr lang="en-US" altLang="ja-JP" sz="1200" dirty="0">
              <a:latin typeface="+mj-ea"/>
              <a:ea typeface="+mj-ea"/>
            </a:endParaRPr>
          </a:p>
          <a:p>
            <a:r>
              <a:rPr lang="ja-JP" altLang="en-US" sz="1200" dirty="0">
                <a:latin typeface="+mj-ea"/>
                <a:ea typeface="+mj-ea"/>
              </a:rPr>
              <a:t>・システム運用マニュアル</a:t>
            </a:r>
            <a:endParaRPr lang="en-US" altLang="ja-JP" sz="1200" dirty="0">
              <a:latin typeface="+mj-ea"/>
              <a:ea typeface="+mj-ea"/>
            </a:endParaRPr>
          </a:p>
        </p:txBody>
      </p:sp>
      <p:cxnSp>
        <p:nvCxnSpPr>
          <p:cNvPr id="196" name="直線矢印コネクタ 195"/>
          <p:cNvCxnSpPr>
            <a:stCxn id="192" idx="1"/>
            <a:endCxn id="19" idx="3"/>
          </p:cNvCxnSpPr>
          <p:nvPr/>
        </p:nvCxnSpPr>
        <p:spPr>
          <a:xfrm flipH="1">
            <a:off x="7968208" y="5014021"/>
            <a:ext cx="288032" cy="29706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0" name="Picture 36" descr="MCj02320470000[1]"/>
          <p:cNvPicPr>
            <a:picLocks noChangeAspect="1" noChangeArrowheads="1"/>
          </p:cNvPicPr>
          <p:nvPr/>
        </p:nvPicPr>
        <p:blipFill>
          <a:blip r:embed="rId3" cstate="print"/>
          <a:srcRect/>
          <a:stretch>
            <a:fillRect/>
          </a:stretch>
        </p:blipFill>
        <p:spPr bwMode="auto">
          <a:xfrm>
            <a:off x="5951985" y="6372226"/>
            <a:ext cx="517525" cy="485775"/>
          </a:xfrm>
          <a:prstGeom prst="rect">
            <a:avLst/>
          </a:prstGeom>
          <a:noFill/>
          <a:ln w="9525">
            <a:noFill/>
            <a:miter lim="800000"/>
            <a:headEnd/>
            <a:tailEnd/>
          </a:ln>
        </p:spPr>
      </p:pic>
      <p:sp>
        <p:nvSpPr>
          <p:cNvPr id="211" name="正方形/長方形 210"/>
          <p:cNvSpPr/>
          <p:nvPr/>
        </p:nvSpPr>
        <p:spPr>
          <a:xfrm>
            <a:off x="3935761" y="6309321"/>
            <a:ext cx="543739" cy="307777"/>
          </a:xfrm>
          <a:prstGeom prst="rect">
            <a:avLst/>
          </a:prstGeom>
        </p:spPr>
        <p:txBody>
          <a:bodyPr wrap="none">
            <a:spAutoFit/>
          </a:bodyPr>
          <a:lstStyle/>
          <a:p>
            <a:pPr algn="ctr"/>
            <a:r>
              <a:rPr lang="ja-JP" altLang="en-US" sz="1400" dirty="0">
                <a:latin typeface="+mj-ea"/>
                <a:ea typeface="+mj-ea"/>
              </a:rPr>
              <a:t>職員</a:t>
            </a:r>
            <a:endParaRPr lang="en-US" altLang="ja-JP" sz="1400" dirty="0">
              <a:latin typeface="+mj-ea"/>
              <a:ea typeface="+mj-ea"/>
            </a:endParaRPr>
          </a:p>
        </p:txBody>
      </p:sp>
      <p:sp>
        <p:nvSpPr>
          <p:cNvPr id="212" name="正方形/長方形 211"/>
          <p:cNvSpPr/>
          <p:nvPr/>
        </p:nvSpPr>
        <p:spPr>
          <a:xfrm>
            <a:off x="6528048" y="6516242"/>
            <a:ext cx="723276" cy="307777"/>
          </a:xfrm>
          <a:prstGeom prst="rect">
            <a:avLst/>
          </a:prstGeom>
        </p:spPr>
        <p:txBody>
          <a:bodyPr wrap="none">
            <a:spAutoFit/>
          </a:bodyPr>
          <a:lstStyle/>
          <a:p>
            <a:pPr algn="ctr"/>
            <a:r>
              <a:rPr lang="ja-JP" altLang="en-US" sz="1400" dirty="0">
                <a:latin typeface="+mj-ea"/>
                <a:ea typeface="+mj-ea"/>
              </a:rPr>
              <a:t>利用者</a:t>
            </a:r>
            <a:endParaRPr lang="en-US" altLang="ja-JP" sz="1400" dirty="0">
              <a:latin typeface="+mj-ea"/>
              <a:ea typeface="+mj-ea"/>
            </a:endParaRPr>
          </a:p>
        </p:txBody>
      </p:sp>
      <p:cxnSp>
        <p:nvCxnSpPr>
          <p:cNvPr id="213" name="直線矢印コネクタ 212"/>
          <p:cNvCxnSpPr>
            <a:stCxn id="20" idx="2"/>
            <a:endCxn id="22" idx="3"/>
          </p:cNvCxnSpPr>
          <p:nvPr/>
        </p:nvCxnSpPr>
        <p:spPr>
          <a:xfrm rot="5400000">
            <a:off x="5341203" y="5944624"/>
            <a:ext cx="223724" cy="7034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7" name="直線矢印コネクタ 216"/>
          <p:cNvCxnSpPr/>
          <p:nvPr/>
        </p:nvCxnSpPr>
        <p:spPr>
          <a:xfrm rot="5400000">
            <a:off x="7058089" y="5726435"/>
            <a:ext cx="268870" cy="118493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21" name="下矢印 220"/>
          <p:cNvSpPr/>
          <p:nvPr/>
        </p:nvSpPr>
        <p:spPr>
          <a:xfrm>
            <a:off x="407977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22" name="下矢印 221"/>
          <p:cNvSpPr/>
          <p:nvPr/>
        </p:nvSpPr>
        <p:spPr>
          <a:xfrm>
            <a:off x="4079776" y="4581128"/>
            <a:ext cx="500066" cy="50405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23" name="下矢印 222"/>
          <p:cNvSpPr/>
          <p:nvPr/>
        </p:nvSpPr>
        <p:spPr>
          <a:xfrm>
            <a:off x="660005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24" name="下矢印 223"/>
          <p:cNvSpPr/>
          <p:nvPr/>
        </p:nvSpPr>
        <p:spPr>
          <a:xfrm>
            <a:off x="6600056" y="4437112"/>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25" name="下矢印 224"/>
          <p:cNvSpPr/>
          <p:nvPr/>
        </p:nvSpPr>
        <p:spPr>
          <a:xfrm>
            <a:off x="6600056" y="5013176"/>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31" name="屈折矢印 230"/>
          <p:cNvSpPr/>
          <p:nvPr/>
        </p:nvSpPr>
        <p:spPr>
          <a:xfrm rot="5400000">
            <a:off x="2819636" y="2096852"/>
            <a:ext cx="720080" cy="936104"/>
          </a:xfrm>
          <a:prstGeom prst="bentUpArrow">
            <a:avLst>
              <a:gd name="adj1" fmla="val 25000"/>
              <a:gd name="adj2" fmla="val 20262"/>
              <a:gd name="adj3" fmla="val 2310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33" name="下矢印 232"/>
          <p:cNvSpPr/>
          <p:nvPr/>
        </p:nvSpPr>
        <p:spPr>
          <a:xfrm>
            <a:off x="4079776" y="306896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34" name="左矢印 233"/>
          <p:cNvSpPr/>
          <p:nvPr/>
        </p:nvSpPr>
        <p:spPr>
          <a:xfrm>
            <a:off x="5159896" y="2492896"/>
            <a:ext cx="467544" cy="360040"/>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70" name="四角形吹き出し 69"/>
          <p:cNvSpPr/>
          <p:nvPr/>
        </p:nvSpPr>
        <p:spPr>
          <a:xfrm>
            <a:off x="9192344" y="908720"/>
            <a:ext cx="1475656" cy="648072"/>
          </a:xfrm>
          <a:prstGeom prst="wedgeRectCallout">
            <a:avLst>
              <a:gd name="adj1" fmla="val -110136"/>
              <a:gd name="adj2" fmla="val 83249"/>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j-ea"/>
                <a:ea typeface="+mj-ea"/>
              </a:rPr>
              <a:t>開発部門が中心に</a:t>
            </a:r>
          </a:p>
        </p:txBody>
      </p:sp>
      <p:sp>
        <p:nvSpPr>
          <p:cNvPr id="66" name="四角形吹き出し 65"/>
          <p:cNvSpPr/>
          <p:nvPr/>
        </p:nvSpPr>
        <p:spPr>
          <a:xfrm>
            <a:off x="1775520" y="5805264"/>
            <a:ext cx="2016224" cy="792088"/>
          </a:xfrm>
          <a:prstGeom prst="wedgeRectCallout">
            <a:avLst>
              <a:gd name="adj1" fmla="val 73960"/>
              <a:gd name="adj2" fmla="val -56864"/>
            </a:avLst>
          </a:prstGeom>
          <a:solidFill>
            <a:schemeClr val="accent6">
              <a:lumMod val="75000"/>
            </a:schemeClr>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j-ea"/>
                <a:ea typeface="+mj-ea"/>
              </a:rPr>
              <a:t>業務・サービスの実施部署が中心に</a:t>
            </a:r>
          </a:p>
        </p:txBody>
      </p:sp>
      <p:sp>
        <p:nvSpPr>
          <p:cNvPr id="71" name="上下矢印 70"/>
          <p:cNvSpPr/>
          <p:nvPr/>
        </p:nvSpPr>
        <p:spPr>
          <a:xfrm rot="18812556">
            <a:off x="5317712" y="2766291"/>
            <a:ext cx="312139" cy="821362"/>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72" name="上下矢印 71"/>
          <p:cNvSpPr/>
          <p:nvPr/>
        </p:nvSpPr>
        <p:spPr>
          <a:xfrm rot="16200000">
            <a:off x="5419066" y="3457862"/>
            <a:ext cx="387888" cy="906228"/>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67" name="スライド番号プレースホルダ 66"/>
          <p:cNvSpPr>
            <a:spLocks noGrp="1"/>
          </p:cNvSpPr>
          <p:nvPr>
            <p:ph type="sldNum" sz="quarter" idx="12"/>
          </p:nvPr>
        </p:nvSpPr>
        <p:spPr/>
        <p:txBody>
          <a:bodyPr/>
          <a:lstStyle/>
          <a:p>
            <a:fld id="{042AED99-7FB4-404E-8A97-64753DCE42EC}" type="slidenum">
              <a:rPr kumimoji="0" lang="en-US" smtClean="0">
                <a:latin typeface="+mj-ea"/>
                <a:ea typeface="+mj-ea"/>
              </a:rPr>
              <a:pPr/>
              <a:t>281</a:t>
            </a:fld>
            <a:endParaRPr kumimoji="0" lang="en-US">
              <a:latin typeface="+mj-ea"/>
              <a:ea typeface="+mj-ea"/>
            </a:endParaRPr>
          </a:p>
        </p:txBody>
      </p:sp>
      <p:sp>
        <p:nvSpPr>
          <p:cNvPr id="73" name="フッター プレースホルダ 72"/>
          <p:cNvSpPr>
            <a:spLocks noGrp="1"/>
          </p:cNvSpPr>
          <p:nvPr>
            <p:ph type="ftr" sz="quarter" idx="11"/>
          </p:nvPr>
        </p:nvSpPr>
        <p:spPr/>
        <p:txBody>
          <a:bodyPr/>
          <a:lstStyle/>
          <a:p>
            <a:endParaRPr kumimoji="0" lang="en-US">
              <a:latin typeface="+mj-ea"/>
              <a:ea typeface="+mj-ea"/>
            </a:endParaRPr>
          </a:p>
        </p:txBody>
      </p:sp>
    </p:spTree>
    <p:extLst>
      <p:ext uri="{BB962C8B-B14F-4D97-AF65-F5344CB8AC3E}">
        <p14:creationId xmlns:p14="http://schemas.microsoft.com/office/powerpoint/2010/main" val="2222429596"/>
      </p:ext>
    </p:extLst>
  </p:cSld>
  <p:clrMapOvr>
    <a:masterClrMapping/>
  </p:clrMapOvr>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smtClean="0"/>
              <a:t>要件定義の重要性と考慮点</a:t>
            </a:r>
            <a:endParaRPr kumimoji="1" lang="ja-JP" altLang="en-US" dirty="0"/>
          </a:p>
        </p:txBody>
      </p:sp>
      <p:sp>
        <p:nvSpPr>
          <p:cNvPr id="6" name="コンテンツ プレースホルダ 5"/>
          <p:cNvSpPr>
            <a:spLocks noGrp="1"/>
          </p:cNvSpPr>
          <p:nvPr>
            <p:ph idx="1"/>
          </p:nvPr>
        </p:nvSpPr>
        <p:spPr>
          <a:xfrm>
            <a:off x="1981200" y="1052737"/>
            <a:ext cx="8229600" cy="5668739"/>
          </a:xfrm>
        </p:spPr>
        <p:txBody>
          <a:bodyPr>
            <a:noAutofit/>
          </a:bodyPr>
          <a:lstStyle/>
          <a:p>
            <a:r>
              <a:rPr lang="ja-JP" altLang="en-US" sz="2000" dirty="0"/>
              <a:t>重要性は、</a:t>
            </a:r>
            <a:r>
              <a:rPr lang="ja-JP" altLang="ja-JP" sz="2000" dirty="0"/>
              <a:t>ソフトウェア開発に限ら</a:t>
            </a:r>
            <a:r>
              <a:rPr lang="ja-JP" altLang="en-US" sz="2000" dirty="0"/>
              <a:t>ない</a:t>
            </a:r>
            <a:endParaRPr lang="ja-JP" altLang="ja-JP" sz="2000" dirty="0"/>
          </a:p>
          <a:p>
            <a:r>
              <a:rPr lang="ja-JP" altLang="ja-JP" sz="2000" dirty="0">
                <a:solidFill>
                  <a:srgbClr val="FF0000"/>
                </a:solidFill>
              </a:rPr>
              <a:t>サービス要件の定義は、基本計画書</a:t>
            </a:r>
            <a:r>
              <a:rPr lang="ja-JP" altLang="en-US" sz="2000" dirty="0">
                <a:solidFill>
                  <a:srgbClr val="FF0000"/>
                </a:solidFill>
              </a:rPr>
              <a:t>の行間を埋める</a:t>
            </a:r>
            <a:r>
              <a:rPr lang="ja-JP" altLang="en-US" sz="2000" dirty="0"/>
              <a:t>もの</a:t>
            </a:r>
            <a:endParaRPr lang="ja-JP" altLang="ja-JP" sz="2000" dirty="0"/>
          </a:p>
          <a:p>
            <a:r>
              <a:rPr lang="ja-JP" altLang="ja-JP" sz="2000" dirty="0">
                <a:solidFill>
                  <a:srgbClr val="FF0000"/>
                </a:solidFill>
              </a:rPr>
              <a:t>開発に大きな工数が掛かるのは、例外処理の規模と拡張性</a:t>
            </a:r>
            <a:r>
              <a:rPr lang="ja-JP" altLang="en-US" sz="2000" dirty="0">
                <a:solidFill>
                  <a:srgbClr val="FF0000"/>
                </a:solidFill>
              </a:rPr>
              <a:t>への配慮</a:t>
            </a:r>
            <a:endParaRPr lang="ja-JP" altLang="ja-JP" sz="2000" dirty="0">
              <a:solidFill>
                <a:srgbClr val="FF0000"/>
              </a:solidFill>
            </a:endParaRPr>
          </a:p>
          <a:p>
            <a:r>
              <a:rPr lang="ja-JP" altLang="ja-JP" sz="2000" dirty="0"/>
              <a:t>サービス要件定義段階での合意形成が重要</a:t>
            </a:r>
          </a:p>
          <a:p>
            <a:r>
              <a:rPr lang="ja-JP" altLang="ja-JP" sz="2000" dirty="0"/>
              <a:t>業務、システムの構築は、</a:t>
            </a:r>
            <a:r>
              <a:rPr lang="ja-JP" altLang="ja-JP" sz="2000" dirty="0">
                <a:solidFill>
                  <a:srgbClr val="FF0000"/>
                </a:solidFill>
              </a:rPr>
              <a:t>論理的に明確なサービスの要件がなければ構築できない</a:t>
            </a:r>
          </a:p>
          <a:p>
            <a:pPr lvl="1"/>
            <a:r>
              <a:rPr lang="ja-JP" altLang="en-US" sz="1800" dirty="0"/>
              <a:t>曖昧</a:t>
            </a:r>
            <a:r>
              <a:rPr lang="ja-JP" altLang="ja-JP" sz="1800" dirty="0"/>
              <a:t>なまま、業務構築、システム開発を行った場合</a:t>
            </a:r>
            <a:r>
              <a:rPr lang="ja-JP" altLang="en-US" sz="1800" dirty="0"/>
              <a:t>、</a:t>
            </a:r>
            <a:r>
              <a:rPr lang="ja-JP" altLang="en-US" sz="1800" dirty="0">
                <a:solidFill>
                  <a:srgbClr val="FF0000"/>
                </a:solidFill>
              </a:rPr>
              <a:t>過大な見積もり、大きな手戻り</a:t>
            </a:r>
            <a:r>
              <a:rPr lang="ja-JP" altLang="en-US" sz="1800" dirty="0"/>
              <a:t>が発生する</a:t>
            </a:r>
            <a:endParaRPr lang="en-US" altLang="ja-JP" sz="1800" dirty="0"/>
          </a:p>
          <a:p>
            <a:pPr lvl="1"/>
            <a:r>
              <a:rPr lang="ja-JP" altLang="en-US" sz="1800" dirty="0"/>
              <a:t>齟齬の顕在化が後工程になればなるほど、工数が大きくな</a:t>
            </a:r>
            <a:r>
              <a:rPr lang="ja-JP" altLang="en-US" dirty="0"/>
              <a:t>る</a:t>
            </a:r>
            <a:endParaRPr lang="ja-JP" altLang="ja-JP" sz="1800" dirty="0"/>
          </a:p>
          <a:p>
            <a:r>
              <a:rPr lang="ja-JP" altLang="ja-JP" sz="2000" dirty="0"/>
              <a:t>業務とシステムでの分担は明確に</a:t>
            </a:r>
          </a:p>
          <a:p>
            <a:r>
              <a:rPr lang="ja-JP" altLang="ja-JP" sz="2000" dirty="0">
                <a:solidFill>
                  <a:srgbClr val="FF0000"/>
                </a:solidFill>
              </a:rPr>
              <a:t>情報（データ）と機能の流れは明確に</a:t>
            </a:r>
            <a:r>
              <a:rPr lang="ja-JP" altLang="en-US" sz="2000" dirty="0"/>
              <a:t>。</a:t>
            </a:r>
            <a:endParaRPr lang="ja-JP" altLang="ja-JP" sz="2000" dirty="0"/>
          </a:p>
          <a:p>
            <a:r>
              <a:rPr lang="ja-JP" altLang="ja-JP" sz="2000" dirty="0"/>
              <a:t>サービス要件は、開発過程、検証中に、なんらかの変更があることを前提とする</a:t>
            </a:r>
            <a:endParaRPr lang="en-US" altLang="ja-JP" sz="2000" dirty="0"/>
          </a:p>
          <a:p>
            <a:r>
              <a:rPr lang="ja-JP" altLang="en-US" sz="2000" dirty="0"/>
              <a:t>サービス要件定義には、</a:t>
            </a:r>
            <a:r>
              <a:rPr lang="ja-JP" altLang="en-US" sz="2000" dirty="0">
                <a:solidFill>
                  <a:srgbClr val="FF0000"/>
                </a:solidFill>
              </a:rPr>
              <a:t>全体</a:t>
            </a:r>
            <a:r>
              <a:rPr lang="ja-JP" altLang="ja-JP" sz="2000" dirty="0">
                <a:solidFill>
                  <a:srgbClr val="FF0000"/>
                </a:solidFill>
              </a:rPr>
              <a:t>最適化の観点で</a:t>
            </a:r>
            <a:r>
              <a:rPr lang="ja-JP" altLang="en-US" sz="2000" dirty="0"/>
              <a:t>システムサイドからの</a:t>
            </a:r>
            <a:r>
              <a:rPr lang="ja-JP" altLang="ja-JP" sz="2000" dirty="0"/>
              <a:t>助言が必要</a:t>
            </a:r>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282</a:t>
            </a:fld>
            <a:endParaRPr kumimoji="0" lang="en-US"/>
          </a:p>
        </p:txBody>
      </p:sp>
      <p:sp>
        <p:nvSpPr>
          <p:cNvPr id="7" name="横巻き 6"/>
          <p:cNvSpPr/>
          <p:nvPr/>
        </p:nvSpPr>
        <p:spPr>
          <a:xfrm>
            <a:off x="6456040" y="6106864"/>
            <a:ext cx="4050993" cy="864096"/>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latin typeface="+mj-ea"/>
                <a:ea typeface="+mj-ea"/>
              </a:rPr>
              <a:t>資源の無駄遣いをなくして、より高いサービスの提供を目指す。</a:t>
            </a:r>
          </a:p>
        </p:txBody>
      </p:sp>
      <p:sp>
        <p:nvSpPr>
          <p:cNvPr id="2" name="右矢印 1"/>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41637727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7488" y="0"/>
            <a:ext cx="9180512" cy="928670"/>
          </a:xfrm>
        </p:spPr>
        <p:txBody>
          <a:bodyPr>
            <a:normAutofit/>
          </a:bodyPr>
          <a:lstStyle/>
          <a:p>
            <a:r>
              <a:rPr kumimoji="1" lang="en-US" altLang="ja-JP" dirty="0" smtClean="0"/>
              <a:t>【</a:t>
            </a:r>
            <a:r>
              <a:rPr lang="ja-JP" altLang="en-US" dirty="0"/>
              <a:t>詳細</a:t>
            </a:r>
            <a:r>
              <a:rPr kumimoji="1" lang="en-US" altLang="ja-JP" dirty="0" smtClean="0"/>
              <a:t>】</a:t>
            </a:r>
            <a:r>
              <a:rPr kumimoji="1" lang="ja-JP" altLang="en-US" dirty="0" smtClean="0"/>
              <a:t>サービス要件定義での考慮点</a:t>
            </a:r>
            <a:endParaRPr kumimoji="1" lang="ja-JP" altLang="en-US" dirty="0"/>
          </a:p>
        </p:txBody>
      </p:sp>
      <p:sp>
        <p:nvSpPr>
          <p:cNvPr id="3" name="コンテンツ プレースホルダ 2"/>
          <p:cNvSpPr>
            <a:spLocks noGrp="1"/>
          </p:cNvSpPr>
          <p:nvPr>
            <p:ph sz="half" idx="1"/>
          </p:nvPr>
        </p:nvSpPr>
        <p:spPr>
          <a:xfrm>
            <a:off x="1981200" y="1052736"/>
            <a:ext cx="4038600" cy="5805264"/>
          </a:xfrm>
        </p:spPr>
        <p:txBody>
          <a:bodyPr>
            <a:normAutofit fontScale="77500" lnSpcReduction="20000"/>
          </a:bodyPr>
          <a:lstStyle/>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pPr lvl="1"/>
            <a:endParaRPr lang="en-US" altLang="ja-JP" dirty="0" smtClean="0"/>
          </a:p>
        </p:txBody>
      </p:sp>
      <p:sp>
        <p:nvSpPr>
          <p:cNvPr id="4" name="コンテンツ プレースホルダ 3"/>
          <p:cNvSpPr>
            <a:spLocks noGrp="1"/>
          </p:cNvSpPr>
          <p:nvPr>
            <p:ph sz="half" idx="2"/>
          </p:nvPr>
        </p:nvSpPr>
        <p:spPr>
          <a:xfrm>
            <a:off x="6172200" y="1052736"/>
            <a:ext cx="4038600" cy="5805264"/>
          </a:xfrm>
        </p:spPr>
        <p:txBody>
          <a:bodyPr>
            <a:normAutofit fontScale="77500" lnSpcReduction="20000"/>
          </a:bodyPr>
          <a:lstStyle/>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2"/>
            <a:endParaRPr lang="en-US" altLang="ja-JP" dirty="0" smtClean="0"/>
          </a:p>
          <a:p>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283</a:t>
            </a:fld>
            <a:endParaRPr kumimoji="0" lang="en-US"/>
          </a:p>
        </p:txBody>
      </p:sp>
    </p:spTree>
    <p:extLst>
      <p:ext uri="{BB962C8B-B14F-4D97-AF65-F5344CB8AC3E}">
        <p14:creationId xmlns:p14="http://schemas.microsoft.com/office/powerpoint/2010/main" val="2840361508"/>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ja-JP" dirty="0"/>
              <a:t>各工程での成果物の妥当性評価</a:t>
            </a:r>
            <a:endParaRPr lang="en-US" altLang="ja-JP" dirty="0"/>
          </a:p>
        </p:txBody>
      </p:sp>
      <p:sp>
        <p:nvSpPr>
          <p:cNvPr id="6" name="コンテンツ プレースホルダ 5"/>
          <p:cNvSpPr>
            <a:spLocks noGrp="1"/>
          </p:cNvSpPr>
          <p:nvPr>
            <p:ph idx="1"/>
          </p:nvPr>
        </p:nvSpPr>
        <p:spPr>
          <a:xfrm>
            <a:off x="1703512" y="980729"/>
            <a:ext cx="8856984" cy="5740747"/>
          </a:xfrm>
        </p:spPr>
        <p:txBody>
          <a:bodyPr>
            <a:noAutofit/>
          </a:bodyPr>
          <a:lstStyle/>
          <a:p>
            <a:r>
              <a:rPr lang="ja-JP" altLang="ja-JP" dirty="0"/>
              <a:t>各工程での成果物の妥当性評価</a:t>
            </a:r>
            <a:endParaRPr lang="en-US" altLang="ja-JP" dirty="0"/>
          </a:p>
          <a:p>
            <a:pPr lvl="1"/>
            <a:r>
              <a:rPr lang="ja-JP" altLang="ja-JP" dirty="0"/>
              <a:t>全ての工程での仕様書について</a:t>
            </a:r>
            <a:endParaRPr lang="en-US" altLang="ja-JP" dirty="0"/>
          </a:p>
          <a:p>
            <a:pPr lvl="2"/>
            <a:r>
              <a:rPr lang="zh-TW" altLang="en-US" dirty="0"/>
              <a:t>基本設計</a:t>
            </a:r>
            <a:r>
              <a:rPr lang="ja-JP" altLang="en-US" dirty="0"/>
              <a:t>書</a:t>
            </a:r>
            <a:r>
              <a:rPr lang="zh-TW" altLang="en-US" dirty="0"/>
              <a:t>、概要設計</a:t>
            </a:r>
            <a:r>
              <a:rPr lang="ja-JP" altLang="en-US" dirty="0"/>
              <a:t>書</a:t>
            </a:r>
            <a:r>
              <a:rPr lang="zh-TW" altLang="en-US" dirty="0"/>
              <a:t>、詳細設計</a:t>
            </a:r>
            <a:r>
              <a:rPr lang="ja-JP" altLang="en-US" dirty="0"/>
              <a:t>書</a:t>
            </a:r>
            <a:r>
              <a:rPr lang="zh-TW" altLang="en-US" dirty="0"/>
              <a:t>、外部設計</a:t>
            </a:r>
            <a:r>
              <a:rPr lang="ja-JP" altLang="en-US" dirty="0"/>
              <a:t>書</a:t>
            </a:r>
            <a:r>
              <a:rPr lang="zh-TW" altLang="en-US" dirty="0"/>
              <a:t>、内部設計</a:t>
            </a:r>
            <a:r>
              <a:rPr lang="ja-JP" altLang="en-US" dirty="0"/>
              <a:t>書、プログラム仕様書</a:t>
            </a:r>
            <a:r>
              <a:rPr lang="ja-JP" altLang="en-US" dirty="0" err="1"/>
              <a:t>、、、</a:t>
            </a:r>
            <a:r>
              <a:rPr lang="ja-JP" altLang="en-US" dirty="0"/>
              <a:t>？</a:t>
            </a:r>
            <a:endParaRPr lang="en-US" altLang="ja-JP" dirty="0"/>
          </a:p>
          <a:p>
            <a:pPr lvl="1"/>
            <a:r>
              <a:rPr lang="ja-JP" altLang="ja-JP" dirty="0"/>
              <a:t>曖昧性・不確実性の排除</a:t>
            </a:r>
            <a:endParaRPr lang="en-US" altLang="ja-JP" dirty="0"/>
          </a:p>
          <a:p>
            <a:pPr lvl="2"/>
            <a:r>
              <a:rPr lang="ja-JP" altLang="en-US" dirty="0">
                <a:solidFill>
                  <a:srgbClr val="FF0000"/>
                </a:solidFill>
              </a:rPr>
              <a:t>図表を活用することが有効。</a:t>
            </a:r>
            <a:endParaRPr lang="en-US" altLang="ja-JP" dirty="0">
              <a:solidFill>
                <a:srgbClr val="FF0000"/>
              </a:solidFill>
            </a:endParaRPr>
          </a:p>
          <a:p>
            <a:pPr lvl="1"/>
            <a:r>
              <a:rPr lang="ja-JP" altLang="ja-JP" dirty="0"/>
              <a:t>読むべき人が理解できるか？</a:t>
            </a:r>
            <a:endParaRPr lang="en-US" altLang="ja-JP" dirty="0"/>
          </a:p>
          <a:p>
            <a:pPr lvl="2"/>
            <a:r>
              <a:rPr lang="ja-JP" altLang="en-US" dirty="0">
                <a:solidFill>
                  <a:srgbClr val="FF0000"/>
                </a:solidFill>
              </a:rPr>
              <a:t>暗黙知なしで、難易度、工数、適用すべき技術、実現方式を算定できるか？</a:t>
            </a:r>
            <a:endParaRPr lang="en-US" altLang="ja-JP" dirty="0">
              <a:solidFill>
                <a:srgbClr val="FF0000"/>
              </a:solidFill>
            </a:endParaRPr>
          </a:p>
          <a:p>
            <a:pPr lvl="1"/>
            <a:r>
              <a:rPr lang="ja-JP" altLang="en-US" dirty="0"/>
              <a:t>将来のコストを削減するか、当面のコストを削減するか？</a:t>
            </a:r>
            <a:endParaRPr lang="en-US" altLang="ja-JP" dirty="0"/>
          </a:p>
          <a:p>
            <a:r>
              <a:rPr lang="ja-JP" altLang="ja-JP" dirty="0"/>
              <a:t>参考見積書の評価</a:t>
            </a:r>
            <a:endParaRPr lang="ja-JP" altLang="ja-JP" sz="2000" dirty="0"/>
          </a:p>
          <a:p>
            <a:pPr lvl="1"/>
            <a:r>
              <a:rPr lang="ja-JP" altLang="en-US" sz="2000" dirty="0">
                <a:solidFill>
                  <a:srgbClr val="FF0000"/>
                </a:solidFill>
              </a:rPr>
              <a:t>曖昧な仕様書をベースにした業者の高額見積もりをベースに、要件をカットしない。</a:t>
            </a:r>
            <a:endParaRPr lang="en-US" altLang="ja-JP" sz="2000" dirty="0">
              <a:solidFill>
                <a:srgbClr val="FF0000"/>
              </a:solidFill>
            </a:endParaRPr>
          </a:p>
          <a:p>
            <a:pPr lvl="1"/>
            <a:r>
              <a:rPr lang="ja-JP" altLang="en-US" sz="2000" dirty="0"/>
              <a:t>人件費単価が高いから、見積もりが高くなるという評価は妥当でない。</a:t>
            </a:r>
            <a:endParaRPr lang="ja-JP" altLang="ja-JP" sz="2000" dirty="0"/>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284</a:t>
            </a:fld>
            <a:endParaRPr kumimoji="0" lang="en-US"/>
          </a:p>
        </p:txBody>
      </p:sp>
      <p:sp>
        <p:nvSpPr>
          <p:cNvPr id="7" name="右矢印 6"/>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78087358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en-US" altLang="ja-JP" dirty="0" smtClean="0"/>
              <a:t>【</a:t>
            </a:r>
            <a:r>
              <a:rPr lang="ja-JP" altLang="en-US" dirty="0" smtClean="0"/>
              <a:t>詳細</a:t>
            </a:r>
            <a:r>
              <a:rPr lang="en-US" altLang="ja-JP" dirty="0" smtClean="0"/>
              <a:t>】</a:t>
            </a:r>
            <a:r>
              <a:rPr lang="ja-JP" altLang="en-US" dirty="0" smtClean="0"/>
              <a:t>各仕様書</a:t>
            </a:r>
            <a:r>
              <a:rPr kumimoji="1" lang="ja-JP" altLang="en-US" dirty="0" smtClean="0"/>
              <a:t>の妥当性の評価</a:t>
            </a:r>
            <a:endParaRPr kumimoji="1" lang="ja-JP" altLang="en-US" dirty="0"/>
          </a:p>
        </p:txBody>
      </p:sp>
      <p:sp>
        <p:nvSpPr>
          <p:cNvPr id="3" name="コンテンツ プレースホルダ 2"/>
          <p:cNvSpPr>
            <a:spLocks noGrp="1"/>
          </p:cNvSpPr>
          <p:nvPr>
            <p:ph sz="half" idx="1"/>
          </p:nvPr>
        </p:nvSpPr>
        <p:spPr>
          <a:xfrm>
            <a:off x="1981200" y="1052736"/>
            <a:ext cx="4038600" cy="5805264"/>
          </a:xfrm>
        </p:spPr>
        <p:txBody>
          <a:bodyPr>
            <a:normAutofit fontScale="85000" lnSpcReduction="10000"/>
          </a:bodyPr>
          <a:lstStyle/>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pPr lvl="2"/>
            <a:endParaRPr kumimoji="1" lang="en-US" altLang="ja-JP" dirty="0" smtClean="0"/>
          </a:p>
          <a:p>
            <a:pPr lvl="1"/>
            <a:endParaRPr kumimoji="1" lang="en-US" altLang="ja-JP" dirty="0" smtClean="0"/>
          </a:p>
          <a:p>
            <a:pPr lvl="1"/>
            <a:endParaRPr kumimoji="1" lang="ja-JP" altLang="en-US" dirty="0"/>
          </a:p>
        </p:txBody>
      </p:sp>
      <p:sp>
        <p:nvSpPr>
          <p:cNvPr id="4" name="コンテンツ プレースホルダ 3"/>
          <p:cNvSpPr>
            <a:spLocks noGrp="1"/>
          </p:cNvSpPr>
          <p:nvPr>
            <p:ph sz="half" idx="2"/>
          </p:nvPr>
        </p:nvSpPr>
        <p:spPr>
          <a:xfrm>
            <a:off x="6172200" y="1158858"/>
            <a:ext cx="4038600" cy="5562617"/>
          </a:xfrm>
        </p:spPr>
        <p:txBody>
          <a:bodyPr>
            <a:normAutofit fontScale="85000" lnSpcReduction="10000"/>
          </a:bodyPr>
          <a:lstStyle/>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1"/>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285</a:t>
            </a:fld>
            <a:endParaRPr kumimoji="0" lang="en-US"/>
          </a:p>
        </p:txBody>
      </p:sp>
    </p:spTree>
    <p:extLst>
      <p:ext uri="{BB962C8B-B14F-4D97-AF65-F5344CB8AC3E}">
        <p14:creationId xmlns:p14="http://schemas.microsoft.com/office/powerpoint/2010/main" val="1800400808"/>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sz="3600" dirty="0"/>
              <a:t>サービス要件定義のまとめ</a:t>
            </a:r>
          </a:p>
        </p:txBody>
      </p:sp>
      <p:sp>
        <p:nvSpPr>
          <p:cNvPr id="3" name="コンテンツ プレースホルダ 2"/>
          <p:cNvSpPr>
            <a:spLocks noGrp="1"/>
          </p:cNvSpPr>
          <p:nvPr>
            <p:ph sz="half" idx="1"/>
          </p:nvPr>
        </p:nvSpPr>
        <p:spPr>
          <a:xfrm>
            <a:off x="1775520" y="1124744"/>
            <a:ext cx="4244280" cy="5733256"/>
          </a:xfrm>
        </p:spPr>
        <p:txBody>
          <a:bodyPr>
            <a:normAutofit fontScale="85000" lnSpcReduction="10000"/>
          </a:bodyPr>
          <a:lstStyle/>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3"/>
            <a:endParaRPr lang="en-US" altLang="ja-JP" dirty="0" smtClean="0"/>
          </a:p>
          <a:p>
            <a:pPr lvl="2"/>
            <a:endParaRPr lang="en-US" altLang="ja-JP" dirty="0" smtClean="0"/>
          </a:p>
          <a:p>
            <a:pPr lvl="2"/>
            <a:endParaRPr kumimoji="1" lang="ja-JP" altLang="en-US" dirty="0"/>
          </a:p>
        </p:txBody>
      </p:sp>
      <p:sp>
        <p:nvSpPr>
          <p:cNvPr id="4" name="コンテンツ プレースホルダ 3"/>
          <p:cNvSpPr>
            <a:spLocks noGrp="1"/>
          </p:cNvSpPr>
          <p:nvPr>
            <p:ph sz="half" idx="2"/>
          </p:nvPr>
        </p:nvSpPr>
        <p:spPr>
          <a:xfrm>
            <a:off x="6172200" y="1052736"/>
            <a:ext cx="4316288" cy="5805264"/>
          </a:xfrm>
        </p:spPr>
        <p:txBody>
          <a:bodyPr>
            <a:normAutofit fontScale="85000" lnSpcReduction="10000"/>
          </a:bodyPr>
          <a:lstStyle/>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システム部門が最適化や実装の観点から助言する</a:t>
            </a:r>
            <a:endParaRPr lang="en-US" altLang="ja-JP" dirty="0" smtClean="0"/>
          </a:p>
          <a:p>
            <a:pPr lvl="1"/>
            <a:endParaRPr lang="en-US" altLang="ja-JP" dirty="0" smtClean="0"/>
          </a:p>
          <a:p>
            <a:pPr lvl="1"/>
            <a:endParaRPr lang="en-US" altLang="ja-JP" dirty="0" smtClean="0"/>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286</a:t>
            </a:fld>
            <a:endParaRPr kumimoji="0" lang="en-US"/>
          </a:p>
        </p:txBody>
      </p:sp>
    </p:spTree>
    <p:extLst>
      <p:ext uri="{BB962C8B-B14F-4D97-AF65-F5344CB8AC3E}">
        <p14:creationId xmlns:p14="http://schemas.microsoft.com/office/powerpoint/2010/main" val="28965599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3200" dirty="0"/>
              <a:t>図書館サービスシステムの企画・調達・業者管理に必要な</a:t>
            </a:r>
            <a:r>
              <a:rPr lang="en-US" altLang="ja-JP" sz="3200" dirty="0"/>
              <a:t>IT</a:t>
            </a:r>
            <a:r>
              <a:rPr lang="ja-JP" altLang="en-US" sz="3200" dirty="0"/>
              <a:t>関連基礎情報</a:t>
            </a:r>
          </a:p>
        </p:txBody>
      </p:sp>
      <p:sp>
        <p:nvSpPr>
          <p:cNvPr id="3" name="コンテンツ プレースホルダー 2"/>
          <p:cNvSpPr>
            <a:spLocks noGrp="1"/>
          </p:cNvSpPr>
          <p:nvPr>
            <p:ph sz="half" idx="1"/>
          </p:nvPr>
        </p:nvSpPr>
        <p:spPr>
          <a:xfrm>
            <a:off x="1981200" y="1988840"/>
            <a:ext cx="4038600" cy="4464496"/>
          </a:xfrm>
        </p:spPr>
        <p:txBody>
          <a:bodyPr>
            <a:normAutofit fontScale="92500" lnSpcReduction="20000"/>
          </a:bodyPr>
          <a:lstStyle/>
          <a:p>
            <a:r>
              <a:rPr lang="ja-JP" altLang="en-US" dirty="0"/>
              <a:t>システム企画 </a:t>
            </a:r>
          </a:p>
          <a:p>
            <a:pPr lvl="1"/>
            <a:r>
              <a:rPr lang="ja-JP" altLang="en-US" dirty="0"/>
              <a:t>◆</a:t>
            </a:r>
            <a:r>
              <a:rPr lang="ja-JP" altLang="en-US" dirty="0" smtClean="0"/>
              <a:t>ソフトウェアライフサイクル </a:t>
            </a:r>
            <a:endParaRPr lang="ja-JP" altLang="en-US" dirty="0"/>
          </a:p>
          <a:p>
            <a:pPr lvl="1"/>
            <a:r>
              <a:rPr lang="ja-JP" altLang="en-US" dirty="0"/>
              <a:t>◆システム化</a:t>
            </a:r>
            <a:r>
              <a:rPr lang="ja-JP" altLang="en-US" dirty="0" smtClean="0"/>
              <a:t>計画</a:t>
            </a:r>
            <a:endParaRPr lang="ja-JP" altLang="en-US" dirty="0"/>
          </a:p>
          <a:p>
            <a:pPr lvl="1"/>
            <a:r>
              <a:rPr lang="ja-JP" altLang="en-US" dirty="0"/>
              <a:t>◆要件定義 </a:t>
            </a:r>
          </a:p>
          <a:p>
            <a:pPr lvl="1"/>
            <a:r>
              <a:rPr lang="ja-JP" altLang="en-US" dirty="0"/>
              <a:t>◆調達 </a:t>
            </a:r>
          </a:p>
          <a:p>
            <a:r>
              <a:rPr lang="ja-JP" altLang="en-US" dirty="0"/>
              <a:t>業務プロセスとモデル化 </a:t>
            </a:r>
          </a:p>
          <a:p>
            <a:pPr lvl="1"/>
            <a:r>
              <a:rPr lang="ja-JP" altLang="en-US" dirty="0"/>
              <a:t>◆業務プロセス </a:t>
            </a:r>
          </a:p>
          <a:p>
            <a:pPr lvl="1"/>
            <a:r>
              <a:rPr lang="ja-JP" altLang="en-US" dirty="0"/>
              <a:t>◆モデル化の手法 </a:t>
            </a:r>
          </a:p>
          <a:p>
            <a:r>
              <a:rPr lang="ja-JP" altLang="en-US" dirty="0"/>
              <a:t>システム開発手法 </a:t>
            </a:r>
          </a:p>
          <a:p>
            <a:pPr lvl="1"/>
            <a:r>
              <a:rPr lang="ja-JP" altLang="en-US" dirty="0"/>
              <a:t>◆システム開発手法 </a:t>
            </a:r>
          </a:p>
          <a:p>
            <a:pPr lvl="2"/>
            <a:r>
              <a:rPr lang="ja-JP" altLang="en-US" dirty="0"/>
              <a:t>ウォーターフォールモデル </a:t>
            </a:r>
          </a:p>
          <a:p>
            <a:pPr lvl="2"/>
            <a:r>
              <a:rPr lang="ja-JP" altLang="en-US" dirty="0"/>
              <a:t>プロトタイプモデル： </a:t>
            </a:r>
          </a:p>
          <a:p>
            <a:pPr lvl="2"/>
            <a:r>
              <a:rPr lang="ja-JP" altLang="en-US" dirty="0"/>
              <a:t>スパイラルモデル </a:t>
            </a:r>
          </a:p>
          <a:p>
            <a:pPr lvl="1"/>
            <a:endParaRPr kumimoji="1" lang="ja-JP" altLang="en-US" dirty="0"/>
          </a:p>
        </p:txBody>
      </p:sp>
      <p:sp>
        <p:nvSpPr>
          <p:cNvPr id="4" name="コンテンツ プレースホルダー 3"/>
          <p:cNvSpPr>
            <a:spLocks noGrp="1"/>
          </p:cNvSpPr>
          <p:nvPr>
            <p:ph sz="half" idx="2"/>
          </p:nvPr>
        </p:nvSpPr>
        <p:spPr>
          <a:xfrm>
            <a:off x="6172200" y="1988840"/>
            <a:ext cx="4038600" cy="4464496"/>
          </a:xfrm>
        </p:spPr>
        <p:txBody>
          <a:bodyPr>
            <a:normAutofit fontScale="92500" lnSpcReduction="20000"/>
          </a:bodyPr>
          <a:lstStyle/>
          <a:p>
            <a:r>
              <a:rPr lang="ja-JP" altLang="en-US" dirty="0"/>
              <a:t>テスト手法 </a:t>
            </a:r>
          </a:p>
          <a:p>
            <a:pPr lvl="1"/>
            <a:r>
              <a:rPr lang="ja-JP" altLang="en-US" dirty="0"/>
              <a:t>◆テストの目的・工程 </a:t>
            </a:r>
          </a:p>
          <a:p>
            <a:pPr lvl="1"/>
            <a:r>
              <a:rPr lang="ja-JP" altLang="en-US" dirty="0"/>
              <a:t>◆各テスト工程とテスト手法 </a:t>
            </a:r>
          </a:p>
          <a:p>
            <a:r>
              <a:rPr lang="en-US" altLang="ja-JP" dirty="0"/>
              <a:t>IT</a:t>
            </a:r>
            <a:r>
              <a:rPr lang="ja-JP" altLang="en-US" dirty="0"/>
              <a:t>サービスマネジメント・プロジェクトマネジメント </a:t>
            </a:r>
          </a:p>
          <a:p>
            <a:pPr lvl="1"/>
            <a:r>
              <a:rPr lang="ja-JP" altLang="en-US" dirty="0"/>
              <a:t>◆</a:t>
            </a:r>
            <a:r>
              <a:rPr lang="en-US" altLang="ja-JP" dirty="0"/>
              <a:t>ITIL</a:t>
            </a:r>
            <a:r>
              <a:rPr lang="ja-JP" altLang="en-US" sz="1900" dirty="0"/>
              <a:t>（</a:t>
            </a:r>
            <a:r>
              <a:rPr lang="en-US" altLang="ja-JP" sz="1900" dirty="0"/>
              <a:t>Information Technology Infrastructure Library</a:t>
            </a:r>
            <a:r>
              <a:rPr lang="ja-JP" altLang="en-US" sz="1900" dirty="0"/>
              <a:t>） </a:t>
            </a:r>
          </a:p>
          <a:p>
            <a:pPr lvl="1"/>
            <a:r>
              <a:rPr lang="ja-JP" altLang="en-US" dirty="0"/>
              <a:t>◆</a:t>
            </a:r>
            <a:r>
              <a:rPr lang="en-US" altLang="ja-JP" dirty="0"/>
              <a:t>SLA</a:t>
            </a:r>
            <a:r>
              <a:rPr lang="ja-JP" altLang="en-US" sz="1900" dirty="0"/>
              <a:t>（</a:t>
            </a:r>
            <a:r>
              <a:rPr lang="en-US" altLang="ja-JP" sz="1900" dirty="0"/>
              <a:t>Service Level Agreement</a:t>
            </a:r>
            <a:r>
              <a:rPr lang="ja-JP" altLang="en-US" sz="1900" dirty="0"/>
              <a:t>） </a:t>
            </a:r>
            <a:endParaRPr lang="ja-JP" altLang="en-US" dirty="0"/>
          </a:p>
          <a:p>
            <a:pPr lvl="1"/>
            <a:r>
              <a:rPr lang="ja-JP" altLang="en-US" dirty="0"/>
              <a:t>◆プロジェクトの定義 </a:t>
            </a:r>
          </a:p>
          <a:p>
            <a:pPr lvl="1"/>
            <a:r>
              <a:rPr lang="ja-JP" altLang="en-US" dirty="0"/>
              <a:t>◆プロジェクトマネジメント </a:t>
            </a:r>
          </a:p>
          <a:p>
            <a:endParaRPr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287</a:t>
            </a:fld>
            <a:endParaRPr kumimoji="0" lang="en-US"/>
          </a:p>
        </p:txBody>
      </p:sp>
      <p:sp>
        <p:nvSpPr>
          <p:cNvPr id="9" name="正方形/長方形 8"/>
          <p:cNvSpPr/>
          <p:nvPr/>
        </p:nvSpPr>
        <p:spPr>
          <a:xfrm>
            <a:off x="1847528" y="991573"/>
            <a:ext cx="8568952" cy="707886"/>
          </a:xfrm>
          <a:prstGeom prst="rect">
            <a:avLst/>
          </a:prstGeom>
        </p:spPr>
        <p:txBody>
          <a:bodyPr wrap="square">
            <a:spAutoFit/>
          </a:bodyPr>
          <a:lstStyle/>
          <a:p>
            <a:r>
              <a:rPr lang="ja-JP" altLang="en-US" sz="2000" b="1" dirty="0">
                <a:latin typeface="+mj-ea"/>
                <a:ea typeface="+mj-ea"/>
                <a:hlinkClick r:id="rId3" action="ppaction://hlinkfile"/>
              </a:rPr>
              <a:t> </a:t>
            </a:r>
            <a:r>
              <a:rPr lang="en-US" altLang="ja-JP" sz="2000" b="1" dirty="0">
                <a:latin typeface="+mj-ea"/>
                <a:ea typeface="+mj-ea"/>
                <a:hlinkClick r:id="rId3" action="ppaction://hlinkfile"/>
              </a:rPr>
              <a:t>IT</a:t>
            </a:r>
            <a:r>
              <a:rPr lang="ja-JP" altLang="en-US" sz="2000" b="1" dirty="0">
                <a:latin typeface="+mj-ea"/>
                <a:ea typeface="+mj-ea"/>
                <a:hlinkClick r:id="rId3" action="ppaction://hlinkfile"/>
              </a:rPr>
              <a:t>メールマガジンコンテンツ統合版 </a:t>
            </a:r>
            <a:r>
              <a:rPr lang="ja-JP" altLang="en-US" sz="2000" b="1" dirty="0">
                <a:latin typeface="+mj-ea"/>
                <a:ea typeface="+mj-ea"/>
              </a:rPr>
              <a:t>～</a:t>
            </a:r>
            <a:r>
              <a:rPr lang="en-US" altLang="ja-JP" sz="2000" b="1" dirty="0">
                <a:latin typeface="+mj-ea"/>
                <a:ea typeface="+mj-ea"/>
              </a:rPr>
              <a:t>IT</a:t>
            </a:r>
            <a:r>
              <a:rPr lang="ja-JP" altLang="en-US" sz="2000" b="1" dirty="0">
                <a:latin typeface="+mj-ea"/>
                <a:ea typeface="+mj-ea"/>
              </a:rPr>
              <a:t>関連基礎情報について～</a:t>
            </a:r>
            <a:endParaRPr lang="en-US" altLang="ja-JP" sz="2000" b="1" dirty="0">
              <a:latin typeface="+mj-ea"/>
              <a:ea typeface="+mj-ea"/>
            </a:endParaRPr>
          </a:p>
          <a:p>
            <a:r>
              <a:rPr lang="ja-JP" altLang="en-US" sz="2000" b="1" dirty="0">
                <a:latin typeface="+mj-ea"/>
                <a:ea typeface="+mj-ea"/>
              </a:rPr>
              <a:t>国立国会図書館職員向け資料より</a:t>
            </a:r>
            <a:endParaRPr lang="en-US" altLang="ja-JP" sz="2000" b="1" dirty="0">
              <a:latin typeface="+mj-ea"/>
              <a:ea typeface="+mj-ea"/>
            </a:endParaRPr>
          </a:p>
        </p:txBody>
      </p:sp>
    </p:spTree>
    <p:extLst>
      <p:ext uri="{BB962C8B-B14F-4D97-AF65-F5344CB8AC3E}">
        <p14:creationId xmlns:p14="http://schemas.microsoft.com/office/powerpoint/2010/main" val="848055987"/>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7"/>
          <p:cNvGrpSpPr>
            <a:grpSpLocks/>
          </p:cNvGrpSpPr>
          <p:nvPr/>
        </p:nvGrpSpPr>
        <p:grpSpPr bwMode="auto">
          <a:xfrm>
            <a:off x="5340351" y="5481588"/>
            <a:ext cx="900113" cy="633413"/>
            <a:chOff x="2404" y="3294"/>
            <a:chExt cx="567" cy="399"/>
          </a:xfrm>
        </p:grpSpPr>
        <p:sp>
          <p:nvSpPr>
            <p:cNvPr id="900132" name="AutoShape 36"/>
            <p:cNvSpPr>
              <a:spLocks noChangeArrowheads="1"/>
            </p:cNvSpPr>
            <p:nvPr/>
          </p:nvSpPr>
          <p:spPr bwMode="auto">
            <a:xfrm>
              <a:off x="2404" y="3371"/>
              <a:ext cx="486" cy="322"/>
            </a:xfrm>
            <a:prstGeom prst="foldedCorner">
              <a:avLst>
                <a:gd name="adj" fmla="val 12500"/>
              </a:avLst>
            </a:prstGeom>
            <a:solidFill>
              <a:srgbClr val="99FF99"/>
            </a:solidFill>
            <a:ln w="15875">
              <a:solidFill>
                <a:schemeClr val="tx1"/>
              </a:solidFill>
              <a:round/>
              <a:headEnd/>
              <a:tailEnd/>
            </a:ln>
            <a:effectLst/>
          </p:spPr>
          <p:txBody>
            <a:bodyPr lIns="0" tIns="0" rIns="0" bIns="0" anchor="ctr"/>
            <a:lstStyle/>
            <a:p>
              <a:pPr defTabSz="803275"/>
              <a:r>
                <a:rPr lang="ja-JP" altLang="en-US" sz="900" b="1"/>
                <a:t>国会図書館様</a:t>
              </a:r>
            </a:p>
            <a:p>
              <a:pPr defTabSz="803275"/>
              <a:r>
                <a:rPr lang="ja-JP" altLang="en-US" sz="900" b="1"/>
                <a:t>技術標準適用指針</a:t>
              </a:r>
            </a:p>
          </p:txBody>
        </p:sp>
        <p:sp>
          <p:nvSpPr>
            <p:cNvPr id="900133" name="AutoShape 37"/>
            <p:cNvSpPr>
              <a:spLocks noChangeArrowheads="1"/>
            </p:cNvSpPr>
            <p:nvPr/>
          </p:nvSpPr>
          <p:spPr bwMode="auto">
            <a:xfrm>
              <a:off x="2445" y="3332"/>
              <a:ext cx="486" cy="323"/>
            </a:xfrm>
            <a:prstGeom prst="foldedCorner">
              <a:avLst>
                <a:gd name="adj" fmla="val 12500"/>
              </a:avLst>
            </a:prstGeom>
            <a:solidFill>
              <a:srgbClr val="99FF99"/>
            </a:solidFill>
            <a:ln w="15875">
              <a:solidFill>
                <a:schemeClr val="tx1"/>
              </a:solidFill>
              <a:round/>
              <a:headEnd/>
              <a:tailEnd/>
            </a:ln>
            <a:effectLst/>
          </p:spPr>
          <p:txBody>
            <a:bodyPr lIns="0" tIns="0" rIns="0" bIns="0" anchor="ctr"/>
            <a:lstStyle/>
            <a:p>
              <a:pPr defTabSz="803275"/>
              <a:r>
                <a:rPr lang="ja-JP" altLang="en-US" sz="900" b="1"/>
                <a:t>国会図書館様</a:t>
              </a:r>
            </a:p>
            <a:p>
              <a:pPr defTabSz="803275"/>
              <a:r>
                <a:rPr lang="ja-JP" altLang="en-US" sz="900" b="1"/>
                <a:t>技術標準適用指針</a:t>
              </a:r>
              <a:endParaRPr lang="en-US" altLang="ja-JP" sz="900" b="1"/>
            </a:p>
          </p:txBody>
        </p:sp>
        <p:sp>
          <p:nvSpPr>
            <p:cNvPr id="900134" name="AutoShape 38"/>
            <p:cNvSpPr>
              <a:spLocks noChangeArrowheads="1"/>
            </p:cNvSpPr>
            <p:nvPr/>
          </p:nvSpPr>
          <p:spPr bwMode="auto">
            <a:xfrm>
              <a:off x="2485" y="3294"/>
              <a:ext cx="486" cy="322"/>
            </a:xfrm>
            <a:prstGeom prst="foldedCorner">
              <a:avLst>
                <a:gd name="adj" fmla="val 12500"/>
              </a:avLst>
            </a:prstGeom>
            <a:solidFill>
              <a:srgbClr val="99FF99"/>
            </a:solidFill>
            <a:ln w="15875">
              <a:solidFill>
                <a:schemeClr val="tx1"/>
              </a:solidFill>
              <a:round/>
              <a:headEnd/>
              <a:tailEnd/>
            </a:ln>
            <a:effectLst/>
          </p:spPr>
          <p:txBody>
            <a:bodyPr lIns="0" tIns="0" rIns="0" bIns="0" anchor="ctr"/>
            <a:lstStyle/>
            <a:p>
              <a:pPr defTabSz="803275"/>
              <a:r>
                <a:rPr lang="ja-JP" altLang="en-US" sz="900" b="1" dirty="0"/>
                <a:t>国会図書館様</a:t>
              </a:r>
            </a:p>
            <a:p>
              <a:pPr defTabSz="803275"/>
              <a:r>
                <a:rPr lang="ja-JP" altLang="en-US" sz="900" b="1" dirty="0"/>
                <a:t>技術標準適用指針（原則）</a:t>
              </a:r>
            </a:p>
          </p:txBody>
        </p:sp>
      </p:grpSp>
      <p:sp>
        <p:nvSpPr>
          <p:cNvPr id="900098" name="Rectangle 2"/>
          <p:cNvSpPr>
            <a:spLocks noGrp="1" noChangeArrowheads="1"/>
          </p:cNvSpPr>
          <p:nvPr>
            <p:ph type="title"/>
          </p:nvPr>
        </p:nvSpPr>
        <p:spPr/>
        <p:txBody>
          <a:bodyPr>
            <a:noAutofit/>
          </a:bodyPr>
          <a:lstStyle/>
          <a:p>
            <a:r>
              <a:rPr lang="ja-JP" altLang="en-US" sz="4000" dirty="0">
                <a:latin typeface="HG丸ｺﾞｼｯｸM-PRO" pitchFamily="50" charset="-128"/>
                <a:ea typeface="HG丸ｺﾞｼｯｸM-PRO" pitchFamily="50" charset="-128"/>
              </a:rPr>
              <a:t>技術標準適用ガイドライン策定</a:t>
            </a:r>
          </a:p>
        </p:txBody>
      </p:sp>
      <p:grpSp>
        <p:nvGrpSpPr>
          <p:cNvPr id="3" name="Group 5"/>
          <p:cNvGrpSpPr>
            <a:grpSpLocks/>
          </p:cNvGrpSpPr>
          <p:nvPr/>
        </p:nvGrpSpPr>
        <p:grpSpPr bwMode="auto">
          <a:xfrm>
            <a:off x="8474075" y="5127575"/>
            <a:ext cx="2159000" cy="1541462"/>
            <a:chOff x="1134" y="3362"/>
            <a:chExt cx="1292" cy="912"/>
          </a:xfrm>
        </p:grpSpPr>
        <p:sp>
          <p:nvSpPr>
            <p:cNvPr id="900102" name="Rectangle 6"/>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p>
          </p:txBody>
        </p:sp>
        <p:sp>
          <p:nvSpPr>
            <p:cNvPr id="900103" name="Rectangle 7"/>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テクノロジー概要</a:t>
              </a:r>
            </a:p>
          </p:txBody>
        </p:sp>
        <p:sp>
          <p:nvSpPr>
            <p:cNvPr id="900104" name="Rectangle 8"/>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テクノロジー動向</a:t>
              </a:r>
            </a:p>
          </p:txBody>
        </p:sp>
        <p:sp>
          <p:nvSpPr>
            <p:cNvPr id="900105" name="Rectangle 9"/>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技術標準選考理由</a:t>
              </a:r>
            </a:p>
          </p:txBody>
        </p:sp>
        <p:sp>
          <p:nvSpPr>
            <p:cNvPr id="900106" name="Text Box 10"/>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t>技術標準</a:t>
              </a:r>
            </a:p>
          </p:txBody>
        </p:sp>
      </p:grpSp>
      <p:grpSp>
        <p:nvGrpSpPr>
          <p:cNvPr id="4" name="Group 11"/>
          <p:cNvGrpSpPr>
            <a:grpSpLocks/>
          </p:cNvGrpSpPr>
          <p:nvPr/>
        </p:nvGrpSpPr>
        <p:grpSpPr bwMode="auto">
          <a:xfrm>
            <a:off x="8402638" y="5048200"/>
            <a:ext cx="2159000" cy="1541462"/>
            <a:chOff x="1134" y="3362"/>
            <a:chExt cx="1292" cy="912"/>
          </a:xfrm>
        </p:grpSpPr>
        <p:sp>
          <p:nvSpPr>
            <p:cNvPr id="900108" name="Rectangle 12"/>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p>
          </p:txBody>
        </p:sp>
        <p:sp>
          <p:nvSpPr>
            <p:cNvPr id="900109" name="Rectangle 13"/>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テクノロジー概要</a:t>
              </a:r>
            </a:p>
          </p:txBody>
        </p:sp>
        <p:sp>
          <p:nvSpPr>
            <p:cNvPr id="900110" name="Rectangle 14"/>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テクノロジー動向</a:t>
              </a:r>
            </a:p>
          </p:txBody>
        </p:sp>
        <p:sp>
          <p:nvSpPr>
            <p:cNvPr id="900111" name="Rectangle 15"/>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技術標準選考理由</a:t>
              </a:r>
            </a:p>
          </p:txBody>
        </p:sp>
        <p:sp>
          <p:nvSpPr>
            <p:cNvPr id="900112" name="Text Box 16"/>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t>技術標準</a:t>
              </a:r>
            </a:p>
          </p:txBody>
        </p:sp>
      </p:grpSp>
      <p:grpSp>
        <p:nvGrpSpPr>
          <p:cNvPr id="5" name="Group 17"/>
          <p:cNvGrpSpPr>
            <a:grpSpLocks/>
          </p:cNvGrpSpPr>
          <p:nvPr/>
        </p:nvGrpSpPr>
        <p:grpSpPr bwMode="auto">
          <a:xfrm>
            <a:off x="8294688" y="4976763"/>
            <a:ext cx="2159000" cy="1541463"/>
            <a:chOff x="1134" y="3362"/>
            <a:chExt cx="1292" cy="912"/>
          </a:xfrm>
        </p:grpSpPr>
        <p:sp>
          <p:nvSpPr>
            <p:cNvPr id="900114" name="Rectangle 18"/>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p>
          </p:txBody>
        </p:sp>
        <p:sp>
          <p:nvSpPr>
            <p:cNvPr id="900115" name="Rectangle 19"/>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テクノロジー概要</a:t>
              </a:r>
            </a:p>
          </p:txBody>
        </p:sp>
        <p:sp>
          <p:nvSpPr>
            <p:cNvPr id="900116" name="Rectangle 20"/>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テクノロジー動向</a:t>
              </a:r>
            </a:p>
          </p:txBody>
        </p:sp>
        <p:sp>
          <p:nvSpPr>
            <p:cNvPr id="900117" name="Rectangle 21"/>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技術標準選考理由</a:t>
              </a:r>
            </a:p>
          </p:txBody>
        </p:sp>
        <p:sp>
          <p:nvSpPr>
            <p:cNvPr id="900118" name="Text Box 22"/>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t>技術標準</a:t>
              </a:r>
            </a:p>
          </p:txBody>
        </p:sp>
      </p:grpSp>
      <p:grpSp>
        <p:nvGrpSpPr>
          <p:cNvPr id="6" name="Group 23"/>
          <p:cNvGrpSpPr>
            <a:grpSpLocks/>
          </p:cNvGrpSpPr>
          <p:nvPr/>
        </p:nvGrpSpPr>
        <p:grpSpPr bwMode="auto">
          <a:xfrm>
            <a:off x="8186738" y="4903738"/>
            <a:ext cx="2159000" cy="1541463"/>
            <a:chOff x="1134" y="3362"/>
            <a:chExt cx="1292" cy="912"/>
          </a:xfrm>
        </p:grpSpPr>
        <p:sp>
          <p:nvSpPr>
            <p:cNvPr id="900120" name="Rectangle 24"/>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p>
          </p:txBody>
        </p:sp>
        <p:sp>
          <p:nvSpPr>
            <p:cNvPr id="900121" name="Rectangle 25"/>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テクノロジー概要</a:t>
              </a:r>
            </a:p>
          </p:txBody>
        </p:sp>
        <p:sp>
          <p:nvSpPr>
            <p:cNvPr id="900122" name="Rectangle 26"/>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テクノロジー動向</a:t>
              </a:r>
            </a:p>
          </p:txBody>
        </p:sp>
        <p:sp>
          <p:nvSpPr>
            <p:cNvPr id="900123" name="Rectangle 27"/>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技術標準選考理由</a:t>
              </a:r>
            </a:p>
          </p:txBody>
        </p:sp>
        <p:sp>
          <p:nvSpPr>
            <p:cNvPr id="900124" name="Text Box 28"/>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t>技術標準</a:t>
              </a:r>
            </a:p>
          </p:txBody>
        </p:sp>
      </p:grpSp>
      <p:sp>
        <p:nvSpPr>
          <p:cNvPr id="900125" name="Rectangle 29"/>
          <p:cNvSpPr>
            <a:spLocks noChangeArrowheads="1"/>
          </p:cNvSpPr>
          <p:nvPr/>
        </p:nvSpPr>
        <p:spPr bwMode="auto">
          <a:xfrm>
            <a:off x="7881950" y="4832300"/>
            <a:ext cx="2355838" cy="154146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p>
        </p:txBody>
      </p:sp>
      <p:sp>
        <p:nvSpPr>
          <p:cNvPr id="900126" name="Rectangle 30"/>
          <p:cNvSpPr>
            <a:spLocks noChangeArrowheads="1"/>
          </p:cNvSpPr>
          <p:nvPr/>
        </p:nvSpPr>
        <p:spPr bwMode="auto">
          <a:xfrm>
            <a:off x="8328026" y="5084712"/>
            <a:ext cx="1839941" cy="539750"/>
          </a:xfrm>
          <a:prstGeom prst="rect">
            <a:avLst/>
          </a:prstGeom>
          <a:solidFill>
            <a:srgbClr val="FFFF99"/>
          </a:solidFill>
          <a:ln w="9525" algn="ctr">
            <a:solidFill>
              <a:schemeClr val="tx1"/>
            </a:solidFill>
            <a:miter lim="800000"/>
            <a:headEnd/>
            <a:tailEnd/>
          </a:ln>
          <a:effectLst/>
        </p:spPr>
        <p:txBody>
          <a:bodyPr lIns="54000" tIns="0" rIns="54000" bIns="0"/>
          <a:lstStyle/>
          <a:p>
            <a:pPr algn="l" eaLnBrk="1" hangingPunct="1">
              <a:spcAft>
                <a:spcPct val="0"/>
              </a:spcAft>
            </a:pPr>
            <a:r>
              <a:rPr lang="ja-JP" altLang="en-US" sz="1200" b="1" dirty="0"/>
              <a:t>テクノロジー概要と動向</a:t>
            </a:r>
          </a:p>
        </p:txBody>
      </p:sp>
      <p:sp>
        <p:nvSpPr>
          <p:cNvPr id="900127" name="Rectangle 31"/>
          <p:cNvSpPr>
            <a:spLocks noChangeArrowheads="1"/>
          </p:cNvSpPr>
          <p:nvPr/>
        </p:nvSpPr>
        <p:spPr bwMode="auto">
          <a:xfrm>
            <a:off x="8329614" y="5660976"/>
            <a:ext cx="1838353" cy="612775"/>
          </a:xfrm>
          <a:prstGeom prst="rect">
            <a:avLst/>
          </a:prstGeom>
          <a:solidFill>
            <a:srgbClr val="FFFF99"/>
          </a:solidFill>
          <a:ln w="9525" algn="ctr">
            <a:solidFill>
              <a:schemeClr val="tx1"/>
            </a:solidFill>
            <a:miter lim="800000"/>
            <a:headEnd/>
            <a:tailEnd/>
          </a:ln>
          <a:effectLst/>
        </p:spPr>
        <p:txBody>
          <a:bodyPr lIns="54000" tIns="0" rIns="54000" bIns="0"/>
          <a:lstStyle/>
          <a:p>
            <a:pPr algn="l" eaLnBrk="1" hangingPunct="1">
              <a:spcAft>
                <a:spcPct val="0"/>
              </a:spcAft>
            </a:pPr>
            <a:r>
              <a:rPr lang="ja-JP" altLang="en-US" sz="1200" b="1" dirty="0"/>
              <a:t>技術標準と選定理由</a:t>
            </a:r>
          </a:p>
          <a:p>
            <a:pPr algn="l" eaLnBrk="1" hangingPunct="1">
              <a:spcAft>
                <a:spcPct val="0"/>
              </a:spcAft>
            </a:pPr>
            <a:r>
              <a:rPr lang="ja-JP" altLang="en-US" sz="1200" b="1" dirty="0"/>
              <a:t>（ガイドライン）</a:t>
            </a:r>
          </a:p>
        </p:txBody>
      </p:sp>
      <p:sp>
        <p:nvSpPr>
          <p:cNvPr id="900129" name="Text Box 33"/>
          <p:cNvSpPr txBox="1">
            <a:spLocks noChangeArrowheads="1"/>
          </p:cNvSpPr>
          <p:nvPr/>
        </p:nvSpPr>
        <p:spPr bwMode="auto">
          <a:xfrm>
            <a:off x="8143875" y="4868813"/>
            <a:ext cx="2309928" cy="276999"/>
          </a:xfrm>
          <a:prstGeom prst="rect">
            <a:avLst/>
          </a:prstGeom>
          <a:noFill/>
          <a:ln w="15875">
            <a:noFill/>
            <a:miter lim="800000"/>
            <a:headEnd/>
            <a:tailEnd/>
          </a:ln>
          <a:effectLst/>
        </p:spPr>
        <p:txBody>
          <a:bodyPr wrap="none" lIns="0" tIns="0" rIns="0" bIns="0">
            <a:spAutoFit/>
          </a:bodyPr>
          <a:lstStyle/>
          <a:p>
            <a:pPr defTabSz="803275"/>
            <a:r>
              <a:rPr lang="ja-JP" altLang="en-US" b="1" dirty="0"/>
              <a:t>技術標準（ガイドライン）</a:t>
            </a:r>
            <a:endParaRPr lang="en-US" altLang="ja-JP" b="1" dirty="0"/>
          </a:p>
        </p:txBody>
      </p:sp>
      <p:sp>
        <p:nvSpPr>
          <p:cNvPr id="900319" name="AutoShape 223"/>
          <p:cNvSpPr>
            <a:spLocks noChangeArrowheads="1"/>
          </p:cNvSpPr>
          <p:nvPr/>
        </p:nvSpPr>
        <p:spPr bwMode="auto">
          <a:xfrm>
            <a:off x="5153025" y="4797375"/>
            <a:ext cx="1195388" cy="488950"/>
          </a:xfrm>
          <a:prstGeom prst="bevel">
            <a:avLst>
              <a:gd name="adj" fmla="val 12500"/>
            </a:avLst>
          </a:prstGeom>
          <a:solidFill>
            <a:schemeClr val="bg1"/>
          </a:solidFill>
          <a:ln w="15875">
            <a:solidFill>
              <a:schemeClr val="tx1"/>
            </a:solidFill>
            <a:miter lim="800000"/>
            <a:headEnd/>
            <a:tailEnd/>
          </a:ln>
          <a:effectLst/>
        </p:spPr>
        <p:txBody>
          <a:bodyPr lIns="0" tIns="0" rIns="0" bIns="0" anchor="ctr"/>
          <a:lstStyle/>
          <a:p>
            <a:pPr defTabSz="803275"/>
            <a:r>
              <a:rPr lang="ja-JP" altLang="en-US" sz="1200" b="1"/>
              <a:t>技術動向</a:t>
            </a:r>
          </a:p>
        </p:txBody>
      </p:sp>
      <p:sp>
        <p:nvSpPr>
          <p:cNvPr id="900322" name="Line 226"/>
          <p:cNvSpPr>
            <a:spLocks noChangeShapeType="1"/>
          </p:cNvSpPr>
          <p:nvPr/>
        </p:nvSpPr>
        <p:spPr bwMode="auto">
          <a:xfrm>
            <a:off x="7500938" y="3681363"/>
            <a:ext cx="1403350" cy="1116013"/>
          </a:xfrm>
          <a:prstGeom prst="line">
            <a:avLst/>
          </a:prstGeom>
          <a:noFill/>
          <a:ln w="15875">
            <a:solidFill>
              <a:srgbClr val="FF0000"/>
            </a:solidFill>
            <a:round/>
            <a:headEnd/>
            <a:tailEnd type="triangle" w="med" len="med"/>
          </a:ln>
          <a:effectLst/>
        </p:spPr>
        <p:txBody>
          <a:bodyPr lIns="0" tIns="0" rIns="0" bIns="0">
            <a:spAutoFit/>
          </a:bodyPr>
          <a:lstStyle/>
          <a:p>
            <a:endParaRPr lang="ja-JP" altLang="en-US"/>
          </a:p>
        </p:txBody>
      </p:sp>
      <p:sp>
        <p:nvSpPr>
          <p:cNvPr id="900323" name="Line 227"/>
          <p:cNvSpPr>
            <a:spLocks noChangeShapeType="1"/>
          </p:cNvSpPr>
          <p:nvPr/>
        </p:nvSpPr>
        <p:spPr bwMode="auto">
          <a:xfrm>
            <a:off x="7500939" y="3933775"/>
            <a:ext cx="1150937" cy="863600"/>
          </a:xfrm>
          <a:prstGeom prst="line">
            <a:avLst/>
          </a:prstGeom>
          <a:noFill/>
          <a:ln w="15875">
            <a:solidFill>
              <a:srgbClr val="FF0000"/>
            </a:solidFill>
            <a:round/>
            <a:headEnd/>
            <a:tailEnd type="triangle" w="med" len="med"/>
          </a:ln>
          <a:effectLst/>
        </p:spPr>
        <p:txBody>
          <a:bodyPr lIns="0" tIns="0" rIns="0" bIns="0">
            <a:spAutoFit/>
          </a:bodyPr>
          <a:lstStyle/>
          <a:p>
            <a:endParaRPr lang="ja-JP" altLang="en-US"/>
          </a:p>
        </p:txBody>
      </p:sp>
      <p:cxnSp>
        <p:nvCxnSpPr>
          <p:cNvPr id="900325" name="AutoShape 229"/>
          <p:cNvCxnSpPr>
            <a:cxnSpLocks noChangeShapeType="1"/>
            <a:stCxn id="900319" idx="0"/>
            <a:endCxn id="900126" idx="1"/>
          </p:cNvCxnSpPr>
          <p:nvPr/>
        </p:nvCxnSpPr>
        <p:spPr bwMode="auto">
          <a:xfrm>
            <a:off x="6348413" y="5041851"/>
            <a:ext cx="1979612" cy="312737"/>
          </a:xfrm>
          <a:prstGeom prst="straightConnector1">
            <a:avLst/>
          </a:prstGeom>
          <a:noFill/>
          <a:ln w="15875">
            <a:solidFill>
              <a:schemeClr val="tx1"/>
            </a:solidFill>
            <a:round/>
            <a:headEnd/>
            <a:tailEnd type="triangle" w="med" len="med"/>
          </a:ln>
          <a:effectLst/>
        </p:spPr>
      </p:cxnSp>
      <p:cxnSp>
        <p:nvCxnSpPr>
          <p:cNvPr id="900326" name="AutoShape 230"/>
          <p:cNvCxnSpPr>
            <a:cxnSpLocks noChangeShapeType="1"/>
            <a:endCxn id="900127" idx="1"/>
          </p:cNvCxnSpPr>
          <p:nvPr/>
        </p:nvCxnSpPr>
        <p:spPr bwMode="auto">
          <a:xfrm>
            <a:off x="6240463" y="5737175"/>
            <a:ext cx="2089150" cy="230188"/>
          </a:xfrm>
          <a:prstGeom prst="straightConnector1">
            <a:avLst/>
          </a:prstGeom>
          <a:noFill/>
          <a:ln w="15875">
            <a:solidFill>
              <a:schemeClr val="tx1"/>
            </a:solidFill>
            <a:round/>
            <a:headEnd/>
            <a:tailEnd type="triangle" w="med" len="med"/>
          </a:ln>
          <a:effectLst/>
        </p:spPr>
      </p:cxnSp>
      <p:pic>
        <p:nvPicPr>
          <p:cNvPr id="900328" name="Picture 232" descr="j0199355"/>
          <p:cNvPicPr>
            <a:picLocks noChangeAspect="1" noChangeArrowheads="1"/>
          </p:cNvPicPr>
          <p:nvPr/>
        </p:nvPicPr>
        <p:blipFill>
          <a:blip r:embed="rId3" cstate="print"/>
          <a:srcRect/>
          <a:stretch>
            <a:fillRect/>
          </a:stretch>
        </p:blipFill>
        <p:spPr bwMode="auto">
          <a:xfrm>
            <a:off x="5375276" y="6202312"/>
            <a:ext cx="936625" cy="611188"/>
          </a:xfrm>
          <a:prstGeom prst="rect">
            <a:avLst/>
          </a:prstGeom>
          <a:noFill/>
        </p:spPr>
      </p:pic>
      <p:sp>
        <p:nvSpPr>
          <p:cNvPr id="900329" name="Text Box 233"/>
          <p:cNvSpPr txBox="1">
            <a:spLocks noChangeArrowheads="1"/>
          </p:cNvSpPr>
          <p:nvPr/>
        </p:nvSpPr>
        <p:spPr bwMode="auto">
          <a:xfrm>
            <a:off x="4403725" y="6345188"/>
            <a:ext cx="1607812" cy="276999"/>
          </a:xfrm>
          <a:prstGeom prst="rect">
            <a:avLst/>
          </a:prstGeom>
          <a:noFill/>
          <a:ln w="15875">
            <a:noFill/>
            <a:miter lim="800000"/>
            <a:headEnd/>
            <a:tailEnd/>
          </a:ln>
          <a:effectLst/>
        </p:spPr>
        <p:txBody>
          <a:bodyPr wrap="none" lIns="0" tIns="0" rIns="0" bIns="0">
            <a:spAutoFit/>
          </a:bodyPr>
          <a:lstStyle/>
          <a:p>
            <a:pPr defTabSz="803275"/>
            <a:r>
              <a:rPr lang="ja-JP" altLang="en-US" b="1"/>
              <a:t>経済産業省</a:t>
            </a:r>
            <a:r>
              <a:rPr lang="en-US" altLang="ja-JP" b="1"/>
              <a:t>TRM</a:t>
            </a:r>
          </a:p>
        </p:txBody>
      </p:sp>
      <p:cxnSp>
        <p:nvCxnSpPr>
          <p:cNvPr id="900330" name="AutoShape 234"/>
          <p:cNvCxnSpPr>
            <a:cxnSpLocks noChangeShapeType="1"/>
            <a:endCxn id="900127" idx="1"/>
          </p:cNvCxnSpPr>
          <p:nvPr/>
        </p:nvCxnSpPr>
        <p:spPr bwMode="auto">
          <a:xfrm flipV="1">
            <a:off x="6311901" y="5967363"/>
            <a:ext cx="2017713" cy="541338"/>
          </a:xfrm>
          <a:prstGeom prst="straightConnector1">
            <a:avLst/>
          </a:prstGeom>
          <a:noFill/>
          <a:ln w="15875">
            <a:solidFill>
              <a:schemeClr val="tx1"/>
            </a:solidFill>
            <a:prstDash val="dash"/>
            <a:round/>
            <a:headEnd/>
            <a:tailEnd type="triangle" w="med" len="med"/>
          </a:ln>
          <a:effectLst/>
        </p:spPr>
      </p:cxnSp>
      <p:cxnSp>
        <p:nvCxnSpPr>
          <p:cNvPr id="900331" name="AutoShape 235"/>
          <p:cNvCxnSpPr>
            <a:cxnSpLocks noChangeShapeType="1"/>
            <a:endCxn id="900126" idx="1"/>
          </p:cNvCxnSpPr>
          <p:nvPr/>
        </p:nvCxnSpPr>
        <p:spPr bwMode="auto">
          <a:xfrm flipV="1">
            <a:off x="6311901" y="5354587"/>
            <a:ext cx="2016125" cy="1154114"/>
          </a:xfrm>
          <a:prstGeom prst="straightConnector1">
            <a:avLst/>
          </a:prstGeom>
          <a:noFill/>
          <a:ln w="15875">
            <a:solidFill>
              <a:schemeClr val="tx1"/>
            </a:solidFill>
            <a:prstDash val="dash"/>
            <a:round/>
            <a:headEnd/>
            <a:tailEnd type="triangle" w="med" len="med"/>
          </a:ln>
          <a:effectLst/>
        </p:spPr>
      </p:cxnSp>
      <p:sp>
        <p:nvSpPr>
          <p:cNvPr id="900339" name="AutoShape 243"/>
          <p:cNvSpPr>
            <a:spLocks noChangeArrowheads="1"/>
          </p:cNvSpPr>
          <p:nvPr/>
        </p:nvSpPr>
        <p:spPr bwMode="auto">
          <a:xfrm>
            <a:off x="952465" y="-238363"/>
            <a:ext cx="6804025" cy="306467"/>
          </a:xfrm>
          <a:prstGeom prst="roundRect">
            <a:avLst>
              <a:gd name="adj" fmla="val 16667"/>
            </a:avLst>
          </a:prstGeom>
          <a:solidFill>
            <a:srgbClr val="CCFFFF">
              <a:alpha val="20000"/>
            </a:srgbClr>
          </a:solidFill>
          <a:ln w="28575">
            <a:solidFill>
              <a:schemeClr val="accent2"/>
            </a:solidFill>
            <a:round/>
            <a:headEnd/>
            <a:tailEnd/>
          </a:ln>
          <a:effectLst/>
        </p:spPr>
        <p:txBody>
          <a:bodyPr lIns="0" tIns="0" rIns="0" bIns="0" anchor="ctr">
            <a:spAutoFit/>
          </a:bodyPr>
          <a:lstStyle/>
          <a:p>
            <a:endParaRPr lang="ja-JP" altLang="en-US"/>
          </a:p>
        </p:txBody>
      </p:sp>
      <p:grpSp>
        <p:nvGrpSpPr>
          <p:cNvPr id="7" name="Group 270"/>
          <p:cNvGrpSpPr>
            <a:grpSpLocks/>
          </p:cNvGrpSpPr>
          <p:nvPr/>
        </p:nvGrpSpPr>
        <p:grpSpPr bwMode="auto">
          <a:xfrm rot="2403057">
            <a:off x="4881427" y="5384587"/>
            <a:ext cx="471488" cy="171450"/>
            <a:chOff x="421" y="2865"/>
            <a:chExt cx="3259" cy="1114"/>
          </a:xfrm>
        </p:grpSpPr>
        <p:sp>
          <p:nvSpPr>
            <p:cNvPr id="900367" name="Freeform 271"/>
            <p:cNvSpPr>
              <a:spLocks/>
            </p:cNvSpPr>
            <p:nvPr/>
          </p:nvSpPr>
          <p:spPr bwMode="auto">
            <a:xfrm>
              <a:off x="421" y="3027"/>
              <a:ext cx="955" cy="952"/>
            </a:xfrm>
            <a:custGeom>
              <a:avLst/>
              <a:gdLst/>
              <a:ahLst/>
              <a:cxnLst>
                <a:cxn ang="0">
                  <a:pos x="4" y="0"/>
                </a:cxn>
                <a:cxn ang="0">
                  <a:pos x="0" y="0"/>
                </a:cxn>
                <a:cxn ang="0">
                  <a:pos x="904" y="4"/>
                </a:cxn>
                <a:cxn ang="0">
                  <a:pos x="925" y="75"/>
                </a:cxn>
                <a:cxn ang="0">
                  <a:pos x="954" y="382"/>
                </a:cxn>
                <a:cxn ang="0">
                  <a:pos x="954" y="707"/>
                </a:cxn>
                <a:cxn ang="0">
                  <a:pos x="942" y="811"/>
                </a:cxn>
                <a:cxn ang="0">
                  <a:pos x="925" y="915"/>
                </a:cxn>
                <a:cxn ang="0">
                  <a:pos x="4" y="951"/>
                </a:cxn>
                <a:cxn ang="0">
                  <a:pos x="4" y="0"/>
                </a:cxn>
                <a:cxn ang="0">
                  <a:pos x="4" y="0"/>
                </a:cxn>
              </a:cxnLst>
              <a:rect l="0" t="0" r="r" b="b"/>
              <a:pathLst>
                <a:path w="955" h="952">
                  <a:moveTo>
                    <a:pt x="4" y="0"/>
                  </a:moveTo>
                  <a:lnTo>
                    <a:pt x="0" y="0"/>
                  </a:lnTo>
                  <a:lnTo>
                    <a:pt x="904" y="4"/>
                  </a:lnTo>
                  <a:lnTo>
                    <a:pt x="925" y="75"/>
                  </a:lnTo>
                  <a:lnTo>
                    <a:pt x="954" y="382"/>
                  </a:lnTo>
                  <a:lnTo>
                    <a:pt x="954" y="707"/>
                  </a:lnTo>
                  <a:lnTo>
                    <a:pt x="942" y="811"/>
                  </a:lnTo>
                  <a:lnTo>
                    <a:pt x="925" y="915"/>
                  </a:lnTo>
                  <a:lnTo>
                    <a:pt x="4" y="951"/>
                  </a:lnTo>
                  <a:lnTo>
                    <a:pt x="4" y="0"/>
                  </a:lnTo>
                  <a:lnTo>
                    <a:pt x="4" y="0"/>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p>
          </p:txBody>
        </p:sp>
        <p:sp>
          <p:nvSpPr>
            <p:cNvPr id="900368" name="Freeform 272"/>
            <p:cNvSpPr>
              <a:spLocks/>
            </p:cNvSpPr>
            <p:nvPr/>
          </p:nvSpPr>
          <p:spPr bwMode="auto">
            <a:xfrm>
              <a:off x="1299" y="3109"/>
              <a:ext cx="132" cy="698"/>
            </a:xfrm>
            <a:custGeom>
              <a:avLst/>
              <a:gdLst/>
              <a:ahLst/>
              <a:cxnLst>
                <a:cxn ang="0">
                  <a:pos x="70" y="0"/>
                </a:cxn>
                <a:cxn ang="0">
                  <a:pos x="92" y="9"/>
                </a:cxn>
                <a:cxn ang="0">
                  <a:pos x="131" y="697"/>
                </a:cxn>
                <a:cxn ang="0">
                  <a:pos x="0" y="281"/>
                </a:cxn>
                <a:cxn ang="0">
                  <a:pos x="70" y="0"/>
                </a:cxn>
                <a:cxn ang="0">
                  <a:pos x="70" y="0"/>
                </a:cxn>
              </a:cxnLst>
              <a:rect l="0" t="0" r="r" b="b"/>
              <a:pathLst>
                <a:path w="132" h="698">
                  <a:moveTo>
                    <a:pt x="70" y="0"/>
                  </a:moveTo>
                  <a:lnTo>
                    <a:pt x="92" y="9"/>
                  </a:lnTo>
                  <a:lnTo>
                    <a:pt x="131" y="697"/>
                  </a:lnTo>
                  <a:lnTo>
                    <a:pt x="0" y="281"/>
                  </a:lnTo>
                  <a:lnTo>
                    <a:pt x="70" y="0"/>
                  </a:lnTo>
                  <a:lnTo>
                    <a:pt x="70" y="0"/>
                  </a:lnTo>
                </a:path>
              </a:pathLst>
            </a:custGeom>
            <a:solidFill>
              <a:srgbClr val="404040"/>
            </a:solidFill>
            <a:ln w="9088" cap="flat" cmpd="sng">
              <a:solidFill>
                <a:srgbClr val="404040"/>
              </a:solidFill>
              <a:prstDash val="solid"/>
              <a:round/>
              <a:headEnd type="none" w="med" len="med"/>
              <a:tailEnd type="none" w="med" len="med"/>
            </a:ln>
            <a:effectLst/>
          </p:spPr>
          <p:txBody>
            <a:bodyPr/>
            <a:lstStyle/>
            <a:p>
              <a:endParaRPr lang="ja-JP" altLang="en-US"/>
            </a:p>
          </p:txBody>
        </p:sp>
        <p:sp>
          <p:nvSpPr>
            <p:cNvPr id="900369" name="Freeform 273"/>
            <p:cNvSpPr>
              <a:spLocks/>
            </p:cNvSpPr>
            <p:nvPr/>
          </p:nvSpPr>
          <p:spPr bwMode="auto">
            <a:xfrm>
              <a:off x="1240" y="2865"/>
              <a:ext cx="2440" cy="1105"/>
            </a:xfrm>
            <a:custGeom>
              <a:avLst/>
              <a:gdLst/>
              <a:ahLst/>
              <a:cxnLst>
                <a:cxn ang="0">
                  <a:pos x="211" y="278"/>
                </a:cxn>
                <a:cxn ang="0">
                  <a:pos x="487" y="149"/>
                </a:cxn>
                <a:cxn ang="0">
                  <a:pos x="772" y="33"/>
                </a:cxn>
                <a:cxn ang="0">
                  <a:pos x="935" y="16"/>
                </a:cxn>
                <a:cxn ang="0">
                  <a:pos x="1061" y="16"/>
                </a:cxn>
                <a:cxn ang="0">
                  <a:pos x="1171" y="4"/>
                </a:cxn>
                <a:cxn ang="0">
                  <a:pos x="1225" y="0"/>
                </a:cxn>
                <a:cxn ang="0">
                  <a:pos x="1260" y="5"/>
                </a:cxn>
                <a:cxn ang="0">
                  <a:pos x="1302" y="9"/>
                </a:cxn>
                <a:cxn ang="0">
                  <a:pos x="1363" y="2"/>
                </a:cxn>
                <a:cxn ang="0">
                  <a:pos x="1419" y="15"/>
                </a:cxn>
                <a:cxn ang="0">
                  <a:pos x="1507" y="13"/>
                </a:cxn>
                <a:cxn ang="0">
                  <a:pos x="1683" y="9"/>
                </a:cxn>
                <a:cxn ang="0">
                  <a:pos x="1878" y="12"/>
                </a:cxn>
                <a:cxn ang="0">
                  <a:pos x="2029" y="17"/>
                </a:cxn>
                <a:cxn ang="0">
                  <a:pos x="2135" y="17"/>
                </a:cxn>
                <a:cxn ang="0">
                  <a:pos x="2244" y="16"/>
                </a:cxn>
                <a:cxn ang="0">
                  <a:pos x="2344" y="25"/>
                </a:cxn>
                <a:cxn ang="0">
                  <a:pos x="2415" y="66"/>
                </a:cxn>
                <a:cxn ang="0">
                  <a:pos x="2439" y="143"/>
                </a:cxn>
                <a:cxn ang="0">
                  <a:pos x="2418" y="203"/>
                </a:cxn>
                <a:cxn ang="0">
                  <a:pos x="2224" y="236"/>
                </a:cxn>
                <a:cxn ang="0">
                  <a:pos x="2091" y="243"/>
                </a:cxn>
                <a:cxn ang="0">
                  <a:pos x="1958" y="252"/>
                </a:cxn>
                <a:cxn ang="0">
                  <a:pos x="1816" y="260"/>
                </a:cxn>
                <a:cxn ang="0">
                  <a:pos x="1683" y="305"/>
                </a:cxn>
                <a:cxn ang="0">
                  <a:pos x="1685" y="345"/>
                </a:cxn>
                <a:cxn ang="0">
                  <a:pos x="1660" y="367"/>
                </a:cxn>
                <a:cxn ang="0">
                  <a:pos x="1638" y="393"/>
                </a:cxn>
                <a:cxn ang="0">
                  <a:pos x="1617" y="420"/>
                </a:cxn>
                <a:cxn ang="0">
                  <a:pos x="1600" y="442"/>
                </a:cxn>
                <a:cxn ang="0">
                  <a:pos x="1608" y="475"/>
                </a:cxn>
                <a:cxn ang="0">
                  <a:pos x="1630" y="538"/>
                </a:cxn>
                <a:cxn ang="0">
                  <a:pos x="1636" y="583"/>
                </a:cxn>
                <a:cxn ang="0">
                  <a:pos x="1619" y="628"/>
                </a:cxn>
                <a:cxn ang="0">
                  <a:pos x="1577" y="674"/>
                </a:cxn>
                <a:cxn ang="0">
                  <a:pos x="1544" y="706"/>
                </a:cxn>
                <a:cxn ang="0">
                  <a:pos x="1452" y="729"/>
                </a:cxn>
                <a:cxn ang="0">
                  <a:pos x="1463" y="768"/>
                </a:cxn>
                <a:cxn ang="0">
                  <a:pos x="1472" y="819"/>
                </a:cxn>
                <a:cxn ang="0">
                  <a:pos x="1448" y="872"/>
                </a:cxn>
                <a:cxn ang="0">
                  <a:pos x="1399" y="914"/>
                </a:cxn>
                <a:cxn ang="0">
                  <a:pos x="1364" y="920"/>
                </a:cxn>
                <a:cxn ang="0">
                  <a:pos x="1303" y="947"/>
                </a:cxn>
                <a:cxn ang="0">
                  <a:pos x="1284" y="989"/>
                </a:cxn>
                <a:cxn ang="0">
                  <a:pos x="1257" y="1034"/>
                </a:cxn>
                <a:cxn ang="0">
                  <a:pos x="1221" y="1075"/>
                </a:cxn>
                <a:cxn ang="0">
                  <a:pos x="1171" y="1103"/>
                </a:cxn>
                <a:cxn ang="0">
                  <a:pos x="1090" y="1093"/>
                </a:cxn>
                <a:cxn ang="0">
                  <a:pos x="998" y="1052"/>
                </a:cxn>
                <a:cxn ang="0">
                  <a:pos x="915" y="1013"/>
                </a:cxn>
                <a:cxn ang="0">
                  <a:pos x="856" y="1003"/>
                </a:cxn>
                <a:cxn ang="0">
                  <a:pos x="836" y="1016"/>
                </a:cxn>
                <a:cxn ang="0">
                  <a:pos x="760" y="1018"/>
                </a:cxn>
                <a:cxn ang="0">
                  <a:pos x="707" y="1006"/>
                </a:cxn>
                <a:cxn ang="0">
                  <a:pos x="628" y="997"/>
                </a:cxn>
                <a:cxn ang="0">
                  <a:pos x="527" y="982"/>
                </a:cxn>
                <a:cxn ang="0">
                  <a:pos x="427" y="942"/>
                </a:cxn>
                <a:cxn ang="0">
                  <a:pos x="64" y="882"/>
                </a:cxn>
                <a:cxn ang="0">
                  <a:pos x="4" y="453"/>
                </a:cxn>
                <a:cxn ang="0">
                  <a:pos x="104" y="301"/>
                </a:cxn>
              </a:cxnLst>
              <a:rect l="0" t="0" r="r" b="b"/>
              <a:pathLst>
                <a:path w="2440" h="1105">
                  <a:moveTo>
                    <a:pt x="205" y="277"/>
                  </a:moveTo>
                  <a:lnTo>
                    <a:pt x="205" y="278"/>
                  </a:lnTo>
                  <a:lnTo>
                    <a:pt x="205" y="278"/>
                  </a:lnTo>
                  <a:lnTo>
                    <a:pt x="205" y="278"/>
                  </a:lnTo>
                  <a:lnTo>
                    <a:pt x="206" y="278"/>
                  </a:lnTo>
                  <a:lnTo>
                    <a:pt x="206" y="278"/>
                  </a:lnTo>
                  <a:lnTo>
                    <a:pt x="207" y="278"/>
                  </a:lnTo>
                  <a:lnTo>
                    <a:pt x="207" y="278"/>
                  </a:lnTo>
                  <a:lnTo>
                    <a:pt x="209" y="278"/>
                  </a:lnTo>
                  <a:lnTo>
                    <a:pt x="209" y="278"/>
                  </a:lnTo>
                  <a:lnTo>
                    <a:pt x="209" y="278"/>
                  </a:lnTo>
                  <a:lnTo>
                    <a:pt x="209" y="278"/>
                  </a:lnTo>
                  <a:lnTo>
                    <a:pt x="211" y="278"/>
                  </a:lnTo>
                  <a:lnTo>
                    <a:pt x="211" y="278"/>
                  </a:lnTo>
                  <a:lnTo>
                    <a:pt x="212" y="278"/>
                  </a:lnTo>
                  <a:lnTo>
                    <a:pt x="212" y="278"/>
                  </a:lnTo>
                  <a:lnTo>
                    <a:pt x="213" y="277"/>
                  </a:lnTo>
                  <a:lnTo>
                    <a:pt x="238" y="271"/>
                  </a:lnTo>
                  <a:lnTo>
                    <a:pt x="266" y="261"/>
                  </a:lnTo>
                  <a:lnTo>
                    <a:pt x="294" y="250"/>
                  </a:lnTo>
                  <a:lnTo>
                    <a:pt x="325" y="235"/>
                  </a:lnTo>
                  <a:lnTo>
                    <a:pt x="356" y="220"/>
                  </a:lnTo>
                  <a:lnTo>
                    <a:pt x="389" y="203"/>
                  </a:lnTo>
                  <a:lnTo>
                    <a:pt x="421" y="186"/>
                  </a:lnTo>
                  <a:lnTo>
                    <a:pt x="455" y="167"/>
                  </a:lnTo>
                  <a:lnTo>
                    <a:pt x="487" y="149"/>
                  </a:lnTo>
                  <a:lnTo>
                    <a:pt x="520" y="131"/>
                  </a:lnTo>
                  <a:lnTo>
                    <a:pt x="552" y="114"/>
                  </a:lnTo>
                  <a:lnTo>
                    <a:pt x="584" y="97"/>
                  </a:lnTo>
                  <a:lnTo>
                    <a:pt x="613" y="82"/>
                  </a:lnTo>
                  <a:lnTo>
                    <a:pt x="642" y="68"/>
                  </a:lnTo>
                  <a:lnTo>
                    <a:pt x="669" y="57"/>
                  </a:lnTo>
                  <a:lnTo>
                    <a:pt x="695" y="48"/>
                  </a:lnTo>
                  <a:lnTo>
                    <a:pt x="705" y="46"/>
                  </a:lnTo>
                  <a:lnTo>
                    <a:pt x="716" y="43"/>
                  </a:lnTo>
                  <a:lnTo>
                    <a:pt x="729" y="41"/>
                  </a:lnTo>
                  <a:lnTo>
                    <a:pt x="743" y="37"/>
                  </a:lnTo>
                  <a:lnTo>
                    <a:pt x="757" y="36"/>
                  </a:lnTo>
                  <a:lnTo>
                    <a:pt x="772" y="33"/>
                  </a:lnTo>
                  <a:lnTo>
                    <a:pt x="786" y="32"/>
                  </a:lnTo>
                  <a:lnTo>
                    <a:pt x="802" y="28"/>
                  </a:lnTo>
                  <a:lnTo>
                    <a:pt x="817" y="27"/>
                  </a:lnTo>
                  <a:lnTo>
                    <a:pt x="832" y="25"/>
                  </a:lnTo>
                  <a:lnTo>
                    <a:pt x="847" y="23"/>
                  </a:lnTo>
                  <a:lnTo>
                    <a:pt x="862" y="21"/>
                  </a:lnTo>
                  <a:lnTo>
                    <a:pt x="875" y="21"/>
                  </a:lnTo>
                  <a:lnTo>
                    <a:pt x="888" y="19"/>
                  </a:lnTo>
                  <a:lnTo>
                    <a:pt x="900" y="17"/>
                  </a:lnTo>
                  <a:lnTo>
                    <a:pt x="912" y="16"/>
                  </a:lnTo>
                  <a:lnTo>
                    <a:pt x="918" y="16"/>
                  </a:lnTo>
                  <a:lnTo>
                    <a:pt x="926" y="16"/>
                  </a:lnTo>
                  <a:lnTo>
                    <a:pt x="935" y="16"/>
                  </a:lnTo>
                  <a:lnTo>
                    <a:pt x="944" y="16"/>
                  </a:lnTo>
                  <a:lnTo>
                    <a:pt x="954" y="17"/>
                  </a:lnTo>
                  <a:lnTo>
                    <a:pt x="965" y="17"/>
                  </a:lnTo>
                  <a:lnTo>
                    <a:pt x="975" y="17"/>
                  </a:lnTo>
                  <a:lnTo>
                    <a:pt x="986" y="17"/>
                  </a:lnTo>
                  <a:lnTo>
                    <a:pt x="995" y="17"/>
                  </a:lnTo>
                  <a:lnTo>
                    <a:pt x="1006" y="17"/>
                  </a:lnTo>
                  <a:lnTo>
                    <a:pt x="1016" y="17"/>
                  </a:lnTo>
                  <a:lnTo>
                    <a:pt x="1027" y="17"/>
                  </a:lnTo>
                  <a:lnTo>
                    <a:pt x="1036" y="17"/>
                  </a:lnTo>
                  <a:lnTo>
                    <a:pt x="1045" y="17"/>
                  </a:lnTo>
                  <a:lnTo>
                    <a:pt x="1053" y="17"/>
                  </a:lnTo>
                  <a:lnTo>
                    <a:pt x="1061" y="16"/>
                  </a:lnTo>
                  <a:lnTo>
                    <a:pt x="1067" y="16"/>
                  </a:lnTo>
                  <a:lnTo>
                    <a:pt x="1074" y="16"/>
                  </a:lnTo>
                  <a:lnTo>
                    <a:pt x="1082" y="16"/>
                  </a:lnTo>
                  <a:lnTo>
                    <a:pt x="1091" y="14"/>
                  </a:lnTo>
                  <a:lnTo>
                    <a:pt x="1100" y="14"/>
                  </a:lnTo>
                  <a:lnTo>
                    <a:pt x="1109" y="12"/>
                  </a:lnTo>
                  <a:lnTo>
                    <a:pt x="1118" y="10"/>
                  </a:lnTo>
                  <a:lnTo>
                    <a:pt x="1128" y="9"/>
                  </a:lnTo>
                  <a:lnTo>
                    <a:pt x="1137" y="9"/>
                  </a:lnTo>
                  <a:lnTo>
                    <a:pt x="1146" y="7"/>
                  </a:lnTo>
                  <a:lnTo>
                    <a:pt x="1155" y="5"/>
                  </a:lnTo>
                  <a:lnTo>
                    <a:pt x="1164" y="4"/>
                  </a:lnTo>
                  <a:lnTo>
                    <a:pt x="1171" y="4"/>
                  </a:lnTo>
                  <a:lnTo>
                    <a:pt x="1180" y="2"/>
                  </a:lnTo>
                  <a:lnTo>
                    <a:pt x="1188" y="2"/>
                  </a:lnTo>
                  <a:lnTo>
                    <a:pt x="1195" y="0"/>
                  </a:lnTo>
                  <a:lnTo>
                    <a:pt x="1197" y="0"/>
                  </a:lnTo>
                  <a:lnTo>
                    <a:pt x="1199" y="0"/>
                  </a:lnTo>
                  <a:lnTo>
                    <a:pt x="1201" y="0"/>
                  </a:lnTo>
                  <a:lnTo>
                    <a:pt x="1205" y="0"/>
                  </a:lnTo>
                  <a:lnTo>
                    <a:pt x="1208" y="0"/>
                  </a:lnTo>
                  <a:lnTo>
                    <a:pt x="1211" y="0"/>
                  </a:lnTo>
                  <a:lnTo>
                    <a:pt x="1215" y="0"/>
                  </a:lnTo>
                  <a:lnTo>
                    <a:pt x="1218" y="0"/>
                  </a:lnTo>
                  <a:lnTo>
                    <a:pt x="1221" y="0"/>
                  </a:lnTo>
                  <a:lnTo>
                    <a:pt x="1225" y="0"/>
                  </a:lnTo>
                  <a:lnTo>
                    <a:pt x="1228" y="0"/>
                  </a:lnTo>
                  <a:lnTo>
                    <a:pt x="1232" y="0"/>
                  </a:lnTo>
                  <a:lnTo>
                    <a:pt x="1234" y="0"/>
                  </a:lnTo>
                  <a:lnTo>
                    <a:pt x="1237" y="0"/>
                  </a:lnTo>
                  <a:lnTo>
                    <a:pt x="1240" y="0"/>
                  </a:lnTo>
                  <a:lnTo>
                    <a:pt x="1243" y="0"/>
                  </a:lnTo>
                  <a:lnTo>
                    <a:pt x="1245" y="1"/>
                  </a:lnTo>
                  <a:lnTo>
                    <a:pt x="1247" y="1"/>
                  </a:lnTo>
                  <a:lnTo>
                    <a:pt x="1249" y="2"/>
                  </a:lnTo>
                  <a:lnTo>
                    <a:pt x="1252" y="2"/>
                  </a:lnTo>
                  <a:lnTo>
                    <a:pt x="1254" y="4"/>
                  </a:lnTo>
                  <a:lnTo>
                    <a:pt x="1258" y="4"/>
                  </a:lnTo>
                  <a:lnTo>
                    <a:pt x="1260" y="5"/>
                  </a:lnTo>
                  <a:lnTo>
                    <a:pt x="1264" y="5"/>
                  </a:lnTo>
                  <a:lnTo>
                    <a:pt x="1266" y="7"/>
                  </a:lnTo>
                  <a:lnTo>
                    <a:pt x="1269" y="7"/>
                  </a:lnTo>
                  <a:lnTo>
                    <a:pt x="1271" y="8"/>
                  </a:lnTo>
                  <a:lnTo>
                    <a:pt x="1275" y="8"/>
                  </a:lnTo>
                  <a:lnTo>
                    <a:pt x="1277" y="9"/>
                  </a:lnTo>
                  <a:lnTo>
                    <a:pt x="1279" y="9"/>
                  </a:lnTo>
                  <a:lnTo>
                    <a:pt x="1281" y="9"/>
                  </a:lnTo>
                  <a:lnTo>
                    <a:pt x="1285" y="9"/>
                  </a:lnTo>
                  <a:lnTo>
                    <a:pt x="1289" y="9"/>
                  </a:lnTo>
                  <a:lnTo>
                    <a:pt x="1293" y="9"/>
                  </a:lnTo>
                  <a:lnTo>
                    <a:pt x="1297" y="9"/>
                  </a:lnTo>
                  <a:lnTo>
                    <a:pt x="1302" y="9"/>
                  </a:lnTo>
                  <a:lnTo>
                    <a:pt x="1307" y="9"/>
                  </a:lnTo>
                  <a:lnTo>
                    <a:pt x="1312" y="7"/>
                  </a:lnTo>
                  <a:lnTo>
                    <a:pt x="1318" y="7"/>
                  </a:lnTo>
                  <a:lnTo>
                    <a:pt x="1323" y="5"/>
                  </a:lnTo>
                  <a:lnTo>
                    <a:pt x="1328" y="5"/>
                  </a:lnTo>
                  <a:lnTo>
                    <a:pt x="1333" y="4"/>
                  </a:lnTo>
                  <a:lnTo>
                    <a:pt x="1338" y="4"/>
                  </a:lnTo>
                  <a:lnTo>
                    <a:pt x="1343" y="2"/>
                  </a:lnTo>
                  <a:lnTo>
                    <a:pt x="1347" y="2"/>
                  </a:lnTo>
                  <a:lnTo>
                    <a:pt x="1352" y="1"/>
                  </a:lnTo>
                  <a:lnTo>
                    <a:pt x="1356" y="1"/>
                  </a:lnTo>
                  <a:lnTo>
                    <a:pt x="1361" y="0"/>
                  </a:lnTo>
                  <a:lnTo>
                    <a:pt x="1363" y="2"/>
                  </a:lnTo>
                  <a:lnTo>
                    <a:pt x="1366" y="2"/>
                  </a:lnTo>
                  <a:lnTo>
                    <a:pt x="1370" y="3"/>
                  </a:lnTo>
                  <a:lnTo>
                    <a:pt x="1374" y="3"/>
                  </a:lnTo>
                  <a:lnTo>
                    <a:pt x="1378" y="5"/>
                  </a:lnTo>
                  <a:lnTo>
                    <a:pt x="1383" y="6"/>
                  </a:lnTo>
                  <a:lnTo>
                    <a:pt x="1388" y="8"/>
                  </a:lnTo>
                  <a:lnTo>
                    <a:pt x="1393" y="8"/>
                  </a:lnTo>
                  <a:lnTo>
                    <a:pt x="1397" y="10"/>
                  </a:lnTo>
                  <a:lnTo>
                    <a:pt x="1402" y="12"/>
                  </a:lnTo>
                  <a:lnTo>
                    <a:pt x="1406" y="13"/>
                  </a:lnTo>
                  <a:lnTo>
                    <a:pt x="1411" y="13"/>
                  </a:lnTo>
                  <a:lnTo>
                    <a:pt x="1415" y="15"/>
                  </a:lnTo>
                  <a:lnTo>
                    <a:pt x="1419" y="15"/>
                  </a:lnTo>
                  <a:lnTo>
                    <a:pt x="1422" y="16"/>
                  </a:lnTo>
                  <a:lnTo>
                    <a:pt x="1427" y="16"/>
                  </a:lnTo>
                  <a:lnTo>
                    <a:pt x="1432" y="17"/>
                  </a:lnTo>
                  <a:lnTo>
                    <a:pt x="1438" y="17"/>
                  </a:lnTo>
                  <a:lnTo>
                    <a:pt x="1445" y="17"/>
                  </a:lnTo>
                  <a:lnTo>
                    <a:pt x="1452" y="17"/>
                  </a:lnTo>
                  <a:lnTo>
                    <a:pt x="1459" y="17"/>
                  </a:lnTo>
                  <a:lnTo>
                    <a:pt x="1467" y="16"/>
                  </a:lnTo>
                  <a:lnTo>
                    <a:pt x="1476" y="16"/>
                  </a:lnTo>
                  <a:lnTo>
                    <a:pt x="1485" y="14"/>
                  </a:lnTo>
                  <a:lnTo>
                    <a:pt x="1492" y="14"/>
                  </a:lnTo>
                  <a:lnTo>
                    <a:pt x="1500" y="13"/>
                  </a:lnTo>
                  <a:lnTo>
                    <a:pt x="1507" y="13"/>
                  </a:lnTo>
                  <a:lnTo>
                    <a:pt x="1516" y="11"/>
                  </a:lnTo>
                  <a:lnTo>
                    <a:pt x="1523" y="11"/>
                  </a:lnTo>
                  <a:lnTo>
                    <a:pt x="1531" y="10"/>
                  </a:lnTo>
                  <a:lnTo>
                    <a:pt x="1536" y="10"/>
                  </a:lnTo>
                  <a:lnTo>
                    <a:pt x="1544" y="9"/>
                  </a:lnTo>
                  <a:lnTo>
                    <a:pt x="1557" y="9"/>
                  </a:lnTo>
                  <a:lnTo>
                    <a:pt x="1571" y="9"/>
                  </a:lnTo>
                  <a:lnTo>
                    <a:pt x="1587" y="9"/>
                  </a:lnTo>
                  <a:lnTo>
                    <a:pt x="1605" y="9"/>
                  </a:lnTo>
                  <a:lnTo>
                    <a:pt x="1623" y="9"/>
                  </a:lnTo>
                  <a:lnTo>
                    <a:pt x="1643" y="9"/>
                  </a:lnTo>
                  <a:lnTo>
                    <a:pt x="1662" y="9"/>
                  </a:lnTo>
                  <a:lnTo>
                    <a:pt x="1683" y="9"/>
                  </a:lnTo>
                  <a:lnTo>
                    <a:pt x="1703" y="10"/>
                  </a:lnTo>
                  <a:lnTo>
                    <a:pt x="1722" y="10"/>
                  </a:lnTo>
                  <a:lnTo>
                    <a:pt x="1741" y="10"/>
                  </a:lnTo>
                  <a:lnTo>
                    <a:pt x="1760" y="10"/>
                  </a:lnTo>
                  <a:lnTo>
                    <a:pt x="1777" y="10"/>
                  </a:lnTo>
                  <a:lnTo>
                    <a:pt x="1794" y="10"/>
                  </a:lnTo>
                  <a:lnTo>
                    <a:pt x="1810" y="10"/>
                  </a:lnTo>
                  <a:lnTo>
                    <a:pt x="1825" y="9"/>
                  </a:lnTo>
                  <a:lnTo>
                    <a:pt x="1831" y="10"/>
                  </a:lnTo>
                  <a:lnTo>
                    <a:pt x="1840" y="10"/>
                  </a:lnTo>
                  <a:lnTo>
                    <a:pt x="1852" y="10"/>
                  </a:lnTo>
                  <a:lnTo>
                    <a:pt x="1865" y="10"/>
                  </a:lnTo>
                  <a:lnTo>
                    <a:pt x="1878" y="12"/>
                  </a:lnTo>
                  <a:lnTo>
                    <a:pt x="1894" y="12"/>
                  </a:lnTo>
                  <a:lnTo>
                    <a:pt x="1910" y="12"/>
                  </a:lnTo>
                  <a:lnTo>
                    <a:pt x="1926" y="12"/>
                  </a:lnTo>
                  <a:lnTo>
                    <a:pt x="1940" y="14"/>
                  </a:lnTo>
                  <a:lnTo>
                    <a:pt x="1956" y="14"/>
                  </a:lnTo>
                  <a:lnTo>
                    <a:pt x="1970" y="14"/>
                  </a:lnTo>
                  <a:lnTo>
                    <a:pt x="1983" y="14"/>
                  </a:lnTo>
                  <a:lnTo>
                    <a:pt x="1995" y="16"/>
                  </a:lnTo>
                  <a:lnTo>
                    <a:pt x="2004" y="16"/>
                  </a:lnTo>
                  <a:lnTo>
                    <a:pt x="2012" y="16"/>
                  </a:lnTo>
                  <a:lnTo>
                    <a:pt x="2017" y="16"/>
                  </a:lnTo>
                  <a:lnTo>
                    <a:pt x="2022" y="17"/>
                  </a:lnTo>
                  <a:lnTo>
                    <a:pt x="2029" y="17"/>
                  </a:lnTo>
                  <a:lnTo>
                    <a:pt x="2036" y="18"/>
                  </a:lnTo>
                  <a:lnTo>
                    <a:pt x="2044" y="18"/>
                  </a:lnTo>
                  <a:lnTo>
                    <a:pt x="2051" y="18"/>
                  </a:lnTo>
                  <a:lnTo>
                    <a:pt x="2060" y="18"/>
                  </a:lnTo>
                  <a:lnTo>
                    <a:pt x="2069" y="18"/>
                  </a:lnTo>
                  <a:lnTo>
                    <a:pt x="2078" y="17"/>
                  </a:lnTo>
                  <a:lnTo>
                    <a:pt x="2086" y="17"/>
                  </a:lnTo>
                  <a:lnTo>
                    <a:pt x="2096" y="17"/>
                  </a:lnTo>
                  <a:lnTo>
                    <a:pt x="2104" y="17"/>
                  </a:lnTo>
                  <a:lnTo>
                    <a:pt x="2113" y="17"/>
                  </a:lnTo>
                  <a:lnTo>
                    <a:pt x="2120" y="17"/>
                  </a:lnTo>
                  <a:lnTo>
                    <a:pt x="2128" y="17"/>
                  </a:lnTo>
                  <a:lnTo>
                    <a:pt x="2135" y="17"/>
                  </a:lnTo>
                  <a:lnTo>
                    <a:pt x="2142" y="16"/>
                  </a:lnTo>
                  <a:lnTo>
                    <a:pt x="2147" y="16"/>
                  </a:lnTo>
                  <a:lnTo>
                    <a:pt x="2154" y="16"/>
                  </a:lnTo>
                  <a:lnTo>
                    <a:pt x="2162" y="16"/>
                  </a:lnTo>
                  <a:lnTo>
                    <a:pt x="2171" y="16"/>
                  </a:lnTo>
                  <a:lnTo>
                    <a:pt x="2180" y="16"/>
                  </a:lnTo>
                  <a:lnTo>
                    <a:pt x="2189" y="16"/>
                  </a:lnTo>
                  <a:lnTo>
                    <a:pt x="2198" y="16"/>
                  </a:lnTo>
                  <a:lnTo>
                    <a:pt x="2208" y="16"/>
                  </a:lnTo>
                  <a:lnTo>
                    <a:pt x="2217" y="16"/>
                  </a:lnTo>
                  <a:lnTo>
                    <a:pt x="2226" y="16"/>
                  </a:lnTo>
                  <a:lnTo>
                    <a:pt x="2235" y="16"/>
                  </a:lnTo>
                  <a:lnTo>
                    <a:pt x="2244" y="16"/>
                  </a:lnTo>
                  <a:lnTo>
                    <a:pt x="2251" y="16"/>
                  </a:lnTo>
                  <a:lnTo>
                    <a:pt x="2259" y="16"/>
                  </a:lnTo>
                  <a:lnTo>
                    <a:pt x="2267" y="16"/>
                  </a:lnTo>
                  <a:lnTo>
                    <a:pt x="2274" y="16"/>
                  </a:lnTo>
                  <a:lnTo>
                    <a:pt x="2279" y="17"/>
                  </a:lnTo>
                  <a:lnTo>
                    <a:pt x="2285" y="17"/>
                  </a:lnTo>
                  <a:lnTo>
                    <a:pt x="2292" y="19"/>
                  </a:lnTo>
                  <a:lnTo>
                    <a:pt x="2301" y="19"/>
                  </a:lnTo>
                  <a:lnTo>
                    <a:pt x="2308" y="21"/>
                  </a:lnTo>
                  <a:lnTo>
                    <a:pt x="2317" y="21"/>
                  </a:lnTo>
                  <a:lnTo>
                    <a:pt x="2326" y="23"/>
                  </a:lnTo>
                  <a:lnTo>
                    <a:pt x="2336" y="23"/>
                  </a:lnTo>
                  <a:lnTo>
                    <a:pt x="2344" y="25"/>
                  </a:lnTo>
                  <a:lnTo>
                    <a:pt x="2353" y="27"/>
                  </a:lnTo>
                  <a:lnTo>
                    <a:pt x="2360" y="29"/>
                  </a:lnTo>
                  <a:lnTo>
                    <a:pt x="2370" y="29"/>
                  </a:lnTo>
                  <a:lnTo>
                    <a:pt x="2377" y="32"/>
                  </a:lnTo>
                  <a:lnTo>
                    <a:pt x="2384" y="34"/>
                  </a:lnTo>
                  <a:lnTo>
                    <a:pt x="2389" y="36"/>
                  </a:lnTo>
                  <a:lnTo>
                    <a:pt x="2395" y="38"/>
                  </a:lnTo>
                  <a:lnTo>
                    <a:pt x="2398" y="42"/>
                  </a:lnTo>
                  <a:lnTo>
                    <a:pt x="2402" y="45"/>
                  </a:lnTo>
                  <a:lnTo>
                    <a:pt x="2405" y="50"/>
                  </a:lnTo>
                  <a:lnTo>
                    <a:pt x="2409" y="54"/>
                  </a:lnTo>
                  <a:lnTo>
                    <a:pt x="2411" y="61"/>
                  </a:lnTo>
                  <a:lnTo>
                    <a:pt x="2415" y="66"/>
                  </a:lnTo>
                  <a:lnTo>
                    <a:pt x="2418" y="73"/>
                  </a:lnTo>
                  <a:lnTo>
                    <a:pt x="2422" y="79"/>
                  </a:lnTo>
                  <a:lnTo>
                    <a:pt x="2424" y="86"/>
                  </a:lnTo>
                  <a:lnTo>
                    <a:pt x="2427" y="93"/>
                  </a:lnTo>
                  <a:lnTo>
                    <a:pt x="2428" y="100"/>
                  </a:lnTo>
                  <a:lnTo>
                    <a:pt x="2431" y="105"/>
                  </a:lnTo>
                  <a:lnTo>
                    <a:pt x="2433" y="113"/>
                  </a:lnTo>
                  <a:lnTo>
                    <a:pt x="2435" y="118"/>
                  </a:lnTo>
                  <a:lnTo>
                    <a:pt x="2437" y="123"/>
                  </a:lnTo>
                  <a:lnTo>
                    <a:pt x="2439" y="127"/>
                  </a:lnTo>
                  <a:lnTo>
                    <a:pt x="2439" y="132"/>
                  </a:lnTo>
                  <a:lnTo>
                    <a:pt x="2439" y="137"/>
                  </a:lnTo>
                  <a:lnTo>
                    <a:pt x="2439" y="143"/>
                  </a:lnTo>
                  <a:lnTo>
                    <a:pt x="2439" y="148"/>
                  </a:lnTo>
                  <a:lnTo>
                    <a:pt x="2437" y="153"/>
                  </a:lnTo>
                  <a:lnTo>
                    <a:pt x="2437" y="158"/>
                  </a:lnTo>
                  <a:lnTo>
                    <a:pt x="2435" y="164"/>
                  </a:lnTo>
                  <a:lnTo>
                    <a:pt x="2435" y="167"/>
                  </a:lnTo>
                  <a:lnTo>
                    <a:pt x="2433" y="172"/>
                  </a:lnTo>
                  <a:lnTo>
                    <a:pt x="2431" y="177"/>
                  </a:lnTo>
                  <a:lnTo>
                    <a:pt x="2429" y="183"/>
                  </a:lnTo>
                  <a:lnTo>
                    <a:pt x="2428" y="186"/>
                  </a:lnTo>
                  <a:lnTo>
                    <a:pt x="2425" y="191"/>
                  </a:lnTo>
                  <a:lnTo>
                    <a:pt x="2423" y="195"/>
                  </a:lnTo>
                  <a:lnTo>
                    <a:pt x="2420" y="200"/>
                  </a:lnTo>
                  <a:lnTo>
                    <a:pt x="2418" y="203"/>
                  </a:lnTo>
                  <a:lnTo>
                    <a:pt x="2413" y="206"/>
                  </a:lnTo>
                  <a:lnTo>
                    <a:pt x="2406" y="210"/>
                  </a:lnTo>
                  <a:lnTo>
                    <a:pt x="2394" y="214"/>
                  </a:lnTo>
                  <a:lnTo>
                    <a:pt x="2381" y="216"/>
                  </a:lnTo>
                  <a:lnTo>
                    <a:pt x="2365" y="220"/>
                  </a:lnTo>
                  <a:lnTo>
                    <a:pt x="2348" y="221"/>
                  </a:lnTo>
                  <a:lnTo>
                    <a:pt x="2329" y="224"/>
                  </a:lnTo>
                  <a:lnTo>
                    <a:pt x="2311" y="226"/>
                  </a:lnTo>
                  <a:lnTo>
                    <a:pt x="2292" y="229"/>
                  </a:lnTo>
                  <a:lnTo>
                    <a:pt x="2273" y="231"/>
                  </a:lnTo>
                  <a:lnTo>
                    <a:pt x="2255" y="233"/>
                  </a:lnTo>
                  <a:lnTo>
                    <a:pt x="2239" y="235"/>
                  </a:lnTo>
                  <a:lnTo>
                    <a:pt x="2224" y="236"/>
                  </a:lnTo>
                  <a:lnTo>
                    <a:pt x="2213" y="238"/>
                  </a:lnTo>
                  <a:lnTo>
                    <a:pt x="2204" y="240"/>
                  </a:lnTo>
                  <a:lnTo>
                    <a:pt x="2198" y="240"/>
                  </a:lnTo>
                  <a:lnTo>
                    <a:pt x="2193" y="241"/>
                  </a:lnTo>
                  <a:lnTo>
                    <a:pt x="2186" y="241"/>
                  </a:lnTo>
                  <a:lnTo>
                    <a:pt x="2177" y="242"/>
                  </a:lnTo>
                  <a:lnTo>
                    <a:pt x="2167" y="242"/>
                  </a:lnTo>
                  <a:lnTo>
                    <a:pt x="2155" y="243"/>
                  </a:lnTo>
                  <a:lnTo>
                    <a:pt x="2144" y="243"/>
                  </a:lnTo>
                  <a:lnTo>
                    <a:pt x="2131" y="243"/>
                  </a:lnTo>
                  <a:lnTo>
                    <a:pt x="2118" y="243"/>
                  </a:lnTo>
                  <a:lnTo>
                    <a:pt x="2104" y="243"/>
                  </a:lnTo>
                  <a:lnTo>
                    <a:pt x="2091" y="243"/>
                  </a:lnTo>
                  <a:lnTo>
                    <a:pt x="2078" y="243"/>
                  </a:lnTo>
                  <a:lnTo>
                    <a:pt x="2066" y="243"/>
                  </a:lnTo>
                  <a:lnTo>
                    <a:pt x="2055" y="245"/>
                  </a:lnTo>
                  <a:lnTo>
                    <a:pt x="2046" y="245"/>
                  </a:lnTo>
                  <a:lnTo>
                    <a:pt x="2038" y="246"/>
                  </a:lnTo>
                  <a:lnTo>
                    <a:pt x="2033" y="246"/>
                  </a:lnTo>
                  <a:lnTo>
                    <a:pt x="2029" y="248"/>
                  </a:lnTo>
                  <a:lnTo>
                    <a:pt x="2022" y="248"/>
                  </a:lnTo>
                  <a:lnTo>
                    <a:pt x="2013" y="249"/>
                  </a:lnTo>
                  <a:lnTo>
                    <a:pt x="2001" y="249"/>
                  </a:lnTo>
                  <a:lnTo>
                    <a:pt x="1988" y="251"/>
                  </a:lnTo>
                  <a:lnTo>
                    <a:pt x="1974" y="251"/>
                  </a:lnTo>
                  <a:lnTo>
                    <a:pt x="1958" y="252"/>
                  </a:lnTo>
                  <a:lnTo>
                    <a:pt x="1943" y="252"/>
                  </a:lnTo>
                  <a:lnTo>
                    <a:pt x="1927" y="254"/>
                  </a:lnTo>
                  <a:lnTo>
                    <a:pt x="1912" y="254"/>
                  </a:lnTo>
                  <a:lnTo>
                    <a:pt x="1897" y="254"/>
                  </a:lnTo>
                  <a:lnTo>
                    <a:pt x="1884" y="254"/>
                  </a:lnTo>
                  <a:lnTo>
                    <a:pt x="1871" y="254"/>
                  </a:lnTo>
                  <a:lnTo>
                    <a:pt x="1862" y="254"/>
                  </a:lnTo>
                  <a:lnTo>
                    <a:pt x="1854" y="254"/>
                  </a:lnTo>
                  <a:lnTo>
                    <a:pt x="1850" y="254"/>
                  </a:lnTo>
                  <a:lnTo>
                    <a:pt x="1844" y="255"/>
                  </a:lnTo>
                  <a:lnTo>
                    <a:pt x="1837" y="256"/>
                  </a:lnTo>
                  <a:lnTo>
                    <a:pt x="1827" y="258"/>
                  </a:lnTo>
                  <a:lnTo>
                    <a:pt x="1816" y="260"/>
                  </a:lnTo>
                  <a:lnTo>
                    <a:pt x="1804" y="264"/>
                  </a:lnTo>
                  <a:lnTo>
                    <a:pt x="1791" y="266"/>
                  </a:lnTo>
                  <a:lnTo>
                    <a:pt x="1777" y="270"/>
                  </a:lnTo>
                  <a:lnTo>
                    <a:pt x="1764" y="272"/>
                  </a:lnTo>
                  <a:lnTo>
                    <a:pt x="1749" y="278"/>
                  </a:lnTo>
                  <a:lnTo>
                    <a:pt x="1736" y="281"/>
                  </a:lnTo>
                  <a:lnTo>
                    <a:pt x="1723" y="285"/>
                  </a:lnTo>
                  <a:lnTo>
                    <a:pt x="1712" y="289"/>
                  </a:lnTo>
                  <a:lnTo>
                    <a:pt x="1702" y="292"/>
                  </a:lnTo>
                  <a:lnTo>
                    <a:pt x="1694" y="296"/>
                  </a:lnTo>
                  <a:lnTo>
                    <a:pt x="1688" y="299"/>
                  </a:lnTo>
                  <a:lnTo>
                    <a:pt x="1685" y="302"/>
                  </a:lnTo>
                  <a:lnTo>
                    <a:pt x="1683" y="305"/>
                  </a:lnTo>
                  <a:lnTo>
                    <a:pt x="1682" y="306"/>
                  </a:lnTo>
                  <a:lnTo>
                    <a:pt x="1682" y="310"/>
                  </a:lnTo>
                  <a:lnTo>
                    <a:pt x="1682" y="312"/>
                  </a:lnTo>
                  <a:lnTo>
                    <a:pt x="1682" y="315"/>
                  </a:lnTo>
                  <a:lnTo>
                    <a:pt x="1682" y="319"/>
                  </a:lnTo>
                  <a:lnTo>
                    <a:pt x="1682" y="322"/>
                  </a:lnTo>
                  <a:lnTo>
                    <a:pt x="1683" y="325"/>
                  </a:lnTo>
                  <a:lnTo>
                    <a:pt x="1683" y="329"/>
                  </a:lnTo>
                  <a:lnTo>
                    <a:pt x="1683" y="333"/>
                  </a:lnTo>
                  <a:lnTo>
                    <a:pt x="1683" y="336"/>
                  </a:lnTo>
                  <a:lnTo>
                    <a:pt x="1685" y="339"/>
                  </a:lnTo>
                  <a:lnTo>
                    <a:pt x="1685" y="343"/>
                  </a:lnTo>
                  <a:lnTo>
                    <a:pt x="1685" y="345"/>
                  </a:lnTo>
                  <a:lnTo>
                    <a:pt x="1685" y="347"/>
                  </a:lnTo>
                  <a:lnTo>
                    <a:pt x="1685" y="349"/>
                  </a:lnTo>
                  <a:lnTo>
                    <a:pt x="1683" y="351"/>
                  </a:lnTo>
                  <a:lnTo>
                    <a:pt x="1682" y="353"/>
                  </a:lnTo>
                  <a:lnTo>
                    <a:pt x="1680" y="355"/>
                  </a:lnTo>
                  <a:lnTo>
                    <a:pt x="1678" y="356"/>
                  </a:lnTo>
                  <a:lnTo>
                    <a:pt x="1674" y="358"/>
                  </a:lnTo>
                  <a:lnTo>
                    <a:pt x="1673" y="360"/>
                  </a:lnTo>
                  <a:lnTo>
                    <a:pt x="1670" y="362"/>
                  </a:lnTo>
                  <a:lnTo>
                    <a:pt x="1669" y="362"/>
                  </a:lnTo>
                  <a:lnTo>
                    <a:pt x="1665" y="363"/>
                  </a:lnTo>
                  <a:lnTo>
                    <a:pt x="1663" y="365"/>
                  </a:lnTo>
                  <a:lnTo>
                    <a:pt x="1660" y="367"/>
                  </a:lnTo>
                  <a:lnTo>
                    <a:pt x="1658" y="368"/>
                  </a:lnTo>
                  <a:lnTo>
                    <a:pt x="1656" y="370"/>
                  </a:lnTo>
                  <a:lnTo>
                    <a:pt x="1654" y="371"/>
                  </a:lnTo>
                  <a:lnTo>
                    <a:pt x="1653" y="373"/>
                  </a:lnTo>
                  <a:lnTo>
                    <a:pt x="1652" y="373"/>
                  </a:lnTo>
                  <a:lnTo>
                    <a:pt x="1650" y="375"/>
                  </a:lnTo>
                  <a:lnTo>
                    <a:pt x="1648" y="377"/>
                  </a:lnTo>
                  <a:lnTo>
                    <a:pt x="1646" y="379"/>
                  </a:lnTo>
                  <a:lnTo>
                    <a:pt x="1645" y="381"/>
                  </a:lnTo>
                  <a:lnTo>
                    <a:pt x="1643" y="385"/>
                  </a:lnTo>
                  <a:lnTo>
                    <a:pt x="1641" y="387"/>
                  </a:lnTo>
                  <a:lnTo>
                    <a:pt x="1639" y="391"/>
                  </a:lnTo>
                  <a:lnTo>
                    <a:pt x="1638" y="393"/>
                  </a:lnTo>
                  <a:lnTo>
                    <a:pt x="1636" y="396"/>
                  </a:lnTo>
                  <a:lnTo>
                    <a:pt x="1634" y="399"/>
                  </a:lnTo>
                  <a:lnTo>
                    <a:pt x="1632" y="403"/>
                  </a:lnTo>
                  <a:lnTo>
                    <a:pt x="1630" y="405"/>
                  </a:lnTo>
                  <a:lnTo>
                    <a:pt x="1629" y="407"/>
                  </a:lnTo>
                  <a:lnTo>
                    <a:pt x="1627" y="409"/>
                  </a:lnTo>
                  <a:lnTo>
                    <a:pt x="1625" y="410"/>
                  </a:lnTo>
                  <a:lnTo>
                    <a:pt x="1625" y="411"/>
                  </a:lnTo>
                  <a:lnTo>
                    <a:pt x="1623" y="413"/>
                  </a:lnTo>
                  <a:lnTo>
                    <a:pt x="1622" y="415"/>
                  </a:lnTo>
                  <a:lnTo>
                    <a:pt x="1620" y="417"/>
                  </a:lnTo>
                  <a:lnTo>
                    <a:pt x="1619" y="418"/>
                  </a:lnTo>
                  <a:lnTo>
                    <a:pt x="1617" y="420"/>
                  </a:lnTo>
                  <a:lnTo>
                    <a:pt x="1616" y="422"/>
                  </a:lnTo>
                  <a:lnTo>
                    <a:pt x="1614" y="424"/>
                  </a:lnTo>
                  <a:lnTo>
                    <a:pt x="1612" y="424"/>
                  </a:lnTo>
                  <a:lnTo>
                    <a:pt x="1610" y="426"/>
                  </a:lnTo>
                  <a:lnTo>
                    <a:pt x="1608" y="428"/>
                  </a:lnTo>
                  <a:lnTo>
                    <a:pt x="1606" y="429"/>
                  </a:lnTo>
                  <a:lnTo>
                    <a:pt x="1604" y="431"/>
                  </a:lnTo>
                  <a:lnTo>
                    <a:pt x="1602" y="433"/>
                  </a:lnTo>
                  <a:lnTo>
                    <a:pt x="1602" y="435"/>
                  </a:lnTo>
                  <a:lnTo>
                    <a:pt x="1601" y="437"/>
                  </a:lnTo>
                  <a:lnTo>
                    <a:pt x="1601" y="437"/>
                  </a:lnTo>
                  <a:lnTo>
                    <a:pt x="1600" y="440"/>
                  </a:lnTo>
                  <a:lnTo>
                    <a:pt x="1600" y="442"/>
                  </a:lnTo>
                  <a:lnTo>
                    <a:pt x="1600" y="444"/>
                  </a:lnTo>
                  <a:lnTo>
                    <a:pt x="1601" y="446"/>
                  </a:lnTo>
                  <a:lnTo>
                    <a:pt x="1601" y="450"/>
                  </a:lnTo>
                  <a:lnTo>
                    <a:pt x="1602" y="451"/>
                  </a:lnTo>
                  <a:lnTo>
                    <a:pt x="1602" y="455"/>
                  </a:lnTo>
                  <a:lnTo>
                    <a:pt x="1604" y="457"/>
                  </a:lnTo>
                  <a:lnTo>
                    <a:pt x="1604" y="460"/>
                  </a:lnTo>
                  <a:lnTo>
                    <a:pt x="1605" y="463"/>
                  </a:lnTo>
                  <a:lnTo>
                    <a:pt x="1605" y="466"/>
                  </a:lnTo>
                  <a:lnTo>
                    <a:pt x="1606" y="468"/>
                  </a:lnTo>
                  <a:lnTo>
                    <a:pt x="1606" y="471"/>
                  </a:lnTo>
                  <a:lnTo>
                    <a:pt x="1608" y="473"/>
                  </a:lnTo>
                  <a:lnTo>
                    <a:pt x="1608" y="475"/>
                  </a:lnTo>
                  <a:lnTo>
                    <a:pt x="1610" y="476"/>
                  </a:lnTo>
                  <a:lnTo>
                    <a:pt x="1610" y="480"/>
                  </a:lnTo>
                  <a:lnTo>
                    <a:pt x="1611" y="485"/>
                  </a:lnTo>
                  <a:lnTo>
                    <a:pt x="1613" y="490"/>
                  </a:lnTo>
                  <a:lnTo>
                    <a:pt x="1614" y="494"/>
                  </a:lnTo>
                  <a:lnTo>
                    <a:pt x="1616" y="500"/>
                  </a:lnTo>
                  <a:lnTo>
                    <a:pt x="1618" y="505"/>
                  </a:lnTo>
                  <a:lnTo>
                    <a:pt x="1620" y="510"/>
                  </a:lnTo>
                  <a:lnTo>
                    <a:pt x="1623" y="515"/>
                  </a:lnTo>
                  <a:lnTo>
                    <a:pt x="1624" y="522"/>
                  </a:lnTo>
                  <a:lnTo>
                    <a:pt x="1626" y="527"/>
                  </a:lnTo>
                  <a:lnTo>
                    <a:pt x="1628" y="532"/>
                  </a:lnTo>
                  <a:lnTo>
                    <a:pt x="1630" y="538"/>
                  </a:lnTo>
                  <a:lnTo>
                    <a:pt x="1630" y="543"/>
                  </a:lnTo>
                  <a:lnTo>
                    <a:pt x="1632" y="547"/>
                  </a:lnTo>
                  <a:lnTo>
                    <a:pt x="1634" y="551"/>
                  </a:lnTo>
                  <a:lnTo>
                    <a:pt x="1635" y="555"/>
                  </a:lnTo>
                  <a:lnTo>
                    <a:pt x="1635" y="559"/>
                  </a:lnTo>
                  <a:lnTo>
                    <a:pt x="1635" y="561"/>
                  </a:lnTo>
                  <a:lnTo>
                    <a:pt x="1635" y="564"/>
                  </a:lnTo>
                  <a:lnTo>
                    <a:pt x="1635" y="566"/>
                  </a:lnTo>
                  <a:lnTo>
                    <a:pt x="1635" y="570"/>
                  </a:lnTo>
                  <a:lnTo>
                    <a:pt x="1635" y="573"/>
                  </a:lnTo>
                  <a:lnTo>
                    <a:pt x="1635" y="577"/>
                  </a:lnTo>
                  <a:lnTo>
                    <a:pt x="1636" y="580"/>
                  </a:lnTo>
                  <a:lnTo>
                    <a:pt x="1636" y="583"/>
                  </a:lnTo>
                  <a:lnTo>
                    <a:pt x="1636" y="587"/>
                  </a:lnTo>
                  <a:lnTo>
                    <a:pt x="1636" y="591"/>
                  </a:lnTo>
                  <a:lnTo>
                    <a:pt x="1636" y="594"/>
                  </a:lnTo>
                  <a:lnTo>
                    <a:pt x="1635" y="597"/>
                  </a:lnTo>
                  <a:lnTo>
                    <a:pt x="1635" y="599"/>
                  </a:lnTo>
                  <a:lnTo>
                    <a:pt x="1635" y="601"/>
                  </a:lnTo>
                  <a:lnTo>
                    <a:pt x="1635" y="603"/>
                  </a:lnTo>
                  <a:lnTo>
                    <a:pt x="1633" y="608"/>
                  </a:lnTo>
                  <a:lnTo>
                    <a:pt x="1631" y="612"/>
                  </a:lnTo>
                  <a:lnTo>
                    <a:pt x="1627" y="616"/>
                  </a:lnTo>
                  <a:lnTo>
                    <a:pt x="1626" y="619"/>
                  </a:lnTo>
                  <a:lnTo>
                    <a:pt x="1622" y="625"/>
                  </a:lnTo>
                  <a:lnTo>
                    <a:pt x="1619" y="628"/>
                  </a:lnTo>
                  <a:lnTo>
                    <a:pt x="1615" y="633"/>
                  </a:lnTo>
                  <a:lnTo>
                    <a:pt x="1612" y="636"/>
                  </a:lnTo>
                  <a:lnTo>
                    <a:pt x="1608" y="642"/>
                  </a:lnTo>
                  <a:lnTo>
                    <a:pt x="1604" y="646"/>
                  </a:lnTo>
                  <a:lnTo>
                    <a:pt x="1601" y="650"/>
                  </a:lnTo>
                  <a:lnTo>
                    <a:pt x="1597" y="654"/>
                  </a:lnTo>
                  <a:lnTo>
                    <a:pt x="1593" y="657"/>
                  </a:lnTo>
                  <a:lnTo>
                    <a:pt x="1590" y="661"/>
                  </a:lnTo>
                  <a:lnTo>
                    <a:pt x="1587" y="664"/>
                  </a:lnTo>
                  <a:lnTo>
                    <a:pt x="1585" y="666"/>
                  </a:lnTo>
                  <a:lnTo>
                    <a:pt x="1582" y="670"/>
                  </a:lnTo>
                  <a:lnTo>
                    <a:pt x="1580" y="671"/>
                  </a:lnTo>
                  <a:lnTo>
                    <a:pt x="1577" y="674"/>
                  </a:lnTo>
                  <a:lnTo>
                    <a:pt x="1575" y="676"/>
                  </a:lnTo>
                  <a:lnTo>
                    <a:pt x="1571" y="680"/>
                  </a:lnTo>
                  <a:lnTo>
                    <a:pt x="1570" y="682"/>
                  </a:lnTo>
                  <a:lnTo>
                    <a:pt x="1566" y="686"/>
                  </a:lnTo>
                  <a:lnTo>
                    <a:pt x="1565" y="687"/>
                  </a:lnTo>
                  <a:lnTo>
                    <a:pt x="1561" y="691"/>
                  </a:lnTo>
                  <a:lnTo>
                    <a:pt x="1558" y="694"/>
                  </a:lnTo>
                  <a:lnTo>
                    <a:pt x="1555" y="697"/>
                  </a:lnTo>
                  <a:lnTo>
                    <a:pt x="1553" y="699"/>
                  </a:lnTo>
                  <a:lnTo>
                    <a:pt x="1550" y="701"/>
                  </a:lnTo>
                  <a:lnTo>
                    <a:pt x="1548" y="703"/>
                  </a:lnTo>
                  <a:lnTo>
                    <a:pt x="1545" y="705"/>
                  </a:lnTo>
                  <a:lnTo>
                    <a:pt x="1544" y="706"/>
                  </a:lnTo>
                  <a:lnTo>
                    <a:pt x="1537" y="709"/>
                  </a:lnTo>
                  <a:lnTo>
                    <a:pt x="1532" y="711"/>
                  </a:lnTo>
                  <a:lnTo>
                    <a:pt x="1525" y="713"/>
                  </a:lnTo>
                  <a:lnTo>
                    <a:pt x="1519" y="714"/>
                  </a:lnTo>
                  <a:lnTo>
                    <a:pt x="1510" y="716"/>
                  </a:lnTo>
                  <a:lnTo>
                    <a:pt x="1503" y="717"/>
                  </a:lnTo>
                  <a:lnTo>
                    <a:pt x="1495" y="718"/>
                  </a:lnTo>
                  <a:lnTo>
                    <a:pt x="1488" y="718"/>
                  </a:lnTo>
                  <a:lnTo>
                    <a:pt x="1479" y="720"/>
                  </a:lnTo>
                  <a:lnTo>
                    <a:pt x="1472" y="722"/>
                  </a:lnTo>
                  <a:lnTo>
                    <a:pt x="1465" y="724"/>
                  </a:lnTo>
                  <a:lnTo>
                    <a:pt x="1458" y="726"/>
                  </a:lnTo>
                  <a:lnTo>
                    <a:pt x="1452" y="729"/>
                  </a:lnTo>
                  <a:lnTo>
                    <a:pt x="1448" y="731"/>
                  </a:lnTo>
                  <a:lnTo>
                    <a:pt x="1444" y="735"/>
                  </a:lnTo>
                  <a:lnTo>
                    <a:pt x="1443" y="737"/>
                  </a:lnTo>
                  <a:lnTo>
                    <a:pt x="1443" y="741"/>
                  </a:lnTo>
                  <a:lnTo>
                    <a:pt x="1443" y="743"/>
                  </a:lnTo>
                  <a:lnTo>
                    <a:pt x="1444" y="747"/>
                  </a:lnTo>
                  <a:lnTo>
                    <a:pt x="1446" y="749"/>
                  </a:lnTo>
                  <a:lnTo>
                    <a:pt x="1447" y="752"/>
                  </a:lnTo>
                  <a:lnTo>
                    <a:pt x="1450" y="756"/>
                  </a:lnTo>
                  <a:lnTo>
                    <a:pt x="1453" y="759"/>
                  </a:lnTo>
                  <a:lnTo>
                    <a:pt x="1457" y="761"/>
                  </a:lnTo>
                  <a:lnTo>
                    <a:pt x="1459" y="765"/>
                  </a:lnTo>
                  <a:lnTo>
                    <a:pt x="1463" y="768"/>
                  </a:lnTo>
                  <a:lnTo>
                    <a:pt x="1466" y="772"/>
                  </a:lnTo>
                  <a:lnTo>
                    <a:pt x="1469" y="774"/>
                  </a:lnTo>
                  <a:lnTo>
                    <a:pt x="1471" y="778"/>
                  </a:lnTo>
                  <a:lnTo>
                    <a:pt x="1473" y="780"/>
                  </a:lnTo>
                  <a:lnTo>
                    <a:pt x="1475" y="784"/>
                  </a:lnTo>
                  <a:lnTo>
                    <a:pt x="1476" y="786"/>
                  </a:lnTo>
                  <a:lnTo>
                    <a:pt x="1476" y="790"/>
                  </a:lnTo>
                  <a:lnTo>
                    <a:pt x="1476" y="794"/>
                  </a:lnTo>
                  <a:lnTo>
                    <a:pt x="1475" y="800"/>
                  </a:lnTo>
                  <a:lnTo>
                    <a:pt x="1475" y="803"/>
                  </a:lnTo>
                  <a:lnTo>
                    <a:pt x="1473" y="808"/>
                  </a:lnTo>
                  <a:lnTo>
                    <a:pt x="1473" y="813"/>
                  </a:lnTo>
                  <a:lnTo>
                    <a:pt x="1472" y="819"/>
                  </a:lnTo>
                  <a:lnTo>
                    <a:pt x="1472" y="822"/>
                  </a:lnTo>
                  <a:lnTo>
                    <a:pt x="1470" y="827"/>
                  </a:lnTo>
                  <a:lnTo>
                    <a:pt x="1468" y="832"/>
                  </a:lnTo>
                  <a:lnTo>
                    <a:pt x="1466" y="837"/>
                  </a:lnTo>
                  <a:lnTo>
                    <a:pt x="1465" y="841"/>
                  </a:lnTo>
                  <a:lnTo>
                    <a:pt x="1463" y="846"/>
                  </a:lnTo>
                  <a:lnTo>
                    <a:pt x="1462" y="850"/>
                  </a:lnTo>
                  <a:lnTo>
                    <a:pt x="1460" y="854"/>
                  </a:lnTo>
                  <a:lnTo>
                    <a:pt x="1459" y="856"/>
                  </a:lnTo>
                  <a:lnTo>
                    <a:pt x="1456" y="861"/>
                  </a:lnTo>
                  <a:lnTo>
                    <a:pt x="1454" y="865"/>
                  </a:lnTo>
                  <a:lnTo>
                    <a:pt x="1450" y="869"/>
                  </a:lnTo>
                  <a:lnTo>
                    <a:pt x="1448" y="872"/>
                  </a:lnTo>
                  <a:lnTo>
                    <a:pt x="1444" y="877"/>
                  </a:lnTo>
                  <a:lnTo>
                    <a:pt x="1440" y="881"/>
                  </a:lnTo>
                  <a:lnTo>
                    <a:pt x="1436" y="885"/>
                  </a:lnTo>
                  <a:lnTo>
                    <a:pt x="1433" y="888"/>
                  </a:lnTo>
                  <a:lnTo>
                    <a:pt x="1428" y="892"/>
                  </a:lnTo>
                  <a:lnTo>
                    <a:pt x="1424" y="896"/>
                  </a:lnTo>
                  <a:lnTo>
                    <a:pt x="1420" y="899"/>
                  </a:lnTo>
                  <a:lnTo>
                    <a:pt x="1416" y="902"/>
                  </a:lnTo>
                  <a:lnTo>
                    <a:pt x="1412" y="906"/>
                  </a:lnTo>
                  <a:lnTo>
                    <a:pt x="1409" y="908"/>
                  </a:lnTo>
                  <a:lnTo>
                    <a:pt x="1405" y="910"/>
                  </a:lnTo>
                  <a:lnTo>
                    <a:pt x="1402" y="912"/>
                  </a:lnTo>
                  <a:lnTo>
                    <a:pt x="1399" y="914"/>
                  </a:lnTo>
                  <a:lnTo>
                    <a:pt x="1397" y="914"/>
                  </a:lnTo>
                  <a:lnTo>
                    <a:pt x="1394" y="916"/>
                  </a:lnTo>
                  <a:lnTo>
                    <a:pt x="1393" y="916"/>
                  </a:lnTo>
                  <a:lnTo>
                    <a:pt x="1389" y="918"/>
                  </a:lnTo>
                  <a:lnTo>
                    <a:pt x="1386" y="918"/>
                  </a:lnTo>
                  <a:lnTo>
                    <a:pt x="1382" y="918"/>
                  </a:lnTo>
                  <a:lnTo>
                    <a:pt x="1381" y="918"/>
                  </a:lnTo>
                  <a:lnTo>
                    <a:pt x="1377" y="920"/>
                  </a:lnTo>
                  <a:lnTo>
                    <a:pt x="1374" y="920"/>
                  </a:lnTo>
                  <a:lnTo>
                    <a:pt x="1370" y="920"/>
                  </a:lnTo>
                  <a:lnTo>
                    <a:pt x="1369" y="920"/>
                  </a:lnTo>
                  <a:lnTo>
                    <a:pt x="1366" y="920"/>
                  </a:lnTo>
                  <a:lnTo>
                    <a:pt x="1364" y="920"/>
                  </a:lnTo>
                  <a:lnTo>
                    <a:pt x="1362" y="920"/>
                  </a:lnTo>
                  <a:lnTo>
                    <a:pt x="1361" y="920"/>
                  </a:lnTo>
                  <a:lnTo>
                    <a:pt x="1355" y="922"/>
                  </a:lnTo>
                  <a:lnTo>
                    <a:pt x="1350" y="923"/>
                  </a:lnTo>
                  <a:lnTo>
                    <a:pt x="1344" y="924"/>
                  </a:lnTo>
                  <a:lnTo>
                    <a:pt x="1339" y="926"/>
                  </a:lnTo>
                  <a:lnTo>
                    <a:pt x="1333" y="930"/>
                  </a:lnTo>
                  <a:lnTo>
                    <a:pt x="1328" y="931"/>
                  </a:lnTo>
                  <a:lnTo>
                    <a:pt x="1322" y="935"/>
                  </a:lnTo>
                  <a:lnTo>
                    <a:pt x="1317" y="937"/>
                  </a:lnTo>
                  <a:lnTo>
                    <a:pt x="1312" y="940"/>
                  </a:lnTo>
                  <a:lnTo>
                    <a:pt x="1307" y="944"/>
                  </a:lnTo>
                  <a:lnTo>
                    <a:pt x="1303" y="947"/>
                  </a:lnTo>
                  <a:lnTo>
                    <a:pt x="1300" y="950"/>
                  </a:lnTo>
                  <a:lnTo>
                    <a:pt x="1296" y="954"/>
                  </a:lnTo>
                  <a:lnTo>
                    <a:pt x="1294" y="955"/>
                  </a:lnTo>
                  <a:lnTo>
                    <a:pt x="1294" y="958"/>
                  </a:lnTo>
                  <a:lnTo>
                    <a:pt x="1294" y="960"/>
                  </a:lnTo>
                  <a:lnTo>
                    <a:pt x="1293" y="963"/>
                  </a:lnTo>
                  <a:lnTo>
                    <a:pt x="1293" y="966"/>
                  </a:lnTo>
                  <a:lnTo>
                    <a:pt x="1292" y="970"/>
                  </a:lnTo>
                  <a:lnTo>
                    <a:pt x="1291" y="973"/>
                  </a:lnTo>
                  <a:lnTo>
                    <a:pt x="1289" y="978"/>
                  </a:lnTo>
                  <a:lnTo>
                    <a:pt x="1287" y="981"/>
                  </a:lnTo>
                  <a:lnTo>
                    <a:pt x="1285" y="985"/>
                  </a:lnTo>
                  <a:lnTo>
                    <a:pt x="1284" y="989"/>
                  </a:lnTo>
                  <a:lnTo>
                    <a:pt x="1280" y="993"/>
                  </a:lnTo>
                  <a:lnTo>
                    <a:pt x="1278" y="997"/>
                  </a:lnTo>
                  <a:lnTo>
                    <a:pt x="1277" y="1000"/>
                  </a:lnTo>
                  <a:lnTo>
                    <a:pt x="1275" y="1004"/>
                  </a:lnTo>
                  <a:lnTo>
                    <a:pt x="1273" y="1008"/>
                  </a:lnTo>
                  <a:lnTo>
                    <a:pt x="1271" y="1011"/>
                  </a:lnTo>
                  <a:lnTo>
                    <a:pt x="1269" y="1014"/>
                  </a:lnTo>
                  <a:lnTo>
                    <a:pt x="1269" y="1016"/>
                  </a:lnTo>
                  <a:lnTo>
                    <a:pt x="1266" y="1019"/>
                  </a:lnTo>
                  <a:lnTo>
                    <a:pt x="1264" y="1023"/>
                  </a:lnTo>
                  <a:lnTo>
                    <a:pt x="1262" y="1026"/>
                  </a:lnTo>
                  <a:lnTo>
                    <a:pt x="1260" y="1029"/>
                  </a:lnTo>
                  <a:lnTo>
                    <a:pt x="1257" y="1034"/>
                  </a:lnTo>
                  <a:lnTo>
                    <a:pt x="1255" y="1038"/>
                  </a:lnTo>
                  <a:lnTo>
                    <a:pt x="1251" y="1042"/>
                  </a:lnTo>
                  <a:lnTo>
                    <a:pt x="1249" y="1045"/>
                  </a:lnTo>
                  <a:lnTo>
                    <a:pt x="1245" y="1050"/>
                  </a:lnTo>
                  <a:lnTo>
                    <a:pt x="1242" y="1053"/>
                  </a:lnTo>
                  <a:lnTo>
                    <a:pt x="1239" y="1057"/>
                  </a:lnTo>
                  <a:lnTo>
                    <a:pt x="1237" y="1060"/>
                  </a:lnTo>
                  <a:lnTo>
                    <a:pt x="1233" y="1063"/>
                  </a:lnTo>
                  <a:lnTo>
                    <a:pt x="1231" y="1066"/>
                  </a:lnTo>
                  <a:lnTo>
                    <a:pt x="1228" y="1068"/>
                  </a:lnTo>
                  <a:lnTo>
                    <a:pt x="1227" y="1070"/>
                  </a:lnTo>
                  <a:lnTo>
                    <a:pt x="1223" y="1074"/>
                  </a:lnTo>
                  <a:lnTo>
                    <a:pt x="1221" y="1075"/>
                  </a:lnTo>
                  <a:lnTo>
                    <a:pt x="1217" y="1078"/>
                  </a:lnTo>
                  <a:lnTo>
                    <a:pt x="1214" y="1080"/>
                  </a:lnTo>
                  <a:lnTo>
                    <a:pt x="1209" y="1084"/>
                  </a:lnTo>
                  <a:lnTo>
                    <a:pt x="1206" y="1085"/>
                  </a:lnTo>
                  <a:lnTo>
                    <a:pt x="1202" y="1088"/>
                  </a:lnTo>
                  <a:lnTo>
                    <a:pt x="1199" y="1090"/>
                  </a:lnTo>
                  <a:lnTo>
                    <a:pt x="1193" y="1094"/>
                  </a:lnTo>
                  <a:lnTo>
                    <a:pt x="1190" y="1095"/>
                  </a:lnTo>
                  <a:lnTo>
                    <a:pt x="1186" y="1097"/>
                  </a:lnTo>
                  <a:lnTo>
                    <a:pt x="1182" y="1099"/>
                  </a:lnTo>
                  <a:lnTo>
                    <a:pt x="1178" y="1101"/>
                  </a:lnTo>
                  <a:lnTo>
                    <a:pt x="1174" y="1102"/>
                  </a:lnTo>
                  <a:lnTo>
                    <a:pt x="1171" y="1103"/>
                  </a:lnTo>
                  <a:lnTo>
                    <a:pt x="1168" y="1103"/>
                  </a:lnTo>
                  <a:lnTo>
                    <a:pt x="1163" y="1104"/>
                  </a:lnTo>
                  <a:lnTo>
                    <a:pt x="1158" y="1104"/>
                  </a:lnTo>
                  <a:lnTo>
                    <a:pt x="1151" y="1104"/>
                  </a:lnTo>
                  <a:lnTo>
                    <a:pt x="1146" y="1104"/>
                  </a:lnTo>
                  <a:lnTo>
                    <a:pt x="1139" y="1104"/>
                  </a:lnTo>
                  <a:lnTo>
                    <a:pt x="1132" y="1103"/>
                  </a:lnTo>
                  <a:lnTo>
                    <a:pt x="1125" y="1101"/>
                  </a:lnTo>
                  <a:lnTo>
                    <a:pt x="1119" y="1100"/>
                  </a:lnTo>
                  <a:lnTo>
                    <a:pt x="1111" y="1098"/>
                  </a:lnTo>
                  <a:lnTo>
                    <a:pt x="1104" y="1097"/>
                  </a:lnTo>
                  <a:lnTo>
                    <a:pt x="1097" y="1095"/>
                  </a:lnTo>
                  <a:lnTo>
                    <a:pt x="1090" y="1093"/>
                  </a:lnTo>
                  <a:lnTo>
                    <a:pt x="1083" y="1092"/>
                  </a:lnTo>
                  <a:lnTo>
                    <a:pt x="1078" y="1090"/>
                  </a:lnTo>
                  <a:lnTo>
                    <a:pt x="1073" y="1088"/>
                  </a:lnTo>
                  <a:lnTo>
                    <a:pt x="1069" y="1085"/>
                  </a:lnTo>
                  <a:lnTo>
                    <a:pt x="1062" y="1084"/>
                  </a:lnTo>
                  <a:lnTo>
                    <a:pt x="1055" y="1081"/>
                  </a:lnTo>
                  <a:lnTo>
                    <a:pt x="1047" y="1078"/>
                  </a:lnTo>
                  <a:lnTo>
                    <a:pt x="1040" y="1074"/>
                  </a:lnTo>
                  <a:lnTo>
                    <a:pt x="1031" y="1071"/>
                  </a:lnTo>
                  <a:lnTo>
                    <a:pt x="1022" y="1066"/>
                  </a:lnTo>
                  <a:lnTo>
                    <a:pt x="1014" y="1061"/>
                  </a:lnTo>
                  <a:lnTo>
                    <a:pt x="1006" y="1056"/>
                  </a:lnTo>
                  <a:lnTo>
                    <a:pt x="998" y="1052"/>
                  </a:lnTo>
                  <a:lnTo>
                    <a:pt x="989" y="1047"/>
                  </a:lnTo>
                  <a:lnTo>
                    <a:pt x="981" y="1043"/>
                  </a:lnTo>
                  <a:lnTo>
                    <a:pt x="973" y="1037"/>
                  </a:lnTo>
                  <a:lnTo>
                    <a:pt x="965" y="1034"/>
                  </a:lnTo>
                  <a:lnTo>
                    <a:pt x="958" y="1029"/>
                  </a:lnTo>
                  <a:lnTo>
                    <a:pt x="951" y="1027"/>
                  </a:lnTo>
                  <a:lnTo>
                    <a:pt x="945" y="1024"/>
                  </a:lnTo>
                  <a:lnTo>
                    <a:pt x="940" y="1023"/>
                  </a:lnTo>
                  <a:lnTo>
                    <a:pt x="936" y="1021"/>
                  </a:lnTo>
                  <a:lnTo>
                    <a:pt x="931" y="1019"/>
                  </a:lnTo>
                  <a:lnTo>
                    <a:pt x="926" y="1016"/>
                  </a:lnTo>
                  <a:lnTo>
                    <a:pt x="920" y="1015"/>
                  </a:lnTo>
                  <a:lnTo>
                    <a:pt x="915" y="1013"/>
                  </a:lnTo>
                  <a:lnTo>
                    <a:pt x="909" y="1011"/>
                  </a:lnTo>
                  <a:lnTo>
                    <a:pt x="904" y="1008"/>
                  </a:lnTo>
                  <a:lnTo>
                    <a:pt x="897" y="1006"/>
                  </a:lnTo>
                  <a:lnTo>
                    <a:pt x="891" y="1005"/>
                  </a:lnTo>
                  <a:lnTo>
                    <a:pt x="886" y="1003"/>
                  </a:lnTo>
                  <a:lnTo>
                    <a:pt x="881" y="1002"/>
                  </a:lnTo>
                  <a:lnTo>
                    <a:pt x="875" y="1002"/>
                  </a:lnTo>
                  <a:lnTo>
                    <a:pt x="870" y="1000"/>
                  </a:lnTo>
                  <a:lnTo>
                    <a:pt x="865" y="1000"/>
                  </a:lnTo>
                  <a:lnTo>
                    <a:pt x="862" y="1000"/>
                  </a:lnTo>
                  <a:lnTo>
                    <a:pt x="860" y="1002"/>
                  </a:lnTo>
                  <a:lnTo>
                    <a:pt x="858" y="1002"/>
                  </a:lnTo>
                  <a:lnTo>
                    <a:pt x="856" y="1003"/>
                  </a:lnTo>
                  <a:lnTo>
                    <a:pt x="855" y="1003"/>
                  </a:lnTo>
                  <a:lnTo>
                    <a:pt x="854" y="1005"/>
                  </a:lnTo>
                  <a:lnTo>
                    <a:pt x="852" y="1006"/>
                  </a:lnTo>
                  <a:lnTo>
                    <a:pt x="850" y="1008"/>
                  </a:lnTo>
                  <a:lnTo>
                    <a:pt x="849" y="1008"/>
                  </a:lnTo>
                  <a:lnTo>
                    <a:pt x="847" y="1009"/>
                  </a:lnTo>
                  <a:lnTo>
                    <a:pt x="846" y="1011"/>
                  </a:lnTo>
                  <a:lnTo>
                    <a:pt x="844" y="1013"/>
                  </a:lnTo>
                  <a:lnTo>
                    <a:pt x="842" y="1013"/>
                  </a:lnTo>
                  <a:lnTo>
                    <a:pt x="840" y="1015"/>
                  </a:lnTo>
                  <a:lnTo>
                    <a:pt x="838" y="1015"/>
                  </a:lnTo>
                  <a:lnTo>
                    <a:pt x="836" y="1016"/>
                  </a:lnTo>
                  <a:lnTo>
                    <a:pt x="836" y="1016"/>
                  </a:lnTo>
                  <a:lnTo>
                    <a:pt x="831" y="1018"/>
                  </a:lnTo>
                  <a:lnTo>
                    <a:pt x="827" y="1018"/>
                  </a:lnTo>
                  <a:lnTo>
                    <a:pt x="821" y="1019"/>
                  </a:lnTo>
                  <a:lnTo>
                    <a:pt x="816" y="1019"/>
                  </a:lnTo>
                  <a:lnTo>
                    <a:pt x="809" y="1019"/>
                  </a:lnTo>
                  <a:lnTo>
                    <a:pt x="803" y="1019"/>
                  </a:lnTo>
                  <a:lnTo>
                    <a:pt x="797" y="1019"/>
                  </a:lnTo>
                  <a:lnTo>
                    <a:pt x="791" y="1019"/>
                  </a:lnTo>
                  <a:lnTo>
                    <a:pt x="784" y="1019"/>
                  </a:lnTo>
                  <a:lnTo>
                    <a:pt x="778" y="1019"/>
                  </a:lnTo>
                  <a:lnTo>
                    <a:pt x="771" y="1019"/>
                  </a:lnTo>
                  <a:lnTo>
                    <a:pt x="766" y="1018"/>
                  </a:lnTo>
                  <a:lnTo>
                    <a:pt x="760" y="1018"/>
                  </a:lnTo>
                  <a:lnTo>
                    <a:pt x="754" y="1018"/>
                  </a:lnTo>
                  <a:lnTo>
                    <a:pt x="750" y="1018"/>
                  </a:lnTo>
                  <a:lnTo>
                    <a:pt x="746" y="1016"/>
                  </a:lnTo>
                  <a:lnTo>
                    <a:pt x="743" y="1016"/>
                  </a:lnTo>
                  <a:lnTo>
                    <a:pt x="739" y="1015"/>
                  </a:lnTo>
                  <a:lnTo>
                    <a:pt x="735" y="1015"/>
                  </a:lnTo>
                  <a:lnTo>
                    <a:pt x="732" y="1013"/>
                  </a:lnTo>
                  <a:lnTo>
                    <a:pt x="727" y="1013"/>
                  </a:lnTo>
                  <a:lnTo>
                    <a:pt x="723" y="1012"/>
                  </a:lnTo>
                  <a:lnTo>
                    <a:pt x="719" y="1010"/>
                  </a:lnTo>
                  <a:lnTo>
                    <a:pt x="716" y="1008"/>
                  </a:lnTo>
                  <a:lnTo>
                    <a:pt x="710" y="1008"/>
                  </a:lnTo>
                  <a:lnTo>
                    <a:pt x="707" y="1006"/>
                  </a:lnTo>
                  <a:lnTo>
                    <a:pt x="703" y="1005"/>
                  </a:lnTo>
                  <a:lnTo>
                    <a:pt x="700" y="1003"/>
                  </a:lnTo>
                  <a:lnTo>
                    <a:pt x="696" y="1003"/>
                  </a:lnTo>
                  <a:lnTo>
                    <a:pt x="693" y="1002"/>
                  </a:lnTo>
                  <a:lnTo>
                    <a:pt x="689" y="1002"/>
                  </a:lnTo>
                  <a:lnTo>
                    <a:pt x="687" y="1000"/>
                  </a:lnTo>
                  <a:lnTo>
                    <a:pt x="680" y="1000"/>
                  </a:lnTo>
                  <a:lnTo>
                    <a:pt x="673" y="999"/>
                  </a:lnTo>
                  <a:lnTo>
                    <a:pt x="664" y="999"/>
                  </a:lnTo>
                  <a:lnTo>
                    <a:pt x="656" y="997"/>
                  </a:lnTo>
                  <a:lnTo>
                    <a:pt x="646" y="997"/>
                  </a:lnTo>
                  <a:lnTo>
                    <a:pt x="637" y="997"/>
                  </a:lnTo>
                  <a:lnTo>
                    <a:pt x="628" y="997"/>
                  </a:lnTo>
                  <a:lnTo>
                    <a:pt x="620" y="996"/>
                  </a:lnTo>
                  <a:lnTo>
                    <a:pt x="609" y="996"/>
                  </a:lnTo>
                  <a:lnTo>
                    <a:pt x="600" y="996"/>
                  </a:lnTo>
                  <a:lnTo>
                    <a:pt x="591" y="996"/>
                  </a:lnTo>
                  <a:lnTo>
                    <a:pt x="583" y="995"/>
                  </a:lnTo>
                  <a:lnTo>
                    <a:pt x="574" y="995"/>
                  </a:lnTo>
                  <a:lnTo>
                    <a:pt x="567" y="994"/>
                  </a:lnTo>
                  <a:lnTo>
                    <a:pt x="560" y="993"/>
                  </a:lnTo>
                  <a:lnTo>
                    <a:pt x="555" y="991"/>
                  </a:lnTo>
                  <a:lnTo>
                    <a:pt x="547" y="990"/>
                  </a:lnTo>
                  <a:lnTo>
                    <a:pt x="541" y="989"/>
                  </a:lnTo>
                  <a:lnTo>
                    <a:pt x="535" y="986"/>
                  </a:lnTo>
                  <a:lnTo>
                    <a:pt x="527" y="982"/>
                  </a:lnTo>
                  <a:lnTo>
                    <a:pt x="518" y="979"/>
                  </a:lnTo>
                  <a:lnTo>
                    <a:pt x="511" y="976"/>
                  </a:lnTo>
                  <a:lnTo>
                    <a:pt x="503" y="973"/>
                  </a:lnTo>
                  <a:lnTo>
                    <a:pt x="496" y="968"/>
                  </a:lnTo>
                  <a:lnTo>
                    <a:pt x="487" y="965"/>
                  </a:lnTo>
                  <a:lnTo>
                    <a:pt x="480" y="961"/>
                  </a:lnTo>
                  <a:lnTo>
                    <a:pt x="471" y="958"/>
                  </a:lnTo>
                  <a:lnTo>
                    <a:pt x="464" y="954"/>
                  </a:lnTo>
                  <a:lnTo>
                    <a:pt x="456" y="952"/>
                  </a:lnTo>
                  <a:lnTo>
                    <a:pt x="449" y="948"/>
                  </a:lnTo>
                  <a:lnTo>
                    <a:pt x="443" y="946"/>
                  </a:lnTo>
                  <a:lnTo>
                    <a:pt x="438" y="943"/>
                  </a:lnTo>
                  <a:lnTo>
                    <a:pt x="427" y="942"/>
                  </a:lnTo>
                  <a:lnTo>
                    <a:pt x="412" y="939"/>
                  </a:lnTo>
                  <a:lnTo>
                    <a:pt x="390" y="934"/>
                  </a:lnTo>
                  <a:lnTo>
                    <a:pt x="365" y="929"/>
                  </a:lnTo>
                  <a:lnTo>
                    <a:pt x="335" y="924"/>
                  </a:lnTo>
                  <a:lnTo>
                    <a:pt x="303" y="917"/>
                  </a:lnTo>
                  <a:lnTo>
                    <a:pt x="270" y="911"/>
                  </a:lnTo>
                  <a:lnTo>
                    <a:pt x="236" y="904"/>
                  </a:lnTo>
                  <a:lnTo>
                    <a:pt x="201" y="899"/>
                  </a:lnTo>
                  <a:lnTo>
                    <a:pt x="169" y="894"/>
                  </a:lnTo>
                  <a:lnTo>
                    <a:pt x="137" y="890"/>
                  </a:lnTo>
                  <a:lnTo>
                    <a:pt x="109" y="885"/>
                  </a:lnTo>
                  <a:lnTo>
                    <a:pt x="84" y="883"/>
                  </a:lnTo>
                  <a:lnTo>
                    <a:pt x="64" y="882"/>
                  </a:lnTo>
                  <a:lnTo>
                    <a:pt x="50" y="883"/>
                  </a:lnTo>
                  <a:lnTo>
                    <a:pt x="43" y="886"/>
                  </a:lnTo>
                  <a:lnTo>
                    <a:pt x="39" y="882"/>
                  </a:lnTo>
                  <a:lnTo>
                    <a:pt x="36" y="865"/>
                  </a:lnTo>
                  <a:lnTo>
                    <a:pt x="32" y="838"/>
                  </a:lnTo>
                  <a:lnTo>
                    <a:pt x="29" y="801"/>
                  </a:lnTo>
                  <a:lnTo>
                    <a:pt x="24" y="759"/>
                  </a:lnTo>
                  <a:lnTo>
                    <a:pt x="21" y="711"/>
                  </a:lnTo>
                  <a:lnTo>
                    <a:pt x="17" y="659"/>
                  </a:lnTo>
                  <a:lnTo>
                    <a:pt x="13" y="605"/>
                  </a:lnTo>
                  <a:lnTo>
                    <a:pt x="10" y="552"/>
                  </a:lnTo>
                  <a:lnTo>
                    <a:pt x="6" y="500"/>
                  </a:lnTo>
                  <a:lnTo>
                    <a:pt x="4" y="453"/>
                  </a:lnTo>
                  <a:lnTo>
                    <a:pt x="2" y="409"/>
                  </a:lnTo>
                  <a:lnTo>
                    <a:pt x="0" y="374"/>
                  </a:lnTo>
                  <a:lnTo>
                    <a:pt x="0" y="346"/>
                  </a:lnTo>
                  <a:lnTo>
                    <a:pt x="2" y="329"/>
                  </a:lnTo>
                  <a:lnTo>
                    <a:pt x="4" y="324"/>
                  </a:lnTo>
                  <a:lnTo>
                    <a:pt x="9" y="327"/>
                  </a:lnTo>
                  <a:lnTo>
                    <a:pt x="18" y="328"/>
                  </a:lnTo>
                  <a:lnTo>
                    <a:pt x="29" y="327"/>
                  </a:lnTo>
                  <a:lnTo>
                    <a:pt x="42" y="324"/>
                  </a:lnTo>
                  <a:lnTo>
                    <a:pt x="56" y="320"/>
                  </a:lnTo>
                  <a:lnTo>
                    <a:pt x="71" y="314"/>
                  </a:lnTo>
                  <a:lnTo>
                    <a:pt x="87" y="307"/>
                  </a:lnTo>
                  <a:lnTo>
                    <a:pt x="104" y="301"/>
                  </a:lnTo>
                  <a:lnTo>
                    <a:pt x="120" y="295"/>
                  </a:lnTo>
                  <a:lnTo>
                    <a:pt x="136" y="289"/>
                  </a:lnTo>
                  <a:lnTo>
                    <a:pt x="151" y="283"/>
                  </a:lnTo>
                  <a:lnTo>
                    <a:pt x="166" y="278"/>
                  </a:lnTo>
                  <a:lnTo>
                    <a:pt x="178" y="276"/>
                  </a:lnTo>
                  <a:lnTo>
                    <a:pt x="190" y="274"/>
                  </a:lnTo>
                  <a:lnTo>
                    <a:pt x="198" y="275"/>
                  </a:lnTo>
                  <a:lnTo>
                    <a:pt x="205" y="277"/>
                  </a:lnTo>
                  <a:lnTo>
                    <a:pt x="205" y="277"/>
                  </a:lnTo>
                </a:path>
              </a:pathLst>
            </a:custGeom>
            <a:solidFill>
              <a:srgbClr val="FF9F9F"/>
            </a:solidFill>
            <a:ln w="9088" cap="flat" cmpd="sng">
              <a:solidFill>
                <a:srgbClr val="008000"/>
              </a:solidFill>
              <a:prstDash val="solid"/>
              <a:round/>
              <a:headEnd type="none" w="med" len="med"/>
              <a:tailEnd type="none" w="med" len="med"/>
            </a:ln>
            <a:effectLst/>
          </p:spPr>
          <p:txBody>
            <a:bodyPr/>
            <a:lstStyle/>
            <a:p>
              <a:endParaRPr lang="ja-JP" altLang="en-US"/>
            </a:p>
          </p:txBody>
        </p:sp>
        <p:sp>
          <p:nvSpPr>
            <p:cNvPr id="900370" name="Freeform 274"/>
            <p:cNvSpPr>
              <a:spLocks/>
            </p:cNvSpPr>
            <p:nvPr/>
          </p:nvSpPr>
          <p:spPr bwMode="auto">
            <a:xfrm>
              <a:off x="960" y="3736"/>
              <a:ext cx="7" cy="7"/>
            </a:xfrm>
            <a:custGeom>
              <a:avLst/>
              <a:gdLst/>
              <a:ahLst/>
              <a:cxnLst>
                <a:cxn ang="0">
                  <a:pos x="2" y="6"/>
                </a:cxn>
                <a:cxn ang="0">
                  <a:pos x="6" y="3"/>
                </a:cxn>
                <a:cxn ang="0">
                  <a:pos x="0" y="0"/>
                </a:cxn>
                <a:cxn ang="0">
                  <a:pos x="1" y="0"/>
                </a:cxn>
                <a:cxn ang="0">
                  <a:pos x="1" y="0"/>
                </a:cxn>
                <a:cxn ang="0">
                  <a:pos x="1" y="0"/>
                </a:cxn>
                <a:cxn ang="0">
                  <a:pos x="1" y="0"/>
                </a:cxn>
                <a:cxn ang="0">
                  <a:pos x="2" y="0"/>
                </a:cxn>
                <a:cxn ang="0">
                  <a:pos x="2" y="0"/>
                </a:cxn>
                <a:cxn ang="0">
                  <a:pos x="2" y="0"/>
                </a:cxn>
                <a:cxn ang="0">
                  <a:pos x="2" y="0"/>
                </a:cxn>
                <a:cxn ang="0">
                  <a:pos x="2" y="0"/>
                </a:cxn>
                <a:cxn ang="0">
                  <a:pos x="2" y="0"/>
                </a:cxn>
                <a:cxn ang="0">
                  <a:pos x="2" y="0"/>
                </a:cxn>
                <a:cxn ang="0">
                  <a:pos x="2" y="0"/>
                </a:cxn>
                <a:cxn ang="0">
                  <a:pos x="2" y="1"/>
                </a:cxn>
                <a:cxn ang="0">
                  <a:pos x="2" y="1"/>
                </a:cxn>
                <a:cxn ang="0">
                  <a:pos x="2" y="3"/>
                </a:cxn>
                <a:cxn ang="0">
                  <a:pos x="2" y="3"/>
                </a:cxn>
                <a:cxn ang="0">
                  <a:pos x="2" y="3"/>
                </a:cxn>
                <a:cxn ang="0">
                  <a:pos x="2" y="3"/>
                </a:cxn>
                <a:cxn ang="0">
                  <a:pos x="2" y="3"/>
                </a:cxn>
                <a:cxn ang="0">
                  <a:pos x="2" y="3"/>
                </a:cxn>
                <a:cxn ang="0">
                  <a:pos x="2" y="4"/>
                </a:cxn>
                <a:cxn ang="0">
                  <a:pos x="2" y="4"/>
                </a:cxn>
                <a:cxn ang="0">
                  <a:pos x="2" y="4"/>
                </a:cxn>
                <a:cxn ang="0">
                  <a:pos x="2" y="5"/>
                </a:cxn>
                <a:cxn ang="0">
                  <a:pos x="2" y="5"/>
                </a:cxn>
                <a:cxn ang="0">
                  <a:pos x="2" y="5"/>
                </a:cxn>
                <a:cxn ang="0">
                  <a:pos x="2" y="5"/>
                </a:cxn>
                <a:cxn ang="0">
                  <a:pos x="2" y="6"/>
                </a:cxn>
                <a:cxn ang="0">
                  <a:pos x="2" y="6"/>
                </a:cxn>
                <a:cxn ang="0">
                  <a:pos x="2" y="6"/>
                </a:cxn>
                <a:cxn ang="0">
                  <a:pos x="2" y="6"/>
                </a:cxn>
              </a:cxnLst>
              <a:rect l="0" t="0" r="r" b="b"/>
              <a:pathLst>
                <a:path w="7" h="7">
                  <a:moveTo>
                    <a:pt x="2" y="6"/>
                  </a:moveTo>
                  <a:lnTo>
                    <a:pt x="6" y="3"/>
                  </a:lnTo>
                  <a:lnTo>
                    <a:pt x="0" y="0"/>
                  </a:lnTo>
                  <a:lnTo>
                    <a:pt x="1" y="0"/>
                  </a:lnTo>
                  <a:lnTo>
                    <a:pt x="1" y="0"/>
                  </a:lnTo>
                  <a:lnTo>
                    <a:pt x="1" y="0"/>
                  </a:lnTo>
                  <a:lnTo>
                    <a:pt x="1" y="0"/>
                  </a:lnTo>
                  <a:lnTo>
                    <a:pt x="2" y="0"/>
                  </a:lnTo>
                  <a:lnTo>
                    <a:pt x="2" y="0"/>
                  </a:lnTo>
                  <a:lnTo>
                    <a:pt x="2" y="0"/>
                  </a:lnTo>
                  <a:lnTo>
                    <a:pt x="2" y="0"/>
                  </a:lnTo>
                  <a:lnTo>
                    <a:pt x="2" y="0"/>
                  </a:lnTo>
                  <a:lnTo>
                    <a:pt x="2" y="0"/>
                  </a:lnTo>
                  <a:lnTo>
                    <a:pt x="2" y="0"/>
                  </a:lnTo>
                  <a:lnTo>
                    <a:pt x="2" y="0"/>
                  </a:lnTo>
                  <a:lnTo>
                    <a:pt x="2" y="1"/>
                  </a:lnTo>
                  <a:lnTo>
                    <a:pt x="2" y="1"/>
                  </a:lnTo>
                  <a:lnTo>
                    <a:pt x="2" y="3"/>
                  </a:lnTo>
                  <a:lnTo>
                    <a:pt x="2" y="3"/>
                  </a:lnTo>
                  <a:lnTo>
                    <a:pt x="2" y="3"/>
                  </a:lnTo>
                  <a:lnTo>
                    <a:pt x="2" y="3"/>
                  </a:lnTo>
                  <a:lnTo>
                    <a:pt x="2" y="3"/>
                  </a:lnTo>
                  <a:lnTo>
                    <a:pt x="2" y="3"/>
                  </a:lnTo>
                  <a:lnTo>
                    <a:pt x="2" y="4"/>
                  </a:lnTo>
                  <a:lnTo>
                    <a:pt x="2" y="4"/>
                  </a:lnTo>
                  <a:lnTo>
                    <a:pt x="2" y="4"/>
                  </a:lnTo>
                  <a:lnTo>
                    <a:pt x="2" y="5"/>
                  </a:lnTo>
                  <a:lnTo>
                    <a:pt x="2" y="5"/>
                  </a:lnTo>
                  <a:lnTo>
                    <a:pt x="2" y="5"/>
                  </a:lnTo>
                  <a:lnTo>
                    <a:pt x="2" y="5"/>
                  </a:lnTo>
                  <a:lnTo>
                    <a:pt x="2" y="6"/>
                  </a:lnTo>
                  <a:lnTo>
                    <a:pt x="2" y="6"/>
                  </a:lnTo>
                  <a:lnTo>
                    <a:pt x="2" y="6"/>
                  </a:lnTo>
                  <a:lnTo>
                    <a:pt x="2" y="6"/>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371" name="Freeform 275"/>
            <p:cNvSpPr>
              <a:spLocks/>
            </p:cNvSpPr>
            <p:nvPr/>
          </p:nvSpPr>
          <p:spPr bwMode="auto">
            <a:xfrm>
              <a:off x="974" y="3753"/>
              <a:ext cx="10" cy="3"/>
            </a:xfrm>
            <a:custGeom>
              <a:avLst/>
              <a:gdLst/>
              <a:ahLst/>
              <a:cxnLst>
                <a:cxn ang="0">
                  <a:pos x="0" y="0"/>
                </a:cxn>
                <a:cxn ang="0">
                  <a:pos x="0" y="2"/>
                </a:cxn>
                <a:cxn ang="0">
                  <a:pos x="9" y="2"/>
                </a:cxn>
                <a:cxn ang="0">
                  <a:pos x="9" y="0"/>
                </a:cxn>
                <a:cxn ang="0">
                  <a:pos x="0" y="0"/>
                </a:cxn>
                <a:cxn ang="0">
                  <a:pos x="0" y="0"/>
                </a:cxn>
              </a:cxnLst>
              <a:rect l="0" t="0" r="r" b="b"/>
              <a:pathLst>
                <a:path w="10" h="3">
                  <a:moveTo>
                    <a:pt x="0" y="0"/>
                  </a:moveTo>
                  <a:lnTo>
                    <a:pt x="0" y="2"/>
                  </a:lnTo>
                  <a:lnTo>
                    <a:pt x="9" y="2"/>
                  </a:lnTo>
                  <a:lnTo>
                    <a:pt x="9" y="0"/>
                  </a:lnTo>
                  <a:lnTo>
                    <a:pt x="0" y="0"/>
                  </a:lnTo>
                  <a:lnTo>
                    <a:pt x="0" y="0"/>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372" name="Freeform 276"/>
            <p:cNvSpPr>
              <a:spLocks/>
            </p:cNvSpPr>
            <p:nvPr/>
          </p:nvSpPr>
          <p:spPr bwMode="auto">
            <a:xfrm>
              <a:off x="1453" y="3490"/>
              <a:ext cx="572" cy="376"/>
            </a:xfrm>
            <a:custGeom>
              <a:avLst/>
              <a:gdLst/>
              <a:ahLst/>
              <a:cxnLst>
                <a:cxn ang="0">
                  <a:pos x="65" y="229"/>
                </a:cxn>
                <a:cxn ang="0">
                  <a:pos x="125" y="249"/>
                </a:cxn>
                <a:cxn ang="0">
                  <a:pos x="224" y="290"/>
                </a:cxn>
                <a:cxn ang="0">
                  <a:pos x="253" y="293"/>
                </a:cxn>
                <a:cxn ang="0">
                  <a:pos x="288" y="274"/>
                </a:cxn>
                <a:cxn ang="0">
                  <a:pos x="311" y="310"/>
                </a:cxn>
                <a:cxn ang="0">
                  <a:pos x="315" y="316"/>
                </a:cxn>
                <a:cxn ang="0">
                  <a:pos x="350" y="343"/>
                </a:cxn>
                <a:cxn ang="0">
                  <a:pos x="446" y="359"/>
                </a:cxn>
                <a:cxn ang="0">
                  <a:pos x="469" y="341"/>
                </a:cxn>
                <a:cxn ang="0">
                  <a:pos x="479" y="332"/>
                </a:cxn>
                <a:cxn ang="0">
                  <a:pos x="485" y="348"/>
                </a:cxn>
                <a:cxn ang="0">
                  <a:pos x="548" y="375"/>
                </a:cxn>
                <a:cxn ang="0">
                  <a:pos x="569" y="373"/>
                </a:cxn>
                <a:cxn ang="0">
                  <a:pos x="570" y="370"/>
                </a:cxn>
                <a:cxn ang="0">
                  <a:pos x="571" y="362"/>
                </a:cxn>
                <a:cxn ang="0">
                  <a:pos x="485" y="329"/>
                </a:cxn>
                <a:cxn ang="0">
                  <a:pos x="418" y="304"/>
                </a:cxn>
                <a:cxn ang="0">
                  <a:pos x="418" y="282"/>
                </a:cxn>
                <a:cxn ang="0">
                  <a:pos x="423" y="278"/>
                </a:cxn>
                <a:cxn ang="0">
                  <a:pos x="434" y="262"/>
                </a:cxn>
                <a:cxn ang="0">
                  <a:pos x="429" y="241"/>
                </a:cxn>
                <a:cxn ang="0">
                  <a:pos x="427" y="239"/>
                </a:cxn>
                <a:cxn ang="0">
                  <a:pos x="423" y="237"/>
                </a:cxn>
                <a:cxn ang="0">
                  <a:pos x="422" y="236"/>
                </a:cxn>
                <a:cxn ang="0">
                  <a:pos x="419" y="234"/>
                </a:cxn>
                <a:cxn ang="0">
                  <a:pos x="418" y="234"/>
                </a:cxn>
                <a:cxn ang="0">
                  <a:pos x="308" y="205"/>
                </a:cxn>
                <a:cxn ang="0">
                  <a:pos x="202" y="196"/>
                </a:cxn>
                <a:cxn ang="0">
                  <a:pos x="117" y="205"/>
                </a:cxn>
                <a:cxn ang="0">
                  <a:pos x="220" y="162"/>
                </a:cxn>
                <a:cxn ang="0">
                  <a:pos x="340" y="143"/>
                </a:cxn>
                <a:cxn ang="0">
                  <a:pos x="381" y="96"/>
                </a:cxn>
                <a:cxn ang="0">
                  <a:pos x="291" y="62"/>
                </a:cxn>
                <a:cxn ang="0">
                  <a:pos x="182" y="51"/>
                </a:cxn>
                <a:cxn ang="0">
                  <a:pos x="51" y="21"/>
                </a:cxn>
                <a:cxn ang="0">
                  <a:pos x="0" y="29"/>
                </a:cxn>
                <a:cxn ang="0">
                  <a:pos x="46" y="212"/>
                </a:cxn>
              </a:cxnLst>
              <a:rect l="0" t="0" r="r" b="b"/>
              <a:pathLst>
                <a:path w="572" h="376">
                  <a:moveTo>
                    <a:pt x="46" y="212"/>
                  </a:moveTo>
                  <a:lnTo>
                    <a:pt x="65" y="229"/>
                  </a:lnTo>
                  <a:lnTo>
                    <a:pt x="121" y="249"/>
                  </a:lnTo>
                  <a:lnTo>
                    <a:pt x="125" y="249"/>
                  </a:lnTo>
                  <a:lnTo>
                    <a:pt x="168" y="256"/>
                  </a:lnTo>
                  <a:lnTo>
                    <a:pt x="224" y="290"/>
                  </a:lnTo>
                  <a:lnTo>
                    <a:pt x="227" y="290"/>
                  </a:lnTo>
                  <a:lnTo>
                    <a:pt x="253" y="293"/>
                  </a:lnTo>
                  <a:lnTo>
                    <a:pt x="275" y="283"/>
                  </a:lnTo>
                  <a:lnTo>
                    <a:pt x="288" y="274"/>
                  </a:lnTo>
                  <a:lnTo>
                    <a:pt x="300" y="272"/>
                  </a:lnTo>
                  <a:lnTo>
                    <a:pt x="311" y="310"/>
                  </a:lnTo>
                  <a:lnTo>
                    <a:pt x="312" y="313"/>
                  </a:lnTo>
                  <a:lnTo>
                    <a:pt x="315" y="316"/>
                  </a:lnTo>
                  <a:lnTo>
                    <a:pt x="317" y="318"/>
                  </a:lnTo>
                  <a:lnTo>
                    <a:pt x="350" y="343"/>
                  </a:lnTo>
                  <a:lnTo>
                    <a:pt x="404" y="357"/>
                  </a:lnTo>
                  <a:lnTo>
                    <a:pt x="446" y="359"/>
                  </a:lnTo>
                  <a:lnTo>
                    <a:pt x="466" y="354"/>
                  </a:lnTo>
                  <a:lnTo>
                    <a:pt x="469" y="341"/>
                  </a:lnTo>
                  <a:lnTo>
                    <a:pt x="474" y="333"/>
                  </a:lnTo>
                  <a:lnTo>
                    <a:pt x="479" y="332"/>
                  </a:lnTo>
                  <a:lnTo>
                    <a:pt x="482" y="337"/>
                  </a:lnTo>
                  <a:lnTo>
                    <a:pt x="485" y="348"/>
                  </a:lnTo>
                  <a:lnTo>
                    <a:pt x="493" y="357"/>
                  </a:lnTo>
                  <a:lnTo>
                    <a:pt x="548" y="375"/>
                  </a:lnTo>
                  <a:lnTo>
                    <a:pt x="569" y="373"/>
                  </a:lnTo>
                  <a:lnTo>
                    <a:pt x="569" y="373"/>
                  </a:lnTo>
                  <a:lnTo>
                    <a:pt x="570" y="370"/>
                  </a:lnTo>
                  <a:lnTo>
                    <a:pt x="570" y="370"/>
                  </a:lnTo>
                  <a:lnTo>
                    <a:pt x="571" y="368"/>
                  </a:lnTo>
                  <a:lnTo>
                    <a:pt x="571" y="362"/>
                  </a:lnTo>
                  <a:lnTo>
                    <a:pt x="498" y="333"/>
                  </a:lnTo>
                  <a:lnTo>
                    <a:pt x="485" y="329"/>
                  </a:lnTo>
                  <a:lnTo>
                    <a:pt x="433" y="306"/>
                  </a:lnTo>
                  <a:lnTo>
                    <a:pt x="418" y="304"/>
                  </a:lnTo>
                  <a:lnTo>
                    <a:pt x="406" y="298"/>
                  </a:lnTo>
                  <a:lnTo>
                    <a:pt x="418" y="282"/>
                  </a:lnTo>
                  <a:lnTo>
                    <a:pt x="419" y="281"/>
                  </a:lnTo>
                  <a:lnTo>
                    <a:pt x="423" y="278"/>
                  </a:lnTo>
                  <a:lnTo>
                    <a:pt x="433" y="262"/>
                  </a:lnTo>
                  <a:lnTo>
                    <a:pt x="434" y="262"/>
                  </a:lnTo>
                  <a:lnTo>
                    <a:pt x="435" y="258"/>
                  </a:lnTo>
                  <a:lnTo>
                    <a:pt x="429" y="241"/>
                  </a:lnTo>
                  <a:lnTo>
                    <a:pt x="428" y="239"/>
                  </a:lnTo>
                  <a:lnTo>
                    <a:pt x="427" y="239"/>
                  </a:lnTo>
                  <a:lnTo>
                    <a:pt x="424" y="237"/>
                  </a:lnTo>
                  <a:lnTo>
                    <a:pt x="423" y="237"/>
                  </a:lnTo>
                  <a:lnTo>
                    <a:pt x="423" y="236"/>
                  </a:lnTo>
                  <a:lnTo>
                    <a:pt x="422" y="236"/>
                  </a:lnTo>
                  <a:lnTo>
                    <a:pt x="421" y="235"/>
                  </a:lnTo>
                  <a:lnTo>
                    <a:pt x="419" y="234"/>
                  </a:lnTo>
                  <a:lnTo>
                    <a:pt x="418" y="234"/>
                  </a:lnTo>
                  <a:lnTo>
                    <a:pt x="418" y="234"/>
                  </a:lnTo>
                  <a:lnTo>
                    <a:pt x="375" y="222"/>
                  </a:lnTo>
                  <a:lnTo>
                    <a:pt x="308" y="205"/>
                  </a:lnTo>
                  <a:lnTo>
                    <a:pt x="255" y="197"/>
                  </a:lnTo>
                  <a:lnTo>
                    <a:pt x="202" y="196"/>
                  </a:lnTo>
                  <a:lnTo>
                    <a:pt x="156" y="202"/>
                  </a:lnTo>
                  <a:lnTo>
                    <a:pt x="117" y="205"/>
                  </a:lnTo>
                  <a:lnTo>
                    <a:pt x="127" y="191"/>
                  </a:lnTo>
                  <a:lnTo>
                    <a:pt x="220" y="162"/>
                  </a:lnTo>
                  <a:lnTo>
                    <a:pt x="248" y="157"/>
                  </a:lnTo>
                  <a:lnTo>
                    <a:pt x="340" y="143"/>
                  </a:lnTo>
                  <a:lnTo>
                    <a:pt x="366" y="143"/>
                  </a:lnTo>
                  <a:lnTo>
                    <a:pt x="381" y="96"/>
                  </a:lnTo>
                  <a:lnTo>
                    <a:pt x="356" y="84"/>
                  </a:lnTo>
                  <a:lnTo>
                    <a:pt x="291" y="62"/>
                  </a:lnTo>
                  <a:lnTo>
                    <a:pt x="222" y="53"/>
                  </a:lnTo>
                  <a:lnTo>
                    <a:pt x="182" y="51"/>
                  </a:lnTo>
                  <a:lnTo>
                    <a:pt x="76" y="32"/>
                  </a:lnTo>
                  <a:lnTo>
                    <a:pt x="51" y="21"/>
                  </a:lnTo>
                  <a:lnTo>
                    <a:pt x="6" y="0"/>
                  </a:lnTo>
                  <a:lnTo>
                    <a:pt x="0" y="29"/>
                  </a:lnTo>
                  <a:lnTo>
                    <a:pt x="46" y="212"/>
                  </a:lnTo>
                  <a:lnTo>
                    <a:pt x="46" y="212"/>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73" name="Freeform 277"/>
            <p:cNvSpPr>
              <a:spLocks/>
            </p:cNvSpPr>
            <p:nvPr/>
          </p:nvSpPr>
          <p:spPr bwMode="auto">
            <a:xfrm>
              <a:off x="1913" y="3624"/>
              <a:ext cx="110" cy="116"/>
            </a:xfrm>
            <a:custGeom>
              <a:avLst/>
              <a:gdLst/>
              <a:ahLst/>
              <a:cxnLst>
                <a:cxn ang="0">
                  <a:pos x="76" y="115"/>
                </a:cxn>
                <a:cxn ang="0">
                  <a:pos x="89" y="102"/>
                </a:cxn>
                <a:cxn ang="0">
                  <a:pos x="97" y="85"/>
                </a:cxn>
                <a:cxn ang="0">
                  <a:pos x="107" y="67"/>
                </a:cxn>
                <a:cxn ang="0">
                  <a:pos x="109" y="42"/>
                </a:cxn>
                <a:cxn ang="0">
                  <a:pos x="109" y="37"/>
                </a:cxn>
                <a:cxn ang="0">
                  <a:pos x="105" y="34"/>
                </a:cxn>
                <a:cxn ang="0">
                  <a:pos x="97" y="31"/>
                </a:cxn>
                <a:cxn ang="0">
                  <a:pos x="91" y="26"/>
                </a:cxn>
                <a:cxn ang="0">
                  <a:pos x="82" y="20"/>
                </a:cxn>
                <a:cxn ang="0">
                  <a:pos x="65" y="9"/>
                </a:cxn>
                <a:cxn ang="0">
                  <a:pos x="51" y="3"/>
                </a:cxn>
                <a:cxn ang="0">
                  <a:pos x="28" y="0"/>
                </a:cxn>
                <a:cxn ang="0">
                  <a:pos x="19" y="6"/>
                </a:cxn>
                <a:cxn ang="0">
                  <a:pos x="11" y="17"/>
                </a:cxn>
                <a:cxn ang="0">
                  <a:pos x="3" y="34"/>
                </a:cxn>
                <a:cxn ang="0">
                  <a:pos x="0" y="50"/>
                </a:cxn>
                <a:cxn ang="0">
                  <a:pos x="0" y="66"/>
                </a:cxn>
                <a:cxn ang="0">
                  <a:pos x="10" y="81"/>
                </a:cxn>
                <a:cxn ang="0">
                  <a:pos x="22" y="92"/>
                </a:cxn>
                <a:cxn ang="0">
                  <a:pos x="35" y="99"/>
                </a:cxn>
                <a:cxn ang="0">
                  <a:pos x="54" y="110"/>
                </a:cxn>
                <a:cxn ang="0">
                  <a:pos x="76" y="115"/>
                </a:cxn>
                <a:cxn ang="0">
                  <a:pos x="76" y="115"/>
                </a:cxn>
              </a:cxnLst>
              <a:rect l="0" t="0" r="r" b="b"/>
              <a:pathLst>
                <a:path w="110" h="116">
                  <a:moveTo>
                    <a:pt x="76" y="115"/>
                  </a:moveTo>
                  <a:lnTo>
                    <a:pt x="89" y="102"/>
                  </a:lnTo>
                  <a:lnTo>
                    <a:pt x="97" y="85"/>
                  </a:lnTo>
                  <a:lnTo>
                    <a:pt x="107" y="67"/>
                  </a:lnTo>
                  <a:lnTo>
                    <a:pt x="109" y="42"/>
                  </a:lnTo>
                  <a:lnTo>
                    <a:pt x="109" y="37"/>
                  </a:lnTo>
                  <a:lnTo>
                    <a:pt x="105" y="34"/>
                  </a:lnTo>
                  <a:lnTo>
                    <a:pt x="97" y="31"/>
                  </a:lnTo>
                  <a:lnTo>
                    <a:pt x="91" y="26"/>
                  </a:lnTo>
                  <a:lnTo>
                    <a:pt x="82" y="20"/>
                  </a:lnTo>
                  <a:lnTo>
                    <a:pt x="65" y="9"/>
                  </a:lnTo>
                  <a:lnTo>
                    <a:pt x="51" y="3"/>
                  </a:lnTo>
                  <a:lnTo>
                    <a:pt x="28" y="0"/>
                  </a:lnTo>
                  <a:lnTo>
                    <a:pt x="19" y="6"/>
                  </a:lnTo>
                  <a:lnTo>
                    <a:pt x="11" y="17"/>
                  </a:lnTo>
                  <a:lnTo>
                    <a:pt x="3" y="34"/>
                  </a:lnTo>
                  <a:lnTo>
                    <a:pt x="0" y="50"/>
                  </a:lnTo>
                  <a:lnTo>
                    <a:pt x="0" y="66"/>
                  </a:lnTo>
                  <a:lnTo>
                    <a:pt x="10" y="81"/>
                  </a:lnTo>
                  <a:lnTo>
                    <a:pt x="22" y="92"/>
                  </a:lnTo>
                  <a:lnTo>
                    <a:pt x="35" y="99"/>
                  </a:lnTo>
                  <a:lnTo>
                    <a:pt x="54" y="110"/>
                  </a:lnTo>
                  <a:lnTo>
                    <a:pt x="76" y="115"/>
                  </a:lnTo>
                  <a:lnTo>
                    <a:pt x="76" y="115"/>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374" name="Freeform 278"/>
            <p:cNvSpPr>
              <a:spLocks/>
            </p:cNvSpPr>
            <p:nvPr/>
          </p:nvSpPr>
          <p:spPr bwMode="auto">
            <a:xfrm>
              <a:off x="1946" y="3667"/>
              <a:ext cx="542" cy="277"/>
            </a:xfrm>
            <a:custGeom>
              <a:avLst/>
              <a:gdLst/>
              <a:ahLst/>
              <a:cxnLst>
                <a:cxn ang="0">
                  <a:pos x="139" y="191"/>
                </a:cxn>
                <a:cxn ang="0">
                  <a:pos x="176" y="210"/>
                </a:cxn>
                <a:cxn ang="0">
                  <a:pos x="249" y="241"/>
                </a:cxn>
                <a:cxn ang="0">
                  <a:pos x="307" y="263"/>
                </a:cxn>
                <a:cxn ang="0">
                  <a:pos x="330" y="272"/>
                </a:cxn>
                <a:cxn ang="0">
                  <a:pos x="429" y="276"/>
                </a:cxn>
                <a:cxn ang="0">
                  <a:pos x="459" y="262"/>
                </a:cxn>
                <a:cxn ang="0">
                  <a:pos x="484" y="221"/>
                </a:cxn>
                <a:cxn ang="0">
                  <a:pos x="485" y="196"/>
                </a:cxn>
                <a:cxn ang="0">
                  <a:pos x="487" y="173"/>
                </a:cxn>
                <a:cxn ang="0">
                  <a:pos x="503" y="202"/>
                </a:cxn>
                <a:cxn ang="0">
                  <a:pos x="515" y="196"/>
                </a:cxn>
                <a:cxn ang="0">
                  <a:pos x="517" y="176"/>
                </a:cxn>
                <a:cxn ang="0">
                  <a:pos x="533" y="174"/>
                </a:cxn>
                <a:cxn ang="0">
                  <a:pos x="541" y="161"/>
                </a:cxn>
                <a:cxn ang="0">
                  <a:pos x="541" y="161"/>
                </a:cxn>
                <a:cxn ang="0">
                  <a:pos x="536" y="155"/>
                </a:cxn>
                <a:cxn ang="0">
                  <a:pos x="494" y="138"/>
                </a:cxn>
                <a:cxn ang="0">
                  <a:pos x="437" y="141"/>
                </a:cxn>
                <a:cxn ang="0">
                  <a:pos x="400" y="141"/>
                </a:cxn>
                <a:cxn ang="0">
                  <a:pos x="354" y="125"/>
                </a:cxn>
                <a:cxn ang="0">
                  <a:pos x="307" y="95"/>
                </a:cxn>
                <a:cxn ang="0">
                  <a:pos x="291" y="87"/>
                </a:cxn>
                <a:cxn ang="0">
                  <a:pos x="161" y="22"/>
                </a:cxn>
                <a:cxn ang="0">
                  <a:pos x="119" y="6"/>
                </a:cxn>
                <a:cxn ang="0">
                  <a:pos x="93" y="0"/>
                </a:cxn>
                <a:cxn ang="0">
                  <a:pos x="93" y="4"/>
                </a:cxn>
                <a:cxn ang="0">
                  <a:pos x="90" y="24"/>
                </a:cxn>
                <a:cxn ang="0">
                  <a:pos x="88" y="28"/>
                </a:cxn>
                <a:cxn ang="0">
                  <a:pos x="71" y="64"/>
                </a:cxn>
                <a:cxn ang="0">
                  <a:pos x="48" y="87"/>
                </a:cxn>
                <a:cxn ang="0">
                  <a:pos x="34" y="88"/>
                </a:cxn>
                <a:cxn ang="0">
                  <a:pos x="8" y="80"/>
                </a:cxn>
                <a:cxn ang="0">
                  <a:pos x="0" y="74"/>
                </a:cxn>
                <a:cxn ang="0">
                  <a:pos x="2" y="78"/>
                </a:cxn>
                <a:cxn ang="0">
                  <a:pos x="10" y="95"/>
                </a:cxn>
                <a:cxn ang="0">
                  <a:pos x="36" y="125"/>
                </a:cxn>
                <a:cxn ang="0">
                  <a:pos x="69" y="146"/>
                </a:cxn>
                <a:cxn ang="0">
                  <a:pos x="139" y="191"/>
                </a:cxn>
                <a:cxn ang="0">
                  <a:pos x="139" y="191"/>
                </a:cxn>
              </a:cxnLst>
              <a:rect l="0" t="0" r="r" b="b"/>
              <a:pathLst>
                <a:path w="542" h="277">
                  <a:moveTo>
                    <a:pt x="139" y="191"/>
                  </a:moveTo>
                  <a:lnTo>
                    <a:pt x="176" y="210"/>
                  </a:lnTo>
                  <a:lnTo>
                    <a:pt x="249" y="241"/>
                  </a:lnTo>
                  <a:lnTo>
                    <a:pt x="307" y="263"/>
                  </a:lnTo>
                  <a:lnTo>
                    <a:pt x="330" y="272"/>
                  </a:lnTo>
                  <a:lnTo>
                    <a:pt x="429" y="276"/>
                  </a:lnTo>
                  <a:lnTo>
                    <a:pt x="459" y="262"/>
                  </a:lnTo>
                  <a:lnTo>
                    <a:pt x="484" y="221"/>
                  </a:lnTo>
                  <a:lnTo>
                    <a:pt x="485" y="196"/>
                  </a:lnTo>
                  <a:lnTo>
                    <a:pt x="487" y="173"/>
                  </a:lnTo>
                  <a:lnTo>
                    <a:pt x="503" y="202"/>
                  </a:lnTo>
                  <a:lnTo>
                    <a:pt x="515" y="196"/>
                  </a:lnTo>
                  <a:lnTo>
                    <a:pt x="517" y="176"/>
                  </a:lnTo>
                  <a:lnTo>
                    <a:pt x="533" y="174"/>
                  </a:lnTo>
                  <a:lnTo>
                    <a:pt x="541" y="161"/>
                  </a:lnTo>
                  <a:lnTo>
                    <a:pt x="541" y="161"/>
                  </a:lnTo>
                  <a:lnTo>
                    <a:pt x="536" y="155"/>
                  </a:lnTo>
                  <a:lnTo>
                    <a:pt x="494" y="138"/>
                  </a:lnTo>
                  <a:lnTo>
                    <a:pt x="437" y="141"/>
                  </a:lnTo>
                  <a:lnTo>
                    <a:pt x="400" y="141"/>
                  </a:lnTo>
                  <a:lnTo>
                    <a:pt x="354" y="125"/>
                  </a:lnTo>
                  <a:lnTo>
                    <a:pt x="307" y="95"/>
                  </a:lnTo>
                  <a:lnTo>
                    <a:pt x="291" y="87"/>
                  </a:lnTo>
                  <a:lnTo>
                    <a:pt x="161" y="22"/>
                  </a:lnTo>
                  <a:lnTo>
                    <a:pt x="119" y="6"/>
                  </a:lnTo>
                  <a:lnTo>
                    <a:pt x="93" y="0"/>
                  </a:lnTo>
                  <a:lnTo>
                    <a:pt x="93" y="4"/>
                  </a:lnTo>
                  <a:lnTo>
                    <a:pt x="90" y="24"/>
                  </a:lnTo>
                  <a:lnTo>
                    <a:pt x="88" y="28"/>
                  </a:lnTo>
                  <a:lnTo>
                    <a:pt x="71" y="64"/>
                  </a:lnTo>
                  <a:lnTo>
                    <a:pt x="48" y="87"/>
                  </a:lnTo>
                  <a:lnTo>
                    <a:pt x="34" y="88"/>
                  </a:lnTo>
                  <a:lnTo>
                    <a:pt x="8" y="80"/>
                  </a:lnTo>
                  <a:lnTo>
                    <a:pt x="0" y="74"/>
                  </a:lnTo>
                  <a:lnTo>
                    <a:pt x="2" y="78"/>
                  </a:lnTo>
                  <a:lnTo>
                    <a:pt x="10" y="95"/>
                  </a:lnTo>
                  <a:lnTo>
                    <a:pt x="36" y="125"/>
                  </a:lnTo>
                  <a:lnTo>
                    <a:pt x="69" y="146"/>
                  </a:lnTo>
                  <a:lnTo>
                    <a:pt x="139" y="191"/>
                  </a:lnTo>
                  <a:lnTo>
                    <a:pt x="139" y="191"/>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75" name="Freeform 279"/>
            <p:cNvSpPr>
              <a:spLocks/>
            </p:cNvSpPr>
            <p:nvPr/>
          </p:nvSpPr>
          <p:spPr bwMode="auto">
            <a:xfrm>
              <a:off x="1952" y="3457"/>
              <a:ext cx="133" cy="152"/>
            </a:xfrm>
            <a:custGeom>
              <a:avLst/>
              <a:gdLst/>
              <a:ahLst/>
              <a:cxnLst>
                <a:cxn ang="0">
                  <a:pos x="25" y="131"/>
                </a:cxn>
                <a:cxn ang="0">
                  <a:pos x="30" y="134"/>
                </a:cxn>
                <a:cxn ang="0">
                  <a:pos x="55" y="146"/>
                </a:cxn>
                <a:cxn ang="0">
                  <a:pos x="70" y="150"/>
                </a:cxn>
                <a:cxn ang="0">
                  <a:pos x="90" y="151"/>
                </a:cxn>
                <a:cxn ang="0">
                  <a:pos x="113" y="137"/>
                </a:cxn>
                <a:cxn ang="0">
                  <a:pos x="122" y="121"/>
                </a:cxn>
                <a:cxn ang="0">
                  <a:pos x="130" y="91"/>
                </a:cxn>
                <a:cxn ang="0">
                  <a:pos x="132" y="76"/>
                </a:cxn>
                <a:cxn ang="0">
                  <a:pos x="128" y="60"/>
                </a:cxn>
                <a:cxn ang="0">
                  <a:pos x="117" y="41"/>
                </a:cxn>
                <a:cxn ang="0">
                  <a:pos x="105" y="28"/>
                </a:cxn>
                <a:cxn ang="0">
                  <a:pos x="93" y="20"/>
                </a:cxn>
                <a:cxn ang="0">
                  <a:pos x="79" y="9"/>
                </a:cxn>
                <a:cxn ang="0">
                  <a:pos x="68" y="2"/>
                </a:cxn>
                <a:cxn ang="0">
                  <a:pos x="57" y="0"/>
                </a:cxn>
                <a:cxn ang="0">
                  <a:pos x="41" y="2"/>
                </a:cxn>
                <a:cxn ang="0">
                  <a:pos x="27" y="17"/>
                </a:cxn>
                <a:cxn ang="0">
                  <a:pos x="15" y="33"/>
                </a:cxn>
                <a:cxn ang="0">
                  <a:pos x="4" y="46"/>
                </a:cxn>
                <a:cxn ang="0">
                  <a:pos x="0" y="63"/>
                </a:cxn>
                <a:cxn ang="0">
                  <a:pos x="0" y="87"/>
                </a:cxn>
                <a:cxn ang="0">
                  <a:pos x="2" y="102"/>
                </a:cxn>
                <a:cxn ang="0">
                  <a:pos x="13" y="123"/>
                </a:cxn>
                <a:cxn ang="0">
                  <a:pos x="25" y="131"/>
                </a:cxn>
                <a:cxn ang="0">
                  <a:pos x="25" y="131"/>
                </a:cxn>
              </a:cxnLst>
              <a:rect l="0" t="0" r="r" b="b"/>
              <a:pathLst>
                <a:path w="133" h="152">
                  <a:moveTo>
                    <a:pt x="25" y="131"/>
                  </a:moveTo>
                  <a:lnTo>
                    <a:pt x="30" y="134"/>
                  </a:lnTo>
                  <a:lnTo>
                    <a:pt x="55" y="146"/>
                  </a:lnTo>
                  <a:lnTo>
                    <a:pt x="70" y="150"/>
                  </a:lnTo>
                  <a:lnTo>
                    <a:pt x="90" y="151"/>
                  </a:lnTo>
                  <a:lnTo>
                    <a:pt x="113" y="137"/>
                  </a:lnTo>
                  <a:lnTo>
                    <a:pt x="122" y="121"/>
                  </a:lnTo>
                  <a:lnTo>
                    <a:pt x="130" y="91"/>
                  </a:lnTo>
                  <a:lnTo>
                    <a:pt x="132" y="76"/>
                  </a:lnTo>
                  <a:lnTo>
                    <a:pt x="128" y="60"/>
                  </a:lnTo>
                  <a:lnTo>
                    <a:pt x="117" y="41"/>
                  </a:lnTo>
                  <a:lnTo>
                    <a:pt x="105" y="28"/>
                  </a:lnTo>
                  <a:lnTo>
                    <a:pt x="93" y="20"/>
                  </a:lnTo>
                  <a:lnTo>
                    <a:pt x="79" y="9"/>
                  </a:lnTo>
                  <a:lnTo>
                    <a:pt x="68" y="2"/>
                  </a:lnTo>
                  <a:lnTo>
                    <a:pt x="57" y="0"/>
                  </a:lnTo>
                  <a:lnTo>
                    <a:pt x="41" y="2"/>
                  </a:lnTo>
                  <a:lnTo>
                    <a:pt x="27" y="17"/>
                  </a:lnTo>
                  <a:lnTo>
                    <a:pt x="15" y="33"/>
                  </a:lnTo>
                  <a:lnTo>
                    <a:pt x="4" y="46"/>
                  </a:lnTo>
                  <a:lnTo>
                    <a:pt x="0" y="63"/>
                  </a:lnTo>
                  <a:lnTo>
                    <a:pt x="0" y="87"/>
                  </a:lnTo>
                  <a:lnTo>
                    <a:pt x="2" y="102"/>
                  </a:lnTo>
                  <a:lnTo>
                    <a:pt x="13" y="123"/>
                  </a:lnTo>
                  <a:lnTo>
                    <a:pt x="25" y="131"/>
                  </a:lnTo>
                  <a:lnTo>
                    <a:pt x="25" y="131"/>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376" name="Freeform 280"/>
            <p:cNvSpPr>
              <a:spLocks/>
            </p:cNvSpPr>
            <p:nvPr/>
          </p:nvSpPr>
          <p:spPr bwMode="auto">
            <a:xfrm>
              <a:off x="1986" y="3443"/>
              <a:ext cx="668" cy="353"/>
            </a:xfrm>
            <a:custGeom>
              <a:avLst/>
              <a:gdLst/>
              <a:ahLst/>
              <a:cxnLst>
                <a:cxn ang="0">
                  <a:pos x="255" y="298"/>
                </a:cxn>
                <a:cxn ang="0">
                  <a:pos x="377" y="352"/>
                </a:cxn>
                <a:cxn ang="0">
                  <a:pos x="506" y="341"/>
                </a:cxn>
                <a:cxn ang="0">
                  <a:pos x="564" y="339"/>
                </a:cxn>
                <a:cxn ang="0">
                  <a:pos x="585" y="334"/>
                </a:cxn>
                <a:cxn ang="0">
                  <a:pos x="592" y="324"/>
                </a:cxn>
                <a:cxn ang="0">
                  <a:pos x="606" y="309"/>
                </a:cxn>
                <a:cxn ang="0">
                  <a:pos x="609" y="305"/>
                </a:cxn>
                <a:cxn ang="0">
                  <a:pos x="619" y="292"/>
                </a:cxn>
                <a:cxn ang="0">
                  <a:pos x="623" y="284"/>
                </a:cxn>
                <a:cxn ang="0">
                  <a:pos x="626" y="274"/>
                </a:cxn>
                <a:cxn ang="0">
                  <a:pos x="632" y="250"/>
                </a:cxn>
                <a:cxn ang="0">
                  <a:pos x="633" y="224"/>
                </a:cxn>
                <a:cxn ang="0">
                  <a:pos x="629" y="208"/>
                </a:cxn>
                <a:cxn ang="0">
                  <a:pos x="625" y="207"/>
                </a:cxn>
                <a:cxn ang="0">
                  <a:pos x="625" y="202"/>
                </a:cxn>
                <a:cxn ang="0">
                  <a:pos x="632" y="191"/>
                </a:cxn>
                <a:cxn ang="0">
                  <a:pos x="645" y="208"/>
                </a:cxn>
                <a:cxn ang="0">
                  <a:pos x="650" y="211"/>
                </a:cxn>
                <a:cxn ang="0">
                  <a:pos x="647" y="191"/>
                </a:cxn>
                <a:cxn ang="0">
                  <a:pos x="650" y="176"/>
                </a:cxn>
                <a:cxn ang="0">
                  <a:pos x="665" y="201"/>
                </a:cxn>
                <a:cxn ang="0">
                  <a:pos x="667" y="196"/>
                </a:cxn>
                <a:cxn ang="0">
                  <a:pos x="665" y="177"/>
                </a:cxn>
                <a:cxn ang="0">
                  <a:pos x="649" y="153"/>
                </a:cxn>
                <a:cxn ang="0">
                  <a:pos x="618" y="151"/>
                </a:cxn>
                <a:cxn ang="0">
                  <a:pos x="503" y="154"/>
                </a:cxn>
                <a:cxn ang="0">
                  <a:pos x="416" y="150"/>
                </a:cxn>
                <a:cxn ang="0">
                  <a:pos x="325" y="128"/>
                </a:cxn>
                <a:cxn ang="0">
                  <a:pos x="271" y="107"/>
                </a:cxn>
                <a:cxn ang="0">
                  <a:pos x="216" y="88"/>
                </a:cxn>
                <a:cxn ang="0">
                  <a:pos x="160" y="69"/>
                </a:cxn>
                <a:cxn ang="0">
                  <a:pos x="121" y="54"/>
                </a:cxn>
                <a:cxn ang="0">
                  <a:pos x="79" y="8"/>
                </a:cxn>
                <a:cxn ang="0">
                  <a:pos x="58" y="0"/>
                </a:cxn>
                <a:cxn ang="0">
                  <a:pos x="51" y="0"/>
                </a:cxn>
                <a:cxn ang="0">
                  <a:pos x="96" y="45"/>
                </a:cxn>
                <a:cxn ang="0">
                  <a:pos x="114" y="105"/>
                </a:cxn>
                <a:cxn ang="0">
                  <a:pos x="106" y="135"/>
                </a:cxn>
                <a:cxn ang="0">
                  <a:pos x="42" y="182"/>
                </a:cxn>
                <a:cxn ang="0">
                  <a:pos x="15" y="181"/>
                </a:cxn>
                <a:cxn ang="0">
                  <a:pos x="83" y="218"/>
                </a:cxn>
                <a:cxn ang="0">
                  <a:pos x="159" y="246"/>
                </a:cxn>
                <a:cxn ang="0">
                  <a:pos x="214" y="275"/>
                </a:cxn>
              </a:cxnLst>
              <a:rect l="0" t="0" r="r" b="b"/>
              <a:pathLst>
                <a:path w="668" h="353">
                  <a:moveTo>
                    <a:pt x="214" y="275"/>
                  </a:moveTo>
                  <a:lnTo>
                    <a:pt x="255" y="298"/>
                  </a:lnTo>
                  <a:lnTo>
                    <a:pt x="321" y="337"/>
                  </a:lnTo>
                  <a:lnTo>
                    <a:pt x="377" y="352"/>
                  </a:lnTo>
                  <a:lnTo>
                    <a:pt x="442" y="349"/>
                  </a:lnTo>
                  <a:lnTo>
                    <a:pt x="506" y="341"/>
                  </a:lnTo>
                  <a:lnTo>
                    <a:pt x="563" y="340"/>
                  </a:lnTo>
                  <a:lnTo>
                    <a:pt x="564" y="339"/>
                  </a:lnTo>
                  <a:lnTo>
                    <a:pt x="583" y="334"/>
                  </a:lnTo>
                  <a:lnTo>
                    <a:pt x="585" y="334"/>
                  </a:lnTo>
                  <a:lnTo>
                    <a:pt x="588" y="328"/>
                  </a:lnTo>
                  <a:lnTo>
                    <a:pt x="592" y="324"/>
                  </a:lnTo>
                  <a:lnTo>
                    <a:pt x="592" y="323"/>
                  </a:lnTo>
                  <a:lnTo>
                    <a:pt x="606" y="309"/>
                  </a:lnTo>
                  <a:lnTo>
                    <a:pt x="608" y="305"/>
                  </a:lnTo>
                  <a:lnTo>
                    <a:pt x="609" y="305"/>
                  </a:lnTo>
                  <a:lnTo>
                    <a:pt x="614" y="299"/>
                  </a:lnTo>
                  <a:lnTo>
                    <a:pt x="619" y="292"/>
                  </a:lnTo>
                  <a:lnTo>
                    <a:pt x="620" y="291"/>
                  </a:lnTo>
                  <a:lnTo>
                    <a:pt x="623" y="284"/>
                  </a:lnTo>
                  <a:lnTo>
                    <a:pt x="626" y="277"/>
                  </a:lnTo>
                  <a:lnTo>
                    <a:pt x="626" y="274"/>
                  </a:lnTo>
                  <a:lnTo>
                    <a:pt x="632" y="252"/>
                  </a:lnTo>
                  <a:lnTo>
                    <a:pt x="632" y="250"/>
                  </a:lnTo>
                  <a:lnTo>
                    <a:pt x="632" y="248"/>
                  </a:lnTo>
                  <a:lnTo>
                    <a:pt x="633" y="224"/>
                  </a:lnTo>
                  <a:lnTo>
                    <a:pt x="629" y="208"/>
                  </a:lnTo>
                  <a:lnTo>
                    <a:pt x="629" y="208"/>
                  </a:lnTo>
                  <a:lnTo>
                    <a:pt x="629" y="208"/>
                  </a:lnTo>
                  <a:lnTo>
                    <a:pt x="625" y="207"/>
                  </a:lnTo>
                  <a:lnTo>
                    <a:pt x="625" y="202"/>
                  </a:lnTo>
                  <a:lnTo>
                    <a:pt x="625" y="202"/>
                  </a:lnTo>
                  <a:lnTo>
                    <a:pt x="628" y="198"/>
                  </a:lnTo>
                  <a:lnTo>
                    <a:pt x="632" y="191"/>
                  </a:lnTo>
                  <a:lnTo>
                    <a:pt x="639" y="198"/>
                  </a:lnTo>
                  <a:lnTo>
                    <a:pt x="645" y="208"/>
                  </a:lnTo>
                  <a:lnTo>
                    <a:pt x="647" y="217"/>
                  </a:lnTo>
                  <a:lnTo>
                    <a:pt x="650" y="211"/>
                  </a:lnTo>
                  <a:lnTo>
                    <a:pt x="649" y="202"/>
                  </a:lnTo>
                  <a:lnTo>
                    <a:pt x="647" y="191"/>
                  </a:lnTo>
                  <a:lnTo>
                    <a:pt x="647" y="184"/>
                  </a:lnTo>
                  <a:lnTo>
                    <a:pt x="650" y="176"/>
                  </a:lnTo>
                  <a:lnTo>
                    <a:pt x="661" y="185"/>
                  </a:lnTo>
                  <a:lnTo>
                    <a:pt x="665" y="201"/>
                  </a:lnTo>
                  <a:lnTo>
                    <a:pt x="666" y="210"/>
                  </a:lnTo>
                  <a:lnTo>
                    <a:pt x="667" y="196"/>
                  </a:lnTo>
                  <a:lnTo>
                    <a:pt x="666" y="186"/>
                  </a:lnTo>
                  <a:lnTo>
                    <a:pt x="665" y="177"/>
                  </a:lnTo>
                  <a:lnTo>
                    <a:pt x="650" y="154"/>
                  </a:lnTo>
                  <a:lnTo>
                    <a:pt x="649" y="153"/>
                  </a:lnTo>
                  <a:lnTo>
                    <a:pt x="647" y="152"/>
                  </a:lnTo>
                  <a:lnTo>
                    <a:pt x="618" y="151"/>
                  </a:lnTo>
                  <a:lnTo>
                    <a:pt x="575" y="153"/>
                  </a:lnTo>
                  <a:lnTo>
                    <a:pt x="503" y="154"/>
                  </a:lnTo>
                  <a:lnTo>
                    <a:pt x="486" y="153"/>
                  </a:lnTo>
                  <a:lnTo>
                    <a:pt x="416" y="150"/>
                  </a:lnTo>
                  <a:lnTo>
                    <a:pt x="372" y="145"/>
                  </a:lnTo>
                  <a:lnTo>
                    <a:pt x="325" y="128"/>
                  </a:lnTo>
                  <a:lnTo>
                    <a:pt x="309" y="122"/>
                  </a:lnTo>
                  <a:lnTo>
                    <a:pt x="271" y="107"/>
                  </a:lnTo>
                  <a:lnTo>
                    <a:pt x="224" y="91"/>
                  </a:lnTo>
                  <a:lnTo>
                    <a:pt x="216" y="88"/>
                  </a:lnTo>
                  <a:lnTo>
                    <a:pt x="169" y="72"/>
                  </a:lnTo>
                  <a:lnTo>
                    <a:pt x="160" y="69"/>
                  </a:lnTo>
                  <a:lnTo>
                    <a:pt x="152" y="66"/>
                  </a:lnTo>
                  <a:lnTo>
                    <a:pt x="121" y="54"/>
                  </a:lnTo>
                  <a:lnTo>
                    <a:pt x="95" y="32"/>
                  </a:lnTo>
                  <a:lnTo>
                    <a:pt x="79" y="8"/>
                  </a:lnTo>
                  <a:lnTo>
                    <a:pt x="77" y="8"/>
                  </a:lnTo>
                  <a:lnTo>
                    <a:pt x="58" y="0"/>
                  </a:lnTo>
                  <a:lnTo>
                    <a:pt x="55" y="0"/>
                  </a:lnTo>
                  <a:lnTo>
                    <a:pt x="51" y="0"/>
                  </a:lnTo>
                  <a:lnTo>
                    <a:pt x="87" y="34"/>
                  </a:lnTo>
                  <a:lnTo>
                    <a:pt x="96" y="45"/>
                  </a:lnTo>
                  <a:lnTo>
                    <a:pt x="112" y="70"/>
                  </a:lnTo>
                  <a:lnTo>
                    <a:pt x="114" y="105"/>
                  </a:lnTo>
                  <a:lnTo>
                    <a:pt x="113" y="107"/>
                  </a:lnTo>
                  <a:lnTo>
                    <a:pt x="106" y="135"/>
                  </a:lnTo>
                  <a:lnTo>
                    <a:pt x="88" y="169"/>
                  </a:lnTo>
                  <a:lnTo>
                    <a:pt x="42" y="182"/>
                  </a:lnTo>
                  <a:lnTo>
                    <a:pt x="0" y="167"/>
                  </a:lnTo>
                  <a:lnTo>
                    <a:pt x="15" y="181"/>
                  </a:lnTo>
                  <a:lnTo>
                    <a:pt x="48" y="202"/>
                  </a:lnTo>
                  <a:lnTo>
                    <a:pt x="83" y="218"/>
                  </a:lnTo>
                  <a:lnTo>
                    <a:pt x="139" y="240"/>
                  </a:lnTo>
                  <a:lnTo>
                    <a:pt x="159" y="246"/>
                  </a:lnTo>
                  <a:lnTo>
                    <a:pt x="214" y="275"/>
                  </a:lnTo>
                  <a:lnTo>
                    <a:pt x="214" y="275"/>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77" name="Freeform 281"/>
            <p:cNvSpPr>
              <a:spLocks/>
            </p:cNvSpPr>
            <p:nvPr/>
          </p:nvSpPr>
          <p:spPr bwMode="auto">
            <a:xfrm>
              <a:off x="2019" y="2925"/>
              <a:ext cx="26" cy="2"/>
            </a:xfrm>
            <a:custGeom>
              <a:avLst/>
              <a:gdLst/>
              <a:ahLst/>
              <a:cxnLst>
                <a:cxn ang="0">
                  <a:pos x="25" y="1"/>
                </a:cxn>
                <a:cxn ang="0">
                  <a:pos x="0" y="0"/>
                </a:cxn>
                <a:cxn ang="0">
                  <a:pos x="19" y="1"/>
                </a:cxn>
                <a:cxn ang="0">
                  <a:pos x="25" y="1"/>
                </a:cxn>
                <a:cxn ang="0">
                  <a:pos x="25" y="1"/>
                </a:cxn>
              </a:cxnLst>
              <a:rect l="0" t="0" r="r" b="b"/>
              <a:pathLst>
                <a:path w="26" h="2">
                  <a:moveTo>
                    <a:pt x="25" y="1"/>
                  </a:moveTo>
                  <a:lnTo>
                    <a:pt x="0" y="0"/>
                  </a:lnTo>
                  <a:lnTo>
                    <a:pt x="19" y="1"/>
                  </a:lnTo>
                  <a:lnTo>
                    <a:pt x="25" y="1"/>
                  </a:lnTo>
                  <a:lnTo>
                    <a:pt x="25" y="1"/>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378" name="Freeform 282"/>
            <p:cNvSpPr>
              <a:spLocks/>
            </p:cNvSpPr>
            <p:nvPr/>
          </p:nvSpPr>
          <p:spPr bwMode="auto">
            <a:xfrm>
              <a:off x="2087" y="3330"/>
              <a:ext cx="139" cy="139"/>
            </a:xfrm>
            <a:custGeom>
              <a:avLst/>
              <a:gdLst/>
              <a:ahLst/>
              <a:cxnLst>
                <a:cxn ang="0">
                  <a:pos x="60" y="138"/>
                </a:cxn>
                <a:cxn ang="0">
                  <a:pos x="102" y="133"/>
                </a:cxn>
                <a:cxn ang="0">
                  <a:pos x="138" y="70"/>
                </a:cxn>
                <a:cxn ang="0">
                  <a:pos x="137" y="28"/>
                </a:cxn>
                <a:cxn ang="0">
                  <a:pos x="108" y="17"/>
                </a:cxn>
                <a:cxn ang="0">
                  <a:pos x="81" y="14"/>
                </a:cxn>
                <a:cxn ang="0">
                  <a:pos x="80" y="14"/>
                </a:cxn>
                <a:cxn ang="0">
                  <a:pos x="45" y="0"/>
                </a:cxn>
                <a:cxn ang="0">
                  <a:pos x="0" y="43"/>
                </a:cxn>
                <a:cxn ang="0">
                  <a:pos x="1" y="102"/>
                </a:cxn>
                <a:cxn ang="0">
                  <a:pos x="60" y="138"/>
                </a:cxn>
                <a:cxn ang="0">
                  <a:pos x="60" y="138"/>
                </a:cxn>
              </a:cxnLst>
              <a:rect l="0" t="0" r="r" b="b"/>
              <a:pathLst>
                <a:path w="139" h="139">
                  <a:moveTo>
                    <a:pt x="60" y="138"/>
                  </a:moveTo>
                  <a:lnTo>
                    <a:pt x="102" y="133"/>
                  </a:lnTo>
                  <a:lnTo>
                    <a:pt x="138" y="70"/>
                  </a:lnTo>
                  <a:lnTo>
                    <a:pt x="137" y="28"/>
                  </a:lnTo>
                  <a:lnTo>
                    <a:pt x="108" y="17"/>
                  </a:lnTo>
                  <a:lnTo>
                    <a:pt x="81" y="14"/>
                  </a:lnTo>
                  <a:lnTo>
                    <a:pt x="80" y="14"/>
                  </a:lnTo>
                  <a:lnTo>
                    <a:pt x="45" y="0"/>
                  </a:lnTo>
                  <a:lnTo>
                    <a:pt x="0" y="43"/>
                  </a:lnTo>
                  <a:lnTo>
                    <a:pt x="1" y="102"/>
                  </a:lnTo>
                  <a:lnTo>
                    <a:pt x="60" y="138"/>
                  </a:lnTo>
                  <a:lnTo>
                    <a:pt x="60" y="138"/>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379" name="Freeform 283"/>
            <p:cNvSpPr>
              <a:spLocks/>
            </p:cNvSpPr>
            <p:nvPr/>
          </p:nvSpPr>
          <p:spPr bwMode="auto">
            <a:xfrm>
              <a:off x="2109" y="3296"/>
              <a:ext cx="734" cy="271"/>
            </a:xfrm>
            <a:custGeom>
              <a:avLst/>
              <a:gdLst/>
              <a:ahLst/>
              <a:cxnLst>
                <a:cxn ang="0">
                  <a:pos x="112" y="131"/>
                </a:cxn>
                <a:cxn ang="0">
                  <a:pos x="92" y="177"/>
                </a:cxn>
                <a:cxn ang="0">
                  <a:pos x="68" y="195"/>
                </a:cxn>
                <a:cxn ang="0">
                  <a:pos x="66" y="197"/>
                </a:cxn>
                <a:cxn ang="0">
                  <a:pos x="66" y="197"/>
                </a:cxn>
                <a:cxn ang="0">
                  <a:pos x="66" y="197"/>
                </a:cxn>
                <a:cxn ang="0">
                  <a:pos x="66" y="197"/>
                </a:cxn>
                <a:cxn ang="0">
                  <a:pos x="139" y="221"/>
                </a:cxn>
                <a:cxn ang="0">
                  <a:pos x="207" y="251"/>
                </a:cxn>
                <a:cxn ang="0">
                  <a:pos x="263" y="269"/>
                </a:cxn>
                <a:cxn ang="0">
                  <a:pos x="331" y="270"/>
                </a:cxn>
                <a:cxn ang="0">
                  <a:pos x="497" y="265"/>
                </a:cxn>
                <a:cxn ang="0">
                  <a:pos x="586" y="263"/>
                </a:cxn>
                <a:cxn ang="0">
                  <a:pos x="656" y="237"/>
                </a:cxn>
                <a:cxn ang="0">
                  <a:pos x="702" y="189"/>
                </a:cxn>
                <a:cxn ang="0">
                  <a:pos x="685" y="124"/>
                </a:cxn>
                <a:cxn ang="0">
                  <a:pos x="694" y="121"/>
                </a:cxn>
                <a:cxn ang="0">
                  <a:pos x="713" y="166"/>
                </a:cxn>
                <a:cxn ang="0">
                  <a:pos x="733" y="136"/>
                </a:cxn>
                <a:cxn ang="0">
                  <a:pos x="711" y="107"/>
                </a:cxn>
                <a:cxn ang="0">
                  <a:pos x="689" y="80"/>
                </a:cxn>
                <a:cxn ang="0">
                  <a:pos x="636" y="53"/>
                </a:cxn>
                <a:cxn ang="0">
                  <a:pos x="580" y="40"/>
                </a:cxn>
                <a:cxn ang="0">
                  <a:pos x="482" y="17"/>
                </a:cxn>
                <a:cxn ang="0">
                  <a:pos x="380" y="32"/>
                </a:cxn>
                <a:cxn ang="0">
                  <a:pos x="303" y="32"/>
                </a:cxn>
                <a:cxn ang="0">
                  <a:pos x="169" y="19"/>
                </a:cxn>
                <a:cxn ang="0">
                  <a:pos x="164" y="18"/>
                </a:cxn>
                <a:cxn ang="0">
                  <a:pos x="66" y="0"/>
                </a:cxn>
                <a:cxn ang="0">
                  <a:pos x="38" y="5"/>
                </a:cxn>
                <a:cxn ang="0">
                  <a:pos x="0" y="25"/>
                </a:cxn>
                <a:cxn ang="0">
                  <a:pos x="2" y="25"/>
                </a:cxn>
                <a:cxn ang="0">
                  <a:pos x="32" y="22"/>
                </a:cxn>
                <a:cxn ang="0">
                  <a:pos x="108" y="48"/>
                </a:cxn>
                <a:cxn ang="0">
                  <a:pos x="128" y="74"/>
                </a:cxn>
                <a:cxn ang="0">
                  <a:pos x="112" y="131"/>
                </a:cxn>
                <a:cxn ang="0">
                  <a:pos x="112" y="131"/>
                </a:cxn>
              </a:cxnLst>
              <a:rect l="0" t="0" r="r" b="b"/>
              <a:pathLst>
                <a:path w="734" h="271">
                  <a:moveTo>
                    <a:pt x="112" y="131"/>
                  </a:moveTo>
                  <a:lnTo>
                    <a:pt x="92" y="177"/>
                  </a:lnTo>
                  <a:lnTo>
                    <a:pt x="68" y="195"/>
                  </a:lnTo>
                  <a:lnTo>
                    <a:pt x="66" y="197"/>
                  </a:lnTo>
                  <a:lnTo>
                    <a:pt x="66" y="197"/>
                  </a:lnTo>
                  <a:lnTo>
                    <a:pt x="66" y="197"/>
                  </a:lnTo>
                  <a:lnTo>
                    <a:pt x="66" y="197"/>
                  </a:lnTo>
                  <a:lnTo>
                    <a:pt x="139" y="221"/>
                  </a:lnTo>
                  <a:lnTo>
                    <a:pt x="207" y="251"/>
                  </a:lnTo>
                  <a:lnTo>
                    <a:pt x="263" y="269"/>
                  </a:lnTo>
                  <a:lnTo>
                    <a:pt x="331" y="270"/>
                  </a:lnTo>
                  <a:lnTo>
                    <a:pt x="497" y="265"/>
                  </a:lnTo>
                  <a:lnTo>
                    <a:pt x="586" y="263"/>
                  </a:lnTo>
                  <a:lnTo>
                    <a:pt x="656" y="237"/>
                  </a:lnTo>
                  <a:lnTo>
                    <a:pt x="702" y="189"/>
                  </a:lnTo>
                  <a:lnTo>
                    <a:pt x="685" y="124"/>
                  </a:lnTo>
                  <a:lnTo>
                    <a:pt x="694" y="121"/>
                  </a:lnTo>
                  <a:lnTo>
                    <a:pt x="713" y="166"/>
                  </a:lnTo>
                  <a:lnTo>
                    <a:pt x="733" y="136"/>
                  </a:lnTo>
                  <a:lnTo>
                    <a:pt x="711" y="107"/>
                  </a:lnTo>
                  <a:lnTo>
                    <a:pt x="689" y="80"/>
                  </a:lnTo>
                  <a:lnTo>
                    <a:pt x="636" y="53"/>
                  </a:lnTo>
                  <a:lnTo>
                    <a:pt x="580" y="40"/>
                  </a:lnTo>
                  <a:lnTo>
                    <a:pt x="482" y="17"/>
                  </a:lnTo>
                  <a:lnTo>
                    <a:pt x="380" y="32"/>
                  </a:lnTo>
                  <a:lnTo>
                    <a:pt x="303" y="32"/>
                  </a:lnTo>
                  <a:lnTo>
                    <a:pt x="169" y="19"/>
                  </a:lnTo>
                  <a:lnTo>
                    <a:pt x="164" y="18"/>
                  </a:lnTo>
                  <a:lnTo>
                    <a:pt x="66" y="0"/>
                  </a:lnTo>
                  <a:lnTo>
                    <a:pt x="38" y="5"/>
                  </a:lnTo>
                  <a:lnTo>
                    <a:pt x="0" y="25"/>
                  </a:lnTo>
                  <a:lnTo>
                    <a:pt x="2" y="25"/>
                  </a:lnTo>
                  <a:lnTo>
                    <a:pt x="32" y="22"/>
                  </a:lnTo>
                  <a:lnTo>
                    <a:pt x="108" y="48"/>
                  </a:lnTo>
                  <a:lnTo>
                    <a:pt x="128" y="74"/>
                  </a:lnTo>
                  <a:lnTo>
                    <a:pt x="112" y="131"/>
                  </a:lnTo>
                  <a:lnTo>
                    <a:pt x="112" y="131"/>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80" name="Freeform 284"/>
            <p:cNvSpPr>
              <a:spLocks/>
            </p:cNvSpPr>
            <p:nvPr/>
          </p:nvSpPr>
          <p:spPr bwMode="auto">
            <a:xfrm>
              <a:off x="2664" y="3132"/>
              <a:ext cx="187" cy="66"/>
            </a:xfrm>
            <a:custGeom>
              <a:avLst/>
              <a:gdLst/>
              <a:ahLst/>
              <a:cxnLst>
                <a:cxn ang="0">
                  <a:pos x="78" y="64"/>
                </a:cxn>
                <a:cxn ang="0">
                  <a:pos x="83" y="65"/>
                </a:cxn>
                <a:cxn ang="0">
                  <a:pos x="184" y="16"/>
                </a:cxn>
                <a:cxn ang="0">
                  <a:pos x="186" y="6"/>
                </a:cxn>
                <a:cxn ang="0">
                  <a:pos x="169" y="2"/>
                </a:cxn>
                <a:cxn ang="0">
                  <a:pos x="165" y="2"/>
                </a:cxn>
                <a:cxn ang="0">
                  <a:pos x="5" y="0"/>
                </a:cxn>
                <a:cxn ang="0">
                  <a:pos x="4" y="1"/>
                </a:cxn>
                <a:cxn ang="0">
                  <a:pos x="3" y="2"/>
                </a:cxn>
                <a:cxn ang="0">
                  <a:pos x="0" y="27"/>
                </a:cxn>
                <a:cxn ang="0">
                  <a:pos x="78" y="64"/>
                </a:cxn>
                <a:cxn ang="0">
                  <a:pos x="78" y="64"/>
                </a:cxn>
              </a:cxnLst>
              <a:rect l="0" t="0" r="r" b="b"/>
              <a:pathLst>
                <a:path w="187" h="66">
                  <a:moveTo>
                    <a:pt x="78" y="64"/>
                  </a:moveTo>
                  <a:lnTo>
                    <a:pt x="83" y="65"/>
                  </a:lnTo>
                  <a:lnTo>
                    <a:pt x="184" y="16"/>
                  </a:lnTo>
                  <a:lnTo>
                    <a:pt x="186" y="6"/>
                  </a:lnTo>
                  <a:lnTo>
                    <a:pt x="169" y="2"/>
                  </a:lnTo>
                  <a:lnTo>
                    <a:pt x="165" y="2"/>
                  </a:lnTo>
                  <a:lnTo>
                    <a:pt x="5" y="0"/>
                  </a:lnTo>
                  <a:lnTo>
                    <a:pt x="4" y="1"/>
                  </a:lnTo>
                  <a:lnTo>
                    <a:pt x="3" y="2"/>
                  </a:lnTo>
                  <a:lnTo>
                    <a:pt x="0" y="27"/>
                  </a:lnTo>
                  <a:lnTo>
                    <a:pt x="78" y="64"/>
                  </a:lnTo>
                  <a:lnTo>
                    <a:pt x="78" y="64"/>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381" name="Freeform 285"/>
            <p:cNvSpPr>
              <a:spLocks/>
            </p:cNvSpPr>
            <p:nvPr/>
          </p:nvSpPr>
          <p:spPr bwMode="auto">
            <a:xfrm>
              <a:off x="1987" y="2870"/>
              <a:ext cx="1683" cy="212"/>
            </a:xfrm>
            <a:custGeom>
              <a:avLst/>
              <a:gdLst/>
              <a:ahLst/>
              <a:cxnLst>
                <a:cxn ang="0">
                  <a:pos x="383" y="66"/>
                </a:cxn>
                <a:cxn ang="0">
                  <a:pos x="317" y="81"/>
                </a:cxn>
                <a:cxn ang="0">
                  <a:pos x="31" y="47"/>
                </a:cxn>
                <a:cxn ang="0">
                  <a:pos x="38" y="23"/>
                </a:cxn>
                <a:cxn ang="0">
                  <a:pos x="128" y="10"/>
                </a:cxn>
                <a:cxn ang="0">
                  <a:pos x="391" y="2"/>
                </a:cxn>
                <a:cxn ang="0">
                  <a:pos x="536" y="4"/>
                </a:cxn>
                <a:cxn ang="0">
                  <a:pos x="621" y="9"/>
                </a:cxn>
                <a:cxn ang="0">
                  <a:pos x="868" y="11"/>
                </a:cxn>
                <a:cxn ang="0">
                  <a:pos x="1084" y="11"/>
                </a:cxn>
                <a:cxn ang="0">
                  <a:pos x="1246" y="11"/>
                </a:cxn>
                <a:cxn ang="0">
                  <a:pos x="1389" y="10"/>
                </a:cxn>
                <a:cxn ang="0">
                  <a:pos x="1532" y="12"/>
                </a:cxn>
                <a:cxn ang="0">
                  <a:pos x="1611" y="30"/>
                </a:cxn>
                <a:cxn ang="0">
                  <a:pos x="1655" y="58"/>
                </a:cxn>
                <a:cxn ang="0">
                  <a:pos x="1676" y="96"/>
                </a:cxn>
                <a:cxn ang="0">
                  <a:pos x="1682" y="146"/>
                </a:cxn>
                <a:cxn ang="0">
                  <a:pos x="1666" y="188"/>
                </a:cxn>
                <a:cxn ang="0">
                  <a:pos x="1614" y="211"/>
                </a:cxn>
                <a:cxn ang="0">
                  <a:pos x="1548" y="204"/>
                </a:cxn>
                <a:cxn ang="0">
                  <a:pos x="1466" y="193"/>
                </a:cxn>
                <a:cxn ang="0">
                  <a:pos x="1437" y="185"/>
                </a:cxn>
                <a:cxn ang="0">
                  <a:pos x="1407" y="142"/>
                </a:cxn>
                <a:cxn ang="0">
                  <a:pos x="1373" y="60"/>
                </a:cxn>
                <a:cxn ang="0">
                  <a:pos x="1352" y="109"/>
                </a:cxn>
                <a:cxn ang="0">
                  <a:pos x="1330" y="149"/>
                </a:cxn>
                <a:cxn ang="0">
                  <a:pos x="1312" y="153"/>
                </a:cxn>
                <a:cxn ang="0">
                  <a:pos x="1283" y="159"/>
                </a:cxn>
                <a:cxn ang="0">
                  <a:pos x="1248" y="167"/>
                </a:cxn>
                <a:cxn ang="0">
                  <a:pos x="1188" y="183"/>
                </a:cxn>
                <a:cxn ang="0">
                  <a:pos x="1125" y="188"/>
                </a:cxn>
                <a:cxn ang="0">
                  <a:pos x="1049" y="165"/>
                </a:cxn>
                <a:cxn ang="0">
                  <a:pos x="1039" y="119"/>
                </a:cxn>
                <a:cxn ang="0">
                  <a:pos x="1046" y="74"/>
                </a:cxn>
                <a:cxn ang="0">
                  <a:pos x="1046" y="32"/>
                </a:cxn>
                <a:cxn ang="0">
                  <a:pos x="1042" y="45"/>
                </a:cxn>
                <a:cxn ang="0">
                  <a:pos x="1030" y="70"/>
                </a:cxn>
                <a:cxn ang="0">
                  <a:pos x="1007" y="44"/>
                </a:cxn>
                <a:cxn ang="0">
                  <a:pos x="993" y="59"/>
                </a:cxn>
                <a:cxn ang="0">
                  <a:pos x="981" y="140"/>
                </a:cxn>
                <a:cxn ang="0">
                  <a:pos x="939" y="164"/>
                </a:cxn>
                <a:cxn ang="0">
                  <a:pos x="883" y="169"/>
                </a:cxn>
                <a:cxn ang="0">
                  <a:pos x="800" y="150"/>
                </a:cxn>
                <a:cxn ang="0">
                  <a:pos x="768" y="148"/>
                </a:cxn>
                <a:cxn ang="0">
                  <a:pos x="753" y="145"/>
                </a:cxn>
                <a:cxn ang="0">
                  <a:pos x="749" y="66"/>
                </a:cxn>
                <a:cxn ang="0">
                  <a:pos x="735" y="58"/>
                </a:cxn>
                <a:cxn ang="0">
                  <a:pos x="714" y="128"/>
                </a:cxn>
                <a:cxn ang="0">
                  <a:pos x="685" y="69"/>
                </a:cxn>
                <a:cxn ang="0">
                  <a:pos x="661" y="42"/>
                </a:cxn>
                <a:cxn ang="0">
                  <a:pos x="651" y="112"/>
                </a:cxn>
                <a:cxn ang="0">
                  <a:pos x="615" y="125"/>
                </a:cxn>
                <a:cxn ang="0">
                  <a:pos x="569" y="115"/>
                </a:cxn>
                <a:cxn ang="0">
                  <a:pos x="534" y="113"/>
                </a:cxn>
                <a:cxn ang="0">
                  <a:pos x="519" y="93"/>
                </a:cxn>
                <a:cxn ang="0">
                  <a:pos x="522" y="61"/>
                </a:cxn>
                <a:cxn ang="0">
                  <a:pos x="491" y="84"/>
                </a:cxn>
                <a:cxn ang="0">
                  <a:pos x="456" y="98"/>
                </a:cxn>
                <a:cxn ang="0">
                  <a:pos x="415" y="57"/>
                </a:cxn>
                <a:cxn ang="0">
                  <a:pos x="367" y="58"/>
                </a:cxn>
                <a:cxn ang="0">
                  <a:pos x="331" y="67"/>
                </a:cxn>
                <a:cxn ang="0">
                  <a:pos x="381" y="48"/>
                </a:cxn>
              </a:cxnLst>
              <a:rect l="0" t="0" r="r" b="b"/>
              <a:pathLst>
                <a:path w="1683" h="212">
                  <a:moveTo>
                    <a:pt x="399" y="43"/>
                  </a:moveTo>
                  <a:lnTo>
                    <a:pt x="397" y="44"/>
                  </a:lnTo>
                  <a:lnTo>
                    <a:pt x="397" y="46"/>
                  </a:lnTo>
                  <a:lnTo>
                    <a:pt x="395" y="48"/>
                  </a:lnTo>
                  <a:lnTo>
                    <a:pt x="394" y="50"/>
                  </a:lnTo>
                  <a:lnTo>
                    <a:pt x="392" y="53"/>
                  </a:lnTo>
                  <a:lnTo>
                    <a:pt x="391" y="57"/>
                  </a:lnTo>
                  <a:lnTo>
                    <a:pt x="388" y="60"/>
                  </a:lnTo>
                  <a:lnTo>
                    <a:pt x="386" y="63"/>
                  </a:lnTo>
                  <a:lnTo>
                    <a:pt x="383" y="66"/>
                  </a:lnTo>
                  <a:lnTo>
                    <a:pt x="380" y="70"/>
                  </a:lnTo>
                  <a:lnTo>
                    <a:pt x="376" y="74"/>
                  </a:lnTo>
                  <a:lnTo>
                    <a:pt x="374" y="76"/>
                  </a:lnTo>
                  <a:lnTo>
                    <a:pt x="371" y="78"/>
                  </a:lnTo>
                  <a:lnTo>
                    <a:pt x="368" y="80"/>
                  </a:lnTo>
                  <a:lnTo>
                    <a:pt x="364" y="82"/>
                  </a:lnTo>
                  <a:lnTo>
                    <a:pt x="362" y="82"/>
                  </a:lnTo>
                  <a:lnTo>
                    <a:pt x="352" y="82"/>
                  </a:lnTo>
                  <a:lnTo>
                    <a:pt x="338" y="82"/>
                  </a:lnTo>
                  <a:lnTo>
                    <a:pt x="317" y="81"/>
                  </a:lnTo>
                  <a:lnTo>
                    <a:pt x="292" y="79"/>
                  </a:lnTo>
                  <a:lnTo>
                    <a:pt x="264" y="78"/>
                  </a:lnTo>
                  <a:lnTo>
                    <a:pt x="234" y="74"/>
                  </a:lnTo>
                  <a:lnTo>
                    <a:pt x="202" y="71"/>
                  </a:lnTo>
                  <a:lnTo>
                    <a:pt x="170" y="66"/>
                  </a:lnTo>
                  <a:lnTo>
                    <a:pt x="137" y="63"/>
                  </a:lnTo>
                  <a:lnTo>
                    <a:pt x="106" y="59"/>
                  </a:lnTo>
                  <a:lnTo>
                    <a:pt x="78" y="56"/>
                  </a:lnTo>
                  <a:lnTo>
                    <a:pt x="52" y="51"/>
                  </a:lnTo>
                  <a:lnTo>
                    <a:pt x="31" y="47"/>
                  </a:lnTo>
                  <a:lnTo>
                    <a:pt x="14" y="43"/>
                  </a:lnTo>
                  <a:lnTo>
                    <a:pt x="3" y="40"/>
                  </a:lnTo>
                  <a:lnTo>
                    <a:pt x="0" y="36"/>
                  </a:lnTo>
                  <a:lnTo>
                    <a:pt x="0" y="34"/>
                  </a:lnTo>
                  <a:lnTo>
                    <a:pt x="3" y="32"/>
                  </a:lnTo>
                  <a:lnTo>
                    <a:pt x="7" y="30"/>
                  </a:lnTo>
                  <a:lnTo>
                    <a:pt x="14" y="28"/>
                  </a:lnTo>
                  <a:lnTo>
                    <a:pt x="20" y="27"/>
                  </a:lnTo>
                  <a:lnTo>
                    <a:pt x="30" y="25"/>
                  </a:lnTo>
                  <a:lnTo>
                    <a:pt x="38" y="23"/>
                  </a:lnTo>
                  <a:lnTo>
                    <a:pt x="49" y="21"/>
                  </a:lnTo>
                  <a:lnTo>
                    <a:pt x="57" y="21"/>
                  </a:lnTo>
                  <a:lnTo>
                    <a:pt x="68" y="19"/>
                  </a:lnTo>
                  <a:lnTo>
                    <a:pt x="78" y="17"/>
                  </a:lnTo>
                  <a:lnTo>
                    <a:pt x="88" y="15"/>
                  </a:lnTo>
                  <a:lnTo>
                    <a:pt x="96" y="15"/>
                  </a:lnTo>
                  <a:lnTo>
                    <a:pt x="104" y="13"/>
                  </a:lnTo>
                  <a:lnTo>
                    <a:pt x="110" y="12"/>
                  </a:lnTo>
                  <a:lnTo>
                    <a:pt x="116" y="11"/>
                  </a:lnTo>
                  <a:lnTo>
                    <a:pt x="128" y="10"/>
                  </a:lnTo>
                  <a:lnTo>
                    <a:pt x="145" y="8"/>
                  </a:lnTo>
                  <a:lnTo>
                    <a:pt x="165" y="7"/>
                  </a:lnTo>
                  <a:lnTo>
                    <a:pt x="189" y="5"/>
                  </a:lnTo>
                  <a:lnTo>
                    <a:pt x="215" y="5"/>
                  </a:lnTo>
                  <a:lnTo>
                    <a:pt x="243" y="4"/>
                  </a:lnTo>
                  <a:lnTo>
                    <a:pt x="273" y="4"/>
                  </a:lnTo>
                  <a:lnTo>
                    <a:pt x="304" y="2"/>
                  </a:lnTo>
                  <a:lnTo>
                    <a:pt x="333" y="2"/>
                  </a:lnTo>
                  <a:lnTo>
                    <a:pt x="363" y="2"/>
                  </a:lnTo>
                  <a:lnTo>
                    <a:pt x="391" y="2"/>
                  </a:lnTo>
                  <a:lnTo>
                    <a:pt x="418" y="1"/>
                  </a:lnTo>
                  <a:lnTo>
                    <a:pt x="442" y="1"/>
                  </a:lnTo>
                  <a:lnTo>
                    <a:pt x="463" y="1"/>
                  </a:lnTo>
                  <a:lnTo>
                    <a:pt x="481" y="1"/>
                  </a:lnTo>
                  <a:lnTo>
                    <a:pt x="495" y="0"/>
                  </a:lnTo>
                  <a:lnTo>
                    <a:pt x="503" y="2"/>
                  </a:lnTo>
                  <a:lnTo>
                    <a:pt x="512" y="2"/>
                  </a:lnTo>
                  <a:lnTo>
                    <a:pt x="520" y="2"/>
                  </a:lnTo>
                  <a:lnTo>
                    <a:pt x="529" y="2"/>
                  </a:lnTo>
                  <a:lnTo>
                    <a:pt x="536" y="4"/>
                  </a:lnTo>
                  <a:lnTo>
                    <a:pt x="545" y="4"/>
                  </a:lnTo>
                  <a:lnTo>
                    <a:pt x="553" y="5"/>
                  </a:lnTo>
                  <a:lnTo>
                    <a:pt x="562" y="5"/>
                  </a:lnTo>
                  <a:lnTo>
                    <a:pt x="569" y="7"/>
                  </a:lnTo>
                  <a:lnTo>
                    <a:pt x="578" y="7"/>
                  </a:lnTo>
                  <a:lnTo>
                    <a:pt x="585" y="8"/>
                  </a:lnTo>
                  <a:lnTo>
                    <a:pt x="595" y="8"/>
                  </a:lnTo>
                  <a:lnTo>
                    <a:pt x="603" y="9"/>
                  </a:lnTo>
                  <a:lnTo>
                    <a:pt x="612" y="9"/>
                  </a:lnTo>
                  <a:lnTo>
                    <a:pt x="621" y="9"/>
                  </a:lnTo>
                  <a:lnTo>
                    <a:pt x="631" y="8"/>
                  </a:lnTo>
                  <a:lnTo>
                    <a:pt x="647" y="9"/>
                  </a:lnTo>
                  <a:lnTo>
                    <a:pt x="668" y="9"/>
                  </a:lnTo>
                  <a:lnTo>
                    <a:pt x="691" y="9"/>
                  </a:lnTo>
                  <a:lnTo>
                    <a:pt x="718" y="9"/>
                  </a:lnTo>
                  <a:lnTo>
                    <a:pt x="745" y="9"/>
                  </a:lnTo>
                  <a:lnTo>
                    <a:pt x="775" y="9"/>
                  </a:lnTo>
                  <a:lnTo>
                    <a:pt x="805" y="9"/>
                  </a:lnTo>
                  <a:lnTo>
                    <a:pt x="838" y="9"/>
                  </a:lnTo>
                  <a:lnTo>
                    <a:pt x="868" y="11"/>
                  </a:lnTo>
                  <a:lnTo>
                    <a:pt x="899" y="11"/>
                  </a:lnTo>
                  <a:lnTo>
                    <a:pt x="928" y="11"/>
                  </a:lnTo>
                  <a:lnTo>
                    <a:pt x="957" y="11"/>
                  </a:lnTo>
                  <a:lnTo>
                    <a:pt x="983" y="11"/>
                  </a:lnTo>
                  <a:lnTo>
                    <a:pt x="1007" y="11"/>
                  </a:lnTo>
                  <a:lnTo>
                    <a:pt x="1028" y="11"/>
                  </a:lnTo>
                  <a:lnTo>
                    <a:pt x="1046" y="11"/>
                  </a:lnTo>
                  <a:lnTo>
                    <a:pt x="1057" y="11"/>
                  </a:lnTo>
                  <a:lnTo>
                    <a:pt x="1070" y="11"/>
                  </a:lnTo>
                  <a:lnTo>
                    <a:pt x="1084" y="11"/>
                  </a:lnTo>
                  <a:lnTo>
                    <a:pt x="1099" y="11"/>
                  </a:lnTo>
                  <a:lnTo>
                    <a:pt x="1115" y="11"/>
                  </a:lnTo>
                  <a:lnTo>
                    <a:pt x="1131" y="11"/>
                  </a:lnTo>
                  <a:lnTo>
                    <a:pt x="1147" y="11"/>
                  </a:lnTo>
                  <a:lnTo>
                    <a:pt x="1165" y="11"/>
                  </a:lnTo>
                  <a:lnTo>
                    <a:pt x="1181" y="11"/>
                  </a:lnTo>
                  <a:lnTo>
                    <a:pt x="1199" y="11"/>
                  </a:lnTo>
                  <a:lnTo>
                    <a:pt x="1215" y="11"/>
                  </a:lnTo>
                  <a:lnTo>
                    <a:pt x="1231" y="11"/>
                  </a:lnTo>
                  <a:lnTo>
                    <a:pt x="1246" y="11"/>
                  </a:lnTo>
                  <a:lnTo>
                    <a:pt x="1260" y="11"/>
                  </a:lnTo>
                  <a:lnTo>
                    <a:pt x="1273" y="11"/>
                  </a:lnTo>
                  <a:lnTo>
                    <a:pt x="1286" y="11"/>
                  </a:lnTo>
                  <a:lnTo>
                    <a:pt x="1298" y="11"/>
                  </a:lnTo>
                  <a:lnTo>
                    <a:pt x="1311" y="11"/>
                  </a:lnTo>
                  <a:lnTo>
                    <a:pt x="1325" y="11"/>
                  </a:lnTo>
                  <a:lnTo>
                    <a:pt x="1341" y="10"/>
                  </a:lnTo>
                  <a:lnTo>
                    <a:pt x="1357" y="10"/>
                  </a:lnTo>
                  <a:lnTo>
                    <a:pt x="1373" y="10"/>
                  </a:lnTo>
                  <a:lnTo>
                    <a:pt x="1389" y="10"/>
                  </a:lnTo>
                  <a:lnTo>
                    <a:pt x="1407" y="8"/>
                  </a:lnTo>
                  <a:lnTo>
                    <a:pt x="1423" y="8"/>
                  </a:lnTo>
                  <a:lnTo>
                    <a:pt x="1441" y="8"/>
                  </a:lnTo>
                  <a:lnTo>
                    <a:pt x="1457" y="8"/>
                  </a:lnTo>
                  <a:lnTo>
                    <a:pt x="1473" y="8"/>
                  </a:lnTo>
                  <a:lnTo>
                    <a:pt x="1487" y="9"/>
                  </a:lnTo>
                  <a:lnTo>
                    <a:pt x="1501" y="9"/>
                  </a:lnTo>
                  <a:lnTo>
                    <a:pt x="1514" y="11"/>
                  </a:lnTo>
                  <a:lnTo>
                    <a:pt x="1527" y="11"/>
                  </a:lnTo>
                  <a:lnTo>
                    <a:pt x="1532" y="12"/>
                  </a:lnTo>
                  <a:lnTo>
                    <a:pt x="1539" y="14"/>
                  </a:lnTo>
                  <a:lnTo>
                    <a:pt x="1546" y="16"/>
                  </a:lnTo>
                  <a:lnTo>
                    <a:pt x="1554" y="16"/>
                  </a:lnTo>
                  <a:lnTo>
                    <a:pt x="1561" y="18"/>
                  </a:lnTo>
                  <a:lnTo>
                    <a:pt x="1570" y="20"/>
                  </a:lnTo>
                  <a:lnTo>
                    <a:pt x="1578" y="21"/>
                  </a:lnTo>
                  <a:lnTo>
                    <a:pt x="1588" y="23"/>
                  </a:lnTo>
                  <a:lnTo>
                    <a:pt x="1595" y="26"/>
                  </a:lnTo>
                  <a:lnTo>
                    <a:pt x="1604" y="28"/>
                  </a:lnTo>
                  <a:lnTo>
                    <a:pt x="1611" y="30"/>
                  </a:lnTo>
                  <a:lnTo>
                    <a:pt x="1619" y="32"/>
                  </a:lnTo>
                  <a:lnTo>
                    <a:pt x="1626" y="36"/>
                  </a:lnTo>
                  <a:lnTo>
                    <a:pt x="1633" y="37"/>
                  </a:lnTo>
                  <a:lnTo>
                    <a:pt x="1638" y="41"/>
                  </a:lnTo>
                  <a:lnTo>
                    <a:pt x="1644" y="43"/>
                  </a:lnTo>
                  <a:lnTo>
                    <a:pt x="1646" y="46"/>
                  </a:lnTo>
                  <a:lnTo>
                    <a:pt x="1647" y="48"/>
                  </a:lnTo>
                  <a:lnTo>
                    <a:pt x="1649" y="52"/>
                  </a:lnTo>
                  <a:lnTo>
                    <a:pt x="1653" y="54"/>
                  </a:lnTo>
                  <a:lnTo>
                    <a:pt x="1655" y="58"/>
                  </a:lnTo>
                  <a:lnTo>
                    <a:pt x="1657" y="62"/>
                  </a:lnTo>
                  <a:lnTo>
                    <a:pt x="1659" y="65"/>
                  </a:lnTo>
                  <a:lnTo>
                    <a:pt x="1662" y="69"/>
                  </a:lnTo>
                  <a:lnTo>
                    <a:pt x="1664" y="74"/>
                  </a:lnTo>
                  <a:lnTo>
                    <a:pt x="1666" y="78"/>
                  </a:lnTo>
                  <a:lnTo>
                    <a:pt x="1668" y="82"/>
                  </a:lnTo>
                  <a:lnTo>
                    <a:pt x="1671" y="85"/>
                  </a:lnTo>
                  <a:lnTo>
                    <a:pt x="1672" y="89"/>
                  </a:lnTo>
                  <a:lnTo>
                    <a:pt x="1674" y="93"/>
                  </a:lnTo>
                  <a:lnTo>
                    <a:pt x="1676" y="96"/>
                  </a:lnTo>
                  <a:lnTo>
                    <a:pt x="1677" y="98"/>
                  </a:lnTo>
                  <a:lnTo>
                    <a:pt x="1677" y="103"/>
                  </a:lnTo>
                  <a:lnTo>
                    <a:pt x="1679" y="108"/>
                  </a:lnTo>
                  <a:lnTo>
                    <a:pt x="1679" y="113"/>
                  </a:lnTo>
                  <a:lnTo>
                    <a:pt x="1680" y="117"/>
                  </a:lnTo>
                  <a:lnTo>
                    <a:pt x="1680" y="124"/>
                  </a:lnTo>
                  <a:lnTo>
                    <a:pt x="1681" y="129"/>
                  </a:lnTo>
                  <a:lnTo>
                    <a:pt x="1681" y="134"/>
                  </a:lnTo>
                  <a:lnTo>
                    <a:pt x="1682" y="140"/>
                  </a:lnTo>
                  <a:lnTo>
                    <a:pt x="1682" y="146"/>
                  </a:lnTo>
                  <a:lnTo>
                    <a:pt x="1682" y="151"/>
                  </a:lnTo>
                  <a:lnTo>
                    <a:pt x="1682" y="157"/>
                  </a:lnTo>
                  <a:lnTo>
                    <a:pt x="1682" y="162"/>
                  </a:lnTo>
                  <a:lnTo>
                    <a:pt x="1680" y="167"/>
                  </a:lnTo>
                  <a:lnTo>
                    <a:pt x="1680" y="172"/>
                  </a:lnTo>
                  <a:lnTo>
                    <a:pt x="1678" y="175"/>
                  </a:lnTo>
                  <a:lnTo>
                    <a:pt x="1677" y="178"/>
                  </a:lnTo>
                  <a:lnTo>
                    <a:pt x="1674" y="181"/>
                  </a:lnTo>
                  <a:lnTo>
                    <a:pt x="1671" y="185"/>
                  </a:lnTo>
                  <a:lnTo>
                    <a:pt x="1666" y="188"/>
                  </a:lnTo>
                  <a:lnTo>
                    <a:pt x="1662" y="190"/>
                  </a:lnTo>
                  <a:lnTo>
                    <a:pt x="1657" y="194"/>
                  </a:lnTo>
                  <a:lnTo>
                    <a:pt x="1652" y="196"/>
                  </a:lnTo>
                  <a:lnTo>
                    <a:pt x="1647" y="199"/>
                  </a:lnTo>
                  <a:lnTo>
                    <a:pt x="1642" y="201"/>
                  </a:lnTo>
                  <a:lnTo>
                    <a:pt x="1636" y="204"/>
                  </a:lnTo>
                  <a:lnTo>
                    <a:pt x="1630" y="206"/>
                  </a:lnTo>
                  <a:lnTo>
                    <a:pt x="1625" y="207"/>
                  </a:lnTo>
                  <a:lnTo>
                    <a:pt x="1620" y="209"/>
                  </a:lnTo>
                  <a:lnTo>
                    <a:pt x="1614" y="211"/>
                  </a:lnTo>
                  <a:lnTo>
                    <a:pt x="1610" y="211"/>
                  </a:lnTo>
                  <a:lnTo>
                    <a:pt x="1605" y="211"/>
                  </a:lnTo>
                  <a:lnTo>
                    <a:pt x="1602" y="210"/>
                  </a:lnTo>
                  <a:lnTo>
                    <a:pt x="1597" y="210"/>
                  </a:lnTo>
                  <a:lnTo>
                    <a:pt x="1592" y="209"/>
                  </a:lnTo>
                  <a:lnTo>
                    <a:pt x="1585" y="209"/>
                  </a:lnTo>
                  <a:lnTo>
                    <a:pt x="1577" y="207"/>
                  </a:lnTo>
                  <a:lnTo>
                    <a:pt x="1567" y="207"/>
                  </a:lnTo>
                  <a:lnTo>
                    <a:pt x="1558" y="206"/>
                  </a:lnTo>
                  <a:lnTo>
                    <a:pt x="1548" y="204"/>
                  </a:lnTo>
                  <a:lnTo>
                    <a:pt x="1538" y="202"/>
                  </a:lnTo>
                  <a:lnTo>
                    <a:pt x="1526" y="202"/>
                  </a:lnTo>
                  <a:lnTo>
                    <a:pt x="1516" y="200"/>
                  </a:lnTo>
                  <a:lnTo>
                    <a:pt x="1505" y="199"/>
                  </a:lnTo>
                  <a:lnTo>
                    <a:pt x="1496" y="197"/>
                  </a:lnTo>
                  <a:lnTo>
                    <a:pt x="1487" y="197"/>
                  </a:lnTo>
                  <a:lnTo>
                    <a:pt x="1480" y="196"/>
                  </a:lnTo>
                  <a:lnTo>
                    <a:pt x="1473" y="195"/>
                  </a:lnTo>
                  <a:lnTo>
                    <a:pt x="1469" y="193"/>
                  </a:lnTo>
                  <a:lnTo>
                    <a:pt x="1466" y="193"/>
                  </a:lnTo>
                  <a:lnTo>
                    <a:pt x="1464" y="193"/>
                  </a:lnTo>
                  <a:lnTo>
                    <a:pt x="1460" y="193"/>
                  </a:lnTo>
                  <a:lnTo>
                    <a:pt x="1458" y="193"/>
                  </a:lnTo>
                  <a:lnTo>
                    <a:pt x="1455" y="193"/>
                  </a:lnTo>
                  <a:lnTo>
                    <a:pt x="1452" y="191"/>
                  </a:lnTo>
                  <a:lnTo>
                    <a:pt x="1448" y="190"/>
                  </a:lnTo>
                  <a:lnTo>
                    <a:pt x="1447" y="188"/>
                  </a:lnTo>
                  <a:lnTo>
                    <a:pt x="1443" y="188"/>
                  </a:lnTo>
                  <a:lnTo>
                    <a:pt x="1441" y="186"/>
                  </a:lnTo>
                  <a:lnTo>
                    <a:pt x="1437" y="185"/>
                  </a:lnTo>
                  <a:lnTo>
                    <a:pt x="1435" y="183"/>
                  </a:lnTo>
                  <a:lnTo>
                    <a:pt x="1432" y="183"/>
                  </a:lnTo>
                  <a:lnTo>
                    <a:pt x="1430" y="181"/>
                  </a:lnTo>
                  <a:lnTo>
                    <a:pt x="1429" y="180"/>
                  </a:lnTo>
                  <a:lnTo>
                    <a:pt x="1427" y="178"/>
                  </a:lnTo>
                  <a:lnTo>
                    <a:pt x="1422" y="174"/>
                  </a:lnTo>
                  <a:lnTo>
                    <a:pt x="1418" y="167"/>
                  </a:lnTo>
                  <a:lnTo>
                    <a:pt x="1414" y="159"/>
                  </a:lnTo>
                  <a:lnTo>
                    <a:pt x="1411" y="150"/>
                  </a:lnTo>
                  <a:lnTo>
                    <a:pt x="1407" y="142"/>
                  </a:lnTo>
                  <a:lnTo>
                    <a:pt x="1404" y="131"/>
                  </a:lnTo>
                  <a:lnTo>
                    <a:pt x="1400" y="120"/>
                  </a:lnTo>
                  <a:lnTo>
                    <a:pt x="1398" y="109"/>
                  </a:lnTo>
                  <a:lnTo>
                    <a:pt x="1395" y="100"/>
                  </a:lnTo>
                  <a:lnTo>
                    <a:pt x="1391" y="90"/>
                  </a:lnTo>
                  <a:lnTo>
                    <a:pt x="1388" y="82"/>
                  </a:lnTo>
                  <a:lnTo>
                    <a:pt x="1385" y="74"/>
                  </a:lnTo>
                  <a:lnTo>
                    <a:pt x="1381" y="68"/>
                  </a:lnTo>
                  <a:lnTo>
                    <a:pt x="1378" y="63"/>
                  </a:lnTo>
                  <a:lnTo>
                    <a:pt x="1373" y="60"/>
                  </a:lnTo>
                  <a:lnTo>
                    <a:pt x="1370" y="58"/>
                  </a:lnTo>
                  <a:lnTo>
                    <a:pt x="1366" y="60"/>
                  </a:lnTo>
                  <a:lnTo>
                    <a:pt x="1363" y="62"/>
                  </a:lnTo>
                  <a:lnTo>
                    <a:pt x="1362" y="67"/>
                  </a:lnTo>
                  <a:lnTo>
                    <a:pt x="1360" y="71"/>
                  </a:lnTo>
                  <a:lnTo>
                    <a:pt x="1358" y="78"/>
                  </a:lnTo>
                  <a:lnTo>
                    <a:pt x="1356" y="85"/>
                  </a:lnTo>
                  <a:lnTo>
                    <a:pt x="1354" y="93"/>
                  </a:lnTo>
                  <a:lnTo>
                    <a:pt x="1354" y="100"/>
                  </a:lnTo>
                  <a:lnTo>
                    <a:pt x="1352" y="109"/>
                  </a:lnTo>
                  <a:lnTo>
                    <a:pt x="1350" y="116"/>
                  </a:lnTo>
                  <a:lnTo>
                    <a:pt x="1349" y="124"/>
                  </a:lnTo>
                  <a:lnTo>
                    <a:pt x="1347" y="130"/>
                  </a:lnTo>
                  <a:lnTo>
                    <a:pt x="1344" y="137"/>
                  </a:lnTo>
                  <a:lnTo>
                    <a:pt x="1342" y="142"/>
                  </a:lnTo>
                  <a:lnTo>
                    <a:pt x="1339" y="146"/>
                  </a:lnTo>
                  <a:lnTo>
                    <a:pt x="1336" y="147"/>
                  </a:lnTo>
                  <a:lnTo>
                    <a:pt x="1334" y="148"/>
                  </a:lnTo>
                  <a:lnTo>
                    <a:pt x="1332" y="148"/>
                  </a:lnTo>
                  <a:lnTo>
                    <a:pt x="1330" y="149"/>
                  </a:lnTo>
                  <a:lnTo>
                    <a:pt x="1328" y="149"/>
                  </a:lnTo>
                  <a:lnTo>
                    <a:pt x="1326" y="151"/>
                  </a:lnTo>
                  <a:lnTo>
                    <a:pt x="1325" y="151"/>
                  </a:lnTo>
                  <a:lnTo>
                    <a:pt x="1323" y="151"/>
                  </a:lnTo>
                  <a:lnTo>
                    <a:pt x="1321" y="151"/>
                  </a:lnTo>
                  <a:lnTo>
                    <a:pt x="1319" y="153"/>
                  </a:lnTo>
                  <a:lnTo>
                    <a:pt x="1317" y="153"/>
                  </a:lnTo>
                  <a:lnTo>
                    <a:pt x="1315" y="153"/>
                  </a:lnTo>
                  <a:lnTo>
                    <a:pt x="1313" y="153"/>
                  </a:lnTo>
                  <a:lnTo>
                    <a:pt x="1312" y="153"/>
                  </a:lnTo>
                  <a:lnTo>
                    <a:pt x="1310" y="153"/>
                  </a:lnTo>
                  <a:lnTo>
                    <a:pt x="1308" y="153"/>
                  </a:lnTo>
                  <a:lnTo>
                    <a:pt x="1307" y="153"/>
                  </a:lnTo>
                  <a:lnTo>
                    <a:pt x="1304" y="154"/>
                  </a:lnTo>
                  <a:lnTo>
                    <a:pt x="1301" y="154"/>
                  </a:lnTo>
                  <a:lnTo>
                    <a:pt x="1298" y="156"/>
                  </a:lnTo>
                  <a:lnTo>
                    <a:pt x="1295" y="156"/>
                  </a:lnTo>
                  <a:lnTo>
                    <a:pt x="1290" y="158"/>
                  </a:lnTo>
                  <a:lnTo>
                    <a:pt x="1286" y="158"/>
                  </a:lnTo>
                  <a:lnTo>
                    <a:pt x="1283" y="159"/>
                  </a:lnTo>
                  <a:lnTo>
                    <a:pt x="1280" y="159"/>
                  </a:lnTo>
                  <a:lnTo>
                    <a:pt x="1274" y="161"/>
                  </a:lnTo>
                  <a:lnTo>
                    <a:pt x="1270" y="162"/>
                  </a:lnTo>
                  <a:lnTo>
                    <a:pt x="1267" y="163"/>
                  </a:lnTo>
                  <a:lnTo>
                    <a:pt x="1264" y="163"/>
                  </a:lnTo>
                  <a:lnTo>
                    <a:pt x="1260" y="165"/>
                  </a:lnTo>
                  <a:lnTo>
                    <a:pt x="1257" y="165"/>
                  </a:lnTo>
                  <a:lnTo>
                    <a:pt x="1255" y="165"/>
                  </a:lnTo>
                  <a:lnTo>
                    <a:pt x="1254" y="165"/>
                  </a:lnTo>
                  <a:lnTo>
                    <a:pt x="1248" y="167"/>
                  </a:lnTo>
                  <a:lnTo>
                    <a:pt x="1243" y="169"/>
                  </a:lnTo>
                  <a:lnTo>
                    <a:pt x="1237" y="170"/>
                  </a:lnTo>
                  <a:lnTo>
                    <a:pt x="1232" y="172"/>
                  </a:lnTo>
                  <a:lnTo>
                    <a:pt x="1225" y="174"/>
                  </a:lnTo>
                  <a:lnTo>
                    <a:pt x="1219" y="175"/>
                  </a:lnTo>
                  <a:lnTo>
                    <a:pt x="1213" y="177"/>
                  </a:lnTo>
                  <a:lnTo>
                    <a:pt x="1207" y="178"/>
                  </a:lnTo>
                  <a:lnTo>
                    <a:pt x="1200" y="180"/>
                  </a:lnTo>
                  <a:lnTo>
                    <a:pt x="1195" y="182"/>
                  </a:lnTo>
                  <a:lnTo>
                    <a:pt x="1188" y="183"/>
                  </a:lnTo>
                  <a:lnTo>
                    <a:pt x="1183" y="185"/>
                  </a:lnTo>
                  <a:lnTo>
                    <a:pt x="1177" y="186"/>
                  </a:lnTo>
                  <a:lnTo>
                    <a:pt x="1172" y="187"/>
                  </a:lnTo>
                  <a:lnTo>
                    <a:pt x="1166" y="188"/>
                  </a:lnTo>
                  <a:lnTo>
                    <a:pt x="1162" y="188"/>
                  </a:lnTo>
                  <a:lnTo>
                    <a:pt x="1155" y="188"/>
                  </a:lnTo>
                  <a:lnTo>
                    <a:pt x="1149" y="188"/>
                  </a:lnTo>
                  <a:lnTo>
                    <a:pt x="1141" y="188"/>
                  </a:lnTo>
                  <a:lnTo>
                    <a:pt x="1134" y="188"/>
                  </a:lnTo>
                  <a:lnTo>
                    <a:pt x="1125" y="188"/>
                  </a:lnTo>
                  <a:lnTo>
                    <a:pt x="1116" y="186"/>
                  </a:lnTo>
                  <a:lnTo>
                    <a:pt x="1108" y="184"/>
                  </a:lnTo>
                  <a:lnTo>
                    <a:pt x="1100" y="182"/>
                  </a:lnTo>
                  <a:lnTo>
                    <a:pt x="1091" y="181"/>
                  </a:lnTo>
                  <a:lnTo>
                    <a:pt x="1082" y="179"/>
                  </a:lnTo>
                  <a:lnTo>
                    <a:pt x="1075" y="177"/>
                  </a:lnTo>
                  <a:lnTo>
                    <a:pt x="1068" y="174"/>
                  </a:lnTo>
                  <a:lnTo>
                    <a:pt x="1061" y="172"/>
                  </a:lnTo>
                  <a:lnTo>
                    <a:pt x="1055" y="169"/>
                  </a:lnTo>
                  <a:lnTo>
                    <a:pt x="1049" y="165"/>
                  </a:lnTo>
                  <a:lnTo>
                    <a:pt x="1046" y="162"/>
                  </a:lnTo>
                  <a:lnTo>
                    <a:pt x="1042" y="160"/>
                  </a:lnTo>
                  <a:lnTo>
                    <a:pt x="1041" y="156"/>
                  </a:lnTo>
                  <a:lnTo>
                    <a:pt x="1039" y="152"/>
                  </a:lnTo>
                  <a:lnTo>
                    <a:pt x="1038" y="147"/>
                  </a:lnTo>
                  <a:lnTo>
                    <a:pt x="1037" y="142"/>
                  </a:lnTo>
                  <a:lnTo>
                    <a:pt x="1037" y="137"/>
                  </a:lnTo>
                  <a:lnTo>
                    <a:pt x="1037" y="131"/>
                  </a:lnTo>
                  <a:lnTo>
                    <a:pt x="1039" y="125"/>
                  </a:lnTo>
                  <a:lnTo>
                    <a:pt x="1039" y="119"/>
                  </a:lnTo>
                  <a:lnTo>
                    <a:pt x="1041" y="113"/>
                  </a:lnTo>
                  <a:lnTo>
                    <a:pt x="1041" y="108"/>
                  </a:lnTo>
                  <a:lnTo>
                    <a:pt x="1043" y="101"/>
                  </a:lnTo>
                  <a:lnTo>
                    <a:pt x="1043" y="97"/>
                  </a:lnTo>
                  <a:lnTo>
                    <a:pt x="1045" y="92"/>
                  </a:lnTo>
                  <a:lnTo>
                    <a:pt x="1045" y="87"/>
                  </a:lnTo>
                  <a:lnTo>
                    <a:pt x="1046" y="82"/>
                  </a:lnTo>
                  <a:lnTo>
                    <a:pt x="1046" y="81"/>
                  </a:lnTo>
                  <a:lnTo>
                    <a:pt x="1046" y="77"/>
                  </a:lnTo>
                  <a:lnTo>
                    <a:pt x="1046" y="74"/>
                  </a:lnTo>
                  <a:lnTo>
                    <a:pt x="1046" y="69"/>
                  </a:lnTo>
                  <a:lnTo>
                    <a:pt x="1046" y="65"/>
                  </a:lnTo>
                  <a:lnTo>
                    <a:pt x="1046" y="60"/>
                  </a:lnTo>
                  <a:lnTo>
                    <a:pt x="1046" y="55"/>
                  </a:lnTo>
                  <a:lnTo>
                    <a:pt x="1046" y="50"/>
                  </a:lnTo>
                  <a:lnTo>
                    <a:pt x="1046" y="46"/>
                  </a:lnTo>
                  <a:lnTo>
                    <a:pt x="1046" y="42"/>
                  </a:lnTo>
                  <a:lnTo>
                    <a:pt x="1046" y="38"/>
                  </a:lnTo>
                  <a:lnTo>
                    <a:pt x="1046" y="34"/>
                  </a:lnTo>
                  <a:lnTo>
                    <a:pt x="1046" y="32"/>
                  </a:lnTo>
                  <a:lnTo>
                    <a:pt x="1046" y="29"/>
                  </a:lnTo>
                  <a:lnTo>
                    <a:pt x="1046" y="28"/>
                  </a:lnTo>
                  <a:lnTo>
                    <a:pt x="1046" y="27"/>
                  </a:lnTo>
                  <a:lnTo>
                    <a:pt x="1044" y="28"/>
                  </a:lnTo>
                  <a:lnTo>
                    <a:pt x="1044" y="29"/>
                  </a:lnTo>
                  <a:lnTo>
                    <a:pt x="1043" y="32"/>
                  </a:lnTo>
                  <a:lnTo>
                    <a:pt x="1043" y="34"/>
                  </a:lnTo>
                  <a:lnTo>
                    <a:pt x="1042" y="38"/>
                  </a:lnTo>
                  <a:lnTo>
                    <a:pt x="1042" y="42"/>
                  </a:lnTo>
                  <a:lnTo>
                    <a:pt x="1042" y="45"/>
                  </a:lnTo>
                  <a:lnTo>
                    <a:pt x="1042" y="49"/>
                  </a:lnTo>
                  <a:lnTo>
                    <a:pt x="1041" y="53"/>
                  </a:lnTo>
                  <a:lnTo>
                    <a:pt x="1041" y="57"/>
                  </a:lnTo>
                  <a:lnTo>
                    <a:pt x="1039" y="61"/>
                  </a:lnTo>
                  <a:lnTo>
                    <a:pt x="1039" y="63"/>
                  </a:lnTo>
                  <a:lnTo>
                    <a:pt x="1037" y="67"/>
                  </a:lnTo>
                  <a:lnTo>
                    <a:pt x="1036" y="69"/>
                  </a:lnTo>
                  <a:lnTo>
                    <a:pt x="1034" y="70"/>
                  </a:lnTo>
                  <a:lnTo>
                    <a:pt x="1033" y="70"/>
                  </a:lnTo>
                  <a:lnTo>
                    <a:pt x="1030" y="70"/>
                  </a:lnTo>
                  <a:lnTo>
                    <a:pt x="1028" y="69"/>
                  </a:lnTo>
                  <a:lnTo>
                    <a:pt x="1026" y="68"/>
                  </a:lnTo>
                  <a:lnTo>
                    <a:pt x="1025" y="65"/>
                  </a:lnTo>
                  <a:lnTo>
                    <a:pt x="1021" y="63"/>
                  </a:lnTo>
                  <a:lnTo>
                    <a:pt x="1019" y="59"/>
                  </a:lnTo>
                  <a:lnTo>
                    <a:pt x="1016" y="56"/>
                  </a:lnTo>
                  <a:lnTo>
                    <a:pt x="1014" y="52"/>
                  </a:lnTo>
                  <a:lnTo>
                    <a:pt x="1011" y="50"/>
                  </a:lnTo>
                  <a:lnTo>
                    <a:pt x="1009" y="47"/>
                  </a:lnTo>
                  <a:lnTo>
                    <a:pt x="1007" y="44"/>
                  </a:lnTo>
                  <a:lnTo>
                    <a:pt x="1005" y="41"/>
                  </a:lnTo>
                  <a:lnTo>
                    <a:pt x="1003" y="39"/>
                  </a:lnTo>
                  <a:lnTo>
                    <a:pt x="1001" y="37"/>
                  </a:lnTo>
                  <a:lnTo>
                    <a:pt x="999" y="36"/>
                  </a:lnTo>
                  <a:lnTo>
                    <a:pt x="999" y="35"/>
                  </a:lnTo>
                  <a:lnTo>
                    <a:pt x="997" y="37"/>
                  </a:lnTo>
                  <a:lnTo>
                    <a:pt x="996" y="40"/>
                  </a:lnTo>
                  <a:lnTo>
                    <a:pt x="995" y="45"/>
                  </a:lnTo>
                  <a:lnTo>
                    <a:pt x="995" y="51"/>
                  </a:lnTo>
                  <a:lnTo>
                    <a:pt x="993" y="59"/>
                  </a:lnTo>
                  <a:lnTo>
                    <a:pt x="993" y="67"/>
                  </a:lnTo>
                  <a:lnTo>
                    <a:pt x="991" y="76"/>
                  </a:lnTo>
                  <a:lnTo>
                    <a:pt x="991" y="85"/>
                  </a:lnTo>
                  <a:lnTo>
                    <a:pt x="989" y="95"/>
                  </a:lnTo>
                  <a:lnTo>
                    <a:pt x="988" y="104"/>
                  </a:lnTo>
                  <a:lnTo>
                    <a:pt x="986" y="113"/>
                  </a:lnTo>
                  <a:lnTo>
                    <a:pt x="986" y="121"/>
                  </a:lnTo>
                  <a:lnTo>
                    <a:pt x="984" y="129"/>
                  </a:lnTo>
                  <a:lnTo>
                    <a:pt x="983" y="135"/>
                  </a:lnTo>
                  <a:lnTo>
                    <a:pt x="981" y="140"/>
                  </a:lnTo>
                  <a:lnTo>
                    <a:pt x="980" y="143"/>
                  </a:lnTo>
                  <a:lnTo>
                    <a:pt x="975" y="146"/>
                  </a:lnTo>
                  <a:lnTo>
                    <a:pt x="972" y="149"/>
                  </a:lnTo>
                  <a:lnTo>
                    <a:pt x="967" y="153"/>
                  </a:lnTo>
                  <a:lnTo>
                    <a:pt x="963" y="154"/>
                  </a:lnTo>
                  <a:lnTo>
                    <a:pt x="958" y="157"/>
                  </a:lnTo>
                  <a:lnTo>
                    <a:pt x="953" y="159"/>
                  </a:lnTo>
                  <a:lnTo>
                    <a:pt x="948" y="161"/>
                  </a:lnTo>
                  <a:lnTo>
                    <a:pt x="944" y="162"/>
                  </a:lnTo>
                  <a:lnTo>
                    <a:pt x="939" y="164"/>
                  </a:lnTo>
                  <a:lnTo>
                    <a:pt x="933" y="166"/>
                  </a:lnTo>
                  <a:lnTo>
                    <a:pt x="928" y="167"/>
                  </a:lnTo>
                  <a:lnTo>
                    <a:pt x="923" y="167"/>
                  </a:lnTo>
                  <a:lnTo>
                    <a:pt x="918" y="169"/>
                  </a:lnTo>
                  <a:lnTo>
                    <a:pt x="913" y="169"/>
                  </a:lnTo>
                  <a:lnTo>
                    <a:pt x="908" y="169"/>
                  </a:lnTo>
                  <a:lnTo>
                    <a:pt x="905" y="169"/>
                  </a:lnTo>
                  <a:lnTo>
                    <a:pt x="898" y="170"/>
                  </a:lnTo>
                  <a:lnTo>
                    <a:pt x="891" y="169"/>
                  </a:lnTo>
                  <a:lnTo>
                    <a:pt x="883" y="169"/>
                  </a:lnTo>
                  <a:lnTo>
                    <a:pt x="876" y="167"/>
                  </a:lnTo>
                  <a:lnTo>
                    <a:pt x="867" y="165"/>
                  </a:lnTo>
                  <a:lnTo>
                    <a:pt x="858" y="163"/>
                  </a:lnTo>
                  <a:lnTo>
                    <a:pt x="850" y="162"/>
                  </a:lnTo>
                  <a:lnTo>
                    <a:pt x="842" y="159"/>
                  </a:lnTo>
                  <a:lnTo>
                    <a:pt x="833" y="157"/>
                  </a:lnTo>
                  <a:lnTo>
                    <a:pt x="824" y="155"/>
                  </a:lnTo>
                  <a:lnTo>
                    <a:pt x="815" y="153"/>
                  </a:lnTo>
                  <a:lnTo>
                    <a:pt x="807" y="151"/>
                  </a:lnTo>
                  <a:lnTo>
                    <a:pt x="800" y="150"/>
                  </a:lnTo>
                  <a:lnTo>
                    <a:pt x="792" y="148"/>
                  </a:lnTo>
                  <a:lnTo>
                    <a:pt x="785" y="148"/>
                  </a:lnTo>
                  <a:lnTo>
                    <a:pt x="780" y="147"/>
                  </a:lnTo>
                  <a:lnTo>
                    <a:pt x="778" y="148"/>
                  </a:lnTo>
                  <a:lnTo>
                    <a:pt x="776" y="148"/>
                  </a:lnTo>
                  <a:lnTo>
                    <a:pt x="774" y="148"/>
                  </a:lnTo>
                  <a:lnTo>
                    <a:pt x="773" y="148"/>
                  </a:lnTo>
                  <a:lnTo>
                    <a:pt x="771" y="148"/>
                  </a:lnTo>
                  <a:lnTo>
                    <a:pt x="769" y="148"/>
                  </a:lnTo>
                  <a:lnTo>
                    <a:pt x="768" y="148"/>
                  </a:lnTo>
                  <a:lnTo>
                    <a:pt x="766" y="148"/>
                  </a:lnTo>
                  <a:lnTo>
                    <a:pt x="764" y="148"/>
                  </a:lnTo>
                  <a:lnTo>
                    <a:pt x="762" y="148"/>
                  </a:lnTo>
                  <a:lnTo>
                    <a:pt x="760" y="148"/>
                  </a:lnTo>
                  <a:lnTo>
                    <a:pt x="758" y="148"/>
                  </a:lnTo>
                  <a:lnTo>
                    <a:pt x="757" y="148"/>
                  </a:lnTo>
                  <a:lnTo>
                    <a:pt x="756" y="148"/>
                  </a:lnTo>
                  <a:lnTo>
                    <a:pt x="755" y="148"/>
                  </a:lnTo>
                  <a:lnTo>
                    <a:pt x="755" y="147"/>
                  </a:lnTo>
                  <a:lnTo>
                    <a:pt x="753" y="145"/>
                  </a:lnTo>
                  <a:lnTo>
                    <a:pt x="751" y="140"/>
                  </a:lnTo>
                  <a:lnTo>
                    <a:pt x="750" y="135"/>
                  </a:lnTo>
                  <a:lnTo>
                    <a:pt x="750" y="128"/>
                  </a:lnTo>
                  <a:lnTo>
                    <a:pt x="750" y="121"/>
                  </a:lnTo>
                  <a:lnTo>
                    <a:pt x="750" y="112"/>
                  </a:lnTo>
                  <a:lnTo>
                    <a:pt x="750" y="103"/>
                  </a:lnTo>
                  <a:lnTo>
                    <a:pt x="750" y="93"/>
                  </a:lnTo>
                  <a:lnTo>
                    <a:pt x="749" y="84"/>
                  </a:lnTo>
                  <a:lnTo>
                    <a:pt x="749" y="75"/>
                  </a:lnTo>
                  <a:lnTo>
                    <a:pt x="749" y="66"/>
                  </a:lnTo>
                  <a:lnTo>
                    <a:pt x="749" y="58"/>
                  </a:lnTo>
                  <a:lnTo>
                    <a:pt x="748" y="52"/>
                  </a:lnTo>
                  <a:lnTo>
                    <a:pt x="748" y="46"/>
                  </a:lnTo>
                  <a:lnTo>
                    <a:pt x="747" y="42"/>
                  </a:lnTo>
                  <a:lnTo>
                    <a:pt x="746" y="38"/>
                  </a:lnTo>
                  <a:lnTo>
                    <a:pt x="744" y="39"/>
                  </a:lnTo>
                  <a:lnTo>
                    <a:pt x="742" y="41"/>
                  </a:lnTo>
                  <a:lnTo>
                    <a:pt x="741" y="46"/>
                  </a:lnTo>
                  <a:lnTo>
                    <a:pt x="739" y="50"/>
                  </a:lnTo>
                  <a:lnTo>
                    <a:pt x="735" y="58"/>
                  </a:lnTo>
                  <a:lnTo>
                    <a:pt x="734" y="65"/>
                  </a:lnTo>
                  <a:lnTo>
                    <a:pt x="731" y="74"/>
                  </a:lnTo>
                  <a:lnTo>
                    <a:pt x="729" y="82"/>
                  </a:lnTo>
                  <a:lnTo>
                    <a:pt x="726" y="91"/>
                  </a:lnTo>
                  <a:lnTo>
                    <a:pt x="724" y="100"/>
                  </a:lnTo>
                  <a:lnTo>
                    <a:pt x="721" y="108"/>
                  </a:lnTo>
                  <a:lnTo>
                    <a:pt x="719" y="115"/>
                  </a:lnTo>
                  <a:lnTo>
                    <a:pt x="718" y="121"/>
                  </a:lnTo>
                  <a:lnTo>
                    <a:pt x="716" y="126"/>
                  </a:lnTo>
                  <a:lnTo>
                    <a:pt x="714" y="128"/>
                  </a:lnTo>
                  <a:lnTo>
                    <a:pt x="713" y="128"/>
                  </a:lnTo>
                  <a:lnTo>
                    <a:pt x="709" y="128"/>
                  </a:lnTo>
                  <a:lnTo>
                    <a:pt x="705" y="124"/>
                  </a:lnTo>
                  <a:lnTo>
                    <a:pt x="702" y="119"/>
                  </a:lnTo>
                  <a:lnTo>
                    <a:pt x="700" y="112"/>
                  </a:lnTo>
                  <a:lnTo>
                    <a:pt x="697" y="105"/>
                  </a:lnTo>
                  <a:lnTo>
                    <a:pt x="694" y="96"/>
                  </a:lnTo>
                  <a:lnTo>
                    <a:pt x="691" y="87"/>
                  </a:lnTo>
                  <a:lnTo>
                    <a:pt x="689" y="77"/>
                  </a:lnTo>
                  <a:lnTo>
                    <a:pt x="685" y="69"/>
                  </a:lnTo>
                  <a:lnTo>
                    <a:pt x="683" y="60"/>
                  </a:lnTo>
                  <a:lnTo>
                    <a:pt x="680" y="52"/>
                  </a:lnTo>
                  <a:lnTo>
                    <a:pt x="678" y="44"/>
                  </a:lnTo>
                  <a:lnTo>
                    <a:pt x="674" y="39"/>
                  </a:lnTo>
                  <a:lnTo>
                    <a:pt x="672" y="34"/>
                  </a:lnTo>
                  <a:lnTo>
                    <a:pt x="669" y="32"/>
                  </a:lnTo>
                  <a:lnTo>
                    <a:pt x="668" y="31"/>
                  </a:lnTo>
                  <a:lnTo>
                    <a:pt x="665" y="34"/>
                  </a:lnTo>
                  <a:lnTo>
                    <a:pt x="663" y="37"/>
                  </a:lnTo>
                  <a:lnTo>
                    <a:pt x="661" y="42"/>
                  </a:lnTo>
                  <a:lnTo>
                    <a:pt x="660" y="47"/>
                  </a:lnTo>
                  <a:lnTo>
                    <a:pt x="658" y="55"/>
                  </a:lnTo>
                  <a:lnTo>
                    <a:pt x="658" y="62"/>
                  </a:lnTo>
                  <a:lnTo>
                    <a:pt x="656" y="69"/>
                  </a:lnTo>
                  <a:lnTo>
                    <a:pt x="656" y="77"/>
                  </a:lnTo>
                  <a:lnTo>
                    <a:pt x="654" y="85"/>
                  </a:lnTo>
                  <a:lnTo>
                    <a:pt x="654" y="93"/>
                  </a:lnTo>
                  <a:lnTo>
                    <a:pt x="653" y="100"/>
                  </a:lnTo>
                  <a:lnTo>
                    <a:pt x="653" y="106"/>
                  </a:lnTo>
                  <a:lnTo>
                    <a:pt x="651" y="112"/>
                  </a:lnTo>
                  <a:lnTo>
                    <a:pt x="650" y="117"/>
                  </a:lnTo>
                  <a:lnTo>
                    <a:pt x="648" y="121"/>
                  </a:lnTo>
                  <a:lnTo>
                    <a:pt x="647" y="122"/>
                  </a:lnTo>
                  <a:lnTo>
                    <a:pt x="643" y="124"/>
                  </a:lnTo>
                  <a:lnTo>
                    <a:pt x="639" y="126"/>
                  </a:lnTo>
                  <a:lnTo>
                    <a:pt x="634" y="126"/>
                  </a:lnTo>
                  <a:lnTo>
                    <a:pt x="631" y="126"/>
                  </a:lnTo>
                  <a:lnTo>
                    <a:pt x="625" y="126"/>
                  </a:lnTo>
                  <a:lnTo>
                    <a:pt x="620" y="126"/>
                  </a:lnTo>
                  <a:lnTo>
                    <a:pt x="615" y="125"/>
                  </a:lnTo>
                  <a:lnTo>
                    <a:pt x="610" y="123"/>
                  </a:lnTo>
                  <a:lnTo>
                    <a:pt x="604" y="123"/>
                  </a:lnTo>
                  <a:lnTo>
                    <a:pt x="599" y="121"/>
                  </a:lnTo>
                  <a:lnTo>
                    <a:pt x="594" y="121"/>
                  </a:lnTo>
                  <a:lnTo>
                    <a:pt x="589" y="119"/>
                  </a:lnTo>
                  <a:lnTo>
                    <a:pt x="584" y="119"/>
                  </a:lnTo>
                  <a:lnTo>
                    <a:pt x="580" y="117"/>
                  </a:lnTo>
                  <a:lnTo>
                    <a:pt x="575" y="117"/>
                  </a:lnTo>
                  <a:lnTo>
                    <a:pt x="572" y="115"/>
                  </a:lnTo>
                  <a:lnTo>
                    <a:pt x="569" y="115"/>
                  </a:lnTo>
                  <a:lnTo>
                    <a:pt x="566" y="115"/>
                  </a:lnTo>
                  <a:lnTo>
                    <a:pt x="562" y="115"/>
                  </a:lnTo>
                  <a:lnTo>
                    <a:pt x="560" y="115"/>
                  </a:lnTo>
                  <a:lnTo>
                    <a:pt x="556" y="115"/>
                  </a:lnTo>
                  <a:lnTo>
                    <a:pt x="552" y="115"/>
                  </a:lnTo>
                  <a:lnTo>
                    <a:pt x="549" y="115"/>
                  </a:lnTo>
                  <a:lnTo>
                    <a:pt x="545" y="114"/>
                  </a:lnTo>
                  <a:lnTo>
                    <a:pt x="542" y="114"/>
                  </a:lnTo>
                  <a:lnTo>
                    <a:pt x="538" y="113"/>
                  </a:lnTo>
                  <a:lnTo>
                    <a:pt x="534" y="113"/>
                  </a:lnTo>
                  <a:lnTo>
                    <a:pt x="531" y="112"/>
                  </a:lnTo>
                  <a:lnTo>
                    <a:pt x="528" y="112"/>
                  </a:lnTo>
                  <a:lnTo>
                    <a:pt x="526" y="110"/>
                  </a:lnTo>
                  <a:lnTo>
                    <a:pt x="523" y="108"/>
                  </a:lnTo>
                  <a:lnTo>
                    <a:pt x="522" y="106"/>
                  </a:lnTo>
                  <a:lnTo>
                    <a:pt x="520" y="105"/>
                  </a:lnTo>
                  <a:lnTo>
                    <a:pt x="519" y="102"/>
                  </a:lnTo>
                  <a:lnTo>
                    <a:pt x="519" y="100"/>
                  </a:lnTo>
                  <a:lnTo>
                    <a:pt x="519" y="96"/>
                  </a:lnTo>
                  <a:lnTo>
                    <a:pt x="519" y="93"/>
                  </a:lnTo>
                  <a:lnTo>
                    <a:pt x="521" y="90"/>
                  </a:lnTo>
                  <a:lnTo>
                    <a:pt x="521" y="86"/>
                  </a:lnTo>
                  <a:lnTo>
                    <a:pt x="522" y="81"/>
                  </a:lnTo>
                  <a:lnTo>
                    <a:pt x="522" y="78"/>
                  </a:lnTo>
                  <a:lnTo>
                    <a:pt x="523" y="75"/>
                  </a:lnTo>
                  <a:lnTo>
                    <a:pt x="523" y="71"/>
                  </a:lnTo>
                  <a:lnTo>
                    <a:pt x="524" y="68"/>
                  </a:lnTo>
                  <a:lnTo>
                    <a:pt x="524" y="66"/>
                  </a:lnTo>
                  <a:lnTo>
                    <a:pt x="524" y="62"/>
                  </a:lnTo>
                  <a:lnTo>
                    <a:pt x="522" y="61"/>
                  </a:lnTo>
                  <a:lnTo>
                    <a:pt x="522" y="58"/>
                  </a:lnTo>
                  <a:lnTo>
                    <a:pt x="518" y="59"/>
                  </a:lnTo>
                  <a:lnTo>
                    <a:pt x="516" y="59"/>
                  </a:lnTo>
                  <a:lnTo>
                    <a:pt x="512" y="62"/>
                  </a:lnTo>
                  <a:lnTo>
                    <a:pt x="510" y="63"/>
                  </a:lnTo>
                  <a:lnTo>
                    <a:pt x="506" y="67"/>
                  </a:lnTo>
                  <a:lnTo>
                    <a:pt x="503" y="71"/>
                  </a:lnTo>
                  <a:lnTo>
                    <a:pt x="499" y="75"/>
                  </a:lnTo>
                  <a:lnTo>
                    <a:pt x="496" y="78"/>
                  </a:lnTo>
                  <a:lnTo>
                    <a:pt x="491" y="84"/>
                  </a:lnTo>
                  <a:lnTo>
                    <a:pt x="487" y="87"/>
                  </a:lnTo>
                  <a:lnTo>
                    <a:pt x="484" y="92"/>
                  </a:lnTo>
                  <a:lnTo>
                    <a:pt x="480" y="94"/>
                  </a:lnTo>
                  <a:lnTo>
                    <a:pt x="477" y="98"/>
                  </a:lnTo>
                  <a:lnTo>
                    <a:pt x="473" y="100"/>
                  </a:lnTo>
                  <a:lnTo>
                    <a:pt x="470" y="101"/>
                  </a:lnTo>
                  <a:lnTo>
                    <a:pt x="468" y="101"/>
                  </a:lnTo>
                  <a:lnTo>
                    <a:pt x="463" y="101"/>
                  </a:lnTo>
                  <a:lnTo>
                    <a:pt x="460" y="100"/>
                  </a:lnTo>
                  <a:lnTo>
                    <a:pt x="456" y="98"/>
                  </a:lnTo>
                  <a:lnTo>
                    <a:pt x="452" y="94"/>
                  </a:lnTo>
                  <a:lnTo>
                    <a:pt x="447" y="91"/>
                  </a:lnTo>
                  <a:lnTo>
                    <a:pt x="443" y="87"/>
                  </a:lnTo>
                  <a:lnTo>
                    <a:pt x="440" y="82"/>
                  </a:lnTo>
                  <a:lnTo>
                    <a:pt x="436" y="77"/>
                  </a:lnTo>
                  <a:lnTo>
                    <a:pt x="431" y="74"/>
                  </a:lnTo>
                  <a:lnTo>
                    <a:pt x="427" y="68"/>
                  </a:lnTo>
                  <a:lnTo>
                    <a:pt x="423" y="65"/>
                  </a:lnTo>
                  <a:lnTo>
                    <a:pt x="420" y="60"/>
                  </a:lnTo>
                  <a:lnTo>
                    <a:pt x="415" y="57"/>
                  </a:lnTo>
                  <a:lnTo>
                    <a:pt x="412" y="54"/>
                  </a:lnTo>
                  <a:lnTo>
                    <a:pt x="408" y="52"/>
                  </a:lnTo>
                  <a:lnTo>
                    <a:pt x="405" y="50"/>
                  </a:lnTo>
                  <a:lnTo>
                    <a:pt x="400" y="51"/>
                  </a:lnTo>
                  <a:lnTo>
                    <a:pt x="396" y="51"/>
                  </a:lnTo>
                  <a:lnTo>
                    <a:pt x="391" y="53"/>
                  </a:lnTo>
                  <a:lnTo>
                    <a:pt x="385" y="53"/>
                  </a:lnTo>
                  <a:lnTo>
                    <a:pt x="378" y="55"/>
                  </a:lnTo>
                  <a:lnTo>
                    <a:pt x="373" y="56"/>
                  </a:lnTo>
                  <a:lnTo>
                    <a:pt x="367" y="58"/>
                  </a:lnTo>
                  <a:lnTo>
                    <a:pt x="361" y="59"/>
                  </a:lnTo>
                  <a:lnTo>
                    <a:pt x="354" y="61"/>
                  </a:lnTo>
                  <a:lnTo>
                    <a:pt x="349" y="62"/>
                  </a:lnTo>
                  <a:lnTo>
                    <a:pt x="343" y="64"/>
                  </a:lnTo>
                  <a:lnTo>
                    <a:pt x="340" y="65"/>
                  </a:lnTo>
                  <a:lnTo>
                    <a:pt x="336" y="67"/>
                  </a:lnTo>
                  <a:lnTo>
                    <a:pt x="333" y="68"/>
                  </a:lnTo>
                  <a:lnTo>
                    <a:pt x="331" y="68"/>
                  </a:lnTo>
                  <a:lnTo>
                    <a:pt x="331" y="67"/>
                  </a:lnTo>
                  <a:lnTo>
                    <a:pt x="331" y="67"/>
                  </a:lnTo>
                  <a:lnTo>
                    <a:pt x="333" y="66"/>
                  </a:lnTo>
                  <a:lnTo>
                    <a:pt x="336" y="64"/>
                  </a:lnTo>
                  <a:lnTo>
                    <a:pt x="341" y="62"/>
                  </a:lnTo>
                  <a:lnTo>
                    <a:pt x="345" y="61"/>
                  </a:lnTo>
                  <a:lnTo>
                    <a:pt x="351" y="59"/>
                  </a:lnTo>
                  <a:lnTo>
                    <a:pt x="357" y="57"/>
                  </a:lnTo>
                  <a:lnTo>
                    <a:pt x="364" y="53"/>
                  </a:lnTo>
                  <a:lnTo>
                    <a:pt x="369" y="52"/>
                  </a:lnTo>
                  <a:lnTo>
                    <a:pt x="376" y="50"/>
                  </a:lnTo>
                  <a:lnTo>
                    <a:pt x="381" y="48"/>
                  </a:lnTo>
                  <a:lnTo>
                    <a:pt x="387" y="46"/>
                  </a:lnTo>
                  <a:lnTo>
                    <a:pt x="391" y="45"/>
                  </a:lnTo>
                  <a:lnTo>
                    <a:pt x="394" y="43"/>
                  </a:lnTo>
                  <a:lnTo>
                    <a:pt x="397" y="43"/>
                  </a:lnTo>
                  <a:lnTo>
                    <a:pt x="399" y="43"/>
                  </a:lnTo>
                  <a:lnTo>
                    <a:pt x="399" y="43"/>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82" name="Freeform 286"/>
            <p:cNvSpPr>
              <a:spLocks/>
            </p:cNvSpPr>
            <p:nvPr/>
          </p:nvSpPr>
          <p:spPr bwMode="auto">
            <a:xfrm flipH="1">
              <a:off x="1441" y="2899"/>
              <a:ext cx="1438" cy="602"/>
            </a:xfrm>
            <a:custGeom>
              <a:avLst/>
              <a:gdLst/>
              <a:ahLst/>
              <a:cxnLst>
                <a:cxn ang="0">
                  <a:pos x="105" y="579"/>
                </a:cxn>
                <a:cxn ang="0">
                  <a:pos x="351" y="579"/>
                </a:cxn>
                <a:cxn ang="0">
                  <a:pos x="633" y="390"/>
                </a:cxn>
                <a:cxn ang="0">
                  <a:pos x="637" y="221"/>
                </a:cxn>
                <a:cxn ang="0">
                  <a:pos x="637" y="220"/>
                </a:cxn>
                <a:cxn ang="0">
                  <a:pos x="637" y="219"/>
                </a:cxn>
                <a:cxn ang="0">
                  <a:pos x="637" y="217"/>
                </a:cxn>
                <a:cxn ang="0">
                  <a:pos x="637" y="215"/>
                </a:cxn>
                <a:cxn ang="0">
                  <a:pos x="638" y="215"/>
                </a:cxn>
                <a:cxn ang="0">
                  <a:pos x="639" y="212"/>
                </a:cxn>
                <a:cxn ang="0">
                  <a:pos x="639" y="211"/>
                </a:cxn>
                <a:cxn ang="0">
                  <a:pos x="639" y="209"/>
                </a:cxn>
                <a:cxn ang="0">
                  <a:pos x="639" y="209"/>
                </a:cxn>
                <a:cxn ang="0">
                  <a:pos x="639" y="207"/>
                </a:cxn>
                <a:cxn ang="0">
                  <a:pos x="640" y="205"/>
                </a:cxn>
                <a:cxn ang="0">
                  <a:pos x="641" y="204"/>
                </a:cxn>
                <a:cxn ang="0">
                  <a:pos x="641" y="203"/>
                </a:cxn>
                <a:cxn ang="0">
                  <a:pos x="643" y="202"/>
                </a:cxn>
                <a:cxn ang="0">
                  <a:pos x="644" y="201"/>
                </a:cxn>
                <a:cxn ang="0">
                  <a:pos x="651" y="202"/>
                </a:cxn>
                <a:cxn ang="0">
                  <a:pos x="743" y="275"/>
                </a:cxn>
                <a:cxn ang="0">
                  <a:pos x="877" y="170"/>
                </a:cxn>
                <a:cxn ang="0">
                  <a:pos x="890" y="287"/>
                </a:cxn>
                <a:cxn ang="0">
                  <a:pos x="1012" y="243"/>
                </a:cxn>
                <a:cxn ang="0">
                  <a:pos x="1081" y="373"/>
                </a:cxn>
                <a:cxn ang="0">
                  <a:pos x="1237" y="397"/>
                </a:cxn>
                <a:cxn ang="0">
                  <a:pos x="1379" y="388"/>
                </a:cxn>
                <a:cxn ang="0">
                  <a:pos x="1424" y="344"/>
                </a:cxn>
                <a:cxn ang="0">
                  <a:pos x="1434" y="293"/>
                </a:cxn>
                <a:cxn ang="0">
                  <a:pos x="1431" y="249"/>
                </a:cxn>
                <a:cxn ang="0">
                  <a:pos x="1424" y="250"/>
                </a:cxn>
                <a:cxn ang="0">
                  <a:pos x="1301" y="305"/>
                </a:cxn>
                <a:cxn ang="0">
                  <a:pos x="1217" y="273"/>
                </a:cxn>
                <a:cxn ang="0">
                  <a:pos x="1064" y="130"/>
                </a:cxn>
                <a:cxn ang="0">
                  <a:pos x="937" y="95"/>
                </a:cxn>
                <a:cxn ang="0">
                  <a:pos x="924" y="93"/>
                </a:cxn>
                <a:cxn ang="0">
                  <a:pos x="827" y="72"/>
                </a:cxn>
                <a:cxn ang="0">
                  <a:pos x="678" y="45"/>
                </a:cxn>
                <a:cxn ang="0">
                  <a:pos x="527" y="22"/>
                </a:cxn>
                <a:cxn ang="0">
                  <a:pos x="527" y="21"/>
                </a:cxn>
                <a:cxn ang="0">
                  <a:pos x="527" y="21"/>
                </a:cxn>
                <a:cxn ang="0">
                  <a:pos x="527" y="21"/>
                </a:cxn>
                <a:cxn ang="0">
                  <a:pos x="526" y="21"/>
                </a:cxn>
                <a:cxn ang="0">
                  <a:pos x="526" y="21"/>
                </a:cxn>
                <a:cxn ang="0">
                  <a:pos x="526" y="20"/>
                </a:cxn>
                <a:cxn ang="0">
                  <a:pos x="524" y="20"/>
                </a:cxn>
                <a:cxn ang="0">
                  <a:pos x="524" y="19"/>
                </a:cxn>
                <a:cxn ang="0">
                  <a:pos x="524" y="19"/>
                </a:cxn>
                <a:cxn ang="0">
                  <a:pos x="524" y="18"/>
                </a:cxn>
                <a:cxn ang="0">
                  <a:pos x="524" y="18"/>
                </a:cxn>
                <a:cxn ang="0">
                  <a:pos x="533" y="14"/>
                </a:cxn>
                <a:cxn ang="0">
                  <a:pos x="561" y="14"/>
                </a:cxn>
                <a:cxn ang="0">
                  <a:pos x="548" y="0"/>
                </a:cxn>
                <a:cxn ang="0">
                  <a:pos x="529" y="3"/>
                </a:cxn>
                <a:cxn ang="0">
                  <a:pos x="521" y="5"/>
                </a:cxn>
                <a:cxn ang="0">
                  <a:pos x="494" y="8"/>
                </a:cxn>
                <a:cxn ang="0">
                  <a:pos x="313" y="75"/>
                </a:cxn>
                <a:cxn ang="0">
                  <a:pos x="115" y="178"/>
                </a:cxn>
                <a:cxn ang="0">
                  <a:pos x="17" y="253"/>
                </a:cxn>
                <a:cxn ang="0">
                  <a:pos x="4" y="273"/>
                </a:cxn>
                <a:cxn ang="0">
                  <a:pos x="4" y="414"/>
                </a:cxn>
                <a:cxn ang="0">
                  <a:pos x="45" y="545"/>
                </a:cxn>
              </a:cxnLst>
              <a:rect l="0" t="0" r="r" b="b"/>
              <a:pathLst>
                <a:path w="1438" h="602">
                  <a:moveTo>
                    <a:pt x="45" y="545"/>
                  </a:moveTo>
                  <a:lnTo>
                    <a:pt x="105" y="579"/>
                  </a:lnTo>
                  <a:lnTo>
                    <a:pt x="201" y="601"/>
                  </a:lnTo>
                  <a:lnTo>
                    <a:pt x="351" y="579"/>
                  </a:lnTo>
                  <a:lnTo>
                    <a:pt x="470" y="519"/>
                  </a:lnTo>
                  <a:lnTo>
                    <a:pt x="633" y="390"/>
                  </a:lnTo>
                  <a:lnTo>
                    <a:pt x="676" y="287"/>
                  </a:lnTo>
                  <a:lnTo>
                    <a:pt x="637" y="221"/>
                  </a:lnTo>
                  <a:lnTo>
                    <a:pt x="637" y="220"/>
                  </a:lnTo>
                  <a:lnTo>
                    <a:pt x="637" y="220"/>
                  </a:lnTo>
                  <a:lnTo>
                    <a:pt x="637" y="220"/>
                  </a:lnTo>
                  <a:lnTo>
                    <a:pt x="637" y="219"/>
                  </a:lnTo>
                  <a:lnTo>
                    <a:pt x="637" y="218"/>
                  </a:lnTo>
                  <a:lnTo>
                    <a:pt x="637" y="217"/>
                  </a:lnTo>
                  <a:lnTo>
                    <a:pt x="637" y="217"/>
                  </a:lnTo>
                  <a:lnTo>
                    <a:pt x="637" y="215"/>
                  </a:lnTo>
                  <a:lnTo>
                    <a:pt x="638" y="215"/>
                  </a:lnTo>
                  <a:lnTo>
                    <a:pt x="638" y="215"/>
                  </a:lnTo>
                  <a:lnTo>
                    <a:pt x="638" y="213"/>
                  </a:lnTo>
                  <a:lnTo>
                    <a:pt x="639" y="212"/>
                  </a:lnTo>
                  <a:lnTo>
                    <a:pt x="639" y="212"/>
                  </a:lnTo>
                  <a:lnTo>
                    <a:pt x="639" y="211"/>
                  </a:lnTo>
                  <a:lnTo>
                    <a:pt x="639" y="210"/>
                  </a:lnTo>
                  <a:lnTo>
                    <a:pt x="639" y="209"/>
                  </a:lnTo>
                  <a:lnTo>
                    <a:pt x="639" y="209"/>
                  </a:lnTo>
                  <a:lnTo>
                    <a:pt x="639" y="209"/>
                  </a:lnTo>
                  <a:lnTo>
                    <a:pt x="639" y="207"/>
                  </a:lnTo>
                  <a:lnTo>
                    <a:pt x="639" y="207"/>
                  </a:lnTo>
                  <a:lnTo>
                    <a:pt x="640" y="206"/>
                  </a:lnTo>
                  <a:lnTo>
                    <a:pt x="640" y="205"/>
                  </a:lnTo>
                  <a:lnTo>
                    <a:pt x="640" y="205"/>
                  </a:lnTo>
                  <a:lnTo>
                    <a:pt x="641" y="204"/>
                  </a:lnTo>
                  <a:lnTo>
                    <a:pt x="641" y="203"/>
                  </a:lnTo>
                  <a:lnTo>
                    <a:pt x="641" y="203"/>
                  </a:lnTo>
                  <a:lnTo>
                    <a:pt x="641" y="202"/>
                  </a:lnTo>
                  <a:lnTo>
                    <a:pt x="643" y="202"/>
                  </a:lnTo>
                  <a:lnTo>
                    <a:pt x="643" y="201"/>
                  </a:lnTo>
                  <a:lnTo>
                    <a:pt x="644" y="201"/>
                  </a:lnTo>
                  <a:lnTo>
                    <a:pt x="646" y="201"/>
                  </a:lnTo>
                  <a:lnTo>
                    <a:pt x="651" y="202"/>
                  </a:lnTo>
                  <a:lnTo>
                    <a:pt x="688" y="225"/>
                  </a:lnTo>
                  <a:lnTo>
                    <a:pt x="743" y="275"/>
                  </a:lnTo>
                  <a:lnTo>
                    <a:pt x="833" y="281"/>
                  </a:lnTo>
                  <a:lnTo>
                    <a:pt x="877" y="170"/>
                  </a:lnTo>
                  <a:lnTo>
                    <a:pt x="901" y="209"/>
                  </a:lnTo>
                  <a:lnTo>
                    <a:pt x="890" y="287"/>
                  </a:lnTo>
                  <a:lnTo>
                    <a:pt x="958" y="328"/>
                  </a:lnTo>
                  <a:lnTo>
                    <a:pt x="1012" y="243"/>
                  </a:lnTo>
                  <a:lnTo>
                    <a:pt x="1012" y="300"/>
                  </a:lnTo>
                  <a:lnTo>
                    <a:pt x="1081" y="373"/>
                  </a:lnTo>
                  <a:lnTo>
                    <a:pt x="1169" y="390"/>
                  </a:lnTo>
                  <a:lnTo>
                    <a:pt x="1237" y="397"/>
                  </a:lnTo>
                  <a:lnTo>
                    <a:pt x="1299" y="400"/>
                  </a:lnTo>
                  <a:lnTo>
                    <a:pt x="1379" y="388"/>
                  </a:lnTo>
                  <a:lnTo>
                    <a:pt x="1422" y="345"/>
                  </a:lnTo>
                  <a:lnTo>
                    <a:pt x="1424" y="344"/>
                  </a:lnTo>
                  <a:lnTo>
                    <a:pt x="1434" y="295"/>
                  </a:lnTo>
                  <a:lnTo>
                    <a:pt x="1434" y="293"/>
                  </a:lnTo>
                  <a:lnTo>
                    <a:pt x="1437" y="257"/>
                  </a:lnTo>
                  <a:lnTo>
                    <a:pt x="1431" y="249"/>
                  </a:lnTo>
                  <a:lnTo>
                    <a:pt x="1430" y="248"/>
                  </a:lnTo>
                  <a:lnTo>
                    <a:pt x="1424" y="250"/>
                  </a:lnTo>
                  <a:lnTo>
                    <a:pt x="1407" y="260"/>
                  </a:lnTo>
                  <a:lnTo>
                    <a:pt x="1301" y="305"/>
                  </a:lnTo>
                  <a:lnTo>
                    <a:pt x="1277" y="300"/>
                  </a:lnTo>
                  <a:lnTo>
                    <a:pt x="1217" y="273"/>
                  </a:lnTo>
                  <a:lnTo>
                    <a:pt x="1200" y="210"/>
                  </a:lnTo>
                  <a:lnTo>
                    <a:pt x="1064" y="130"/>
                  </a:lnTo>
                  <a:lnTo>
                    <a:pt x="1006" y="114"/>
                  </a:lnTo>
                  <a:lnTo>
                    <a:pt x="937" y="95"/>
                  </a:lnTo>
                  <a:lnTo>
                    <a:pt x="934" y="95"/>
                  </a:lnTo>
                  <a:lnTo>
                    <a:pt x="924" y="93"/>
                  </a:lnTo>
                  <a:lnTo>
                    <a:pt x="919" y="93"/>
                  </a:lnTo>
                  <a:lnTo>
                    <a:pt x="827" y="72"/>
                  </a:lnTo>
                  <a:lnTo>
                    <a:pt x="735" y="50"/>
                  </a:lnTo>
                  <a:lnTo>
                    <a:pt x="678" y="45"/>
                  </a:lnTo>
                  <a:lnTo>
                    <a:pt x="527" y="22"/>
                  </a:lnTo>
                  <a:lnTo>
                    <a:pt x="527" y="22"/>
                  </a:lnTo>
                  <a:lnTo>
                    <a:pt x="527" y="21"/>
                  </a:lnTo>
                  <a:lnTo>
                    <a:pt x="527" y="21"/>
                  </a:lnTo>
                  <a:lnTo>
                    <a:pt x="527" y="21"/>
                  </a:lnTo>
                  <a:lnTo>
                    <a:pt x="527" y="21"/>
                  </a:lnTo>
                  <a:lnTo>
                    <a:pt x="527" y="21"/>
                  </a:lnTo>
                  <a:lnTo>
                    <a:pt x="527" y="21"/>
                  </a:lnTo>
                  <a:lnTo>
                    <a:pt x="527" y="21"/>
                  </a:lnTo>
                  <a:lnTo>
                    <a:pt x="526" y="21"/>
                  </a:lnTo>
                  <a:lnTo>
                    <a:pt x="526" y="21"/>
                  </a:lnTo>
                  <a:lnTo>
                    <a:pt x="526" y="21"/>
                  </a:lnTo>
                  <a:lnTo>
                    <a:pt x="526" y="21"/>
                  </a:lnTo>
                  <a:lnTo>
                    <a:pt x="526" y="20"/>
                  </a:lnTo>
                  <a:lnTo>
                    <a:pt x="526" y="20"/>
                  </a:lnTo>
                  <a:lnTo>
                    <a:pt x="524" y="20"/>
                  </a:lnTo>
                  <a:lnTo>
                    <a:pt x="524" y="19"/>
                  </a:lnTo>
                  <a:lnTo>
                    <a:pt x="524" y="19"/>
                  </a:lnTo>
                  <a:lnTo>
                    <a:pt x="524" y="19"/>
                  </a:lnTo>
                  <a:lnTo>
                    <a:pt x="524" y="19"/>
                  </a:lnTo>
                  <a:lnTo>
                    <a:pt x="524" y="18"/>
                  </a:lnTo>
                  <a:lnTo>
                    <a:pt x="524" y="18"/>
                  </a:lnTo>
                  <a:lnTo>
                    <a:pt x="524" y="18"/>
                  </a:lnTo>
                  <a:lnTo>
                    <a:pt x="524" y="18"/>
                  </a:lnTo>
                  <a:lnTo>
                    <a:pt x="524" y="18"/>
                  </a:lnTo>
                  <a:lnTo>
                    <a:pt x="533" y="14"/>
                  </a:lnTo>
                  <a:lnTo>
                    <a:pt x="539" y="13"/>
                  </a:lnTo>
                  <a:lnTo>
                    <a:pt x="561" y="14"/>
                  </a:lnTo>
                  <a:lnTo>
                    <a:pt x="564" y="14"/>
                  </a:lnTo>
                  <a:lnTo>
                    <a:pt x="548" y="0"/>
                  </a:lnTo>
                  <a:lnTo>
                    <a:pt x="543" y="2"/>
                  </a:lnTo>
                  <a:lnTo>
                    <a:pt x="529" y="3"/>
                  </a:lnTo>
                  <a:lnTo>
                    <a:pt x="524" y="4"/>
                  </a:lnTo>
                  <a:lnTo>
                    <a:pt x="521" y="5"/>
                  </a:lnTo>
                  <a:lnTo>
                    <a:pt x="500" y="7"/>
                  </a:lnTo>
                  <a:lnTo>
                    <a:pt x="494" y="8"/>
                  </a:lnTo>
                  <a:lnTo>
                    <a:pt x="441" y="18"/>
                  </a:lnTo>
                  <a:lnTo>
                    <a:pt x="313" y="75"/>
                  </a:lnTo>
                  <a:lnTo>
                    <a:pt x="202" y="137"/>
                  </a:lnTo>
                  <a:lnTo>
                    <a:pt x="115" y="178"/>
                  </a:lnTo>
                  <a:lnTo>
                    <a:pt x="61" y="210"/>
                  </a:lnTo>
                  <a:lnTo>
                    <a:pt x="17" y="253"/>
                  </a:lnTo>
                  <a:lnTo>
                    <a:pt x="4" y="271"/>
                  </a:lnTo>
                  <a:lnTo>
                    <a:pt x="4" y="273"/>
                  </a:lnTo>
                  <a:lnTo>
                    <a:pt x="0" y="312"/>
                  </a:lnTo>
                  <a:lnTo>
                    <a:pt x="4" y="414"/>
                  </a:lnTo>
                  <a:lnTo>
                    <a:pt x="3" y="498"/>
                  </a:lnTo>
                  <a:lnTo>
                    <a:pt x="45" y="545"/>
                  </a:lnTo>
                  <a:lnTo>
                    <a:pt x="45" y="545"/>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83" name="Freeform 287"/>
            <p:cNvSpPr>
              <a:spLocks/>
            </p:cNvSpPr>
            <p:nvPr/>
          </p:nvSpPr>
          <p:spPr bwMode="auto">
            <a:xfrm>
              <a:off x="1840" y="3214"/>
              <a:ext cx="738" cy="382"/>
            </a:xfrm>
            <a:custGeom>
              <a:avLst/>
              <a:gdLst/>
              <a:ahLst/>
              <a:cxnLst>
                <a:cxn ang="0">
                  <a:pos x="329" y="0"/>
                </a:cxn>
                <a:cxn ang="0">
                  <a:pos x="334" y="15"/>
                </a:cxn>
                <a:cxn ang="0">
                  <a:pos x="417" y="30"/>
                </a:cxn>
                <a:cxn ang="0">
                  <a:pos x="470" y="10"/>
                </a:cxn>
                <a:cxn ang="0">
                  <a:pos x="496" y="46"/>
                </a:cxn>
                <a:cxn ang="0">
                  <a:pos x="543" y="51"/>
                </a:cxn>
                <a:cxn ang="0">
                  <a:pos x="585" y="51"/>
                </a:cxn>
                <a:cxn ang="0">
                  <a:pos x="600" y="36"/>
                </a:cxn>
                <a:cxn ang="0">
                  <a:pos x="647" y="67"/>
                </a:cxn>
                <a:cxn ang="0">
                  <a:pos x="737" y="83"/>
                </a:cxn>
                <a:cxn ang="0">
                  <a:pos x="622" y="72"/>
                </a:cxn>
                <a:cxn ang="0">
                  <a:pos x="559" y="88"/>
                </a:cxn>
                <a:cxn ang="0">
                  <a:pos x="486" y="72"/>
                </a:cxn>
                <a:cxn ang="0">
                  <a:pos x="397" y="61"/>
                </a:cxn>
                <a:cxn ang="0">
                  <a:pos x="307" y="77"/>
                </a:cxn>
                <a:cxn ang="0">
                  <a:pos x="245" y="98"/>
                </a:cxn>
                <a:cxn ang="0">
                  <a:pos x="209" y="177"/>
                </a:cxn>
                <a:cxn ang="0">
                  <a:pos x="198" y="208"/>
                </a:cxn>
                <a:cxn ang="0">
                  <a:pos x="177" y="218"/>
                </a:cxn>
                <a:cxn ang="0">
                  <a:pos x="119" y="255"/>
                </a:cxn>
                <a:cxn ang="0">
                  <a:pos x="98" y="297"/>
                </a:cxn>
                <a:cxn ang="0">
                  <a:pos x="98" y="338"/>
                </a:cxn>
                <a:cxn ang="0">
                  <a:pos x="104" y="381"/>
                </a:cxn>
                <a:cxn ang="0">
                  <a:pos x="43" y="322"/>
                </a:cxn>
                <a:cxn ang="0">
                  <a:pos x="0" y="302"/>
                </a:cxn>
                <a:cxn ang="0">
                  <a:pos x="87" y="263"/>
                </a:cxn>
                <a:cxn ang="0">
                  <a:pos x="146" y="224"/>
                </a:cxn>
                <a:cxn ang="0">
                  <a:pos x="182" y="187"/>
                </a:cxn>
                <a:cxn ang="0">
                  <a:pos x="229" y="109"/>
                </a:cxn>
                <a:cxn ang="0">
                  <a:pos x="292" y="67"/>
                </a:cxn>
                <a:cxn ang="0">
                  <a:pos x="323" y="20"/>
                </a:cxn>
                <a:cxn ang="0">
                  <a:pos x="329" y="0"/>
                </a:cxn>
                <a:cxn ang="0">
                  <a:pos x="329" y="0"/>
                </a:cxn>
              </a:cxnLst>
              <a:rect l="0" t="0" r="r" b="b"/>
              <a:pathLst>
                <a:path w="738" h="382">
                  <a:moveTo>
                    <a:pt x="329" y="0"/>
                  </a:moveTo>
                  <a:lnTo>
                    <a:pt x="334" y="15"/>
                  </a:lnTo>
                  <a:lnTo>
                    <a:pt x="417" y="30"/>
                  </a:lnTo>
                  <a:lnTo>
                    <a:pt x="470" y="10"/>
                  </a:lnTo>
                  <a:lnTo>
                    <a:pt x="496" y="46"/>
                  </a:lnTo>
                  <a:lnTo>
                    <a:pt x="543" y="51"/>
                  </a:lnTo>
                  <a:lnTo>
                    <a:pt x="585" y="51"/>
                  </a:lnTo>
                  <a:lnTo>
                    <a:pt x="600" y="36"/>
                  </a:lnTo>
                  <a:lnTo>
                    <a:pt x="647" y="67"/>
                  </a:lnTo>
                  <a:lnTo>
                    <a:pt x="737" y="83"/>
                  </a:lnTo>
                  <a:lnTo>
                    <a:pt x="622" y="72"/>
                  </a:lnTo>
                  <a:lnTo>
                    <a:pt x="559" y="88"/>
                  </a:lnTo>
                  <a:lnTo>
                    <a:pt x="486" y="72"/>
                  </a:lnTo>
                  <a:lnTo>
                    <a:pt x="397" y="61"/>
                  </a:lnTo>
                  <a:lnTo>
                    <a:pt x="307" y="77"/>
                  </a:lnTo>
                  <a:lnTo>
                    <a:pt x="245" y="98"/>
                  </a:lnTo>
                  <a:lnTo>
                    <a:pt x="209" y="177"/>
                  </a:lnTo>
                  <a:lnTo>
                    <a:pt x="198" y="208"/>
                  </a:lnTo>
                  <a:lnTo>
                    <a:pt x="177" y="218"/>
                  </a:lnTo>
                  <a:lnTo>
                    <a:pt x="119" y="255"/>
                  </a:lnTo>
                  <a:lnTo>
                    <a:pt x="98" y="297"/>
                  </a:lnTo>
                  <a:lnTo>
                    <a:pt x="98" y="338"/>
                  </a:lnTo>
                  <a:lnTo>
                    <a:pt x="104" y="381"/>
                  </a:lnTo>
                  <a:lnTo>
                    <a:pt x="43" y="322"/>
                  </a:lnTo>
                  <a:lnTo>
                    <a:pt x="0" y="302"/>
                  </a:lnTo>
                  <a:lnTo>
                    <a:pt x="87" y="263"/>
                  </a:lnTo>
                  <a:lnTo>
                    <a:pt x="146" y="224"/>
                  </a:lnTo>
                  <a:lnTo>
                    <a:pt x="182" y="187"/>
                  </a:lnTo>
                  <a:lnTo>
                    <a:pt x="229" y="109"/>
                  </a:lnTo>
                  <a:lnTo>
                    <a:pt x="292" y="67"/>
                  </a:lnTo>
                  <a:lnTo>
                    <a:pt x="323" y="20"/>
                  </a:lnTo>
                  <a:lnTo>
                    <a:pt x="329" y="0"/>
                  </a:lnTo>
                  <a:lnTo>
                    <a:pt x="329"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384" name="Freeform 288"/>
            <p:cNvSpPr>
              <a:spLocks/>
            </p:cNvSpPr>
            <p:nvPr/>
          </p:nvSpPr>
          <p:spPr bwMode="auto">
            <a:xfrm>
              <a:off x="2509" y="3010"/>
              <a:ext cx="503" cy="126"/>
            </a:xfrm>
            <a:custGeom>
              <a:avLst/>
              <a:gdLst/>
              <a:ahLst/>
              <a:cxnLst>
                <a:cxn ang="0">
                  <a:pos x="0" y="0"/>
                </a:cxn>
                <a:cxn ang="0">
                  <a:pos x="68" y="31"/>
                </a:cxn>
                <a:cxn ang="0">
                  <a:pos x="130" y="73"/>
                </a:cxn>
                <a:cxn ang="0">
                  <a:pos x="156" y="104"/>
                </a:cxn>
                <a:cxn ang="0">
                  <a:pos x="183" y="104"/>
                </a:cxn>
                <a:cxn ang="0">
                  <a:pos x="272" y="104"/>
                </a:cxn>
                <a:cxn ang="0">
                  <a:pos x="339" y="109"/>
                </a:cxn>
                <a:cxn ang="0">
                  <a:pos x="392" y="114"/>
                </a:cxn>
                <a:cxn ang="0">
                  <a:pos x="434" y="125"/>
                </a:cxn>
                <a:cxn ang="0">
                  <a:pos x="502" y="109"/>
                </a:cxn>
                <a:cxn ang="0">
                  <a:pos x="455" y="104"/>
                </a:cxn>
                <a:cxn ang="0">
                  <a:pos x="366" y="104"/>
                </a:cxn>
                <a:cxn ang="0">
                  <a:pos x="324" y="104"/>
                </a:cxn>
                <a:cxn ang="0">
                  <a:pos x="251" y="104"/>
                </a:cxn>
                <a:cxn ang="0">
                  <a:pos x="235" y="83"/>
                </a:cxn>
                <a:cxn ang="0">
                  <a:pos x="225" y="62"/>
                </a:cxn>
                <a:cxn ang="0">
                  <a:pos x="193" y="83"/>
                </a:cxn>
                <a:cxn ang="0">
                  <a:pos x="178" y="73"/>
                </a:cxn>
                <a:cxn ang="0">
                  <a:pos x="167" y="67"/>
                </a:cxn>
                <a:cxn ang="0">
                  <a:pos x="141" y="62"/>
                </a:cxn>
                <a:cxn ang="0">
                  <a:pos x="110" y="41"/>
                </a:cxn>
                <a:cxn ang="0">
                  <a:pos x="47" y="21"/>
                </a:cxn>
                <a:cxn ang="0">
                  <a:pos x="15" y="0"/>
                </a:cxn>
                <a:cxn ang="0">
                  <a:pos x="0" y="0"/>
                </a:cxn>
                <a:cxn ang="0">
                  <a:pos x="0" y="0"/>
                </a:cxn>
              </a:cxnLst>
              <a:rect l="0" t="0" r="r" b="b"/>
              <a:pathLst>
                <a:path w="503" h="126">
                  <a:moveTo>
                    <a:pt x="0" y="0"/>
                  </a:moveTo>
                  <a:lnTo>
                    <a:pt x="68" y="31"/>
                  </a:lnTo>
                  <a:lnTo>
                    <a:pt x="130" y="73"/>
                  </a:lnTo>
                  <a:lnTo>
                    <a:pt x="156" y="104"/>
                  </a:lnTo>
                  <a:lnTo>
                    <a:pt x="183" y="104"/>
                  </a:lnTo>
                  <a:lnTo>
                    <a:pt x="272" y="104"/>
                  </a:lnTo>
                  <a:lnTo>
                    <a:pt x="339" y="109"/>
                  </a:lnTo>
                  <a:lnTo>
                    <a:pt x="392" y="114"/>
                  </a:lnTo>
                  <a:lnTo>
                    <a:pt x="434" y="125"/>
                  </a:lnTo>
                  <a:lnTo>
                    <a:pt x="502" y="109"/>
                  </a:lnTo>
                  <a:lnTo>
                    <a:pt x="455" y="104"/>
                  </a:lnTo>
                  <a:lnTo>
                    <a:pt x="366" y="104"/>
                  </a:lnTo>
                  <a:lnTo>
                    <a:pt x="324" y="104"/>
                  </a:lnTo>
                  <a:lnTo>
                    <a:pt x="251" y="104"/>
                  </a:lnTo>
                  <a:lnTo>
                    <a:pt x="235" y="83"/>
                  </a:lnTo>
                  <a:lnTo>
                    <a:pt x="225" y="62"/>
                  </a:lnTo>
                  <a:lnTo>
                    <a:pt x="193" y="83"/>
                  </a:lnTo>
                  <a:lnTo>
                    <a:pt x="178" y="73"/>
                  </a:lnTo>
                  <a:lnTo>
                    <a:pt x="167" y="67"/>
                  </a:lnTo>
                  <a:lnTo>
                    <a:pt x="141" y="62"/>
                  </a:lnTo>
                  <a:lnTo>
                    <a:pt x="110" y="41"/>
                  </a:lnTo>
                  <a:lnTo>
                    <a:pt x="47" y="21"/>
                  </a:lnTo>
                  <a:lnTo>
                    <a:pt x="15" y="0"/>
                  </a:lnTo>
                  <a:lnTo>
                    <a:pt x="0" y="0"/>
                  </a:lnTo>
                  <a:lnTo>
                    <a:pt x="0"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385" name="Freeform 289"/>
            <p:cNvSpPr>
              <a:spLocks/>
            </p:cNvSpPr>
            <p:nvPr/>
          </p:nvSpPr>
          <p:spPr bwMode="auto">
            <a:xfrm>
              <a:off x="1860" y="3539"/>
              <a:ext cx="86" cy="255"/>
            </a:xfrm>
            <a:custGeom>
              <a:avLst/>
              <a:gdLst/>
              <a:ahLst/>
              <a:cxnLst>
                <a:cxn ang="0">
                  <a:pos x="85" y="56"/>
                </a:cxn>
                <a:cxn ang="0">
                  <a:pos x="78" y="66"/>
                </a:cxn>
                <a:cxn ang="0">
                  <a:pos x="47" y="92"/>
                </a:cxn>
                <a:cxn ang="0">
                  <a:pos x="42" y="139"/>
                </a:cxn>
                <a:cxn ang="0">
                  <a:pos x="57" y="171"/>
                </a:cxn>
                <a:cxn ang="0">
                  <a:pos x="68" y="207"/>
                </a:cxn>
                <a:cxn ang="0">
                  <a:pos x="78" y="238"/>
                </a:cxn>
                <a:cxn ang="0">
                  <a:pos x="84" y="254"/>
                </a:cxn>
                <a:cxn ang="0">
                  <a:pos x="57" y="233"/>
                </a:cxn>
                <a:cxn ang="0">
                  <a:pos x="47" y="181"/>
                </a:cxn>
                <a:cxn ang="0">
                  <a:pos x="26" y="160"/>
                </a:cxn>
                <a:cxn ang="0">
                  <a:pos x="0" y="123"/>
                </a:cxn>
                <a:cxn ang="0">
                  <a:pos x="16" y="118"/>
                </a:cxn>
                <a:cxn ang="0">
                  <a:pos x="42" y="87"/>
                </a:cxn>
                <a:cxn ang="0">
                  <a:pos x="52" y="52"/>
                </a:cxn>
                <a:cxn ang="0">
                  <a:pos x="28" y="0"/>
                </a:cxn>
                <a:cxn ang="0">
                  <a:pos x="85" y="56"/>
                </a:cxn>
                <a:cxn ang="0">
                  <a:pos x="85" y="56"/>
                </a:cxn>
              </a:cxnLst>
              <a:rect l="0" t="0" r="r" b="b"/>
              <a:pathLst>
                <a:path w="86" h="255">
                  <a:moveTo>
                    <a:pt x="85" y="56"/>
                  </a:moveTo>
                  <a:lnTo>
                    <a:pt x="78" y="66"/>
                  </a:lnTo>
                  <a:lnTo>
                    <a:pt x="47" y="92"/>
                  </a:lnTo>
                  <a:lnTo>
                    <a:pt x="42" y="139"/>
                  </a:lnTo>
                  <a:lnTo>
                    <a:pt x="57" y="171"/>
                  </a:lnTo>
                  <a:lnTo>
                    <a:pt x="68" y="207"/>
                  </a:lnTo>
                  <a:lnTo>
                    <a:pt x="78" y="238"/>
                  </a:lnTo>
                  <a:lnTo>
                    <a:pt x="84" y="254"/>
                  </a:lnTo>
                  <a:lnTo>
                    <a:pt x="57" y="233"/>
                  </a:lnTo>
                  <a:lnTo>
                    <a:pt x="47" y="181"/>
                  </a:lnTo>
                  <a:lnTo>
                    <a:pt x="26" y="160"/>
                  </a:lnTo>
                  <a:lnTo>
                    <a:pt x="0" y="123"/>
                  </a:lnTo>
                  <a:lnTo>
                    <a:pt x="16" y="118"/>
                  </a:lnTo>
                  <a:lnTo>
                    <a:pt x="42" y="87"/>
                  </a:lnTo>
                  <a:lnTo>
                    <a:pt x="52" y="52"/>
                  </a:lnTo>
                  <a:lnTo>
                    <a:pt x="28" y="0"/>
                  </a:lnTo>
                  <a:lnTo>
                    <a:pt x="85" y="56"/>
                  </a:lnTo>
                  <a:lnTo>
                    <a:pt x="85" y="56"/>
                  </a:lnTo>
                </a:path>
              </a:pathLst>
            </a:custGeom>
            <a:solidFill>
              <a:srgbClr val="008000"/>
            </a:solidFill>
            <a:ln w="9088" cap="flat" cmpd="sng">
              <a:solidFill>
                <a:srgbClr val="008000"/>
              </a:solidFill>
              <a:prstDash val="solid"/>
              <a:round/>
              <a:headEnd type="none" w="med" len="med"/>
              <a:tailEnd type="none" w="med" len="med"/>
            </a:ln>
            <a:effectLst/>
          </p:spPr>
          <p:txBody>
            <a:bodyPr/>
            <a:lstStyle/>
            <a:p>
              <a:endParaRPr lang="ja-JP" altLang="en-US"/>
            </a:p>
          </p:txBody>
        </p:sp>
        <p:sp>
          <p:nvSpPr>
            <p:cNvPr id="900386" name="Freeform 290"/>
            <p:cNvSpPr>
              <a:spLocks/>
            </p:cNvSpPr>
            <p:nvPr/>
          </p:nvSpPr>
          <p:spPr bwMode="auto">
            <a:xfrm>
              <a:off x="1296" y="3509"/>
              <a:ext cx="372" cy="296"/>
            </a:xfrm>
            <a:custGeom>
              <a:avLst/>
              <a:gdLst/>
              <a:ahLst/>
              <a:cxnLst>
                <a:cxn ang="0">
                  <a:pos x="192" y="262"/>
                </a:cxn>
                <a:cxn ang="0">
                  <a:pos x="96" y="249"/>
                </a:cxn>
                <a:cxn ang="0">
                  <a:pos x="0" y="237"/>
                </a:cxn>
                <a:cxn ang="0">
                  <a:pos x="0" y="0"/>
                </a:cxn>
                <a:cxn ang="0">
                  <a:pos x="104" y="34"/>
                </a:cxn>
                <a:cxn ang="0">
                  <a:pos x="117" y="124"/>
                </a:cxn>
                <a:cxn ang="0">
                  <a:pos x="188" y="225"/>
                </a:cxn>
                <a:cxn ang="0">
                  <a:pos x="308" y="258"/>
                </a:cxn>
                <a:cxn ang="0">
                  <a:pos x="371" y="295"/>
                </a:cxn>
                <a:cxn ang="0">
                  <a:pos x="192" y="262"/>
                </a:cxn>
                <a:cxn ang="0">
                  <a:pos x="192" y="262"/>
                </a:cxn>
              </a:cxnLst>
              <a:rect l="0" t="0" r="r" b="b"/>
              <a:pathLst>
                <a:path w="372" h="296">
                  <a:moveTo>
                    <a:pt x="192" y="262"/>
                  </a:moveTo>
                  <a:lnTo>
                    <a:pt x="96" y="249"/>
                  </a:lnTo>
                  <a:lnTo>
                    <a:pt x="0" y="237"/>
                  </a:lnTo>
                  <a:lnTo>
                    <a:pt x="0" y="0"/>
                  </a:lnTo>
                  <a:lnTo>
                    <a:pt x="104" y="34"/>
                  </a:lnTo>
                  <a:lnTo>
                    <a:pt x="117" y="124"/>
                  </a:lnTo>
                  <a:lnTo>
                    <a:pt x="188" y="225"/>
                  </a:lnTo>
                  <a:lnTo>
                    <a:pt x="308" y="258"/>
                  </a:lnTo>
                  <a:lnTo>
                    <a:pt x="371" y="295"/>
                  </a:lnTo>
                  <a:lnTo>
                    <a:pt x="192" y="262"/>
                  </a:lnTo>
                  <a:lnTo>
                    <a:pt x="192" y="262"/>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387" name="Freeform 291"/>
            <p:cNvSpPr>
              <a:spLocks/>
            </p:cNvSpPr>
            <p:nvPr/>
          </p:nvSpPr>
          <p:spPr bwMode="auto">
            <a:xfrm>
              <a:off x="895" y="3102"/>
              <a:ext cx="534" cy="743"/>
            </a:xfrm>
            <a:custGeom>
              <a:avLst/>
              <a:gdLst/>
              <a:ahLst/>
              <a:cxnLst>
                <a:cxn ang="0">
                  <a:pos x="478" y="33"/>
                </a:cxn>
                <a:cxn ang="0">
                  <a:pos x="467" y="63"/>
                </a:cxn>
                <a:cxn ang="0">
                  <a:pos x="457" y="94"/>
                </a:cxn>
                <a:cxn ang="0">
                  <a:pos x="447" y="132"/>
                </a:cxn>
                <a:cxn ang="0">
                  <a:pos x="439" y="174"/>
                </a:cxn>
                <a:cxn ang="0">
                  <a:pos x="433" y="214"/>
                </a:cxn>
                <a:cxn ang="0">
                  <a:pos x="435" y="245"/>
                </a:cxn>
                <a:cxn ang="0">
                  <a:pos x="440" y="291"/>
                </a:cxn>
                <a:cxn ang="0">
                  <a:pos x="446" y="340"/>
                </a:cxn>
                <a:cxn ang="0">
                  <a:pos x="454" y="381"/>
                </a:cxn>
                <a:cxn ang="0">
                  <a:pos x="458" y="405"/>
                </a:cxn>
                <a:cxn ang="0">
                  <a:pos x="462" y="432"/>
                </a:cxn>
                <a:cxn ang="0">
                  <a:pos x="468" y="462"/>
                </a:cxn>
                <a:cxn ang="0">
                  <a:pos x="475" y="492"/>
                </a:cxn>
                <a:cxn ang="0">
                  <a:pos x="482" y="522"/>
                </a:cxn>
                <a:cxn ang="0">
                  <a:pos x="486" y="549"/>
                </a:cxn>
                <a:cxn ang="0">
                  <a:pos x="490" y="574"/>
                </a:cxn>
                <a:cxn ang="0">
                  <a:pos x="499" y="609"/>
                </a:cxn>
                <a:cxn ang="0">
                  <a:pos x="512" y="645"/>
                </a:cxn>
                <a:cxn ang="0">
                  <a:pos x="523" y="680"/>
                </a:cxn>
                <a:cxn ang="0">
                  <a:pos x="531" y="703"/>
                </a:cxn>
                <a:cxn ang="0">
                  <a:pos x="529" y="713"/>
                </a:cxn>
                <a:cxn ang="0">
                  <a:pos x="499" y="723"/>
                </a:cxn>
                <a:cxn ang="0">
                  <a:pos x="448" y="731"/>
                </a:cxn>
                <a:cxn ang="0">
                  <a:pos x="392" y="737"/>
                </a:cxn>
                <a:cxn ang="0">
                  <a:pos x="343" y="740"/>
                </a:cxn>
                <a:cxn ang="0">
                  <a:pos x="315" y="739"/>
                </a:cxn>
                <a:cxn ang="0">
                  <a:pos x="262" y="738"/>
                </a:cxn>
                <a:cxn ang="0">
                  <a:pos x="210" y="738"/>
                </a:cxn>
                <a:cxn ang="0">
                  <a:pos x="162" y="741"/>
                </a:cxn>
                <a:cxn ang="0">
                  <a:pos x="124" y="742"/>
                </a:cxn>
                <a:cxn ang="0">
                  <a:pos x="97" y="742"/>
                </a:cxn>
                <a:cxn ang="0">
                  <a:pos x="82" y="727"/>
                </a:cxn>
                <a:cxn ang="0">
                  <a:pos x="61" y="662"/>
                </a:cxn>
                <a:cxn ang="0">
                  <a:pos x="39" y="564"/>
                </a:cxn>
                <a:cxn ang="0">
                  <a:pos x="16" y="459"/>
                </a:cxn>
                <a:cxn ang="0">
                  <a:pos x="3" y="364"/>
                </a:cxn>
                <a:cxn ang="0">
                  <a:pos x="1" y="298"/>
                </a:cxn>
                <a:cxn ang="0">
                  <a:pos x="1" y="227"/>
                </a:cxn>
                <a:cxn ang="0">
                  <a:pos x="1" y="153"/>
                </a:cxn>
                <a:cxn ang="0">
                  <a:pos x="4" y="84"/>
                </a:cxn>
                <a:cxn ang="0">
                  <a:pos x="9" y="33"/>
                </a:cxn>
                <a:cxn ang="0">
                  <a:pos x="17" y="9"/>
                </a:cxn>
                <a:cxn ang="0">
                  <a:pos x="61" y="5"/>
                </a:cxn>
                <a:cxn ang="0">
                  <a:pos x="158" y="2"/>
                </a:cxn>
                <a:cxn ang="0">
                  <a:pos x="276" y="0"/>
                </a:cxn>
                <a:cxn ang="0">
                  <a:pos x="393" y="0"/>
                </a:cxn>
                <a:cxn ang="0">
                  <a:pos x="477" y="3"/>
                </a:cxn>
                <a:cxn ang="0">
                  <a:pos x="493" y="4"/>
                </a:cxn>
                <a:cxn ang="0">
                  <a:pos x="490" y="6"/>
                </a:cxn>
                <a:cxn ang="0">
                  <a:pos x="490" y="7"/>
                </a:cxn>
                <a:cxn ang="0">
                  <a:pos x="488" y="11"/>
                </a:cxn>
                <a:cxn ang="0">
                  <a:pos x="488" y="12"/>
                </a:cxn>
                <a:cxn ang="0">
                  <a:pos x="488" y="12"/>
                </a:cxn>
              </a:cxnLst>
              <a:rect l="0" t="0" r="r" b="b"/>
              <a:pathLst>
                <a:path w="534" h="743">
                  <a:moveTo>
                    <a:pt x="488" y="12"/>
                  </a:moveTo>
                  <a:lnTo>
                    <a:pt x="482" y="23"/>
                  </a:lnTo>
                  <a:lnTo>
                    <a:pt x="478" y="33"/>
                  </a:lnTo>
                  <a:lnTo>
                    <a:pt x="474" y="43"/>
                  </a:lnTo>
                  <a:lnTo>
                    <a:pt x="470" y="52"/>
                  </a:lnTo>
                  <a:lnTo>
                    <a:pt x="467" y="63"/>
                  </a:lnTo>
                  <a:lnTo>
                    <a:pt x="463" y="73"/>
                  </a:lnTo>
                  <a:lnTo>
                    <a:pt x="459" y="84"/>
                  </a:lnTo>
                  <a:lnTo>
                    <a:pt x="457" y="94"/>
                  </a:lnTo>
                  <a:lnTo>
                    <a:pt x="454" y="106"/>
                  </a:lnTo>
                  <a:lnTo>
                    <a:pt x="451" y="118"/>
                  </a:lnTo>
                  <a:lnTo>
                    <a:pt x="447" y="132"/>
                  </a:lnTo>
                  <a:lnTo>
                    <a:pt x="445" y="144"/>
                  </a:lnTo>
                  <a:lnTo>
                    <a:pt x="442" y="160"/>
                  </a:lnTo>
                  <a:lnTo>
                    <a:pt x="439" y="174"/>
                  </a:lnTo>
                  <a:lnTo>
                    <a:pt x="436" y="191"/>
                  </a:lnTo>
                  <a:lnTo>
                    <a:pt x="434" y="207"/>
                  </a:lnTo>
                  <a:lnTo>
                    <a:pt x="433" y="214"/>
                  </a:lnTo>
                  <a:lnTo>
                    <a:pt x="433" y="222"/>
                  </a:lnTo>
                  <a:lnTo>
                    <a:pt x="433" y="234"/>
                  </a:lnTo>
                  <a:lnTo>
                    <a:pt x="435" y="245"/>
                  </a:lnTo>
                  <a:lnTo>
                    <a:pt x="437" y="260"/>
                  </a:lnTo>
                  <a:lnTo>
                    <a:pt x="438" y="275"/>
                  </a:lnTo>
                  <a:lnTo>
                    <a:pt x="440" y="291"/>
                  </a:lnTo>
                  <a:lnTo>
                    <a:pt x="443" y="307"/>
                  </a:lnTo>
                  <a:lnTo>
                    <a:pt x="445" y="324"/>
                  </a:lnTo>
                  <a:lnTo>
                    <a:pt x="446" y="340"/>
                  </a:lnTo>
                  <a:lnTo>
                    <a:pt x="448" y="355"/>
                  </a:lnTo>
                  <a:lnTo>
                    <a:pt x="452" y="368"/>
                  </a:lnTo>
                  <a:lnTo>
                    <a:pt x="454" y="381"/>
                  </a:lnTo>
                  <a:lnTo>
                    <a:pt x="455" y="392"/>
                  </a:lnTo>
                  <a:lnTo>
                    <a:pt x="457" y="400"/>
                  </a:lnTo>
                  <a:lnTo>
                    <a:pt x="458" y="405"/>
                  </a:lnTo>
                  <a:lnTo>
                    <a:pt x="459" y="414"/>
                  </a:lnTo>
                  <a:lnTo>
                    <a:pt x="461" y="423"/>
                  </a:lnTo>
                  <a:lnTo>
                    <a:pt x="462" y="432"/>
                  </a:lnTo>
                  <a:lnTo>
                    <a:pt x="464" y="441"/>
                  </a:lnTo>
                  <a:lnTo>
                    <a:pt x="466" y="452"/>
                  </a:lnTo>
                  <a:lnTo>
                    <a:pt x="468" y="462"/>
                  </a:lnTo>
                  <a:lnTo>
                    <a:pt x="470" y="473"/>
                  </a:lnTo>
                  <a:lnTo>
                    <a:pt x="473" y="481"/>
                  </a:lnTo>
                  <a:lnTo>
                    <a:pt x="475" y="492"/>
                  </a:lnTo>
                  <a:lnTo>
                    <a:pt x="477" y="502"/>
                  </a:lnTo>
                  <a:lnTo>
                    <a:pt x="478" y="513"/>
                  </a:lnTo>
                  <a:lnTo>
                    <a:pt x="482" y="522"/>
                  </a:lnTo>
                  <a:lnTo>
                    <a:pt x="483" y="531"/>
                  </a:lnTo>
                  <a:lnTo>
                    <a:pt x="485" y="540"/>
                  </a:lnTo>
                  <a:lnTo>
                    <a:pt x="486" y="549"/>
                  </a:lnTo>
                  <a:lnTo>
                    <a:pt x="488" y="556"/>
                  </a:lnTo>
                  <a:lnTo>
                    <a:pt x="488" y="565"/>
                  </a:lnTo>
                  <a:lnTo>
                    <a:pt x="490" y="574"/>
                  </a:lnTo>
                  <a:lnTo>
                    <a:pt x="492" y="585"/>
                  </a:lnTo>
                  <a:lnTo>
                    <a:pt x="496" y="596"/>
                  </a:lnTo>
                  <a:lnTo>
                    <a:pt x="499" y="609"/>
                  </a:lnTo>
                  <a:lnTo>
                    <a:pt x="503" y="620"/>
                  </a:lnTo>
                  <a:lnTo>
                    <a:pt x="507" y="633"/>
                  </a:lnTo>
                  <a:lnTo>
                    <a:pt x="512" y="645"/>
                  </a:lnTo>
                  <a:lnTo>
                    <a:pt x="515" y="657"/>
                  </a:lnTo>
                  <a:lnTo>
                    <a:pt x="519" y="669"/>
                  </a:lnTo>
                  <a:lnTo>
                    <a:pt x="523" y="680"/>
                  </a:lnTo>
                  <a:lnTo>
                    <a:pt x="527" y="688"/>
                  </a:lnTo>
                  <a:lnTo>
                    <a:pt x="528" y="697"/>
                  </a:lnTo>
                  <a:lnTo>
                    <a:pt x="531" y="703"/>
                  </a:lnTo>
                  <a:lnTo>
                    <a:pt x="532" y="707"/>
                  </a:lnTo>
                  <a:lnTo>
                    <a:pt x="533" y="708"/>
                  </a:lnTo>
                  <a:lnTo>
                    <a:pt x="529" y="713"/>
                  </a:lnTo>
                  <a:lnTo>
                    <a:pt x="522" y="717"/>
                  </a:lnTo>
                  <a:lnTo>
                    <a:pt x="511" y="720"/>
                  </a:lnTo>
                  <a:lnTo>
                    <a:pt x="499" y="723"/>
                  </a:lnTo>
                  <a:lnTo>
                    <a:pt x="483" y="726"/>
                  </a:lnTo>
                  <a:lnTo>
                    <a:pt x="466" y="729"/>
                  </a:lnTo>
                  <a:lnTo>
                    <a:pt x="448" y="731"/>
                  </a:lnTo>
                  <a:lnTo>
                    <a:pt x="430" y="733"/>
                  </a:lnTo>
                  <a:lnTo>
                    <a:pt x="411" y="736"/>
                  </a:lnTo>
                  <a:lnTo>
                    <a:pt x="392" y="737"/>
                  </a:lnTo>
                  <a:lnTo>
                    <a:pt x="374" y="739"/>
                  </a:lnTo>
                  <a:lnTo>
                    <a:pt x="358" y="739"/>
                  </a:lnTo>
                  <a:lnTo>
                    <a:pt x="343" y="740"/>
                  </a:lnTo>
                  <a:lnTo>
                    <a:pt x="331" y="740"/>
                  </a:lnTo>
                  <a:lnTo>
                    <a:pt x="320" y="740"/>
                  </a:lnTo>
                  <a:lnTo>
                    <a:pt x="315" y="739"/>
                  </a:lnTo>
                  <a:lnTo>
                    <a:pt x="297" y="739"/>
                  </a:lnTo>
                  <a:lnTo>
                    <a:pt x="279" y="738"/>
                  </a:lnTo>
                  <a:lnTo>
                    <a:pt x="262" y="738"/>
                  </a:lnTo>
                  <a:lnTo>
                    <a:pt x="244" y="737"/>
                  </a:lnTo>
                  <a:lnTo>
                    <a:pt x="227" y="738"/>
                  </a:lnTo>
                  <a:lnTo>
                    <a:pt x="210" y="738"/>
                  </a:lnTo>
                  <a:lnTo>
                    <a:pt x="193" y="739"/>
                  </a:lnTo>
                  <a:lnTo>
                    <a:pt x="178" y="739"/>
                  </a:lnTo>
                  <a:lnTo>
                    <a:pt x="162" y="741"/>
                  </a:lnTo>
                  <a:lnTo>
                    <a:pt x="148" y="741"/>
                  </a:lnTo>
                  <a:lnTo>
                    <a:pt x="135" y="742"/>
                  </a:lnTo>
                  <a:lnTo>
                    <a:pt x="124" y="742"/>
                  </a:lnTo>
                  <a:lnTo>
                    <a:pt x="112" y="742"/>
                  </a:lnTo>
                  <a:lnTo>
                    <a:pt x="104" y="742"/>
                  </a:lnTo>
                  <a:lnTo>
                    <a:pt x="97" y="742"/>
                  </a:lnTo>
                  <a:lnTo>
                    <a:pt x="93" y="741"/>
                  </a:lnTo>
                  <a:lnTo>
                    <a:pt x="88" y="738"/>
                  </a:lnTo>
                  <a:lnTo>
                    <a:pt x="82" y="727"/>
                  </a:lnTo>
                  <a:lnTo>
                    <a:pt x="76" y="710"/>
                  </a:lnTo>
                  <a:lnTo>
                    <a:pt x="69" y="688"/>
                  </a:lnTo>
                  <a:lnTo>
                    <a:pt x="61" y="662"/>
                  </a:lnTo>
                  <a:lnTo>
                    <a:pt x="54" y="632"/>
                  </a:lnTo>
                  <a:lnTo>
                    <a:pt x="46" y="599"/>
                  </a:lnTo>
                  <a:lnTo>
                    <a:pt x="39" y="564"/>
                  </a:lnTo>
                  <a:lnTo>
                    <a:pt x="30" y="530"/>
                  </a:lnTo>
                  <a:lnTo>
                    <a:pt x="23" y="494"/>
                  </a:lnTo>
                  <a:lnTo>
                    <a:pt x="16" y="459"/>
                  </a:lnTo>
                  <a:lnTo>
                    <a:pt x="11" y="425"/>
                  </a:lnTo>
                  <a:lnTo>
                    <a:pt x="6" y="393"/>
                  </a:lnTo>
                  <a:lnTo>
                    <a:pt x="3" y="364"/>
                  </a:lnTo>
                  <a:lnTo>
                    <a:pt x="0" y="340"/>
                  </a:lnTo>
                  <a:lnTo>
                    <a:pt x="1" y="318"/>
                  </a:lnTo>
                  <a:lnTo>
                    <a:pt x="1" y="298"/>
                  </a:lnTo>
                  <a:lnTo>
                    <a:pt x="1" y="276"/>
                  </a:lnTo>
                  <a:lnTo>
                    <a:pt x="1" y="253"/>
                  </a:lnTo>
                  <a:lnTo>
                    <a:pt x="1" y="227"/>
                  </a:lnTo>
                  <a:lnTo>
                    <a:pt x="1" y="203"/>
                  </a:lnTo>
                  <a:lnTo>
                    <a:pt x="1" y="178"/>
                  </a:lnTo>
                  <a:lnTo>
                    <a:pt x="1" y="153"/>
                  </a:lnTo>
                  <a:lnTo>
                    <a:pt x="3" y="128"/>
                  </a:lnTo>
                  <a:lnTo>
                    <a:pt x="3" y="106"/>
                  </a:lnTo>
                  <a:lnTo>
                    <a:pt x="4" y="84"/>
                  </a:lnTo>
                  <a:lnTo>
                    <a:pt x="5" y="65"/>
                  </a:lnTo>
                  <a:lnTo>
                    <a:pt x="7" y="47"/>
                  </a:lnTo>
                  <a:lnTo>
                    <a:pt x="9" y="33"/>
                  </a:lnTo>
                  <a:lnTo>
                    <a:pt x="11" y="20"/>
                  </a:lnTo>
                  <a:lnTo>
                    <a:pt x="13" y="14"/>
                  </a:lnTo>
                  <a:lnTo>
                    <a:pt x="17" y="9"/>
                  </a:lnTo>
                  <a:lnTo>
                    <a:pt x="24" y="9"/>
                  </a:lnTo>
                  <a:lnTo>
                    <a:pt x="39" y="7"/>
                  </a:lnTo>
                  <a:lnTo>
                    <a:pt x="61" y="5"/>
                  </a:lnTo>
                  <a:lnTo>
                    <a:pt x="89" y="3"/>
                  </a:lnTo>
                  <a:lnTo>
                    <a:pt x="121" y="3"/>
                  </a:lnTo>
                  <a:lnTo>
                    <a:pt x="158" y="2"/>
                  </a:lnTo>
                  <a:lnTo>
                    <a:pt x="196" y="2"/>
                  </a:lnTo>
                  <a:lnTo>
                    <a:pt x="236" y="0"/>
                  </a:lnTo>
                  <a:lnTo>
                    <a:pt x="276" y="0"/>
                  </a:lnTo>
                  <a:lnTo>
                    <a:pt x="318" y="0"/>
                  </a:lnTo>
                  <a:lnTo>
                    <a:pt x="356" y="0"/>
                  </a:lnTo>
                  <a:lnTo>
                    <a:pt x="393" y="0"/>
                  </a:lnTo>
                  <a:lnTo>
                    <a:pt x="425" y="1"/>
                  </a:lnTo>
                  <a:lnTo>
                    <a:pt x="454" y="1"/>
                  </a:lnTo>
                  <a:lnTo>
                    <a:pt x="477" y="3"/>
                  </a:lnTo>
                  <a:lnTo>
                    <a:pt x="494" y="3"/>
                  </a:lnTo>
                  <a:lnTo>
                    <a:pt x="493" y="4"/>
                  </a:lnTo>
                  <a:lnTo>
                    <a:pt x="493" y="4"/>
                  </a:lnTo>
                  <a:lnTo>
                    <a:pt x="492" y="4"/>
                  </a:lnTo>
                  <a:lnTo>
                    <a:pt x="492" y="4"/>
                  </a:lnTo>
                  <a:lnTo>
                    <a:pt x="490" y="6"/>
                  </a:lnTo>
                  <a:lnTo>
                    <a:pt x="490" y="6"/>
                  </a:lnTo>
                  <a:lnTo>
                    <a:pt x="490" y="7"/>
                  </a:lnTo>
                  <a:lnTo>
                    <a:pt x="490" y="7"/>
                  </a:lnTo>
                  <a:lnTo>
                    <a:pt x="489" y="9"/>
                  </a:lnTo>
                  <a:lnTo>
                    <a:pt x="489" y="9"/>
                  </a:lnTo>
                  <a:lnTo>
                    <a:pt x="488" y="11"/>
                  </a:lnTo>
                  <a:lnTo>
                    <a:pt x="488" y="11"/>
                  </a:lnTo>
                  <a:lnTo>
                    <a:pt x="488" y="12"/>
                  </a:lnTo>
                  <a:lnTo>
                    <a:pt x="488" y="12"/>
                  </a:lnTo>
                  <a:lnTo>
                    <a:pt x="488" y="12"/>
                  </a:lnTo>
                  <a:lnTo>
                    <a:pt x="488" y="12"/>
                  </a:lnTo>
                  <a:lnTo>
                    <a:pt x="488" y="12"/>
                  </a:lnTo>
                </a:path>
              </a:pathLst>
            </a:custGeom>
            <a:solidFill>
              <a:srgbClr val="E1E1E1"/>
            </a:solidFill>
            <a:ln w="9088" cap="flat" cmpd="sng">
              <a:solidFill>
                <a:srgbClr val="808080"/>
              </a:solidFill>
              <a:prstDash val="solid"/>
              <a:round/>
              <a:headEnd type="none" w="med" len="med"/>
              <a:tailEnd type="none" w="med" len="med"/>
            </a:ln>
            <a:effectLst/>
          </p:spPr>
          <p:txBody>
            <a:bodyPr/>
            <a:lstStyle/>
            <a:p>
              <a:endParaRPr lang="ja-JP" altLang="en-US"/>
            </a:p>
          </p:txBody>
        </p:sp>
        <p:sp>
          <p:nvSpPr>
            <p:cNvPr id="900388" name="Freeform 292"/>
            <p:cNvSpPr>
              <a:spLocks/>
            </p:cNvSpPr>
            <p:nvPr/>
          </p:nvSpPr>
          <p:spPr bwMode="auto">
            <a:xfrm>
              <a:off x="1196" y="3099"/>
              <a:ext cx="228" cy="748"/>
            </a:xfrm>
            <a:custGeom>
              <a:avLst/>
              <a:gdLst/>
              <a:ahLst/>
              <a:cxnLst>
                <a:cxn ang="0">
                  <a:pos x="227" y="717"/>
                </a:cxn>
                <a:cxn ang="0">
                  <a:pos x="38" y="747"/>
                </a:cxn>
                <a:cxn ang="0">
                  <a:pos x="0" y="17"/>
                </a:cxn>
                <a:cxn ang="0">
                  <a:pos x="94" y="0"/>
                </a:cxn>
                <a:cxn ang="0">
                  <a:pos x="51" y="269"/>
                </a:cxn>
                <a:cxn ang="0">
                  <a:pos x="85" y="499"/>
                </a:cxn>
                <a:cxn ang="0">
                  <a:pos x="167" y="615"/>
                </a:cxn>
                <a:cxn ang="0">
                  <a:pos x="218" y="709"/>
                </a:cxn>
                <a:cxn ang="0">
                  <a:pos x="227" y="717"/>
                </a:cxn>
                <a:cxn ang="0">
                  <a:pos x="227" y="717"/>
                </a:cxn>
              </a:cxnLst>
              <a:rect l="0" t="0" r="r" b="b"/>
              <a:pathLst>
                <a:path w="228" h="748">
                  <a:moveTo>
                    <a:pt x="227" y="717"/>
                  </a:moveTo>
                  <a:lnTo>
                    <a:pt x="38" y="747"/>
                  </a:lnTo>
                  <a:lnTo>
                    <a:pt x="0" y="17"/>
                  </a:lnTo>
                  <a:lnTo>
                    <a:pt x="94" y="0"/>
                  </a:lnTo>
                  <a:lnTo>
                    <a:pt x="51" y="269"/>
                  </a:lnTo>
                  <a:lnTo>
                    <a:pt x="85" y="499"/>
                  </a:lnTo>
                  <a:lnTo>
                    <a:pt x="167" y="615"/>
                  </a:lnTo>
                  <a:lnTo>
                    <a:pt x="218" y="709"/>
                  </a:lnTo>
                  <a:lnTo>
                    <a:pt x="227" y="717"/>
                  </a:lnTo>
                  <a:lnTo>
                    <a:pt x="227" y="717"/>
                  </a:lnTo>
                </a:path>
              </a:pathLst>
            </a:custGeom>
            <a:solidFill>
              <a:srgbClr val="C0C0C0"/>
            </a:solidFill>
            <a:ln w="9088" cap="flat" cmpd="sng">
              <a:solidFill>
                <a:srgbClr val="C0C0C0"/>
              </a:solidFill>
              <a:prstDash val="solid"/>
              <a:round/>
              <a:headEnd type="none" w="med" len="med"/>
              <a:tailEnd type="none" w="med" len="med"/>
            </a:ln>
            <a:effectLst/>
          </p:spPr>
          <p:txBody>
            <a:bodyPr/>
            <a:lstStyle/>
            <a:p>
              <a:endParaRPr lang="ja-JP" altLang="en-US"/>
            </a:p>
          </p:txBody>
        </p:sp>
        <p:sp>
          <p:nvSpPr>
            <p:cNvPr id="900389" name="Freeform 293"/>
            <p:cNvSpPr>
              <a:spLocks/>
            </p:cNvSpPr>
            <p:nvPr/>
          </p:nvSpPr>
          <p:spPr bwMode="auto">
            <a:xfrm>
              <a:off x="425" y="3014"/>
              <a:ext cx="922" cy="962"/>
            </a:xfrm>
            <a:custGeom>
              <a:avLst/>
              <a:gdLst/>
              <a:ahLst/>
              <a:cxnLst>
                <a:cxn ang="0">
                  <a:pos x="1" y="72"/>
                </a:cxn>
                <a:cxn ang="0">
                  <a:pos x="1" y="0"/>
                </a:cxn>
                <a:cxn ang="0">
                  <a:pos x="899" y="13"/>
                </a:cxn>
                <a:cxn ang="0">
                  <a:pos x="850" y="108"/>
                </a:cxn>
                <a:cxn ang="0">
                  <a:pos x="791" y="341"/>
                </a:cxn>
                <a:cxn ang="0">
                  <a:pos x="817" y="541"/>
                </a:cxn>
                <a:cxn ang="0">
                  <a:pos x="883" y="761"/>
                </a:cxn>
                <a:cxn ang="0">
                  <a:pos x="921" y="923"/>
                </a:cxn>
                <a:cxn ang="0">
                  <a:pos x="0" y="961"/>
                </a:cxn>
                <a:cxn ang="0">
                  <a:pos x="1" y="72"/>
                </a:cxn>
                <a:cxn ang="0">
                  <a:pos x="1" y="72"/>
                </a:cxn>
              </a:cxnLst>
              <a:rect l="0" t="0" r="r" b="b"/>
              <a:pathLst>
                <a:path w="922" h="962">
                  <a:moveTo>
                    <a:pt x="1" y="72"/>
                  </a:moveTo>
                  <a:lnTo>
                    <a:pt x="1" y="0"/>
                  </a:lnTo>
                  <a:lnTo>
                    <a:pt x="899" y="13"/>
                  </a:lnTo>
                  <a:lnTo>
                    <a:pt x="850" y="108"/>
                  </a:lnTo>
                  <a:lnTo>
                    <a:pt x="791" y="341"/>
                  </a:lnTo>
                  <a:lnTo>
                    <a:pt x="817" y="541"/>
                  </a:lnTo>
                  <a:lnTo>
                    <a:pt x="883" y="761"/>
                  </a:lnTo>
                  <a:lnTo>
                    <a:pt x="921" y="923"/>
                  </a:lnTo>
                  <a:lnTo>
                    <a:pt x="0" y="961"/>
                  </a:lnTo>
                  <a:lnTo>
                    <a:pt x="1" y="72"/>
                  </a:lnTo>
                  <a:lnTo>
                    <a:pt x="1" y="72"/>
                  </a:lnTo>
                </a:path>
              </a:pathLst>
            </a:custGeom>
            <a:solidFill>
              <a:srgbClr val="004080"/>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390" name="Freeform 294"/>
            <p:cNvSpPr>
              <a:spLocks/>
            </p:cNvSpPr>
            <p:nvPr/>
          </p:nvSpPr>
          <p:spPr bwMode="auto">
            <a:xfrm flipH="1">
              <a:off x="476" y="3513"/>
              <a:ext cx="841" cy="427"/>
            </a:xfrm>
            <a:custGeom>
              <a:avLst/>
              <a:gdLst/>
              <a:ahLst/>
              <a:cxnLst>
                <a:cxn ang="0">
                  <a:pos x="0" y="421"/>
                </a:cxn>
                <a:cxn ang="0">
                  <a:pos x="35" y="426"/>
                </a:cxn>
                <a:cxn ang="0">
                  <a:pos x="392" y="409"/>
                </a:cxn>
                <a:cxn ang="0">
                  <a:pos x="840" y="406"/>
                </a:cxn>
                <a:cxn ang="0">
                  <a:pos x="827" y="303"/>
                </a:cxn>
                <a:cxn ang="0">
                  <a:pos x="767" y="111"/>
                </a:cxn>
                <a:cxn ang="0">
                  <a:pos x="754" y="0"/>
                </a:cxn>
                <a:cxn ang="0">
                  <a:pos x="641" y="267"/>
                </a:cxn>
                <a:cxn ang="0">
                  <a:pos x="450" y="267"/>
                </a:cxn>
                <a:cxn ang="0">
                  <a:pos x="286" y="196"/>
                </a:cxn>
                <a:cxn ang="0">
                  <a:pos x="199" y="213"/>
                </a:cxn>
                <a:cxn ang="0">
                  <a:pos x="329" y="327"/>
                </a:cxn>
                <a:cxn ang="0">
                  <a:pos x="226" y="338"/>
                </a:cxn>
                <a:cxn ang="0">
                  <a:pos x="57" y="355"/>
                </a:cxn>
                <a:cxn ang="0">
                  <a:pos x="0" y="421"/>
                </a:cxn>
                <a:cxn ang="0">
                  <a:pos x="0" y="421"/>
                </a:cxn>
              </a:cxnLst>
              <a:rect l="0" t="0" r="r" b="b"/>
              <a:pathLst>
                <a:path w="841" h="427">
                  <a:moveTo>
                    <a:pt x="0" y="421"/>
                  </a:moveTo>
                  <a:lnTo>
                    <a:pt x="35" y="426"/>
                  </a:lnTo>
                  <a:lnTo>
                    <a:pt x="392" y="409"/>
                  </a:lnTo>
                  <a:lnTo>
                    <a:pt x="840" y="406"/>
                  </a:lnTo>
                  <a:lnTo>
                    <a:pt x="827" y="303"/>
                  </a:lnTo>
                  <a:lnTo>
                    <a:pt x="767" y="111"/>
                  </a:lnTo>
                  <a:lnTo>
                    <a:pt x="754" y="0"/>
                  </a:lnTo>
                  <a:lnTo>
                    <a:pt x="641" y="267"/>
                  </a:lnTo>
                  <a:lnTo>
                    <a:pt x="450" y="267"/>
                  </a:lnTo>
                  <a:lnTo>
                    <a:pt x="286" y="196"/>
                  </a:lnTo>
                  <a:lnTo>
                    <a:pt x="199" y="213"/>
                  </a:lnTo>
                  <a:lnTo>
                    <a:pt x="329" y="327"/>
                  </a:lnTo>
                  <a:lnTo>
                    <a:pt x="226" y="338"/>
                  </a:lnTo>
                  <a:lnTo>
                    <a:pt x="57" y="355"/>
                  </a:lnTo>
                  <a:lnTo>
                    <a:pt x="0" y="421"/>
                  </a:lnTo>
                  <a:lnTo>
                    <a:pt x="0" y="421"/>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p>
          </p:txBody>
        </p:sp>
      </p:grpSp>
      <p:sp>
        <p:nvSpPr>
          <p:cNvPr id="900424" name="AutoShape 328"/>
          <p:cNvSpPr>
            <a:spLocks noChangeArrowheads="1"/>
          </p:cNvSpPr>
          <p:nvPr/>
        </p:nvSpPr>
        <p:spPr bwMode="auto">
          <a:xfrm>
            <a:off x="8256588" y="5490279"/>
            <a:ext cx="1835150" cy="306467"/>
          </a:xfrm>
          <a:prstGeom prst="roundRect">
            <a:avLst>
              <a:gd name="adj" fmla="val 16667"/>
            </a:avLst>
          </a:prstGeom>
          <a:solidFill>
            <a:srgbClr val="CCFFFF">
              <a:alpha val="20000"/>
            </a:srgbClr>
          </a:solidFill>
          <a:ln w="28575">
            <a:solidFill>
              <a:schemeClr val="accent2"/>
            </a:solidFill>
            <a:round/>
            <a:headEnd/>
            <a:tailEnd/>
          </a:ln>
          <a:effectLst/>
        </p:spPr>
        <p:txBody>
          <a:bodyPr lIns="0" tIns="0" rIns="0" bIns="0" anchor="ctr">
            <a:spAutoFit/>
          </a:bodyPr>
          <a:lstStyle/>
          <a:p>
            <a:endParaRPr lang="ja-JP" altLang="en-US"/>
          </a:p>
        </p:txBody>
      </p:sp>
      <p:grpSp>
        <p:nvGrpSpPr>
          <p:cNvPr id="8" name="Group 329"/>
          <p:cNvGrpSpPr>
            <a:grpSpLocks/>
          </p:cNvGrpSpPr>
          <p:nvPr/>
        </p:nvGrpSpPr>
        <p:grpSpPr bwMode="auto">
          <a:xfrm rot="2403057">
            <a:off x="7381757" y="4884521"/>
            <a:ext cx="471488" cy="171450"/>
            <a:chOff x="421" y="2865"/>
            <a:chExt cx="3259" cy="1114"/>
          </a:xfrm>
        </p:grpSpPr>
        <p:sp>
          <p:nvSpPr>
            <p:cNvPr id="900426" name="Freeform 330"/>
            <p:cNvSpPr>
              <a:spLocks/>
            </p:cNvSpPr>
            <p:nvPr/>
          </p:nvSpPr>
          <p:spPr bwMode="auto">
            <a:xfrm>
              <a:off x="421" y="3027"/>
              <a:ext cx="955" cy="952"/>
            </a:xfrm>
            <a:custGeom>
              <a:avLst/>
              <a:gdLst/>
              <a:ahLst/>
              <a:cxnLst>
                <a:cxn ang="0">
                  <a:pos x="4" y="0"/>
                </a:cxn>
                <a:cxn ang="0">
                  <a:pos x="0" y="0"/>
                </a:cxn>
                <a:cxn ang="0">
                  <a:pos x="904" y="4"/>
                </a:cxn>
                <a:cxn ang="0">
                  <a:pos x="925" y="75"/>
                </a:cxn>
                <a:cxn ang="0">
                  <a:pos x="954" y="382"/>
                </a:cxn>
                <a:cxn ang="0">
                  <a:pos x="954" y="707"/>
                </a:cxn>
                <a:cxn ang="0">
                  <a:pos x="942" y="811"/>
                </a:cxn>
                <a:cxn ang="0">
                  <a:pos x="925" y="915"/>
                </a:cxn>
                <a:cxn ang="0">
                  <a:pos x="4" y="951"/>
                </a:cxn>
                <a:cxn ang="0">
                  <a:pos x="4" y="0"/>
                </a:cxn>
                <a:cxn ang="0">
                  <a:pos x="4" y="0"/>
                </a:cxn>
              </a:cxnLst>
              <a:rect l="0" t="0" r="r" b="b"/>
              <a:pathLst>
                <a:path w="955" h="952">
                  <a:moveTo>
                    <a:pt x="4" y="0"/>
                  </a:moveTo>
                  <a:lnTo>
                    <a:pt x="0" y="0"/>
                  </a:lnTo>
                  <a:lnTo>
                    <a:pt x="904" y="4"/>
                  </a:lnTo>
                  <a:lnTo>
                    <a:pt x="925" y="75"/>
                  </a:lnTo>
                  <a:lnTo>
                    <a:pt x="954" y="382"/>
                  </a:lnTo>
                  <a:lnTo>
                    <a:pt x="954" y="707"/>
                  </a:lnTo>
                  <a:lnTo>
                    <a:pt x="942" y="811"/>
                  </a:lnTo>
                  <a:lnTo>
                    <a:pt x="925" y="915"/>
                  </a:lnTo>
                  <a:lnTo>
                    <a:pt x="4" y="951"/>
                  </a:lnTo>
                  <a:lnTo>
                    <a:pt x="4" y="0"/>
                  </a:lnTo>
                  <a:lnTo>
                    <a:pt x="4" y="0"/>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p>
          </p:txBody>
        </p:sp>
        <p:sp>
          <p:nvSpPr>
            <p:cNvPr id="900427" name="Freeform 331"/>
            <p:cNvSpPr>
              <a:spLocks/>
            </p:cNvSpPr>
            <p:nvPr/>
          </p:nvSpPr>
          <p:spPr bwMode="auto">
            <a:xfrm>
              <a:off x="1299" y="3109"/>
              <a:ext cx="132" cy="698"/>
            </a:xfrm>
            <a:custGeom>
              <a:avLst/>
              <a:gdLst/>
              <a:ahLst/>
              <a:cxnLst>
                <a:cxn ang="0">
                  <a:pos x="70" y="0"/>
                </a:cxn>
                <a:cxn ang="0">
                  <a:pos x="92" y="9"/>
                </a:cxn>
                <a:cxn ang="0">
                  <a:pos x="131" y="697"/>
                </a:cxn>
                <a:cxn ang="0">
                  <a:pos x="0" y="281"/>
                </a:cxn>
                <a:cxn ang="0">
                  <a:pos x="70" y="0"/>
                </a:cxn>
                <a:cxn ang="0">
                  <a:pos x="70" y="0"/>
                </a:cxn>
              </a:cxnLst>
              <a:rect l="0" t="0" r="r" b="b"/>
              <a:pathLst>
                <a:path w="132" h="698">
                  <a:moveTo>
                    <a:pt x="70" y="0"/>
                  </a:moveTo>
                  <a:lnTo>
                    <a:pt x="92" y="9"/>
                  </a:lnTo>
                  <a:lnTo>
                    <a:pt x="131" y="697"/>
                  </a:lnTo>
                  <a:lnTo>
                    <a:pt x="0" y="281"/>
                  </a:lnTo>
                  <a:lnTo>
                    <a:pt x="70" y="0"/>
                  </a:lnTo>
                  <a:lnTo>
                    <a:pt x="70" y="0"/>
                  </a:lnTo>
                </a:path>
              </a:pathLst>
            </a:custGeom>
            <a:solidFill>
              <a:srgbClr val="404040"/>
            </a:solidFill>
            <a:ln w="9088" cap="flat" cmpd="sng">
              <a:solidFill>
                <a:srgbClr val="404040"/>
              </a:solidFill>
              <a:prstDash val="solid"/>
              <a:round/>
              <a:headEnd type="none" w="med" len="med"/>
              <a:tailEnd type="none" w="med" len="med"/>
            </a:ln>
            <a:effectLst/>
          </p:spPr>
          <p:txBody>
            <a:bodyPr/>
            <a:lstStyle/>
            <a:p>
              <a:endParaRPr lang="ja-JP" altLang="en-US"/>
            </a:p>
          </p:txBody>
        </p:sp>
        <p:sp>
          <p:nvSpPr>
            <p:cNvPr id="900428" name="Freeform 332"/>
            <p:cNvSpPr>
              <a:spLocks/>
            </p:cNvSpPr>
            <p:nvPr/>
          </p:nvSpPr>
          <p:spPr bwMode="auto">
            <a:xfrm>
              <a:off x="1240" y="2865"/>
              <a:ext cx="2440" cy="1105"/>
            </a:xfrm>
            <a:custGeom>
              <a:avLst/>
              <a:gdLst/>
              <a:ahLst/>
              <a:cxnLst>
                <a:cxn ang="0">
                  <a:pos x="211" y="278"/>
                </a:cxn>
                <a:cxn ang="0">
                  <a:pos x="487" y="149"/>
                </a:cxn>
                <a:cxn ang="0">
                  <a:pos x="772" y="33"/>
                </a:cxn>
                <a:cxn ang="0">
                  <a:pos x="935" y="16"/>
                </a:cxn>
                <a:cxn ang="0">
                  <a:pos x="1061" y="16"/>
                </a:cxn>
                <a:cxn ang="0">
                  <a:pos x="1171" y="4"/>
                </a:cxn>
                <a:cxn ang="0">
                  <a:pos x="1225" y="0"/>
                </a:cxn>
                <a:cxn ang="0">
                  <a:pos x="1260" y="5"/>
                </a:cxn>
                <a:cxn ang="0">
                  <a:pos x="1302" y="9"/>
                </a:cxn>
                <a:cxn ang="0">
                  <a:pos x="1363" y="2"/>
                </a:cxn>
                <a:cxn ang="0">
                  <a:pos x="1419" y="15"/>
                </a:cxn>
                <a:cxn ang="0">
                  <a:pos x="1507" y="13"/>
                </a:cxn>
                <a:cxn ang="0">
                  <a:pos x="1683" y="9"/>
                </a:cxn>
                <a:cxn ang="0">
                  <a:pos x="1878" y="12"/>
                </a:cxn>
                <a:cxn ang="0">
                  <a:pos x="2029" y="17"/>
                </a:cxn>
                <a:cxn ang="0">
                  <a:pos x="2135" y="17"/>
                </a:cxn>
                <a:cxn ang="0">
                  <a:pos x="2244" y="16"/>
                </a:cxn>
                <a:cxn ang="0">
                  <a:pos x="2344" y="25"/>
                </a:cxn>
                <a:cxn ang="0">
                  <a:pos x="2415" y="66"/>
                </a:cxn>
                <a:cxn ang="0">
                  <a:pos x="2439" y="143"/>
                </a:cxn>
                <a:cxn ang="0">
                  <a:pos x="2418" y="203"/>
                </a:cxn>
                <a:cxn ang="0">
                  <a:pos x="2224" y="236"/>
                </a:cxn>
                <a:cxn ang="0">
                  <a:pos x="2091" y="243"/>
                </a:cxn>
                <a:cxn ang="0">
                  <a:pos x="1958" y="252"/>
                </a:cxn>
                <a:cxn ang="0">
                  <a:pos x="1816" y="260"/>
                </a:cxn>
                <a:cxn ang="0">
                  <a:pos x="1683" y="305"/>
                </a:cxn>
                <a:cxn ang="0">
                  <a:pos x="1685" y="345"/>
                </a:cxn>
                <a:cxn ang="0">
                  <a:pos x="1660" y="367"/>
                </a:cxn>
                <a:cxn ang="0">
                  <a:pos x="1638" y="393"/>
                </a:cxn>
                <a:cxn ang="0">
                  <a:pos x="1617" y="420"/>
                </a:cxn>
                <a:cxn ang="0">
                  <a:pos x="1600" y="442"/>
                </a:cxn>
                <a:cxn ang="0">
                  <a:pos x="1608" y="475"/>
                </a:cxn>
                <a:cxn ang="0">
                  <a:pos x="1630" y="538"/>
                </a:cxn>
                <a:cxn ang="0">
                  <a:pos x="1636" y="583"/>
                </a:cxn>
                <a:cxn ang="0">
                  <a:pos x="1619" y="628"/>
                </a:cxn>
                <a:cxn ang="0">
                  <a:pos x="1577" y="674"/>
                </a:cxn>
                <a:cxn ang="0">
                  <a:pos x="1544" y="706"/>
                </a:cxn>
                <a:cxn ang="0">
                  <a:pos x="1452" y="729"/>
                </a:cxn>
                <a:cxn ang="0">
                  <a:pos x="1463" y="768"/>
                </a:cxn>
                <a:cxn ang="0">
                  <a:pos x="1472" y="819"/>
                </a:cxn>
                <a:cxn ang="0">
                  <a:pos x="1448" y="872"/>
                </a:cxn>
                <a:cxn ang="0">
                  <a:pos x="1399" y="914"/>
                </a:cxn>
                <a:cxn ang="0">
                  <a:pos x="1364" y="920"/>
                </a:cxn>
                <a:cxn ang="0">
                  <a:pos x="1303" y="947"/>
                </a:cxn>
                <a:cxn ang="0">
                  <a:pos x="1284" y="989"/>
                </a:cxn>
                <a:cxn ang="0">
                  <a:pos x="1257" y="1034"/>
                </a:cxn>
                <a:cxn ang="0">
                  <a:pos x="1221" y="1075"/>
                </a:cxn>
                <a:cxn ang="0">
                  <a:pos x="1171" y="1103"/>
                </a:cxn>
                <a:cxn ang="0">
                  <a:pos x="1090" y="1093"/>
                </a:cxn>
                <a:cxn ang="0">
                  <a:pos x="998" y="1052"/>
                </a:cxn>
                <a:cxn ang="0">
                  <a:pos x="915" y="1013"/>
                </a:cxn>
                <a:cxn ang="0">
                  <a:pos x="856" y="1003"/>
                </a:cxn>
                <a:cxn ang="0">
                  <a:pos x="836" y="1016"/>
                </a:cxn>
                <a:cxn ang="0">
                  <a:pos x="760" y="1018"/>
                </a:cxn>
                <a:cxn ang="0">
                  <a:pos x="707" y="1006"/>
                </a:cxn>
                <a:cxn ang="0">
                  <a:pos x="628" y="997"/>
                </a:cxn>
                <a:cxn ang="0">
                  <a:pos x="527" y="982"/>
                </a:cxn>
                <a:cxn ang="0">
                  <a:pos x="427" y="942"/>
                </a:cxn>
                <a:cxn ang="0">
                  <a:pos x="64" y="882"/>
                </a:cxn>
                <a:cxn ang="0">
                  <a:pos x="4" y="453"/>
                </a:cxn>
                <a:cxn ang="0">
                  <a:pos x="104" y="301"/>
                </a:cxn>
              </a:cxnLst>
              <a:rect l="0" t="0" r="r" b="b"/>
              <a:pathLst>
                <a:path w="2440" h="1105">
                  <a:moveTo>
                    <a:pt x="205" y="277"/>
                  </a:moveTo>
                  <a:lnTo>
                    <a:pt x="205" y="278"/>
                  </a:lnTo>
                  <a:lnTo>
                    <a:pt x="205" y="278"/>
                  </a:lnTo>
                  <a:lnTo>
                    <a:pt x="205" y="278"/>
                  </a:lnTo>
                  <a:lnTo>
                    <a:pt x="206" y="278"/>
                  </a:lnTo>
                  <a:lnTo>
                    <a:pt x="206" y="278"/>
                  </a:lnTo>
                  <a:lnTo>
                    <a:pt x="207" y="278"/>
                  </a:lnTo>
                  <a:lnTo>
                    <a:pt x="207" y="278"/>
                  </a:lnTo>
                  <a:lnTo>
                    <a:pt x="209" y="278"/>
                  </a:lnTo>
                  <a:lnTo>
                    <a:pt x="209" y="278"/>
                  </a:lnTo>
                  <a:lnTo>
                    <a:pt x="209" y="278"/>
                  </a:lnTo>
                  <a:lnTo>
                    <a:pt x="209" y="278"/>
                  </a:lnTo>
                  <a:lnTo>
                    <a:pt x="211" y="278"/>
                  </a:lnTo>
                  <a:lnTo>
                    <a:pt x="211" y="278"/>
                  </a:lnTo>
                  <a:lnTo>
                    <a:pt x="212" y="278"/>
                  </a:lnTo>
                  <a:lnTo>
                    <a:pt x="212" y="278"/>
                  </a:lnTo>
                  <a:lnTo>
                    <a:pt x="213" y="277"/>
                  </a:lnTo>
                  <a:lnTo>
                    <a:pt x="238" y="271"/>
                  </a:lnTo>
                  <a:lnTo>
                    <a:pt x="266" y="261"/>
                  </a:lnTo>
                  <a:lnTo>
                    <a:pt x="294" y="250"/>
                  </a:lnTo>
                  <a:lnTo>
                    <a:pt x="325" y="235"/>
                  </a:lnTo>
                  <a:lnTo>
                    <a:pt x="356" y="220"/>
                  </a:lnTo>
                  <a:lnTo>
                    <a:pt x="389" y="203"/>
                  </a:lnTo>
                  <a:lnTo>
                    <a:pt x="421" y="186"/>
                  </a:lnTo>
                  <a:lnTo>
                    <a:pt x="455" y="167"/>
                  </a:lnTo>
                  <a:lnTo>
                    <a:pt x="487" y="149"/>
                  </a:lnTo>
                  <a:lnTo>
                    <a:pt x="520" y="131"/>
                  </a:lnTo>
                  <a:lnTo>
                    <a:pt x="552" y="114"/>
                  </a:lnTo>
                  <a:lnTo>
                    <a:pt x="584" y="97"/>
                  </a:lnTo>
                  <a:lnTo>
                    <a:pt x="613" y="82"/>
                  </a:lnTo>
                  <a:lnTo>
                    <a:pt x="642" y="68"/>
                  </a:lnTo>
                  <a:lnTo>
                    <a:pt x="669" y="57"/>
                  </a:lnTo>
                  <a:lnTo>
                    <a:pt x="695" y="48"/>
                  </a:lnTo>
                  <a:lnTo>
                    <a:pt x="705" y="46"/>
                  </a:lnTo>
                  <a:lnTo>
                    <a:pt x="716" y="43"/>
                  </a:lnTo>
                  <a:lnTo>
                    <a:pt x="729" y="41"/>
                  </a:lnTo>
                  <a:lnTo>
                    <a:pt x="743" y="37"/>
                  </a:lnTo>
                  <a:lnTo>
                    <a:pt x="757" y="36"/>
                  </a:lnTo>
                  <a:lnTo>
                    <a:pt x="772" y="33"/>
                  </a:lnTo>
                  <a:lnTo>
                    <a:pt x="786" y="32"/>
                  </a:lnTo>
                  <a:lnTo>
                    <a:pt x="802" y="28"/>
                  </a:lnTo>
                  <a:lnTo>
                    <a:pt x="817" y="27"/>
                  </a:lnTo>
                  <a:lnTo>
                    <a:pt x="832" y="25"/>
                  </a:lnTo>
                  <a:lnTo>
                    <a:pt x="847" y="23"/>
                  </a:lnTo>
                  <a:lnTo>
                    <a:pt x="862" y="21"/>
                  </a:lnTo>
                  <a:lnTo>
                    <a:pt x="875" y="21"/>
                  </a:lnTo>
                  <a:lnTo>
                    <a:pt x="888" y="19"/>
                  </a:lnTo>
                  <a:lnTo>
                    <a:pt x="900" y="17"/>
                  </a:lnTo>
                  <a:lnTo>
                    <a:pt x="912" y="16"/>
                  </a:lnTo>
                  <a:lnTo>
                    <a:pt x="918" y="16"/>
                  </a:lnTo>
                  <a:lnTo>
                    <a:pt x="926" y="16"/>
                  </a:lnTo>
                  <a:lnTo>
                    <a:pt x="935" y="16"/>
                  </a:lnTo>
                  <a:lnTo>
                    <a:pt x="944" y="16"/>
                  </a:lnTo>
                  <a:lnTo>
                    <a:pt x="954" y="17"/>
                  </a:lnTo>
                  <a:lnTo>
                    <a:pt x="965" y="17"/>
                  </a:lnTo>
                  <a:lnTo>
                    <a:pt x="975" y="17"/>
                  </a:lnTo>
                  <a:lnTo>
                    <a:pt x="986" y="17"/>
                  </a:lnTo>
                  <a:lnTo>
                    <a:pt x="995" y="17"/>
                  </a:lnTo>
                  <a:lnTo>
                    <a:pt x="1006" y="17"/>
                  </a:lnTo>
                  <a:lnTo>
                    <a:pt x="1016" y="17"/>
                  </a:lnTo>
                  <a:lnTo>
                    <a:pt x="1027" y="17"/>
                  </a:lnTo>
                  <a:lnTo>
                    <a:pt x="1036" y="17"/>
                  </a:lnTo>
                  <a:lnTo>
                    <a:pt x="1045" y="17"/>
                  </a:lnTo>
                  <a:lnTo>
                    <a:pt x="1053" y="17"/>
                  </a:lnTo>
                  <a:lnTo>
                    <a:pt x="1061" y="16"/>
                  </a:lnTo>
                  <a:lnTo>
                    <a:pt x="1067" y="16"/>
                  </a:lnTo>
                  <a:lnTo>
                    <a:pt x="1074" y="16"/>
                  </a:lnTo>
                  <a:lnTo>
                    <a:pt x="1082" y="16"/>
                  </a:lnTo>
                  <a:lnTo>
                    <a:pt x="1091" y="14"/>
                  </a:lnTo>
                  <a:lnTo>
                    <a:pt x="1100" y="14"/>
                  </a:lnTo>
                  <a:lnTo>
                    <a:pt x="1109" y="12"/>
                  </a:lnTo>
                  <a:lnTo>
                    <a:pt x="1118" y="10"/>
                  </a:lnTo>
                  <a:lnTo>
                    <a:pt x="1128" y="9"/>
                  </a:lnTo>
                  <a:lnTo>
                    <a:pt x="1137" y="9"/>
                  </a:lnTo>
                  <a:lnTo>
                    <a:pt x="1146" y="7"/>
                  </a:lnTo>
                  <a:lnTo>
                    <a:pt x="1155" y="5"/>
                  </a:lnTo>
                  <a:lnTo>
                    <a:pt x="1164" y="4"/>
                  </a:lnTo>
                  <a:lnTo>
                    <a:pt x="1171" y="4"/>
                  </a:lnTo>
                  <a:lnTo>
                    <a:pt x="1180" y="2"/>
                  </a:lnTo>
                  <a:lnTo>
                    <a:pt x="1188" y="2"/>
                  </a:lnTo>
                  <a:lnTo>
                    <a:pt x="1195" y="0"/>
                  </a:lnTo>
                  <a:lnTo>
                    <a:pt x="1197" y="0"/>
                  </a:lnTo>
                  <a:lnTo>
                    <a:pt x="1199" y="0"/>
                  </a:lnTo>
                  <a:lnTo>
                    <a:pt x="1201" y="0"/>
                  </a:lnTo>
                  <a:lnTo>
                    <a:pt x="1205" y="0"/>
                  </a:lnTo>
                  <a:lnTo>
                    <a:pt x="1208" y="0"/>
                  </a:lnTo>
                  <a:lnTo>
                    <a:pt x="1211" y="0"/>
                  </a:lnTo>
                  <a:lnTo>
                    <a:pt x="1215" y="0"/>
                  </a:lnTo>
                  <a:lnTo>
                    <a:pt x="1218" y="0"/>
                  </a:lnTo>
                  <a:lnTo>
                    <a:pt x="1221" y="0"/>
                  </a:lnTo>
                  <a:lnTo>
                    <a:pt x="1225" y="0"/>
                  </a:lnTo>
                  <a:lnTo>
                    <a:pt x="1228" y="0"/>
                  </a:lnTo>
                  <a:lnTo>
                    <a:pt x="1232" y="0"/>
                  </a:lnTo>
                  <a:lnTo>
                    <a:pt x="1234" y="0"/>
                  </a:lnTo>
                  <a:lnTo>
                    <a:pt x="1237" y="0"/>
                  </a:lnTo>
                  <a:lnTo>
                    <a:pt x="1240" y="0"/>
                  </a:lnTo>
                  <a:lnTo>
                    <a:pt x="1243" y="0"/>
                  </a:lnTo>
                  <a:lnTo>
                    <a:pt x="1245" y="1"/>
                  </a:lnTo>
                  <a:lnTo>
                    <a:pt x="1247" y="1"/>
                  </a:lnTo>
                  <a:lnTo>
                    <a:pt x="1249" y="2"/>
                  </a:lnTo>
                  <a:lnTo>
                    <a:pt x="1252" y="2"/>
                  </a:lnTo>
                  <a:lnTo>
                    <a:pt x="1254" y="4"/>
                  </a:lnTo>
                  <a:lnTo>
                    <a:pt x="1258" y="4"/>
                  </a:lnTo>
                  <a:lnTo>
                    <a:pt x="1260" y="5"/>
                  </a:lnTo>
                  <a:lnTo>
                    <a:pt x="1264" y="5"/>
                  </a:lnTo>
                  <a:lnTo>
                    <a:pt x="1266" y="7"/>
                  </a:lnTo>
                  <a:lnTo>
                    <a:pt x="1269" y="7"/>
                  </a:lnTo>
                  <a:lnTo>
                    <a:pt x="1271" y="8"/>
                  </a:lnTo>
                  <a:lnTo>
                    <a:pt x="1275" y="8"/>
                  </a:lnTo>
                  <a:lnTo>
                    <a:pt x="1277" y="9"/>
                  </a:lnTo>
                  <a:lnTo>
                    <a:pt x="1279" y="9"/>
                  </a:lnTo>
                  <a:lnTo>
                    <a:pt x="1281" y="9"/>
                  </a:lnTo>
                  <a:lnTo>
                    <a:pt x="1285" y="9"/>
                  </a:lnTo>
                  <a:lnTo>
                    <a:pt x="1289" y="9"/>
                  </a:lnTo>
                  <a:lnTo>
                    <a:pt x="1293" y="9"/>
                  </a:lnTo>
                  <a:lnTo>
                    <a:pt x="1297" y="9"/>
                  </a:lnTo>
                  <a:lnTo>
                    <a:pt x="1302" y="9"/>
                  </a:lnTo>
                  <a:lnTo>
                    <a:pt x="1307" y="9"/>
                  </a:lnTo>
                  <a:lnTo>
                    <a:pt x="1312" y="7"/>
                  </a:lnTo>
                  <a:lnTo>
                    <a:pt x="1318" y="7"/>
                  </a:lnTo>
                  <a:lnTo>
                    <a:pt x="1323" y="5"/>
                  </a:lnTo>
                  <a:lnTo>
                    <a:pt x="1328" y="5"/>
                  </a:lnTo>
                  <a:lnTo>
                    <a:pt x="1333" y="4"/>
                  </a:lnTo>
                  <a:lnTo>
                    <a:pt x="1338" y="4"/>
                  </a:lnTo>
                  <a:lnTo>
                    <a:pt x="1343" y="2"/>
                  </a:lnTo>
                  <a:lnTo>
                    <a:pt x="1347" y="2"/>
                  </a:lnTo>
                  <a:lnTo>
                    <a:pt x="1352" y="1"/>
                  </a:lnTo>
                  <a:lnTo>
                    <a:pt x="1356" y="1"/>
                  </a:lnTo>
                  <a:lnTo>
                    <a:pt x="1361" y="0"/>
                  </a:lnTo>
                  <a:lnTo>
                    <a:pt x="1363" y="2"/>
                  </a:lnTo>
                  <a:lnTo>
                    <a:pt x="1366" y="2"/>
                  </a:lnTo>
                  <a:lnTo>
                    <a:pt x="1370" y="3"/>
                  </a:lnTo>
                  <a:lnTo>
                    <a:pt x="1374" y="3"/>
                  </a:lnTo>
                  <a:lnTo>
                    <a:pt x="1378" y="5"/>
                  </a:lnTo>
                  <a:lnTo>
                    <a:pt x="1383" y="6"/>
                  </a:lnTo>
                  <a:lnTo>
                    <a:pt x="1388" y="8"/>
                  </a:lnTo>
                  <a:lnTo>
                    <a:pt x="1393" y="8"/>
                  </a:lnTo>
                  <a:lnTo>
                    <a:pt x="1397" y="10"/>
                  </a:lnTo>
                  <a:lnTo>
                    <a:pt x="1402" y="12"/>
                  </a:lnTo>
                  <a:lnTo>
                    <a:pt x="1406" y="13"/>
                  </a:lnTo>
                  <a:lnTo>
                    <a:pt x="1411" y="13"/>
                  </a:lnTo>
                  <a:lnTo>
                    <a:pt x="1415" y="15"/>
                  </a:lnTo>
                  <a:lnTo>
                    <a:pt x="1419" y="15"/>
                  </a:lnTo>
                  <a:lnTo>
                    <a:pt x="1422" y="16"/>
                  </a:lnTo>
                  <a:lnTo>
                    <a:pt x="1427" y="16"/>
                  </a:lnTo>
                  <a:lnTo>
                    <a:pt x="1432" y="17"/>
                  </a:lnTo>
                  <a:lnTo>
                    <a:pt x="1438" y="17"/>
                  </a:lnTo>
                  <a:lnTo>
                    <a:pt x="1445" y="17"/>
                  </a:lnTo>
                  <a:lnTo>
                    <a:pt x="1452" y="17"/>
                  </a:lnTo>
                  <a:lnTo>
                    <a:pt x="1459" y="17"/>
                  </a:lnTo>
                  <a:lnTo>
                    <a:pt x="1467" y="16"/>
                  </a:lnTo>
                  <a:lnTo>
                    <a:pt x="1476" y="16"/>
                  </a:lnTo>
                  <a:lnTo>
                    <a:pt x="1485" y="14"/>
                  </a:lnTo>
                  <a:lnTo>
                    <a:pt x="1492" y="14"/>
                  </a:lnTo>
                  <a:lnTo>
                    <a:pt x="1500" y="13"/>
                  </a:lnTo>
                  <a:lnTo>
                    <a:pt x="1507" y="13"/>
                  </a:lnTo>
                  <a:lnTo>
                    <a:pt x="1516" y="11"/>
                  </a:lnTo>
                  <a:lnTo>
                    <a:pt x="1523" y="11"/>
                  </a:lnTo>
                  <a:lnTo>
                    <a:pt x="1531" y="10"/>
                  </a:lnTo>
                  <a:lnTo>
                    <a:pt x="1536" y="10"/>
                  </a:lnTo>
                  <a:lnTo>
                    <a:pt x="1544" y="9"/>
                  </a:lnTo>
                  <a:lnTo>
                    <a:pt x="1557" y="9"/>
                  </a:lnTo>
                  <a:lnTo>
                    <a:pt x="1571" y="9"/>
                  </a:lnTo>
                  <a:lnTo>
                    <a:pt x="1587" y="9"/>
                  </a:lnTo>
                  <a:lnTo>
                    <a:pt x="1605" y="9"/>
                  </a:lnTo>
                  <a:lnTo>
                    <a:pt x="1623" y="9"/>
                  </a:lnTo>
                  <a:lnTo>
                    <a:pt x="1643" y="9"/>
                  </a:lnTo>
                  <a:lnTo>
                    <a:pt x="1662" y="9"/>
                  </a:lnTo>
                  <a:lnTo>
                    <a:pt x="1683" y="9"/>
                  </a:lnTo>
                  <a:lnTo>
                    <a:pt x="1703" y="10"/>
                  </a:lnTo>
                  <a:lnTo>
                    <a:pt x="1722" y="10"/>
                  </a:lnTo>
                  <a:lnTo>
                    <a:pt x="1741" y="10"/>
                  </a:lnTo>
                  <a:lnTo>
                    <a:pt x="1760" y="10"/>
                  </a:lnTo>
                  <a:lnTo>
                    <a:pt x="1777" y="10"/>
                  </a:lnTo>
                  <a:lnTo>
                    <a:pt x="1794" y="10"/>
                  </a:lnTo>
                  <a:lnTo>
                    <a:pt x="1810" y="10"/>
                  </a:lnTo>
                  <a:lnTo>
                    <a:pt x="1825" y="9"/>
                  </a:lnTo>
                  <a:lnTo>
                    <a:pt x="1831" y="10"/>
                  </a:lnTo>
                  <a:lnTo>
                    <a:pt x="1840" y="10"/>
                  </a:lnTo>
                  <a:lnTo>
                    <a:pt x="1852" y="10"/>
                  </a:lnTo>
                  <a:lnTo>
                    <a:pt x="1865" y="10"/>
                  </a:lnTo>
                  <a:lnTo>
                    <a:pt x="1878" y="12"/>
                  </a:lnTo>
                  <a:lnTo>
                    <a:pt x="1894" y="12"/>
                  </a:lnTo>
                  <a:lnTo>
                    <a:pt x="1910" y="12"/>
                  </a:lnTo>
                  <a:lnTo>
                    <a:pt x="1926" y="12"/>
                  </a:lnTo>
                  <a:lnTo>
                    <a:pt x="1940" y="14"/>
                  </a:lnTo>
                  <a:lnTo>
                    <a:pt x="1956" y="14"/>
                  </a:lnTo>
                  <a:lnTo>
                    <a:pt x="1970" y="14"/>
                  </a:lnTo>
                  <a:lnTo>
                    <a:pt x="1983" y="14"/>
                  </a:lnTo>
                  <a:lnTo>
                    <a:pt x="1995" y="16"/>
                  </a:lnTo>
                  <a:lnTo>
                    <a:pt x="2004" y="16"/>
                  </a:lnTo>
                  <a:lnTo>
                    <a:pt x="2012" y="16"/>
                  </a:lnTo>
                  <a:lnTo>
                    <a:pt x="2017" y="16"/>
                  </a:lnTo>
                  <a:lnTo>
                    <a:pt x="2022" y="17"/>
                  </a:lnTo>
                  <a:lnTo>
                    <a:pt x="2029" y="17"/>
                  </a:lnTo>
                  <a:lnTo>
                    <a:pt x="2036" y="18"/>
                  </a:lnTo>
                  <a:lnTo>
                    <a:pt x="2044" y="18"/>
                  </a:lnTo>
                  <a:lnTo>
                    <a:pt x="2051" y="18"/>
                  </a:lnTo>
                  <a:lnTo>
                    <a:pt x="2060" y="18"/>
                  </a:lnTo>
                  <a:lnTo>
                    <a:pt x="2069" y="18"/>
                  </a:lnTo>
                  <a:lnTo>
                    <a:pt x="2078" y="17"/>
                  </a:lnTo>
                  <a:lnTo>
                    <a:pt x="2086" y="17"/>
                  </a:lnTo>
                  <a:lnTo>
                    <a:pt x="2096" y="17"/>
                  </a:lnTo>
                  <a:lnTo>
                    <a:pt x="2104" y="17"/>
                  </a:lnTo>
                  <a:lnTo>
                    <a:pt x="2113" y="17"/>
                  </a:lnTo>
                  <a:lnTo>
                    <a:pt x="2120" y="17"/>
                  </a:lnTo>
                  <a:lnTo>
                    <a:pt x="2128" y="17"/>
                  </a:lnTo>
                  <a:lnTo>
                    <a:pt x="2135" y="17"/>
                  </a:lnTo>
                  <a:lnTo>
                    <a:pt x="2142" y="16"/>
                  </a:lnTo>
                  <a:lnTo>
                    <a:pt x="2147" y="16"/>
                  </a:lnTo>
                  <a:lnTo>
                    <a:pt x="2154" y="16"/>
                  </a:lnTo>
                  <a:lnTo>
                    <a:pt x="2162" y="16"/>
                  </a:lnTo>
                  <a:lnTo>
                    <a:pt x="2171" y="16"/>
                  </a:lnTo>
                  <a:lnTo>
                    <a:pt x="2180" y="16"/>
                  </a:lnTo>
                  <a:lnTo>
                    <a:pt x="2189" y="16"/>
                  </a:lnTo>
                  <a:lnTo>
                    <a:pt x="2198" y="16"/>
                  </a:lnTo>
                  <a:lnTo>
                    <a:pt x="2208" y="16"/>
                  </a:lnTo>
                  <a:lnTo>
                    <a:pt x="2217" y="16"/>
                  </a:lnTo>
                  <a:lnTo>
                    <a:pt x="2226" y="16"/>
                  </a:lnTo>
                  <a:lnTo>
                    <a:pt x="2235" y="16"/>
                  </a:lnTo>
                  <a:lnTo>
                    <a:pt x="2244" y="16"/>
                  </a:lnTo>
                  <a:lnTo>
                    <a:pt x="2251" y="16"/>
                  </a:lnTo>
                  <a:lnTo>
                    <a:pt x="2259" y="16"/>
                  </a:lnTo>
                  <a:lnTo>
                    <a:pt x="2267" y="16"/>
                  </a:lnTo>
                  <a:lnTo>
                    <a:pt x="2274" y="16"/>
                  </a:lnTo>
                  <a:lnTo>
                    <a:pt x="2279" y="17"/>
                  </a:lnTo>
                  <a:lnTo>
                    <a:pt x="2285" y="17"/>
                  </a:lnTo>
                  <a:lnTo>
                    <a:pt x="2292" y="19"/>
                  </a:lnTo>
                  <a:lnTo>
                    <a:pt x="2301" y="19"/>
                  </a:lnTo>
                  <a:lnTo>
                    <a:pt x="2308" y="21"/>
                  </a:lnTo>
                  <a:lnTo>
                    <a:pt x="2317" y="21"/>
                  </a:lnTo>
                  <a:lnTo>
                    <a:pt x="2326" y="23"/>
                  </a:lnTo>
                  <a:lnTo>
                    <a:pt x="2336" y="23"/>
                  </a:lnTo>
                  <a:lnTo>
                    <a:pt x="2344" y="25"/>
                  </a:lnTo>
                  <a:lnTo>
                    <a:pt x="2353" y="27"/>
                  </a:lnTo>
                  <a:lnTo>
                    <a:pt x="2360" y="29"/>
                  </a:lnTo>
                  <a:lnTo>
                    <a:pt x="2370" y="29"/>
                  </a:lnTo>
                  <a:lnTo>
                    <a:pt x="2377" y="32"/>
                  </a:lnTo>
                  <a:lnTo>
                    <a:pt x="2384" y="34"/>
                  </a:lnTo>
                  <a:lnTo>
                    <a:pt x="2389" y="36"/>
                  </a:lnTo>
                  <a:lnTo>
                    <a:pt x="2395" y="38"/>
                  </a:lnTo>
                  <a:lnTo>
                    <a:pt x="2398" y="42"/>
                  </a:lnTo>
                  <a:lnTo>
                    <a:pt x="2402" y="45"/>
                  </a:lnTo>
                  <a:lnTo>
                    <a:pt x="2405" y="50"/>
                  </a:lnTo>
                  <a:lnTo>
                    <a:pt x="2409" y="54"/>
                  </a:lnTo>
                  <a:lnTo>
                    <a:pt x="2411" y="61"/>
                  </a:lnTo>
                  <a:lnTo>
                    <a:pt x="2415" y="66"/>
                  </a:lnTo>
                  <a:lnTo>
                    <a:pt x="2418" y="73"/>
                  </a:lnTo>
                  <a:lnTo>
                    <a:pt x="2422" y="79"/>
                  </a:lnTo>
                  <a:lnTo>
                    <a:pt x="2424" y="86"/>
                  </a:lnTo>
                  <a:lnTo>
                    <a:pt x="2427" y="93"/>
                  </a:lnTo>
                  <a:lnTo>
                    <a:pt x="2428" y="100"/>
                  </a:lnTo>
                  <a:lnTo>
                    <a:pt x="2431" y="105"/>
                  </a:lnTo>
                  <a:lnTo>
                    <a:pt x="2433" y="113"/>
                  </a:lnTo>
                  <a:lnTo>
                    <a:pt x="2435" y="118"/>
                  </a:lnTo>
                  <a:lnTo>
                    <a:pt x="2437" y="123"/>
                  </a:lnTo>
                  <a:lnTo>
                    <a:pt x="2439" y="127"/>
                  </a:lnTo>
                  <a:lnTo>
                    <a:pt x="2439" y="132"/>
                  </a:lnTo>
                  <a:lnTo>
                    <a:pt x="2439" y="137"/>
                  </a:lnTo>
                  <a:lnTo>
                    <a:pt x="2439" y="143"/>
                  </a:lnTo>
                  <a:lnTo>
                    <a:pt x="2439" y="148"/>
                  </a:lnTo>
                  <a:lnTo>
                    <a:pt x="2437" y="153"/>
                  </a:lnTo>
                  <a:lnTo>
                    <a:pt x="2437" y="158"/>
                  </a:lnTo>
                  <a:lnTo>
                    <a:pt x="2435" y="164"/>
                  </a:lnTo>
                  <a:lnTo>
                    <a:pt x="2435" y="167"/>
                  </a:lnTo>
                  <a:lnTo>
                    <a:pt x="2433" y="172"/>
                  </a:lnTo>
                  <a:lnTo>
                    <a:pt x="2431" y="177"/>
                  </a:lnTo>
                  <a:lnTo>
                    <a:pt x="2429" y="183"/>
                  </a:lnTo>
                  <a:lnTo>
                    <a:pt x="2428" y="186"/>
                  </a:lnTo>
                  <a:lnTo>
                    <a:pt x="2425" y="191"/>
                  </a:lnTo>
                  <a:lnTo>
                    <a:pt x="2423" y="195"/>
                  </a:lnTo>
                  <a:lnTo>
                    <a:pt x="2420" y="200"/>
                  </a:lnTo>
                  <a:lnTo>
                    <a:pt x="2418" y="203"/>
                  </a:lnTo>
                  <a:lnTo>
                    <a:pt x="2413" y="206"/>
                  </a:lnTo>
                  <a:lnTo>
                    <a:pt x="2406" y="210"/>
                  </a:lnTo>
                  <a:lnTo>
                    <a:pt x="2394" y="214"/>
                  </a:lnTo>
                  <a:lnTo>
                    <a:pt x="2381" y="216"/>
                  </a:lnTo>
                  <a:lnTo>
                    <a:pt x="2365" y="220"/>
                  </a:lnTo>
                  <a:lnTo>
                    <a:pt x="2348" y="221"/>
                  </a:lnTo>
                  <a:lnTo>
                    <a:pt x="2329" y="224"/>
                  </a:lnTo>
                  <a:lnTo>
                    <a:pt x="2311" y="226"/>
                  </a:lnTo>
                  <a:lnTo>
                    <a:pt x="2292" y="229"/>
                  </a:lnTo>
                  <a:lnTo>
                    <a:pt x="2273" y="231"/>
                  </a:lnTo>
                  <a:lnTo>
                    <a:pt x="2255" y="233"/>
                  </a:lnTo>
                  <a:lnTo>
                    <a:pt x="2239" y="235"/>
                  </a:lnTo>
                  <a:lnTo>
                    <a:pt x="2224" y="236"/>
                  </a:lnTo>
                  <a:lnTo>
                    <a:pt x="2213" y="238"/>
                  </a:lnTo>
                  <a:lnTo>
                    <a:pt x="2204" y="240"/>
                  </a:lnTo>
                  <a:lnTo>
                    <a:pt x="2198" y="240"/>
                  </a:lnTo>
                  <a:lnTo>
                    <a:pt x="2193" y="241"/>
                  </a:lnTo>
                  <a:lnTo>
                    <a:pt x="2186" y="241"/>
                  </a:lnTo>
                  <a:lnTo>
                    <a:pt x="2177" y="242"/>
                  </a:lnTo>
                  <a:lnTo>
                    <a:pt x="2167" y="242"/>
                  </a:lnTo>
                  <a:lnTo>
                    <a:pt x="2155" y="243"/>
                  </a:lnTo>
                  <a:lnTo>
                    <a:pt x="2144" y="243"/>
                  </a:lnTo>
                  <a:lnTo>
                    <a:pt x="2131" y="243"/>
                  </a:lnTo>
                  <a:lnTo>
                    <a:pt x="2118" y="243"/>
                  </a:lnTo>
                  <a:lnTo>
                    <a:pt x="2104" y="243"/>
                  </a:lnTo>
                  <a:lnTo>
                    <a:pt x="2091" y="243"/>
                  </a:lnTo>
                  <a:lnTo>
                    <a:pt x="2078" y="243"/>
                  </a:lnTo>
                  <a:lnTo>
                    <a:pt x="2066" y="243"/>
                  </a:lnTo>
                  <a:lnTo>
                    <a:pt x="2055" y="245"/>
                  </a:lnTo>
                  <a:lnTo>
                    <a:pt x="2046" y="245"/>
                  </a:lnTo>
                  <a:lnTo>
                    <a:pt x="2038" y="246"/>
                  </a:lnTo>
                  <a:lnTo>
                    <a:pt x="2033" y="246"/>
                  </a:lnTo>
                  <a:lnTo>
                    <a:pt x="2029" y="248"/>
                  </a:lnTo>
                  <a:lnTo>
                    <a:pt x="2022" y="248"/>
                  </a:lnTo>
                  <a:lnTo>
                    <a:pt x="2013" y="249"/>
                  </a:lnTo>
                  <a:lnTo>
                    <a:pt x="2001" y="249"/>
                  </a:lnTo>
                  <a:lnTo>
                    <a:pt x="1988" y="251"/>
                  </a:lnTo>
                  <a:lnTo>
                    <a:pt x="1974" y="251"/>
                  </a:lnTo>
                  <a:lnTo>
                    <a:pt x="1958" y="252"/>
                  </a:lnTo>
                  <a:lnTo>
                    <a:pt x="1943" y="252"/>
                  </a:lnTo>
                  <a:lnTo>
                    <a:pt x="1927" y="254"/>
                  </a:lnTo>
                  <a:lnTo>
                    <a:pt x="1912" y="254"/>
                  </a:lnTo>
                  <a:lnTo>
                    <a:pt x="1897" y="254"/>
                  </a:lnTo>
                  <a:lnTo>
                    <a:pt x="1884" y="254"/>
                  </a:lnTo>
                  <a:lnTo>
                    <a:pt x="1871" y="254"/>
                  </a:lnTo>
                  <a:lnTo>
                    <a:pt x="1862" y="254"/>
                  </a:lnTo>
                  <a:lnTo>
                    <a:pt x="1854" y="254"/>
                  </a:lnTo>
                  <a:lnTo>
                    <a:pt x="1850" y="254"/>
                  </a:lnTo>
                  <a:lnTo>
                    <a:pt x="1844" y="255"/>
                  </a:lnTo>
                  <a:lnTo>
                    <a:pt x="1837" y="256"/>
                  </a:lnTo>
                  <a:lnTo>
                    <a:pt x="1827" y="258"/>
                  </a:lnTo>
                  <a:lnTo>
                    <a:pt x="1816" y="260"/>
                  </a:lnTo>
                  <a:lnTo>
                    <a:pt x="1804" y="264"/>
                  </a:lnTo>
                  <a:lnTo>
                    <a:pt x="1791" y="266"/>
                  </a:lnTo>
                  <a:lnTo>
                    <a:pt x="1777" y="270"/>
                  </a:lnTo>
                  <a:lnTo>
                    <a:pt x="1764" y="272"/>
                  </a:lnTo>
                  <a:lnTo>
                    <a:pt x="1749" y="278"/>
                  </a:lnTo>
                  <a:lnTo>
                    <a:pt x="1736" y="281"/>
                  </a:lnTo>
                  <a:lnTo>
                    <a:pt x="1723" y="285"/>
                  </a:lnTo>
                  <a:lnTo>
                    <a:pt x="1712" y="289"/>
                  </a:lnTo>
                  <a:lnTo>
                    <a:pt x="1702" y="292"/>
                  </a:lnTo>
                  <a:lnTo>
                    <a:pt x="1694" y="296"/>
                  </a:lnTo>
                  <a:lnTo>
                    <a:pt x="1688" y="299"/>
                  </a:lnTo>
                  <a:lnTo>
                    <a:pt x="1685" y="302"/>
                  </a:lnTo>
                  <a:lnTo>
                    <a:pt x="1683" y="305"/>
                  </a:lnTo>
                  <a:lnTo>
                    <a:pt x="1682" y="306"/>
                  </a:lnTo>
                  <a:lnTo>
                    <a:pt x="1682" y="310"/>
                  </a:lnTo>
                  <a:lnTo>
                    <a:pt x="1682" y="312"/>
                  </a:lnTo>
                  <a:lnTo>
                    <a:pt x="1682" y="315"/>
                  </a:lnTo>
                  <a:lnTo>
                    <a:pt x="1682" y="319"/>
                  </a:lnTo>
                  <a:lnTo>
                    <a:pt x="1682" y="322"/>
                  </a:lnTo>
                  <a:lnTo>
                    <a:pt x="1683" y="325"/>
                  </a:lnTo>
                  <a:lnTo>
                    <a:pt x="1683" y="329"/>
                  </a:lnTo>
                  <a:lnTo>
                    <a:pt x="1683" y="333"/>
                  </a:lnTo>
                  <a:lnTo>
                    <a:pt x="1683" y="336"/>
                  </a:lnTo>
                  <a:lnTo>
                    <a:pt x="1685" y="339"/>
                  </a:lnTo>
                  <a:lnTo>
                    <a:pt x="1685" y="343"/>
                  </a:lnTo>
                  <a:lnTo>
                    <a:pt x="1685" y="345"/>
                  </a:lnTo>
                  <a:lnTo>
                    <a:pt x="1685" y="347"/>
                  </a:lnTo>
                  <a:lnTo>
                    <a:pt x="1685" y="349"/>
                  </a:lnTo>
                  <a:lnTo>
                    <a:pt x="1683" y="351"/>
                  </a:lnTo>
                  <a:lnTo>
                    <a:pt x="1682" y="353"/>
                  </a:lnTo>
                  <a:lnTo>
                    <a:pt x="1680" y="355"/>
                  </a:lnTo>
                  <a:lnTo>
                    <a:pt x="1678" y="356"/>
                  </a:lnTo>
                  <a:lnTo>
                    <a:pt x="1674" y="358"/>
                  </a:lnTo>
                  <a:lnTo>
                    <a:pt x="1673" y="360"/>
                  </a:lnTo>
                  <a:lnTo>
                    <a:pt x="1670" y="362"/>
                  </a:lnTo>
                  <a:lnTo>
                    <a:pt x="1669" y="362"/>
                  </a:lnTo>
                  <a:lnTo>
                    <a:pt x="1665" y="363"/>
                  </a:lnTo>
                  <a:lnTo>
                    <a:pt x="1663" y="365"/>
                  </a:lnTo>
                  <a:lnTo>
                    <a:pt x="1660" y="367"/>
                  </a:lnTo>
                  <a:lnTo>
                    <a:pt x="1658" y="368"/>
                  </a:lnTo>
                  <a:lnTo>
                    <a:pt x="1656" y="370"/>
                  </a:lnTo>
                  <a:lnTo>
                    <a:pt x="1654" y="371"/>
                  </a:lnTo>
                  <a:lnTo>
                    <a:pt x="1653" y="373"/>
                  </a:lnTo>
                  <a:lnTo>
                    <a:pt x="1652" y="373"/>
                  </a:lnTo>
                  <a:lnTo>
                    <a:pt x="1650" y="375"/>
                  </a:lnTo>
                  <a:lnTo>
                    <a:pt x="1648" y="377"/>
                  </a:lnTo>
                  <a:lnTo>
                    <a:pt x="1646" y="379"/>
                  </a:lnTo>
                  <a:lnTo>
                    <a:pt x="1645" y="381"/>
                  </a:lnTo>
                  <a:lnTo>
                    <a:pt x="1643" y="385"/>
                  </a:lnTo>
                  <a:lnTo>
                    <a:pt x="1641" y="387"/>
                  </a:lnTo>
                  <a:lnTo>
                    <a:pt x="1639" y="391"/>
                  </a:lnTo>
                  <a:lnTo>
                    <a:pt x="1638" y="393"/>
                  </a:lnTo>
                  <a:lnTo>
                    <a:pt x="1636" y="396"/>
                  </a:lnTo>
                  <a:lnTo>
                    <a:pt x="1634" y="399"/>
                  </a:lnTo>
                  <a:lnTo>
                    <a:pt x="1632" y="403"/>
                  </a:lnTo>
                  <a:lnTo>
                    <a:pt x="1630" y="405"/>
                  </a:lnTo>
                  <a:lnTo>
                    <a:pt x="1629" y="407"/>
                  </a:lnTo>
                  <a:lnTo>
                    <a:pt x="1627" y="409"/>
                  </a:lnTo>
                  <a:lnTo>
                    <a:pt x="1625" y="410"/>
                  </a:lnTo>
                  <a:lnTo>
                    <a:pt x="1625" y="411"/>
                  </a:lnTo>
                  <a:lnTo>
                    <a:pt x="1623" y="413"/>
                  </a:lnTo>
                  <a:lnTo>
                    <a:pt x="1622" y="415"/>
                  </a:lnTo>
                  <a:lnTo>
                    <a:pt x="1620" y="417"/>
                  </a:lnTo>
                  <a:lnTo>
                    <a:pt x="1619" y="418"/>
                  </a:lnTo>
                  <a:lnTo>
                    <a:pt x="1617" y="420"/>
                  </a:lnTo>
                  <a:lnTo>
                    <a:pt x="1616" y="422"/>
                  </a:lnTo>
                  <a:lnTo>
                    <a:pt x="1614" y="424"/>
                  </a:lnTo>
                  <a:lnTo>
                    <a:pt x="1612" y="424"/>
                  </a:lnTo>
                  <a:lnTo>
                    <a:pt x="1610" y="426"/>
                  </a:lnTo>
                  <a:lnTo>
                    <a:pt x="1608" y="428"/>
                  </a:lnTo>
                  <a:lnTo>
                    <a:pt x="1606" y="429"/>
                  </a:lnTo>
                  <a:lnTo>
                    <a:pt x="1604" y="431"/>
                  </a:lnTo>
                  <a:lnTo>
                    <a:pt x="1602" y="433"/>
                  </a:lnTo>
                  <a:lnTo>
                    <a:pt x="1602" y="435"/>
                  </a:lnTo>
                  <a:lnTo>
                    <a:pt x="1601" y="437"/>
                  </a:lnTo>
                  <a:lnTo>
                    <a:pt x="1601" y="437"/>
                  </a:lnTo>
                  <a:lnTo>
                    <a:pt x="1600" y="440"/>
                  </a:lnTo>
                  <a:lnTo>
                    <a:pt x="1600" y="442"/>
                  </a:lnTo>
                  <a:lnTo>
                    <a:pt x="1600" y="444"/>
                  </a:lnTo>
                  <a:lnTo>
                    <a:pt x="1601" y="446"/>
                  </a:lnTo>
                  <a:lnTo>
                    <a:pt x="1601" y="450"/>
                  </a:lnTo>
                  <a:lnTo>
                    <a:pt x="1602" y="451"/>
                  </a:lnTo>
                  <a:lnTo>
                    <a:pt x="1602" y="455"/>
                  </a:lnTo>
                  <a:lnTo>
                    <a:pt x="1604" y="457"/>
                  </a:lnTo>
                  <a:lnTo>
                    <a:pt x="1604" y="460"/>
                  </a:lnTo>
                  <a:lnTo>
                    <a:pt x="1605" y="463"/>
                  </a:lnTo>
                  <a:lnTo>
                    <a:pt x="1605" y="466"/>
                  </a:lnTo>
                  <a:lnTo>
                    <a:pt x="1606" y="468"/>
                  </a:lnTo>
                  <a:lnTo>
                    <a:pt x="1606" y="471"/>
                  </a:lnTo>
                  <a:lnTo>
                    <a:pt x="1608" y="473"/>
                  </a:lnTo>
                  <a:lnTo>
                    <a:pt x="1608" y="475"/>
                  </a:lnTo>
                  <a:lnTo>
                    <a:pt x="1610" y="476"/>
                  </a:lnTo>
                  <a:lnTo>
                    <a:pt x="1610" y="480"/>
                  </a:lnTo>
                  <a:lnTo>
                    <a:pt x="1611" y="485"/>
                  </a:lnTo>
                  <a:lnTo>
                    <a:pt x="1613" y="490"/>
                  </a:lnTo>
                  <a:lnTo>
                    <a:pt x="1614" y="494"/>
                  </a:lnTo>
                  <a:lnTo>
                    <a:pt x="1616" y="500"/>
                  </a:lnTo>
                  <a:lnTo>
                    <a:pt x="1618" y="505"/>
                  </a:lnTo>
                  <a:lnTo>
                    <a:pt x="1620" y="510"/>
                  </a:lnTo>
                  <a:lnTo>
                    <a:pt x="1623" y="515"/>
                  </a:lnTo>
                  <a:lnTo>
                    <a:pt x="1624" y="522"/>
                  </a:lnTo>
                  <a:lnTo>
                    <a:pt x="1626" y="527"/>
                  </a:lnTo>
                  <a:lnTo>
                    <a:pt x="1628" y="532"/>
                  </a:lnTo>
                  <a:lnTo>
                    <a:pt x="1630" y="538"/>
                  </a:lnTo>
                  <a:lnTo>
                    <a:pt x="1630" y="543"/>
                  </a:lnTo>
                  <a:lnTo>
                    <a:pt x="1632" y="547"/>
                  </a:lnTo>
                  <a:lnTo>
                    <a:pt x="1634" y="551"/>
                  </a:lnTo>
                  <a:lnTo>
                    <a:pt x="1635" y="555"/>
                  </a:lnTo>
                  <a:lnTo>
                    <a:pt x="1635" y="559"/>
                  </a:lnTo>
                  <a:lnTo>
                    <a:pt x="1635" y="561"/>
                  </a:lnTo>
                  <a:lnTo>
                    <a:pt x="1635" y="564"/>
                  </a:lnTo>
                  <a:lnTo>
                    <a:pt x="1635" y="566"/>
                  </a:lnTo>
                  <a:lnTo>
                    <a:pt x="1635" y="570"/>
                  </a:lnTo>
                  <a:lnTo>
                    <a:pt x="1635" y="573"/>
                  </a:lnTo>
                  <a:lnTo>
                    <a:pt x="1635" y="577"/>
                  </a:lnTo>
                  <a:lnTo>
                    <a:pt x="1636" y="580"/>
                  </a:lnTo>
                  <a:lnTo>
                    <a:pt x="1636" y="583"/>
                  </a:lnTo>
                  <a:lnTo>
                    <a:pt x="1636" y="587"/>
                  </a:lnTo>
                  <a:lnTo>
                    <a:pt x="1636" y="591"/>
                  </a:lnTo>
                  <a:lnTo>
                    <a:pt x="1636" y="594"/>
                  </a:lnTo>
                  <a:lnTo>
                    <a:pt x="1635" y="597"/>
                  </a:lnTo>
                  <a:lnTo>
                    <a:pt x="1635" y="599"/>
                  </a:lnTo>
                  <a:lnTo>
                    <a:pt x="1635" y="601"/>
                  </a:lnTo>
                  <a:lnTo>
                    <a:pt x="1635" y="603"/>
                  </a:lnTo>
                  <a:lnTo>
                    <a:pt x="1633" y="608"/>
                  </a:lnTo>
                  <a:lnTo>
                    <a:pt x="1631" y="612"/>
                  </a:lnTo>
                  <a:lnTo>
                    <a:pt x="1627" y="616"/>
                  </a:lnTo>
                  <a:lnTo>
                    <a:pt x="1626" y="619"/>
                  </a:lnTo>
                  <a:lnTo>
                    <a:pt x="1622" y="625"/>
                  </a:lnTo>
                  <a:lnTo>
                    <a:pt x="1619" y="628"/>
                  </a:lnTo>
                  <a:lnTo>
                    <a:pt x="1615" y="633"/>
                  </a:lnTo>
                  <a:lnTo>
                    <a:pt x="1612" y="636"/>
                  </a:lnTo>
                  <a:lnTo>
                    <a:pt x="1608" y="642"/>
                  </a:lnTo>
                  <a:lnTo>
                    <a:pt x="1604" y="646"/>
                  </a:lnTo>
                  <a:lnTo>
                    <a:pt x="1601" y="650"/>
                  </a:lnTo>
                  <a:lnTo>
                    <a:pt x="1597" y="654"/>
                  </a:lnTo>
                  <a:lnTo>
                    <a:pt x="1593" y="657"/>
                  </a:lnTo>
                  <a:lnTo>
                    <a:pt x="1590" y="661"/>
                  </a:lnTo>
                  <a:lnTo>
                    <a:pt x="1587" y="664"/>
                  </a:lnTo>
                  <a:lnTo>
                    <a:pt x="1585" y="666"/>
                  </a:lnTo>
                  <a:lnTo>
                    <a:pt x="1582" y="670"/>
                  </a:lnTo>
                  <a:lnTo>
                    <a:pt x="1580" y="671"/>
                  </a:lnTo>
                  <a:lnTo>
                    <a:pt x="1577" y="674"/>
                  </a:lnTo>
                  <a:lnTo>
                    <a:pt x="1575" y="676"/>
                  </a:lnTo>
                  <a:lnTo>
                    <a:pt x="1571" y="680"/>
                  </a:lnTo>
                  <a:lnTo>
                    <a:pt x="1570" y="682"/>
                  </a:lnTo>
                  <a:lnTo>
                    <a:pt x="1566" y="686"/>
                  </a:lnTo>
                  <a:lnTo>
                    <a:pt x="1565" y="687"/>
                  </a:lnTo>
                  <a:lnTo>
                    <a:pt x="1561" y="691"/>
                  </a:lnTo>
                  <a:lnTo>
                    <a:pt x="1558" y="694"/>
                  </a:lnTo>
                  <a:lnTo>
                    <a:pt x="1555" y="697"/>
                  </a:lnTo>
                  <a:lnTo>
                    <a:pt x="1553" y="699"/>
                  </a:lnTo>
                  <a:lnTo>
                    <a:pt x="1550" y="701"/>
                  </a:lnTo>
                  <a:lnTo>
                    <a:pt x="1548" y="703"/>
                  </a:lnTo>
                  <a:lnTo>
                    <a:pt x="1545" y="705"/>
                  </a:lnTo>
                  <a:lnTo>
                    <a:pt x="1544" y="706"/>
                  </a:lnTo>
                  <a:lnTo>
                    <a:pt x="1537" y="709"/>
                  </a:lnTo>
                  <a:lnTo>
                    <a:pt x="1532" y="711"/>
                  </a:lnTo>
                  <a:lnTo>
                    <a:pt x="1525" y="713"/>
                  </a:lnTo>
                  <a:lnTo>
                    <a:pt x="1519" y="714"/>
                  </a:lnTo>
                  <a:lnTo>
                    <a:pt x="1510" y="716"/>
                  </a:lnTo>
                  <a:lnTo>
                    <a:pt x="1503" y="717"/>
                  </a:lnTo>
                  <a:lnTo>
                    <a:pt x="1495" y="718"/>
                  </a:lnTo>
                  <a:lnTo>
                    <a:pt x="1488" y="718"/>
                  </a:lnTo>
                  <a:lnTo>
                    <a:pt x="1479" y="720"/>
                  </a:lnTo>
                  <a:lnTo>
                    <a:pt x="1472" y="722"/>
                  </a:lnTo>
                  <a:lnTo>
                    <a:pt x="1465" y="724"/>
                  </a:lnTo>
                  <a:lnTo>
                    <a:pt x="1458" y="726"/>
                  </a:lnTo>
                  <a:lnTo>
                    <a:pt x="1452" y="729"/>
                  </a:lnTo>
                  <a:lnTo>
                    <a:pt x="1448" y="731"/>
                  </a:lnTo>
                  <a:lnTo>
                    <a:pt x="1444" y="735"/>
                  </a:lnTo>
                  <a:lnTo>
                    <a:pt x="1443" y="737"/>
                  </a:lnTo>
                  <a:lnTo>
                    <a:pt x="1443" y="741"/>
                  </a:lnTo>
                  <a:lnTo>
                    <a:pt x="1443" y="743"/>
                  </a:lnTo>
                  <a:lnTo>
                    <a:pt x="1444" y="747"/>
                  </a:lnTo>
                  <a:lnTo>
                    <a:pt x="1446" y="749"/>
                  </a:lnTo>
                  <a:lnTo>
                    <a:pt x="1447" y="752"/>
                  </a:lnTo>
                  <a:lnTo>
                    <a:pt x="1450" y="756"/>
                  </a:lnTo>
                  <a:lnTo>
                    <a:pt x="1453" y="759"/>
                  </a:lnTo>
                  <a:lnTo>
                    <a:pt x="1457" y="761"/>
                  </a:lnTo>
                  <a:lnTo>
                    <a:pt x="1459" y="765"/>
                  </a:lnTo>
                  <a:lnTo>
                    <a:pt x="1463" y="768"/>
                  </a:lnTo>
                  <a:lnTo>
                    <a:pt x="1466" y="772"/>
                  </a:lnTo>
                  <a:lnTo>
                    <a:pt x="1469" y="774"/>
                  </a:lnTo>
                  <a:lnTo>
                    <a:pt x="1471" y="778"/>
                  </a:lnTo>
                  <a:lnTo>
                    <a:pt x="1473" y="780"/>
                  </a:lnTo>
                  <a:lnTo>
                    <a:pt x="1475" y="784"/>
                  </a:lnTo>
                  <a:lnTo>
                    <a:pt x="1476" y="786"/>
                  </a:lnTo>
                  <a:lnTo>
                    <a:pt x="1476" y="790"/>
                  </a:lnTo>
                  <a:lnTo>
                    <a:pt x="1476" y="794"/>
                  </a:lnTo>
                  <a:lnTo>
                    <a:pt x="1475" y="800"/>
                  </a:lnTo>
                  <a:lnTo>
                    <a:pt x="1475" y="803"/>
                  </a:lnTo>
                  <a:lnTo>
                    <a:pt x="1473" y="808"/>
                  </a:lnTo>
                  <a:lnTo>
                    <a:pt x="1473" y="813"/>
                  </a:lnTo>
                  <a:lnTo>
                    <a:pt x="1472" y="819"/>
                  </a:lnTo>
                  <a:lnTo>
                    <a:pt x="1472" y="822"/>
                  </a:lnTo>
                  <a:lnTo>
                    <a:pt x="1470" y="827"/>
                  </a:lnTo>
                  <a:lnTo>
                    <a:pt x="1468" y="832"/>
                  </a:lnTo>
                  <a:lnTo>
                    <a:pt x="1466" y="837"/>
                  </a:lnTo>
                  <a:lnTo>
                    <a:pt x="1465" y="841"/>
                  </a:lnTo>
                  <a:lnTo>
                    <a:pt x="1463" y="846"/>
                  </a:lnTo>
                  <a:lnTo>
                    <a:pt x="1462" y="850"/>
                  </a:lnTo>
                  <a:lnTo>
                    <a:pt x="1460" y="854"/>
                  </a:lnTo>
                  <a:lnTo>
                    <a:pt x="1459" y="856"/>
                  </a:lnTo>
                  <a:lnTo>
                    <a:pt x="1456" y="861"/>
                  </a:lnTo>
                  <a:lnTo>
                    <a:pt x="1454" y="865"/>
                  </a:lnTo>
                  <a:lnTo>
                    <a:pt x="1450" y="869"/>
                  </a:lnTo>
                  <a:lnTo>
                    <a:pt x="1448" y="872"/>
                  </a:lnTo>
                  <a:lnTo>
                    <a:pt x="1444" y="877"/>
                  </a:lnTo>
                  <a:lnTo>
                    <a:pt x="1440" y="881"/>
                  </a:lnTo>
                  <a:lnTo>
                    <a:pt x="1436" y="885"/>
                  </a:lnTo>
                  <a:lnTo>
                    <a:pt x="1433" y="888"/>
                  </a:lnTo>
                  <a:lnTo>
                    <a:pt x="1428" y="892"/>
                  </a:lnTo>
                  <a:lnTo>
                    <a:pt x="1424" y="896"/>
                  </a:lnTo>
                  <a:lnTo>
                    <a:pt x="1420" y="899"/>
                  </a:lnTo>
                  <a:lnTo>
                    <a:pt x="1416" y="902"/>
                  </a:lnTo>
                  <a:lnTo>
                    <a:pt x="1412" y="906"/>
                  </a:lnTo>
                  <a:lnTo>
                    <a:pt x="1409" y="908"/>
                  </a:lnTo>
                  <a:lnTo>
                    <a:pt x="1405" y="910"/>
                  </a:lnTo>
                  <a:lnTo>
                    <a:pt x="1402" y="912"/>
                  </a:lnTo>
                  <a:lnTo>
                    <a:pt x="1399" y="914"/>
                  </a:lnTo>
                  <a:lnTo>
                    <a:pt x="1397" y="914"/>
                  </a:lnTo>
                  <a:lnTo>
                    <a:pt x="1394" y="916"/>
                  </a:lnTo>
                  <a:lnTo>
                    <a:pt x="1393" y="916"/>
                  </a:lnTo>
                  <a:lnTo>
                    <a:pt x="1389" y="918"/>
                  </a:lnTo>
                  <a:lnTo>
                    <a:pt x="1386" y="918"/>
                  </a:lnTo>
                  <a:lnTo>
                    <a:pt x="1382" y="918"/>
                  </a:lnTo>
                  <a:lnTo>
                    <a:pt x="1381" y="918"/>
                  </a:lnTo>
                  <a:lnTo>
                    <a:pt x="1377" y="920"/>
                  </a:lnTo>
                  <a:lnTo>
                    <a:pt x="1374" y="920"/>
                  </a:lnTo>
                  <a:lnTo>
                    <a:pt x="1370" y="920"/>
                  </a:lnTo>
                  <a:lnTo>
                    <a:pt x="1369" y="920"/>
                  </a:lnTo>
                  <a:lnTo>
                    <a:pt x="1366" y="920"/>
                  </a:lnTo>
                  <a:lnTo>
                    <a:pt x="1364" y="920"/>
                  </a:lnTo>
                  <a:lnTo>
                    <a:pt x="1362" y="920"/>
                  </a:lnTo>
                  <a:lnTo>
                    <a:pt x="1361" y="920"/>
                  </a:lnTo>
                  <a:lnTo>
                    <a:pt x="1355" y="922"/>
                  </a:lnTo>
                  <a:lnTo>
                    <a:pt x="1350" y="923"/>
                  </a:lnTo>
                  <a:lnTo>
                    <a:pt x="1344" y="924"/>
                  </a:lnTo>
                  <a:lnTo>
                    <a:pt x="1339" y="926"/>
                  </a:lnTo>
                  <a:lnTo>
                    <a:pt x="1333" y="930"/>
                  </a:lnTo>
                  <a:lnTo>
                    <a:pt x="1328" y="931"/>
                  </a:lnTo>
                  <a:lnTo>
                    <a:pt x="1322" y="935"/>
                  </a:lnTo>
                  <a:lnTo>
                    <a:pt x="1317" y="937"/>
                  </a:lnTo>
                  <a:lnTo>
                    <a:pt x="1312" y="940"/>
                  </a:lnTo>
                  <a:lnTo>
                    <a:pt x="1307" y="944"/>
                  </a:lnTo>
                  <a:lnTo>
                    <a:pt x="1303" y="947"/>
                  </a:lnTo>
                  <a:lnTo>
                    <a:pt x="1300" y="950"/>
                  </a:lnTo>
                  <a:lnTo>
                    <a:pt x="1296" y="954"/>
                  </a:lnTo>
                  <a:lnTo>
                    <a:pt x="1294" y="955"/>
                  </a:lnTo>
                  <a:lnTo>
                    <a:pt x="1294" y="958"/>
                  </a:lnTo>
                  <a:lnTo>
                    <a:pt x="1294" y="960"/>
                  </a:lnTo>
                  <a:lnTo>
                    <a:pt x="1293" y="963"/>
                  </a:lnTo>
                  <a:lnTo>
                    <a:pt x="1293" y="966"/>
                  </a:lnTo>
                  <a:lnTo>
                    <a:pt x="1292" y="970"/>
                  </a:lnTo>
                  <a:lnTo>
                    <a:pt x="1291" y="973"/>
                  </a:lnTo>
                  <a:lnTo>
                    <a:pt x="1289" y="978"/>
                  </a:lnTo>
                  <a:lnTo>
                    <a:pt x="1287" y="981"/>
                  </a:lnTo>
                  <a:lnTo>
                    <a:pt x="1285" y="985"/>
                  </a:lnTo>
                  <a:lnTo>
                    <a:pt x="1284" y="989"/>
                  </a:lnTo>
                  <a:lnTo>
                    <a:pt x="1280" y="993"/>
                  </a:lnTo>
                  <a:lnTo>
                    <a:pt x="1278" y="997"/>
                  </a:lnTo>
                  <a:lnTo>
                    <a:pt x="1277" y="1000"/>
                  </a:lnTo>
                  <a:lnTo>
                    <a:pt x="1275" y="1004"/>
                  </a:lnTo>
                  <a:lnTo>
                    <a:pt x="1273" y="1008"/>
                  </a:lnTo>
                  <a:lnTo>
                    <a:pt x="1271" y="1011"/>
                  </a:lnTo>
                  <a:lnTo>
                    <a:pt x="1269" y="1014"/>
                  </a:lnTo>
                  <a:lnTo>
                    <a:pt x="1269" y="1016"/>
                  </a:lnTo>
                  <a:lnTo>
                    <a:pt x="1266" y="1019"/>
                  </a:lnTo>
                  <a:lnTo>
                    <a:pt x="1264" y="1023"/>
                  </a:lnTo>
                  <a:lnTo>
                    <a:pt x="1262" y="1026"/>
                  </a:lnTo>
                  <a:lnTo>
                    <a:pt x="1260" y="1029"/>
                  </a:lnTo>
                  <a:lnTo>
                    <a:pt x="1257" y="1034"/>
                  </a:lnTo>
                  <a:lnTo>
                    <a:pt x="1255" y="1038"/>
                  </a:lnTo>
                  <a:lnTo>
                    <a:pt x="1251" y="1042"/>
                  </a:lnTo>
                  <a:lnTo>
                    <a:pt x="1249" y="1045"/>
                  </a:lnTo>
                  <a:lnTo>
                    <a:pt x="1245" y="1050"/>
                  </a:lnTo>
                  <a:lnTo>
                    <a:pt x="1242" y="1053"/>
                  </a:lnTo>
                  <a:lnTo>
                    <a:pt x="1239" y="1057"/>
                  </a:lnTo>
                  <a:lnTo>
                    <a:pt x="1237" y="1060"/>
                  </a:lnTo>
                  <a:lnTo>
                    <a:pt x="1233" y="1063"/>
                  </a:lnTo>
                  <a:lnTo>
                    <a:pt x="1231" y="1066"/>
                  </a:lnTo>
                  <a:lnTo>
                    <a:pt x="1228" y="1068"/>
                  </a:lnTo>
                  <a:lnTo>
                    <a:pt x="1227" y="1070"/>
                  </a:lnTo>
                  <a:lnTo>
                    <a:pt x="1223" y="1074"/>
                  </a:lnTo>
                  <a:lnTo>
                    <a:pt x="1221" y="1075"/>
                  </a:lnTo>
                  <a:lnTo>
                    <a:pt x="1217" y="1078"/>
                  </a:lnTo>
                  <a:lnTo>
                    <a:pt x="1214" y="1080"/>
                  </a:lnTo>
                  <a:lnTo>
                    <a:pt x="1209" y="1084"/>
                  </a:lnTo>
                  <a:lnTo>
                    <a:pt x="1206" y="1085"/>
                  </a:lnTo>
                  <a:lnTo>
                    <a:pt x="1202" y="1088"/>
                  </a:lnTo>
                  <a:lnTo>
                    <a:pt x="1199" y="1090"/>
                  </a:lnTo>
                  <a:lnTo>
                    <a:pt x="1193" y="1094"/>
                  </a:lnTo>
                  <a:lnTo>
                    <a:pt x="1190" y="1095"/>
                  </a:lnTo>
                  <a:lnTo>
                    <a:pt x="1186" y="1097"/>
                  </a:lnTo>
                  <a:lnTo>
                    <a:pt x="1182" y="1099"/>
                  </a:lnTo>
                  <a:lnTo>
                    <a:pt x="1178" y="1101"/>
                  </a:lnTo>
                  <a:lnTo>
                    <a:pt x="1174" y="1102"/>
                  </a:lnTo>
                  <a:lnTo>
                    <a:pt x="1171" y="1103"/>
                  </a:lnTo>
                  <a:lnTo>
                    <a:pt x="1168" y="1103"/>
                  </a:lnTo>
                  <a:lnTo>
                    <a:pt x="1163" y="1104"/>
                  </a:lnTo>
                  <a:lnTo>
                    <a:pt x="1158" y="1104"/>
                  </a:lnTo>
                  <a:lnTo>
                    <a:pt x="1151" y="1104"/>
                  </a:lnTo>
                  <a:lnTo>
                    <a:pt x="1146" y="1104"/>
                  </a:lnTo>
                  <a:lnTo>
                    <a:pt x="1139" y="1104"/>
                  </a:lnTo>
                  <a:lnTo>
                    <a:pt x="1132" y="1103"/>
                  </a:lnTo>
                  <a:lnTo>
                    <a:pt x="1125" y="1101"/>
                  </a:lnTo>
                  <a:lnTo>
                    <a:pt x="1119" y="1100"/>
                  </a:lnTo>
                  <a:lnTo>
                    <a:pt x="1111" y="1098"/>
                  </a:lnTo>
                  <a:lnTo>
                    <a:pt x="1104" y="1097"/>
                  </a:lnTo>
                  <a:lnTo>
                    <a:pt x="1097" y="1095"/>
                  </a:lnTo>
                  <a:lnTo>
                    <a:pt x="1090" y="1093"/>
                  </a:lnTo>
                  <a:lnTo>
                    <a:pt x="1083" y="1092"/>
                  </a:lnTo>
                  <a:lnTo>
                    <a:pt x="1078" y="1090"/>
                  </a:lnTo>
                  <a:lnTo>
                    <a:pt x="1073" y="1088"/>
                  </a:lnTo>
                  <a:lnTo>
                    <a:pt x="1069" y="1085"/>
                  </a:lnTo>
                  <a:lnTo>
                    <a:pt x="1062" y="1084"/>
                  </a:lnTo>
                  <a:lnTo>
                    <a:pt x="1055" y="1081"/>
                  </a:lnTo>
                  <a:lnTo>
                    <a:pt x="1047" y="1078"/>
                  </a:lnTo>
                  <a:lnTo>
                    <a:pt x="1040" y="1074"/>
                  </a:lnTo>
                  <a:lnTo>
                    <a:pt x="1031" y="1071"/>
                  </a:lnTo>
                  <a:lnTo>
                    <a:pt x="1022" y="1066"/>
                  </a:lnTo>
                  <a:lnTo>
                    <a:pt x="1014" y="1061"/>
                  </a:lnTo>
                  <a:lnTo>
                    <a:pt x="1006" y="1056"/>
                  </a:lnTo>
                  <a:lnTo>
                    <a:pt x="998" y="1052"/>
                  </a:lnTo>
                  <a:lnTo>
                    <a:pt x="989" y="1047"/>
                  </a:lnTo>
                  <a:lnTo>
                    <a:pt x="981" y="1043"/>
                  </a:lnTo>
                  <a:lnTo>
                    <a:pt x="973" y="1037"/>
                  </a:lnTo>
                  <a:lnTo>
                    <a:pt x="965" y="1034"/>
                  </a:lnTo>
                  <a:lnTo>
                    <a:pt x="958" y="1029"/>
                  </a:lnTo>
                  <a:lnTo>
                    <a:pt x="951" y="1027"/>
                  </a:lnTo>
                  <a:lnTo>
                    <a:pt x="945" y="1024"/>
                  </a:lnTo>
                  <a:lnTo>
                    <a:pt x="940" y="1023"/>
                  </a:lnTo>
                  <a:lnTo>
                    <a:pt x="936" y="1021"/>
                  </a:lnTo>
                  <a:lnTo>
                    <a:pt x="931" y="1019"/>
                  </a:lnTo>
                  <a:lnTo>
                    <a:pt x="926" y="1016"/>
                  </a:lnTo>
                  <a:lnTo>
                    <a:pt x="920" y="1015"/>
                  </a:lnTo>
                  <a:lnTo>
                    <a:pt x="915" y="1013"/>
                  </a:lnTo>
                  <a:lnTo>
                    <a:pt x="909" y="1011"/>
                  </a:lnTo>
                  <a:lnTo>
                    <a:pt x="904" y="1008"/>
                  </a:lnTo>
                  <a:lnTo>
                    <a:pt x="897" y="1006"/>
                  </a:lnTo>
                  <a:lnTo>
                    <a:pt x="891" y="1005"/>
                  </a:lnTo>
                  <a:lnTo>
                    <a:pt x="886" y="1003"/>
                  </a:lnTo>
                  <a:lnTo>
                    <a:pt x="881" y="1002"/>
                  </a:lnTo>
                  <a:lnTo>
                    <a:pt x="875" y="1002"/>
                  </a:lnTo>
                  <a:lnTo>
                    <a:pt x="870" y="1000"/>
                  </a:lnTo>
                  <a:lnTo>
                    <a:pt x="865" y="1000"/>
                  </a:lnTo>
                  <a:lnTo>
                    <a:pt x="862" y="1000"/>
                  </a:lnTo>
                  <a:lnTo>
                    <a:pt x="860" y="1002"/>
                  </a:lnTo>
                  <a:lnTo>
                    <a:pt x="858" y="1002"/>
                  </a:lnTo>
                  <a:lnTo>
                    <a:pt x="856" y="1003"/>
                  </a:lnTo>
                  <a:lnTo>
                    <a:pt x="855" y="1003"/>
                  </a:lnTo>
                  <a:lnTo>
                    <a:pt x="854" y="1005"/>
                  </a:lnTo>
                  <a:lnTo>
                    <a:pt x="852" y="1006"/>
                  </a:lnTo>
                  <a:lnTo>
                    <a:pt x="850" y="1008"/>
                  </a:lnTo>
                  <a:lnTo>
                    <a:pt x="849" y="1008"/>
                  </a:lnTo>
                  <a:lnTo>
                    <a:pt x="847" y="1009"/>
                  </a:lnTo>
                  <a:lnTo>
                    <a:pt x="846" y="1011"/>
                  </a:lnTo>
                  <a:lnTo>
                    <a:pt x="844" y="1013"/>
                  </a:lnTo>
                  <a:lnTo>
                    <a:pt x="842" y="1013"/>
                  </a:lnTo>
                  <a:lnTo>
                    <a:pt x="840" y="1015"/>
                  </a:lnTo>
                  <a:lnTo>
                    <a:pt x="838" y="1015"/>
                  </a:lnTo>
                  <a:lnTo>
                    <a:pt x="836" y="1016"/>
                  </a:lnTo>
                  <a:lnTo>
                    <a:pt x="836" y="1016"/>
                  </a:lnTo>
                  <a:lnTo>
                    <a:pt x="831" y="1018"/>
                  </a:lnTo>
                  <a:lnTo>
                    <a:pt x="827" y="1018"/>
                  </a:lnTo>
                  <a:lnTo>
                    <a:pt x="821" y="1019"/>
                  </a:lnTo>
                  <a:lnTo>
                    <a:pt x="816" y="1019"/>
                  </a:lnTo>
                  <a:lnTo>
                    <a:pt x="809" y="1019"/>
                  </a:lnTo>
                  <a:lnTo>
                    <a:pt x="803" y="1019"/>
                  </a:lnTo>
                  <a:lnTo>
                    <a:pt x="797" y="1019"/>
                  </a:lnTo>
                  <a:lnTo>
                    <a:pt x="791" y="1019"/>
                  </a:lnTo>
                  <a:lnTo>
                    <a:pt x="784" y="1019"/>
                  </a:lnTo>
                  <a:lnTo>
                    <a:pt x="778" y="1019"/>
                  </a:lnTo>
                  <a:lnTo>
                    <a:pt x="771" y="1019"/>
                  </a:lnTo>
                  <a:lnTo>
                    <a:pt x="766" y="1018"/>
                  </a:lnTo>
                  <a:lnTo>
                    <a:pt x="760" y="1018"/>
                  </a:lnTo>
                  <a:lnTo>
                    <a:pt x="754" y="1018"/>
                  </a:lnTo>
                  <a:lnTo>
                    <a:pt x="750" y="1018"/>
                  </a:lnTo>
                  <a:lnTo>
                    <a:pt x="746" y="1016"/>
                  </a:lnTo>
                  <a:lnTo>
                    <a:pt x="743" y="1016"/>
                  </a:lnTo>
                  <a:lnTo>
                    <a:pt x="739" y="1015"/>
                  </a:lnTo>
                  <a:lnTo>
                    <a:pt x="735" y="1015"/>
                  </a:lnTo>
                  <a:lnTo>
                    <a:pt x="732" y="1013"/>
                  </a:lnTo>
                  <a:lnTo>
                    <a:pt x="727" y="1013"/>
                  </a:lnTo>
                  <a:lnTo>
                    <a:pt x="723" y="1012"/>
                  </a:lnTo>
                  <a:lnTo>
                    <a:pt x="719" y="1010"/>
                  </a:lnTo>
                  <a:lnTo>
                    <a:pt x="716" y="1008"/>
                  </a:lnTo>
                  <a:lnTo>
                    <a:pt x="710" y="1008"/>
                  </a:lnTo>
                  <a:lnTo>
                    <a:pt x="707" y="1006"/>
                  </a:lnTo>
                  <a:lnTo>
                    <a:pt x="703" y="1005"/>
                  </a:lnTo>
                  <a:lnTo>
                    <a:pt x="700" y="1003"/>
                  </a:lnTo>
                  <a:lnTo>
                    <a:pt x="696" y="1003"/>
                  </a:lnTo>
                  <a:lnTo>
                    <a:pt x="693" y="1002"/>
                  </a:lnTo>
                  <a:lnTo>
                    <a:pt x="689" y="1002"/>
                  </a:lnTo>
                  <a:lnTo>
                    <a:pt x="687" y="1000"/>
                  </a:lnTo>
                  <a:lnTo>
                    <a:pt x="680" y="1000"/>
                  </a:lnTo>
                  <a:lnTo>
                    <a:pt x="673" y="999"/>
                  </a:lnTo>
                  <a:lnTo>
                    <a:pt x="664" y="999"/>
                  </a:lnTo>
                  <a:lnTo>
                    <a:pt x="656" y="997"/>
                  </a:lnTo>
                  <a:lnTo>
                    <a:pt x="646" y="997"/>
                  </a:lnTo>
                  <a:lnTo>
                    <a:pt x="637" y="997"/>
                  </a:lnTo>
                  <a:lnTo>
                    <a:pt x="628" y="997"/>
                  </a:lnTo>
                  <a:lnTo>
                    <a:pt x="620" y="996"/>
                  </a:lnTo>
                  <a:lnTo>
                    <a:pt x="609" y="996"/>
                  </a:lnTo>
                  <a:lnTo>
                    <a:pt x="600" y="996"/>
                  </a:lnTo>
                  <a:lnTo>
                    <a:pt x="591" y="996"/>
                  </a:lnTo>
                  <a:lnTo>
                    <a:pt x="583" y="995"/>
                  </a:lnTo>
                  <a:lnTo>
                    <a:pt x="574" y="995"/>
                  </a:lnTo>
                  <a:lnTo>
                    <a:pt x="567" y="994"/>
                  </a:lnTo>
                  <a:lnTo>
                    <a:pt x="560" y="993"/>
                  </a:lnTo>
                  <a:lnTo>
                    <a:pt x="555" y="991"/>
                  </a:lnTo>
                  <a:lnTo>
                    <a:pt x="547" y="990"/>
                  </a:lnTo>
                  <a:lnTo>
                    <a:pt x="541" y="989"/>
                  </a:lnTo>
                  <a:lnTo>
                    <a:pt x="535" y="986"/>
                  </a:lnTo>
                  <a:lnTo>
                    <a:pt x="527" y="982"/>
                  </a:lnTo>
                  <a:lnTo>
                    <a:pt x="518" y="979"/>
                  </a:lnTo>
                  <a:lnTo>
                    <a:pt x="511" y="976"/>
                  </a:lnTo>
                  <a:lnTo>
                    <a:pt x="503" y="973"/>
                  </a:lnTo>
                  <a:lnTo>
                    <a:pt x="496" y="968"/>
                  </a:lnTo>
                  <a:lnTo>
                    <a:pt x="487" y="965"/>
                  </a:lnTo>
                  <a:lnTo>
                    <a:pt x="480" y="961"/>
                  </a:lnTo>
                  <a:lnTo>
                    <a:pt x="471" y="958"/>
                  </a:lnTo>
                  <a:lnTo>
                    <a:pt x="464" y="954"/>
                  </a:lnTo>
                  <a:lnTo>
                    <a:pt x="456" y="952"/>
                  </a:lnTo>
                  <a:lnTo>
                    <a:pt x="449" y="948"/>
                  </a:lnTo>
                  <a:lnTo>
                    <a:pt x="443" y="946"/>
                  </a:lnTo>
                  <a:lnTo>
                    <a:pt x="438" y="943"/>
                  </a:lnTo>
                  <a:lnTo>
                    <a:pt x="427" y="942"/>
                  </a:lnTo>
                  <a:lnTo>
                    <a:pt x="412" y="939"/>
                  </a:lnTo>
                  <a:lnTo>
                    <a:pt x="390" y="934"/>
                  </a:lnTo>
                  <a:lnTo>
                    <a:pt x="365" y="929"/>
                  </a:lnTo>
                  <a:lnTo>
                    <a:pt x="335" y="924"/>
                  </a:lnTo>
                  <a:lnTo>
                    <a:pt x="303" y="917"/>
                  </a:lnTo>
                  <a:lnTo>
                    <a:pt x="270" y="911"/>
                  </a:lnTo>
                  <a:lnTo>
                    <a:pt x="236" y="904"/>
                  </a:lnTo>
                  <a:lnTo>
                    <a:pt x="201" y="899"/>
                  </a:lnTo>
                  <a:lnTo>
                    <a:pt x="169" y="894"/>
                  </a:lnTo>
                  <a:lnTo>
                    <a:pt x="137" y="890"/>
                  </a:lnTo>
                  <a:lnTo>
                    <a:pt x="109" y="885"/>
                  </a:lnTo>
                  <a:lnTo>
                    <a:pt x="84" y="883"/>
                  </a:lnTo>
                  <a:lnTo>
                    <a:pt x="64" y="882"/>
                  </a:lnTo>
                  <a:lnTo>
                    <a:pt x="50" y="883"/>
                  </a:lnTo>
                  <a:lnTo>
                    <a:pt x="43" y="886"/>
                  </a:lnTo>
                  <a:lnTo>
                    <a:pt x="39" y="882"/>
                  </a:lnTo>
                  <a:lnTo>
                    <a:pt x="36" y="865"/>
                  </a:lnTo>
                  <a:lnTo>
                    <a:pt x="32" y="838"/>
                  </a:lnTo>
                  <a:lnTo>
                    <a:pt x="29" y="801"/>
                  </a:lnTo>
                  <a:lnTo>
                    <a:pt x="24" y="759"/>
                  </a:lnTo>
                  <a:lnTo>
                    <a:pt x="21" y="711"/>
                  </a:lnTo>
                  <a:lnTo>
                    <a:pt x="17" y="659"/>
                  </a:lnTo>
                  <a:lnTo>
                    <a:pt x="13" y="605"/>
                  </a:lnTo>
                  <a:lnTo>
                    <a:pt x="10" y="552"/>
                  </a:lnTo>
                  <a:lnTo>
                    <a:pt x="6" y="500"/>
                  </a:lnTo>
                  <a:lnTo>
                    <a:pt x="4" y="453"/>
                  </a:lnTo>
                  <a:lnTo>
                    <a:pt x="2" y="409"/>
                  </a:lnTo>
                  <a:lnTo>
                    <a:pt x="0" y="374"/>
                  </a:lnTo>
                  <a:lnTo>
                    <a:pt x="0" y="346"/>
                  </a:lnTo>
                  <a:lnTo>
                    <a:pt x="2" y="329"/>
                  </a:lnTo>
                  <a:lnTo>
                    <a:pt x="4" y="324"/>
                  </a:lnTo>
                  <a:lnTo>
                    <a:pt x="9" y="327"/>
                  </a:lnTo>
                  <a:lnTo>
                    <a:pt x="18" y="328"/>
                  </a:lnTo>
                  <a:lnTo>
                    <a:pt x="29" y="327"/>
                  </a:lnTo>
                  <a:lnTo>
                    <a:pt x="42" y="324"/>
                  </a:lnTo>
                  <a:lnTo>
                    <a:pt x="56" y="320"/>
                  </a:lnTo>
                  <a:lnTo>
                    <a:pt x="71" y="314"/>
                  </a:lnTo>
                  <a:lnTo>
                    <a:pt x="87" y="307"/>
                  </a:lnTo>
                  <a:lnTo>
                    <a:pt x="104" y="301"/>
                  </a:lnTo>
                  <a:lnTo>
                    <a:pt x="120" y="295"/>
                  </a:lnTo>
                  <a:lnTo>
                    <a:pt x="136" y="289"/>
                  </a:lnTo>
                  <a:lnTo>
                    <a:pt x="151" y="283"/>
                  </a:lnTo>
                  <a:lnTo>
                    <a:pt x="166" y="278"/>
                  </a:lnTo>
                  <a:lnTo>
                    <a:pt x="178" y="276"/>
                  </a:lnTo>
                  <a:lnTo>
                    <a:pt x="190" y="274"/>
                  </a:lnTo>
                  <a:lnTo>
                    <a:pt x="198" y="275"/>
                  </a:lnTo>
                  <a:lnTo>
                    <a:pt x="205" y="277"/>
                  </a:lnTo>
                  <a:lnTo>
                    <a:pt x="205" y="277"/>
                  </a:lnTo>
                </a:path>
              </a:pathLst>
            </a:custGeom>
            <a:solidFill>
              <a:srgbClr val="FF9F9F"/>
            </a:solidFill>
            <a:ln w="9088" cap="flat" cmpd="sng">
              <a:solidFill>
                <a:srgbClr val="008000"/>
              </a:solidFill>
              <a:prstDash val="solid"/>
              <a:round/>
              <a:headEnd type="none" w="med" len="med"/>
              <a:tailEnd type="none" w="med" len="med"/>
            </a:ln>
            <a:effectLst/>
          </p:spPr>
          <p:txBody>
            <a:bodyPr/>
            <a:lstStyle/>
            <a:p>
              <a:endParaRPr lang="ja-JP" altLang="en-US"/>
            </a:p>
          </p:txBody>
        </p:sp>
        <p:sp>
          <p:nvSpPr>
            <p:cNvPr id="900429" name="Freeform 333"/>
            <p:cNvSpPr>
              <a:spLocks/>
            </p:cNvSpPr>
            <p:nvPr/>
          </p:nvSpPr>
          <p:spPr bwMode="auto">
            <a:xfrm>
              <a:off x="960" y="3736"/>
              <a:ext cx="7" cy="7"/>
            </a:xfrm>
            <a:custGeom>
              <a:avLst/>
              <a:gdLst/>
              <a:ahLst/>
              <a:cxnLst>
                <a:cxn ang="0">
                  <a:pos x="2" y="6"/>
                </a:cxn>
                <a:cxn ang="0">
                  <a:pos x="6" y="3"/>
                </a:cxn>
                <a:cxn ang="0">
                  <a:pos x="0" y="0"/>
                </a:cxn>
                <a:cxn ang="0">
                  <a:pos x="1" y="0"/>
                </a:cxn>
                <a:cxn ang="0">
                  <a:pos x="1" y="0"/>
                </a:cxn>
                <a:cxn ang="0">
                  <a:pos x="1" y="0"/>
                </a:cxn>
                <a:cxn ang="0">
                  <a:pos x="1" y="0"/>
                </a:cxn>
                <a:cxn ang="0">
                  <a:pos x="2" y="0"/>
                </a:cxn>
                <a:cxn ang="0">
                  <a:pos x="2" y="0"/>
                </a:cxn>
                <a:cxn ang="0">
                  <a:pos x="2" y="0"/>
                </a:cxn>
                <a:cxn ang="0">
                  <a:pos x="2" y="0"/>
                </a:cxn>
                <a:cxn ang="0">
                  <a:pos x="2" y="0"/>
                </a:cxn>
                <a:cxn ang="0">
                  <a:pos x="2" y="0"/>
                </a:cxn>
                <a:cxn ang="0">
                  <a:pos x="2" y="0"/>
                </a:cxn>
                <a:cxn ang="0">
                  <a:pos x="2" y="0"/>
                </a:cxn>
                <a:cxn ang="0">
                  <a:pos x="2" y="1"/>
                </a:cxn>
                <a:cxn ang="0">
                  <a:pos x="2" y="1"/>
                </a:cxn>
                <a:cxn ang="0">
                  <a:pos x="2" y="3"/>
                </a:cxn>
                <a:cxn ang="0">
                  <a:pos x="2" y="3"/>
                </a:cxn>
                <a:cxn ang="0">
                  <a:pos x="2" y="3"/>
                </a:cxn>
                <a:cxn ang="0">
                  <a:pos x="2" y="3"/>
                </a:cxn>
                <a:cxn ang="0">
                  <a:pos x="2" y="3"/>
                </a:cxn>
                <a:cxn ang="0">
                  <a:pos x="2" y="3"/>
                </a:cxn>
                <a:cxn ang="0">
                  <a:pos x="2" y="4"/>
                </a:cxn>
                <a:cxn ang="0">
                  <a:pos x="2" y="4"/>
                </a:cxn>
                <a:cxn ang="0">
                  <a:pos x="2" y="4"/>
                </a:cxn>
                <a:cxn ang="0">
                  <a:pos x="2" y="5"/>
                </a:cxn>
                <a:cxn ang="0">
                  <a:pos x="2" y="5"/>
                </a:cxn>
                <a:cxn ang="0">
                  <a:pos x="2" y="5"/>
                </a:cxn>
                <a:cxn ang="0">
                  <a:pos x="2" y="5"/>
                </a:cxn>
                <a:cxn ang="0">
                  <a:pos x="2" y="6"/>
                </a:cxn>
                <a:cxn ang="0">
                  <a:pos x="2" y="6"/>
                </a:cxn>
                <a:cxn ang="0">
                  <a:pos x="2" y="6"/>
                </a:cxn>
                <a:cxn ang="0">
                  <a:pos x="2" y="6"/>
                </a:cxn>
              </a:cxnLst>
              <a:rect l="0" t="0" r="r" b="b"/>
              <a:pathLst>
                <a:path w="7" h="7">
                  <a:moveTo>
                    <a:pt x="2" y="6"/>
                  </a:moveTo>
                  <a:lnTo>
                    <a:pt x="6" y="3"/>
                  </a:lnTo>
                  <a:lnTo>
                    <a:pt x="0" y="0"/>
                  </a:lnTo>
                  <a:lnTo>
                    <a:pt x="1" y="0"/>
                  </a:lnTo>
                  <a:lnTo>
                    <a:pt x="1" y="0"/>
                  </a:lnTo>
                  <a:lnTo>
                    <a:pt x="1" y="0"/>
                  </a:lnTo>
                  <a:lnTo>
                    <a:pt x="1" y="0"/>
                  </a:lnTo>
                  <a:lnTo>
                    <a:pt x="2" y="0"/>
                  </a:lnTo>
                  <a:lnTo>
                    <a:pt x="2" y="0"/>
                  </a:lnTo>
                  <a:lnTo>
                    <a:pt x="2" y="0"/>
                  </a:lnTo>
                  <a:lnTo>
                    <a:pt x="2" y="0"/>
                  </a:lnTo>
                  <a:lnTo>
                    <a:pt x="2" y="0"/>
                  </a:lnTo>
                  <a:lnTo>
                    <a:pt x="2" y="0"/>
                  </a:lnTo>
                  <a:lnTo>
                    <a:pt x="2" y="0"/>
                  </a:lnTo>
                  <a:lnTo>
                    <a:pt x="2" y="0"/>
                  </a:lnTo>
                  <a:lnTo>
                    <a:pt x="2" y="1"/>
                  </a:lnTo>
                  <a:lnTo>
                    <a:pt x="2" y="1"/>
                  </a:lnTo>
                  <a:lnTo>
                    <a:pt x="2" y="3"/>
                  </a:lnTo>
                  <a:lnTo>
                    <a:pt x="2" y="3"/>
                  </a:lnTo>
                  <a:lnTo>
                    <a:pt x="2" y="3"/>
                  </a:lnTo>
                  <a:lnTo>
                    <a:pt x="2" y="3"/>
                  </a:lnTo>
                  <a:lnTo>
                    <a:pt x="2" y="3"/>
                  </a:lnTo>
                  <a:lnTo>
                    <a:pt x="2" y="3"/>
                  </a:lnTo>
                  <a:lnTo>
                    <a:pt x="2" y="4"/>
                  </a:lnTo>
                  <a:lnTo>
                    <a:pt x="2" y="4"/>
                  </a:lnTo>
                  <a:lnTo>
                    <a:pt x="2" y="4"/>
                  </a:lnTo>
                  <a:lnTo>
                    <a:pt x="2" y="5"/>
                  </a:lnTo>
                  <a:lnTo>
                    <a:pt x="2" y="5"/>
                  </a:lnTo>
                  <a:lnTo>
                    <a:pt x="2" y="5"/>
                  </a:lnTo>
                  <a:lnTo>
                    <a:pt x="2" y="5"/>
                  </a:lnTo>
                  <a:lnTo>
                    <a:pt x="2" y="6"/>
                  </a:lnTo>
                  <a:lnTo>
                    <a:pt x="2" y="6"/>
                  </a:lnTo>
                  <a:lnTo>
                    <a:pt x="2" y="6"/>
                  </a:lnTo>
                  <a:lnTo>
                    <a:pt x="2" y="6"/>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430" name="Freeform 334"/>
            <p:cNvSpPr>
              <a:spLocks/>
            </p:cNvSpPr>
            <p:nvPr/>
          </p:nvSpPr>
          <p:spPr bwMode="auto">
            <a:xfrm>
              <a:off x="974" y="3753"/>
              <a:ext cx="10" cy="3"/>
            </a:xfrm>
            <a:custGeom>
              <a:avLst/>
              <a:gdLst/>
              <a:ahLst/>
              <a:cxnLst>
                <a:cxn ang="0">
                  <a:pos x="0" y="0"/>
                </a:cxn>
                <a:cxn ang="0">
                  <a:pos x="0" y="2"/>
                </a:cxn>
                <a:cxn ang="0">
                  <a:pos x="9" y="2"/>
                </a:cxn>
                <a:cxn ang="0">
                  <a:pos x="9" y="0"/>
                </a:cxn>
                <a:cxn ang="0">
                  <a:pos x="0" y="0"/>
                </a:cxn>
                <a:cxn ang="0">
                  <a:pos x="0" y="0"/>
                </a:cxn>
              </a:cxnLst>
              <a:rect l="0" t="0" r="r" b="b"/>
              <a:pathLst>
                <a:path w="10" h="3">
                  <a:moveTo>
                    <a:pt x="0" y="0"/>
                  </a:moveTo>
                  <a:lnTo>
                    <a:pt x="0" y="2"/>
                  </a:lnTo>
                  <a:lnTo>
                    <a:pt x="9" y="2"/>
                  </a:lnTo>
                  <a:lnTo>
                    <a:pt x="9" y="0"/>
                  </a:lnTo>
                  <a:lnTo>
                    <a:pt x="0" y="0"/>
                  </a:lnTo>
                  <a:lnTo>
                    <a:pt x="0" y="0"/>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431" name="Freeform 335"/>
            <p:cNvSpPr>
              <a:spLocks/>
            </p:cNvSpPr>
            <p:nvPr/>
          </p:nvSpPr>
          <p:spPr bwMode="auto">
            <a:xfrm>
              <a:off x="1453" y="3490"/>
              <a:ext cx="572" cy="376"/>
            </a:xfrm>
            <a:custGeom>
              <a:avLst/>
              <a:gdLst/>
              <a:ahLst/>
              <a:cxnLst>
                <a:cxn ang="0">
                  <a:pos x="65" y="229"/>
                </a:cxn>
                <a:cxn ang="0">
                  <a:pos x="125" y="249"/>
                </a:cxn>
                <a:cxn ang="0">
                  <a:pos x="224" y="290"/>
                </a:cxn>
                <a:cxn ang="0">
                  <a:pos x="253" y="293"/>
                </a:cxn>
                <a:cxn ang="0">
                  <a:pos x="288" y="274"/>
                </a:cxn>
                <a:cxn ang="0">
                  <a:pos x="311" y="310"/>
                </a:cxn>
                <a:cxn ang="0">
                  <a:pos x="315" y="316"/>
                </a:cxn>
                <a:cxn ang="0">
                  <a:pos x="350" y="343"/>
                </a:cxn>
                <a:cxn ang="0">
                  <a:pos x="446" y="359"/>
                </a:cxn>
                <a:cxn ang="0">
                  <a:pos x="469" y="341"/>
                </a:cxn>
                <a:cxn ang="0">
                  <a:pos x="479" y="332"/>
                </a:cxn>
                <a:cxn ang="0">
                  <a:pos x="485" y="348"/>
                </a:cxn>
                <a:cxn ang="0">
                  <a:pos x="548" y="375"/>
                </a:cxn>
                <a:cxn ang="0">
                  <a:pos x="569" y="373"/>
                </a:cxn>
                <a:cxn ang="0">
                  <a:pos x="570" y="370"/>
                </a:cxn>
                <a:cxn ang="0">
                  <a:pos x="571" y="362"/>
                </a:cxn>
                <a:cxn ang="0">
                  <a:pos x="485" y="329"/>
                </a:cxn>
                <a:cxn ang="0">
                  <a:pos x="418" y="304"/>
                </a:cxn>
                <a:cxn ang="0">
                  <a:pos x="418" y="282"/>
                </a:cxn>
                <a:cxn ang="0">
                  <a:pos x="423" y="278"/>
                </a:cxn>
                <a:cxn ang="0">
                  <a:pos x="434" y="262"/>
                </a:cxn>
                <a:cxn ang="0">
                  <a:pos x="429" y="241"/>
                </a:cxn>
                <a:cxn ang="0">
                  <a:pos x="427" y="239"/>
                </a:cxn>
                <a:cxn ang="0">
                  <a:pos x="423" y="237"/>
                </a:cxn>
                <a:cxn ang="0">
                  <a:pos x="422" y="236"/>
                </a:cxn>
                <a:cxn ang="0">
                  <a:pos x="419" y="234"/>
                </a:cxn>
                <a:cxn ang="0">
                  <a:pos x="418" y="234"/>
                </a:cxn>
                <a:cxn ang="0">
                  <a:pos x="308" y="205"/>
                </a:cxn>
                <a:cxn ang="0">
                  <a:pos x="202" y="196"/>
                </a:cxn>
                <a:cxn ang="0">
                  <a:pos x="117" y="205"/>
                </a:cxn>
                <a:cxn ang="0">
                  <a:pos x="220" y="162"/>
                </a:cxn>
                <a:cxn ang="0">
                  <a:pos x="340" y="143"/>
                </a:cxn>
                <a:cxn ang="0">
                  <a:pos x="381" y="96"/>
                </a:cxn>
                <a:cxn ang="0">
                  <a:pos x="291" y="62"/>
                </a:cxn>
                <a:cxn ang="0">
                  <a:pos x="182" y="51"/>
                </a:cxn>
                <a:cxn ang="0">
                  <a:pos x="51" y="21"/>
                </a:cxn>
                <a:cxn ang="0">
                  <a:pos x="0" y="29"/>
                </a:cxn>
                <a:cxn ang="0">
                  <a:pos x="46" y="212"/>
                </a:cxn>
              </a:cxnLst>
              <a:rect l="0" t="0" r="r" b="b"/>
              <a:pathLst>
                <a:path w="572" h="376">
                  <a:moveTo>
                    <a:pt x="46" y="212"/>
                  </a:moveTo>
                  <a:lnTo>
                    <a:pt x="65" y="229"/>
                  </a:lnTo>
                  <a:lnTo>
                    <a:pt x="121" y="249"/>
                  </a:lnTo>
                  <a:lnTo>
                    <a:pt x="125" y="249"/>
                  </a:lnTo>
                  <a:lnTo>
                    <a:pt x="168" y="256"/>
                  </a:lnTo>
                  <a:lnTo>
                    <a:pt x="224" y="290"/>
                  </a:lnTo>
                  <a:lnTo>
                    <a:pt x="227" y="290"/>
                  </a:lnTo>
                  <a:lnTo>
                    <a:pt x="253" y="293"/>
                  </a:lnTo>
                  <a:lnTo>
                    <a:pt x="275" y="283"/>
                  </a:lnTo>
                  <a:lnTo>
                    <a:pt x="288" y="274"/>
                  </a:lnTo>
                  <a:lnTo>
                    <a:pt x="300" y="272"/>
                  </a:lnTo>
                  <a:lnTo>
                    <a:pt x="311" y="310"/>
                  </a:lnTo>
                  <a:lnTo>
                    <a:pt x="312" y="313"/>
                  </a:lnTo>
                  <a:lnTo>
                    <a:pt x="315" y="316"/>
                  </a:lnTo>
                  <a:lnTo>
                    <a:pt x="317" y="318"/>
                  </a:lnTo>
                  <a:lnTo>
                    <a:pt x="350" y="343"/>
                  </a:lnTo>
                  <a:lnTo>
                    <a:pt x="404" y="357"/>
                  </a:lnTo>
                  <a:lnTo>
                    <a:pt x="446" y="359"/>
                  </a:lnTo>
                  <a:lnTo>
                    <a:pt x="466" y="354"/>
                  </a:lnTo>
                  <a:lnTo>
                    <a:pt x="469" y="341"/>
                  </a:lnTo>
                  <a:lnTo>
                    <a:pt x="474" y="333"/>
                  </a:lnTo>
                  <a:lnTo>
                    <a:pt x="479" y="332"/>
                  </a:lnTo>
                  <a:lnTo>
                    <a:pt x="482" y="337"/>
                  </a:lnTo>
                  <a:lnTo>
                    <a:pt x="485" y="348"/>
                  </a:lnTo>
                  <a:lnTo>
                    <a:pt x="493" y="357"/>
                  </a:lnTo>
                  <a:lnTo>
                    <a:pt x="548" y="375"/>
                  </a:lnTo>
                  <a:lnTo>
                    <a:pt x="569" y="373"/>
                  </a:lnTo>
                  <a:lnTo>
                    <a:pt x="569" y="373"/>
                  </a:lnTo>
                  <a:lnTo>
                    <a:pt x="570" y="370"/>
                  </a:lnTo>
                  <a:lnTo>
                    <a:pt x="570" y="370"/>
                  </a:lnTo>
                  <a:lnTo>
                    <a:pt x="571" y="368"/>
                  </a:lnTo>
                  <a:lnTo>
                    <a:pt x="571" y="362"/>
                  </a:lnTo>
                  <a:lnTo>
                    <a:pt x="498" y="333"/>
                  </a:lnTo>
                  <a:lnTo>
                    <a:pt x="485" y="329"/>
                  </a:lnTo>
                  <a:lnTo>
                    <a:pt x="433" y="306"/>
                  </a:lnTo>
                  <a:lnTo>
                    <a:pt x="418" y="304"/>
                  </a:lnTo>
                  <a:lnTo>
                    <a:pt x="406" y="298"/>
                  </a:lnTo>
                  <a:lnTo>
                    <a:pt x="418" y="282"/>
                  </a:lnTo>
                  <a:lnTo>
                    <a:pt x="419" y="281"/>
                  </a:lnTo>
                  <a:lnTo>
                    <a:pt x="423" y="278"/>
                  </a:lnTo>
                  <a:lnTo>
                    <a:pt x="433" y="262"/>
                  </a:lnTo>
                  <a:lnTo>
                    <a:pt x="434" y="262"/>
                  </a:lnTo>
                  <a:lnTo>
                    <a:pt x="435" y="258"/>
                  </a:lnTo>
                  <a:lnTo>
                    <a:pt x="429" y="241"/>
                  </a:lnTo>
                  <a:lnTo>
                    <a:pt x="428" y="239"/>
                  </a:lnTo>
                  <a:lnTo>
                    <a:pt x="427" y="239"/>
                  </a:lnTo>
                  <a:lnTo>
                    <a:pt x="424" y="237"/>
                  </a:lnTo>
                  <a:lnTo>
                    <a:pt x="423" y="237"/>
                  </a:lnTo>
                  <a:lnTo>
                    <a:pt x="423" y="236"/>
                  </a:lnTo>
                  <a:lnTo>
                    <a:pt x="422" y="236"/>
                  </a:lnTo>
                  <a:lnTo>
                    <a:pt x="421" y="235"/>
                  </a:lnTo>
                  <a:lnTo>
                    <a:pt x="419" y="234"/>
                  </a:lnTo>
                  <a:lnTo>
                    <a:pt x="418" y="234"/>
                  </a:lnTo>
                  <a:lnTo>
                    <a:pt x="418" y="234"/>
                  </a:lnTo>
                  <a:lnTo>
                    <a:pt x="375" y="222"/>
                  </a:lnTo>
                  <a:lnTo>
                    <a:pt x="308" y="205"/>
                  </a:lnTo>
                  <a:lnTo>
                    <a:pt x="255" y="197"/>
                  </a:lnTo>
                  <a:lnTo>
                    <a:pt x="202" y="196"/>
                  </a:lnTo>
                  <a:lnTo>
                    <a:pt x="156" y="202"/>
                  </a:lnTo>
                  <a:lnTo>
                    <a:pt x="117" y="205"/>
                  </a:lnTo>
                  <a:lnTo>
                    <a:pt x="127" y="191"/>
                  </a:lnTo>
                  <a:lnTo>
                    <a:pt x="220" y="162"/>
                  </a:lnTo>
                  <a:lnTo>
                    <a:pt x="248" y="157"/>
                  </a:lnTo>
                  <a:lnTo>
                    <a:pt x="340" y="143"/>
                  </a:lnTo>
                  <a:lnTo>
                    <a:pt x="366" y="143"/>
                  </a:lnTo>
                  <a:lnTo>
                    <a:pt x="381" y="96"/>
                  </a:lnTo>
                  <a:lnTo>
                    <a:pt x="356" y="84"/>
                  </a:lnTo>
                  <a:lnTo>
                    <a:pt x="291" y="62"/>
                  </a:lnTo>
                  <a:lnTo>
                    <a:pt x="222" y="53"/>
                  </a:lnTo>
                  <a:lnTo>
                    <a:pt x="182" y="51"/>
                  </a:lnTo>
                  <a:lnTo>
                    <a:pt x="76" y="32"/>
                  </a:lnTo>
                  <a:lnTo>
                    <a:pt x="51" y="21"/>
                  </a:lnTo>
                  <a:lnTo>
                    <a:pt x="6" y="0"/>
                  </a:lnTo>
                  <a:lnTo>
                    <a:pt x="0" y="29"/>
                  </a:lnTo>
                  <a:lnTo>
                    <a:pt x="46" y="212"/>
                  </a:lnTo>
                  <a:lnTo>
                    <a:pt x="46" y="212"/>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32" name="Freeform 336"/>
            <p:cNvSpPr>
              <a:spLocks/>
            </p:cNvSpPr>
            <p:nvPr/>
          </p:nvSpPr>
          <p:spPr bwMode="auto">
            <a:xfrm>
              <a:off x="1913" y="3624"/>
              <a:ext cx="110" cy="116"/>
            </a:xfrm>
            <a:custGeom>
              <a:avLst/>
              <a:gdLst/>
              <a:ahLst/>
              <a:cxnLst>
                <a:cxn ang="0">
                  <a:pos x="76" y="115"/>
                </a:cxn>
                <a:cxn ang="0">
                  <a:pos x="89" y="102"/>
                </a:cxn>
                <a:cxn ang="0">
                  <a:pos x="97" y="85"/>
                </a:cxn>
                <a:cxn ang="0">
                  <a:pos x="107" y="67"/>
                </a:cxn>
                <a:cxn ang="0">
                  <a:pos x="109" y="42"/>
                </a:cxn>
                <a:cxn ang="0">
                  <a:pos x="109" y="37"/>
                </a:cxn>
                <a:cxn ang="0">
                  <a:pos x="105" y="34"/>
                </a:cxn>
                <a:cxn ang="0">
                  <a:pos x="97" y="31"/>
                </a:cxn>
                <a:cxn ang="0">
                  <a:pos x="91" y="26"/>
                </a:cxn>
                <a:cxn ang="0">
                  <a:pos x="82" y="20"/>
                </a:cxn>
                <a:cxn ang="0">
                  <a:pos x="65" y="9"/>
                </a:cxn>
                <a:cxn ang="0">
                  <a:pos x="51" y="3"/>
                </a:cxn>
                <a:cxn ang="0">
                  <a:pos x="28" y="0"/>
                </a:cxn>
                <a:cxn ang="0">
                  <a:pos x="19" y="6"/>
                </a:cxn>
                <a:cxn ang="0">
                  <a:pos x="11" y="17"/>
                </a:cxn>
                <a:cxn ang="0">
                  <a:pos x="3" y="34"/>
                </a:cxn>
                <a:cxn ang="0">
                  <a:pos x="0" y="50"/>
                </a:cxn>
                <a:cxn ang="0">
                  <a:pos x="0" y="66"/>
                </a:cxn>
                <a:cxn ang="0">
                  <a:pos x="10" y="81"/>
                </a:cxn>
                <a:cxn ang="0">
                  <a:pos x="22" y="92"/>
                </a:cxn>
                <a:cxn ang="0">
                  <a:pos x="35" y="99"/>
                </a:cxn>
                <a:cxn ang="0">
                  <a:pos x="54" y="110"/>
                </a:cxn>
                <a:cxn ang="0">
                  <a:pos x="76" y="115"/>
                </a:cxn>
                <a:cxn ang="0">
                  <a:pos x="76" y="115"/>
                </a:cxn>
              </a:cxnLst>
              <a:rect l="0" t="0" r="r" b="b"/>
              <a:pathLst>
                <a:path w="110" h="116">
                  <a:moveTo>
                    <a:pt x="76" y="115"/>
                  </a:moveTo>
                  <a:lnTo>
                    <a:pt x="89" y="102"/>
                  </a:lnTo>
                  <a:lnTo>
                    <a:pt x="97" y="85"/>
                  </a:lnTo>
                  <a:lnTo>
                    <a:pt x="107" y="67"/>
                  </a:lnTo>
                  <a:lnTo>
                    <a:pt x="109" y="42"/>
                  </a:lnTo>
                  <a:lnTo>
                    <a:pt x="109" y="37"/>
                  </a:lnTo>
                  <a:lnTo>
                    <a:pt x="105" y="34"/>
                  </a:lnTo>
                  <a:lnTo>
                    <a:pt x="97" y="31"/>
                  </a:lnTo>
                  <a:lnTo>
                    <a:pt x="91" y="26"/>
                  </a:lnTo>
                  <a:lnTo>
                    <a:pt x="82" y="20"/>
                  </a:lnTo>
                  <a:lnTo>
                    <a:pt x="65" y="9"/>
                  </a:lnTo>
                  <a:lnTo>
                    <a:pt x="51" y="3"/>
                  </a:lnTo>
                  <a:lnTo>
                    <a:pt x="28" y="0"/>
                  </a:lnTo>
                  <a:lnTo>
                    <a:pt x="19" y="6"/>
                  </a:lnTo>
                  <a:lnTo>
                    <a:pt x="11" y="17"/>
                  </a:lnTo>
                  <a:lnTo>
                    <a:pt x="3" y="34"/>
                  </a:lnTo>
                  <a:lnTo>
                    <a:pt x="0" y="50"/>
                  </a:lnTo>
                  <a:lnTo>
                    <a:pt x="0" y="66"/>
                  </a:lnTo>
                  <a:lnTo>
                    <a:pt x="10" y="81"/>
                  </a:lnTo>
                  <a:lnTo>
                    <a:pt x="22" y="92"/>
                  </a:lnTo>
                  <a:lnTo>
                    <a:pt x="35" y="99"/>
                  </a:lnTo>
                  <a:lnTo>
                    <a:pt x="54" y="110"/>
                  </a:lnTo>
                  <a:lnTo>
                    <a:pt x="76" y="115"/>
                  </a:lnTo>
                  <a:lnTo>
                    <a:pt x="76" y="115"/>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433" name="Freeform 337"/>
            <p:cNvSpPr>
              <a:spLocks/>
            </p:cNvSpPr>
            <p:nvPr/>
          </p:nvSpPr>
          <p:spPr bwMode="auto">
            <a:xfrm>
              <a:off x="1946" y="3667"/>
              <a:ext cx="542" cy="277"/>
            </a:xfrm>
            <a:custGeom>
              <a:avLst/>
              <a:gdLst/>
              <a:ahLst/>
              <a:cxnLst>
                <a:cxn ang="0">
                  <a:pos x="139" y="191"/>
                </a:cxn>
                <a:cxn ang="0">
                  <a:pos x="176" y="210"/>
                </a:cxn>
                <a:cxn ang="0">
                  <a:pos x="249" y="241"/>
                </a:cxn>
                <a:cxn ang="0">
                  <a:pos x="307" y="263"/>
                </a:cxn>
                <a:cxn ang="0">
                  <a:pos x="330" y="272"/>
                </a:cxn>
                <a:cxn ang="0">
                  <a:pos x="429" y="276"/>
                </a:cxn>
                <a:cxn ang="0">
                  <a:pos x="459" y="262"/>
                </a:cxn>
                <a:cxn ang="0">
                  <a:pos x="484" y="221"/>
                </a:cxn>
                <a:cxn ang="0">
                  <a:pos x="485" y="196"/>
                </a:cxn>
                <a:cxn ang="0">
                  <a:pos x="487" y="173"/>
                </a:cxn>
                <a:cxn ang="0">
                  <a:pos x="503" y="202"/>
                </a:cxn>
                <a:cxn ang="0">
                  <a:pos x="515" y="196"/>
                </a:cxn>
                <a:cxn ang="0">
                  <a:pos x="517" y="176"/>
                </a:cxn>
                <a:cxn ang="0">
                  <a:pos x="533" y="174"/>
                </a:cxn>
                <a:cxn ang="0">
                  <a:pos x="541" y="161"/>
                </a:cxn>
                <a:cxn ang="0">
                  <a:pos x="541" y="161"/>
                </a:cxn>
                <a:cxn ang="0">
                  <a:pos x="536" y="155"/>
                </a:cxn>
                <a:cxn ang="0">
                  <a:pos x="494" y="138"/>
                </a:cxn>
                <a:cxn ang="0">
                  <a:pos x="437" y="141"/>
                </a:cxn>
                <a:cxn ang="0">
                  <a:pos x="400" y="141"/>
                </a:cxn>
                <a:cxn ang="0">
                  <a:pos x="354" y="125"/>
                </a:cxn>
                <a:cxn ang="0">
                  <a:pos x="307" y="95"/>
                </a:cxn>
                <a:cxn ang="0">
                  <a:pos x="291" y="87"/>
                </a:cxn>
                <a:cxn ang="0">
                  <a:pos x="161" y="22"/>
                </a:cxn>
                <a:cxn ang="0">
                  <a:pos x="119" y="6"/>
                </a:cxn>
                <a:cxn ang="0">
                  <a:pos x="93" y="0"/>
                </a:cxn>
                <a:cxn ang="0">
                  <a:pos x="93" y="4"/>
                </a:cxn>
                <a:cxn ang="0">
                  <a:pos x="90" y="24"/>
                </a:cxn>
                <a:cxn ang="0">
                  <a:pos x="88" y="28"/>
                </a:cxn>
                <a:cxn ang="0">
                  <a:pos x="71" y="64"/>
                </a:cxn>
                <a:cxn ang="0">
                  <a:pos x="48" y="87"/>
                </a:cxn>
                <a:cxn ang="0">
                  <a:pos x="34" y="88"/>
                </a:cxn>
                <a:cxn ang="0">
                  <a:pos x="8" y="80"/>
                </a:cxn>
                <a:cxn ang="0">
                  <a:pos x="0" y="74"/>
                </a:cxn>
                <a:cxn ang="0">
                  <a:pos x="2" y="78"/>
                </a:cxn>
                <a:cxn ang="0">
                  <a:pos x="10" y="95"/>
                </a:cxn>
                <a:cxn ang="0">
                  <a:pos x="36" y="125"/>
                </a:cxn>
                <a:cxn ang="0">
                  <a:pos x="69" y="146"/>
                </a:cxn>
                <a:cxn ang="0">
                  <a:pos x="139" y="191"/>
                </a:cxn>
                <a:cxn ang="0">
                  <a:pos x="139" y="191"/>
                </a:cxn>
              </a:cxnLst>
              <a:rect l="0" t="0" r="r" b="b"/>
              <a:pathLst>
                <a:path w="542" h="277">
                  <a:moveTo>
                    <a:pt x="139" y="191"/>
                  </a:moveTo>
                  <a:lnTo>
                    <a:pt x="176" y="210"/>
                  </a:lnTo>
                  <a:lnTo>
                    <a:pt x="249" y="241"/>
                  </a:lnTo>
                  <a:lnTo>
                    <a:pt x="307" y="263"/>
                  </a:lnTo>
                  <a:lnTo>
                    <a:pt x="330" y="272"/>
                  </a:lnTo>
                  <a:lnTo>
                    <a:pt x="429" y="276"/>
                  </a:lnTo>
                  <a:lnTo>
                    <a:pt x="459" y="262"/>
                  </a:lnTo>
                  <a:lnTo>
                    <a:pt x="484" y="221"/>
                  </a:lnTo>
                  <a:lnTo>
                    <a:pt x="485" y="196"/>
                  </a:lnTo>
                  <a:lnTo>
                    <a:pt x="487" y="173"/>
                  </a:lnTo>
                  <a:lnTo>
                    <a:pt x="503" y="202"/>
                  </a:lnTo>
                  <a:lnTo>
                    <a:pt x="515" y="196"/>
                  </a:lnTo>
                  <a:lnTo>
                    <a:pt x="517" y="176"/>
                  </a:lnTo>
                  <a:lnTo>
                    <a:pt x="533" y="174"/>
                  </a:lnTo>
                  <a:lnTo>
                    <a:pt x="541" y="161"/>
                  </a:lnTo>
                  <a:lnTo>
                    <a:pt x="541" y="161"/>
                  </a:lnTo>
                  <a:lnTo>
                    <a:pt x="536" y="155"/>
                  </a:lnTo>
                  <a:lnTo>
                    <a:pt x="494" y="138"/>
                  </a:lnTo>
                  <a:lnTo>
                    <a:pt x="437" y="141"/>
                  </a:lnTo>
                  <a:lnTo>
                    <a:pt x="400" y="141"/>
                  </a:lnTo>
                  <a:lnTo>
                    <a:pt x="354" y="125"/>
                  </a:lnTo>
                  <a:lnTo>
                    <a:pt x="307" y="95"/>
                  </a:lnTo>
                  <a:lnTo>
                    <a:pt x="291" y="87"/>
                  </a:lnTo>
                  <a:lnTo>
                    <a:pt x="161" y="22"/>
                  </a:lnTo>
                  <a:lnTo>
                    <a:pt x="119" y="6"/>
                  </a:lnTo>
                  <a:lnTo>
                    <a:pt x="93" y="0"/>
                  </a:lnTo>
                  <a:lnTo>
                    <a:pt x="93" y="4"/>
                  </a:lnTo>
                  <a:lnTo>
                    <a:pt x="90" y="24"/>
                  </a:lnTo>
                  <a:lnTo>
                    <a:pt x="88" y="28"/>
                  </a:lnTo>
                  <a:lnTo>
                    <a:pt x="71" y="64"/>
                  </a:lnTo>
                  <a:lnTo>
                    <a:pt x="48" y="87"/>
                  </a:lnTo>
                  <a:lnTo>
                    <a:pt x="34" y="88"/>
                  </a:lnTo>
                  <a:lnTo>
                    <a:pt x="8" y="80"/>
                  </a:lnTo>
                  <a:lnTo>
                    <a:pt x="0" y="74"/>
                  </a:lnTo>
                  <a:lnTo>
                    <a:pt x="2" y="78"/>
                  </a:lnTo>
                  <a:lnTo>
                    <a:pt x="10" y="95"/>
                  </a:lnTo>
                  <a:lnTo>
                    <a:pt x="36" y="125"/>
                  </a:lnTo>
                  <a:lnTo>
                    <a:pt x="69" y="146"/>
                  </a:lnTo>
                  <a:lnTo>
                    <a:pt x="139" y="191"/>
                  </a:lnTo>
                  <a:lnTo>
                    <a:pt x="139" y="191"/>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34" name="Freeform 338"/>
            <p:cNvSpPr>
              <a:spLocks/>
            </p:cNvSpPr>
            <p:nvPr/>
          </p:nvSpPr>
          <p:spPr bwMode="auto">
            <a:xfrm>
              <a:off x="1952" y="3457"/>
              <a:ext cx="133" cy="152"/>
            </a:xfrm>
            <a:custGeom>
              <a:avLst/>
              <a:gdLst/>
              <a:ahLst/>
              <a:cxnLst>
                <a:cxn ang="0">
                  <a:pos x="25" y="131"/>
                </a:cxn>
                <a:cxn ang="0">
                  <a:pos x="30" y="134"/>
                </a:cxn>
                <a:cxn ang="0">
                  <a:pos x="55" y="146"/>
                </a:cxn>
                <a:cxn ang="0">
                  <a:pos x="70" y="150"/>
                </a:cxn>
                <a:cxn ang="0">
                  <a:pos x="90" y="151"/>
                </a:cxn>
                <a:cxn ang="0">
                  <a:pos x="113" y="137"/>
                </a:cxn>
                <a:cxn ang="0">
                  <a:pos x="122" y="121"/>
                </a:cxn>
                <a:cxn ang="0">
                  <a:pos x="130" y="91"/>
                </a:cxn>
                <a:cxn ang="0">
                  <a:pos x="132" y="76"/>
                </a:cxn>
                <a:cxn ang="0">
                  <a:pos x="128" y="60"/>
                </a:cxn>
                <a:cxn ang="0">
                  <a:pos x="117" y="41"/>
                </a:cxn>
                <a:cxn ang="0">
                  <a:pos x="105" y="28"/>
                </a:cxn>
                <a:cxn ang="0">
                  <a:pos x="93" y="20"/>
                </a:cxn>
                <a:cxn ang="0">
                  <a:pos x="79" y="9"/>
                </a:cxn>
                <a:cxn ang="0">
                  <a:pos x="68" y="2"/>
                </a:cxn>
                <a:cxn ang="0">
                  <a:pos x="57" y="0"/>
                </a:cxn>
                <a:cxn ang="0">
                  <a:pos x="41" y="2"/>
                </a:cxn>
                <a:cxn ang="0">
                  <a:pos x="27" y="17"/>
                </a:cxn>
                <a:cxn ang="0">
                  <a:pos x="15" y="33"/>
                </a:cxn>
                <a:cxn ang="0">
                  <a:pos x="4" y="46"/>
                </a:cxn>
                <a:cxn ang="0">
                  <a:pos x="0" y="63"/>
                </a:cxn>
                <a:cxn ang="0">
                  <a:pos x="0" y="87"/>
                </a:cxn>
                <a:cxn ang="0">
                  <a:pos x="2" y="102"/>
                </a:cxn>
                <a:cxn ang="0">
                  <a:pos x="13" y="123"/>
                </a:cxn>
                <a:cxn ang="0">
                  <a:pos x="25" y="131"/>
                </a:cxn>
                <a:cxn ang="0">
                  <a:pos x="25" y="131"/>
                </a:cxn>
              </a:cxnLst>
              <a:rect l="0" t="0" r="r" b="b"/>
              <a:pathLst>
                <a:path w="133" h="152">
                  <a:moveTo>
                    <a:pt x="25" y="131"/>
                  </a:moveTo>
                  <a:lnTo>
                    <a:pt x="30" y="134"/>
                  </a:lnTo>
                  <a:lnTo>
                    <a:pt x="55" y="146"/>
                  </a:lnTo>
                  <a:lnTo>
                    <a:pt x="70" y="150"/>
                  </a:lnTo>
                  <a:lnTo>
                    <a:pt x="90" y="151"/>
                  </a:lnTo>
                  <a:lnTo>
                    <a:pt x="113" y="137"/>
                  </a:lnTo>
                  <a:lnTo>
                    <a:pt x="122" y="121"/>
                  </a:lnTo>
                  <a:lnTo>
                    <a:pt x="130" y="91"/>
                  </a:lnTo>
                  <a:lnTo>
                    <a:pt x="132" y="76"/>
                  </a:lnTo>
                  <a:lnTo>
                    <a:pt x="128" y="60"/>
                  </a:lnTo>
                  <a:lnTo>
                    <a:pt x="117" y="41"/>
                  </a:lnTo>
                  <a:lnTo>
                    <a:pt x="105" y="28"/>
                  </a:lnTo>
                  <a:lnTo>
                    <a:pt x="93" y="20"/>
                  </a:lnTo>
                  <a:lnTo>
                    <a:pt x="79" y="9"/>
                  </a:lnTo>
                  <a:lnTo>
                    <a:pt x="68" y="2"/>
                  </a:lnTo>
                  <a:lnTo>
                    <a:pt x="57" y="0"/>
                  </a:lnTo>
                  <a:lnTo>
                    <a:pt x="41" y="2"/>
                  </a:lnTo>
                  <a:lnTo>
                    <a:pt x="27" y="17"/>
                  </a:lnTo>
                  <a:lnTo>
                    <a:pt x="15" y="33"/>
                  </a:lnTo>
                  <a:lnTo>
                    <a:pt x="4" y="46"/>
                  </a:lnTo>
                  <a:lnTo>
                    <a:pt x="0" y="63"/>
                  </a:lnTo>
                  <a:lnTo>
                    <a:pt x="0" y="87"/>
                  </a:lnTo>
                  <a:lnTo>
                    <a:pt x="2" y="102"/>
                  </a:lnTo>
                  <a:lnTo>
                    <a:pt x="13" y="123"/>
                  </a:lnTo>
                  <a:lnTo>
                    <a:pt x="25" y="131"/>
                  </a:lnTo>
                  <a:lnTo>
                    <a:pt x="25" y="131"/>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435" name="Freeform 339"/>
            <p:cNvSpPr>
              <a:spLocks/>
            </p:cNvSpPr>
            <p:nvPr/>
          </p:nvSpPr>
          <p:spPr bwMode="auto">
            <a:xfrm>
              <a:off x="1986" y="3443"/>
              <a:ext cx="668" cy="353"/>
            </a:xfrm>
            <a:custGeom>
              <a:avLst/>
              <a:gdLst/>
              <a:ahLst/>
              <a:cxnLst>
                <a:cxn ang="0">
                  <a:pos x="255" y="298"/>
                </a:cxn>
                <a:cxn ang="0">
                  <a:pos x="377" y="352"/>
                </a:cxn>
                <a:cxn ang="0">
                  <a:pos x="506" y="341"/>
                </a:cxn>
                <a:cxn ang="0">
                  <a:pos x="564" y="339"/>
                </a:cxn>
                <a:cxn ang="0">
                  <a:pos x="585" y="334"/>
                </a:cxn>
                <a:cxn ang="0">
                  <a:pos x="592" y="324"/>
                </a:cxn>
                <a:cxn ang="0">
                  <a:pos x="606" y="309"/>
                </a:cxn>
                <a:cxn ang="0">
                  <a:pos x="609" y="305"/>
                </a:cxn>
                <a:cxn ang="0">
                  <a:pos x="619" y="292"/>
                </a:cxn>
                <a:cxn ang="0">
                  <a:pos x="623" y="284"/>
                </a:cxn>
                <a:cxn ang="0">
                  <a:pos x="626" y="274"/>
                </a:cxn>
                <a:cxn ang="0">
                  <a:pos x="632" y="250"/>
                </a:cxn>
                <a:cxn ang="0">
                  <a:pos x="633" y="224"/>
                </a:cxn>
                <a:cxn ang="0">
                  <a:pos x="629" y="208"/>
                </a:cxn>
                <a:cxn ang="0">
                  <a:pos x="625" y="207"/>
                </a:cxn>
                <a:cxn ang="0">
                  <a:pos x="625" y="202"/>
                </a:cxn>
                <a:cxn ang="0">
                  <a:pos x="632" y="191"/>
                </a:cxn>
                <a:cxn ang="0">
                  <a:pos x="645" y="208"/>
                </a:cxn>
                <a:cxn ang="0">
                  <a:pos x="650" y="211"/>
                </a:cxn>
                <a:cxn ang="0">
                  <a:pos x="647" y="191"/>
                </a:cxn>
                <a:cxn ang="0">
                  <a:pos x="650" y="176"/>
                </a:cxn>
                <a:cxn ang="0">
                  <a:pos x="665" y="201"/>
                </a:cxn>
                <a:cxn ang="0">
                  <a:pos x="667" y="196"/>
                </a:cxn>
                <a:cxn ang="0">
                  <a:pos x="665" y="177"/>
                </a:cxn>
                <a:cxn ang="0">
                  <a:pos x="649" y="153"/>
                </a:cxn>
                <a:cxn ang="0">
                  <a:pos x="618" y="151"/>
                </a:cxn>
                <a:cxn ang="0">
                  <a:pos x="503" y="154"/>
                </a:cxn>
                <a:cxn ang="0">
                  <a:pos x="416" y="150"/>
                </a:cxn>
                <a:cxn ang="0">
                  <a:pos x="325" y="128"/>
                </a:cxn>
                <a:cxn ang="0">
                  <a:pos x="271" y="107"/>
                </a:cxn>
                <a:cxn ang="0">
                  <a:pos x="216" y="88"/>
                </a:cxn>
                <a:cxn ang="0">
                  <a:pos x="160" y="69"/>
                </a:cxn>
                <a:cxn ang="0">
                  <a:pos x="121" y="54"/>
                </a:cxn>
                <a:cxn ang="0">
                  <a:pos x="79" y="8"/>
                </a:cxn>
                <a:cxn ang="0">
                  <a:pos x="58" y="0"/>
                </a:cxn>
                <a:cxn ang="0">
                  <a:pos x="51" y="0"/>
                </a:cxn>
                <a:cxn ang="0">
                  <a:pos x="96" y="45"/>
                </a:cxn>
                <a:cxn ang="0">
                  <a:pos x="114" y="105"/>
                </a:cxn>
                <a:cxn ang="0">
                  <a:pos x="106" y="135"/>
                </a:cxn>
                <a:cxn ang="0">
                  <a:pos x="42" y="182"/>
                </a:cxn>
                <a:cxn ang="0">
                  <a:pos x="15" y="181"/>
                </a:cxn>
                <a:cxn ang="0">
                  <a:pos x="83" y="218"/>
                </a:cxn>
                <a:cxn ang="0">
                  <a:pos x="159" y="246"/>
                </a:cxn>
                <a:cxn ang="0">
                  <a:pos x="214" y="275"/>
                </a:cxn>
              </a:cxnLst>
              <a:rect l="0" t="0" r="r" b="b"/>
              <a:pathLst>
                <a:path w="668" h="353">
                  <a:moveTo>
                    <a:pt x="214" y="275"/>
                  </a:moveTo>
                  <a:lnTo>
                    <a:pt x="255" y="298"/>
                  </a:lnTo>
                  <a:lnTo>
                    <a:pt x="321" y="337"/>
                  </a:lnTo>
                  <a:lnTo>
                    <a:pt x="377" y="352"/>
                  </a:lnTo>
                  <a:lnTo>
                    <a:pt x="442" y="349"/>
                  </a:lnTo>
                  <a:lnTo>
                    <a:pt x="506" y="341"/>
                  </a:lnTo>
                  <a:lnTo>
                    <a:pt x="563" y="340"/>
                  </a:lnTo>
                  <a:lnTo>
                    <a:pt x="564" y="339"/>
                  </a:lnTo>
                  <a:lnTo>
                    <a:pt x="583" y="334"/>
                  </a:lnTo>
                  <a:lnTo>
                    <a:pt x="585" y="334"/>
                  </a:lnTo>
                  <a:lnTo>
                    <a:pt x="588" y="328"/>
                  </a:lnTo>
                  <a:lnTo>
                    <a:pt x="592" y="324"/>
                  </a:lnTo>
                  <a:lnTo>
                    <a:pt x="592" y="323"/>
                  </a:lnTo>
                  <a:lnTo>
                    <a:pt x="606" y="309"/>
                  </a:lnTo>
                  <a:lnTo>
                    <a:pt x="608" y="305"/>
                  </a:lnTo>
                  <a:lnTo>
                    <a:pt x="609" y="305"/>
                  </a:lnTo>
                  <a:lnTo>
                    <a:pt x="614" y="299"/>
                  </a:lnTo>
                  <a:lnTo>
                    <a:pt x="619" y="292"/>
                  </a:lnTo>
                  <a:lnTo>
                    <a:pt x="620" y="291"/>
                  </a:lnTo>
                  <a:lnTo>
                    <a:pt x="623" y="284"/>
                  </a:lnTo>
                  <a:lnTo>
                    <a:pt x="626" y="277"/>
                  </a:lnTo>
                  <a:lnTo>
                    <a:pt x="626" y="274"/>
                  </a:lnTo>
                  <a:lnTo>
                    <a:pt x="632" y="252"/>
                  </a:lnTo>
                  <a:lnTo>
                    <a:pt x="632" y="250"/>
                  </a:lnTo>
                  <a:lnTo>
                    <a:pt x="632" y="248"/>
                  </a:lnTo>
                  <a:lnTo>
                    <a:pt x="633" y="224"/>
                  </a:lnTo>
                  <a:lnTo>
                    <a:pt x="629" y="208"/>
                  </a:lnTo>
                  <a:lnTo>
                    <a:pt x="629" y="208"/>
                  </a:lnTo>
                  <a:lnTo>
                    <a:pt x="629" y="208"/>
                  </a:lnTo>
                  <a:lnTo>
                    <a:pt x="625" y="207"/>
                  </a:lnTo>
                  <a:lnTo>
                    <a:pt x="625" y="202"/>
                  </a:lnTo>
                  <a:lnTo>
                    <a:pt x="625" y="202"/>
                  </a:lnTo>
                  <a:lnTo>
                    <a:pt x="628" y="198"/>
                  </a:lnTo>
                  <a:lnTo>
                    <a:pt x="632" y="191"/>
                  </a:lnTo>
                  <a:lnTo>
                    <a:pt x="639" y="198"/>
                  </a:lnTo>
                  <a:lnTo>
                    <a:pt x="645" y="208"/>
                  </a:lnTo>
                  <a:lnTo>
                    <a:pt x="647" y="217"/>
                  </a:lnTo>
                  <a:lnTo>
                    <a:pt x="650" y="211"/>
                  </a:lnTo>
                  <a:lnTo>
                    <a:pt x="649" y="202"/>
                  </a:lnTo>
                  <a:lnTo>
                    <a:pt x="647" y="191"/>
                  </a:lnTo>
                  <a:lnTo>
                    <a:pt x="647" y="184"/>
                  </a:lnTo>
                  <a:lnTo>
                    <a:pt x="650" y="176"/>
                  </a:lnTo>
                  <a:lnTo>
                    <a:pt x="661" y="185"/>
                  </a:lnTo>
                  <a:lnTo>
                    <a:pt x="665" y="201"/>
                  </a:lnTo>
                  <a:lnTo>
                    <a:pt x="666" y="210"/>
                  </a:lnTo>
                  <a:lnTo>
                    <a:pt x="667" y="196"/>
                  </a:lnTo>
                  <a:lnTo>
                    <a:pt x="666" y="186"/>
                  </a:lnTo>
                  <a:lnTo>
                    <a:pt x="665" y="177"/>
                  </a:lnTo>
                  <a:lnTo>
                    <a:pt x="650" y="154"/>
                  </a:lnTo>
                  <a:lnTo>
                    <a:pt x="649" y="153"/>
                  </a:lnTo>
                  <a:lnTo>
                    <a:pt x="647" y="152"/>
                  </a:lnTo>
                  <a:lnTo>
                    <a:pt x="618" y="151"/>
                  </a:lnTo>
                  <a:lnTo>
                    <a:pt x="575" y="153"/>
                  </a:lnTo>
                  <a:lnTo>
                    <a:pt x="503" y="154"/>
                  </a:lnTo>
                  <a:lnTo>
                    <a:pt x="486" y="153"/>
                  </a:lnTo>
                  <a:lnTo>
                    <a:pt x="416" y="150"/>
                  </a:lnTo>
                  <a:lnTo>
                    <a:pt x="372" y="145"/>
                  </a:lnTo>
                  <a:lnTo>
                    <a:pt x="325" y="128"/>
                  </a:lnTo>
                  <a:lnTo>
                    <a:pt x="309" y="122"/>
                  </a:lnTo>
                  <a:lnTo>
                    <a:pt x="271" y="107"/>
                  </a:lnTo>
                  <a:lnTo>
                    <a:pt x="224" y="91"/>
                  </a:lnTo>
                  <a:lnTo>
                    <a:pt x="216" y="88"/>
                  </a:lnTo>
                  <a:lnTo>
                    <a:pt x="169" y="72"/>
                  </a:lnTo>
                  <a:lnTo>
                    <a:pt x="160" y="69"/>
                  </a:lnTo>
                  <a:lnTo>
                    <a:pt x="152" y="66"/>
                  </a:lnTo>
                  <a:lnTo>
                    <a:pt x="121" y="54"/>
                  </a:lnTo>
                  <a:lnTo>
                    <a:pt x="95" y="32"/>
                  </a:lnTo>
                  <a:lnTo>
                    <a:pt x="79" y="8"/>
                  </a:lnTo>
                  <a:lnTo>
                    <a:pt x="77" y="8"/>
                  </a:lnTo>
                  <a:lnTo>
                    <a:pt x="58" y="0"/>
                  </a:lnTo>
                  <a:lnTo>
                    <a:pt x="55" y="0"/>
                  </a:lnTo>
                  <a:lnTo>
                    <a:pt x="51" y="0"/>
                  </a:lnTo>
                  <a:lnTo>
                    <a:pt x="87" y="34"/>
                  </a:lnTo>
                  <a:lnTo>
                    <a:pt x="96" y="45"/>
                  </a:lnTo>
                  <a:lnTo>
                    <a:pt x="112" y="70"/>
                  </a:lnTo>
                  <a:lnTo>
                    <a:pt x="114" y="105"/>
                  </a:lnTo>
                  <a:lnTo>
                    <a:pt x="113" y="107"/>
                  </a:lnTo>
                  <a:lnTo>
                    <a:pt x="106" y="135"/>
                  </a:lnTo>
                  <a:lnTo>
                    <a:pt x="88" y="169"/>
                  </a:lnTo>
                  <a:lnTo>
                    <a:pt x="42" y="182"/>
                  </a:lnTo>
                  <a:lnTo>
                    <a:pt x="0" y="167"/>
                  </a:lnTo>
                  <a:lnTo>
                    <a:pt x="15" y="181"/>
                  </a:lnTo>
                  <a:lnTo>
                    <a:pt x="48" y="202"/>
                  </a:lnTo>
                  <a:lnTo>
                    <a:pt x="83" y="218"/>
                  </a:lnTo>
                  <a:lnTo>
                    <a:pt x="139" y="240"/>
                  </a:lnTo>
                  <a:lnTo>
                    <a:pt x="159" y="246"/>
                  </a:lnTo>
                  <a:lnTo>
                    <a:pt x="214" y="275"/>
                  </a:lnTo>
                  <a:lnTo>
                    <a:pt x="214" y="275"/>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36" name="Freeform 340"/>
            <p:cNvSpPr>
              <a:spLocks/>
            </p:cNvSpPr>
            <p:nvPr/>
          </p:nvSpPr>
          <p:spPr bwMode="auto">
            <a:xfrm>
              <a:off x="2019" y="2925"/>
              <a:ext cx="26" cy="2"/>
            </a:xfrm>
            <a:custGeom>
              <a:avLst/>
              <a:gdLst/>
              <a:ahLst/>
              <a:cxnLst>
                <a:cxn ang="0">
                  <a:pos x="25" y="1"/>
                </a:cxn>
                <a:cxn ang="0">
                  <a:pos x="0" y="0"/>
                </a:cxn>
                <a:cxn ang="0">
                  <a:pos x="19" y="1"/>
                </a:cxn>
                <a:cxn ang="0">
                  <a:pos x="25" y="1"/>
                </a:cxn>
                <a:cxn ang="0">
                  <a:pos x="25" y="1"/>
                </a:cxn>
              </a:cxnLst>
              <a:rect l="0" t="0" r="r" b="b"/>
              <a:pathLst>
                <a:path w="26" h="2">
                  <a:moveTo>
                    <a:pt x="25" y="1"/>
                  </a:moveTo>
                  <a:lnTo>
                    <a:pt x="0" y="0"/>
                  </a:lnTo>
                  <a:lnTo>
                    <a:pt x="19" y="1"/>
                  </a:lnTo>
                  <a:lnTo>
                    <a:pt x="25" y="1"/>
                  </a:lnTo>
                  <a:lnTo>
                    <a:pt x="25" y="1"/>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437" name="Freeform 341"/>
            <p:cNvSpPr>
              <a:spLocks/>
            </p:cNvSpPr>
            <p:nvPr/>
          </p:nvSpPr>
          <p:spPr bwMode="auto">
            <a:xfrm>
              <a:off x="2087" y="3330"/>
              <a:ext cx="139" cy="139"/>
            </a:xfrm>
            <a:custGeom>
              <a:avLst/>
              <a:gdLst/>
              <a:ahLst/>
              <a:cxnLst>
                <a:cxn ang="0">
                  <a:pos x="60" y="138"/>
                </a:cxn>
                <a:cxn ang="0">
                  <a:pos x="102" y="133"/>
                </a:cxn>
                <a:cxn ang="0">
                  <a:pos x="138" y="70"/>
                </a:cxn>
                <a:cxn ang="0">
                  <a:pos x="137" y="28"/>
                </a:cxn>
                <a:cxn ang="0">
                  <a:pos x="108" y="17"/>
                </a:cxn>
                <a:cxn ang="0">
                  <a:pos x="81" y="14"/>
                </a:cxn>
                <a:cxn ang="0">
                  <a:pos x="80" y="14"/>
                </a:cxn>
                <a:cxn ang="0">
                  <a:pos x="45" y="0"/>
                </a:cxn>
                <a:cxn ang="0">
                  <a:pos x="0" y="43"/>
                </a:cxn>
                <a:cxn ang="0">
                  <a:pos x="1" y="102"/>
                </a:cxn>
                <a:cxn ang="0">
                  <a:pos x="60" y="138"/>
                </a:cxn>
                <a:cxn ang="0">
                  <a:pos x="60" y="138"/>
                </a:cxn>
              </a:cxnLst>
              <a:rect l="0" t="0" r="r" b="b"/>
              <a:pathLst>
                <a:path w="139" h="139">
                  <a:moveTo>
                    <a:pt x="60" y="138"/>
                  </a:moveTo>
                  <a:lnTo>
                    <a:pt x="102" y="133"/>
                  </a:lnTo>
                  <a:lnTo>
                    <a:pt x="138" y="70"/>
                  </a:lnTo>
                  <a:lnTo>
                    <a:pt x="137" y="28"/>
                  </a:lnTo>
                  <a:lnTo>
                    <a:pt x="108" y="17"/>
                  </a:lnTo>
                  <a:lnTo>
                    <a:pt x="81" y="14"/>
                  </a:lnTo>
                  <a:lnTo>
                    <a:pt x="80" y="14"/>
                  </a:lnTo>
                  <a:lnTo>
                    <a:pt x="45" y="0"/>
                  </a:lnTo>
                  <a:lnTo>
                    <a:pt x="0" y="43"/>
                  </a:lnTo>
                  <a:lnTo>
                    <a:pt x="1" y="102"/>
                  </a:lnTo>
                  <a:lnTo>
                    <a:pt x="60" y="138"/>
                  </a:lnTo>
                  <a:lnTo>
                    <a:pt x="60" y="138"/>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438" name="Freeform 342"/>
            <p:cNvSpPr>
              <a:spLocks/>
            </p:cNvSpPr>
            <p:nvPr/>
          </p:nvSpPr>
          <p:spPr bwMode="auto">
            <a:xfrm>
              <a:off x="2109" y="3296"/>
              <a:ext cx="734" cy="271"/>
            </a:xfrm>
            <a:custGeom>
              <a:avLst/>
              <a:gdLst/>
              <a:ahLst/>
              <a:cxnLst>
                <a:cxn ang="0">
                  <a:pos x="112" y="131"/>
                </a:cxn>
                <a:cxn ang="0">
                  <a:pos x="92" y="177"/>
                </a:cxn>
                <a:cxn ang="0">
                  <a:pos x="68" y="195"/>
                </a:cxn>
                <a:cxn ang="0">
                  <a:pos x="66" y="197"/>
                </a:cxn>
                <a:cxn ang="0">
                  <a:pos x="66" y="197"/>
                </a:cxn>
                <a:cxn ang="0">
                  <a:pos x="66" y="197"/>
                </a:cxn>
                <a:cxn ang="0">
                  <a:pos x="66" y="197"/>
                </a:cxn>
                <a:cxn ang="0">
                  <a:pos x="139" y="221"/>
                </a:cxn>
                <a:cxn ang="0">
                  <a:pos x="207" y="251"/>
                </a:cxn>
                <a:cxn ang="0">
                  <a:pos x="263" y="269"/>
                </a:cxn>
                <a:cxn ang="0">
                  <a:pos x="331" y="270"/>
                </a:cxn>
                <a:cxn ang="0">
                  <a:pos x="497" y="265"/>
                </a:cxn>
                <a:cxn ang="0">
                  <a:pos x="586" y="263"/>
                </a:cxn>
                <a:cxn ang="0">
                  <a:pos x="656" y="237"/>
                </a:cxn>
                <a:cxn ang="0">
                  <a:pos x="702" y="189"/>
                </a:cxn>
                <a:cxn ang="0">
                  <a:pos x="685" y="124"/>
                </a:cxn>
                <a:cxn ang="0">
                  <a:pos x="694" y="121"/>
                </a:cxn>
                <a:cxn ang="0">
                  <a:pos x="713" y="166"/>
                </a:cxn>
                <a:cxn ang="0">
                  <a:pos x="733" y="136"/>
                </a:cxn>
                <a:cxn ang="0">
                  <a:pos x="711" y="107"/>
                </a:cxn>
                <a:cxn ang="0">
                  <a:pos x="689" y="80"/>
                </a:cxn>
                <a:cxn ang="0">
                  <a:pos x="636" y="53"/>
                </a:cxn>
                <a:cxn ang="0">
                  <a:pos x="580" y="40"/>
                </a:cxn>
                <a:cxn ang="0">
                  <a:pos x="482" y="17"/>
                </a:cxn>
                <a:cxn ang="0">
                  <a:pos x="380" y="32"/>
                </a:cxn>
                <a:cxn ang="0">
                  <a:pos x="303" y="32"/>
                </a:cxn>
                <a:cxn ang="0">
                  <a:pos x="169" y="19"/>
                </a:cxn>
                <a:cxn ang="0">
                  <a:pos x="164" y="18"/>
                </a:cxn>
                <a:cxn ang="0">
                  <a:pos x="66" y="0"/>
                </a:cxn>
                <a:cxn ang="0">
                  <a:pos x="38" y="5"/>
                </a:cxn>
                <a:cxn ang="0">
                  <a:pos x="0" y="25"/>
                </a:cxn>
                <a:cxn ang="0">
                  <a:pos x="2" y="25"/>
                </a:cxn>
                <a:cxn ang="0">
                  <a:pos x="32" y="22"/>
                </a:cxn>
                <a:cxn ang="0">
                  <a:pos x="108" y="48"/>
                </a:cxn>
                <a:cxn ang="0">
                  <a:pos x="128" y="74"/>
                </a:cxn>
                <a:cxn ang="0">
                  <a:pos x="112" y="131"/>
                </a:cxn>
                <a:cxn ang="0">
                  <a:pos x="112" y="131"/>
                </a:cxn>
              </a:cxnLst>
              <a:rect l="0" t="0" r="r" b="b"/>
              <a:pathLst>
                <a:path w="734" h="271">
                  <a:moveTo>
                    <a:pt x="112" y="131"/>
                  </a:moveTo>
                  <a:lnTo>
                    <a:pt x="92" y="177"/>
                  </a:lnTo>
                  <a:lnTo>
                    <a:pt x="68" y="195"/>
                  </a:lnTo>
                  <a:lnTo>
                    <a:pt x="66" y="197"/>
                  </a:lnTo>
                  <a:lnTo>
                    <a:pt x="66" y="197"/>
                  </a:lnTo>
                  <a:lnTo>
                    <a:pt x="66" y="197"/>
                  </a:lnTo>
                  <a:lnTo>
                    <a:pt x="66" y="197"/>
                  </a:lnTo>
                  <a:lnTo>
                    <a:pt x="139" y="221"/>
                  </a:lnTo>
                  <a:lnTo>
                    <a:pt x="207" y="251"/>
                  </a:lnTo>
                  <a:lnTo>
                    <a:pt x="263" y="269"/>
                  </a:lnTo>
                  <a:lnTo>
                    <a:pt x="331" y="270"/>
                  </a:lnTo>
                  <a:lnTo>
                    <a:pt x="497" y="265"/>
                  </a:lnTo>
                  <a:lnTo>
                    <a:pt x="586" y="263"/>
                  </a:lnTo>
                  <a:lnTo>
                    <a:pt x="656" y="237"/>
                  </a:lnTo>
                  <a:lnTo>
                    <a:pt x="702" y="189"/>
                  </a:lnTo>
                  <a:lnTo>
                    <a:pt x="685" y="124"/>
                  </a:lnTo>
                  <a:lnTo>
                    <a:pt x="694" y="121"/>
                  </a:lnTo>
                  <a:lnTo>
                    <a:pt x="713" y="166"/>
                  </a:lnTo>
                  <a:lnTo>
                    <a:pt x="733" y="136"/>
                  </a:lnTo>
                  <a:lnTo>
                    <a:pt x="711" y="107"/>
                  </a:lnTo>
                  <a:lnTo>
                    <a:pt x="689" y="80"/>
                  </a:lnTo>
                  <a:lnTo>
                    <a:pt x="636" y="53"/>
                  </a:lnTo>
                  <a:lnTo>
                    <a:pt x="580" y="40"/>
                  </a:lnTo>
                  <a:lnTo>
                    <a:pt x="482" y="17"/>
                  </a:lnTo>
                  <a:lnTo>
                    <a:pt x="380" y="32"/>
                  </a:lnTo>
                  <a:lnTo>
                    <a:pt x="303" y="32"/>
                  </a:lnTo>
                  <a:lnTo>
                    <a:pt x="169" y="19"/>
                  </a:lnTo>
                  <a:lnTo>
                    <a:pt x="164" y="18"/>
                  </a:lnTo>
                  <a:lnTo>
                    <a:pt x="66" y="0"/>
                  </a:lnTo>
                  <a:lnTo>
                    <a:pt x="38" y="5"/>
                  </a:lnTo>
                  <a:lnTo>
                    <a:pt x="0" y="25"/>
                  </a:lnTo>
                  <a:lnTo>
                    <a:pt x="2" y="25"/>
                  </a:lnTo>
                  <a:lnTo>
                    <a:pt x="32" y="22"/>
                  </a:lnTo>
                  <a:lnTo>
                    <a:pt x="108" y="48"/>
                  </a:lnTo>
                  <a:lnTo>
                    <a:pt x="128" y="74"/>
                  </a:lnTo>
                  <a:lnTo>
                    <a:pt x="112" y="131"/>
                  </a:lnTo>
                  <a:lnTo>
                    <a:pt x="112" y="131"/>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39" name="Freeform 343"/>
            <p:cNvSpPr>
              <a:spLocks/>
            </p:cNvSpPr>
            <p:nvPr/>
          </p:nvSpPr>
          <p:spPr bwMode="auto">
            <a:xfrm>
              <a:off x="2664" y="3132"/>
              <a:ext cx="187" cy="66"/>
            </a:xfrm>
            <a:custGeom>
              <a:avLst/>
              <a:gdLst/>
              <a:ahLst/>
              <a:cxnLst>
                <a:cxn ang="0">
                  <a:pos x="78" y="64"/>
                </a:cxn>
                <a:cxn ang="0">
                  <a:pos x="83" y="65"/>
                </a:cxn>
                <a:cxn ang="0">
                  <a:pos x="184" y="16"/>
                </a:cxn>
                <a:cxn ang="0">
                  <a:pos x="186" y="6"/>
                </a:cxn>
                <a:cxn ang="0">
                  <a:pos x="169" y="2"/>
                </a:cxn>
                <a:cxn ang="0">
                  <a:pos x="165" y="2"/>
                </a:cxn>
                <a:cxn ang="0">
                  <a:pos x="5" y="0"/>
                </a:cxn>
                <a:cxn ang="0">
                  <a:pos x="4" y="1"/>
                </a:cxn>
                <a:cxn ang="0">
                  <a:pos x="3" y="2"/>
                </a:cxn>
                <a:cxn ang="0">
                  <a:pos x="0" y="27"/>
                </a:cxn>
                <a:cxn ang="0">
                  <a:pos x="78" y="64"/>
                </a:cxn>
                <a:cxn ang="0">
                  <a:pos x="78" y="64"/>
                </a:cxn>
              </a:cxnLst>
              <a:rect l="0" t="0" r="r" b="b"/>
              <a:pathLst>
                <a:path w="187" h="66">
                  <a:moveTo>
                    <a:pt x="78" y="64"/>
                  </a:moveTo>
                  <a:lnTo>
                    <a:pt x="83" y="65"/>
                  </a:lnTo>
                  <a:lnTo>
                    <a:pt x="184" y="16"/>
                  </a:lnTo>
                  <a:lnTo>
                    <a:pt x="186" y="6"/>
                  </a:lnTo>
                  <a:lnTo>
                    <a:pt x="169" y="2"/>
                  </a:lnTo>
                  <a:lnTo>
                    <a:pt x="165" y="2"/>
                  </a:lnTo>
                  <a:lnTo>
                    <a:pt x="5" y="0"/>
                  </a:lnTo>
                  <a:lnTo>
                    <a:pt x="4" y="1"/>
                  </a:lnTo>
                  <a:lnTo>
                    <a:pt x="3" y="2"/>
                  </a:lnTo>
                  <a:lnTo>
                    <a:pt x="0" y="27"/>
                  </a:lnTo>
                  <a:lnTo>
                    <a:pt x="78" y="64"/>
                  </a:lnTo>
                  <a:lnTo>
                    <a:pt x="78" y="64"/>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440" name="Freeform 344"/>
            <p:cNvSpPr>
              <a:spLocks/>
            </p:cNvSpPr>
            <p:nvPr/>
          </p:nvSpPr>
          <p:spPr bwMode="auto">
            <a:xfrm>
              <a:off x="1987" y="2870"/>
              <a:ext cx="1683" cy="212"/>
            </a:xfrm>
            <a:custGeom>
              <a:avLst/>
              <a:gdLst/>
              <a:ahLst/>
              <a:cxnLst>
                <a:cxn ang="0">
                  <a:pos x="383" y="66"/>
                </a:cxn>
                <a:cxn ang="0">
                  <a:pos x="317" y="81"/>
                </a:cxn>
                <a:cxn ang="0">
                  <a:pos x="31" y="47"/>
                </a:cxn>
                <a:cxn ang="0">
                  <a:pos x="38" y="23"/>
                </a:cxn>
                <a:cxn ang="0">
                  <a:pos x="128" y="10"/>
                </a:cxn>
                <a:cxn ang="0">
                  <a:pos x="391" y="2"/>
                </a:cxn>
                <a:cxn ang="0">
                  <a:pos x="536" y="4"/>
                </a:cxn>
                <a:cxn ang="0">
                  <a:pos x="621" y="9"/>
                </a:cxn>
                <a:cxn ang="0">
                  <a:pos x="868" y="11"/>
                </a:cxn>
                <a:cxn ang="0">
                  <a:pos x="1084" y="11"/>
                </a:cxn>
                <a:cxn ang="0">
                  <a:pos x="1246" y="11"/>
                </a:cxn>
                <a:cxn ang="0">
                  <a:pos x="1389" y="10"/>
                </a:cxn>
                <a:cxn ang="0">
                  <a:pos x="1532" y="12"/>
                </a:cxn>
                <a:cxn ang="0">
                  <a:pos x="1611" y="30"/>
                </a:cxn>
                <a:cxn ang="0">
                  <a:pos x="1655" y="58"/>
                </a:cxn>
                <a:cxn ang="0">
                  <a:pos x="1676" y="96"/>
                </a:cxn>
                <a:cxn ang="0">
                  <a:pos x="1682" y="146"/>
                </a:cxn>
                <a:cxn ang="0">
                  <a:pos x="1666" y="188"/>
                </a:cxn>
                <a:cxn ang="0">
                  <a:pos x="1614" y="211"/>
                </a:cxn>
                <a:cxn ang="0">
                  <a:pos x="1548" y="204"/>
                </a:cxn>
                <a:cxn ang="0">
                  <a:pos x="1466" y="193"/>
                </a:cxn>
                <a:cxn ang="0">
                  <a:pos x="1437" y="185"/>
                </a:cxn>
                <a:cxn ang="0">
                  <a:pos x="1407" y="142"/>
                </a:cxn>
                <a:cxn ang="0">
                  <a:pos x="1373" y="60"/>
                </a:cxn>
                <a:cxn ang="0">
                  <a:pos x="1352" y="109"/>
                </a:cxn>
                <a:cxn ang="0">
                  <a:pos x="1330" y="149"/>
                </a:cxn>
                <a:cxn ang="0">
                  <a:pos x="1312" y="153"/>
                </a:cxn>
                <a:cxn ang="0">
                  <a:pos x="1283" y="159"/>
                </a:cxn>
                <a:cxn ang="0">
                  <a:pos x="1248" y="167"/>
                </a:cxn>
                <a:cxn ang="0">
                  <a:pos x="1188" y="183"/>
                </a:cxn>
                <a:cxn ang="0">
                  <a:pos x="1125" y="188"/>
                </a:cxn>
                <a:cxn ang="0">
                  <a:pos x="1049" y="165"/>
                </a:cxn>
                <a:cxn ang="0">
                  <a:pos x="1039" y="119"/>
                </a:cxn>
                <a:cxn ang="0">
                  <a:pos x="1046" y="74"/>
                </a:cxn>
                <a:cxn ang="0">
                  <a:pos x="1046" y="32"/>
                </a:cxn>
                <a:cxn ang="0">
                  <a:pos x="1042" y="45"/>
                </a:cxn>
                <a:cxn ang="0">
                  <a:pos x="1030" y="70"/>
                </a:cxn>
                <a:cxn ang="0">
                  <a:pos x="1007" y="44"/>
                </a:cxn>
                <a:cxn ang="0">
                  <a:pos x="993" y="59"/>
                </a:cxn>
                <a:cxn ang="0">
                  <a:pos x="981" y="140"/>
                </a:cxn>
                <a:cxn ang="0">
                  <a:pos x="939" y="164"/>
                </a:cxn>
                <a:cxn ang="0">
                  <a:pos x="883" y="169"/>
                </a:cxn>
                <a:cxn ang="0">
                  <a:pos x="800" y="150"/>
                </a:cxn>
                <a:cxn ang="0">
                  <a:pos x="768" y="148"/>
                </a:cxn>
                <a:cxn ang="0">
                  <a:pos x="753" y="145"/>
                </a:cxn>
                <a:cxn ang="0">
                  <a:pos x="749" y="66"/>
                </a:cxn>
                <a:cxn ang="0">
                  <a:pos x="735" y="58"/>
                </a:cxn>
                <a:cxn ang="0">
                  <a:pos x="714" y="128"/>
                </a:cxn>
                <a:cxn ang="0">
                  <a:pos x="685" y="69"/>
                </a:cxn>
                <a:cxn ang="0">
                  <a:pos x="661" y="42"/>
                </a:cxn>
                <a:cxn ang="0">
                  <a:pos x="651" y="112"/>
                </a:cxn>
                <a:cxn ang="0">
                  <a:pos x="615" y="125"/>
                </a:cxn>
                <a:cxn ang="0">
                  <a:pos x="569" y="115"/>
                </a:cxn>
                <a:cxn ang="0">
                  <a:pos x="534" y="113"/>
                </a:cxn>
                <a:cxn ang="0">
                  <a:pos x="519" y="93"/>
                </a:cxn>
                <a:cxn ang="0">
                  <a:pos x="522" y="61"/>
                </a:cxn>
                <a:cxn ang="0">
                  <a:pos x="491" y="84"/>
                </a:cxn>
                <a:cxn ang="0">
                  <a:pos x="456" y="98"/>
                </a:cxn>
                <a:cxn ang="0">
                  <a:pos x="415" y="57"/>
                </a:cxn>
                <a:cxn ang="0">
                  <a:pos x="367" y="58"/>
                </a:cxn>
                <a:cxn ang="0">
                  <a:pos x="331" y="67"/>
                </a:cxn>
                <a:cxn ang="0">
                  <a:pos x="381" y="48"/>
                </a:cxn>
              </a:cxnLst>
              <a:rect l="0" t="0" r="r" b="b"/>
              <a:pathLst>
                <a:path w="1683" h="212">
                  <a:moveTo>
                    <a:pt x="399" y="43"/>
                  </a:moveTo>
                  <a:lnTo>
                    <a:pt x="397" y="44"/>
                  </a:lnTo>
                  <a:lnTo>
                    <a:pt x="397" y="46"/>
                  </a:lnTo>
                  <a:lnTo>
                    <a:pt x="395" y="48"/>
                  </a:lnTo>
                  <a:lnTo>
                    <a:pt x="394" y="50"/>
                  </a:lnTo>
                  <a:lnTo>
                    <a:pt x="392" y="53"/>
                  </a:lnTo>
                  <a:lnTo>
                    <a:pt x="391" y="57"/>
                  </a:lnTo>
                  <a:lnTo>
                    <a:pt x="388" y="60"/>
                  </a:lnTo>
                  <a:lnTo>
                    <a:pt x="386" y="63"/>
                  </a:lnTo>
                  <a:lnTo>
                    <a:pt x="383" y="66"/>
                  </a:lnTo>
                  <a:lnTo>
                    <a:pt x="380" y="70"/>
                  </a:lnTo>
                  <a:lnTo>
                    <a:pt x="376" y="74"/>
                  </a:lnTo>
                  <a:lnTo>
                    <a:pt x="374" y="76"/>
                  </a:lnTo>
                  <a:lnTo>
                    <a:pt x="371" y="78"/>
                  </a:lnTo>
                  <a:lnTo>
                    <a:pt x="368" y="80"/>
                  </a:lnTo>
                  <a:lnTo>
                    <a:pt x="364" y="82"/>
                  </a:lnTo>
                  <a:lnTo>
                    <a:pt x="362" y="82"/>
                  </a:lnTo>
                  <a:lnTo>
                    <a:pt x="352" y="82"/>
                  </a:lnTo>
                  <a:lnTo>
                    <a:pt x="338" y="82"/>
                  </a:lnTo>
                  <a:lnTo>
                    <a:pt x="317" y="81"/>
                  </a:lnTo>
                  <a:lnTo>
                    <a:pt x="292" y="79"/>
                  </a:lnTo>
                  <a:lnTo>
                    <a:pt x="264" y="78"/>
                  </a:lnTo>
                  <a:lnTo>
                    <a:pt x="234" y="74"/>
                  </a:lnTo>
                  <a:lnTo>
                    <a:pt x="202" y="71"/>
                  </a:lnTo>
                  <a:lnTo>
                    <a:pt x="170" y="66"/>
                  </a:lnTo>
                  <a:lnTo>
                    <a:pt x="137" y="63"/>
                  </a:lnTo>
                  <a:lnTo>
                    <a:pt x="106" y="59"/>
                  </a:lnTo>
                  <a:lnTo>
                    <a:pt x="78" y="56"/>
                  </a:lnTo>
                  <a:lnTo>
                    <a:pt x="52" y="51"/>
                  </a:lnTo>
                  <a:lnTo>
                    <a:pt x="31" y="47"/>
                  </a:lnTo>
                  <a:lnTo>
                    <a:pt x="14" y="43"/>
                  </a:lnTo>
                  <a:lnTo>
                    <a:pt x="3" y="40"/>
                  </a:lnTo>
                  <a:lnTo>
                    <a:pt x="0" y="36"/>
                  </a:lnTo>
                  <a:lnTo>
                    <a:pt x="0" y="34"/>
                  </a:lnTo>
                  <a:lnTo>
                    <a:pt x="3" y="32"/>
                  </a:lnTo>
                  <a:lnTo>
                    <a:pt x="7" y="30"/>
                  </a:lnTo>
                  <a:lnTo>
                    <a:pt x="14" y="28"/>
                  </a:lnTo>
                  <a:lnTo>
                    <a:pt x="20" y="27"/>
                  </a:lnTo>
                  <a:lnTo>
                    <a:pt x="30" y="25"/>
                  </a:lnTo>
                  <a:lnTo>
                    <a:pt x="38" y="23"/>
                  </a:lnTo>
                  <a:lnTo>
                    <a:pt x="49" y="21"/>
                  </a:lnTo>
                  <a:lnTo>
                    <a:pt x="57" y="21"/>
                  </a:lnTo>
                  <a:lnTo>
                    <a:pt x="68" y="19"/>
                  </a:lnTo>
                  <a:lnTo>
                    <a:pt x="78" y="17"/>
                  </a:lnTo>
                  <a:lnTo>
                    <a:pt x="88" y="15"/>
                  </a:lnTo>
                  <a:lnTo>
                    <a:pt x="96" y="15"/>
                  </a:lnTo>
                  <a:lnTo>
                    <a:pt x="104" y="13"/>
                  </a:lnTo>
                  <a:lnTo>
                    <a:pt x="110" y="12"/>
                  </a:lnTo>
                  <a:lnTo>
                    <a:pt x="116" y="11"/>
                  </a:lnTo>
                  <a:lnTo>
                    <a:pt x="128" y="10"/>
                  </a:lnTo>
                  <a:lnTo>
                    <a:pt x="145" y="8"/>
                  </a:lnTo>
                  <a:lnTo>
                    <a:pt x="165" y="7"/>
                  </a:lnTo>
                  <a:lnTo>
                    <a:pt x="189" y="5"/>
                  </a:lnTo>
                  <a:lnTo>
                    <a:pt x="215" y="5"/>
                  </a:lnTo>
                  <a:lnTo>
                    <a:pt x="243" y="4"/>
                  </a:lnTo>
                  <a:lnTo>
                    <a:pt x="273" y="4"/>
                  </a:lnTo>
                  <a:lnTo>
                    <a:pt x="304" y="2"/>
                  </a:lnTo>
                  <a:lnTo>
                    <a:pt x="333" y="2"/>
                  </a:lnTo>
                  <a:lnTo>
                    <a:pt x="363" y="2"/>
                  </a:lnTo>
                  <a:lnTo>
                    <a:pt x="391" y="2"/>
                  </a:lnTo>
                  <a:lnTo>
                    <a:pt x="418" y="1"/>
                  </a:lnTo>
                  <a:lnTo>
                    <a:pt x="442" y="1"/>
                  </a:lnTo>
                  <a:lnTo>
                    <a:pt x="463" y="1"/>
                  </a:lnTo>
                  <a:lnTo>
                    <a:pt x="481" y="1"/>
                  </a:lnTo>
                  <a:lnTo>
                    <a:pt x="495" y="0"/>
                  </a:lnTo>
                  <a:lnTo>
                    <a:pt x="503" y="2"/>
                  </a:lnTo>
                  <a:lnTo>
                    <a:pt x="512" y="2"/>
                  </a:lnTo>
                  <a:lnTo>
                    <a:pt x="520" y="2"/>
                  </a:lnTo>
                  <a:lnTo>
                    <a:pt x="529" y="2"/>
                  </a:lnTo>
                  <a:lnTo>
                    <a:pt x="536" y="4"/>
                  </a:lnTo>
                  <a:lnTo>
                    <a:pt x="545" y="4"/>
                  </a:lnTo>
                  <a:lnTo>
                    <a:pt x="553" y="5"/>
                  </a:lnTo>
                  <a:lnTo>
                    <a:pt x="562" y="5"/>
                  </a:lnTo>
                  <a:lnTo>
                    <a:pt x="569" y="7"/>
                  </a:lnTo>
                  <a:lnTo>
                    <a:pt x="578" y="7"/>
                  </a:lnTo>
                  <a:lnTo>
                    <a:pt x="585" y="8"/>
                  </a:lnTo>
                  <a:lnTo>
                    <a:pt x="595" y="8"/>
                  </a:lnTo>
                  <a:lnTo>
                    <a:pt x="603" y="9"/>
                  </a:lnTo>
                  <a:lnTo>
                    <a:pt x="612" y="9"/>
                  </a:lnTo>
                  <a:lnTo>
                    <a:pt x="621" y="9"/>
                  </a:lnTo>
                  <a:lnTo>
                    <a:pt x="631" y="8"/>
                  </a:lnTo>
                  <a:lnTo>
                    <a:pt x="647" y="9"/>
                  </a:lnTo>
                  <a:lnTo>
                    <a:pt x="668" y="9"/>
                  </a:lnTo>
                  <a:lnTo>
                    <a:pt x="691" y="9"/>
                  </a:lnTo>
                  <a:lnTo>
                    <a:pt x="718" y="9"/>
                  </a:lnTo>
                  <a:lnTo>
                    <a:pt x="745" y="9"/>
                  </a:lnTo>
                  <a:lnTo>
                    <a:pt x="775" y="9"/>
                  </a:lnTo>
                  <a:lnTo>
                    <a:pt x="805" y="9"/>
                  </a:lnTo>
                  <a:lnTo>
                    <a:pt x="838" y="9"/>
                  </a:lnTo>
                  <a:lnTo>
                    <a:pt x="868" y="11"/>
                  </a:lnTo>
                  <a:lnTo>
                    <a:pt x="899" y="11"/>
                  </a:lnTo>
                  <a:lnTo>
                    <a:pt x="928" y="11"/>
                  </a:lnTo>
                  <a:lnTo>
                    <a:pt x="957" y="11"/>
                  </a:lnTo>
                  <a:lnTo>
                    <a:pt x="983" y="11"/>
                  </a:lnTo>
                  <a:lnTo>
                    <a:pt x="1007" y="11"/>
                  </a:lnTo>
                  <a:lnTo>
                    <a:pt x="1028" y="11"/>
                  </a:lnTo>
                  <a:lnTo>
                    <a:pt x="1046" y="11"/>
                  </a:lnTo>
                  <a:lnTo>
                    <a:pt x="1057" y="11"/>
                  </a:lnTo>
                  <a:lnTo>
                    <a:pt x="1070" y="11"/>
                  </a:lnTo>
                  <a:lnTo>
                    <a:pt x="1084" y="11"/>
                  </a:lnTo>
                  <a:lnTo>
                    <a:pt x="1099" y="11"/>
                  </a:lnTo>
                  <a:lnTo>
                    <a:pt x="1115" y="11"/>
                  </a:lnTo>
                  <a:lnTo>
                    <a:pt x="1131" y="11"/>
                  </a:lnTo>
                  <a:lnTo>
                    <a:pt x="1147" y="11"/>
                  </a:lnTo>
                  <a:lnTo>
                    <a:pt x="1165" y="11"/>
                  </a:lnTo>
                  <a:lnTo>
                    <a:pt x="1181" y="11"/>
                  </a:lnTo>
                  <a:lnTo>
                    <a:pt x="1199" y="11"/>
                  </a:lnTo>
                  <a:lnTo>
                    <a:pt x="1215" y="11"/>
                  </a:lnTo>
                  <a:lnTo>
                    <a:pt x="1231" y="11"/>
                  </a:lnTo>
                  <a:lnTo>
                    <a:pt x="1246" y="11"/>
                  </a:lnTo>
                  <a:lnTo>
                    <a:pt x="1260" y="11"/>
                  </a:lnTo>
                  <a:lnTo>
                    <a:pt x="1273" y="11"/>
                  </a:lnTo>
                  <a:lnTo>
                    <a:pt x="1286" y="11"/>
                  </a:lnTo>
                  <a:lnTo>
                    <a:pt x="1298" y="11"/>
                  </a:lnTo>
                  <a:lnTo>
                    <a:pt x="1311" y="11"/>
                  </a:lnTo>
                  <a:lnTo>
                    <a:pt x="1325" y="11"/>
                  </a:lnTo>
                  <a:lnTo>
                    <a:pt x="1341" y="10"/>
                  </a:lnTo>
                  <a:lnTo>
                    <a:pt x="1357" y="10"/>
                  </a:lnTo>
                  <a:lnTo>
                    <a:pt x="1373" y="10"/>
                  </a:lnTo>
                  <a:lnTo>
                    <a:pt x="1389" y="10"/>
                  </a:lnTo>
                  <a:lnTo>
                    <a:pt x="1407" y="8"/>
                  </a:lnTo>
                  <a:lnTo>
                    <a:pt x="1423" y="8"/>
                  </a:lnTo>
                  <a:lnTo>
                    <a:pt x="1441" y="8"/>
                  </a:lnTo>
                  <a:lnTo>
                    <a:pt x="1457" y="8"/>
                  </a:lnTo>
                  <a:lnTo>
                    <a:pt x="1473" y="8"/>
                  </a:lnTo>
                  <a:lnTo>
                    <a:pt x="1487" y="9"/>
                  </a:lnTo>
                  <a:lnTo>
                    <a:pt x="1501" y="9"/>
                  </a:lnTo>
                  <a:lnTo>
                    <a:pt x="1514" y="11"/>
                  </a:lnTo>
                  <a:lnTo>
                    <a:pt x="1527" y="11"/>
                  </a:lnTo>
                  <a:lnTo>
                    <a:pt x="1532" y="12"/>
                  </a:lnTo>
                  <a:lnTo>
                    <a:pt x="1539" y="14"/>
                  </a:lnTo>
                  <a:lnTo>
                    <a:pt x="1546" y="16"/>
                  </a:lnTo>
                  <a:lnTo>
                    <a:pt x="1554" y="16"/>
                  </a:lnTo>
                  <a:lnTo>
                    <a:pt x="1561" y="18"/>
                  </a:lnTo>
                  <a:lnTo>
                    <a:pt x="1570" y="20"/>
                  </a:lnTo>
                  <a:lnTo>
                    <a:pt x="1578" y="21"/>
                  </a:lnTo>
                  <a:lnTo>
                    <a:pt x="1588" y="23"/>
                  </a:lnTo>
                  <a:lnTo>
                    <a:pt x="1595" y="26"/>
                  </a:lnTo>
                  <a:lnTo>
                    <a:pt x="1604" y="28"/>
                  </a:lnTo>
                  <a:lnTo>
                    <a:pt x="1611" y="30"/>
                  </a:lnTo>
                  <a:lnTo>
                    <a:pt x="1619" y="32"/>
                  </a:lnTo>
                  <a:lnTo>
                    <a:pt x="1626" y="36"/>
                  </a:lnTo>
                  <a:lnTo>
                    <a:pt x="1633" y="37"/>
                  </a:lnTo>
                  <a:lnTo>
                    <a:pt x="1638" y="41"/>
                  </a:lnTo>
                  <a:lnTo>
                    <a:pt x="1644" y="43"/>
                  </a:lnTo>
                  <a:lnTo>
                    <a:pt x="1646" y="46"/>
                  </a:lnTo>
                  <a:lnTo>
                    <a:pt x="1647" y="48"/>
                  </a:lnTo>
                  <a:lnTo>
                    <a:pt x="1649" y="52"/>
                  </a:lnTo>
                  <a:lnTo>
                    <a:pt x="1653" y="54"/>
                  </a:lnTo>
                  <a:lnTo>
                    <a:pt x="1655" y="58"/>
                  </a:lnTo>
                  <a:lnTo>
                    <a:pt x="1657" y="62"/>
                  </a:lnTo>
                  <a:lnTo>
                    <a:pt x="1659" y="65"/>
                  </a:lnTo>
                  <a:lnTo>
                    <a:pt x="1662" y="69"/>
                  </a:lnTo>
                  <a:lnTo>
                    <a:pt x="1664" y="74"/>
                  </a:lnTo>
                  <a:lnTo>
                    <a:pt x="1666" y="78"/>
                  </a:lnTo>
                  <a:lnTo>
                    <a:pt x="1668" y="82"/>
                  </a:lnTo>
                  <a:lnTo>
                    <a:pt x="1671" y="85"/>
                  </a:lnTo>
                  <a:lnTo>
                    <a:pt x="1672" y="89"/>
                  </a:lnTo>
                  <a:lnTo>
                    <a:pt x="1674" y="93"/>
                  </a:lnTo>
                  <a:lnTo>
                    <a:pt x="1676" y="96"/>
                  </a:lnTo>
                  <a:lnTo>
                    <a:pt x="1677" y="98"/>
                  </a:lnTo>
                  <a:lnTo>
                    <a:pt x="1677" y="103"/>
                  </a:lnTo>
                  <a:lnTo>
                    <a:pt x="1679" y="108"/>
                  </a:lnTo>
                  <a:lnTo>
                    <a:pt x="1679" y="113"/>
                  </a:lnTo>
                  <a:lnTo>
                    <a:pt x="1680" y="117"/>
                  </a:lnTo>
                  <a:lnTo>
                    <a:pt x="1680" y="124"/>
                  </a:lnTo>
                  <a:lnTo>
                    <a:pt x="1681" y="129"/>
                  </a:lnTo>
                  <a:lnTo>
                    <a:pt x="1681" y="134"/>
                  </a:lnTo>
                  <a:lnTo>
                    <a:pt x="1682" y="140"/>
                  </a:lnTo>
                  <a:lnTo>
                    <a:pt x="1682" y="146"/>
                  </a:lnTo>
                  <a:lnTo>
                    <a:pt x="1682" y="151"/>
                  </a:lnTo>
                  <a:lnTo>
                    <a:pt x="1682" y="157"/>
                  </a:lnTo>
                  <a:lnTo>
                    <a:pt x="1682" y="162"/>
                  </a:lnTo>
                  <a:lnTo>
                    <a:pt x="1680" y="167"/>
                  </a:lnTo>
                  <a:lnTo>
                    <a:pt x="1680" y="172"/>
                  </a:lnTo>
                  <a:lnTo>
                    <a:pt x="1678" y="175"/>
                  </a:lnTo>
                  <a:lnTo>
                    <a:pt x="1677" y="178"/>
                  </a:lnTo>
                  <a:lnTo>
                    <a:pt x="1674" y="181"/>
                  </a:lnTo>
                  <a:lnTo>
                    <a:pt x="1671" y="185"/>
                  </a:lnTo>
                  <a:lnTo>
                    <a:pt x="1666" y="188"/>
                  </a:lnTo>
                  <a:lnTo>
                    <a:pt x="1662" y="190"/>
                  </a:lnTo>
                  <a:lnTo>
                    <a:pt x="1657" y="194"/>
                  </a:lnTo>
                  <a:lnTo>
                    <a:pt x="1652" y="196"/>
                  </a:lnTo>
                  <a:lnTo>
                    <a:pt x="1647" y="199"/>
                  </a:lnTo>
                  <a:lnTo>
                    <a:pt x="1642" y="201"/>
                  </a:lnTo>
                  <a:lnTo>
                    <a:pt x="1636" y="204"/>
                  </a:lnTo>
                  <a:lnTo>
                    <a:pt x="1630" y="206"/>
                  </a:lnTo>
                  <a:lnTo>
                    <a:pt x="1625" y="207"/>
                  </a:lnTo>
                  <a:lnTo>
                    <a:pt x="1620" y="209"/>
                  </a:lnTo>
                  <a:lnTo>
                    <a:pt x="1614" y="211"/>
                  </a:lnTo>
                  <a:lnTo>
                    <a:pt x="1610" y="211"/>
                  </a:lnTo>
                  <a:lnTo>
                    <a:pt x="1605" y="211"/>
                  </a:lnTo>
                  <a:lnTo>
                    <a:pt x="1602" y="210"/>
                  </a:lnTo>
                  <a:lnTo>
                    <a:pt x="1597" y="210"/>
                  </a:lnTo>
                  <a:lnTo>
                    <a:pt x="1592" y="209"/>
                  </a:lnTo>
                  <a:lnTo>
                    <a:pt x="1585" y="209"/>
                  </a:lnTo>
                  <a:lnTo>
                    <a:pt x="1577" y="207"/>
                  </a:lnTo>
                  <a:lnTo>
                    <a:pt x="1567" y="207"/>
                  </a:lnTo>
                  <a:lnTo>
                    <a:pt x="1558" y="206"/>
                  </a:lnTo>
                  <a:lnTo>
                    <a:pt x="1548" y="204"/>
                  </a:lnTo>
                  <a:lnTo>
                    <a:pt x="1538" y="202"/>
                  </a:lnTo>
                  <a:lnTo>
                    <a:pt x="1526" y="202"/>
                  </a:lnTo>
                  <a:lnTo>
                    <a:pt x="1516" y="200"/>
                  </a:lnTo>
                  <a:lnTo>
                    <a:pt x="1505" y="199"/>
                  </a:lnTo>
                  <a:lnTo>
                    <a:pt x="1496" y="197"/>
                  </a:lnTo>
                  <a:lnTo>
                    <a:pt x="1487" y="197"/>
                  </a:lnTo>
                  <a:lnTo>
                    <a:pt x="1480" y="196"/>
                  </a:lnTo>
                  <a:lnTo>
                    <a:pt x="1473" y="195"/>
                  </a:lnTo>
                  <a:lnTo>
                    <a:pt x="1469" y="193"/>
                  </a:lnTo>
                  <a:lnTo>
                    <a:pt x="1466" y="193"/>
                  </a:lnTo>
                  <a:lnTo>
                    <a:pt x="1464" y="193"/>
                  </a:lnTo>
                  <a:lnTo>
                    <a:pt x="1460" y="193"/>
                  </a:lnTo>
                  <a:lnTo>
                    <a:pt x="1458" y="193"/>
                  </a:lnTo>
                  <a:lnTo>
                    <a:pt x="1455" y="193"/>
                  </a:lnTo>
                  <a:lnTo>
                    <a:pt x="1452" y="191"/>
                  </a:lnTo>
                  <a:lnTo>
                    <a:pt x="1448" y="190"/>
                  </a:lnTo>
                  <a:lnTo>
                    <a:pt x="1447" y="188"/>
                  </a:lnTo>
                  <a:lnTo>
                    <a:pt x="1443" y="188"/>
                  </a:lnTo>
                  <a:lnTo>
                    <a:pt x="1441" y="186"/>
                  </a:lnTo>
                  <a:lnTo>
                    <a:pt x="1437" y="185"/>
                  </a:lnTo>
                  <a:lnTo>
                    <a:pt x="1435" y="183"/>
                  </a:lnTo>
                  <a:lnTo>
                    <a:pt x="1432" y="183"/>
                  </a:lnTo>
                  <a:lnTo>
                    <a:pt x="1430" y="181"/>
                  </a:lnTo>
                  <a:lnTo>
                    <a:pt x="1429" y="180"/>
                  </a:lnTo>
                  <a:lnTo>
                    <a:pt x="1427" y="178"/>
                  </a:lnTo>
                  <a:lnTo>
                    <a:pt x="1422" y="174"/>
                  </a:lnTo>
                  <a:lnTo>
                    <a:pt x="1418" y="167"/>
                  </a:lnTo>
                  <a:lnTo>
                    <a:pt x="1414" y="159"/>
                  </a:lnTo>
                  <a:lnTo>
                    <a:pt x="1411" y="150"/>
                  </a:lnTo>
                  <a:lnTo>
                    <a:pt x="1407" y="142"/>
                  </a:lnTo>
                  <a:lnTo>
                    <a:pt x="1404" y="131"/>
                  </a:lnTo>
                  <a:lnTo>
                    <a:pt x="1400" y="120"/>
                  </a:lnTo>
                  <a:lnTo>
                    <a:pt x="1398" y="109"/>
                  </a:lnTo>
                  <a:lnTo>
                    <a:pt x="1395" y="100"/>
                  </a:lnTo>
                  <a:lnTo>
                    <a:pt x="1391" y="90"/>
                  </a:lnTo>
                  <a:lnTo>
                    <a:pt x="1388" y="82"/>
                  </a:lnTo>
                  <a:lnTo>
                    <a:pt x="1385" y="74"/>
                  </a:lnTo>
                  <a:lnTo>
                    <a:pt x="1381" y="68"/>
                  </a:lnTo>
                  <a:lnTo>
                    <a:pt x="1378" y="63"/>
                  </a:lnTo>
                  <a:lnTo>
                    <a:pt x="1373" y="60"/>
                  </a:lnTo>
                  <a:lnTo>
                    <a:pt x="1370" y="58"/>
                  </a:lnTo>
                  <a:lnTo>
                    <a:pt x="1366" y="60"/>
                  </a:lnTo>
                  <a:lnTo>
                    <a:pt x="1363" y="62"/>
                  </a:lnTo>
                  <a:lnTo>
                    <a:pt x="1362" y="67"/>
                  </a:lnTo>
                  <a:lnTo>
                    <a:pt x="1360" y="71"/>
                  </a:lnTo>
                  <a:lnTo>
                    <a:pt x="1358" y="78"/>
                  </a:lnTo>
                  <a:lnTo>
                    <a:pt x="1356" y="85"/>
                  </a:lnTo>
                  <a:lnTo>
                    <a:pt x="1354" y="93"/>
                  </a:lnTo>
                  <a:lnTo>
                    <a:pt x="1354" y="100"/>
                  </a:lnTo>
                  <a:lnTo>
                    <a:pt x="1352" y="109"/>
                  </a:lnTo>
                  <a:lnTo>
                    <a:pt x="1350" y="116"/>
                  </a:lnTo>
                  <a:lnTo>
                    <a:pt x="1349" y="124"/>
                  </a:lnTo>
                  <a:lnTo>
                    <a:pt x="1347" y="130"/>
                  </a:lnTo>
                  <a:lnTo>
                    <a:pt x="1344" y="137"/>
                  </a:lnTo>
                  <a:lnTo>
                    <a:pt x="1342" y="142"/>
                  </a:lnTo>
                  <a:lnTo>
                    <a:pt x="1339" y="146"/>
                  </a:lnTo>
                  <a:lnTo>
                    <a:pt x="1336" y="147"/>
                  </a:lnTo>
                  <a:lnTo>
                    <a:pt x="1334" y="148"/>
                  </a:lnTo>
                  <a:lnTo>
                    <a:pt x="1332" y="148"/>
                  </a:lnTo>
                  <a:lnTo>
                    <a:pt x="1330" y="149"/>
                  </a:lnTo>
                  <a:lnTo>
                    <a:pt x="1328" y="149"/>
                  </a:lnTo>
                  <a:lnTo>
                    <a:pt x="1326" y="151"/>
                  </a:lnTo>
                  <a:lnTo>
                    <a:pt x="1325" y="151"/>
                  </a:lnTo>
                  <a:lnTo>
                    <a:pt x="1323" y="151"/>
                  </a:lnTo>
                  <a:lnTo>
                    <a:pt x="1321" y="151"/>
                  </a:lnTo>
                  <a:lnTo>
                    <a:pt x="1319" y="153"/>
                  </a:lnTo>
                  <a:lnTo>
                    <a:pt x="1317" y="153"/>
                  </a:lnTo>
                  <a:lnTo>
                    <a:pt x="1315" y="153"/>
                  </a:lnTo>
                  <a:lnTo>
                    <a:pt x="1313" y="153"/>
                  </a:lnTo>
                  <a:lnTo>
                    <a:pt x="1312" y="153"/>
                  </a:lnTo>
                  <a:lnTo>
                    <a:pt x="1310" y="153"/>
                  </a:lnTo>
                  <a:lnTo>
                    <a:pt x="1308" y="153"/>
                  </a:lnTo>
                  <a:lnTo>
                    <a:pt x="1307" y="153"/>
                  </a:lnTo>
                  <a:lnTo>
                    <a:pt x="1304" y="154"/>
                  </a:lnTo>
                  <a:lnTo>
                    <a:pt x="1301" y="154"/>
                  </a:lnTo>
                  <a:lnTo>
                    <a:pt x="1298" y="156"/>
                  </a:lnTo>
                  <a:lnTo>
                    <a:pt x="1295" y="156"/>
                  </a:lnTo>
                  <a:lnTo>
                    <a:pt x="1290" y="158"/>
                  </a:lnTo>
                  <a:lnTo>
                    <a:pt x="1286" y="158"/>
                  </a:lnTo>
                  <a:lnTo>
                    <a:pt x="1283" y="159"/>
                  </a:lnTo>
                  <a:lnTo>
                    <a:pt x="1280" y="159"/>
                  </a:lnTo>
                  <a:lnTo>
                    <a:pt x="1274" y="161"/>
                  </a:lnTo>
                  <a:lnTo>
                    <a:pt x="1270" y="162"/>
                  </a:lnTo>
                  <a:lnTo>
                    <a:pt x="1267" y="163"/>
                  </a:lnTo>
                  <a:lnTo>
                    <a:pt x="1264" y="163"/>
                  </a:lnTo>
                  <a:lnTo>
                    <a:pt x="1260" y="165"/>
                  </a:lnTo>
                  <a:lnTo>
                    <a:pt x="1257" y="165"/>
                  </a:lnTo>
                  <a:lnTo>
                    <a:pt x="1255" y="165"/>
                  </a:lnTo>
                  <a:lnTo>
                    <a:pt x="1254" y="165"/>
                  </a:lnTo>
                  <a:lnTo>
                    <a:pt x="1248" y="167"/>
                  </a:lnTo>
                  <a:lnTo>
                    <a:pt x="1243" y="169"/>
                  </a:lnTo>
                  <a:lnTo>
                    <a:pt x="1237" y="170"/>
                  </a:lnTo>
                  <a:lnTo>
                    <a:pt x="1232" y="172"/>
                  </a:lnTo>
                  <a:lnTo>
                    <a:pt x="1225" y="174"/>
                  </a:lnTo>
                  <a:lnTo>
                    <a:pt x="1219" y="175"/>
                  </a:lnTo>
                  <a:lnTo>
                    <a:pt x="1213" y="177"/>
                  </a:lnTo>
                  <a:lnTo>
                    <a:pt x="1207" y="178"/>
                  </a:lnTo>
                  <a:lnTo>
                    <a:pt x="1200" y="180"/>
                  </a:lnTo>
                  <a:lnTo>
                    <a:pt x="1195" y="182"/>
                  </a:lnTo>
                  <a:lnTo>
                    <a:pt x="1188" y="183"/>
                  </a:lnTo>
                  <a:lnTo>
                    <a:pt x="1183" y="185"/>
                  </a:lnTo>
                  <a:lnTo>
                    <a:pt x="1177" y="186"/>
                  </a:lnTo>
                  <a:lnTo>
                    <a:pt x="1172" y="187"/>
                  </a:lnTo>
                  <a:lnTo>
                    <a:pt x="1166" y="188"/>
                  </a:lnTo>
                  <a:lnTo>
                    <a:pt x="1162" y="188"/>
                  </a:lnTo>
                  <a:lnTo>
                    <a:pt x="1155" y="188"/>
                  </a:lnTo>
                  <a:lnTo>
                    <a:pt x="1149" y="188"/>
                  </a:lnTo>
                  <a:lnTo>
                    <a:pt x="1141" y="188"/>
                  </a:lnTo>
                  <a:lnTo>
                    <a:pt x="1134" y="188"/>
                  </a:lnTo>
                  <a:lnTo>
                    <a:pt x="1125" y="188"/>
                  </a:lnTo>
                  <a:lnTo>
                    <a:pt x="1116" y="186"/>
                  </a:lnTo>
                  <a:lnTo>
                    <a:pt x="1108" y="184"/>
                  </a:lnTo>
                  <a:lnTo>
                    <a:pt x="1100" y="182"/>
                  </a:lnTo>
                  <a:lnTo>
                    <a:pt x="1091" y="181"/>
                  </a:lnTo>
                  <a:lnTo>
                    <a:pt x="1082" y="179"/>
                  </a:lnTo>
                  <a:lnTo>
                    <a:pt x="1075" y="177"/>
                  </a:lnTo>
                  <a:lnTo>
                    <a:pt x="1068" y="174"/>
                  </a:lnTo>
                  <a:lnTo>
                    <a:pt x="1061" y="172"/>
                  </a:lnTo>
                  <a:lnTo>
                    <a:pt x="1055" y="169"/>
                  </a:lnTo>
                  <a:lnTo>
                    <a:pt x="1049" y="165"/>
                  </a:lnTo>
                  <a:lnTo>
                    <a:pt x="1046" y="162"/>
                  </a:lnTo>
                  <a:lnTo>
                    <a:pt x="1042" y="160"/>
                  </a:lnTo>
                  <a:lnTo>
                    <a:pt x="1041" y="156"/>
                  </a:lnTo>
                  <a:lnTo>
                    <a:pt x="1039" y="152"/>
                  </a:lnTo>
                  <a:lnTo>
                    <a:pt x="1038" y="147"/>
                  </a:lnTo>
                  <a:lnTo>
                    <a:pt x="1037" y="142"/>
                  </a:lnTo>
                  <a:lnTo>
                    <a:pt x="1037" y="137"/>
                  </a:lnTo>
                  <a:lnTo>
                    <a:pt x="1037" y="131"/>
                  </a:lnTo>
                  <a:lnTo>
                    <a:pt x="1039" y="125"/>
                  </a:lnTo>
                  <a:lnTo>
                    <a:pt x="1039" y="119"/>
                  </a:lnTo>
                  <a:lnTo>
                    <a:pt x="1041" y="113"/>
                  </a:lnTo>
                  <a:lnTo>
                    <a:pt x="1041" y="108"/>
                  </a:lnTo>
                  <a:lnTo>
                    <a:pt x="1043" y="101"/>
                  </a:lnTo>
                  <a:lnTo>
                    <a:pt x="1043" y="97"/>
                  </a:lnTo>
                  <a:lnTo>
                    <a:pt x="1045" y="92"/>
                  </a:lnTo>
                  <a:lnTo>
                    <a:pt x="1045" y="87"/>
                  </a:lnTo>
                  <a:lnTo>
                    <a:pt x="1046" y="82"/>
                  </a:lnTo>
                  <a:lnTo>
                    <a:pt x="1046" y="81"/>
                  </a:lnTo>
                  <a:lnTo>
                    <a:pt x="1046" y="77"/>
                  </a:lnTo>
                  <a:lnTo>
                    <a:pt x="1046" y="74"/>
                  </a:lnTo>
                  <a:lnTo>
                    <a:pt x="1046" y="69"/>
                  </a:lnTo>
                  <a:lnTo>
                    <a:pt x="1046" y="65"/>
                  </a:lnTo>
                  <a:lnTo>
                    <a:pt x="1046" y="60"/>
                  </a:lnTo>
                  <a:lnTo>
                    <a:pt x="1046" y="55"/>
                  </a:lnTo>
                  <a:lnTo>
                    <a:pt x="1046" y="50"/>
                  </a:lnTo>
                  <a:lnTo>
                    <a:pt x="1046" y="46"/>
                  </a:lnTo>
                  <a:lnTo>
                    <a:pt x="1046" y="42"/>
                  </a:lnTo>
                  <a:lnTo>
                    <a:pt x="1046" y="38"/>
                  </a:lnTo>
                  <a:lnTo>
                    <a:pt x="1046" y="34"/>
                  </a:lnTo>
                  <a:lnTo>
                    <a:pt x="1046" y="32"/>
                  </a:lnTo>
                  <a:lnTo>
                    <a:pt x="1046" y="29"/>
                  </a:lnTo>
                  <a:lnTo>
                    <a:pt x="1046" y="28"/>
                  </a:lnTo>
                  <a:lnTo>
                    <a:pt x="1046" y="27"/>
                  </a:lnTo>
                  <a:lnTo>
                    <a:pt x="1044" y="28"/>
                  </a:lnTo>
                  <a:lnTo>
                    <a:pt x="1044" y="29"/>
                  </a:lnTo>
                  <a:lnTo>
                    <a:pt x="1043" y="32"/>
                  </a:lnTo>
                  <a:lnTo>
                    <a:pt x="1043" y="34"/>
                  </a:lnTo>
                  <a:lnTo>
                    <a:pt x="1042" y="38"/>
                  </a:lnTo>
                  <a:lnTo>
                    <a:pt x="1042" y="42"/>
                  </a:lnTo>
                  <a:lnTo>
                    <a:pt x="1042" y="45"/>
                  </a:lnTo>
                  <a:lnTo>
                    <a:pt x="1042" y="49"/>
                  </a:lnTo>
                  <a:lnTo>
                    <a:pt x="1041" y="53"/>
                  </a:lnTo>
                  <a:lnTo>
                    <a:pt x="1041" y="57"/>
                  </a:lnTo>
                  <a:lnTo>
                    <a:pt x="1039" y="61"/>
                  </a:lnTo>
                  <a:lnTo>
                    <a:pt x="1039" y="63"/>
                  </a:lnTo>
                  <a:lnTo>
                    <a:pt x="1037" y="67"/>
                  </a:lnTo>
                  <a:lnTo>
                    <a:pt x="1036" y="69"/>
                  </a:lnTo>
                  <a:lnTo>
                    <a:pt x="1034" y="70"/>
                  </a:lnTo>
                  <a:lnTo>
                    <a:pt x="1033" y="70"/>
                  </a:lnTo>
                  <a:lnTo>
                    <a:pt x="1030" y="70"/>
                  </a:lnTo>
                  <a:lnTo>
                    <a:pt x="1028" y="69"/>
                  </a:lnTo>
                  <a:lnTo>
                    <a:pt x="1026" y="68"/>
                  </a:lnTo>
                  <a:lnTo>
                    <a:pt x="1025" y="65"/>
                  </a:lnTo>
                  <a:lnTo>
                    <a:pt x="1021" y="63"/>
                  </a:lnTo>
                  <a:lnTo>
                    <a:pt x="1019" y="59"/>
                  </a:lnTo>
                  <a:lnTo>
                    <a:pt x="1016" y="56"/>
                  </a:lnTo>
                  <a:lnTo>
                    <a:pt x="1014" y="52"/>
                  </a:lnTo>
                  <a:lnTo>
                    <a:pt x="1011" y="50"/>
                  </a:lnTo>
                  <a:lnTo>
                    <a:pt x="1009" y="47"/>
                  </a:lnTo>
                  <a:lnTo>
                    <a:pt x="1007" y="44"/>
                  </a:lnTo>
                  <a:lnTo>
                    <a:pt x="1005" y="41"/>
                  </a:lnTo>
                  <a:lnTo>
                    <a:pt x="1003" y="39"/>
                  </a:lnTo>
                  <a:lnTo>
                    <a:pt x="1001" y="37"/>
                  </a:lnTo>
                  <a:lnTo>
                    <a:pt x="999" y="36"/>
                  </a:lnTo>
                  <a:lnTo>
                    <a:pt x="999" y="35"/>
                  </a:lnTo>
                  <a:lnTo>
                    <a:pt x="997" y="37"/>
                  </a:lnTo>
                  <a:lnTo>
                    <a:pt x="996" y="40"/>
                  </a:lnTo>
                  <a:lnTo>
                    <a:pt x="995" y="45"/>
                  </a:lnTo>
                  <a:lnTo>
                    <a:pt x="995" y="51"/>
                  </a:lnTo>
                  <a:lnTo>
                    <a:pt x="993" y="59"/>
                  </a:lnTo>
                  <a:lnTo>
                    <a:pt x="993" y="67"/>
                  </a:lnTo>
                  <a:lnTo>
                    <a:pt x="991" y="76"/>
                  </a:lnTo>
                  <a:lnTo>
                    <a:pt x="991" y="85"/>
                  </a:lnTo>
                  <a:lnTo>
                    <a:pt x="989" y="95"/>
                  </a:lnTo>
                  <a:lnTo>
                    <a:pt x="988" y="104"/>
                  </a:lnTo>
                  <a:lnTo>
                    <a:pt x="986" y="113"/>
                  </a:lnTo>
                  <a:lnTo>
                    <a:pt x="986" y="121"/>
                  </a:lnTo>
                  <a:lnTo>
                    <a:pt x="984" y="129"/>
                  </a:lnTo>
                  <a:lnTo>
                    <a:pt x="983" y="135"/>
                  </a:lnTo>
                  <a:lnTo>
                    <a:pt x="981" y="140"/>
                  </a:lnTo>
                  <a:lnTo>
                    <a:pt x="980" y="143"/>
                  </a:lnTo>
                  <a:lnTo>
                    <a:pt x="975" y="146"/>
                  </a:lnTo>
                  <a:lnTo>
                    <a:pt x="972" y="149"/>
                  </a:lnTo>
                  <a:lnTo>
                    <a:pt x="967" y="153"/>
                  </a:lnTo>
                  <a:lnTo>
                    <a:pt x="963" y="154"/>
                  </a:lnTo>
                  <a:lnTo>
                    <a:pt x="958" y="157"/>
                  </a:lnTo>
                  <a:lnTo>
                    <a:pt x="953" y="159"/>
                  </a:lnTo>
                  <a:lnTo>
                    <a:pt x="948" y="161"/>
                  </a:lnTo>
                  <a:lnTo>
                    <a:pt x="944" y="162"/>
                  </a:lnTo>
                  <a:lnTo>
                    <a:pt x="939" y="164"/>
                  </a:lnTo>
                  <a:lnTo>
                    <a:pt x="933" y="166"/>
                  </a:lnTo>
                  <a:lnTo>
                    <a:pt x="928" y="167"/>
                  </a:lnTo>
                  <a:lnTo>
                    <a:pt x="923" y="167"/>
                  </a:lnTo>
                  <a:lnTo>
                    <a:pt x="918" y="169"/>
                  </a:lnTo>
                  <a:lnTo>
                    <a:pt x="913" y="169"/>
                  </a:lnTo>
                  <a:lnTo>
                    <a:pt x="908" y="169"/>
                  </a:lnTo>
                  <a:lnTo>
                    <a:pt x="905" y="169"/>
                  </a:lnTo>
                  <a:lnTo>
                    <a:pt x="898" y="170"/>
                  </a:lnTo>
                  <a:lnTo>
                    <a:pt x="891" y="169"/>
                  </a:lnTo>
                  <a:lnTo>
                    <a:pt x="883" y="169"/>
                  </a:lnTo>
                  <a:lnTo>
                    <a:pt x="876" y="167"/>
                  </a:lnTo>
                  <a:lnTo>
                    <a:pt x="867" y="165"/>
                  </a:lnTo>
                  <a:lnTo>
                    <a:pt x="858" y="163"/>
                  </a:lnTo>
                  <a:lnTo>
                    <a:pt x="850" y="162"/>
                  </a:lnTo>
                  <a:lnTo>
                    <a:pt x="842" y="159"/>
                  </a:lnTo>
                  <a:lnTo>
                    <a:pt x="833" y="157"/>
                  </a:lnTo>
                  <a:lnTo>
                    <a:pt x="824" y="155"/>
                  </a:lnTo>
                  <a:lnTo>
                    <a:pt x="815" y="153"/>
                  </a:lnTo>
                  <a:lnTo>
                    <a:pt x="807" y="151"/>
                  </a:lnTo>
                  <a:lnTo>
                    <a:pt x="800" y="150"/>
                  </a:lnTo>
                  <a:lnTo>
                    <a:pt x="792" y="148"/>
                  </a:lnTo>
                  <a:lnTo>
                    <a:pt x="785" y="148"/>
                  </a:lnTo>
                  <a:lnTo>
                    <a:pt x="780" y="147"/>
                  </a:lnTo>
                  <a:lnTo>
                    <a:pt x="778" y="148"/>
                  </a:lnTo>
                  <a:lnTo>
                    <a:pt x="776" y="148"/>
                  </a:lnTo>
                  <a:lnTo>
                    <a:pt x="774" y="148"/>
                  </a:lnTo>
                  <a:lnTo>
                    <a:pt x="773" y="148"/>
                  </a:lnTo>
                  <a:lnTo>
                    <a:pt x="771" y="148"/>
                  </a:lnTo>
                  <a:lnTo>
                    <a:pt x="769" y="148"/>
                  </a:lnTo>
                  <a:lnTo>
                    <a:pt x="768" y="148"/>
                  </a:lnTo>
                  <a:lnTo>
                    <a:pt x="766" y="148"/>
                  </a:lnTo>
                  <a:lnTo>
                    <a:pt x="764" y="148"/>
                  </a:lnTo>
                  <a:lnTo>
                    <a:pt x="762" y="148"/>
                  </a:lnTo>
                  <a:lnTo>
                    <a:pt x="760" y="148"/>
                  </a:lnTo>
                  <a:lnTo>
                    <a:pt x="758" y="148"/>
                  </a:lnTo>
                  <a:lnTo>
                    <a:pt x="757" y="148"/>
                  </a:lnTo>
                  <a:lnTo>
                    <a:pt x="756" y="148"/>
                  </a:lnTo>
                  <a:lnTo>
                    <a:pt x="755" y="148"/>
                  </a:lnTo>
                  <a:lnTo>
                    <a:pt x="755" y="147"/>
                  </a:lnTo>
                  <a:lnTo>
                    <a:pt x="753" y="145"/>
                  </a:lnTo>
                  <a:lnTo>
                    <a:pt x="751" y="140"/>
                  </a:lnTo>
                  <a:lnTo>
                    <a:pt x="750" y="135"/>
                  </a:lnTo>
                  <a:lnTo>
                    <a:pt x="750" y="128"/>
                  </a:lnTo>
                  <a:lnTo>
                    <a:pt x="750" y="121"/>
                  </a:lnTo>
                  <a:lnTo>
                    <a:pt x="750" y="112"/>
                  </a:lnTo>
                  <a:lnTo>
                    <a:pt x="750" y="103"/>
                  </a:lnTo>
                  <a:lnTo>
                    <a:pt x="750" y="93"/>
                  </a:lnTo>
                  <a:lnTo>
                    <a:pt x="749" y="84"/>
                  </a:lnTo>
                  <a:lnTo>
                    <a:pt x="749" y="75"/>
                  </a:lnTo>
                  <a:lnTo>
                    <a:pt x="749" y="66"/>
                  </a:lnTo>
                  <a:lnTo>
                    <a:pt x="749" y="58"/>
                  </a:lnTo>
                  <a:lnTo>
                    <a:pt x="748" y="52"/>
                  </a:lnTo>
                  <a:lnTo>
                    <a:pt x="748" y="46"/>
                  </a:lnTo>
                  <a:lnTo>
                    <a:pt x="747" y="42"/>
                  </a:lnTo>
                  <a:lnTo>
                    <a:pt x="746" y="38"/>
                  </a:lnTo>
                  <a:lnTo>
                    <a:pt x="744" y="39"/>
                  </a:lnTo>
                  <a:lnTo>
                    <a:pt x="742" y="41"/>
                  </a:lnTo>
                  <a:lnTo>
                    <a:pt x="741" y="46"/>
                  </a:lnTo>
                  <a:lnTo>
                    <a:pt x="739" y="50"/>
                  </a:lnTo>
                  <a:lnTo>
                    <a:pt x="735" y="58"/>
                  </a:lnTo>
                  <a:lnTo>
                    <a:pt x="734" y="65"/>
                  </a:lnTo>
                  <a:lnTo>
                    <a:pt x="731" y="74"/>
                  </a:lnTo>
                  <a:lnTo>
                    <a:pt x="729" y="82"/>
                  </a:lnTo>
                  <a:lnTo>
                    <a:pt x="726" y="91"/>
                  </a:lnTo>
                  <a:lnTo>
                    <a:pt x="724" y="100"/>
                  </a:lnTo>
                  <a:lnTo>
                    <a:pt x="721" y="108"/>
                  </a:lnTo>
                  <a:lnTo>
                    <a:pt x="719" y="115"/>
                  </a:lnTo>
                  <a:lnTo>
                    <a:pt x="718" y="121"/>
                  </a:lnTo>
                  <a:lnTo>
                    <a:pt x="716" y="126"/>
                  </a:lnTo>
                  <a:lnTo>
                    <a:pt x="714" y="128"/>
                  </a:lnTo>
                  <a:lnTo>
                    <a:pt x="713" y="128"/>
                  </a:lnTo>
                  <a:lnTo>
                    <a:pt x="709" y="128"/>
                  </a:lnTo>
                  <a:lnTo>
                    <a:pt x="705" y="124"/>
                  </a:lnTo>
                  <a:lnTo>
                    <a:pt x="702" y="119"/>
                  </a:lnTo>
                  <a:lnTo>
                    <a:pt x="700" y="112"/>
                  </a:lnTo>
                  <a:lnTo>
                    <a:pt x="697" y="105"/>
                  </a:lnTo>
                  <a:lnTo>
                    <a:pt x="694" y="96"/>
                  </a:lnTo>
                  <a:lnTo>
                    <a:pt x="691" y="87"/>
                  </a:lnTo>
                  <a:lnTo>
                    <a:pt x="689" y="77"/>
                  </a:lnTo>
                  <a:lnTo>
                    <a:pt x="685" y="69"/>
                  </a:lnTo>
                  <a:lnTo>
                    <a:pt x="683" y="60"/>
                  </a:lnTo>
                  <a:lnTo>
                    <a:pt x="680" y="52"/>
                  </a:lnTo>
                  <a:lnTo>
                    <a:pt x="678" y="44"/>
                  </a:lnTo>
                  <a:lnTo>
                    <a:pt x="674" y="39"/>
                  </a:lnTo>
                  <a:lnTo>
                    <a:pt x="672" y="34"/>
                  </a:lnTo>
                  <a:lnTo>
                    <a:pt x="669" y="32"/>
                  </a:lnTo>
                  <a:lnTo>
                    <a:pt x="668" y="31"/>
                  </a:lnTo>
                  <a:lnTo>
                    <a:pt x="665" y="34"/>
                  </a:lnTo>
                  <a:lnTo>
                    <a:pt x="663" y="37"/>
                  </a:lnTo>
                  <a:lnTo>
                    <a:pt x="661" y="42"/>
                  </a:lnTo>
                  <a:lnTo>
                    <a:pt x="660" y="47"/>
                  </a:lnTo>
                  <a:lnTo>
                    <a:pt x="658" y="55"/>
                  </a:lnTo>
                  <a:lnTo>
                    <a:pt x="658" y="62"/>
                  </a:lnTo>
                  <a:lnTo>
                    <a:pt x="656" y="69"/>
                  </a:lnTo>
                  <a:lnTo>
                    <a:pt x="656" y="77"/>
                  </a:lnTo>
                  <a:lnTo>
                    <a:pt x="654" y="85"/>
                  </a:lnTo>
                  <a:lnTo>
                    <a:pt x="654" y="93"/>
                  </a:lnTo>
                  <a:lnTo>
                    <a:pt x="653" y="100"/>
                  </a:lnTo>
                  <a:lnTo>
                    <a:pt x="653" y="106"/>
                  </a:lnTo>
                  <a:lnTo>
                    <a:pt x="651" y="112"/>
                  </a:lnTo>
                  <a:lnTo>
                    <a:pt x="650" y="117"/>
                  </a:lnTo>
                  <a:lnTo>
                    <a:pt x="648" y="121"/>
                  </a:lnTo>
                  <a:lnTo>
                    <a:pt x="647" y="122"/>
                  </a:lnTo>
                  <a:lnTo>
                    <a:pt x="643" y="124"/>
                  </a:lnTo>
                  <a:lnTo>
                    <a:pt x="639" y="126"/>
                  </a:lnTo>
                  <a:lnTo>
                    <a:pt x="634" y="126"/>
                  </a:lnTo>
                  <a:lnTo>
                    <a:pt x="631" y="126"/>
                  </a:lnTo>
                  <a:lnTo>
                    <a:pt x="625" y="126"/>
                  </a:lnTo>
                  <a:lnTo>
                    <a:pt x="620" y="126"/>
                  </a:lnTo>
                  <a:lnTo>
                    <a:pt x="615" y="125"/>
                  </a:lnTo>
                  <a:lnTo>
                    <a:pt x="610" y="123"/>
                  </a:lnTo>
                  <a:lnTo>
                    <a:pt x="604" y="123"/>
                  </a:lnTo>
                  <a:lnTo>
                    <a:pt x="599" y="121"/>
                  </a:lnTo>
                  <a:lnTo>
                    <a:pt x="594" y="121"/>
                  </a:lnTo>
                  <a:lnTo>
                    <a:pt x="589" y="119"/>
                  </a:lnTo>
                  <a:lnTo>
                    <a:pt x="584" y="119"/>
                  </a:lnTo>
                  <a:lnTo>
                    <a:pt x="580" y="117"/>
                  </a:lnTo>
                  <a:lnTo>
                    <a:pt x="575" y="117"/>
                  </a:lnTo>
                  <a:lnTo>
                    <a:pt x="572" y="115"/>
                  </a:lnTo>
                  <a:lnTo>
                    <a:pt x="569" y="115"/>
                  </a:lnTo>
                  <a:lnTo>
                    <a:pt x="566" y="115"/>
                  </a:lnTo>
                  <a:lnTo>
                    <a:pt x="562" y="115"/>
                  </a:lnTo>
                  <a:lnTo>
                    <a:pt x="560" y="115"/>
                  </a:lnTo>
                  <a:lnTo>
                    <a:pt x="556" y="115"/>
                  </a:lnTo>
                  <a:lnTo>
                    <a:pt x="552" y="115"/>
                  </a:lnTo>
                  <a:lnTo>
                    <a:pt x="549" y="115"/>
                  </a:lnTo>
                  <a:lnTo>
                    <a:pt x="545" y="114"/>
                  </a:lnTo>
                  <a:lnTo>
                    <a:pt x="542" y="114"/>
                  </a:lnTo>
                  <a:lnTo>
                    <a:pt x="538" y="113"/>
                  </a:lnTo>
                  <a:lnTo>
                    <a:pt x="534" y="113"/>
                  </a:lnTo>
                  <a:lnTo>
                    <a:pt x="531" y="112"/>
                  </a:lnTo>
                  <a:lnTo>
                    <a:pt x="528" y="112"/>
                  </a:lnTo>
                  <a:lnTo>
                    <a:pt x="526" y="110"/>
                  </a:lnTo>
                  <a:lnTo>
                    <a:pt x="523" y="108"/>
                  </a:lnTo>
                  <a:lnTo>
                    <a:pt x="522" y="106"/>
                  </a:lnTo>
                  <a:lnTo>
                    <a:pt x="520" y="105"/>
                  </a:lnTo>
                  <a:lnTo>
                    <a:pt x="519" y="102"/>
                  </a:lnTo>
                  <a:lnTo>
                    <a:pt x="519" y="100"/>
                  </a:lnTo>
                  <a:lnTo>
                    <a:pt x="519" y="96"/>
                  </a:lnTo>
                  <a:lnTo>
                    <a:pt x="519" y="93"/>
                  </a:lnTo>
                  <a:lnTo>
                    <a:pt x="521" y="90"/>
                  </a:lnTo>
                  <a:lnTo>
                    <a:pt x="521" y="86"/>
                  </a:lnTo>
                  <a:lnTo>
                    <a:pt x="522" y="81"/>
                  </a:lnTo>
                  <a:lnTo>
                    <a:pt x="522" y="78"/>
                  </a:lnTo>
                  <a:lnTo>
                    <a:pt x="523" y="75"/>
                  </a:lnTo>
                  <a:lnTo>
                    <a:pt x="523" y="71"/>
                  </a:lnTo>
                  <a:lnTo>
                    <a:pt x="524" y="68"/>
                  </a:lnTo>
                  <a:lnTo>
                    <a:pt x="524" y="66"/>
                  </a:lnTo>
                  <a:lnTo>
                    <a:pt x="524" y="62"/>
                  </a:lnTo>
                  <a:lnTo>
                    <a:pt x="522" y="61"/>
                  </a:lnTo>
                  <a:lnTo>
                    <a:pt x="522" y="58"/>
                  </a:lnTo>
                  <a:lnTo>
                    <a:pt x="518" y="59"/>
                  </a:lnTo>
                  <a:lnTo>
                    <a:pt x="516" y="59"/>
                  </a:lnTo>
                  <a:lnTo>
                    <a:pt x="512" y="62"/>
                  </a:lnTo>
                  <a:lnTo>
                    <a:pt x="510" y="63"/>
                  </a:lnTo>
                  <a:lnTo>
                    <a:pt x="506" y="67"/>
                  </a:lnTo>
                  <a:lnTo>
                    <a:pt x="503" y="71"/>
                  </a:lnTo>
                  <a:lnTo>
                    <a:pt x="499" y="75"/>
                  </a:lnTo>
                  <a:lnTo>
                    <a:pt x="496" y="78"/>
                  </a:lnTo>
                  <a:lnTo>
                    <a:pt x="491" y="84"/>
                  </a:lnTo>
                  <a:lnTo>
                    <a:pt x="487" y="87"/>
                  </a:lnTo>
                  <a:lnTo>
                    <a:pt x="484" y="92"/>
                  </a:lnTo>
                  <a:lnTo>
                    <a:pt x="480" y="94"/>
                  </a:lnTo>
                  <a:lnTo>
                    <a:pt x="477" y="98"/>
                  </a:lnTo>
                  <a:lnTo>
                    <a:pt x="473" y="100"/>
                  </a:lnTo>
                  <a:lnTo>
                    <a:pt x="470" y="101"/>
                  </a:lnTo>
                  <a:lnTo>
                    <a:pt x="468" y="101"/>
                  </a:lnTo>
                  <a:lnTo>
                    <a:pt x="463" y="101"/>
                  </a:lnTo>
                  <a:lnTo>
                    <a:pt x="460" y="100"/>
                  </a:lnTo>
                  <a:lnTo>
                    <a:pt x="456" y="98"/>
                  </a:lnTo>
                  <a:lnTo>
                    <a:pt x="452" y="94"/>
                  </a:lnTo>
                  <a:lnTo>
                    <a:pt x="447" y="91"/>
                  </a:lnTo>
                  <a:lnTo>
                    <a:pt x="443" y="87"/>
                  </a:lnTo>
                  <a:lnTo>
                    <a:pt x="440" y="82"/>
                  </a:lnTo>
                  <a:lnTo>
                    <a:pt x="436" y="77"/>
                  </a:lnTo>
                  <a:lnTo>
                    <a:pt x="431" y="74"/>
                  </a:lnTo>
                  <a:lnTo>
                    <a:pt x="427" y="68"/>
                  </a:lnTo>
                  <a:lnTo>
                    <a:pt x="423" y="65"/>
                  </a:lnTo>
                  <a:lnTo>
                    <a:pt x="420" y="60"/>
                  </a:lnTo>
                  <a:lnTo>
                    <a:pt x="415" y="57"/>
                  </a:lnTo>
                  <a:lnTo>
                    <a:pt x="412" y="54"/>
                  </a:lnTo>
                  <a:lnTo>
                    <a:pt x="408" y="52"/>
                  </a:lnTo>
                  <a:lnTo>
                    <a:pt x="405" y="50"/>
                  </a:lnTo>
                  <a:lnTo>
                    <a:pt x="400" y="51"/>
                  </a:lnTo>
                  <a:lnTo>
                    <a:pt x="396" y="51"/>
                  </a:lnTo>
                  <a:lnTo>
                    <a:pt x="391" y="53"/>
                  </a:lnTo>
                  <a:lnTo>
                    <a:pt x="385" y="53"/>
                  </a:lnTo>
                  <a:lnTo>
                    <a:pt x="378" y="55"/>
                  </a:lnTo>
                  <a:lnTo>
                    <a:pt x="373" y="56"/>
                  </a:lnTo>
                  <a:lnTo>
                    <a:pt x="367" y="58"/>
                  </a:lnTo>
                  <a:lnTo>
                    <a:pt x="361" y="59"/>
                  </a:lnTo>
                  <a:lnTo>
                    <a:pt x="354" y="61"/>
                  </a:lnTo>
                  <a:lnTo>
                    <a:pt x="349" y="62"/>
                  </a:lnTo>
                  <a:lnTo>
                    <a:pt x="343" y="64"/>
                  </a:lnTo>
                  <a:lnTo>
                    <a:pt x="340" y="65"/>
                  </a:lnTo>
                  <a:lnTo>
                    <a:pt x="336" y="67"/>
                  </a:lnTo>
                  <a:lnTo>
                    <a:pt x="333" y="68"/>
                  </a:lnTo>
                  <a:lnTo>
                    <a:pt x="331" y="68"/>
                  </a:lnTo>
                  <a:lnTo>
                    <a:pt x="331" y="67"/>
                  </a:lnTo>
                  <a:lnTo>
                    <a:pt x="331" y="67"/>
                  </a:lnTo>
                  <a:lnTo>
                    <a:pt x="333" y="66"/>
                  </a:lnTo>
                  <a:lnTo>
                    <a:pt x="336" y="64"/>
                  </a:lnTo>
                  <a:lnTo>
                    <a:pt x="341" y="62"/>
                  </a:lnTo>
                  <a:lnTo>
                    <a:pt x="345" y="61"/>
                  </a:lnTo>
                  <a:lnTo>
                    <a:pt x="351" y="59"/>
                  </a:lnTo>
                  <a:lnTo>
                    <a:pt x="357" y="57"/>
                  </a:lnTo>
                  <a:lnTo>
                    <a:pt x="364" y="53"/>
                  </a:lnTo>
                  <a:lnTo>
                    <a:pt x="369" y="52"/>
                  </a:lnTo>
                  <a:lnTo>
                    <a:pt x="376" y="50"/>
                  </a:lnTo>
                  <a:lnTo>
                    <a:pt x="381" y="48"/>
                  </a:lnTo>
                  <a:lnTo>
                    <a:pt x="387" y="46"/>
                  </a:lnTo>
                  <a:lnTo>
                    <a:pt x="391" y="45"/>
                  </a:lnTo>
                  <a:lnTo>
                    <a:pt x="394" y="43"/>
                  </a:lnTo>
                  <a:lnTo>
                    <a:pt x="397" y="43"/>
                  </a:lnTo>
                  <a:lnTo>
                    <a:pt x="399" y="43"/>
                  </a:lnTo>
                  <a:lnTo>
                    <a:pt x="399" y="43"/>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41" name="Freeform 345"/>
            <p:cNvSpPr>
              <a:spLocks/>
            </p:cNvSpPr>
            <p:nvPr/>
          </p:nvSpPr>
          <p:spPr bwMode="auto">
            <a:xfrm flipH="1">
              <a:off x="1441" y="2899"/>
              <a:ext cx="1438" cy="602"/>
            </a:xfrm>
            <a:custGeom>
              <a:avLst/>
              <a:gdLst/>
              <a:ahLst/>
              <a:cxnLst>
                <a:cxn ang="0">
                  <a:pos x="105" y="579"/>
                </a:cxn>
                <a:cxn ang="0">
                  <a:pos x="351" y="579"/>
                </a:cxn>
                <a:cxn ang="0">
                  <a:pos x="633" y="390"/>
                </a:cxn>
                <a:cxn ang="0">
                  <a:pos x="637" y="221"/>
                </a:cxn>
                <a:cxn ang="0">
                  <a:pos x="637" y="220"/>
                </a:cxn>
                <a:cxn ang="0">
                  <a:pos x="637" y="219"/>
                </a:cxn>
                <a:cxn ang="0">
                  <a:pos x="637" y="217"/>
                </a:cxn>
                <a:cxn ang="0">
                  <a:pos x="637" y="215"/>
                </a:cxn>
                <a:cxn ang="0">
                  <a:pos x="638" y="215"/>
                </a:cxn>
                <a:cxn ang="0">
                  <a:pos x="639" y="212"/>
                </a:cxn>
                <a:cxn ang="0">
                  <a:pos x="639" y="211"/>
                </a:cxn>
                <a:cxn ang="0">
                  <a:pos x="639" y="209"/>
                </a:cxn>
                <a:cxn ang="0">
                  <a:pos x="639" y="209"/>
                </a:cxn>
                <a:cxn ang="0">
                  <a:pos x="639" y="207"/>
                </a:cxn>
                <a:cxn ang="0">
                  <a:pos x="640" y="205"/>
                </a:cxn>
                <a:cxn ang="0">
                  <a:pos x="641" y="204"/>
                </a:cxn>
                <a:cxn ang="0">
                  <a:pos x="641" y="203"/>
                </a:cxn>
                <a:cxn ang="0">
                  <a:pos x="643" y="202"/>
                </a:cxn>
                <a:cxn ang="0">
                  <a:pos x="644" y="201"/>
                </a:cxn>
                <a:cxn ang="0">
                  <a:pos x="651" y="202"/>
                </a:cxn>
                <a:cxn ang="0">
                  <a:pos x="743" y="275"/>
                </a:cxn>
                <a:cxn ang="0">
                  <a:pos x="877" y="170"/>
                </a:cxn>
                <a:cxn ang="0">
                  <a:pos x="890" y="287"/>
                </a:cxn>
                <a:cxn ang="0">
                  <a:pos x="1012" y="243"/>
                </a:cxn>
                <a:cxn ang="0">
                  <a:pos x="1081" y="373"/>
                </a:cxn>
                <a:cxn ang="0">
                  <a:pos x="1237" y="397"/>
                </a:cxn>
                <a:cxn ang="0">
                  <a:pos x="1379" y="388"/>
                </a:cxn>
                <a:cxn ang="0">
                  <a:pos x="1424" y="344"/>
                </a:cxn>
                <a:cxn ang="0">
                  <a:pos x="1434" y="293"/>
                </a:cxn>
                <a:cxn ang="0">
                  <a:pos x="1431" y="249"/>
                </a:cxn>
                <a:cxn ang="0">
                  <a:pos x="1424" y="250"/>
                </a:cxn>
                <a:cxn ang="0">
                  <a:pos x="1301" y="305"/>
                </a:cxn>
                <a:cxn ang="0">
                  <a:pos x="1217" y="273"/>
                </a:cxn>
                <a:cxn ang="0">
                  <a:pos x="1064" y="130"/>
                </a:cxn>
                <a:cxn ang="0">
                  <a:pos x="937" y="95"/>
                </a:cxn>
                <a:cxn ang="0">
                  <a:pos x="924" y="93"/>
                </a:cxn>
                <a:cxn ang="0">
                  <a:pos x="827" y="72"/>
                </a:cxn>
                <a:cxn ang="0">
                  <a:pos x="678" y="45"/>
                </a:cxn>
                <a:cxn ang="0">
                  <a:pos x="527" y="22"/>
                </a:cxn>
                <a:cxn ang="0">
                  <a:pos x="527" y="21"/>
                </a:cxn>
                <a:cxn ang="0">
                  <a:pos x="527" y="21"/>
                </a:cxn>
                <a:cxn ang="0">
                  <a:pos x="527" y="21"/>
                </a:cxn>
                <a:cxn ang="0">
                  <a:pos x="526" y="21"/>
                </a:cxn>
                <a:cxn ang="0">
                  <a:pos x="526" y="21"/>
                </a:cxn>
                <a:cxn ang="0">
                  <a:pos x="526" y="20"/>
                </a:cxn>
                <a:cxn ang="0">
                  <a:pos x="524" y="20"/>
                </a:cxn>
                <a:cxn ang="0">
                  <a:pos x="524" y="19"/>
                </a:cxn>
                <a:cxn ang="0">
                  <a:pos x="524" y="19"/>
                </a:cxn>
                <a:cxn ang="0">
                  <a:pos x="524" y="18"/>
                </a:cxn>
                <a:cxn ang="0">
                  <a:pos x="524" y="18"/>
                </a:cxn>
                <a:cxn ang="0">
                  <a:pos x="533" y="14"/>
                </a:cxn>
                <a:cxn ang="0">
                  <a:pos x="561" y="14"/>
                </a:cxn>
                <a:cxn ang="0">
                  <a:pos x="548" y="0"/>
                </a:cxn>
                <a:cxn ang="0">
                  <a:pos x="529" y="3"/>
                </a:cxn>
                <a:cxn ang="0">
                  <a:pos x="521" y="5"/>
                </a:cxn>
                <a:cxn ang="0">
                  <a:pos x="494" y="8"/>
                </a:cxn>
                <a:cxn ang="0">
                  <a:pos x="313" y="75"/>
                </a:cxn>
                <a:cxn ang="0">
                  <a:pos x="115" y="178"/>
                </a:cxn>
                <a:cxn ang="0">
                  <a:pos x="17" y="253"/>
                </a:cxn>
                <a:cxn ang="0">
                  <a:pos x="4" y="273"/>
                </a:cxn>
                <a:cxn ang="0">
                  <a:pos x="4" y="414"/>
                </a:cxn>
                <a:cxn ang="0">
                  <a:pos x="45" y="545"/>
                </a:cxn>
              </a:cxnLst>
              <a:rect l="0" t="0" r="r" b="b"/>
              <a:pathLst>
                <a:path w="1438" h="602">
                  <a:moveTo>
                    <a:pt x="45" y="545"/>
                  </a:moveTo>
                  <a:lnTo>
                    <a:pt x="105" y="579"/>
                  </a:lnTo>
                  <a:lnTo>
                    <a:pt x="201" y="601"/>
                  </a:lnTo>
                  <a:lnTo>
                    <a:pt x="351" y="579"/>
                  </a:lnTo>
                  <a:lnTo>
                    <a:pt x="470" y="519"/>
                  </a:lnTo>
                  <a:lnTo>
                    <a:pt x="633" y="390"/>
                  </a:lnTo>
                  <a:lnTo>
                    <a:pt x="676" y="287"/>
                  </a:lnTo>
                  <a:lnTo>
                    <a:pt x="637" y="221"/>
                  </a:lnTo>
                  <a:lnTo>
                    <a:pt x="637" y="220"/>
                  </a:lnTo>
                  <a:lnTo>
                    <a:pt x="637" y="220"/>
                  </a:lnTo>
                  <a:lnTo>
                    <a:pt x="637" y="220"/>
                  </a:lnTo>
                  <a:lnTo>
                    <a:pt x="637" y="219"/>
                  </a:lnTo>
                  <a:lnTo>
                    <a:pt x="637" y="218"/>
                  </a:lnTo>
                  <a:lnTo>
                    <a:pt x="637" y="217"/>
                  </a:lnTo>
                  <a:lnTo>
                    <a:pt x="637" y="217"/>
                  </a:lnTo>
                  <a:lnTo>
                    <a:pt x="637" y="215"/>
                  </a:lnTo>
                  <a:lnTo>
                    <a:pt x="638" y="215"/>
                  </a:lnTo>
                  <a:lnTo>
                    <a:pt x="638" y="215"/>
                  </a:lnTo>
                  <a:lnTo>
                    <a:pt x="638" y="213"/>
                  </a:lnTo>
                  <a:lnTo>
                    <a:pt x="639" y="212"/>
                  </a:lnTo>
                  <a:lnTo>
                    <a:pt x="639" y="212"/>
                  </a:lnTo>
                  <a:lnTo>
                    <a:pt x="639" y="211"/>
                  </a:lnTo>
                  <a:lnTo>
                    <a:pt x="639" y="210"/>
                  </a:lnTo>
                  <a:lnTo>
                    <a:pt x="639" y="209"/>
                  </a:lnTo>
                  <a:lnTo>
                    <a:pt x="639" y="209"/>
                  </a:lnTo>
                  <a:lnTo>
                    <a:pt x="639" y="209"/>
                  </a:lnTo>
                  <a:lnTo>
                    <a:pt x="639" y="207"/>
                  </a:lnTo>
                  <a:lnTo>
                    <a:pt x="639" y="207"/>
                  </a:lnTo>
                  <a:lnTo>
                    <a:pt x="640" y="206"/>
                  </a:lnTo>
                  <a:lnTo>
                    <a:pt x="640" y="205"/>
                  </a:lnTo>
                  <a:lnTo>
                    <a:pt x="640" y="205"/>
                  </a:lnTo>
                  <a:lnTo>
                    <a:pt x="641" y="204"/>
                  </a:lnTo>
                  <a:lnTo>
                    <a:pt x="641" y="203"/>
                  </a:lnTo>
                  <a:lnTo>
                    <a:pt x="641" y="203"/>
                  </a:lnTo>
                  <a:lnTo>
                    <a:pt x="641" y="202"/>
                  </a:lnTo>
                  <a:lnTo>
                    <a:pt x="643" y="202"/>
                  </a:lnTo>
                  <a:lnTo>
                    <a:pt x="643" y="201"/>
                  </a:lnTo>
                  <a:lnTo>
                    <a:pt x="644" y="201"/>
                  </a:lnTo>
                  <a:lnTo>
                    <a:pt x="646" y="201"/>
                  </a:lnTo>
                  <a:lnTo>
                    <a:pt x="651" y="202"/>
                  </a:lnTo>
                  <a:lnTo>
                    <a:pt x="688" y="225"/>
                  </a:lnTo>
                  <a:lnTo>
                    <a:pt x="743" y="275"/>
                  </a:lnTo>
                  <a:lnTo>
                    <a:pt x="833" y="281"/>
                  </a:lnTo>
                  <a:lnTo>
                    <a:pt x="877" y="170"/>
                  </a:lnTo>
                  <a:lnTo>
                    <a:pt x="901" y="209"/>
                  </a:lnTo>
                  <a:lnTo>
                    <a:pt x="890" y="287"/>
                  </a:lnTo>
                  <a:lnTo>
                    <a:pt x="958" y="328"/>
                  </a:lnTo>
                  <a:lnTo>
                    <a:pt x="1012" y="243"/>
                  </a:lnTo>
                  <a:lnTo>
                    <a:pt x="1012" y="300"/>
                  </a:lnTo>
                  <a:lnTo>
                    <a:pt x="1081" y="373"/>
                  </a:lnTo>
                  <a:lnTo>
                    <a:pt x="1169" y="390"/>
                  </a:lnTo>
                  <a:lnTo>
                    <a:pt x="1237" y="397"/>
                  </a:lnTo>
                  <a:lnTo>
                    <a:pt x="1299" y="400"/>
                  </a:lnTo>
                  <a:lnTo>
                    <a:pt x="1379" y="388"/>
                  </a:lnTo>
                  <a:lnTo>
                    <a:pt x="1422" y="345"/>
                  </a:lnTo>
                  <a:lnTo>
                    <a:pt x="1424" y="344"/>
                  </a:lnTo>
                  <a:lnTo>
                    <a:pt x="1434" y="295"/>
                  </a:lnTo>
                  <a:lnTo>
                    <a:pt x="1434" y="293"/>
                  </a:lnTo>
                  <a:lnTo>
                    <a:pt x="1437" y="257"/>
                  </a:lnTo>
                  <a:lnTo>
                    <a:pt x="1431" y="249"/>
                  </a:lnTo>
                  <a:lnTo>
                    <a:pt x="1430" y="248"/>
                  </a:lnTo>
                  <a:lnTo>
                    <a:pt x="1424" y="250"/>
                  </a:lnTo>
                  <a:lnTo>
                    <a:pt x="1407" y="260"/>
                  </a:lnTo>
                  <a:lnTo>
                    <a:pt x="1301" y="305"/>
                  </a:lnTo>
                  <a:lnTo>
                    <a:pt x="1277" y="300"/>
                  </a:lnTo>
                  <a:lnTo>
                    <a:pt x="1217" y="273"/>
                  </a:lnTo>
                  <a:lnTo>
                    <a:pt x="1200" y="210"/>
                  </a:lnTo>
                  <a:lnTo>
                    <a:pt x="1064" y="130"/>
                  </a:lnTo>
                  <a:lnTo>
                    <a:pt x="1006" y="114"/>
                  </a:lnTo>
                  <a:lnTo>
                    <a:pt x="937" y="95"/>
                  </a:lnTo>
                  <a:lnTo>
                    <a:pt x="934" y="95"/>
                  </a:lnTo>
                  <a:lnTo>
                    <a:pt x="924" y="93"/>
                  </a:lnTo>
                  <a:lnTo>
                    <a:pt x="919" y="93"/>
                  </a:lnTo>
                  <a:lnTo>
                    <a:pt x="827" y="72"/>
                  </a:lnTo>
                  <a:lnTo>
                    <a:pt x="735" y="50"/>
                  </a:lnTo>
                  <a:lnTo>
                    <a:pt x="678" y="45"/>
                  </a:lnTo>
                  <a:lnTo>
                    <a:pt x="527" y="22"/>
                  </a:lnTo>
                  <a:lnTo>
                    <a:pt x="527" y="22"/>
                  </a:lnTo>
                  <a:lnTo>
                    <a:pt x="527" y="21"/>
                  </a:lnTo>
                  <a:lnTo>
                    <a:pt x="527" y="21"/>
                  </a:lnTo>
                  <a:lnTo>
                    <a:pt x="527" y="21"/>
                  </a:lnTo>
                  <a:lnTo>
                    <a:pt x="527" y="21"/>
                  </a:lnTo>
                  <a:lnTo>
                    <a:pt x="527" y="21"/>
                  </a:lnTo>
                  <a:lnTo>
                    <a:pt x="527" y="21"/>
                  </a:lnTo>
                  <a:lnTo>
                    <a:pt x="527" y="21"/>
                  </a:lnTo>
                  <a:lnTo>
                    <a:pt x="526" y="21"/>
                  </a:lnTo>
                  <a:lnTo>
                    <a:pt x="526" y="21"/>
                  </a:lnTo>
                  <a:lnTo>
                    <a:pt x="526" y="21"/>
                  </a:lnTo>
                  <a:lnTo>
                    <a:pt x="526" y="21"/>
                  </a:lnTo>
                  <a:lnTo>
                    <a:pt x="526" y="20"/>
                  </a:lnTo>
                  <a:lnTo>
                    <a:pt x="526" y="20"/>
                  </a:lnTo>
                  <a:lnTo>
                    <a:pt x="524" y="20"/>
                  </a:lnTo>
                  <a:lnTo>
                    <a:pt x="524" y="19"/>
                  </a:lnTo>
                  <a:lnTo>
                    <a:pt x="524" y="19"/>
                  </a:lnTo>
                  <a:lnTo>
                    <a:pt x="524" y="19"/>
                  </a:lnTo>
                  <a:lnTo>
                    <a:pt x="524" y="19"/>
                  </a:lnTo>
                  <a:lnTo>
                    <a:pt x="524" y="18"/>
                  </a:lnTo>
                  <a:lnTo>
                    <a:pt x="524" y="18"/>
                  </a:lnTo>
                  <a:lnTo>
                    <a:pt x="524" y="18"/>
                  </a:lnTo>
                  <a:lnTo>
                    <a:pt x="524" y="18"/>
                  </a:lnTo>
                  <a:lnTo>
                    <a:pt x="524" y="18"/>
                  </a:lnTo>
                  <a:lnTo>
                    <a:pt x="533" y="14"/>
                  </a:lnTo>
                  <a:lnTo>
                    <a:pt x="539" y="13"/>
                  </a:lnTo>
                  <a:lnTo>
                    <a:pt x="561" y="14"/>
                  </a:lnTo>
                  <a:lnTo>
                    <a:pt x="564" y="14"/>
                  </a:lnTo>
                  <a:lnTo>
                    <a:pt x="548" y="0"/>
                  </a:lnTo>
                  <a:lnTo>
                    <a:pt x="543" y="2"/>
                  </a:lnTo>
                  <a:lnTo>
                    <a:pt x="529" y="3"/>
                  </a:lnTo>
                  <a:lnTo>
                    <a:pt x="524" y="4"/>
                  </a:lnTo>
                  <a:lnTo>
                    <a:pt x="521" y="5"/>
                  </a:lnTo>
                  <a:lnTo>
                    <a:pt x="500" y="7"/>
                  </a:lnTo>
                  <a:lnTo>
                    <a:pt x="494" y="8"/>
                  </a:lnTo>
                  <a:lnTo>
                    <a:pt x="441" y="18"/>
                  </a:lnTo>
                  <a:lnTo>
                    <a:pt x="313" y="75"/>
                  </a:lnTo>
                  <a:lnTo>
                    <a:pt x="202" y="137"/>
                  </a:lnTo>
                  <a:lnTo>
                    <a:pt x="115" y="178"/>
                  </a:lnTo>
                  <a:lnTo>
                    <a:pt x="61" y="210"/>
                  </a:lnTo>
                  <a:lnTo>
                    <a:pt x="17" y="253"/>
                  </a:lnTo>
                  <a:lnTo>
                    <a:pt x="4" y="271"/>
                  </a:lnTo>
                  <a:lnTo>
                    <a:pt x="4" y="273"/>
                  </a:lnTo>
                  <a:lnTo>
                    <a:pt x="0" y="312"/>
                  </a:lnTo>
                  <a:lnTo>
                    <a:pt x="4" y="414"/>
                  </a:lnTo>
                  <a:lnTo>
                    <a:pt x="3" y="498"/>
                  </a:lnTo>
                  <a:lnTo>
                    <a:pt x="45" y="545"/>
                  </a:lnTo>
                  <a:lnTo>
                    <a:pt x="45" y="545"/>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42" name="Freeform 346"/>
            <p:cNvSpPr>
              <a:spLocks/>
            </p:cNvSpPr>
            <p:nvPr/>
          </p:nvSpPr>
          <p:spPr bwMode="auto">
            <a:xfrm>
              <a:off x="1840" y="3214"/>
              <a:ext cx="738" cy="382"/>
            </a:xfrm>
            <a:custGeom>
              <a:avLst/>
              <a:gdLst/>
              <a:ahLst/>
              <a:cxnLst>
                <a:cxn ang="0">
                  <a:pos x="329" y="0"/>
                </a:cxn>
                <a:cxn ang="0">
                  <a:pos x="334" y="15"/>
                </a:cxn>
                <a:cxn ang="0">
                  <a:pos x="417" y="30"/>
                </a:cxn>
                <a:cxn ang="0">
                  <a:pos x="470" y="10"/>
                </a:cxn>
                <a:cxn ang="0">
                  <a:pos x="496" y="46"/>
                </a:cxn>
                <a:cxn ang="0">
                  <a:pos x="543" y="51"/>
                </a:cxn>
                <a:cxn ang="0">
                  <a:pos x="585" y="51"/>
                </a:cxn>
                <a:cxn ang="0">
                  <a:pos x="600" y="36"/>
                </a:cxn>
                <a:cxn ang="0">
                  <a:pos x="647" y="67"/>
                </a:cxn>
                <a:cxn ang="0">
                  <a:pos x="737" y="83"/>
                </a:cxn>
                <a:cxn ang="0">
                  <a:pos x="622" y="72"/>
                </a:cxn>
                <a:cxn ang="0">
                  <a:pos x="559" y="88"/>
                </a:cxn>
                <a:cxn ang="0">
                  <a:pos x="486" y="72"/>
                </a:cxn>
                <a:cxn ang="0">
                  <a:pos x="397" y="61"/>
                </a:cxn>
                <a:cxn ang="0">
                  <a:pos x="307" y="77"/>
                </a:cxn>
                <a:cxn ang="0">
                  <a:pos x="245" y="98"/>
                </a:cxn>
                <a:cxn ang="0">
                  <a:pos x="209" y="177"/>
                </a:cxn>
                <a:cxn ang="0">
                  <a:pos x="198" y="208"/>
                </a:cxn>
                <a:cxn ang="0">
                  <a:pos x="177" y="218"/>
                </a:cxn>
                <a:cxn ang="0">
                  <a:pos x="119" y="255"/>
                </a:cxn>
                <a:cxn ang="0">
                  <a:pos x="98" y="297"/>
                </a:cxn>
                <a:cxn ang="0">
                  <a:pos x="98" y="338"/>
                </a:cxn>
                <a:cxn ang="0">
                  <a:pos x="104" y="381"/>
                </a:cxn>
                <a:cxn ang="0">
                  <a:pos x="43" y="322"/>
                </a:cxn>
                <a:cxn ang="0">
                  <a:pos x="0" y="302"/>
                </a:cxn>
                <a:cxn ang="0">
                  <a:pos x="87" y="263"/>
                </a:cxn>
                <a:cxn ang="0">
                  <a:pos x="146" y="224"/>
                </a:cxn>
                <a:cxn ang="0">
                  <a:pos x="182" y="187"/>
                </a:cxn>
                <a:cxn ang="0">
                  <a:pos x="229" y="109"/>
                </a:cxn>
                <a:cxn ang="0">
                  <a:pos x="292" y="67"/>
                </a:cxn>
                <a:cxn ang="0">
                  <a:pos x="323" y="20"/>
                </a:cxn>
                <a:cxn ang="0">
                  <a:pos x="329" y="0"/>
                </a:cxn>
                <a:cxn ang="0">
                  <a:pos x="329" y="0"/>
                </a:cxn>
              </a:cxnLst>
              <a:rect l="0" t="0" r="r" b="b"/>
              <a:pathLst>
                <a:path w="738" h="382">
                  <a:moveTo>
                    <a:pt x="329" y="0"/>
                  </a:moveTo>
                  <a:lnTo>
                    <a:pt x="334" y="15"/>
                  </a:lnTo>
                  <a:lnTo>
                    <a:pt x="417" y="30"/>
                  </a:lnTo>
                  <a:lnTo>
                    <a:pt x="470" y="10"/>
                  </a:lnTo>
                  <a:lnTo>
                    <a:pt x="496" y="46"/>
                  </a:lnTo>
                  <a:lnTo>
                    <a:pt x="543" y="51"/>
                  </a:lnTo>
                  <a:lnTo>
                    <a:pt x="585" y="51"/>
                  </a:lnTo>
                  <a:lnTo>
                    <a:pt x="600" y="36"/>
                  </a:lnTo>
                  <a:lnTo>
                    <a:pt x="647" y="67"/>
                  </a:lnTo>
                  <a:lnTo>
                    <a:pt x="737" y="83"/>
                  </a:lnTo>
                  <a:lnTo>
                    <a:pt x="622" y="72"/>
                  </a:lnTo>
                  <a:lnTo>
                    <a:pt x="559" y="88"/>
                  </a:lnTo>
                  <a:lnTo>
                    <a:pt x="486" y="72"/>
                  </a:lnTo>
                  <a:lnTo>
                    <a:pt x="397" y="61"/>
                  </a:lnTo>
                  <a:lnTo>
                    <a:pt x="307" y="77"/>
                  </a:lnTo>
                  <a:lnTo>
                    <a:pt x="245" y="98"/>
                  </a:lnTo>
                  <a:lnTo>
                    <a:pt x="209" y="177"/>
                  </a:lnTo>
                  <a:lnTo>
                    <a:pt x="198" y="208"/>
                  </a:lnTo>
                  <a:lnTo>
                    <a:pt x="177" y="218"/>
                  </a:lnTo>
                  <a:lnTo>
                    <a:pt x="119" y="255"/>
                  </a:lnTo>
                  <a:lnTo>
                    <a:pt x="98" y="297"/>
                  </a:lnTo>
                  <a:lnTo>
                    <a:pt x="98" y="338"/>
                  </a:lnTo>
                  <a:lnTo>
                    <a:pt x="104" y="381"/>
                  </a:lnTo>
                  <a:lnTo>
                    <a:pt x="43" y="322"/>
                  </a:lnTo>
                  <a:lnTo>
                    <a:pt x="0" y="302"/>
                  </a:lnTo>
                  <a:lnTo>
                    <a:pt x="87" y="263"/>
                  </a:lnTo>
                  <a:lnTo>
                    <a:pt x="146" y="224"/>
                  </a:lnTo>
                  <a:lnTo>
                    <a:pt x="182" y="187"/>
                  </a:lnTo>
                  <a:lnTo>
                    <a:pt x="229" y="109"/>
                  </a:lnTo>
                  <a:lnTo>
                    <a:pt x="292" y="67"/>
                  </a:lnTo>
                  <a:lnTo>
                    <a:pt x="323" y="20"/>
                  </a:lnTo>
                  <a:lnTo>
                    <a:pt x="329" y="0"/>
                  </a:lnTo>
                  <a:lnTo>
                    <a:pt x="329"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443" name="Freeform 347"/>
            <p:cNvSpPr>
              <a:spLocks/>
            </p:cNvSpPr>
            <p:nvPr/>
          </p:nvSpPr>
          <p:spPr bwMode="auto">
            <a:xfrm>
              <a:off x="2509" y="3010"/>
              <a:ext cx="503" cy="126"/>
            </a:xfrm>
            <a:custGeom>
              <a:avLst/>
              <a:gdLst/>
              <a:ahLst/>
              <a:cxnLst>
                <a:cxn ang="0">
                  <a:pos x="0" y="0"/>
                </a:cxn>
                <a:cxn ang="0">
                  <a:pos x="68" y="31"/>
                </a:cxn>
                <a:cxn ang="0">
                  <a:pos x="130" y="73"/>
                </a:cxn>
                <a:cxn ang="0">
                  <a:pos x="156" y="104"/>
                </a:cxn>
                <a:cxn ang="0">
                  <a:pos x="183" y="104"/>
                </a:cxn>
                <a:cxn ang="0">
                  <a:pos x="272" y="104"/>
                </a:cxn>
                <a:cxn ang="0">
                  <a:pos x="339" y="109"/>
                </a:cxn>
                <a:cxn ang="0">
                  <a:pos x="392" y="114"/>
                </a:cxn>
                <a:cxn ang="0">
                  <a:pos x="434" y="125"/>
                </a:cxn>
                <a:cxn ang="0">
                  <a:pos x="502" y="109"/>
                </a:cxn>
                <a:cxn ang="0">
                  <a:pos x="455" y="104"/>
                </a:cxn>
                <a:cxn ang="0">
                  <a:pos x="366" y="104"/>
                </a:cxn>
                <a:cxn ang="0">
                  <a:pos x="324" y="104"/>
                </a:cxn>
                <a:cxn ang="0">
                  <a:pos x="251" y="104"/>
                </a:cxn>
                <a:cxn ang="0">
                  <a:pos x="235" y="83"/>
                </a:cxn>
                <a:cxn ang="0">
                  <a:pos x="225" y="62"/>
                </a:cxn>
                <a:cxn ang="0">
                  <a:pos x="193" y="83"/>
                </a:cxn>
                <a:cxn ang="0">
                  <a:pos x="178" y="73"/>
                </a:cxn>
                <a:cxn ang="0">
                  <a:pos x="167" y="67"/>
                </a:cxn>
                <a:cxn ang="0">
                  <a:pos x="141" y="62"/>
                </a:cxn>
                <a:cxn ang="0">
                  <a:pos x="110" y="41"/>
                </a:cxn>
                <a:cxn ang="0">
                  <a:pos x="47" y="21"/>
                </a:cxn>
                <a:cxn ang="0">
                  <a:pos x="15" y="0"/>
                </a:cxn>
                <a:cxn ang="0">
                  <a:pos x="0" y="0"/>
                </a:cxn>
                <a:cxn ang="0">
                  <a:pos x="0" y="0"/>
                </a:cxn>
              </a:cxnLst>
              <a:rect l="0" t="0" r="r" b="b"/>
              <a:pathLst>
                <a:path w="503" h="126">
                  <a:moveTo>
                    <a:pt x="0" y="0"/>
                  </a:moveTo>
                  <a:lnTo>
                    <a:pt x="68" y="31"/>
                  </a:lnTo>
                  <a:lnTo>
                    <a:pt x="130" y="73"/>
                  </a:lnTo>
                  <a:lnTo>
                    <a:pt x="156" y="104"/>
                  </a:lnTo>
                  <a:lnTo>
                    <a:pt x="183" y="104"/>
                  </a:lnTo>
                  <a:lnTo>
                    <a:pt x="272" y="104"/>
                  </a:lnTo>
                  <a:lnTo>
                    <a:pt x="339" y="109"/>
                  </a:lnTo>
                  <a:lnTo>
                    <a:pt x="392" y="114"/>
                  </a:lnTo>
                  <a:lnTo>
                    <a:pt x="434" y="125"/>
                  </a:lnTo>
                  <a:lnTo>
                    <a:pt x="502" y="109"/>
                  </a:lnTo>
                  <a:lnTo>
                    <a:pt x="455" y="104"/>
                  </a:lnTo>
                  <a:lnTo>
                    <a:pt x="366" y="104"/>
                  </a:lnTo>
                  <a:lnTo>
                    <a:pt x="324" y="104"/>
                  </a:lnTo>
                  <a:lnTo>
                    <a:pt x="251" y="104"/>
                  </a:lnTo>
                  <a:lnTo>
                    <a:pt x="235" y="83"/>
                  </a:lnTo>
                  <a:lnTo>
                    <a:pt x="225" y="62"/>
                  </a:lnTo>
                  <a:lnTo>
                    <a:pt x="193" y="83"/>
                  </a:lnTo>
                  <a:lnTo>
                    <a:pt x="178" y="73"/>
                  </a:lnTo>
                  <a:lnTo>
                    <a:pt x="167" y="67"/>
                  </a:lnTo>
                  <a:lnTo>
                    <a:pt x="141" y="62"/>
                  </a:lnTo>
                  <a:lnTo>
                    <a:pt x="110" y="41"/>
                  </a:lnTo>
                  <a:lnTo>
                    <a:pt x="47" y="21"/>
                  </a:lnTo>
                  <a:lnTo>
                    <a:pt x="15" y="0"/>
                  </a:lnTo>
                  <a:lnTo>
                    <a:pt x="0" y="0"/>
                  </a:lnTo>
                  <a:lnTo>
                    <a:pt x="0"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444" name="Freeform 348"/>
            <p:cNvSpPr>
              <a:spLocks/>
            </p:cNvSpPr>
            <p:nvPr/>
          </p:nvSpPr>
          <p:spPr bwMode="auto">
            <a:xfrm>
              <a:off x="1860" y="3539"/>
              <a:ext cx="86" cy="255"/>
            </a:xfrm>
            <a:custGeom>
              <a:avLst/>
              <a:gdLst/>
              <a:ahLst/>
              <a:cxnLst>
                <a:cxn ang="0">
                  <a:pos x="85" y="56"/>
                </a:cxn>
                <a:cxn ang="0">
                  <a:pos x="78" y="66"/>
                </a:cxn>
                <a:cxn ang="0">
                  <a:pos x="47" y="92"/>
                </a:cxn>
                <a:cxn ang="0">
                  <a:pos x="42" y="139"/>
                </a:cxn>
                <a:cxn ang="0">
                  <a:pos x="57" y="171"/>
                </a:cxn>
                <a:cxn ang="0">
                  <a:pos x="68" y="207"/>
                </a:cxn>
                <a:cxn ang="0">
                  <a:pos x="78" y="238"/>
                </a:cxn>
                <a:cxn ang="0">
                  <a:pos x="84" y="254"/>
                </a:cxn>
                <a:cxn ang="0">
                  <a:pos x="57" y="233"/>
                </a:cxn>
                <a:cxn ang="0">
                  <a:pos x="47" y="181"/>
                </a:cxn>
                <a:cxn ang="0">
                  <a:pos x="26" y="160"/>
                </a:cxn>
                <a:cxn ang="0">
                  <a:pos x="0" y="123"/>
                </a:cxn>
                <a:cxn ang="0">
                  <a:pos x="16" y="118"/>
                </a:cxn>
                <a:cxn ang="0">
                  <a:pos x="42" y="87"/>
                </a:cxn>
                <a:cxn ang="0">
                  <a:pos x="52" y="52"/>
                </a:cxn>
                <a:cxn ang="0">
                  <a:pos x="28" y="0"/>
                </a:cxn>
                <a:cxn ang="0">
                  <a:pos x="85" y="56"/>
                </a:cxn>
                <a:cxn ang="0">
                  <a:pos x="85" y="56"/>
                </a:cxn>
              </a:cxnLst>
              <a:rect l="0" t="0" r="r" b="b"/>
              <a:pathLst>
                <a:path w="86" h="255">
                  <a:moveTo>
                    <a:pt x="85" y="56"/>
                  </a:moveTo>
                  <a:lnTo>
                    <a:pt x="78" y="66"/>
                  </a:lnTo>
                  <a:lnTo>
                    <a:pt x="47" y="92"/>
                  </a:lnTo>
                  <a:lnTo>
                    <a:pt x="42" y="139"/>
                  </a:lnTo>
                  <a:lnTo>
                    <a:pt x="57" y="171"/>
                  </a:lnTo>
                  <a:lnTo>
                    <a:pt x="68" y="207"/>
                  </a:lnTo>
                  <a:lnTo>
                    <a:pt x="78" y="238"/>
                  </a:lnTo>
                  <a:lnTo>
                    <a:pt x="84" y="254"/>
                  </a:lnTo>
                  <a:lnTo>
                    <a:pt x="57" y="233"/>
                  </a:lnTo>
                  <a:lnTo>
                    <a:pt x="47" y="181"/>
                  </a:lnTo>
                  <a:lnTo>
                    <a:pt x="26" y="160"/>
                  </a:lnTo>
                  <a:lnTo>
                    <a:pt x="0" y="123"/>
                  </a:lnTo>
                  <a:lnTo>
                    <a:pt x="16" y="118"/>
                  </a:lnTo>
                  <a:lnTo>
                    <a:pt x="42" y="87"/>
                  </a:lnTo>
                  <a:lnTo>
                    <a:pt x="52" y="52"/>
                  </a:lnTo>
                  <a:lnTo>
                    <a:pt x="28" y="0"/>
                  </a:lnTo>
                  <a:lnTo>
                    <a:pt x="85" y="56"/>
                  </a:lnTo>
                  <a:lnTo>
                    <a:pt x="85" y="56"/>
                  </a:lnTo>
                </a:path>
              </a:pathLst>
            </a:custGeom>
            <a:solidFill>
              <a:srgbClr val="008000"/>
            </a:solidFill>
            <a:ln w="9088" cap="flat" cmpd="sng">
              <a:solidFill>
                <a:srgbClr val="008000"/>
              </a:solidFill>
              <a:prstDash val="solid"/>
              <a:round/>
              <a:headEnd type="none" w="med" len="med"/>
              <a:tailEnd type="none" w="med" len="med"/>
            </a:ln>
            <a:effectLst/>
          </p:spPr>
          <p:txBody>
            <a:bodyPr/>
            <a:lstStyle/>
            <a:p>
              <a:endParaRPr lang="ja-JP" altLang="en-US"/>
            </a:p>
          </p:txBody>
        </p:sp>
        <p:sp>
          <p:nvSpPr>
            <p:cNvPr id="900445" name="Freeform 349"/>
            <p:cNvSpPr>
              <a:spLocks/>
            </p:cNvSpPr>
            <p:nvPr/>
          </p:nvSpPr>
          <p:spPr bwMode="auto">
            <a:xfrm>
              <a:off x="1296" y="3509"/>
              <a:ext cx="372" cy="296"/>
            </a:xfrm>
            <a:custGeom>
              <a:avLst/>
              <a:gdLst/>
              <a:ahLst/>
              <a:cxnLst>
                <a:cxn ang="0">
                  <a:pos x="192" y="262"/>
                </a:cxn>
                <a:cxn ang="0">
                  <a:pos x="96" y="249"/>
                </a:cxn>
                <a:cxn ang="0">
                  <a:pos x="0" y="237"/>
                </a:cxn>
                <a:cxn ang="0">
                  <a:pos x="0" y="0"/>
                </a:cxn>
                <a:cxn ang="0">
                  <a:pos x="104" y="34"/>
                </a:cxn>
                <a:cxn ang="0">
                  <a:pos x="117" y="124"/>
                </a:cxn>
                <a:cxn ang="0">
                  <a:pos x="188" y="225"/>
                </a:cxn>
                <a:cxn ang="0">
                  <a:pos x="308" y="258"/>
                </a:cxn>
                <a:cxn ang="0">
                  <a:pos x="371" y="295"/>
                </a:cxn>
                <a:cxn ang="0">
                  <a:pos x="192" y="262"/>
                </a:cxn>
                <a:cxn ang="0">
                  <a:pos x="192" y="262"/>
                </a:cxn>
              </a:cxnLst>
              <a:rect l="0" t="0" r="r" b="b"/>
              <a:pathLst>
                <a:path w="372" h="296">
                  <a:moveTo>
                    <a:pt x="192" y="262"/>
                  </a:moveTo>
                  <a:lnTo>
                    <a:pt x="96" y="249"/>
                  </a:lnTo>
                  <a:lnTo>
                    <a:pt x="0" y="237"/>
                  </a:lnTo>
                  <a:lnTo>
                    <a:pt x="0" y="0"/>
                  </a:lnTo>
                  <a:lnTo>
                    <a:pt x="104" y="34"/>
                  </a:lnTo>
                  <a:lnTo>
                    <a:pt x="117" y="124"/>
                  </a:lnTo>
                  <a:lnTo>
                    <a:pt x="188" y="225"/>
                  </a:lnTo>
                  <a:lnTo>
                    <a:pt x="308" y="258"/>
                  </a:lnTo>
                  <a:lnTo>
                    <a:pt x="371" y="295"/>
                  </a:lnTo>
                  <a:lnTo>
                    <a:pt x="192" y="262"/>
                  </a:lnTo>
                  <a:lnTo>
                    <a:pt x="192" y="262"/>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446" name="Freeform 350"/>
            <p:cNvSpPr>
              <a:spLocks/>
            </p:cNvSpPr>
            <p:nvPr/>
          </p:nvSpPr>
          <p:spPr bwMode="auto">
            <a:xfrm>
              <a:off x="895" y="3102"/>
              <a:ext cx="534" cy="743"/>
            </a:xfrm>
            <a:custGeom>
              <a:avLst/>
              <a:gdLst/>
              <a:ahLst/>
              <a:cxnLst>
                <a:cxn ang="0">
                  <a:pos x="478" y="33"/>
                </a:cxn>
                <a:cxn ang="0">
                  <a:pos x="467" y="63"/>
                </a:cxn>
                <a:cxn ang="0">
                  <a:pos x="457" y="94"/>
                </a:cxn>
                <a:cxn ang="0">
                  <a:pos x="447" y="132"/>
                </a:cxn>
                <a:cxn ang="0">
                  <a:pos x="439" y="174"/>
                </a:cxn>
                <a:cxn ang="0">
                  <a:pos x="433" y="214"/>
                </a:cxn>
                <a:cxn ang="0">
                  <a:pos x="435" y="245"/>
                </a:cxn>
                <a:cxn ang="0">
                  <a:pos x="440" y="291"/>
                </a:cxn>
                <a:cxn ang="0">
                  <a:pos x="446" y="340"/>
                </a:cxn>
                <a:cxn ang="0">
                  <a:pos x="454" y="381"/>
                </a:cxn>
                <a:cxn ang="0">
                  <a:pos x="458" y="405"/>
                </a:cxn>
                <a:cxn ang="0">
                  <a:pos x="462" y="432"/>
                </a:cxn>
                <a:cxn ang="0">
                  <a:pos x="468" y="462"/>
                </a:cxn>
                <a:cxn ang="0">
                  <a:pos x="475" y="492"/>
                </a:cxn>
                <a:cxn ang="0">
                  <a:pos x="482" y="522"/>
                </a:cxn>
                <a:cxn ang="0">
                  <a:pos x="486" y="549"/>
                </a:cxn>
                <a:cxn ang="0">
                  <a:pos x="490" y="574"/>
                </a:cxn>
                <a:cxn ang="0">
                  <a:pos x="499" y="609"/>
                </a:cxn>
                <a:cxn ang="0">
                  <a:pos x="512" y="645"/>
                </a:cxn>
                <a:cxn ang="0">
                  <a:pos x="523" y="680"/>
                </a:cxn>
                <a:cxn ang="0">
                  <a:pos x="531" y="703"/>
                </a:cxn>
                <a:cxn ang="0">
                  <a:pos x="529" y="713"/>
                </a:cxn>
                <a:cxn ang="0">
                  <a:pos x="499" y="723"/>
                </a:cxn>
                <a:cxn ang="0">
                  <a:pos x="448" y="731"/>
                </a:cxn>
                <a:cxn ang="0">
                  <a:pos x="392" y="737"/>
                </a:cxn>
                <a:cxn ang="0">
                  <a:pos x="343" y="740"/>
                </a:cxn>
                <a:cxn ang="0">
                  <a:pos x="315" y="739"/>
                </a:cxn>
                <a:cxn ang="0">
                  <a:pos x="262" y="738"/>
                </a:cxn>
                <a:cxn ang="0">
                  <a:pos x="210" y="738"/>
                </a:cxn>
                <a:cxn ang="0">
                  <a:pos x="162" y="741"/>
                </a:cxn>
                <a:cxn ang="0">
                  <a:pos x="124" y="742"/>
                </a:cxn>
                <a:cxn ang="0">
                  <a:pos x="97" y="742"/>
                </a:cxn>
                <a:cxn ang="0">
                  <a:pos x="82" y="727"/>
                </a:cxn>
                <a:cxn ang="0">
                  <a:pos x="61" y="662"/>
                </a:cxn>
                <a:cxn ang="0">
                  <a:pos x="39" y="564"/>
                </a:cxn>
                <a:cxn ang="0">
                  <a:pos x="16" y="459"/>
                </a:cxn>
                <a:cxn ang="0">
                  <a:pos x="3" y="364"/>
                </a:cxn>
                <a:cxn ang="0">
                  <a:pos x="1" y="298"/>
                </a:cxn>
                <a:cxn ang="0">
                  <a:pos x="1" y="227"/>
                </a:cxn>
                <a:cxn ang="0">
                  <a:pos x="1" y="153"/>
                </a:cxn>
                <a:cxn ang="0">
                  <a:pos x="4" y="84"/>
                </a:cxn>
                <a:cxn ang="0">
                  <a:pos x="9" y="33"/>
                </a:cxn>
                <a:cxn ang="0">
                  <a:pos x="17" y="9"/>
                </a:cxn>
                <a:cxn ang="0">
                  <a:pos x="61" y="5"/>
                </a:cxn>
                <a:cxn ang="0">
                  <a:pos x="158" y="2"/>
                </a:cxn>
                <a:cxn ang="0">
                  <a:pos x="276" y="0"/>
                </a:cxn>
                <a:cxn ang="0">
                  <a:pos x="393" y="0"/>
                </a:cxn>
                <a:cxn ang="0">
                  <a:pos x="477" y="3"/>
                </a:cxn>
                <a:cxn ang="0">
                  <a:pos x="493" y="4"/>
                </a:cxn>
                <a:cxn ang="0">
                  <a:pos x="490" y="6"/>
                </a:cxn>
                <a:cxn ang="0">
                  <a:pos x="490" y="7"/>
                </a:cxn>
                <a:cxn ang="0">
                  <a:pos x="488" y="11"/>
                </a:cxn>
                <a:cxn ang="0">
                  <a:pos x="488" y="12"/>
                </a:cxn>
                <a:cxn ang="0">
                  <a:pos x="488" y="12"/>
                </a:cxn>
              </a:cxnLst>
              <a:rect l="0" t="0" r="r" b="b"/>
              <a:pathLst>
                <a:path w="534" h="743">
                  <a:moveTo>
                    <a:pt x="488" y="12"/>
                  </a:moveTo>
                  <a:lnTo>
                    <a:pt x="482" y="23"/>
                  </a:lnTo>
                  <a:lnTo>
                    <a:pt x="478" y="33"/>
                  </a:lnTo>
                  <a:lnTo>
                    <a:pt x="474" y="43"/>
                  </a:lnTo>
                  <a:lnTo>
                    <a:pt x="470" y="52"/>
                  </a:lnTo>
                  <a:lnTo>
                    <a:pt x="467" y="63"/>
                  </a:lnTo>
                  <a:lnTo>
                    <a:pt x="463" y="73"/>
                  </a:lnTo>
                  <a:lnTo>
                    <a:pt x="459" y="84"/>
                  </a:lnTo>
                  <a:lnTo>
                    <a:pt x="457" y="94"/>
                  </a:lnTo>
                  <a:lnTo>
                    <a:pt x="454" y="106"/>
                  </a:lnTo>
                  <a:lnTo>
                    <a:pt x="451" y="118"/>
                  </a:lnTo>
                  <a:lnTo>
                    <a:pt x="447" y="132"/>
                  </a:lnTo>
                  <a:lnTo>
                    <a:pt x="445" y="144"/>
                  </a:lnTo>
                  <a:lnTo>
                    <a:pt x="442" y="160"/>
                  </a:lnTo>
                  <a:lnTo>
                    <a:pt x="439" y="174"/>
                  </a:lnTo>
                  <a:lnTo>
                    <a:pt x="436" y="191"/>
                  </a:lnTo>
                  <a:lnTo>
                    <a:pt x="434" y="207"/>
                  </a:lnTo>
                  <a:lnTo>
                    <a:pt x="433" y="214"/>
                  </a:lnTo>
                  <a:lnTo>
                    <a:pt x="433" y="222"/>
                  </a:lnTo>
                  <a:lnTo>
                    <a:pt x="433" y="234"/>
                  </a:lnTo>
                  <a:lnTo>
                    <a:pt x="435" y="245"/>
                  </a:lnTo>
                  <a:lnTo>
                    <a:pt x="437" y="260"/>
                  </a:lnTo>
                  <a:lnTo>
                    <a:pt x="438" y="275"/>
                  </a:lnTo>
                  <a:lnTo>
                    <a:pt x="440" y="291"/>
                  </a:lnTo>
                  <a:lnTo>
                    <a:pt x="443" y="307"/>
                  </a:lnTo>
                  <a:lnTo>
                    <a:pt x="445" y="324"/>
                  </a:lnTo>
                  <a:lnTo>
                    <a:pt x="446" y="340"/>
                  </a:lnTo>
                  <a:lnTo>
                    <a:pt x="448" y="355"/>
                  </a:lnTo>
                  <a:lnTo>
                    <a:pt x="452" y="368"/>
                  </a:lnTo>
                  <a:lnTo>
                    <a:pt x="454" y="381"/>
                  </a:lnTo>
                  <a:lnTo>
                    <a:pt x="455" y="392"/>
                  </a:lnTo>
                  <a:lnTo>
                    <a:pt x="457" y="400"/>
                  </a:lnTo>
                  <a:lnTo>
                    <a:pt x="458" y="405"/>
                  </a:lnTo>
                  <a:lnTo>
                    <a:pt x="459" y="414"/>
                  </a:lnTo>
                  <a:lnTo>
                    <a:pt x="461" y="423"/>
                  </a:lnTo>
                  <a:lnTo>
                    <a:pt x="462" y="432"/>
                  </a:lnTo>
                  <a:lnTo>
                    <a:pt x="464" y="441"/>
                  </a:lnTo>
                  <a:lnTo>
                    <a:pt x="466" y="452"/>
                  </a:lnTo>
                  <a:lnTo>
                    <a:pt x="468" y="462"/>
                  </a:lnTo>
                  <a:lnTo>
                    <a:pt x="470" y="473"/>
                  </a:lnTo>
                  <a:lnTo>
                    <a:pt x="473" y="481"/>
                  </a:lnTo>
                  <a:lnTo>
                    <a:pt x="475" y="492"/>
                  </a:lnTo>
                  <a:lnTo>
                    <a:pt x="477" y="502"/>
                  </a:lnTo>
                  <a:lnTo>
                    <a:pt x="478" y="513"/>
                  </a:lnTo>
                  <a:lnTo>
                    <a:pt x="482" y="522"/>
                  </a:lnTo>
                  <a:lnTo>
                    <a:pt x="483" y="531"/>
                  </a:lnTo>
                  <a:lnTo>
                    <a:pt x="485" y="540"/>
                  </a:lnTo>
                  <a:lnTo>
                    <a:pt x="486" y="549"/>
                  </a:lnTo>
                  <a:lnTo>
                    <a:pt x="488" y="556"/>
                  </a:lnTo>
                  <a:lnTo>
                    <a:pt x="488" y="565"/>
                  </a:lnTo>
                  <a:lnTo>
                    <a:pt x="490" y="574"/>
                  </a:lnTo>
                  <a:lnTo>
                    <a:pt x="492" y="585"/>
                  </a:lnTo>
                  <a:lnTo>
                    <a:pt x="496" y="596"/>
                  </a:lnTo>
                  <a:lnTo>
                    <a:pt x="499" y="609"/>
                  </a:lnTo>
                  <a:lnTo>
                    <a:pt x="503" y="620"/>
                  </a:lnTo>
                  <a:lnTo>
                    <a:pt x="507" y="633"/>
                  </a:lnTo>
                  <a:lnTo>
                    <a:pt x="512" y="645"/>
                  </a:lnTo>
                  <a:lnTo>
                    <a:pt x="515" y="657"/>
                  </a:lnTo>
                  <a:lnTo>
                    <a:pt x="519" y="669"/>
                  </a:lnTo>
                  <a:lnTo>
                    <a:pt x="523" y="680"/>
                  </a:lnTo>
                  <a:lnTo>
                    <a:pt x="527" y="688"/>
                  </a:lnTo>
                  <a:lnTo>
                    <a:pt x="528" y="697"/>
                  </a:lnTo>
                  <a:lnTo>
                    <a:pt x="531" y="703"/>
                  </a:lnTo>
                  <a:lnTo>
                    <a:pt x="532" y="707"/>
                  </a:lnTo>
                  <a:lnTo>
                    <a:pt x="533" y="708"/>
                  </a:lnTo>
                  <a:lnTo>
                    <a:pt x="529" y="713"/>
                  </a:lnTo>
                  <a:lnTo>
                    <a:pt x="522" y="717"/>
                  </a:lnTo>
                  <a:lnTo>
                    <a:pt x="511" y="720"/>
                  </a:lnTo>
                  <a:lnTo>
                    <a:pt x="499" y="723"/>
                  </a:lnTo>
                  <a:lnTo>
                    <a:pt x="483" y="726"/>
                  </a:lnTo>
                  <a:lnTo>
                    <a:pt x="466" y="729"/>
                  </a:lnTo>
                  <a:lnTo>
                    <a:pt x="448" y="731"/>
                  </a:lnTo>
                  <a:lnTo>
                    <a:pt x="430" y="733"/>
                  </a:lnTo>
                  <a:lnTo>
                    <a:pt x="411" y="736"/>
                  </a:lnTo>
                  <a:lnTo>
                    <a:pt x="392" y="737"/>
                  </a:lnTo>
                  <a:lnTo>
                    <a:pt x="374" y="739"/>
                  </a:lnTo>
                  <a:lnTo>
                    <a:pt x="358" y="739"/>
                  </a:lnTo>
                  <a:lnTo>
                    <a:pt x="343" y="740"/>
                  </a:lnTo>
                  <a:lnTo>
                    <a:pt x="331" y="740"/>
                  </a:lnTo>
                  <a:lnTo>
                    <a:pt x="320" y="740"/>
                  </a:lnTo>
                  <a:lnTo>
                    <a:pt x="315" y="739"/>
                  </a:lnTo>
                  <a:lnTo>
                    <a:pt x="297" y="739"/>
                  </a:lnTo>
                  <a:lnTo>
                    <a:pt x="279" y="738"/>
                  </a:lnTo>
                  <a:lnTo>
                    <a:pt x="262" y="738"/>
                  </a:lnTo>
                  <a:lnTo>
                    <a:pt x="244" y="737"/>
                  </a:lnTo>
                  <a:lnTo>
                    <a:pt x="227" y="738"/>
                  </a:lnTo>
                  <a:lnTo>
                    <a:pt x="210" y="738"/>
                  </a:lnTo>
                  <a:lnTo>
                    <a:pt x="193" y="739"/>
                  </a:lnTo>
                  <a:lnTo>
                    <a:pt x="178" y="739"/>
                  </a:lnTo>
                  <a:lnTo>
                    <a:pt x="162" y="741"/>
                  </a:lnTo>
                  <a:lnTo>
                    <a:pt x="148" y="741"/>
                  </a:lnTo>
                  <a:lnTo>
                    <a:pt x="135" y="742"/>
                  </a:lnTo>
                  <a:lnTo>
                    <a:pt x="124" y="742"/>
                  </a:lnTo>
                  <a:lnTo>
                    <a:pt x="112" y="742"/>
                  </a:lnTo>
                  <a:lnTo>
                    <a:pt x="104" y="742"/>
                  </a:lnTo>
                  <a:lnTo>
                    <a:pt x="97" y="742"/>
                  </a:lnTo>
                  <a:lnTo>
                    <a:pt x="93" y="741"/>
                  </a:lnTo>
                  <a:lnTo>
                    <a:pt x="88" y="738"/>
                  </a:lnTo>
                  <a:lnTo>
                    <a:pt x="82" y="727"/>
                  </a:lnTo>
                  <a:lnTo>
                    <a:pt x="76" y="710"/>
                  </a:lnTo>
                  <a:lnTo>
                    <a:pt x="69" y="688"/>
                  </a:lnTo>
                  <a:lnTo>
                    <a:pt x="61" y="662"/>
                  </a:lnTo>
                  <a:lnTo>
                    <a:pt x="54" y="632"/>
                  </a:lnTo>
                  <a:lnTo>
                    <a:pt x="46" y="599"/>
                  </a:lnTo>
                  <a:lnTo>
                    <a:pt x="39" y="564"/>
                  </a:lnTo>
                  <a:lnTo>
                    <a:pt x="30" y="530"/>
                  </a:lnTo>
                  <a:lnTo>
                    <a:pt x="23" y="494"/>
                  </a:lnTo>
                  <a:lnTo>
                    <a:pt x="16" y="459"/>
                  </a:lnTo>
                  <a:lnTo>
                    <a:pt x="11" y="425"/>
                  </a:lnTo>
                  <a:lnTo>
                    <a:pt x="6" y="393"/>
                  </a:lnTo>
                  <a:lnTo>
                    <a:pt x="3" y="364"/>
                  </a:lnTo>
                  <a:lnTo>
                    <a:pt x="0" y="340"/>
                  </a:lnTo>
                  <a:lnTo>
                    <a:pt x="1" y="318"/>
                  </a:lnTo>
                  <a:lnTo>
                    <a:pt x="1" y="298"/>
                  </a:lnTo>
                  <a:lnTo>
                    <a:pt x="1" y="276"/>
                  </a:lnTo>
                  <a:lnTo>
                    <a:pt x="1" y="253"/>
                  </a:lnTo>
                  <a:lnTo>
                    <a:pt x="1" y="227"/>
                  </a:lnTo>
                  <a:lnTo>
                    <a:pt x="1" y="203"/>
                  </a:lnTo>
                  <a:lnTo>
                    <a:pt x="1" y="178"/>
                  </a:lnTo>
                  <a:lnTo>
                    <a:pt x="1" y="153"/>
                  </a:lnTo>
                  <a:lnTo>
                    <a:pt x="3" y="128"/>
                  </a:lnTo>
                  <a:lnTo>
                    <a:pt x="3" y="106"/>
                  </a:lnTo>
                  <a:lnTo>
                    <a:pt x="4" y="84"/>
                  </a:lnTo>
                  <a:lnTo>
                    <a:pt x="5" y="65"/>
                  </a:lnTo>
                  <a:lnTo>
                    <a:pt x="7" y="47"/>
                  </a:lnTo>
                  <a:lnTo>
                    <a:pt x="9" y="33"/>
                  </a:lnTo>
                  <a:lnTo>
                    <a:pt x="11" y="20"/>
                  </a:lnTo>
                  <a:lnTo>
                    <a:pt x="13" y="14"/>
                  </a:lnTo>
                  <a:lnTo>
                    <a:pt x="17" y="9"/>
                  </a:lnTo>
                  <a:lnTo>
                    <a:pt x="24" y="9"/>
                  </a:lnTo>
                  <a:lnTo>
                    <a:pt x="39" y="7"/>
                  </a:lnTo>
                  <a:lnTo>
                    <a:pt x="61" y="5"/>
                  </a:lnTo>
                  <a:lnTo>
                    <a:pt x="89" y="3"/>
                  </a:lnTo>
                  <a:lnTo>
                    <a:pt x="121" y="3"/>
                  </a:lnTo>
                  <a:lnTo>
                    <a:pt x="158" y="2"/>
                  </a:lnTo>
                  <a:lnTo>
                    <a:pt x="196" y="2"/>
                  </a:lnTo>
                  <a:lnTo>
                    <a:pt x="236" y="0"/>
                  </a:lnTo>
                  <a:lnTo>
                    <a:pt x="276" y="0"/>
                  </a:lnTo>
                  <a:lnTo>
                    <a:pt x="318" y="0"/>
                  </a:lnTo>
                  <a:lnTo>
                    <a:pt x="356" y="0"/>
                  </a:lnTo>
                  <a:lnTo>
                    <a:pt x="393" y="0"/>
                  </a:lnTo>
                  <a:lnTo>
                    <a:pt x="425" y="1"/>
                  </a:lnTo>
                  <a:lnTo>
                    <a:pt x="454" y="1"/>
                  </a:lnTo>
                  <a:lnTo>
                    <a:pt x="477" y="3"/>
                  </a:lnTo>
                  <a:lnTo>
                    <a:pt x="494" y="3"/>
                  </a:lnTo>
                  <a:lnTo>
                    <a:pt x="493" y="4"/>
                  </a:lnTo>
                  <a:lnTo>
                    <a:pt x="493" y="4"/>
                  </a:lnTo>
                  <a:lnTo>
                    <a:pt x="492" y="4"/>
                  </a:lnTo>
                  <a:lnTo>
                    <a:pt x="492" y="4"/>
                  </a:lnTo>
                  <a:lnTo>
                    <a:pt x="490" y="6"/>
                  </a:lnTo>
                  <a:lnTo>
                    <a:pt x="490" y="6"/>
                  </a:lnTo>
                  <a:lnTo>
                    <a:pt x="490" y="7"/>
                  </a:lnTo>
                  <a:lnTo>
                    <a:pt x="490" y="7"/>
                  </a:lnTo>
                  <a:lnTo>
                    <a:pt x="489" y="9"/>
                  </a:lnTo>
                  <a:lnTo>
                    <a:pt x="489" y="9"/>
                  </a:lnTo>
                  <a:lnTo>
                    <a:pt x="488" y="11"/>
                  </a:lnTo>
                  <a:lnTo>
                    <a:pt x="488" y="11"/>
                  </a:lnTo>
                  <a:lnTo>
                    <a:pt x="488" y="12"/>
                  </a:lnTo>
                  <a:lnTo>
                    <a:pt x="488" y="12"/>
                  </a:lnTo>
                  <a:lnTo>
                    <a:pt x="488" y="12"/>
                  </a:lnTo>
                  <a:lnTo>
                    <a:pt x="488" y="12"/>
                  </a:lnTo>
                  <a:lnTo>
                    <a:pt x="488" y="12"/>
                  </a:lnTo>
                </a:path>
              </a:pathLst>
            </a:custGeom>
            <a:solidFill>
              <a:srgbClr val="E1E1E1"/>
            </a:solidFill>
            <a:ln w="9088" cap="flat" cmpd="sng">
              <a:solidFill>
                <a:srgbClr val="808080"/>
              </a:solidFill>
              <a:prstDash val="solid"/>
              <a:round/>
              <a:headEnd type="none" w="med" len="med"/>
              <a:tailEnd type="none" w="med" len="med"/>
            </a:ln>
            <a:effectLst/>
          </p:spPr>
          <p:txBody>
            <a:bodyPr/>
            <a:lstStyle/>
            <a:p>
              <a:endParaRPr lang="ja-JP" altLang="en-US"/>
            </a:p>
          </p:txBody>
        </p:sp>
        <p:sp>
          <p:nvSpPr>
            <p:cNvPr id="900447" name="Freeform 351"/>
            <p:cNvSpPr>
              <a:spLocks/>
            </p:cNvSpPr>
            <p:nvPr/>
          </p:nvSpPr>
          <p:spPr bwMode="auto">
            <a:xfrm>
              <a:off x="1196" y="3099"/>
              <a:ext cx="228" cy="748"/>
            </a:xfrm>
            <a:custGeom>
              <a:avLst/>
              <a:gdLst/>
              <a:ahLst/>
              <a:cxnLst>
                <a:cxn ang="0">
                  <a:pos x="227" y="717"/>
                </a:cxn>
                <a:cxn ang="0">
                  <a:pos x="38" y="747"/>
                </a:cxn>
                <a:cxn ang="0">
                  <a:pos x="0" y="17"/>
                </a:cxn>
                <a:cxn ang="0">
                  <a:pos x="94" y="0"/>
                </a:cxn>
                <a:cxn ang="0">
                  <a:pos x="51" y="269"/>
                </a:cxn>
                <a:cxn ang="0">
                  <a:pos x="85" y="499"/>
                </a:cxn>
                <a:cxn ang="0">
                  <a:pos x="167" y="615"/>
                </a:cxn>
                <a:cxn ang="0">
                  <a:pos x="218" y="709"/>
                </a:cxn>
                <a:cxn ang="0">
                  <a:pos x="227" y="717"/>
                </a:cxn>
                <a:cxn ang="0">
                  <a:pos x="227" y="717"/>
                </a:cxn>
              </a:cxnLst>
              <a:rect l="0" t="0" r="r" b="b"/>
              <a:pathLst>
                <a:path w="228" h="748">
                  <a:moveTo>
                    <a:pt x="227" y="717"/>
                  </a:moveTo>
                  <a:lnTo>
                    <a:pt x="38" y="747"/>
                  </a:lnTo>
                  <a:lnTo>
                    <a:pt x="0" y="17"/>
                  </a:lnTo>
                  <a:lnTo>
                    <a:pt x="94" y="0"/>
                  </a:lnTo>
                  <a:lnTo>
                    <a:pt x="51" y="269"/>
                  </a:lnTo>
                  <a:lnTo>
                    <a:pt x="85" y="499"/>
                  </a:lnTo>
                  <a:lnTo>
                    <a:pt x="167" y="615"/>
                  </a:lnTo>
                  <a:lnTo>
                    <a:pt x="218" y="709"/>
                  </a:lnTo>
                  <a:lnTo>
                    <a:pt x="227" y="717"/>
                  </a:lnTo>
                  <a:lnTo>
                    <a:pt x="227" y="717"/>
                  </a:lnTo>
                </a:path>
              </a:pathLst>
            </a:custGeom>
            <a:solidFill>
              <a:srgbClr val="C0C0C0"/>
            </a:solidFill>
            <a:ln w="9088" cap="flat" cmpd="sng">
              <a:solidFill>
                <a:srgbClr val="C0C0C0"/>
              </a:solidFill>
              <a:prstDash val="solid"/>
              <a:round/>
              <a:headEnd type="none" w="med" len="med"/>
              <a:tailEnd type="none" w="med" len="med"/>
            </a:ln>
            <a:effectLst/>
          </p:spPr>
          <p:txBody>
            <a:bodyPr/>
            <a:lstStyle/>
            <a:p>
              <a:endParaRPr lang="ja-JP" altLang="en-US"/>
            </a:p>
          </p:txBody>
        </p:sp>
        <p:sp>
          <p:nvSpPr>
            <p:cNvPr id="900448" name="Freeform 352"/>
            <p:cNvSpPr>
              <a:spLocks/>
            </p:cNvSpPr>
            <p:nvPr/>
          </p:nvSpPr>
          <p:spPr bwMode="auto">
            <a:xfrm>
              <a:off x="425" y="3014"/>
              <a:ext cx="922" cy="962"/>
            </a:xfrm>
            <a:custGeom>
              <a:avLst/>
              <a:gdLst/>
              <a:ahLst/>
              <a:cxnLst>
                <a:cxn ang="0">
                  <a:pos x="1" y="72"/>
                </a:cxn>
                <a:cxn ang="0">
                  <a:pos x="1" y="0"/>
                </a:cxn>
                <a:cxn ang="0">
                  <a:pos x="899" y="13"/>
                </a:cxn>
                <a:cxn ang="0">
                  <a:pos x="850" y="108"/>
                </a:cxn>
                <a:cxn ang="0">
                  <a:pos x="791" y="341"/>
                </a:cxn>
                <a:cxn ang="0">
                  <a:pos x="817" y="541"/>
                </a:cxn>
                <a:cxn ang="0">
                  <a:pos x="883" y="761"/>
                </a:cxn>
                <a:cxn ang="0">
                  <a:pos x="921" y="923"/>
                </a:cxn>
                <a:cxn ang="0">
                  <a:pos x="0" y="961"/>
                </a:cxn>
                <a:cxn ang="0">
                  <a:pos x="1" y="72"/>
                </a:cxn>
                <a:cxn ang="0">
                  <a:pos x="1" y="72"/>
                </a:cxn>
              </a:cxnLst>
              <a:rect l="0" t="0" r="r" b="b"/>
              <a:pathLst>
                <a:path w="922" h="962">
                  <a:moveTo>
                    <a:pt x="1" y="72"/>
                  </a:moveTo>
                  <a:lnTo>
                    <a:pt x="1" y="0"/>
                  </a:lnTo>
                  <a:lnTo>
                    <a:pt x="899" y="13"/>
                  </a:lnTo>
                  <a:lnTo>
                    <a:pt x="850" y="108"/>
                  </a:lnTo>
                  <a:lnTo>
                    <a:pt x="791" y="341"/>
                  </a:lnTo>
                  <a:lnTo>
                    <a:pt x="817" y="541"/>
                  </a:lnTo>
                  <a:lnTo>
                    <a:pt x="883" y="761"/>
                  </a:lnTo>
                  <a:lnTo>
                    <a:pt x="921" y="923"/>
                  </a:lnTo>
                  <a:lnTo>
                    <a:pt x="0" y="961"/>
                  </a:lnTo>
                  <a:lnTo>
                    <a:pt x="1" y="72"/>
                  </a:lnTo>
                  <a:lnTo>
                    <a:pt x="1" y="72"/>
                  </a:lnTo>
                </a:path>
              </a:pathLst>
            </a:custGeom>
            <a:solidFill>
              <a:srgbClr val="004080"/>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449" name="Freeform 353"/>
            <p:cNvSpPr>
              <a:spLocks/>
            </p:cNvSpPr>
            <p:nvPr/>
          </p:nvSpPr>
          <p:spPr bwMode="auto">
            <a:xfrm flipH="1">
              <a:off x="476" y="3513"/>
              <a:ext cx="841" cy="427"/>
            </a:xfrm>
            <a:custGeom>
              <a:avLst/>
              <a:gdLst/>
              <a:ahLst/>
              <a:cxnLst>
                <a:cxn ang="0">
                  <a:pos x="0" y="421"/>
                </a:cxn>
                <a:cxn ang="0">
                  <a:pos x="35" y="426"/>
                </a:cxn>
                <a:cxn ang="0">
                  <a:pos x="392" y="409"/>
                </a:cxn>
                <a:cxn ang="0">
                  <a:pos x="840" y="406"/>
                </a:cxn>
                <a:cxn ang="0">
                  <a:pos x="827" y="303"/>
                </a:cxn>
                <a:cxn ang="0">
                  <a:pos x="767" y="111"/>
                </a:cxn>
                <a:cxn ang="0">
                  <a:pos x="754" y="0"/>
                </a:cxn>
                <a:cxn ang="0">
                  <a:pos x="641" y="267"/>
                </a:cxn>
                <a:cxn ang="0">
                  <a:pos x="450" y="267"/>
                </a:cxn>
                <a:cxn ang="0">
                  <a:pos x="286" y="196"/>
                </a:cxn>
                <a:cxn ang="0">
                  <a:pos x="199" y="213"/>
                </a:cxn>
                <a:cxn ang="0">
                  <a:pos x="329" y="327"/>
                </a:cxn>
                <a:cxn ang="0">
                  <a:pos x="226" y="338"/>
                </a:cxn>
                <a:cxn ang="0">
                  <a:pos x="57" y="355"/>
                </a:cxn>
                <a:cxn ang="0">
                  <a:pos x="0" y="421"/>
                </a:cxn>
                <a:cxn ang="0">
                  <a:pos x="0" y="421"/>
                </a:cxn>
              </a:cxnLst>
              <a:rect l="0" t="0" r="r" b="b"/>
              <a:pathLst>
                <a:path w="841" h="427">
                  <a:moveTo>
                    <a:pt x="0" y="421"/>
                  </a:moveTo>
                  <a:lnTo>
                    <a:pt x="35" y="426"/>
                  </a:lnTo>
                  <a:lnTo>
                    <a:pt x="392" y="409"/>
                  </a:lnTo>
                  <a:lnTo>
                    <a:pt x="840" y="406"/>
                  </a:lnTo>
                  <a:lnTo>
                    <a:pt x="827" y="303"/>
                  </a:lnTo>
                  <a:lnTo>
                    <a:pt x="767" y="111"/>
                  </a:lnTo>
                  <a:lnTo>
                    <a:pt x="754" y="0"/>
                  </a:lnTo>
                  <a:lnTo>
                    <a:pt x="641" y="267"/>
                  </a:lnTo>
                  <a:lnTo>
                    <a:pt x="450" y="267"/>
                  </a:lnTo>
                  <a:lnTo>
                    <a:pt x="286" y="196"/>
                  </a:lnTo>
                  <a:lnTo>
                    <a:pt x="199" y="213"/>
                  </a:lnTo>
                  <a:lnTo>
                    <a:pt x="329" y="327"/>
                  </a:lnTo>
                  <a:lnTo>
                    <a:pt x="226" y="338"/>
                  </a:lnTo>
                  <a:lnTo>
                    <a:pt x="57" y="355"/>
                  </a:lnTo>
                  <a:lnTo>
                    <a:pt x="0" y="421"/>
                  </a:lnTo>
                  <a:lnTo>
                    <a:pt x="0" y="421"/>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p>
          </p:txBody>
        </p:sp>
      </p:grpSp>
      <p:sp>
        <p:nvSpPr>
          <p:cNvPr id="302" name="スライド番号プレースホルダ 301"/>
          <p:cNvSpPr>
            <a:spLocks noGrp="1"/>
          </p:cNvSpPr>
          <p:nvPr>
            <p:ph type="sldNum" sz="quarter" idx="10"/>
          </p:nvPr>
        </p:nvSpPr>
        <p:spPr>
          <a:xfrm>
            <a:off x="5087888" y="6545262"/>
            <a:ext cx="1905000" cy="312738"/>
          </a:xfrm>
        </p:spPr>
        <p:txBody>
          <a:bodyPr/>
          <a:lstStyle/>
          <a:p>
            <a:fld id="{F483ADC8-79DA-479A-80A4-38528DF28CB3}" type="slidenum">
              <a:rPr lang="en-US" altLang="ja-JP" smtClean="0"/>
              <a:pPr/>
              <a:t>288</a:t>
            </a:fld>
            <a:endParaRPr lang="en-US" altLang="ja-JP"/>
          </a:p>
        </p:txBody>
      </p:sp>
      <p:pic>
        <p:nvPicPr>
          <p:cNvPr id="67586" name="Picture 2"/>
          <p:cNvPicPr>
            <a:picLocks noChangeAspect="1" noChangeArrowheads="1"/>
          </p:cNvPicPr>
          <p:nvPr/>
        </p:nvPicPr>
        <p:blipFill>
          <a:blip r:embed="rId4" cstate="print"/>
          <a:srcRect/>
          <a:stretch>
            <a:fillRect/>
          </a:stretch>
        </p:blipFill>
        <p:spPr bwMode="auto">
          <a:xfrm>
            <a:off x="1881159" y="895280"/>
            <a:ext cx="6858048" cy="3846580"/>
          </a:xfrm>
          <a:prstGeom prst="rect">
            <a:avLst/>
          </a:prstGeom>
          <a:noFill/>
          <a:ln w="9525">
            <a:noFill/>
            <a:miter lim="800000"/>
            <a:headEnd/>
            <a:tailEnd/>
          </a:ln>
        </p:spPr>
      </p:pic>
      <p:sp>
        <p:nvSpPr>
          <p:cNvPr id="309" name="テキスト ボックス 308"/>
          <p:cNvSpPr txBox="1"/>
          <p:nvPr/>
        </p:nvSpPr>
        <p:spPr>
          <a:xfrm>
            <a:off x="1952596" y="4824370"/>
            <a:ext cx="2214578" cy="400110"/>
          </a:xfrm>
          <a:prstGeom prst="rect">
            <a:avLst/>
          </a:prstGeom>
          <a:noFill/>
        </p:spPr>
        <p:txBody>
          <a:bodyPr wrap="square" rtlCol="0">
            <a:spAutoFit/>
          </a:bodyPr>
          <a:lstStyle/>
          <a:p>
            <a:r>
              <a:rPr lang="ja-JP" altLang="en-US" sz="2000" dirty="0"/>
              <a:t>フレームワーク</a:t>
            </a:r>
          </a:p>
        </p:txBody>
      </p:sp>
    </p:spTree>
    <p:extLst>
      <p:ext uri="{BB962C8B-B14F-4D97-AF65-F5344CB8AC3E}">
        <p14:creationId xmlns:p14="http://schemas.microsoft.com/office/powerpoint/2010/main" val="1642481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Rectangle 2"/>
          <p:cNvSpPr>
            <a:spLocks noGrp="1" noChangeArrowheads="1"/>
          </p:cNvSpPr>
          <p:nvPr>
            <p:ph type="title"/>
          </p:nvPr>
        </p:nvSpPr>
        <p:spPr>
          <a:xfrm>
            <a:off x="1981200" y="277814"/>
            <a:ext cx="8229600" cy="507981"/>
          </a:xfrm>
        </p:spPr>
        <p:txBody>
          <a:bodyPr>
            <a:noAutofit/>
          </a:bodyPr>
          <a:lstStyle/>
          <a:p>
            <a:r>
              <a:rPr lang="ja-JP" altLang="en-US" sz="4000" dirty="0">
                <a:latin typeface="HG丸ｺﾞｼｯｸM-PRO" pitchFamily="50" charset="-128"/>
                <a:ea typeface="HG丸ｺﾞｼｯｸM-PRO" pitchFamily="50" charset="-128"/>
              </a:rPr>
              <a:t>技術標準適用指針（一覧）</a:t>
            </a:r>
          </a:p>
        </p:txBody>
      </p:sp>
      <p:graphicFrame>
        <p:nvGraphicFramePr>
          <p:cNvPr id="1061891" name="Group 3"/>
          <p:cNvGraphicFramePr>
            <a:graphicFrameLocks noGrp="1"/>
          </p:cNvGraphicFramePr>
          <p:nvPr>
            <p:ph idx="1"/>
          </p:nvPr>
        </p:nvGraphicFramePr>
        <p:xfrm>
          <a:off x="1809721" y="1628894"/>
          <a:ext cx="8353425" cy="4824443"/>
        </p:xfrm>
        <a:graphic>
          <a:graphicData uri="http://schemas.openxmlformats.org/drawingml/2006/table">
            <a:tbl>
              <a:tblPr/>
              <a:tblGrid>
                <a:gridCol w="1189038"/>
                <a:gridCol w="5976937"/>
                <a:gridCol w="1187450"/>
              </a:tblGrid>
              <a:tr h="4762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chemeClr val="tx1"/>
                          </a:solidFill>
                          <a:effectLst/>
                          <a:latin typeface="Times New Roman" pitchFamily="18" charset="0"/>
                          <a:ea typeface="ＭＳ Ｐゴシック" charset="-128"/>
                        </a:rPr>
                        <a:t>適用指針番号</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chemeClr val="tx1"/>
                          </a:solidFill>
                          <a:effectLst/>
                          <a:latin typeface="Times New Roman" pitchFamily="18" charset="0"/>
                          <a:ea typeface="ＭＳ Ｐゴシック" charset="-128"/>
                        </a:rPr>
                        <a:t>適用指針の名称</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1" i="0" u="none" strike="noStrike" cap="none" normalizeH="0" baseline="0" dirty="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468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TD-01</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Times New Roman" pitchFamily="18" charset="0"/>
                          <a:ea typeface="ＭＳ Ｐゴシック" charset="-128"/>
                        </a:rPr>
                        <a:t>利用者の利便性向上に資する技術の積極的な採用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TD-02</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Times New Roman" pitchFamily="18" charset="0"/>
                          <a:ea typeface="ＭＳ Ｐゴシック" charset="-128"/>
                        </a:rPr>
                        <a:t>オープンな標準に基づいた技術・仕様の採用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TD-03</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Times New Roman" pitchFamily="18" charset="0"/>
                          <a:ea typeface="ＭＳ Ｐゴシック" charset="-128"/>
                        </a:rPr>
                        <a:t>技術・仕様の共通化</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TD-04</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Times New Roman" pitchFamily="18" charset="0"/>
                          <a:ea typeface="ＭＳ Ｐゴシック" charset="-128"/>
                        </a:rPr>
                        <a:t>システムの特性に応じた成熟度を持つ技術の採用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TD-05</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Times New Roman" pitchFamily="18" charset="0"/>
                          <a:ea typeface="ＭＳ Ｐゴシック" charset="-128"/>
                        </a:rPr>
                        <a:t>パッケージ・ソフトウェアやオープンソース・ソフトウェアの活用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TD-06</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smtClean="0">
                          <a:ln>
                            <a:noFill/>
                          </a:ln>
                          <a:solidFill>
                            <a:schemeClr val="tx1"/>
                          </a:solidFill>
                          <a:effectLst/>
                          <a:latin typeface="Times New Roman" pitchFamily="18" charset="0"/>
                          <a:ea typeface="ＭＳ Ｐゴシック" charset="-128"/>
                        </a:rPr>
                        <a:t>資源の共同利用および柔軟な配分・拡張に資する技術の採用</a:t>
                      </a: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smtClean="0">
                          <a:ln>
                            <a:noFill/>
                          </a:ln>
                          <a:solidFill>
                            <a:schemeClr val="tx1"/>
                          </a:solidFill>
                          <a:effectLst/>
                          <a:latin typeface="Times New Roman" pitchFamily="18" charset="0"/>
                          <a:ea typeface="ＭＳ Ｐゴシック" charset="-128"/>
                        </a:rPr>
                        <a:t>TD-07</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Times New Roman" pitchFamily="18" charset="0"/>
                          <a:ea typeface="ＭＳ Ｐゴシック" charset="-128"/>
                        </a:rPr>
                        <a:t>システムの重要度に応じた障害対策技術の選択</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smtClean="0">
                          <a:ln>
                            <a:noFill/>
                          </a:ln>
                          <a:solidFill>
                            <a:schemeClr val="tx1"/>
                          </a:solidFill>
                          <a:effectLst/>
                          <a:latin typeface="Times New Roman" pitchFamily="18" charset="0"/>
                          <a:ea typeface="ＭＳ Ｐゴシック" charset="-128"/>
                        </a:rPr>
                        <a:t>TD-08</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smtClean="0">
                          <a:ln>
                            <a:noFill/>
                          </a:ln>
                          <a:solidFill>
                            <a:schemeClr val="tx1"/>
                          </a:solidFill>
                          <a:effectLst/>
                          <a:latin typeface="Times New Roman" pitchFamily="18" charset="0"/>
                          <a:ea typeface="ＭＳ Ｐゴシック" charset="-128"/>
                        </a:rPr>
                        <a:t>情報セキュリティを考慮した技術の選択</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smtClean="0">
                          <a:ln>
                            <a:noFill/>
                          </a:ln>
                          <a:solidFill>
                            <a:schemeClr val="tx1"/>
                          </a:solidFill>
                          <a:effectLst/>
                          <a:latin typeface="Times New Roman" pitchFamily="18" charset="0"/>
                          <a:ea typeface="ＭＳ Ｐゴシック" charset="-128"/>
                        </a:rPr>
                        <a:t>TD-09</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Times New Roman" pitchFamily="18" charset="0"/>
                          <a:ea typeface="ＭＳ Ｐゴシック" charset="-128"/>
                        </a:rPr>
                        <a:t>運用・保守業務の集約化・共通化に資する技術の採用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スライド番号プレースホルダ 6"/>
          <p:cNvSpPr>
            <a:spLocks noGrp="1"/>
          </p:cNvSpPr>
          <p:nvPr>
            <p:ph type="sldNum" sz="quarter" idx="12"/>
          </p:nvPr>
        </p:nvSpPr>
        <p:spPr/>
        <p:txBody>
          <a:bodyPr/>
          <a:lstStyle/>
          <a:p>
            <a:pPr>
              <a:defRPr/>
            </a:pPr>
            <a:fld id="{C17D08B1-187B-4F65-945D-57EF7B04EA8A}" type="slidenum">
              <a:rPr lang="en-US" altLang="ja-JP" smtClean="0"/>
              <a:pPr>
                <a:defRPr/>
              </a:pPr>
              <a:t>289</a:t>
            </a:fld>
            <a:endParaRPr lang="en-US" altLang="ja-JP"/>
          </a:p>
        </p:txBody>
      </p:sp>
      <p:sp>
        <p:nvSpPr>
          <p:cNvPr id="2" name="フッター プレースホルダー 1"/>
          <p:cNvSpPr>
            <a:spLocks noGrp="1"/>
          </p:cNvSpPr>
          <p:nvPr>
            <p:ph type="ftr" sz="quarter" idx="11"/>
          </p:nvPr>
        </p:nvSpPr>
        <p:spPr/>
        <p:txBody>
          <a:bodyPr/>
          <a:lstStyle/>
          <a:p>
            <a:pPr>
              <a:defRPr/>
            </a:pPr>
            <a:endParaRPr lang="en-US" altLang="ja-JP"/>
          </a:p>
        </p:txBody>
      </p:sp>
    </p:spTree>
    <p:extLst>
      <p:ext uri="{BB962C8B-B14F-4D97-AF65-F5344CB8AC3E}">
        <p14:creationId xmlns:p14="http://schemas.microsoft.com/office/powerpoint/2010/main" val="554859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1935213" y="1412777"/>
            <a:ext cx="4400246" cy="4476791"/>
          </a:xfrm>
          <a:prstGeom prst="roundRect">
            <a:avLst/>
          </a:prstGeom>
          <a:solidFill>
            <a:srgbClr val="CFD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3" name="タイトル 1"/>
          <p:cNvSpPr>
            <a:spLocks noGrp="1"/>
          </p:cNvSpPr>
          <p:nvPr>
            <p:ph type="title"/>
          </p:nvPr>
        </p:nvSpPr>
        <p:spPr>
          <a:xfrm>
            <a:off x="0" y="21279"/>
            <a:ext cx="12192000" cy="994754"/>
          </a:xfrm>
        </p:spPr>
        <p:txBody>
          <a:bodyPr>
            <a:normAutofit/>
          </a:bodyPr>
          <a:lstStyle/>
          <a:p>
            <a:r>
              <a:rPr lang="ja-JP" altLang="en-US" dirty="0">
                <a:solidFill>
                  <a:schemeClr val="accent5">
                    <a:lumMod val="50000"/>
                  </a:schemeClr>
                </a:solidFill>
                <a:cs typeface="Times New Roman" pitchFamily="18" charset="0"/>
              </a:rPr>
              <a:t>デジタル化資料の提供状況</a:t>
            </a:r>
            <a:r>
              <a:rPr lang="ja-JP" altLang="en-US" sz="3200" dirty="0">
                <a:solidFill>
                  <a:schemeClr val="accent5">
                    <a:lumMod val="50000"/>
                  </a:schemeClr>
                </a:solidFill>
                <a:cs typeface="Times New Roman" pitchFamily="18" charset="0"/>
              </a:rPr>
              <a:t>～利用者別</a:t>
            </a:r>
            <a:endParaRPr lang="ja-JP" altLang="en-US" dirty="0">
              <a:solidFill>
                <a:schemeClr val="accent5">
                  <a:lumMod val="50000"/>
                </a:schemeClr>
              </a:solidFill>
              <a:cs typeface="Times New Roman" pitchFamily="18" charset="0"/>
            </a:endParaRPr>
          </a:p>
        </p:txBody>
      </p:sp>
      <p:pic>
        <p:nvPicPr>
          <p:cNvPr id="4" name="Picture 7" descr="C:\Program Files\Microsoft Office\MEDIA\CAGCAT10\j0195384.wmf"/>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83335" y="2059128"/>
            <a:ext cx="1127084" cy="1150613"/>
          </a:xfrm>
        </p:spPr>
      </p:pic>
      <p:pic>
        <p:nvPicPr>
          <p:cNvPr id="5"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2712" y="1887057"/>
            <a:ext cx="1184056" cy="120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9894" y="4421931"/>
            <a:ext cx="1231708" cy="125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p:nvSpPr>
        <p:spPr>
          <a:xfrm>
            <a:off x="2318412" y="1570595"/>
            <a:ext cx="1712214" cy="954107"/>
          </a:xfrm>
          <a:prstGeom prst="rect">
            <a:avLst/>
          </a:prstGeom>
          <a:solidFill>
            <a:schemeClr val="bg1"/>
          </a:solidFill>
          <a:ln>
            <a:solidFill>
              <a:schemeClr val="tx1"/>
            </a:solidFill>
          </a:ln>
        </p:spPr>
        <p:txBody>
          <a:bodyPr wrap="square" rtlCol="0">
            <a:spAutoFit/>
          </a:bodyPr>
          <a:lstStyle/>
          <a:p>
            <a:pPr algn="ctr" eaLnBrk="0" fontAlgn="base" hangingPunct="0">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国立国会</a:t>
            </a:r>
            <a:endParaRPr lang="en-US" altLang="ja-JP" sz="2800" dirty="0">
              <a:solidFill>
                <a:prstClr val="black"/>
              </a:solidFill>
              <a:latin typeface="Meiryo UI" panose="020B0604030504040204" pitchFamily="50" charset="-128"/>
              <a:ea typeface="Meiryo UI" panose="020B0604030504040204" pitchFamily="50" charset="-128"/>
            </a:endParaRPr>
          </a:p>
          <a:p>
            <a:pPr algn="ctr" eaLnBrk="0" fontAlgn="base" hangingPunct="0">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図書館</a:t>
            </a:r>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9273" y="2628250"/>
            <a:ext cx="1643637" cy="1049103"/>
          </a:xfrm>
          <a:prstGeom prst="rect">
            <a:avLst/>
          </a:prstGeom>
        </p:spPr>
      </p:pic>
      <p:pic>
        <p:nvPicPr>
          <p:cNvPr id="10" name="Picture 6" descr="C:\Documents and Settings\kawanisi\Local Settings\Temporary Internet Files\Content.IE5\B0GNUPP1\MCj0434845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2383" y="3682714"/>
            <a:ext cx="1688926" cy="142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11"/>
          <p:cNvSpPr txBox="1">
            <a:spLocks noChangeArrowheads="1"/>
          </p:cNvSpPr>
          <p:nvPr/>
        </p:nvSpPr>
        <p:spPr bwMode="auto">
          <a:xfrm>
            <a:off x="4369385" y="4993122"/>
            <a:ext cx="19549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fontAlgn="base" hangingPunct="1">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デジタル化資料</a:t>
            </a:r>
          </a:p>
        </p:txBody>
      </p:sp>
      <p:sp>
        <p:nvSpPr>
          <p:cNvPr id="12" name="左矢印 11"/>
          <p:cNvSpPr/>
          <p:nvPr/>
        </p:nvSpPr>
        <p:spPr bwMode="auto">
          <a:xfrm rot="5400000">
            <a:off x="5193684" y="3100039"/>
            <a:ext cx="474822" cy="732800"/>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3" name="テキスト ボックス 22"/>
          <p:cNvSpPr txBox="1">
            <a:spLocks noChangeArrowheads="1"/>
          </p:cNvSpPr>
          <p:nvPr/>
        </p:nvSpPr>
        <p:spPr bwMode="auto">
          <a:xfrm>
            <a:off x="4135337" y="1570595"/>
            <a:ext cx="19074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館内利用者*</a:t>
            </a:r>
            <a:endParaRPr lang="en-US" altLang="ja-JP" sz="2400" u="sng" dirty="0">
              <a:solidFill>
                <a:srgbClr val="FF0000"/>
              </a:solidFill>
              <a:latin typeface="Meiryo UI" panose="020B0604030504040204" pitchFamily="50" charset="-128"/>
              <a:ea typeface="Meiryo UI" panose="020B0604030504040204" pitchFamily="50" charset="-128"/>
            </a:endParaRPr>
          </a:p>
          <a:p>
            <a:pPr algn="r" eaLnBrk="1" fontAlgn="base" hangingPunct="1">
              <a:spcBef>
                <a:spcPct val="0"/>
              </a:spcBef>
              <a:spcAft>
                <a:spcPct val="0"/>
              </a:spcAft>
            </a:pPr>
            <a:endParaRPr lang="ja-JP" altLang="en-US" sz="1200" dirty="0">
              <a:solidFill>
                <a:prstClr val="black"/>
              </a:solidFill>
              <a:latin typeface="Meiryo UI" panose="020B0604030504040204" pitchFamily="50" charset="-128"/>
              <a:ea typeface="Meiryo UI" panose="020B0604030504040204" pitchFamily="50" charset="-128"/>
            </a:endParaRPr>
          </a:p>
        </p:txBody>
      </p:sp>
      <p:sp>
        <p:nvSpPr>
          <p:cNvPr id="14" name="左矢印 13"/>
          <p:cNvSpPr/>
          <p:nvPr/>
        </p:nvSpPr>
        <p:spPr bwMode="auto">
          <a:xfrm rot="13640448">
            <a:off x="3869798" y="3588488"/>
            <a:ext cx="856186" cy="481413"/>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5" name="テキスト ボックス 22"/>
          <p:cNvSpPr txBox="1">
            <a:spLocks noChangeArrowheads="1"/>
          </p:cNvSpPr>
          <p:nvPr/>
        </p:nvSpPr>
        <p:spPr bwMode="auto">
          <a:xfrm>
            <a:off x="1937858" y="3893289"/>
            <a:ext cx="2551916"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原資料の</a:t>
            </a:r>
            <a:endParaRPr lang="en-US" altLang="ja-JP" sz="2400" b="1" dirty="0">
              <a:solidFill>
                <a:prstClr val="black"/>
              </a:solidFill>
              <a:latin typeface="Meiryo UI" panose="020B0604030504040204" pitchFamily="50" charset="-128"/>
              <a:ea typeface="Meiryo UI" panose="020B0604030504040204" pitchFamily="50" charset="-128"/>
            </a:endParaRPr>
          </a:p>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保存のための</a:t>
            </a:r>
            <a:endParaRPr lang="en-US" altLang="ja-JP" sz="2400" b="1" dirty="0">
              <a:solidFill>
                <a:prstClr val="black"/>
              </a:solidFill>
              <a:latin typeface="Meiryo UI" panose="020B0604030504040204" pitchFamily="50" charset="-128"/>
              <a:ea typeface="Meiryo UI" panose="020B0604030504040204" pitchFamily="50" charset="-128"/>
            </a:endParaRPr>
          </a:p>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デジタル化</a:t>
            </a:r>
          </a:p>
        </p:txBody>
      </p:sp>
      <p:sp>
        <p:nvSpPr>
          <p:cNvPr id="16" name="正方形/長方形 15"/>
          <p:cNvSpPr/>
          <p:nvPr/>
        </p:nvSpPr>
        <p:spPr>
          <a:xfrm>
            <a:off x="7139749" y="1370541"/>
            <a:ext cx="2672526" cy="461665"/>
          </a:xfrm>
          <a:prstGeom prst="rect">
            <a:avLst/>
          </a:prstGeom>
        </p:spPr>
        <p:txBody>
          <a:bodyPr wrap="none">
            <a:spAutoFit/>
          </a:bodyPr>
          <a:lstStyle/>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インターネット利用者</a:t>
            </a:r>
            <a:endParaRPr lang="en-US" altLang="ja-JP" sz="2400" u="sng" dirty="0">
              <a:solidFill>
                <a:srgbClr val="FF0000"/>
              </a:solidFill>
              <a:latin typeface="Meiryo UI" panose="020B0604030504040204" pitchFamily="50" charset="-128"/>
              <a:ea typeface="Meiryo UI" panose="020B0604030504040204" pitchFamily="50" charset="-128"/>
            </a:endParaRPr>
          </a:p>
        </p:txBody>
      </p:sp>
      <p:sp>
        <p:nvSpPr>
          <p:cNvPr id="17" name="正方形/長方形 16"/>
          <p:cNvSpPr/>
          <p:nvPr/>
        </p:nvSpPr>
        <p:spPr>
          <a:xfrm>
            <a:off x="8518857" y="3229029"/>
            <a:ext cx="1951359" cy="1200329"/>
          </a:xfrm>
          <a:prstGeom prst="rect">
            <a:avLst/>
          </a:prstGeom>
        </p:spPr>
        <p:txBody>
          <a:bodyPr wrap="square">
            <a:spAutoFit/>
          </a:bodyPr>
          <a:lstStyle/>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公共・大学</a:t>
            </a:r>
            <a:endParaRPr lang="en-US" altLang="ja-JP" sz="2400" u="sng" dirty="0">
              <a:solidFill>
                <a:srgbClr val="FF00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図書館等の</a:t>
            </a:r>
            <a:endParaRPr lang="en-US" altLang="ja-JP" sz="2400" u="sng" dirty="0">
              <a:solidFill>
                <a:srgbClr val="FF00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館内利用者*</a:t>
            </a:r>
            <a:endParaRPr lang="en-US" altLang="ja-JP" sz="2400" u="sng" dirty="0">
              <a:solidFill>
                <a:srgbClr val="FF0000"/>
              </a:solidFill>
              <a:latin typeface="Meiryo UI" panose="020B0604030504040204" pitchFamily="50" charset="-128"/>
              <a:ea typeface="Meiryo UI" panose="020B0604030504040204" pitchFamily="50" charset="-128"/>
            </a:endParaRPr>
          </a:p>
        </p:txBody>
      </p:sp>
      <p:sp>
        <p:nvSpPr>
          <p:cNvPr id="18" name="左矢印 17"/>
          <p:cNvSpPr/>
          <p:nvPr/>
        </p:nvSpPr>
        <p:spPr bwMode="auto">
          <a:xfrm rot="10800000">
            <a:off x="5910420" y="4307125"/>
            <a:ext cx="2505731" cy="539347"/>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9" name="左矢印 18"/>
          <p:cNvSpPr/>
          <p:nvPr/>
        </p:nvSpPr>
        <p:spPr bwMode="auto">
          <a:xfrm rot="9256923">
            <a:off x="5712167" y="3285992"/>
            <a:ext cx="3400002" cy="529067"/>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20" name="角丸四角形吹き出し 19"/>
          <p:cNvSpPr/>
          <p:nvPr/>
        </p:nvSpPr>
        <p:spPr>
          <a:xfrm>
            <a:off x="2185987" y="4911552"/>
            <a:ext cx="2077889" cy="558625"/>
          </a:xfrm>
          <a:prstGeom prst="wedgeRoundRectCallout">
            <a:avLst>
              <a:gd name="adj1" fmla="val 74912"/>
              <a:gd name="adj2" fmla="val -860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全</a:t>
            </a:r>
            <a:r>
              <a:rPr lang="en-US" altLang="ja-JP" sz="2800" dirty="0">
                <a:solidFill>
                  <a:prstClr val="black"/>
                </a:solidFill>
                <a:latin typeface="Meiryo UI" panose="020B0604030504040204" pitchFamily="50" charset="-128"/>
                <a:ea typeface="Meiryo UI" panose="020B0604030504040204" pitchFamily="50" charset="-128"/>
              </a:rPr>
              <a:t>246.5</a:t>
            </a:r>
            <a:r>
              <a:rPr lang="ja-JP" altLang="en-US" sz="2000" dirty="0">
                <a:solidFill>
                  <a:prstClr val="black"/>
                </a:solidFill>
                <a:latin typeface="Meiryo UI" panose="020B0604030504040204" pitchFamily="50" charset="-128"/>
                <a:ea typeface="Meiryo UI" panose="020B0604030504040204" pitchFamily="50" charset="-128"/>
              </a:rPr>
              <a:t>万点</a:t>
            </a:r>
          </a:p>
        </p:txBody>
      </p:sp>
      <p:sp>
        <p:nvSpPr>
          <p:cNvPr id="22" name="テキスト ボックス 21"/>
          <p:cNvSpPr txBox="1"/>
          <p:nvPr/>
        </p:nvSpPr>
        <p:spPr>
          <a:xfrm>
            <a:off x="8416152" y="5679351"/>
            <a:ext cx="2243209" cy="677108"/>
          </a:xfrm>
          <a:prstGeom prst="rect">
            <a:avLst/>
          </a:prstGeom>
          <a:noFill/>
        </p:spPr>
        <p:txBody>
          <a:bodyPr wrap="square" rtlCol="0">
            <a:spAutoFit/>
          </a:bodyPr>
          <a:lstStyle/>
          <a:p>
            <a:pPr eaLnBrk="0" fontAlgn="base" hangingPunct="0">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　　図書館送信</a:t>
            </a:r>
            <a:endParaRPr lang="en-US" altLang="ja-JP" sz="2000" dirty="0">
              <a:solidFill>
                <a:prstClr val="black"/>
              </a:solidFill>
              <a:latin typeface="Meiryo UI" panose="020B0604030504040204" pitchFamily="50" charset="-128"/>
              <a:ea typeface="Meiryo UI" panose="020B0604030504040204" pitchFamily="50" charset="-128"/>
            </a:endParaRPr>
          </a:p>
          <a:p>
            <a:pPr eaLnBrk="0" fontAlgn="base" hangingPunct="0">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a:t>
            </a: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平成</a:t>
            </a:r>
            <a:r>
              <a:rPr lang="en-US" altLang="ja-JP" dirty="0">
                <a:solidFill>
                  <a:prstClr val="black"/>
                </a:solidFill>
                <a:latin typeface="Meiryo UI" panose="020B0604030504040204" pitchFamily="50" charset="-128"/>
                <a:ea typeface="Meiryo UI" panose="020B0604030504040204" pitchFamily="50" charset="-128"/>
              </a:rPr>
              <a:t>26</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4" name="角丸四角形吹き出し 23"/>
          <p:cNvSpPr/>
          <p:nvPr/>
        </p:nvSpPr>
        <p:spPr>
          <a:xfrm>
            <a:off x="6618425" y="4923533"/>
            <a:ext cx="1839071" cy="966035"/>
          </a:xfrm>
          <a:prstGeom prst="wedgeRoundRectCallout">
            <a:avLst>
              <a:gd name="adj1" fmla="val -17398"/>
              <a:gd name="adj2" fmla="val -6857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ts val="1700"/>
              </a:lnSpc>
              <a:spcBef>
                <a:spcPts val="60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絶版等市場に流通していないもの</a:t>
            </a:r>
            <a:endParaRPr lang="en-US" altLang="ja-JP" sz="1600" dirty="0">
              <a:solidFill>
                <a:prstClr val="black"/>
              </a:solidFill>
              <a:latin typeface="Meiryo UI" panose="020B0604030504040204" pitchFamily="50" charset="-128"/>
              <a:ea typeface="Meiryo UI" panose="020B0604030504040204" pitchFamily="50" charset="-128"/>
            </a:endParaRPr>
          </a:p>
          <a:p>
            <a:pPr algn="ctr" eaLnBrk="0" fontAlgn="base" hangingPunct="0">
              <a:lnSpc>
                <a:spcPts val="1700"/>
              </a:lnSpc>
              <a:spcBef>
                <a:spcPts val="60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 </a:t>
            </a:r>
            <a:r>
              <a:rPr lang="en-US" altLang="ja-JP" sz="2800" dirty="0">
                <a:solidFill>
                  <a:prstClr val="black"/>
                </a:solidFill>
                <a:latin typeface="Meiryo UI" panose="020B0604030504040204" pitchFamily="50" charset="-128"/>
                <a:ea typeface="Meiryo UI" panose="020B0604030504040204" pitchFamily="50" charset="-128"/>
              </a:rPr>
              <a:t>131</a:t>
            </a:r>
            <a:r>
              <a:rPr lang="ja-JP" altLang="en-US" sz="2000" dirty="0">
                <a:solidFill>
                  <a:prstClr val="black"/>
                </a:solidFill>
                <a:latin typeface="Meiryo UI" panose="020B0604030504040204" pitchFamily="50" charset="-128"/>
                <a:ea typeface="Meiryo UI" panose="020B0604030504040204" pitchFamily="50" charset="-128"/>
              </a:rPr>
              <a:t>万点</a:t>
            </a:r>
          </a:p>
        </p:txBody>
      </p:sp>
      <p:sp>
        <p:nvSpPr>
          <p:cNvPr id="25" name="角丸四角形吹き出し 24"/>
          <p:cNvSpPr/>
          <p:nvPr/>
        </p:nvSpPr>
        <p:spPr>
          <a:xfrm>
            <a:off x="6512378" y="1832206"/>
            <a:ext cx="2020122" cy="1071089"/>
          </a:xfrm>
          <a:prstGeom prst="wedgeRoundRectCallout">
            <a:avLst>
              <a:gd name="adj1" fmla="val -2084"/>
              <a:gd name="adj2" fmla="val 9178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著作権が切れている／許諾／文化庁長官裁定　</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7537960" y="2392407"/>
            <a:ext cx="1202056" cy="523220"/>
          </a:xfrm>
          <a:prstGeom prst="rect">
            <a:avLst/>
          </a:prstGeom>
          <a:noFill/>
        </p:spPr>
        <p:txBody>
          <a:bodyPr wrap="square" rtlCol="0">
            <a:spAutoFit/>
          </a:bodyPr>
          <a:lstStyle/>
          <a:p>
            <a:pPr algn="ctr" eaLnBrk="0" fontAlgn="base" hangingPunct="0">
              <a:spcBef>
                <a:spcPct val="0"/>
              </a:spcBef>
              <a:spcAft>
                <a:spcPct val="0"/>
              </a:spcAft>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dirty="0">
                <a:solidFill>
                  <a:prstClr val="black"/>
                </a:solidFill>
                <a:latin typeface="Meiryo UI" panose="020B0604030504040204" pitchFamily="50" charset="-128"/>
                <a:ea typeface="Meiryo UI" panose="020B0604030504040204" pitchFamily="50" charset="-128"/>
              </a:rPr>
              <a:t>万点</a:t>
            </a:r>
          </a:p>
        </p:txBody>
      </p:sp>
      <p:sp>
        <p:nvSpPr>
          <p:cNvPr id="3" name="テキスト ボックス 2"/>
          <p:cNvSpPr txBox="1"/>
          <p:nvPr/>
        </p:nvSpPr>
        <p:spPr>
          <a:xfrm>
            <a:off x="2185987" y="6002899"/>
            <a:ext cx="6554029" cy="523220"/>
          </a:xfrm>
          <a:prstGeom prst="rect">
            <a:avLst/>
          </a:prstGeom>
          <a:no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＜利用方法＞ </a:t>
            </a:r>
            <a:r>
              <a:rPr lang="ja-JP" altLang="en-US" sz="2800" u="sng" dirty="0">
                <a:solidFill>
                  <a:prstClr val="black"/>
                </a:solidFill>
                <a:latin typeface="Meiryo UI" panose="020B0604030504040204" pitchFamily="50" charset="-128"/>
                <a:ea typeface="Meiryo UI" panose="020B0604030504040204" pitchFamily="50" charset="-128"/>
              </a:rPr>
              <a:t>閲覧</a:t>
            </a:r>
            <a:r>
              <a:rPr lang="ja-JP" altLang="en-US" sz="2800" dirty="0">
                <a:solidFill>
                  <a:prstClr val="black"/>
                </a:solidFill>
                <a:latin typeface="Meiryo UI" panose="020B0604030504040204" pitchFamily="50" charset="-128"/>
                <a:ea typeface="Meiryo UI" panose="020B0604030504040204" pitchFamily="50" charset="-128"/>
              </a:rPr>
              <a:t> ＋ </a:t>
            </a:r>
            <a:r>
              <a:rPr lang="ja-JP" altLang="en-US" sz="2800" u="sng" dirty="0">
                <a:solidFill>
                  <a:prstClr val="black"/>
                </a:solidFill>
                <a:latin typeface="Meiryo UI" panose="020B0604030504040204" pitchFamily="50" charset="-128"/>
                <a:ea typeface="Meiryo UI" panose="020B0604030504040204" pitchFamily="50" charset="-128"/>
              </a:rPr>
              <a:t>複写</a:t>
            </a:r>
            <a:r>
              <a:rPr lang="ja-JP" altLang="en-US" sz="2800" dirty="0">
                <a:solidFill>
                  <a:prstClr val="black"/>
                </a:solidFill>
                <a:latin typeface="Meiryo UI" panose="020B0604030504040204" pitchFamily="50" charset="-128"/>
                <a:ea typeface="Meiryo UI" panose="020B0604030504040204" pitchFamily="50" charset="-128"/>
              </a:rPr>
              <a:t> </a:t>
            </a:r>
            <a:r>
              <a:rPr lang="ja-JP" altLang="en-US" dirty="0">
                <a:solidFill>
                  <a:prstClr val="black"/>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図書館内では条件あり）</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21" name="スライド番号プレースホルダー 20"/>
          <p:cNvSpPr>
            <a:spLocks noGrp="1"/>
          </p:cNvSpPr>
          <p:nvPr>
            <p:ph type="sldNum" sz="quarter" idx="12"/>
          </p:nvPr>
        </p:nvSpPr>
        <p:spPr/>
        <p:txBody>
          <a:bodyPr/>
          <a:lstStyle/>
          <a:p>
            <a:fld id="{AE81233C-BF56-4BFB-98E8-8EF39C2E5007}" type="slidenum">
              <a:rPr lang="ja-JP" altLang="en-US" smtClean="0">
                <a:solidFill>
                  <a:prstClr val="black"/>
                </a:solidFill>
              </a:rPr>
              <a:pPr/>
              <a:t>29</a:t>
            </a:fld>
            <a:endParaRPr lang="ja-JP" altLang="en-US" dirty="0">
              <a:solidFill>
                <a:prstClr val="black"/>
              </a:solidFill>
            </a:endParaRPr>
          </a:p>
        </p:txBody>
      </p:sp>
      <p:sp>
        <p:nvSpPr>
          <p:cNvPr id="26" name="正方形/長方形 25"/>
          <p:cNvSpPr/>
          <p:nvPr/>
        </p:nvSpPr>
        <p:spPr>
          <a:xfrm>
            <a:off x="10206768" y="2955174"/>
            <a:ext cx="1451479" cy="707886"/>
          </a:xfrm>
          <a:prstGeom prst="rect">
            <a:avLst/>
          </a:prstGeom>
        </p:spPr>
        <p:txBody>
          <a:bodyPr wrap="square">
            <a:spAutoFit/>
          </a:bodyPr>
          <a:lstStyle/>
          <a:p>
            <a:r>
              <a:rPr lang="ja-JP" altLang="en-US" sz="2000" b="1" dirty="0">
                <a:solidFill>
                  <a:srgbClr val="000000"/>
                </a:solidFill>
                <a:latin typeface="Meiryo UI" panose="020B0604030504040204" pitchFamily="50" charset="-128"/>
                <a:ea typeface="Meiryo UI" panose="020B0604030504040204" pitchFamily="50" charset="-128"/>
              </a:rPr>
              <a:t>新たな知識の創造</a:t>
            </a:r>
            <a:endParaRPr lang="ja-JP" alt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8745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3600" dirty="0"/>
              <a:t>情報システム調達のための技術参照モデル（</a:t>
            </a:r>
            <a:r>
              <a:rPr lang="en-US" altLang="ja-JP" sz="3600" dirty="0"/>
              <a:t>TRM</a:t>
            </a:r>
            <a:r>
              <a:rPr lang="ja-JP" altLang="en-US" sz="3600" dirty="0"/>
              <a:t>）に基づく工程とアウトプット</a:t>
            </a:r>
          </a:p>
        </p:txBody>
      </p:sp>
      <p:sp>
        <p:nvSpPr>
          <p:cNvPr id="3" name="コンテンツ プレースホルダ 2"/>
          <p:cNvSpPr>
            <a:spLocks noGrp="1"/>
          </p:cNvSpPr>
          <p:nvPr>
            <p:ph sz="half" idx="1"/>
          </p:nvPr>
        </p:nvSpPr>
        <p:spPr>
          <a:xfrm>
            <a:off x="1703512" y="1124744"/>
            <a:ext cx="4316288" cy="5733256"/>
          </a:xfrm>
        </p:spPr>
        <p:txBody>
          <a:bodyPr>
            <a:normAutofit fontScale="55000" lnSpcReduction="20000"/>
          </a:bodyPr>
          <a:lstStyle/>
          <a:p>
            <a:r>
              <a:rPr lang="ja-JP" altLang="en-US" dirty="0" smtClean="0"/>
              <a:t>サービスの実施計画⇒</a:t>
            </a:r>
            <a:r>
              <a:rPr lang="ja-JP" altLang="en-US" dirty="0" smtClean="0">
                <a:solidFill>
                  <a:srgbClr val="FF0000"/>
                </a:solidFill>
              </a:rPr>
              <a:t>サービス要件定義</a:t>
            </a:r>
            <a:endParaRPr lang="en-US" altLang="ja-JP" dirty="0" smtClean="0">
              <a:solidFill>
                <a:srgbClr val="FF0000"/>
              </a:solidFill>
            </a:endParaRPr>
          </a:p>
          <a:p>
            <a:r>
              <a:rPr lang="en-US" altLang="ja-JP" dirty="0" smtClean="0"/>
              <a:t>1. </a:t>
            </a:r>
            <a:r>
              <a:rPr lang="ja-JP" altLang="en-US" dirty="0" smtClean="0"/>
              <a:t>システム化構想立案</a:t>
            </a:r>
            <a:r>
              <a:rPr lang="ja-JP" altLang="en-US" dirty="0" smtClean="0">
                <a:solidFill>
                  <a:srgbClr val="FF0000"/>
                </a:solidFill>
              </a:rPr>
              <a:t>⇒業務・システム最適化計画</a:t>
            </a:r>
            <a:endParaRPr lang="en-US" altLang="ja-JP" dirty="0" smtClean="0">
              <a:solidFill>
                <a:srgbClr val="FF0000"/>
              </a:solidFill>
            </a:endParaRPr>
          </a:p>
          <a:p>
            <a:pPr lvl="1"/>
            <a:r>
              <a:rPr lang="ja-JP" altLang="en-US" dirty="0" smtClean="0"/>
              <a:t>現行システムの課題抽出（</a:t>
            </a:r>
            <a:r>
              <a:rPr lang="en-US" altLang="ja-JP" dirty="0" smtClean="0"/>
              <a:t>※</a:t>
            </a:r>
            <a:r>
              <a:rPr lang="ja-JP" altLang="en-US" dirty="0" smtClean="0"/>
              <a:t>現行システムが存在する場合）</a:t>
            </a:r>
          </a:p>
          <a:p>
            <a:pPr lvl="1"/>
            <a:r>
              <a:rPr lang="ja-JP" altLang="en-US" dirty="0" smtClean="0"/>
              <a:t>システム化要望の調査</a:t>
            </a:r>
          </a:p>
          <a:p>
            <a:pPr lvl="1"/>
            <a:r>
              <a:rPr lang="ja-JP" altLang="en-US" dirty="0" smtClean="0"/>
              <a:t>技術動向の調査</a:t>
            </a:r>
          </a:p>
          <a:p>
            <a:pPr lvl="1"/>
            <a:r>
              <a:rPr lang="ja-JP" altLang="en-US" dirty="0" smtClean="0"/>
              <a:t>システム化構想書の作成 等</a:t>
            </a:r>
            <a:endParaRPr lang="en-US" altLang="ja-JP" dirty="0" smtClean="0"/>
          </a:p>
          <a:p>
            <a:r>
              <a:rPr lang="en-US" altLang="ja-JP" dirty="0" smtClean="0"/>
              <a:t>2. </a:t>
            </a:r>
            <a:r>
              <a:rPr lang="ja-JP" altLang="en-US" dirty="0" smtClean="0"/>
              <a:t>システム化計画立案</a:t>
            </a:r>
            <a:r>
              <a:rPr lang="ja-JP" altLang="en-US" dirty="0" smtClean="0">
                <a:solidFill>
                  <a:srgbClr val="FF0000"/>
                </a:solidFill>
              </a:rPr>
              <a:t>⇒最適化実施計画（実施班作業）</a:t>
            </a:r>
            <a:endParaRPr lang="en-US" altLang="ja-JP" dirty="0" smtClean="0">
              <a:solidFill>
                <a:srgbClr val="FF0000"/>
              </a:solidFill>
            </a:endParaRPr>
          </a:p>
          <a:p>
            <a:pPr lvl="1"/>
            <a:r>
              <a:rPr lang="ja-JP" altLang="en-US" dirty="0" smtClean="0"/>
              <a:t>システムの概要検討</a:t>
            </a:r>
          </a:p>
          <a:p>
            <a:pPr lvl="1"/>
            <a:r>
              <a:rPr lang="ja-JP" altLang="en-US" dirty="0" smtClean="0"/>
              <a:t>設計･開発･移行･運用スケジュールの策定</a:t>
            </a:r>
          </a:p>
          <a:p>
            <a:pPr lvl="1"/>
            <a:r>
              <a:rPr lang="ja-JP" altLang="en-US" dirty="0" smtClean="0"/>
              <a:t>概算見積もりの実施</a:t>
            </a:r>
          </a:p>
          <a:p>
            <a:pPr lvl="1"/>
            <a:r>
              <a:rPr lang="ja-JP" altLang="en-US" dirty="0" smtClean="0"/>
              <a:t>システム化計画書の作成 等</a:t>
            </a:r>
            <a:endParaRPr lang="en-US" altLang="ja-JP" dirty="0" smtClean="0"/>
          </a:p>
          <a:p>
            <a:r>
              <a:rPr lang="en-US" altLang="ja-JP" dirty="0" smtClean="0"/>
              <a:t>1.</a:t>
            </a:r>
            <a:r>
              <a:rPr lang="ja-JP" altLang="en-US" dirty="0" smtClean="0"/>
              <a:t>最適化計画の確認･評価･改善･効果算定（</a:t>
            </a:r>
            <a:r>
              <a:rPr lang="en-US" altLang="ja-JP" dirty="0" smtClean="0">
                <a:solidFill>
                  <a:srgbClr val="FF0000"/>
                </a:solidFill>
              </a:rPr>
              <a:t>CIO</a:t>
            </a:r>
            <a:r>
              <a:rPr lang="ja-JP" altLang="en-US" dirty="0" smtClean="0">
                <a:solidFill>
                  <a:srgbClr val="FF0000"/>
                </a:solidFill>
              </a:rPr>
              <a:t>補佐官）</a:t>
            </a:r>
            <a:endParaRPr lang="en-US" altLang="ja-JP" dirty="0" smtClean="0">
              <a:solidFill>
                <a:srgbClr val="FF0000"/>
              </a:solidFill>
            </a:endParaRPr>
          </a:p>
          <a:p>
            <a:pPr lvl="1"/>
            <a:r>
              <a:rPr lang="ja-JP" altLang="en-US" dirty="0" smtClean="0"/>
              <a:t>最適化計画の確認、評価及び改善提案、最適化効果の算定</a:t>
            </a:r>
            <a:endParaRPr lang="en-US" altLang="ja-JP" dirty="0" smtClean="0"/>
          </a:p>
        </p:txBody>
      </p:sp>
      <p:sp>
        <p:nvSpPr>
          <p:cNvPr id="4" name="コンテンツ プレースホルダ 3"/>
          <p:cNvSpPr>
            <a:spLocks noGrp="1"/>
          </p:cNvSpPr>
          <p:nvPr>
            <p:ph sz="half" idx="2"/>
          </p:nvPr>
        </p:nvSpPr>
        <p:spPr>
          <a:xfrm>
            <a:off x="6172200" y="1124744"/>
            <a:ext cx="4038600" cy="5733256"/>
          </a:xfrm>
        </p:spPr>
        <p:txBody>
          <a:bodyPr>
            <a:normAutofit fontScale="55000" lnSpcReduction="20000"/>
          </a:bodyPr>
          <a:lstStyle/>
          <a:p>
            <a:r>
              <a:rPr lang="en-US" altLang="ja-JP" dirty="0" smtClean="0"/>
              <a:t>2.</a:t>
            </a:r>
            <a:r>
              <a:rPr lang="ja-JP" altLang="en-US" dirty="0" smtClean="0"/>
              <a:t>要件定義（個別サービス毎）</a:t>
            </a:r>
            <a:endParaRPr lang="en-US" altLang="ja-JP" dirty="0" smtClean="0"/>
          </a:p>
          <a:p>
            <a:pPr lvl="1"/>
            <a:r>
              <a:rPr lang="ja-JP" altLang="en-US" dirty="0" smtClean="0"/>
              <a:t>調達対象となるシステム、業務に係る要件定義</a:t>
            </a:r>
            <a:endParaRPr lang="en-US" altLang="ja-JP" dirty="0" smtClean="0"/>
          </a:p>
          <a:p>
            <a:pPr lvl="1"/>
            <a:r>
              <a:rPr lang="ja-JP" altLang="en-US" dirty="0" smtClean="0"/>
              <a:t>・スケジュール定義</a:t>
            </a:r>
          </a:p>
          <a:p>
            <a:pPr lvl="1"/>
            <a:r>
              <a:rPr lang="ja-JP" altLang="en-US" dirty="0" smtClean="0">
                <a:solidFill>
                  <a:srgbClr val="FF0000"/>
                </a:solidFill>
              </a:rPr>
              <a:t>・業務･機能要件定義⇒サービス要件定義から導かれるもの</a:t>
            </a:r>
          </a:p>
          <a:p>
            <a:pPr lvl="1"/>
            <a:r>
              <a:rPr lang="ja-JP" altLang="en-US" dirty="0" smtClean="0"/>
              <a:t>・システム方式要件定義</a:t>
            </a:r>
          </a:p>
          <a:p>
            <a:pPr lvl="1"/>
            <a:r>
              <a:rPr lang="ja-JP" altLang="en-US" dirty="0" smtClean="0"/>
              <a:t>・情報･データ要件定義</a:t>
            </a:r>
          </a:p>
          <a:p>
            <a:pPr lvl="1"/>
            <a:r>
              <a:rPr lang="ja-JP" altLang="en-US" dirty="0" smtClean="0"/>
              <a:t>・ユーザインタフェース要件定義</a:t>
            </a:r>
          </a:p>
          <a:p>
            <a:pPr lvl="1"/>
            <a:r>
              <a:rPr lang="ja-JP" altLang="en-US" dirty="0" smtClean="0"/>
              <a:t>・外部インタフェース要件定義</a:t>
            </a:r>
          </a:p>
          <a:p>
            <a:pPr lvl="1"/>
            <a:r>
              <a:rPr lang="ja-JP" altLang="en-US" dirty="0" smtClean="0"/>
              <a:t>・ネットワーク要件定義</a:t>
            </a:r>
          </a:p>
          <a:p>
            <a:pPr lvl="1"/>
            <a:r>
              <a:rPr lang="ja-JP" altLang="en-US" dirty="0" smtClean="0"/>
              <a:t>・ソフトウェア要件定義</a:t>
            </a:r>
          </a:p>
          <a:p>
            <a:pPr lvl="1"/>
            <a:r>
              <a:rPr lang="ja-JP" altLang="en-US" dirty="0" smtClean="0"/>
              <a:t>・ハードウェア要件定義</a:t>
            </a:r>
          </a:p>
          <a:p>
            <a:pPr lvl="1"/>
            <a:r>
              <a:rPr lang="ja-JP" altLang="en-US" dirty="0" smtClean="0"/>
              <a:t>・情報セキュリティ要件定義</a:t>
            </a:r>
          </a:p>
          <a:p>
            <a:pPr lvl="1"/>
            <a:r>
              <a:rPr lang="ja-JP" altLang="en-US" dirty="0" smtClean="0"/>
              <a:t>・設計･開発要件定義</a:t>
            </a:r>
          </a:p>
          <a:p>
            <a:pPr lvl="1"/>
            <a:r>
              <a:rPr lang="ja-JP" altLang="en-US" dirty="0" smtClean="0"/>
              <a:t>・テスト要件定義</a:t>
            </a:r>
          </a:p>
          <a:p>
            <a:pPr lvl="1"/>
            <a:r>
              <a:rPr lang="ja-JP" altLang="en-US" dirty="0" smtClean="0"/>
              <a:t>・移行要件定義</a:t>
            </a:r>
          </a:p>
          <a:p>
            <a:pPr lvl="1"/>
            <a:r>
              <a:rPr lang="ja-JP" altLang="en-US" dirty="0" smtClean="0"/>
              <a:t>・運用･保守要件定義</a:t>
            </a:r>
          </a:p>
          <a:p>
            <a:pPr lvl="1"/>
            <a:r>
              <a:rPr lang="ja-JP" altLang="en-US" dirty="0" smtClean="0"/>
              <a:t>・規模性能要件定義</a:t>
            </a:r>
          </a:p>
          <a:p>
            <a:pPr lvl="1"/>
            <a:r>
              <a:rPr lang="ja-JP" altLang="en-US" dirty="0" smtClean="0"/>
              <a:t>・信頼性等要件定義</a:t>
            </a:r>
            <a:endParaRPr lang="en-US" altLang="ja-JP" dirty="0" smtClean="0"/>
          </a:p>
          <a:p>
            <a:r>
              <a:rPr lang="en-US" altLang="ja-JP" dirty="0" smtClean="0"/>
              <a:t>3.</a:t>
            </a:r>
            <a:r>
              <a:rPr lang="ja-JP" altLang="en-US" dirty="0" smtClean="0"/>
              <a:t>システムコストの試算</a:t>
            </a:r>
            <a:endParaRPr lang="en-US" altLang="ja-JP" dirty="0" smtClean="0"/>
          </a:p>
          <a:p>
            <a:pPr lvl="1"/>
            <a:r>
              <a:rPr lang="en-US" altLang="ja-JP" dirty="0" smtClean="0"/>
              <a:t>2 </a:t>
            </a:r>
            <a:r>
              <a:rPr lang="ja-JP" altLang="en-US" dirty="0" smtClean="0"/>
              <a:t>において実施した要件定義に基づいたシステムの構築･運用コストの試算</a:t>
            </a:r>
            <a:endParaRPr lang="en-US" altLang="ja-JP" dirty="0" smtClean="0"/>
          </a:p>
          <a:p>
            <a:r>
              <a:rPr lang="en-US" altLang="ja-JP" dirty="0" smtClean="0"/>
              <a:t>4.</a:t>
            </a:r>
            <a:r>
              <a:rPr lang="ja-JP" altLang="en-US" dirty="0" smtClean="0"/>
              <a:t>調達業務</a:t>
            </a:r>
          </a:p>
          <a:p>
            <a:pPr lvl="1"/>
            <a:r>
              <a:rPr lang="ja-JP" altLang="en-US" dirty="0" smtClean="0"/>
              <a:t>調達計画書の作成、調達仕様書の作成、意見招請対応、事業者の評価等、調達関連業務</a:t>
            </a:r>
            <a:endParaRPr kumimoji="1" lang="ja-JP" altLang="en-US" dirty="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290</a:t>
            </a:fld>
            <a:endParaRPr kumimoji="0" lang="en-US"/>
          </a:p>
        </p:txBody>
      </p:sp>
    </p:spTree>
    <p:extLst>
      <p:ext uri="{BB962C8B-B14F-4D97-AF65-F5344CB8AC3E}">
        <p14:creationId xmlns:p14="http://schemas.microsoft.com/office/powerpoint/2010/main" val="2140950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smtClean="0">
                <a:latin typeface="HG丸ｺﾞｼｯｸM-PRO" pitchFamily="50" charset="-128"/>
                <a:ea typeface="HG丸ｺﾞｼｯｸM-PRO" pitchFamily="50" charset="-128"/>
              </a:rPr>
              <a:t/>
            </a:r>
            <a:br>
              <a:rPr kumimoji="1" lang="en-US" altLang="ja-JP" dirty="0" smtClean="0">
                <a:latin typeface="HG丸ｺﾞｼｯｸM-PRO" pitchFamily="50" charset="-128"/>
                <a:ea typeface="HG丸ｺﾞｼｯｸM-PRO" pitchFamily="50" charset="-128"/>
              </a:rPr>
            </a:br>
            <a:r>
              <a:rPr lang="ja-JP" altLang="en-US" dirty="0">
                <a:latin typeface="HG丸ｺﾞｼｯｸM-PRO" pitchFamily="50" charset="-128"/>
                <a:ea typeface="HG丸ｺﾞｼｯｸM-PRO" pitchFamily="50" charset="-128"/>
              </a:rPr>
              <a:t>ナショナルアーカイブ構築を担う</a:t>
            </a:r>
            <a:r>
              <a:rPr lang="ja-JP" altLang="en-US" dirty="0" smtClean="0">
                <a:latin typeface="HG丸ｺﾞｼｯｸM-PRO" pitchFamily="50" charset="-128"/>
                <a:ea typeface="HG丸ｺﾞｼｯｸM-PRO" pitchFamily="50" charset="-128"/>
              </a:rPr>
              <a:t>人材の育成</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lstStyle/>
          <a:p>
            <a:r>
              <a:rPr lang="en-US" altLang="ja-JP" dirty="0" err="1" smtClean="0"/>
              <a:t>i</a:t>
            </a:r>
            <a:r>
              <a:rPr lang="ja-JP" altLang="en-US" dirty="0" smtClean="0"/>
              <a:t>コンピテンシ・</a:t>
            </a:r>
            <a:r>
              <a:rPr lang="ja-JP" altLang="en-US" dirty="0"/>
              <a:t>ディクショナリ</a:t>
            </a:r>
            <a:r>
              <a:rPr lang="ja-JP" altLang="en-US" dirty="0" smtClean="0"/>
              <a:t>を参考に</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291</a:t>
            </a:fld>
            <a:endParaRPr kumimoji="0" lang="en-US"/>
          </a:p>
        </p:txBody>
      </p:sp>
    </p:spTree>
    <p:extLst>
      <p:ext uri="{BB962C8B-B14F-4D97-AF65-F5344CB8AC3E}">
        <p14:creationId xmlns:p14="http://schemas.microsoft.com/office/powerpoint/2010/main" val="4046059861"/>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1" y="34608"/>
            <a:ext cx="1050289" cy="6823391"/>
          </a:xfrm>
        </p:spPr>
        <p:txBody>
          <a:bodyPr vert="eaVert">
            <a:normAutofit/>
          </a:bodyPr>
          <a:lstStyle/>
          <a:p>
            <a:r>
              <a:rPr lang="en-US" altLang="ja-JP" sz="3600" dirty="0" err="1"/>
              <a:t>i</a:t>
            </a:r>
            <a:r>
              <a:rPr lang="ja-JP" altLang="en-US" sz="3600" dirty="0"/>
              <a:t>コンピテンシ・</a:t>
            </a:r>
            <a:r>
              <a:rPr lang="ja-JP" altLang="en-US" sz="3600" dirty="0" smtClean="0"/>
              <a:t>ディクショナリ</a:t>
            </a:r>
            <a:r>
              <a:rPr lang="en-US" altLang="ja-JP" sz="3600" dirty="0" smtClean="0"/>
              <a:t/>
            </a:r>
            <a:br>
              <a:rPr lang="en-US" altLang="ja-JP" sz="3600" dirty="0" smtClean="0"/>
            </a:br>
            <a:r>
              <a:rPr lang="ja-JP" altLang="en-US" sz="2000" dirty="0" smtClean="0"/>
              <a:t>（</a:t>
            </a:r>
            <a:r>
              <a:rPr lang="ja-JP" altLang="en-US" sz="2000" dirty="0"/>
              <a:t>一般組織でのタスクに必要なスキル・知識の辞書）</a:t>
            </a:r>
            <a:endParaRPr kumimoji="1" lang="ja-JP" altLang="en-US" sz="2000" dirty="0"/>
          </a:p>
        </p:txBody>
      </p:sp>
      <p:pic>
        <p:nvPicPr>
          <p:cNvPr id="6" name="図 5"/>
          <p:cNvPicPr>
            <a:picLocks noChangeAspect="1"/>
          </p:cNvPicPr>
          <p:nvPr/>
        </p:nvPicPr>
        <p:blipFill>
          <a:blip r:embed="rId2"/>
          <a:stretch>
            <a:fillRect/>
          </a:stretch>
        </p:blipFill>
        <p:spPr>
          <a:xfrm>
            <a:off x="1223010" y="0"/>
            <a:ext cx="10968989" cy="6890969"/>
          </a:xfrm>
          <a:prstGeom prst="rect">
            <a:avLst/>
          </a:prstGeom>
        </p:spPr>
      </p:pic>
    </p:spTree>
    <p:extLst>
      <p:ext uri="{BB962C8B-B14F-4D97-AF65-F5344CB8AC3E}">
        <p14:creationId xmlns:p14="http://schemas.microsoft.com/office/powerpoint/2010/main" val="13282690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084580" cy="6823391"/>
          </a:xfrm>
        </p:spPr>
        <p:txBody>
          <a:bodyPr vert="eaVert">
            <a:normAutofit fontScale="90000"/>
          </a:bodyPr>
          <a:lstStyle/>
          <a:p>
            <a:r>
              <a:rPr lang="ja-JP" altLang="en-US" dirty="0"/>
              <a:t>知識の蓄積と提供</a:t>
            </a:r>
            <a:r>
              <a:rPr lang="ja-JP" altLang="en-US" dirty="0" smtClean="0"/>
              <a:t>サービス</a:t>
            </a:r>
            <a:r>
              <a:rPr lang="en-US" altLang="ja-JP" dirty="0" smtClean="0"/>
              <a:t/>
            </a:r>
            <a:br>
              <a:rPr lang="en-US" altLang="ja-JP" dirty="0" smtClean="0"/>
            </a:br>
            <a:r>
              <a:rPr lang="ja-JP" altLang="en-US" dirty="0" smtClean="0"/>
              <a:t>構築</a:t>
            </a:r>
            <a:r>
              <a:rPr lang="ja-JP" altLang="en-US" dirty="0"/>
              <a:t>・運用</a:t>
            </a:r>
            <a:endParaRPr kumimoji="1" lang="ja-JP" altLang="en-US" dirty="0"/>
          </a:p>
        </p:txBody>
      </p:sp>
      <p:pic>
        <p:nvPicPr>
          <p:cNvPr id="5" name="図 4"/>
          <p:cNvPicPr>
            <a:picLocks noChangeAspect="1"/>
          </p:cNvPicPr>
          <p:nvPr/>
        </p:nvPicPr>
        <p:blipFill>
          <a:blip r:embed="rId2"/>
          <a:stretch>
            <a:fillRect/>
          </a:stretch>
        </p:blipFill>
        <p:spPr>
          <a:xfrm>
            <a:off x="1303020" y="34609"/>
            <a:ext cx="10807700" cy="7136634"/>
          </a:xfrm>
          <a:prstGeom prst="rect">
            <a:avLst/>
          </a:prstGeom>
        </p:spPr>
      </p:pic>
    </p:spTree>
    <p:extLst>
      <p:ext uri="{BB962C8B-B14F-4D97-AF65-F5344CB8AC3E}">
        <p14:creationId xmlns:p14="http://schemas.microsoft.com/office/powerpoint/2010/main" val="212110409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i</a:t>
            </a:r>
            <a:r>
              <a:rPr lang="ja-JP" altLang="en-US" dirty="0"/>
              <a:t>コンピテンシ・ディクショナリ</a:t>
            </a:r>
            <a:r>
              <a:rPr lang="en-US" altLang="ja-JP" dirty="0"/>
              <a:t>ER</a:t>
            </a:r>
            <a:r>
              <a:rPr lang="ja-JP" altLang="en-US" dirty="0"/>
              <a:t>図</a:t>
            </a:r>
            <a:endParaRPr kumimoji="1" lang="ja-JP" altLang="en-US" dirty="0"/>
          </a:p>
        </p:txBody>
      </p:sp>
      <p:pic>
        <p:nvPicPr>
          <p:cNvPr id="3" name="図 2"/>
          <p:cNvPicPr>
            <a:picLocks noChangeAspect="1"/>
          </p:cNvPicPr>
          <p:nvPr/>
        </p:nvPicPr>
        <p:blipFill>
          <a:blip r:embed="rId2"/>
          <a:stretch>
            <a:fillRect/>
          </a:stretch>
        </p:blipFill>
        <p:spPr>
          <a:xfrm>
            <a:off x="546487" y="734400"/>
            <a:ext cx="11099026" cy="6123600"/>
          </a:xfrm>
          <a:prstGeom prst="rect">
            <a:avLst/>
          </a:prstGeom>
        </p:spPr>
      </p:pic>
    </p:spTree>
    <p:extLst>
      <p:ext uri="{BB962C8B-B14F-4D97-AF65-F5344CB8AC3E}">
        <p14:creationId xmlns:p14="http://schemas.microsoft.com/office/powerpoint/2010/main" val="415751720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endParaRPr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295</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93801850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3600" dirty="0"/>
              <a:t>システム開発及び人材育成・確保に関して</a:t>
            </a:r>
            <a:r>
              <a:rPr lang="en-US" altLang="ja-JP" sz="3600" dirty="0"/>
              <a:t/>
            </a:r>
            <a:br>
              <a:rPr lang="en-US" altLang="ja-JP" sz="3600" dirty="0"/>
            </a:br>
            <a:r>
              <a:rPr lang="ja-JP" altLang="en-US" sz="3600" dirty="0"/>
              <a:t>政府の新しい方法論</a:t>
            </a:r>
            <a:endParaRPr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296</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267738796"/>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0"/>
            <a:ext cx="12192000" cy="928670"/>
          </a:xfrm>
        </p:spPr>
        <p:txBody>
          <a:bodyPr>
            <a:noAutofit/>
          </a:bodyPr>
          <a:lstStyle/>
          <a:p>
            <a:r>
              <a:rPr lang="ja-JP" altLang="en-US" sz="3200" dirty="0"/>
              <a:t>システム開発及び人材育成・確保に関して</a:t>
            </a:r>
            <a:r>
              <a:rPr lang="en-US" altLang="ja-JP" sz="3200" dirty="0"/>
              <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0" y="965200"/>
            <a:ext cx="12192000" cy="5211763"/>
          </a:xfrm>
        </p:spPr>
        <p:txBody>
          <a:bodyPr>
            <a:normAutofit/>
          </a:bodyPr>
          <a:lstStyle/>
          <a:p>
            <a:r>
              <a:rPr lang="ja-JP" altLang="en-US" dirty="0" smtClean="0"/>
              <a:t> 政府における業務システム最適化のガイドラインの見直し 
新たなガイドライン</a:t>
            </a:r>
            <a:endParaRPr lang="en-US" altLang="ja-JP" dirty="0" smtClean="0"/>
          </a:p>
          <a:p>
            <a:pPr lvl="1"/>
            <a:r>
              <a:rPr lang="ja-JP" altLang="en-US" dirty="0" smtClean="0"/>
              <a:t> 政府情報システムの整備及び管理 に関する標準ガイドライン</a:t>
            </a:r>
            <a:r>
              <a:rPr lang="en-US" altLang="ja-JP" dirty="0" smtClean="0"/>
              <a:t/>
            </a:r>
            <a:br>
              <a:rPr lang="en-US" altLang="ja-JP" dirty="0" smtClean="0"/>
            </a:br>
            <a:r>
              <a:rPr lang="ja-JP" altLang="en-US" sz="1500" dirty="0"/>
              <a:t>（</a:t>
            </a:r>
            <a:r>
              <a:rPr lang="en-US" altLang="ja-JP" sz="1500" dirty="0"/>
              <a:t>2014</a:t>
            </a:r>
            <a:r>
              <a:rPr lang="ja-JP" altLang="en-US" sz="1500" dirty="0"/>
              <a:t>年</a:t>
            </a:r>
            <a:r>
              <a:rPr lang="en-US" altLang="ja-JP" sz="1500" dirty="0"/>
              <a:t>12</a:t>
            </a:r>
            <a:r>
              <a:rPr lang="ja-JP" altLang="en-US" sz="1500" dirty="0"/>
              <a:t>月</a:t>
            </a:r>
            <a:r>
              <a:rPr lang="en-US" altLang="ja-JP" sz="1500" dirty="0"/>
              <a:t>3</a:t>
            </a:r>
            <a:r>
              <a:rPr lang="ja-JP" altLang="en-US" sz="1500" dirty="0"/>
              <a:t>日 各府省情報化統括責任者（</a:t>
            </a:r>
            <a:r>
              <a:rPr lang="en-US" altLang="ja-JP" sz="1500" dirty="0"/>
              <a:t>CIO</a:t>
            </a:r>
            <a:r>
              <a:rPr lang="ja-JP" altLang="en-US" sz="1500" dirty="0"/>
              <a:t>）連絡会議決定）</a:t>
            </a:r>
            <a:r>
              <a:rPr lang="ja-JP" altLang="en-US" dirty="0" smtClean="0"/>
              <a:t>
  </a:t>
            </a:r>
            <a:r>
              <a:rPr lang="en-US" altLang="ja-JP" dirty="0" err="1" smtClean="0"/>
              <a:t>i</a:t>
            </a:r>
            <a:r>
              <a:rPr lang="ja-JP" altLang="en-US" dirty="0" smtClean="0"/>
              <a:t>コンピテンシ・ディクショナリ </a:t>
            </a:r>
            <a:endParaRPr lang="en-US" altLang="ja-JP" dirty="0" smtClean="0"/>
          </a:p>
          <a:p>
            <a:pPr lvl="2"/>
            <a:r>
              <a:rPr lang="ja-JP" altLang="en-US" sz="1800" dirty="0"/>
              <a:t>新時代のビジネスモデルに求められるタスクやスキル、役割分担例</a:t>
            </a:r>
            <a:endParaRPr lang="en-US" altLang="ja-JP" sz="1800" dirty="0"/>
          </a:p>
          <a:p>
            <a:pPr lvl="2"/>
            <a:r>
              <a:rPr lang="ja-JP" altLang="en-US" sz="1800" dirty="0"/>
              <a:t>（</a:t>
            </a:r>
            <a:r>
              <a:rPr lang="en-US" altLang="ja-JP" sz="1800" dirty="0"/>
              <a:t>2015</a:t>
            </a:r>
            <a:r>
              <a:rPr lang="ja-JP" altLang="en-US" sz="1800" dirty="0"/>
              <a:t>年夏　情報処理振興機構　正式版公開予定）</a:t>
            </a:r>
            <a:endParaRPr lang="en-US" altLang="ja-JP" sz="1800"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297</a:t>
            </a:fld>
            <a:endParaRPr kumimoji="0" lang="en-US"/>
          </a:p>
        </p:txBody>
      </p:sp>
    </p:spTree>
    <p:extLst>
      <p:ext uri="{BB962C8B-B14F-4D97-AF65-F5344CB8AC3E}">
        <p14:creationId xmlns:p14="http://schemas.microsoft.com/office/powerpoint/2010/main" val="1148156610"/>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298</a:t>
            </a:fld>
            <a:endParaRPr kumimoji="0" lang="en-US"/>
          </a:p>
        </p:txBody>
      </p:sp>
      <p:pic>
        <p:nvPicPr>
          <p:cNvPr id="7" name="図 6"/>
          <p:cNvPicPr>
            <a:picLocks noChangeAspect="1"/>
          </p:cNvPicPr>
          <p:nvPr/>
        </p:nvPicPr>
        <p:blipFill>
          <a:blip r:embed="rId3"/>
          <a:stretch>
            <a:fillRect/>
          </a:stretch>
        </p:blipFill>
        <p:spPr>
          <a:xfrm>
            <a:off x="320040" y="32048"/>
            <a:ext cx="11555730" cy="6597352"/>
          </a:xfrm>
          <a:prstGeom prst="rect">
            <a:avLst/>
          </a:prstGeom>
        </p:spPr>
      </p:pic>
      <p:sp>
        <p:nvSpPr>
          <p:cNvPr id="8" name="正方形/長方形 7"/>
          <p:cNvSpPr/>
          <p:nvPr/>
        </p:nvSpPr>
        <p:spPr>
          <a:xfrm>
            <a:off x="5080932" y="4365104"/>
            <a:ext cx="187916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33306501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299</a:t>
            </a:fld>
            <a:endParaRPr kumimoji="0" lang="en-US"/>
          </a:p>
        </p:txBody>
      </p:sp>
      <p:pic>
        <p:nvPicPr>
          <p:cNvPr id="7" name="図 6"/>
          <p:cNvPicPr>
            <a:picLocks noChangeAspect="1"/>
          </p:cNvPicPr>
          <p:nvPr/>
        </p:nvPicPr>
        <p:blipFill>
          <a:blip r:embed="rId3"/>
          <a:stretch>
            <a:fillRect/>
          </a:stretch>
        </p:blipFill>
        <p:spPr>
          <a:xfrm>
            <a:off x="320040" y="-15368"/>
            <a:ext cx="11699240" cy="6637008"/>
          </a:xfrm>
          <a:prstGeom prst="rect">
            <a:avLst/>
          </a:prstGeom>
        </p:spPr>
      </p:pic>
      <p:sp>
        <p:nvSpPr>
          <p:cNvPr id="9" name="正方形/長方形 8"/>
          <p:cNvSpPr/>
          <p:nvPr/>
        </p:nvSpPr>
        <p:spPr>
          <a:xfrm>
            <a:off x="2351584" y="5373216"/>
            <a:ext cx="12961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p:cNvSpPr/>
          <p:nvPr/>
        </p:nvSpPr>
        <p:spPr>
          <a:xfrm>
            <a:off x="2351584" y="1312168"/>
            <a:ext cx="12961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2855640" y="2852936"/>
            <a:ext cx="81240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2871091" y="4005064"/>
            <a:ext cx="81240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808950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kumimoji="1" lang="ja-JP" altLang="en-US" dirty="0" smtClean="0">
                <a:latin typeface="HG丸ｺﾞｼｯｸM-PRO" pitchFamily="50" charset="-128"/>
                <a:ea typeface="HG丸ｺﾞｼｯｸM-PRO" pitchFamily="50" charset="-128"/>
              </a:rPr>
              <a:t>自己紹介</a:t>
            </a:r>
            <a:r>
              <a:rPr kumimoji="1" lang="en-US" altLang="ja-JP" dirty="0" smtClean="0">
                <a:latin typeface="HG丸ｺﾞｼｯｸM-PRO" pitchFamily="50" charset="-128"/>
                <a:ea typeface="HG丸ｺﾞｼｯｸM-PRO" pitchFamily="50" charset="-128"/>
              </a:rPr>
              <a:t/>
            </a:r>
            <a:br>
              <a:rPr kumimoji="1" lang="en-US" altLang="ja-JP" dirty="0" smtClean="0">
                <a:latin typeface="HG丸ｺﾞｼｯｸM-PRO" pitchFamily="50" charset="-128"/>
                <a:ea typeface="HG丸ｺﾞｼｯｸM-PRO" pitchFamily="50" charset="-128"/>
              </a:rPr>
            </a:b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a:t>
            </a:fld>
            <a:endParaRPr kumimoji="0" lang="en-US"/>
          </a:p>
        </p:txBody>
      </p:sp>
    </p:spTree>
    <p:extLst>
      <p:ext uri="{BB962C8B-B14F-4D97-AF65-F5344CB8AC3E}">
        <p14:creationId xmlns:p14="http://schemas.microsoft.com/office/powerpoint/2010/main" val="12259040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28942"/>
            <a:ext cx="12192000" cy="921173"/>
          </a:xfrm>
        </p:spPr>
        <p:txBody>
          <a:bodyPr>
            <a:noAutofit/>
          </a:bodyPr>
          <a:lstStyle/>
          <a:p>
            <a:pPr algn="ctr"/>
            <a:r>
              <a:rPr kumimoji="1" lang="ja-JP" altLang="en-US" dirty="0" smtClean="0"/>
              <a:t>デジタル化資料の提供と著作権保護</a:t>
            </a:r>
            <a:endParaRPr lang="ja-JP" altLang="en-US" sz="32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3584432"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　　　図書館送信</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2000"/>
              </a:lnSpc>
              <a:spcBef>
                <a:spcPts val="0"/>
              </a:spcBef>
            </a:pPr>
            <a:r>
              <a:rPr lang="ja-JP" altLang="en-US" sz="2000" b="0" dirty="0">
                <a:solidFill>
                  <a:prstClr val="black"/>
                </a:solidFill>
                <a:latin typeface="Meiryo UI" panose="020B0604030504040204" pitchFamily="50" charset="-128"/>
                <a:ea typeface="Meiryo UI" panose="020B0604030504040204" pitchFamily="50" charset="-128"/>
              </a:rPr>
              <a:t>　　　　　　　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（著作権法第</a:t>
            </a:r>
            <a:r>
              <a:rPr lang="en-US" altLang="ja-JP" sz="2000" b="0" dirty="0">
                <a:solidFill>
                  <a:prstClr val="black"/>
                </a:solidFill>
                <a:latin typeface="Meiryo UI" panose="020B0604030504040204" pitchFamily="50" charset="-128"/>
                <a:ea typeface="Meiryo UI" panose="020B0604030504040204" pitchFamily="50" charset="-128"/>
              </a:rPr>
              <a:t>31</a:t>
            </a:r>
            <a:r>
              <a:rPr lang="ja-JP" altLang="en-US" sz="2000" b="0" dirty="0">
                <a:solidFill>
                  <a:prstClr val="black"/>
                </a:solidFill>
                <a:latin typeface="Meiryo UI" panose="020B0604030504040204" pitchFamily="50" charset="-128"/>
                <a:ea typeface="Meiryo UI" panose="020B0604030504040204" pitchFamily="50" charset="-128"/>
              </a:rPr>
              <a:t>条</a:t>
            </a:r>
            <a:r>
              <a:rPr lang="en-US" altLang="ja-JP" sz="2000" b="0" dirty="0">
                <a:solidFill>
                  <a:prstClr val="black"/>
                </a:solidFill>
                <a:latin typeface="Meiryo UI" panose="020B0604030504040204" pitchFamily="50" charset="-128"/>
                <a:ea typeface="Meiryo UI" panose="020B0604030504040204" pitchFamily="50" charset="-128"/>
              </a:rPr>
              <a:t>3</a:t>
            </a:r>
            <a:r>
              <a:rPr lang="ja-JP" altLang="en-US" sz="2000" b="0" dirty="0">
                <a:solidFill>
                  <a:prstClr val="black"/>
                </a:solidFill>
                <a:latin typeface="Meiryo UI" panose="020B0604030504040204" pitchFamily="50" charset="-128"/>
                <a:ea typeface="Meiryo UI" panose="020B0604030504040204" pitchFamily="50" charset="-128"/>
              </a:rPr>
              <a:t>項）</a:t>
            </a:r>
            <a:endParaRPr lang="en-US" altLang="ja-JP" sz="20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7032104" y="4398801"/>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927019" y="4210934"/>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smtClean="0">
                <a:solidFill>
                  <a:prstClr val="black"/>
                </a:solidFill>
                <a:latin typeface="Meiryo UI" panose="020B0604030504040204" pitchFamily="50" charset="-128"/>
                <a:ea typeface="Meiryo UI" panose="020B0604030504040204" pitchFamily="50" charset="-128"/>
              </a:rPr>
              <a:t>NDL</a:t>
            </a:r>
            <a:r>
              <a:rPr lang="ja-JP" altLang="en-US" sz="2400" dirty="0" smtClean="0">
                <a:solidFill>
                  <a:prstClr val="black"/>
                </a:solidFill>
                <a:latin typeface="Meiryo UI" panose="020B0604030504040204" pitchFamily="50" charset="-128"/>
                <a:ea typeface="Meiryo UI" panose="020B0604030504040204" pitchFamily="50" charset="-128"/>
              </a:rPr>
              <a:t>デジタルコレクション等</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3995205" y="514931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2778" y="4589163"/>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4079" y="5289101"/>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a:off x="8439616" y="4852723"/>
            <a:ext cx="474195"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（著作権法</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第</a:t>
            </a:r>
            <a:r>
              <a:rPr lang="en-US" altLang="ja-JP" sz="2000" b="0" dirty="0">
                <a:solidFill>
                  <a:prstClr val="black"/>
                </a:solidFill>
                <a:latin typeface="Meiryo UI" panose="020B0604030504040204" pitchFamily="50" charset="-128"/>
                <a:ea typeface="Meiryo UI" panose="020B0604030504040204" pitchFamily="50" charset="-128"/>
              </a:rPr>
              <a:t>31</a:t>
            </a:r>
            <a:r>
              <a:rPr lang="ja-JP" altLang="en-US" sz="2000" b="0" dirty="0">
                <a:solidFill>
                  <a:prstClr val="black"/>
                </a:solidFill>
                <a:latin typeface="Meiryo UI" panose="020B0604030504040204" pitchFamily="50" charset="-128"/>
                <a:ea typeface="Meiryo UI" panose="020B0604030504040204" pitchFamily="50" charset="-128"/>
              </a:rPr>
              <a:t>条</a:t>
            </a:r>
            <a:r>
              <a:rPr lang="en-US" altLang="ja-JP" sz="2000" b="0" dirty="0">
                <a:solidFill>
                  <a:prstClr val="black"/>
                </a:solidFill>
                <a:latin typeface="Meiryo UI" panose="020B0604030504040204" pitchFamily="50" charset="-128"/>
                <a:ea typeface="Meiryo UI" panose="020B0604030504040204" pitchFamily="50" charset="-128"/>
              </a:rPr>
              <a:t>2</a:t>
            </a:r>
            <a:r>
              <a:rPr lang="ja-JP" altLang="en-US" sz="2000" b="0" dirty="0">
                <a:solidFill>
                  <a:prstClr val="black"/>
                </a:solidFill>
                <a:latin typeface="Meiryo UI" panose="020B0604030504040204" pitchFamily="50" charset="-128"/>
                <a:ea typeface="Meiryo UI" panose="020B0604030504040204" pitchFamily="50" charset="-128"/>
              </a:rPr>
              <a:t>項）</a:t>
            </a:r>
            <a:endParaRPr lang="en-US" altLang="ja-JP" sz="20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smtClean="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697434" y="2101459"/>
            <a:ext cx="1359449" cy="1041311"/>
          </a:xfrm>
          <a:prstGeom prst="rect">
            <a:avLst/>
          </a:prstGeom>
          <a:noFill/>
        </p:spPr>
        <p:txBody>
          <a:bodyPr wrap="square" rtlCol="0">
            <a:spAutoFit/>
          </a:bodyPr>
          <a:lstStyle/>
          <a:p>
            <a:pPr>
              <a:lnSpc>
                <a:spcPts val="2800"/>
              </a:lnSpc>
            </a:pPr>
            <a:r>
              <a:rPr lang="ja-JP" altLang="en-US" sz="2000" dirty="0">
                <a:solidFill>
                  <a:prstClr val="black"/>
                </a:solidFill>
                <a:latin typeface="Meiryo UI" panose="020B0604030504040204" pitchFamily="50" charset="-128"/>
                <a:ea typeface="Meiryo UI" panose="020B0604030504040204" pitchFamily="50" charset="-128"/>
              </a:rPr>
              <a:t>全</a:t>
            </a:r>
            <a:endParaRPr lang="en-US" altLang="ja-JP" sz="2000" dirty="0">
              <a:solidFill>
                <a:prstClr val="black"/>
              </a:solidFill>
              <a:latin typeface="Meiryo UI" panose="020B0604030504040204" pitchFamily="50" charset="-128"/>
              <a:ea typeface="Meiryo UI" panose="020B0604030504040204" pitchFamily="50" charset="-128"/>
            </a:endParaRPr>
          </a:p>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246.5</a:t>
            </a: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131</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8" name="テキスト ボックス 77"/>
          <p:cNvSpPr txBox="1"/>
          <p:nvPr/>
        </p:nvSpPr>
        <p:spPr>
          <a:xfrm>
            <a:off x="8372248" y="6342479"/>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8478652" y="5846350"/>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アクセス月９千件</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30</a:t>
            </a:fld>
            <a:endParaRPr lang="ja-JP" altLang="en-US" dirty="0">
              <a:solidFill>
                <a:prstClr val="black"/>
              </a:solidFill>
            </a:endParaRPr>
          </a:p>
        </p:txBody>
      </p:sp>
    </p:spTree>
    <p:extLst>
      <p:ext uri="{BB962C8B-B14F-4D97-AF65-F5344CB8AC3E}">
        <p14:creationId xmlns:p14="http://schemas.microsoft.com/office/powerpoint/2010/main" val="3808487156"/>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300</a:t>
            </a:fld>
            <a:endParaRPr kumimoji="0" lang="en-US"/>
          </a:p>
        </p:txBody>
      </p:sp>
      <p:pic>
        <p:nvPicPr>
          <p:cNvPr id="7" name="図 6"/>
          <p:cNvPicPr>
            <a:picLocks noChangeAspect="1"/>
          </p:cNvPicPr>
          <p:nvPr/>
        </p:nvPicPr>
        <p:blipFill>
          <a:blip r:embed="rId3"/>
          <a:stretch>
            <a:fillRect/>
          </a:stretch>
        </p:blipFill>
        <p:spPr>
          <a:xfrm>
            <a:off x="162560" y="5662"/>
            <a:ext cx="11856720" cy="6624513"/>
          </a:xfrm>
          <a:prstGeom prst="rect">
            <a:avLst/>
          </a:prstGeom>
        </p:spPr>
      </p:pic>
      <p:sp>
        <p:nvSpPr>
          <p:cNvPr id="8" name="正方形/長方形 7"/>
          <p:cNvSpPr/>
          <p:nvPr/>
        </p:nvSpPr>
        <p:spPr>
          <a:xfrm>
            <a:off x="2135560" y="1328879"/>
            <a:ext cx="7975198" cy="731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p:cNvSpPr/>
          <p:nvPr/>
        </p:nvSpPr>
        <p:spPr>
          <a:xfrm>
            <a:off x="2135560" y="2636913"/>
            <a:ext cx="797519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p:cNvSpPr/>
          <p:nvPr/>
        </p:nvSpPr>
        <p:spPr>
          <a:xfrm>
            <a:off x="2108401" y="5229200"/>
            <a:ext cx="797519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27620180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301</a:t>
            </a:fld>
            <a:endParaRPr kumimoji="0" lang="en-US"/>
          </a:p>
        </p:txBody>
      </p:sp>
      <p:pic>
        <p:nvPicPr>
          <p:cNvPr id="7" name="図 6"/>
          <p:cNvPicPr>
            <a:picLocks noChangeAspect="1"/>
          </p:cNvPicPr>
          <p:nvPr/>
        </p:nvPicPr>
        <p:blipFill>
          <a:blip r:embed="rId3"/>
          <a:stretch>
            <a:fillRect/>
          </a:stretch>
        </p:blipFill>
        <p:spPr>
          <a:xfrm>
            <a:off x="162560" y="-1"/>
            <a:ext cx="11856720" cy="6667729"/>
          </a:xfrm>
          <a:prstGeom prst="rect">
            <a:avLst/>
          </a:prstGeom>
        </p:spPr>
      </p:pic>
    </p:spTree>
    <p:extLst>
      <p:ext uri="{BB962C8B-B14F-4D97-AF65-F5344CB8AC3E}">
        <p14:creationId xmlns:p14="http://schemas.microsoft.com/office/powerpoint/2010/main" val="844602634"/>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en-US" altLang="ja-JP" sz="3600" dirty="0" err="1" smtClean="0"/>
              <a:t>i</a:t>
            </a:r>
            <a:r>
              <a:rPr lang="ja-JP" altLang="en-US" sz="3600" dirty="0" smtClean="0"/>
              <a:t>コンピテンシ・ディクショナリ</a:t>
            </a:r>
            <a:endParaRPr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302</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702077672"/>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303</a:t>
            </a:fld>
            <a:endParaRPr kumimoji="0" lang="en-US"/>
          </a:p>
        </p:txBody>
      </p:sp>
      <p:pic>
        <p:nvPicPr>
          <p:cNvPr id="6" name="図 5"/>
          <p:cNvPicPr>
            <a:picLocks noChangeAspect="1"/>
          </p:cNvPicPr>
          <p:nvPr/>
        </p:nvPicPr>
        <p:blipFill>
          <a:blip r:embed="rId2"/>
          <a:stretch>
            <a:fillRect/>
          </a:stretch>
        </p:blipFill>
        <p:spPr>
          <a:xfrm>
            <a:off x="121920" y="1"/>
            <a:ext cx="12070080" cy="6872221"/>
          </a:xfrm>
          <a:prstGeom prst="rect">
            <a:avLst/>
          </a:prstGeom>
        </p:spPr>
      </p:pic>
    </p:spTree>
    <p:extLst>
      <p:ext uri="{BB962C8B-B14F-4D97-AF65-F5344CB8AC3E}">
        <p14:creationId xmlns:p14="http://schemas.microsoft.com/office/powerpoint/2010/main" val="2930208414"/>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4000" dirty="0" err="1"/>
              <a:t>i</a:t>
            </a:r>
            <a:r>
              <a:rPr lang="ja-JP" altLang="en-US" sz="4000" dirty="0"/>
              <a:t>コンピテンシ・ディクショナリ</a:t>
            </a:r>
          </a:p>
        </p:txBody>
      </p:sp>
      <p:sp>
        <p:nvSpPr>
          <p:cNvPr id="3" name="コンテンツ プレースホルダー 2"/>
          <p:cNvSpPr>
            <a:spLocks noGrp="1"/>
          </p:cNvSpPr>
          <p:nvPr>
            <p:ph idx="1"/>
          </p:nvPr>
        </p:nvSpPr>
        <p:spPr>
          <a:xfrm>
            <a:off x="251359" y="948710"/>
            <a:ext cx="4252061" cy="4583410"/>
          </a:xfrm>
        </p:spPr>
        <p:txBody>
          <a:bodyPr>
            <a:normAutofit lnSpcReduction="10000"/>
          </a:bodyPr>
          <a:lstStyle/>
          <a:p>
            <a:r>
              <a:rPr kumimoji="1" lang="ja-JP" altLang="en-US" dirty="0" smtClean="0"/>
              <a:t>以前は、</a:t>
            </a:r>
            <a:endParaRPr kumimoji="1" lang="en-US" altLang="ja-JP" dirty="0" smtClean="0"/>
          </a:p>
          <a:p>
            <a:pPr lvl="1"/>
            <a:r>
              <a:rPr lang="en-US" altLang="ja-JP" dirty="0"/>
              <a:t>ITSS</a:t>
            </a:r>
            <a:r>
              <a:rPr lang="ja-JP" altLang="en-US" dirty="0"/>
              <a:t>（</a:t>
            </a:r>
            <a:r>
              <a:rPr lang="en-US" altLang="ja-JP" dirty="0"/>
              <a:t>IT</a:t>
            </a:r>
            <a:r>
              <a:rPr lang="ja-JP" altLang="en-US" dirty="0"/>
              <a:t>スキル標準）、</a:t>
            </a:r>
            <a:r>
              <a:rPr lang="en-US" altLang="ja-JP" dirty="0"/>
              <a:t>UISS</a:t>
            </a:r>
            <a:r>
              <a:rPr lang="ja-JP" altLang="en-US" dirty="0"/>
              <a:t>（情報システムユーザースキル標準）</a:t>
            </a:r>
            <a:endParaRPr lang="en-US" altLang="ja-JP" dirty="0" smtClean="0"/>
          </a:p>
          <a:p>
            <a:r>
              <a:rPr lang="en-US" altLang="ja-JP" dirty="0" smtClean="0"/>
              <a:t>IT</a:t>
            </a:r>
            <a:r>
              <a:rPr lang="ja-JP" altLang="en-US" dirty="0"/>
              <a:t>産業を目指す学生や</a:t>
            </a:r>
            <a:r>
              <a:rPr lang="en-US" altLang="ja-JP" dirty="0"/>
              <a:t>IT</a:t>
            </a:r>
            <a:r>
              <a:rPr lang="ja-JP" altLang="en-US" dirty="0"/>
              <a:t>技術者などの個人を含め、</a:t>
            </a:r>
            <a:r>
              <a:rPr lang="en-US" altLang="ja-JP" dirty="0"/>
              <a:t>IT</a:t>
            </a:r>
            <a:r>
              <a:rPr lang="ja-JP" altLang="en-US" dirty="0" err="1"/>
              <a:t>を利</a:t>
            </a:r>
            <a:r>
              <a:rPr lang="ja-JP" altLang="en-US" dirty="0"/>
              <a:t>活用する様々な組織・個人が共通して参照する</a:t>
            </a:r>
            <a:r>
              <a:rPr lang="ja-JP" altLang="en-US" dirty="0">
                <a:solidFill>
                  <a:srgbClr val="FF0000"/>
                </a:solidFill>
              </a:rPr>
              <a:t>人材育成のディクショナリ</a:t>
            </a:r>
            <a:r>
              <a:rPr lang="en-US" altLang="ja-JP" dirty="0">
                <a:solidFill>
                  <a:srgbClr val="FF0000"/>
                </a:solidFill>
              </a:rPr>
              <a:t>―</a:t>
            </a:r>
            <a:r>
              <a:rPr lang="ja-JP" altLang="en-US" dirty="0">
                <a:solidFill>
                  <a:srgbClr val="FF0000"/>
                </a:solidFill>
              </a:rPr>
              <a:t>（テンプレート）として</a:t>
            </a:r>
            <a:r>
              <a:rPr lang="ja-JP" altLang="en-US" dirty="0"/>
              <a:t>利活用されていくことを</a:t>
            </a:r>
            <a:r>
              <a:rPr lang="ja-JP" altLang="en-US" dirty="0" smtClean="0"/>
              <a:t>期待</a:t>
            </a:r>
            <a:endParaRPr lang="en-US" altLang="ja-JP" dirty="0" smtClean="0"/>
          </a:p>
          <a:p>
            <a:r>
              <a:rPr lang="en-US" altLang="ja-JP" dirty="0" smtClean="0"/>
              <a:t>2015</a:t>
            </a:r>
            <a:r>
              <a:rPr lang="ja-JP" altLang="en-US" dirty="0" smtClean="0"/>
              <a:t>年</a:t>
            </a:r>
            <a:r>
              <a:rPr lang="en-US" altLang="ja-JP" dirty="0" smtClean="0"/>
              <a:t>6</a:t>
            </a:r>
            <a:r>
              <a:rPr lang="ja-JP" altLang="en-US" dirty="0" smtClean="0"/>
              <a:t>月正式公開</a:t>
            </a:r>
            <a:endParaRPr kumimoji="1" lang="en-US" altLang="ja-JP" dirty="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304</a:t>
            </a:fld>
            <a:endParaRPr kumimoji="0" lang="en-US"/>
          </a:p>
        </p:txBody>
      </p:sp>
      <p:pic>
        <p:nvPicPr>
          <p:cNvPr id="7" name="図 6"/>
          <p:cNvPicPr>
            <a:picLocks noChangeAspect="1"/>
          </p:cNvPicPr>
          <p:nvPr/>
        </p:nvPicPr>
        <p:blipFill>
          <a:blip r:embed="rId3"/>
          <a:stretch>
            <a:fillRect/>
          </a:stretch>
        </p:blipFill>
        <p:spPr>
          <a:xfrm>
            <a:off x="4503420" y="857250"/>
            <a:ext cx="7586980" cy="5589270"/>
          </a:xfrm>
          <a:prstGeom prst="rect">
            <a:avLst/>
          </a:prstGeom>
        </p:spPr>
      </p:pic>
      <p:sp>
        <p:nvSpPr>
          <p:cNvPr id="8" name="正方形/長方形 7"/>
          <p:cNvSpPr/>
          <p:nvPr/>
        </p:nvSpPr>
        <p:spPr>
          <a:xfrm>
            <a:off x="6816080" y="2297925"/>
            <a:ext cx="3329758" cy="369332"/>
          </a:xfrm>
          <a:prstGeom prst="rect">
            <a:avLst/>
          </a:prstGeom>
        </p:spPr>
        <p:txBody>
          <a:bodyPr wrap="none">
            <a:spAutoFit/>
          </a:bodyPr>
          <a:lstStyle/>
          <a:p>
            <a:r>
              <a:rPr lang="ja-JP" altLang="en-US" dirty="0">
                <a:solidFill>
                  <a:srgbClr val="000000"/>
                </a:solidFill>
              </a:rPr>
              <a:t>業務遂行とディクショナリの関係 </a:t>
            </a:r>
            <a:endParaRPr lang="ja-JP" altLang="en-US" dirty="0"/>
          </a:p>
        </p:txBody>
      </p:sp>
    </p:spTree>
    <p:extLst>
      <p:ext uri="{BB962C8B-B14F-4D97-AF65-F5344CB8AC3E}">
        <p14:creationId xmlns:p14="http://schemas.microsoft.com/office/powerpoint/2010/main" val="225224432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スキルの構成（</a:t>
            </a:r>
            <a:r>
              <a:rPr kumimoji="1" lang="en-US" altLang="ja-JP" dirty="0" smtClean="0"/>
              <a:t>4</a:t>
            </a:r>
            <a:r>
              <a:rPr kumimoji="1" lang="ja-JP" altLang="en-US" dirty="0" smtClean="0"/>
              <a:t>つ）</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305</a:t>
            </a:fld>
            <a:endParaRPr kumimoji="0" lang="en-US"/>
          </a:p>
        </p:txBody>
      </p:sp>
      <p:pic>
        <p:nvPicPr>
          <p:cNvPr id="7" name="図 6"/>
          <p:cNvPicPr>
            <a:picLocks noChangeAspect="1"/>
          </p:cNvPicPr>
          <p:nvPr/>
        </p:nvPicPr>
        <p:blipFill>
          <a:blip r:embed="rId3"/>
          <a:stretch>
            <a:fillRect/>
          </a:stretch>
        </p:blipFill>
        <p:spPr>
          <a:xfrm>
            <a:off x="162560" y="928670"/>
            <a:ext cx="11856720" cy="5804716"/>
          </a:xfrm>
          <a:prstGeom prst="rect">
            <a:avLst/>
          </a:prstGeom>
        </p:spPr>
      </p:pic>
    </p:spTree>
    <p:extLst>
      <p:ext uri="{BB962C8B-B14F-4D97-AF65-F5344CB8AC3E}">
        <p14:creationId xmlns:p14="http://schemas.microsoft.com/office/powerpoint/2010/main" val="276060146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ヒューマンスキル概念図</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306</a:t>
            </a:fld>
            <a:endParaRPr kumimoji="0" lang="en-US"/>
          </a:p>
        </p:txBody>
      </p:sp>
      <p:pic>
        <p:nvPicPr>
          <p:cNvPr id="7" name="図 6"/>
          <p:cNvPicPr>
            <a:picLocks noChangeAspect="1"/>
          </p:cNvPicPr>
          <p:nvPr/>
        </p:nvPicPr>
        <p:blipFill>
          <a:blip r:embed="rId3"/>
          <a:stretch>
            <a:fillRect/>
          </a:stretch>
        </p:blipFill>
        <p:spPr>
          <a:xfrm>
            <a:off x="162560" y="936014"/>
            <a:ext cx="11856720" cy="5251368"/>
          </a:xfrm>
          <a:prstGeom prst="rect">
            <a:avLst/>
          </a:prstGeom>
        </p:spPr>
      </p:pic>
      <p:sp>
        <p:nvSpPr>
          <p:cNvPr id="8" name="正方形/長方形 7"/>
          <p:cNvSpPr/>
          <p:nvPr/>
        </p:nvSpPr>
        <p:spPr>
          <a:xfrm>
            <a:off x="5960239" y="6187382"/>
            <a:ext cx="2735044" cy="369332"/>
          </a:xfrm>
          <a:prstGeom prst="rect">
            <a:avLst/>
          </a:prstGeom>
        </p:spPr>
        <p:txBody>
          <a:bodyPr wrap="none">
            <a:spAutoFit/>
          </a:bodyPr>
          <a:lstStyle/>
          <a:p>
            <a:r>
              <a:rPr lang="en-US" altLang="ja-JP" b="1" dirty="0">
                <a:solidFill>
                  <a:srgbClr val="000000"/>
                </a:solidFill>
                <a:latin typeface="Arial" panose="020B0604020202020204" pitchFamily="34" charset="0"/>
              </a:rPr>
              <a:t>IT</a:t>
            </a:r>
            <a:r>
              <a:rPr lang="ja-JP" altLang="en-US" dirty="0">
                <a:solidFill>
                  <a:srgbClr val="000000"/>
                </a:solidFill>
                <a:latin typeface="ＭＳ"/>
              </a:rPr>
              <a:t>ヒューマンスキル概念図</a:t>
            </a:r>
            <a:endParaRPr lang="ja-JP" altLang="en-US" dirty="0"/>
          </a:p>
        </p:txBody>
      </p:sp>
    </p:spTree>
    <p:extLst>
      <p:ext uri="{BB962C8B-B14F-4D97-AF65-F5344CB8AC3E}">
        <p14:creationId xmlns:p14="http://schemas.microsoft.com/office/powerpoint/2010/main" val="422489140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kumimoji="1" lang="ja-JP" altLang="en-US" dirty="0" smtClean="0"/>
              <a:t>職種を構成するスキルセットの概念</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307</a:t>
            </a:fld>
            <a:endParaRPr kumimoji="0" lang="en-US"/>
          </a:p>
        </p:txBody>
      </p:sp>
      <p:pic>
        <p:nvPicPr>
          <p:cNvPr id="7" name="図 6"/>
          <p:cNvPicPr>
            <a:picLocks noChangeAspect="1"/>
          </p:cNvPicPr>
          <p:nvPr/>
        </p:nvPicPr>
        <p:blipFill>
          <a:blip r:embed="rId3"/>
          <a:stretch>
            <a:fillRect/>
          </a:stretch>
        </p:blipFill>
        <p:spPr>
          <a:xfrm>
            <a:off x="162560" y="1002784"/>
            <a:ext cx="11856720" cy="5720794"/>
          </a:xfrm>
          <a:prstGeom prst="rect">
            <a:avLst/>
          </a:prstGeom>
        </p:spPr>
      </p:pic>
    </p:spTree>
    <p:extLst>
      <p:ext uri="{BB962C8B-B14F-4D97-AF65-F5344CB8AC3E}">
        <p14:creationId xmlns:p14="http://schemas.microsoft.com/office/powerpoint/2010/main" val="1901092556"/>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en-US" altLang="ja-JP" sz="4000" dirty="0" err="1"/>
              <a:t>i</a:t>
            </a:r>
            <a:r>
              <a:rPr lang="ja-JP" altLang="en-US" sz="4000" dirty="0"/>
              <a:t>コンピテンシ・ディクショナリの利活用形態 </a:t>
            </a:r>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308</a:t>
            </a:fld>
            <a:endParaRPr kumimoji="0" lang="en-US"/>
          </a:p>
        </p:txBody>
      </p:sp>
      <p:pic>
        <p:nvPicPr>
          <p:cNvPr id="7" name="図 6"/>
          <p:cNvPicPr>
            <a:picLocks noChangeAspect="1"/>
          </p:cNvPicPr>
          <p:nvPr/>
        </p:nvPicPr>
        <p:blipFill>
          <a:blip r:embed="rId3"/>
          <a:stretch>
            <a:fillRect/>
          </a:stretch>
        </p:blipFill>
        <p:spPr>
          <a:xfrm>
            <a:off x="162560" y="995399"/>
            <a:ext cx="11856720" cy="5767062"/>
          </a:xfrm>
          <a:prstGeom prst="rect">
            <a:avLst/>
          </a:prstGeom>
        </p:spPr>
      </p:pic>
      <p:sp>
        <p:nvSpPr>
          <p:cNvPr id="8" name="正方形/長方形 7"/>
          <p:cNvSpPr/>
          <p:nvPr/>
        </p:nvSpPr>
        <p:spPr>
          <a:xfrm>
            <a:off x="3810000" y="3105835"/>
            <a:ext cx="4572000" cy="369332"/>
          </a:xfrm>
          <a:prstGeom prst="rect">
            <a:avLst/>
          </a:prstGeom>
        </p:spPr>
        <p:txBody>
          <a:bodyPr>
            <a:spAutoFit/>
          </a:bodyPr>
          <a:lstStyle/>
          <a:p>
            <a:r>
              <a:rPr lang="en-US" altLang="ja-JP" b="1" dirty="0" err="1">
                <a:solidFill>
                  <a:srgbClr val="000000"/>
                </a:solidFill>
                <a:latin typeface="Arial" panose="020B0604020202020204" pitchFamily="34" charset="0"/>
              </a:rPr>
              <a:t>i</a:t>
            </a:r>
            <a:endParaRPr lang="ja-JP" altLang="en-US" dirty="0"/>
          </a:p>
        </p:txBody>
      </p:sp>
    </p:spTree>
    <p:extLst>
      <p:ext uri="{BB962C8B-B14F-4D97-AF65-F5344CB8AC3E}">
        <p14:creationId xmlns:p14="http://schemas.microsoft.com/office/powerpoint/2010/main" val="68756920"/>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en-US" altLang="ja-JP" dirty="0"/>
              <a:t>CCSF</a:t>
            </a:r>
            <a:r>
              <a:rPr lang="ja-JP" altLang="en-US" dirty="0"/>
              <a:t>（追補版）からの主な変更</a:t>
            </a:r>
            <a:r>
              <a:rPr lang="ja-JP" altLang="en-US" dirty="0" smtClean="0"/>
              <a:t>内容</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309</a:t>
            </a:fld>
            <a:endParaRPr kumimoji="0" lang="en-US"/>
          </a:p>
        </p:txBody>
      </p:sp>
      <p:pic>
        <p:nvPicPr>
          <p:cNvPr id="7" name="図 6"/>
          <p:cNvPicPr>
            <a:picLocks noChangeAspect="1"/>
          </p:cNvPicPr>
          <p:nvPr/>
        </p:nvPicPr>
        <p:blipFill>
          <a:blip r:embed="rId2"/>
          <a:stretch>
            <a:fillRect/>
          </a:stretch>
        </p:blipFill>
        <p:spPr>
          <a:xfrm>
            <a:off x="162560" y="961854"/>
            <a:ext cx="11690350" cy="5759621"/>
          </a:xfrm>
          <a:prstGeom prst="rect">
            <a:avLst/>
          </a:prstGeom>
        </p:spPr>
      </p:pic>
      <p:sp>
        <p:nvSpPr>
          <p:cNvPr id="9" name="正方形/長方形 8"/>
          <p:cNvSpPr/>
          <p:nvPr/>
        </p:nvSpPr>
        <p:spPr>
          <a:xfrm>
            <a:off x="7392144" y="1115775"/>
            <a:ext cx="2735044" cy="369332"/>
          </a:xfrm>
          <a:prstGeom prst="rect">
            <a:avLst/>
          </a:prstGeom>
        </p:spPr>
        <p:txBody>
          <a:bodyPr wrap="none">
            <a:spAutoFit/>
          </a:bodyPr>
          <a:lstStyle/>
          <a:p>
            <a:r>
              <a:rPr lang="en-US" altLang="ja-JP" b="1" dirty="0">
                <a:solidFill>
                  <a:srgbClr val="000000"/>
                </a:solidFill>
                <a:latin typeface="Arial" panose="020B0604020202020204" pitchFamily="34" charset="0"/>
              </a:rPr>
              <a:t>IT</a:t>
            </a:r>
            <a:r>
              <a:rPr lang="ja-JP" altLang="en-US" dirty="0">
                <a:solidFill>
                  <a:srgbClr val="000000"/>
                </a:solidFill>
                <a:latin typeface="ＭＳ"/>
              </a:rPr>
              <a:t>ヒューマンスキル概念図</a:t>
            </a:r>
            <a:endParaRPr lang="ja-JP" altLang="en-US" dirty="0"/>
          </a:p>
        </p:txBody>
      </p:sp>
      <p:sp>
        <p:nvSpPr>
          <p:cNvPr id="11" name="横巻き 10"/>
          <p:cNvSpPr/>
          <p:nvPr/>
        </p:nvSpPr>
        <p:spPr>
          <a:xfrm>
            <a:off x="7446947" y="5353579"/>
            <a:ext cx="2819400" cy="148298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CCSF</a:t>
            </a:r>
            <a:r>
              <a:rPr lang="ja-JP" altLang="en-US" sz="1400" dirty="0">
                <a:latin typeface="Meiryo UI" panose="020B0604030504040204" pitchFamily="50" charset="-128"/>
                <a:ea typeface="Meiryo UI" panose="020B0604030504040204" pitchFamily="50" charset="-128"/>
              </a:rPr>
              <a:t>とは、</a:t>
            </a:r>
            <a:r>
              <a:rPr lang="ja-JP" altLang="ja-JP" sz="1400" dirty="0">
                <a:latin typeface="Meiryo UI" panose="020B0604030504040204" pitchFamily="50" charset="-128"/>
                <a:ea typeface="Meiryo UI" panose="020B0604030504040204" pitchFamily="50" charset="-128"/>
              </a:rPr>
              <a:t>「スキル標準</a:t>
            </a:r>
            <a:r>
              <a:rPr lang="ja-JP" altLang="ja-JP" sz="1400" baseline="30000" dirty="0">
                <a:latin typeface="Meiryo UI" panose="020B0604030504040204" pitchFamily="50" charset="-128"/>
                <a:ea typeface="Meiryo UI" panose="020B0604030504040204" pitchFamily="50" charset="-128"/>
              </a:rPr>
              <a:t>(*1)</a:t>
            </a:r>
            <a:r>
              <a:rPr lang="ja-JP" altLang="ja-JP" sz="1400" dirty="0">
                <a:latin typeface="Meiryo UI" panose="020B0604030504040204" pitchFamily="50" charset="-128"/>
                <a:ea typeface="Meiryo UI" panose="020B0604030504040204" pitchFamily="50" charset="-128"/>
              </a:rPr>
              <a:t>」と「情報処理技術者試験</a:t>
            </a:r>
            <a:r>
              <a:rPr lang="ja-JP" altLang="ja-JP" sz="1400" baseline="30000" dirty="0">
                <a:latin typeface="Meiryo UI" panose="020B0604030504040204" pitchFamily="50" charset="-128"/>
                <a:ea typeface="Meiryo UI" panose="020B0604030504040204" pitchFamily="50" charset="-128"/>
              </a:rPr>
              <a:t>(*2)</a:t>
            </a:r>
            <a:r>
              <a:rPr lang="ja-JP" altLang="ja-JP" sz="1400" dirty="0">
                <a:latin typeface="Meiryo UI" panose="020B0604030504040204" pitchFamily="50" charset="-128"/>
                <a:ea typeface="Meiryo UI" panose="020B0604030504040204" pitchFamily="50" charset="-128"/>
              </a:rPr>
              <a:t>」共通の評価の枠組みである「共通キャリア・スキルフレームワーク</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43520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タイトル 1"/>
          <p:cNvSpPr>
            <a:spLocks noGrp="1"/>
          </p:cNvSpPr>
          <p:nvPr>
            <p:ph type="title"/>
          </p:nvPr>
        </p:nvSpPr>
        <p:spPr>
          <a:xfrm>
            <a:off x="0" y="-1"/>
            <a:ext cx="12192000" cy="942975"/>
          </a:xfrm>
          <a:ln>
            <a:noFill/>
          </a:ln>
        </p:spPr>
        <p:txBody>
          <a:bodyPr>
            <a:noAutofit/>
          </a:bodyPr>
          <a:lstStyle/>
          <a:p>
            <a:pPr eaLnBrk="1" hangingPunct="1"/>
            <a:r>
              <a:rPr lang="en-US" altLang="ja-JP" sz="3600" dirty="0" smtClean="0">
                <a:latin typeface="HG丸ｺﾞｼｯｸM-PRO" pitchFamily="50" charset="-128"/>
                <a:ea typeface="HG丸ｺﾞｼｯｸM-PRO" pitchFamily="50" charset="-128"/>
              </a:rPr>
              <a:t>NDL</a:t>
            </a:r>
            <a:r>
              <a:rPr lang="ja-JP" altLang="en-US" sz="3600" dirty="0" smtClean="0">
                <a:latin typeface="HG丸ｺﾞｼｯｸM-PRO" pitchFamily="50" charset="-128"/>
                <a:ea typeface="HG丸ｺﾞｼｯｸM-PRO" pitchFamily="50" charset="-128"/>
              </a:rPr>
              <a:t>所蔵資料</a:t>
            </a:r>
            <a:r>
              <a:rPr lang="ja-JP" altLang="en-US" sz="3600" dirty="0">
                <a:latin typeface="HG丸ｺﾞｼｯｸM-PRO" pitchFamily="50" charset="-128"/>
                <a:ea typeface="HG丸ｺﾞｼｯｸM-PRO" pitchFamily="50" charset="-128"/>
              </a:rPr>
              <a:t>のデジタル化</a:t>
            </a:r>
          </a:p>
        </p:txBody>
      </p:sp>
      <p:sp>
        <p:nvSpPr>
          <p:cNvPr id="26627" name="コンテンツ プレースホルダ 2"/>
          <p:cNvSpPr>
            <a:spLocks noGrp="1"/>
          </p:cNvSpPr>
          <p:nvPr>
            <p:ph idx="1"/>
          </p:nvPr>
        </p:nvSpPr>
        <p:spPr>
          <a:xfrm>
            <a:off x="485775" y="1243014"/>
            <a:ext cx="11301413" cy="4414836"/>
          </a:xfrm>
        </p:spPr>
        <p:style>
          <a:lnRef idx="2">
            <a:schemeClr val="accent5"/>
          </a:lnRef>
          <a:fillRef idx="1">
            <a:schemeClr val="lt1"/>
          </a:fillRef>
          <a:effectRef idx="0">
            <a:schemeClr val="accent5"/>
          </a:effectRef>
          <a:fontRef idx="minor">
            <a:schemeClr val="dk1"/>
          </a:fontRef>
        </p:style>
        <p:txBody>
          <a:bodyPr>
            <a:normAutofit/>
          </a:bodyPr>
          <a:lstStyle/>
          <a:p>
            <a:pPr eaLnBrk="1" hangingPunct="1">
              <a:buFont typeface="Wingdings 2" pitchFamily="18" charset="2"/>
              <a:buBlip>
                <a:blip r:embed="rId3"/>
              </a:buBlip>
            </a:pPr>
            <a:r>
              <a:rPr lang="ja-JP" altLang="en-US" sz="2400" dirty="0">
                <a:latin typeface="HG丸ｺﾞｼｯｸM-PRO" pitchFamily="50" charset="-128"/>
                <a:ea typeface="HG丸ｺﾞｼｯｸM-PRO" pitchFamily="50" charset="-128"/>
              </a:rPr>
              <a:t>インターネットを通じていつでも、どこでも読める「電子図書館の蔵書」として構築。</a:t>
            </a:r>
            <a:endParaRPr lang="en-US" altLang="ja-JP" sz="2400" dirty="0">
              <a:latin typeface="HG丸ｺﾞｼｯｸM-PRO" pitchFamily="50" charset="-128"/>
              <a:ea typeface="HG丸ｺﾞｼｯｸM-PRO" pitchFamily="50" charset="-128"/>
            </a:endParaRPr>
          </a:p>
          <a:p>
            <a:pPr lvl="1">
              <a:buFont typeface="Wingdings 2" pitchFamily="18" charset="2"/>
              <a:buBlip>
                <a:blip r:embed="rId3"/>
              </a:buBlip>
            </a:pPr>
            <a:r>
              <a:rPr lang="ja-JP" altLang="en-US" sz="1800" dirty="0">
                <a:latin typeface="HG丸ｺﾞｼｯｸM-PRO" pitchFamily="50" charset="-128"/>
                <a:ea typeface="HG丸ｺﾞｼｯｸM-PRO" pitchFamily="50" charset="-128"/>
              </a:rPr>
              <a:t>そのため、著作権保護期間満了、著作権者の許諾を得る、文化庁長官裁定を受けて、公衆送信を可能としてきた。</a:t>
            </a:r>
            <a:endParaRPr lang="en-US" altLang="ja-JP" dirty="0">
              <a:latin typeface="HG丸ｺﾞｼｯｸM-PRO" pitchFamily="50" charset="-128"/>
              <a:ea typeface="HG丸ｺﾞｼｯｸM-PRO" pitchFamily="50" charset="-128"/>
            </a:endParaRPr>
          </a:p>
          <a:p>
            <a:pPr eaLnBrk="1" hangingPunct="1">
              <a:buFont typeface="Wingdings 2" pitchFamily="18" charset="2"/>
              <a:buBlip>
                <a:blip r:embed="rId3"/>
              </a:buBlip>
            </a:pPr>
            <a:r>
              <a:rPr lang="en-US" altLang="ja-JP" sz="2400" dirty="0">
                <a:latin typeface="HG丸ｺﾞｼｯｸM-PRO" pitchFamily="50" charset="-128"/>
                <a:ea typeface="HG丸ｺﾞｼｯｸM-PRO" pitchFamily="50" charset="-128"/>
              </a:rPr>
              <a:t>2009</a:t>
            </a:r>
            <a:r>
              <a:rPr lang="ja-JP" altLang="en-US" sz="2400" dirty="0">
                <a:latin typeface="HG丸ｺﾞｼｯｸM-PRO" pitchFamily="50" charset="-128"/>
                <a:ea typeface="HG丸ｺﾞｼｯｸM-PRO" pitchFamily="50" charset="-128"/>
              </a:rPr>
              <a:t>年から保存目的でのデジタル化にも着手。</a:t>
            </a:r>
            <a:endParaRPr lang="en-US" altLang="ja-JP" sz="2400" dirty="0">
              <a:latin typeface="HG丸ｺﾞｼｯｸM-PRO" pitchFamily="50" charset="-128"/>
              <a:ea typeface="HG丸ｺﾞｼｯｸM-PRO" pitchFamily="50" charset="-128"/>
            </a:endParaRPr>
          </a:p>
          <a:p>
            <a:pPr lvl="1">
              <a:buFont typeface="Wingdings 2" pitchFamily="18" charset="2"/>
              <a:buBlip>
                <a:blip r:embed="rId3"/>
              </a:buBlip>
            </a:pPr>
            <a:r>
              <a:rPr lang="en-US" altLang="ja-JP" sz="1800" dirty="0">
                <a:latin typeface="HG丸ｺﾞｼｯｸM-PRO" pitchFamily="50" charset="-128"/>
                <a:ea typeface="HG丸ｺﾞｼｯｸM-PRO" pitchFamily="50" charset="-128"/>
              </a:rPr>
              <a:t>2010</a:t>
            </a:r>
            <a:r>
              <a:rPr lang="ja-JP" altLang="en-US" sz="1800" dirty="0">
                <a:latin typeface="HG丸ｺﾞｼｯｸM-PRO" pitchFamily="50" charset="-128"/>
                <a:ea typeface="HG丸ｺﾞｼｯｸM-PRO" pitchFamily="50" charset="-128"/>
              </a:rPr>
              <a:t>年の</a:t>
            </a:r>
            <a:r>
              <a:rPr lang="en-US" altLang="ja-JP" sz="1800" dirty="0">
                <a:latin typeface="HG丸ｺﾞｼｯｸM-PRO" pitchFamily="50" charset="-128"/>
                <a:ea typeface="HG丸ｺﾞｼｯｸM-PRO" pitchFamily="50" charset="-128"/>
              </a:rPr>
              <a:t>1</a:t>
            </a:r>
            <a:r>
              <a:rPr lang="ja-JP" altLang="en-US" sz="1800" dirty="0">
                <a:latin typeface="HG丸ｺﾞｼｯｸM-PRO" pitchFamily="50" charset="-128"/>
                <a:ea typeface="HG丸ｺﾞｼｯｸM-PRO" pitchFamily="50" charset="-128"/>
              </a:rPr>
              <a:t>月の著作権法改正では、国立国会図書館が資料保存の目的でデジタル化することを、法律上に明確した。</a:t>
            </a:r>
            <a:endParaRPr lang="en-US" altLang="ja-JP" sz="1800" dirty="0">
              <a:latin typeface="HG丸ｺﾞｼｯｸM-PRO" pitchFamily="50" charset="-128"/>
              <a:ea typeface="HG丸ｺﾞｼｯｸM-PRO" pitchFamily="50" charset="-128"/>
            </a:endParaRPr>
          </a:p>
          <a:p>
            <a:pPr lvl="1">
              <a:buFont typeface="Wingdings 2" pitchFamily="18" charset="2"/>
              <a:buBlip>
                <a:blip r:embed="rId3"/>
              </a:buBlip>
            </a:pPr>
            <a:r>
              <a:rPr lang="en-US" altLang="ja-JP" sz="1800" dirty="0">
                <a:latin typeface="HG丸ｺﾞｼｯｸM-PRO" pitchFamily="50" charset="-128"/>
                <a:ea typeface="HG丸ｺﾞｼｯｸM-PRO" pitchFamily="50" charset="-128"/>
              </a:rPr>
              <a:t>2009</a:t>
            </a:r>
            <a:r>
              <a:rPr lang="ja-JP" altLang="en-US" sz="1800" dirty="0">
                <a:latin typeface="HG丸ｺﾞｼｯｸM-PRO" pitchFamily="50" charset="-128"/>
                <a:ea typeface="HG丸ｺﾞｼｯｸM-PRO" pitchFamily="50" charset="-128"/>
              </a:rPr>
              <a:t>年に国の経済対策の一環として</a:t>
            </a:r>
            <a:r>
              <a:rPr lang="en-US" altLang="ja-JP" sz="1800" dirty="0">
                <a:latin typeface="HG丸ｺﾞｼｯｸM-PRO" pitchFamily="50" charset="-128"/>
                <a:ea typeface="HG丸ｺﾞｼｯｸM-PRO" pitchFamily="50" charset="-128"/>
              </a:rPr>
              <a:t>127</a:t>
            </a:r>
            <a:r>
              <a:rPr lang="ja-JP" altLang="en-US" sz="1800" dirty="0">
                <a:latin typeface="HG丸ｺﾞｼｯｸM-PRO" pitchFamily="50" charset="-128"/>
                <a:ea typeface="HG丸ｺﾞｼｯｸM-PRO" pitchFamily="50" charset="-128"/>
              </a:rPr>
              <a:t>億円（</a:t>
            </a:r>
            <a:r>
              <a:rPr lang="en-US" altLang="ja-JP" sz="1800" dirty="0">
                <a:latin typeface="HG丸ｺﾞｼｯｸM-PRO" pitchFamily="50" charset="-128"/>
                <a:ea typeface="HG丸ｺﾞｼｯｸM-PRO" pitchFamily="50" charset="-128"/>
              </a:rPr>
              <a:t>1.5</a:t>
            </a:r>
            <a:r>
              <a:rPr lang="ja-JP" altLang="en-US" sz="1800" dirty="0">
                <a:latin typeface="HG丸ｺﾞｼｯｸM-PRO" pitchFamily="50" charset="-128"/>
                <a:ea typeface="HG丸ｺﾞｼｯｸM-PRO" pitchFamily="50" charset="-128"/>
              </a:rPr>
              <a:t>億ドル）の補正予算が計上され、また</a:t>
            </a:r>
            <a:r>
              <a:rPr lang="en-US" altLang="ja-JP" sz="1800" dirty="0">
                <a:latin typeface="HG丸ｺﾞｼｯｸM-PRO" pitchFamily="50" charset="-128"/>
                <a:ea typeface="HG丸ｺﾞｼｯｸM-PRO" pitchFamily="50" charset="-128"/>
              </a:rPr>
              <a:t>2010</a:t>
            </a:r>
            <a:r>
              <a:rPr lang="ja-JP" altLang="en-US" sz="1800" dirty="0">
                <a:latin typeface="HG丸ｺﾞｼｯｸM-PRO" pitchFamily="50" charset="-128"/>
                <a:ea typeface="HG丸ｺﾞｼｯｸM-PRO" pitchFamily="50" charset="-128"/>
              </a:rPr>
              <a:t>年にも</a:t>
            </a:r>
            <a:r>
              <a:rPr lang="en-US" altLang="ja-JP" sz="1800" dirty="0">
                <a:latin typeface="HG丸ｺﾞｼｯｸM-PRO" pitchFamily="50" charset="-128"/>
                <a:ea typeface="HG丸ｺﾞｼｯｸM-PRO" pitchFamily="50" charset="-128"/>
              </a:rPr>
              <a:t>10</a:t>
            </a:r>
            <a:r>
              <a:rPr lang="ja-JP" altLang="en-US" sz="1800" dirty="0">
                <a:latin typeface="HG丸ｺﾞｼｯｸM-PRO" pitchFamily="50" charset="-128"/>
                <a:ea typeface="HG丸ｺﾞｼｯｸM-PRO" pitchFamily="50" charset="-128"/>
              </a:rPr>
              <a:t>億円（</a:t>
            </a:r>
            <a:r>
              <a:rPr lang="en-US" altLang="ja-JP" sz="1800" dirty="0">
                <a:latin typeface="HG丸ｺﾞｼｯｸM-PRO" pitchFamily="50" charset="-128"/>
                <a:ea typeface="HG丸ｺﾞｼｯｸM-PRO" pitchFamily="50" charset="-128"/>
              </a:rPr>
              <a:t>1200</a:t>
            </a:r>
            <a:r>
              <a:rPr lang="ja-JP" altLang="en-US" sz="1800" dirty="0">
                <a:latin typeface="HG丸ｺﾞｼｯｸM-PRO" pitchFamily="50" charset="-128"/>
                <a:ea typeface="HG丸ｺﾞｼｯｸM-PRO" pitchFamily="50" charset="-128"/>
              </a:rPr>
              <a:t>万ドル）が計上される。</a:t>
            </a:r>
            <a:endParaRPr lang="en-US" altLang="ja-JP" sz="1800" dirty="0">
              <a:latin typeface="HG丸ｺﾞｼｯｸM-PRO" pitchFamily="50" charset="-128"/>
              <a:ea typeface="HG丸ｺﾞｼｯｸM-PRO" pitchFamily="50" charset="-128"/>
            </a:endParaRPr>
          </a:p>
          <a:p>
            <a:pPr eaLnBrk="1" hangingPunct="1">
              <a:buFont typeface="Wingdings 2" pitchFamily="18" charset="2"/>
              <a:buNone/>
            </a:pPr>
            <a:endParaRPr lang="en-US" altLang="ja-JP" sz="2400" dirty="0">
              <a:latin typeface="HG丸ｺﾞｼｯｸM-PRO" pitchFamily="50" charset="-128"/>
              <a:ea typeface="HG丸ｺﾞｼｯｸM-PRO" pitchFamily="50" charset="-128"/>
            </a:endParaRPr>
          </a:p>
          <a:p>
            <a:pPr eaLnBrk="1" hangingPunct="1">
              <a:buFont typeface="Wingdings 2" pitchFamily="18" charset="2"/>
              <a:buBlip>
                <a:blip r:embed="rId3"/>
              </a:buBlip>
            </a:pPr>
            <a:r>
              <a:rPr lang="ja-JP" altLang="en-US" sz="2400" dirty="0">
                <a:latin typeface="HG丸ｺﾞｼｯｸM-PRO" pitchFamily="50" charset="-128"/>
                <a:ea typeface="HG丸ｺﾞｼｯｸM-PRO" pitchFamily="50" charset="-128"/>
              </a:rPr>
              <a:t>出版者、著作権者等で構成する関係者協議会で提供範囲について、協議を重ねている</a:t>
            </a:r>
            <a:r>
              <a:rPr lang="ja-JP" altLang="en-US" sz="2400" dirty="0" smtClean="0">
                <a:latin typeface="HG丸ｺﾞｼｯｸM-PRO" pitchFamily="50" charset="-128"/>
                <a:ea typeface="HG丸ｺﾞｼｯｸM-PRO" pitchFamily="50" charset="-128"/>
              </a:rPr>
              <a:t>。</a:t>
            </a:r>
            <a:endParaRPr lang="ja-JP" altLang="en-US" sz="2400" dirty="0">
              <a:latin typeface="HG丸ｺﾞｼｯｸM-PRO" pitchFamily="50" charset="-128"/>
              <a:ea typeface="HG丸ｺﾞｼｯｸM-PRO" pitchFamily="50" charset="-128"/>
            </a:endParaRPr>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31</a:t>
            </a:fld>
            <a:endParaRPr kumimoji="0" lang="en-US" dirty="0"/>
          </a:p>
        </p:txBody>
      </p:sp>
      <p:sp>
        <p:nvSpPr>
          <p:cNvPr id="6" name="日付プレースホルダ 5"/>
          <p:cNvSpPr>
            <a:spLocks noGrp="1"/>
          </p:cNvSpPr>
          <p:nvPr>
            <p:ph type="dt" sz="half" idx="10"/>
          </p:nvPr>
        </p:nvSpPr>
        <p:spPr/>
        <p:txBody>
          <a:bodyPr/>
          <a:lstStyle/>
          <a:p>
            <a:r>
              <a:rPr lang="en-US" altLang="ja-JP" smtClean="0"/>
              <a:t>2010/12/11</a:t>
            </a:r>
            <a:endParaRPr lang="en-US"/>
          </a:p>
        </p:txBody>
      </p:sp>
    </p:spTree>
    <p:extLst>
      <p:ext uri="{BB962C8B-B14F-4D97-AF65-F5344CB8AC3E}">
        <p14:creationId xmlns:p14="http://schemas.microsoft.com/office/powerpoint/2010/main" val="1174305407"/>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様々な知識体系（</a:t>
            </a:r>
            <a:r>
              <a:rPr lang="en-US" altLang="ja-JP" dirty="0"/>
              <a:t>BOK</a:t>
            </a:r>
            <a:r>
              <a:rPr lang="ja-JP" altLang="en-US" dirty="0"/>
              <a:t>）</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310</a:t>
            </a:fld>
            <a:endParaRPr kumimoji="0" lang="en-US"/>
          </a:p>
        </p:txBody>
      </p:sp>
      <p:pic>
        <p:nvPicPr>
          <p:cNvPr id="7" name="図 6"/>
          <p:cNvPicPr>
            <a:picLocks noChangeAspect="1"/>
          </p:cNvPicPr>
          <p:nvPr/>
        </p:nvPicPr>
        <p:blipFill>
          <a:blip r:embed="rId3"/>
          <a:stretch>
            <a:fillRect/>
          </a:stretch>
        </p:blipFill>
        <p:spPr>
          <a:xfrm>
            <a:off x="0" y="935399"/>
            <a:ext cx="12192000" cy="6055631"/>
          </a:xfrm>
          <a:prstGeom prst="rect">
            <a:avLst/>
          </a:prstGeom>
        </p:spPr>
      </p:pic>
    </p:spTree>
    <p:extLst>
      <p:ext uri="{BB962C8B-B14F-4D97-AF65-F5344CB8AC3E}">
        <p14:creationId xmlns:p14="http://schemas.microsoft.com/office/powerpoint/2010/main" val="1470421978"/>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dirty="0"/>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311</a:t>
            </a:fld>
            <a:endParaRPr kumimoji="0" lang="en-US"/>
          </a:p>
        </p:txBody>
      </p:sp>
      <p:sp>
        <p:nvSpPr>
          <p:cNvPr id="7" name="正方形/長方形 6"/>
          <p:cNvSpPr/>
          <p:nvPr/>
        </p:nvSpPr>
        <p:spPr>
          <a:xfrm>
            <a:off x="5962790" y="3244334"/>
            <a:ext cx="237566" cy="369332"/>
          </a:xfrm>
          <a:prstGeom prst="rect">
            <a:avLst/>
          </a:prstGeom>
        </p:spPr>
        <p:txBody>
          <a:bodyPr wrap="none">
            <a:spAutoFit/>
          </a:bodyPr>
          <a:lstStyle/>
          <a:p>
            <a:r>
              <a:rPr lang="ja-JP" altLang="en-US" dirty="0"/>
              <a:t> </a:t>
            </a:r>
          </a:p>
        </p:txBody>
      </p:sp>
      <p:pic>
        <p:nvPicPr>
          <p:cNvPr id="8" name="図 7"/>
          <p:cNvPicPr>
            <a:picLocks noChangeAspect="1"/>
          </p:cNvPicPr>
          <p:nvPr/>
        </p:nvPicPr>
        <p:blipFill>
          <a:blip r:embed="rId3"/>
          <a:stretch>
            <a:fillRect/>
          </a:stretch>
        </p:blipFill>
        <p:spPr>
          <a:xfrm>
            <a:off x="162560" y="0"/>
            <a:ext cx="11856720" cy="6858000"/>
          </a:xfrm>
          <a:prstGeom prst="rect">
            <a:avLst/>
          </a:prstGeom>
        </p:spPr>
      </p:pic>
    </p:spTree>
    <p:extLst>
      <p:ext uri="{BB962C8B-B14F-4D97-AF65-F5344CB8AC3E}">
        <p14:creationId xmlns:p14="http://schemas.microsoft.com/office/powerpoint/2010/main" val="202787539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kumimoji="1" lang="ja-JP" altLang="en-US" dirty="0" smtClean="0"/>
              <a:t>スキル概要と情報処理試験</a:t>
            </a:r>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312</a:t>
            </a:fld>
            <a:endParaRPr kumimoji="0" lang="en-US"/>
          </a:p>
        </p:txBody>
      </p:sp>
      <p:sp>
        <p:nvSpPr>
          <p:cNvPr id="9" name="コンテンツ プレースホルダー 8"/>
          <p:cNvSpPr>
            <a:spLocks noGrp="1"/>
          </p:cNvSpPr>
          <p:nvPr>
            <p:ph sz="half" idx="2"/>
          </p:nvPr>
        </p:nvSpPr>
        <p:spPr/>
        <p:txBody>
          <a:bodyPr/>
          <a:lstStyle/>
          <a:p>
            <a:endParaRPr kumimoji="1" lang="ja-JP" altLang="en-US"/>
          </a:p>
        </p:txBody>
      </p:sp>
      <p:pic>
        <p:nvPicPr>
          <p:cNvPr id="11" name="コンテンツ プレースホルダー 10"/>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10065" y="928671"/>
            <a:ext cx="11809215" cy="5746173"/>
          </a:xfrm>
        </p:spPr>
      </p:pic>
      <p:sp>
        <p:nvSpPr>
          <p:cNvPr id="7" name="横巻き 6">
            <a:hlinkClick r:id="rId4" action="ppaction://hlinkfile"/>
          </p:cNvPr>
          <p:cNvSpPr/>
          <p:nvPr/>
        </p:nvSpPr>
        <p:spPr>
          <a:xfrm>
            <a:off x="11029792" y="6087124"/>
            <a:ext cx="952143" cy="538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hlinkClick r:id="rId5" action="ppaction://hlinkfile"/>
              </a:rPr>
              <a:t>Pdf</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253341693"/>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955993"/>
          </a:xfrm>
        </p:spPr>
        <p:txBody>
          <a:bodyPr/>
          <a:lstStyle/>
          <a:p>
            <a:r>
              <a:rPr kumimoji="1" lang="ja-JP" altLang="en-US" dirty="0" smtClean="0"/>
              <a:t>必要な情報リテラシー</a:t>
            </a:r>
            <a:endParaRPr kumimoji="1" lang="ja-JP" altLang="en-US" dirty="0"/>
          </a:p>
        </p:txBody>
      </p:sp>
      <p:sp>
        <p:nvSpPr>
          <p:cNvPr id="3" name="コンテンツ プレースホルダ 2"/>
          <p:cNvSpPr>
            <a:spLocks noGrp="1"/>
          </p:cNvSpPr>
          <p:nvPr>
            <p:ph idx="1"/>
          </p:nvPr>
        </p:nvSpPr>
        <p:spPr>
          <a:xfrm>
            <a:off x="1981200" y="1130518"/>
            <a:ext cx="8229600" cy="4997152"/>
          </a:xfrm>
        </p:spPr>
        <p:txBody>
          <a:bodyPr>
            <a:normAutofit lnSpcReduction="10000"/>
          </a:bodyPr>
          <a:lstStyle/>
          <a:p>
            <a:r>
              <a:rPr kumimoji="1" lang="ja-JP" altLang="en-US" dirty="0" smtClean="0"/>
              <a:t>コンピュータの基礎</a:t>
            </a:r>
            <a:endParaRPr kumimoji="1" lang="en-US" altLang="ja-JP" dirty="0" smtClean="0"/>
          </a:p>
          <a:p>
            <a:r>
              <a:rPr lang="ja-JP" altLang="en-US" dirty="0" smtClean="0"/>
              <a:t>情報の形態と収集方法</a:t>
            </a:r>
            <a:endParaRPr lang="en-US" altLang="ja-JP" dirty="0" smtClean="0"/>
          </a:p>
          <a:p>
            <a:r>
              <a:rPr kumimoji="1" lang="ja-JP" altLang="en-US" dirty="0" smtClean="0"/>
              <a:t>インターネットの仕組みと</a:t>
            </a:r>
            <a:r>
              <a:rPr kumimoji="1" lang="en-US" altLang="ja-JP" dirty="0" smtClean="0"/>
              <a:t>Web</a:t>
            </a:r>
            <a:r>
              <a:rPr kumimoji="1" lang="ja-JP" altLang="en-US" dirty="0" smtClean="0"/>
              <a:t>システム</a:t>
            </a:r>
            <a:endParaRPr kumimoji="1" lang="en-US" altLang="ja-JP" dirty="0" smtClean="0"/>
          </a:p>
          <a:p>
            <a:r>
              <a:rPr lang="ja-JP" altLang="en-US" dirty="0" smtClean="0"/>
              <a:t>情報の伝達</a:t>
            </a:r>
            <a:endParaRPr lang="en-US" altLang="ja-JP" dirty="0" smtClean="0"/>
          </a:p>
          <a:p>
            <a:r>
              <a:rPr kumimoji="1" lang="ja-JP" altLang="en-US" dirty="0" smtClean="0"/>
              <a:t>ドキュメントの作成と編集方法</a:t>
            </a:r>
            <a:endParaRPr kumimoji="1" lang="en-US" altLang="ja-JP" dirty="0" smtClean="0"/>
          </a:p>
          <a:p>
            <a:r>
              <a:rPr kumimoji="1" lang="ja-JP" altLang="en-US" dirty="0" smtClean="0"/>
              <a:t>情報のデータ化と分析・マイニング</a:t>
            </a:r>
            <a:endParaRPr kumimoji="1" lang="en-US" altLang="ja-JP" dirty="0" smtClean="0"/>
          </a:p>
          <a:p>
            <a:r>
              <a:rPr lang="ja-JP" altLang="en-US" dirty="0" smtClean="0"/>
              <a:t>モデリングとシミュレーション</a:t>
            </a:r>
            <a:endParaRPr lang="en-US" altLang="ja-JP" dirty="0" smtClean="0"/>
          </a:p>
          <a:p>
            <a:r>
              <a:rPr kumimoji="1" lang="ja-JP" altLang="en-US" dirty="0" smtClean="0"/>
              <a:t>プレゼンテーションの方法</a:t>
            </a:r>
            <a:endParaRPr kumimoji="1" lang="en-US" altLang="ja-JP" dirty="0" smtClean="0"/>
          </a:p>
          <a:p>
            <a:r>
              <a:rPr lang="ja-JP" altLang="en-US" dirty="0" smtClean="0"/>
              <a:t>セキュリティと法令順守</a:t>
            </a:r>
            <a:endParaRPr lang="en-US" altLang="ja-JP" dirty="0" smtClean="0"/>
          </a:p>
          <a:p>
            <a:r>
              <a:rPr kumimoji="1" lang="ja-JP" altLang="en-US" dirty="0" smtClean="0"/>
              <a:t>情報処理技術を活用した問題解決</a:t>
            </a:r>
            <a:endParaRPr kumimoji="1" lang="en-US" altLang="ja-JP" dirty="0" smtClean="0"/>
          </a:p>
        </p:txBody>
      </p:sp>
      <p:sp>
        <p:nvSpPr>
          <p:cNvPr id="4" name="フッター プレースホルダ 3"/>
          <p:cNvSpPr>
            <a:spLocks noGrp="1"/>
          </p:cNvSpPr>
          <p:nvPr>
            <p:ph type="ftr" sz="quarter" idx="11"/>
          </p:nvPr>
        </p:nvSpPr>
        <p:spPr/>
        <p:txBody>
          <a:bodyPr/>
          <a:lstStyle/>
          <a:p>
            <a:r>
              <a:rPr kumimoji="0" lang="en-US" altLang="ja-JP" smtClean="0"/>
              <a:t>National Diet Library (NDL)</a:t>
            </a:r>
            <a:endParaRPr kumimoji="0" lang="en-US"/>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313</a:t>
            </a:fld>
            <a:endParaRPr kumimoji="0" lang="en-US"/>
          </a:p>
        </p:txBody>
      </p:sp>
      <p:sp>
        <p:nvSpPr>
          <p:cNvPr id="6" name="テキスト ボックス 5"/>
          <p:cNvSpPr txBox="1"/>
          <p:nvPr/>
        </p:nvSpPr>
        <p:spPr>
          <a:xfrm>
            <a:off x="4043264" y="6211670"/>
            <a:ext cx="6624736" cy="646331"/>
          </a:xfrm>
          <a:prstGeom prst="rect">
            <a:avLst/>
          </a:prstGeom>
          <a:noFill/>
        </p:spPr>
        <p:txBody>
          <a:bodyPr wrap="square" rtlCol="0">
            <a:spAutoFit/>
          </a:bodyPr>
          <a:lstStyle/>
          <a:p>
            <a:pPr algn="r"/>
            <a:r>
              <a:rPr lang="ja-JP" altLang="en-US" dirty="0"/>
              <a:t>参考：「よくわかる情報リテラシー」　技術評論社　岡本敏雄　監修</a:t>
            </a:r>
            <a:endParaRPr lang="en-US" altLang="ja-JP" dirty="0"/>
          </a:p>
          <a:p>
            <a:pPr algn="r"/>
            <a:r>
              <a:rPr lang="en-US" altLang="ja-JP" dirty="0"/>
              <a:t>2013</a:t>
            </a:r>
            <a:r>
              <a:rPr lang="ja-JP" altLang="en-US" dirty="0"/>
              <a:t>年</a:t>
            </a:r>
            <a:r>
              <a:rPr lang="en-US" altLang="ja-JP" dirty="0"/>
              <a:t>1</a:t>
            </a:r>
            <a:r>
              <a:rPr lang="ja-JP" altLang="en-US" dirty="0"/>
              <a:t>月</a:t>
            </a:r>
            <a:r>
              <a:rPr lang="en-US" altLang="ja-JP" dirty="0"/>
              <a:t>25</a:t>
            </a:r>
            <a:r>
              <a:rPr lang="ja-JP" altLang="en-US" dirty="0"/>
              <a:t>日発行</a:t>
            </a:r>
            <a:endParaRPr lang="en-US" altLang="ja-JP" dirty="0"/>
          </a:p>
        </p:txBody>
      </p:sp>
    </p:spTree>
    <p:extLst>
      <p:ext uri="{BB962C8B-B14F-4D97-AF65-F5344CB8AC3E}">
        <p14:creationId xmlns:p14="http://schemas.microsoft.com/office/powerpoint/2010/main" val="3606367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必要な情報リテラシー</a:t>
            </a:r>
            <a:endParaRPr kumimoji="1" lang="ja-JP" altLang="en-US" dirty="0"/>
          </a:p>
        </p:txBody>
      </p:sp>
      <p:sp>
        <p:nvSpPr>
          <p:cNvPr id="3" name="コンテンツ プレースホルダ 2"/>
          <p:cNvSpPr>
            <a:spLocks noGrp="1"/>
          </p:cNvSpPr>
          <p:nvPr>
            <p:ph sz="half" idx="1"/>
          </p:nvPr>
        </p:nvSpPr>
        <p:spPr>
          <a:xfrm>
            <a:off x="571183" y="945515"/>
            <a:ext cx="5519737" cy="5257800"/>
          </a:xfrm>
        </p:spPr>
        <p:txBody>
          <a:bodyPr>
            <a:noAutofit/>
          </a:bodyPr>
          <a:lstStyle/>
          <a:p>
            <a:r>
              <a:rPr lang="ja-JP" altLang="en-US" sz="1600" dirty="0" smtClean="0"/>
              <a:t>コンピュータの基礎</a:t>
            </a:r>
          </a:p>
          <a:p>
            <a:pPr lvl="1"/>
            <a:r>
              <a:rPr lang="ja-JP" altLang="en-US" sz="1400" dirty="0" smtClean="0"/>
              <a:t>地理情報システム</a:t>
            </a:r>
          </a:p>
          <a:p>
            <a:pPr lvl="1"/>
            <a:r>
              <a:rPr lang="ja-JP" altLang="en-US" sz="1400" dirty="0" smtClean="0"/>
              <a:t>図書館システム</a:t>
            </a:r>
          </a:p>
          <a:p>
            <a:pPr lvl="1"/>
            <a:r>
              <a:rPr lang="ja-JP" altLang="en-US" sz="1400" dirty="0" smtClean="0"/>
              <a:t>ネットワークシステム</a:t>
            </a:r>
          </a:p>
          <a:p>
            <a:r>
              <a:rPr lang="ja-JP" altLang="en-US" sz="1600" dirty="0" smtClean="0"/>
              <a:t>情報の形態と収集方法</a:t>
            </a:r>
          </a:p>
          <a:p>
            <a:pPr lvl="1"/>
            <a:r>
              <a:rPr lang="ja-JP" altLang="en-US" sz="1400" dirty="0" smtClean="0"/>
              <a:t>デジタル情報のフォーマットの種別</a:t>
            </a:r>
          </a:p>
          <a:p>
            <a:pPr lvl="1"/>
            <a:r>
              <a:rPr lang="ja-JP" altLang="en-US" sz="1400" dirty="0" smtClean="0"/>
              <a:t>クラウド、仮想化</a:t>
            </a:r>
          </a:p>
          <a:p>
            <a:pPr lvl="1"/>
            <a:r>
              <a:rPr lang="ja-JP" altLang="en-US" sz="1400" dirty="0" smtClean="0"/>
              <a:t>検索エンジン</a:t>
            </a:r>
          </a:p>
          <a:p>
            <a:pPr lvl="1"/>
            <a:r>
              <a:rPr lang="ja-JP" altLang="en-US" sz="1400" dirty="0" smtClean="0"/>
              <a:t>文書情報の検索技術</a:t>
            </a:r>
          </a:p>
          <a:p>
            <a:pPr lvl="1"/>
            <a:r>
              <a:rPr lang="ja-JP" altLang="en-US" sz="1400" dirty="0" smtClean="0"/>
              <a:t>情報を収集する時のポイント</a:t>
            </a:r>
          </a:p>
          <a:p>
            <a:r>
              <a:rPr lang="ja-JP" altLang="en-US" sz="1600" dirty="0" smtClean="0"/>
              <a:t>インターネットの仕組みと</a:t>
            </a:r>
            <a:r>
              <a:rPr lang="en-US" altLang="ja-JP" sz="1600" dirty="0" smtClean="0"/>
              <a:t>Web</a:t>
            </a:r>
            <a:r>
              <a:rPr lang="ja-JP" altLang="en-US" sz="1600" dirty="0" smtClean="0"/>
              <a:t>システム</a:t>
            </a:r>
          </a:p>
          <a:p>
            <a:pPr lvl="1"/>
            <a:r>
              <a:rPr lang="en-US" altLang="ja-JP" sz="1400" dirty="0" smtClean="0"/>
              <a:t>TCP/IP</a:t>
            </a:r>
            <a:r>
              <a:rPr lang="ja-JP" altLang="en-US" sz="1400" dirty="0" smtClean="0"/>
              <a:t>プロトコルモデルの階層構造</a:t>
            </a:r>
          </a:p>
          <a:p>
            <a:pPr lvl="1"/>
            <a:r>
              <a:rPr lang="ja-JP" altLang="en-US" sz="1400" dirty="0" smtClean="0"/>
              <a:t>アプリケーション層のプロトコル例</a:t>
            </a:r>
          </a:p>
          <a:p>
            <a:pPr lvl="1"/>
            <a:r>
              <a:rPr lang="ja-JP" altLang="en-US" sz="1400" dirty="0" smtClean="0"/>
              <a:t>無線</a:t>
            </a:r>
            <a:r>
              <a:rPr lang="en-US" altLang="ja-JP" sz="1400" dirty="0" smtClean="0"/>
              <a:t>LAN</a:t>
            </a:r>
            <a:r>
              <a:rPr lang="ja-JP" altLang="en-US" sz="1400" dirty="0" smtClean="0"/>
              <a:t>の規格、暗号化方式</a:t>
            </a:r>
          </a:p>
          <a:p>
            <a:pPr lvl="1"/>
            <a:r>
              <a:rPr lang="en-US" altLang="ja-JP" sz="1400" dirty="0" err="1" smtClean="0"/>
              <a:t>WebAPI</a:t>
            </a:r>
            <a:r>
              <a:rPr lang="ja-JP" altLang="en-US" sz="1400" dirty="0" err="1" smtClean="0"/>
              <a:t>、</a:t>
            </a:r>
            <a:r>
              <a:rPr lang="ja-JP" altLang="en-US" sz="1400" dirty="0" smtClean="0"/>
              <a:t>マッシュアップ</a:t>
            </a:r>
          </a:p>
          <a:p>
            <a:pPr lvl="1"/>
            <a:r>
              <a:rPr lang="ja-JP" altLang="en-US" sz="1400" dirty="0" smtClean="0"/>
              <a:t>クラウドコンピューティングサービスの種別</a:t>
            </a:r>
          </a:p>
          <a:p>
            <a:r>
              <a:rPr lang="ja-JP" altLang="en-US" sz="1600" dirty="0" smtClean="0"/>
              <a:t>情報の伝達</a:t>
            </a:r>
          </a:p>
          <a:p>
            <a:pPr lvl="1"/>
            <a:r>
              <a:rPr lang="en-US" altLang="ja-JP" sz="1400" dirty="0" smtClean="0"/>
              <a:t>SNS</a:t>
            </a:r>
            <a:r>
              <a:rPr lang="ja-JP" altLang="en-US" sz="1400" dirty="0" smtClean="0"/>
              <a:t>（</a:t>
            </a:r>
            <a:r>
              <a:rPr lang="en-US" altLang="ja-JP" sz="1400" dirty="0" err="1" smtClean="0"/>
              <a:t>Facebook</a:t>
            </a:r>
            <a:r>
              <a:rPr lang="en-US" altLang="ja-JP" sz="1400" dirty="0" smtClean="0"/>
              <a:t>, Twitter, Blog, </a:t>
            </a:r>
            <a:r>
              <a:rPr lang="ja-JP" altLang="en-US" sz="1400" dirty="0" smtClean="0"/>
              <a:t>電子掲示板</a:t>
            </a:r>
            <a:r>
              <a:rPr lang="en-US" altLang="ja-JP" sz="1400" dirty="0" smtClean="0"/>
              <a:t>, </a:t>
            </a:r>
            <a:r>
              <a:rPr lang="ja-JP" altLang="en-US" sz="1400" dirty="0" smtClean="0"/>
              <a:t>電子メール</a:t>
            </a:r>
            <a:r>
              <a:rPr lang="en-US" altLang="ja-JP" sz="1400" dirty="0" smtClean="0"/>
              <a:t>,</a:t>
            </a:r>
            <a:r>
              <a:rPr lang="ja-JP" altLang="en-US" sz="1400" dirty="0" smtClean="0"/>
              <a:t>）の種別と仕組み</a:t>
            </a:r>
          </a:p>
          <a:p>
            <a:pPr lvl="1"/>
            <a:r>
              <a:rPr lang="ja-JP" altLang="en-US" sz="1400" dirty="0" smtClean="0"/>
              <a:t>ソーシャルメディア（</a:t>
            </a:r>
            <a:r>
              <a:rPr lang="en-US" altLang="ja-JP" sz="1400" dirty="0" smtClean="0"/>
              <a:t>Wikipedia, </a:t>
            </a:r>
            <a:r>
              <a:rPr lang="ja-JP" altLang="en-US" sz="1400" dirty="0" smtClean="0"/>
              <a:t>レコメンドシステム）</a:t>
            </a:r>
          </a:p>
          <a:p>
            <a:endParaRPr lang="ja-JP" altLang="en-US" sz="1600" dirty="0" smtClean="0"/>
          </a:p>
        </p:txBody>
      </p:sp>
      <p:sp>
        <p:nvSpPr>
          <p:cNvPr id="4" name="コンテンツ プレースホルダ 3"/>
          <p:cNvSpPr>
            <a:spLocks noGrp="1"/>
          </p:cNvSpPr>
          <p:nvPr>
            <p:ph sz="half" idx="2"/>
          </p:nvPr>
        </p:nvSpPr>
        <p:spPr>
          <a:xfrm>
            <a:off x="6090920" y="945515"/>
            <a:ext cx="5743575" cy="5257800"/>
          </a:xfrm>
        </p:spPr>
        <p:txBody>
          <a:bodyPr>
            <a:normAutofit fontScale="62500" lnSpcReduction="20000"/>
          </a:bodyPr>
          <a:lstStyle/>
          <a:p>
            <a:r>
              <a:rPr lang="ja-JP" altLang="en-US" dirty="0" smtClean="0"/>
              <a:t>ドキュメントの作成と編集方法</a:t>
            </a:r>
          </a:p>
          <a:p>
            <a:pPr lvl="1"/>
            <a:r>
              <a:rPr lang="ja-JP" altLang="en-US" dirty="0" smtClean="0"/>
              <a:t>ドキュメントの構造化</a:t>
            </a:r>
          </a:p>
          <a:p>
            <a:pPr lvl="1"/>
            <a:r>
              <a:rPr lang="ja-JP" altLang="en-US" dirty="0" smtClean="0"/>
              <a:t>アウトラインプロセッサ、マインドマップ</a:t>
            </a:r>
          </a:p>
          <a:p>
            <a:r>
              <a:rPr lang="ja-JP" altLang="en-US" dirty="0" smtClean="0"/>
              <a:t>情報のデータ化と分析・マイニング</a:t>
            </a:r>
          </a:p>
          <a:p>
            <a:pPr lvl="1"/>
            <a:r>
              <a:rPr lang="ja-JP" altLang="en-US" dirty="0" smtClean="0"/>
              <a:t>分析ツールの活用</a:t>
            </a:r>
          </a:p>
          <a:p>
            <a:pPr lvl="1"/>
            <a:r>
              <a:rPr lang="ja-JP" altLang="en-US" dirty="0" smtClean="0"/>
              <a:t>データの可視化</a:t>
            </a:r>
          </a:p>
          <a:p>
            <a:pPr lvl="1"/>
            <a:r>
              <a:rPr lang="ja-JP" altLang="en-US" dirty="0" smtClean="0"/>
              <a:t>データマイニング（大量のデータから有用な知識を発掘する）</a:t>
            </a:r>
          </a:p>
          <a:p>
            <a:pPr lvl="1"/>
            <a:r>
              <a:rPr lang="ja-JP" altLang="en-US" dirty="0" smtClean="0"/>
              <a:t>テキストマイニング（単語、文節で区切って、出現頻度、相関、傾向などを解析することで、有益な情報を取り出す）</a:t>
            </a:r>
          </a:p>
          <a:p>
            <a:pPr lvl="1"/>
            <a:r>
              <a:rPr lang="ja-JP" altLang="en-US" dirty="0" smtClean="0"/>
              <a:t>情報探索とテキストマイニング</a:t>
            </a:r>
          </a:p>
          <a:p>
            <a:pPr lvl="1"/>
            <a:r>
              <a:rPr lang="ja-JP" altLang="en-US" dirty="0" smtClean="0"/>
              <a:t>形態素解析</a:t>
            </a:r>
          </a:p>
          <a:p>
            <a:r>
              <a:rPr lang="ja-JP" altLang="en-US" dirty="0" smtClean="0"/>
              <a:t>モデリングとシミュレーション</a:t>
            </a:r>
          </a:p>
          <a:p>
            <a:r>
              <a:rPr lang="ja-JP" altLang="en-US" dirty="0" smtClean="0"/>
              <a:t>プレゼンテーションの方法</a:t>
            </a:r>
          </a:p>
          <a:p>
            <a:r>
              <a:rPr lang="ja-JP" altLang="en-US" dirty="0" smtClean="0"/>
              <a:t>セキュリティと法令順守</a:t>
            </a:r>
          </a:p>
          <a:p>
            <a:r>
              <a:rPr lang="ja-JP" altLang="en-US" dirty="0" smtClean="0"/>
              <a:t>情報処理技術を活用した問題解決</a:t>
            </a:r>
          </a:p>
          <a:p>
            <a:pPr lvl="1"/>
            <a:r>
              <a:rPr lang="en-US" altLang="ja-JP" dirty="0" smtClean="0"/>
              <a:t>BPR, ERP</a:t>
            </a:r>
            <a:endParaRPr lang="en-US" altLang="ja-JP" dirty="0" smtClean="0"/>
          </a:p>
          <a:p>
            <a:pPr lvl="1"/>
            <a:r>
              <a:rPr lang="ja-JP" altLang="en-US" dirty="0" smtClean="0"/>
              <a:t>知識インフラの構築</a:t>
            </a:r>
          </a:p>
          <a:p>
            <a:pPr lvl="1"/>
            <a:r>
              <a:rPr lang="ja-JP" altLang="en-US" dirty="0" smtClean="0"/>
              <a:t>ビッグデータの利活用</a:t>
            </a:r>
          </a:p>
          <a:p>
            <a:r>
              <a:rPr lang="en-US" altLang="ja-JP" dirty="0" smtClean="0"/>
              <a:t>【</a:t>
            </a:r>
            <a:r>
              <a:rPr lang="ja-JP" altLang="en-US" dirty="0" smtClean="0"/>
              <a:t>付録</a:t>
            </a:r>
            <a:r>
              <a:rPr lang="en-US" altLang="ja-JP" dirty="0" smtClean="0"/>
              <a:t>】</a:t>
            </a:r>
          </a:p>
          <a:p>
            <a:pPr lvl="1"/>
            <a:r>
              <a:rPr lang="ja-JP" altLang="en-US" dirty="0" smtClean="0"/>
              <a:t>サービス・技術と用語（普通名詞・固有名詞）</a:t>
            </a:r>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a:xfrm>
            <a:off x="9057957" y="6037630"/>
            <a:ext cx="2743200" cy="365125"/>
          </a:xfrm>
        </p:spPr>
        <p:txBody>
          <a:bodyPr/>
          <a:lstStyle/>
          <a:p>
            <a:fld id="{042AED99-7FB4-404E-8A97-64753DCE42EC}" type="slidenum">
              <a:rPr kumimoji="0" lang="en-US" smtClean="0"/>
              <a:pPr/>
              <a:t>314</a:t>
            </a:fld>
            <a:endParaRPr kumimoji="0" lang="en-US"/>
          </a:p>
        </p:txBody>
      </p:sp>
      <p:sp>
        <p:nvSpPr>
          <p:cNvPr id="8" name="テキスト ボックス 7"/>
          <p:cNvSpPr txBox="1"/>
          <p:nvPr/>
        </p:nvSpPr>
        <p:spPr>
          <a:xfrm>
            <a:off x="4841032" y="6124402"/>
            <a:ext cx="6624736" cy="646331"/>
          </a:xfrm>
          <a:prstGeom prst="rect">
            <a:avLst/>
          </a:prstGeom>
          <a:noFill/>
        </p:spPr>
        <p:txBody>
          <a:bodyPr wrap="square" rtlCol="0">
            <a:spAutoFit/>
          </a:bodyPr>
          <a:lstStyle/>
          <a:p>
            <a:pPr algn="r"/>
            <a:r>
              <a:rPr lang="ja-JP" altLang="en-US" dirty="0">
                <a:latin typeface="Meiryo UI" panose="020B0604030504040204" pitchFamily="50" charset="-128"/>
                <a:ea typeface="Meiryo UI" panose="020B0604030504040204" pitchFamily="50" charset="-128"/>
              </a:rPr>
              <a:t>参考：「よくわかる情報リテラシー」　技術評論社　岡本敏雄　監修</a:t>
            </a:r>
            <a:endParaRPr lang="en-US" altLang="ja-JP" dirty="0">
              <a:latin typeface="Meiryo UI" panose="020B0604030504040204" pitchFamily="50" charset="-128"/>
              <a:ea typeface="Meiryo UI" panose="020B0604030504040204" pitchFamily="50" charset="-128"/>
            </a:endParaRPr>
          </a:p>
          <a:p>
            <a:pPr algn="r"/>
            <a:r>
              <a:rPr lang="en-US" altLang="ja-JP" dirty="0">
                <a:latin typeface="Meiryo UI" panose="020B0604030504040204" pitchFamily="50" charset="-128"/>
                <a:ea typeface="Meiryo UI" panose="020B0604030504040204" pitchFamily="50" charset="-128"/>
              </a:rPr>
              <a:t>2013</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月</a:t>
            </a:r>
            <a:r>
              <a:rPr lang="en-US" altLang="ja-JP" dirty="0">
                <a:latin typeface="Meiryo UI" panose="020B0604030504040204" pitchFamily="50" charset="-128"/>
                <a:ea typeface="Meiryo UI" panose="020B0604030504040204" pitchFamily="50" charset="-128"/>
              </a:rPr>
              <a:t>25</a:t>
            </a:r>
            <a:r>
              <a:rPr lang="ja-JP" altLang="en-US" dirty="0">
                <a:latin typeface="Meiryo UI" panose="020B0604030504040204" pitchFamily="50" charset="-128"/>
                <a:ea typeface="Meiryo UI" panose="020B0604030504040204" pitchFamily="50" charset="-128"/>
              </a:rPr>
              <a:t>日発行</a:t>
            </a:r>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8852153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a:bodyPr>
          <a:lstStyle/>
          <a:p>
            <a:r>
              <a:rPr lang="ja-JP" altLang="en-US" sz="5400" dirty="0">
                <a:latin typeface="HG丸ｺﾞｼｯｸM-PRO" panose="020F0600000000000000" pitchFamily="50" charset="-128"/>
                <a:ea typeface="HG丸ｺﾞｼｯｸM-PRO" panose="020F0600000000000000" pitchFamily="50" charset="-128"/>
              </a:rPr>
              <a:t>情報の利活用のために必要な</a:t>
            </a:r>
            <a:r>
              <a:rPr lang="ja-JP" altLang="en-US" sz="5400" dirty="0" smtClean="0">
                <a:latin typeface="HG丸ｺﾞｼｯｸM-PRO" panose="020F0600000000000000" pitchFamily="50" charset="-128"/>
                <a:ea typeface="HG丸ｺﾞｼｯｸM-PRO" panose="020F0600000000000000" pitchFamily="50" charset="-128"/>
              </a:rPr>
              <a:t>要件と機能、実現のための技術要素</a:t>
            </a:r>
            <a:endParaRPr kumimoji="1" lang="ja-JP" altLang="en-US" sz="5400"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a:noFill/>
        </p:spPr>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315</a:t>
            </a:fld>
            <a:endParaRPr lang="en-US">
              <a:solidFill>
                <a:prstClr val="black">
                  <a:lumMod val="85000"/>
                  <a:lumOff val="15000"/>
                </a:prstClr>
              </a:solidFill>
            </a:endParaRPr>
          </a:p>
        </p:txBody>
      </p:sp>
    </p:spTree>
    <p:extLst>
      <p:ext uri="{BB962C8B-B14F-4D97-AF65-F5344CB8AC3E}">
        <p14:creationId xmlns:p14="http://schemas.microsoft.com/office/powerpoint/2010/main" val="57161113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25386"/>
            <a:ext cx="12192000" cy="1325563"/>
          </a:xfrm>
        </p:spPr>
        <p:txBody>
          <a:bodyPr>
            <a:noAutofit/>
          </a:bodyPr>
          <a:lstStyle/>
          <a:p>
            <a:r>
              <a:rPr lang="ja-JP" altLang="en-US" sz="4000" dirty="0"/>
              <a:t>市場動向等の再認識</a:t>
            </a:r>
          </a:p>
        </p:txBody>
      </p:sp>
      <p:sp>
        <p:nvSpPr>
          <p:cNvPr id="5" name="AutoShape 3"/>
          <p:cNvSpPr>
            <a:spLocks noChangeArrowheads="1"/>
          </p:cNvSpPr>
          <p:nvPr/>
        </p:nvSpPr>
        <p:spPr bwMode="auto">
          <a:xfrm>
            <a:off x="1952597" y="1285861"/>
            <a:ext cx="4537075" cy="720725"/>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00FF"/>
                </a:solidFill>
                <a:latin typeface="Meiryo UI" panose="020B0604030504040204" pitchFamily="50" charset="-128"/>
                <a:ea typeface="Meiryo UI" panose="020B0604030504040204" pitchFamily="50" charset="-128"/>
              </a:rPr>
              <a:t>指数的に増大するデジタル情報</a:t>
            </a:r>
          </a:p>
        </p:txBody>
      </p:sp>
      <p:sp>
        <p:nvSpPr>
          <p:cNvPr id="6" name="AutoShape 4"/>
          <p:cNvSpPr>
            <a:spLocks noChangeArrowheads="1"/>
          </p:cNvSpPr>
          <p:nvPr/>
        </p:nvSpPr>
        <p:spPr bwMode="auto">
          <a:xfrm>
            <a:off x="2238348" y="2428869"/>
            <a:ext cx="3600450" cy="1008063"/>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33CC"/>
                </a:solidFill>
                <a:latin typeface="Meiryo UI" panose="020B0604030504040204" pitchFamily="50" charset="-128"/>
                <a:ea typeface="Meiryo UI" panose="020B0604030504040204" pitchFamily="50" charset="-128"/>
              </a:rPr>
              <a:t>情報探索行動の目的は</a:t>
            </a:r>
          </a:p>
          <a:p>
            <a:pPr>
              <a:defRPr/>
            </a:pPr>
            <a:r>
              <a:rPr lang="ja-JP" altLang="en-US" dirty="0" err="1">
                <a:solidFill>
                  <a:srgbClr val="0033CC"/>
                </a:solidFill>
                <a:latin typeface="Meiryo UI" panose="020B0604030504040204" pitchFamily="50" charset="-128"/>
                <a:ea typeface="Meiryo UI" panose="020B0604030504040204" pitchFamily="50" charset="-128"/>
              </a:rPr>
              <a:t>、</a:t>
            </a:r>
            <a:r>
              <a:rPr lang="ja-JP" altLang="en-US" dirty="0">
                <a:solidFill>
                  <a:srgbClr val="0033CC"/>
                </a:solidFill>
                <a:latin typeface="Meiryo UI" panose="020B0604030504040204" pitchFamily="50" charset="-128"/>
                <a:ea typeface="Meiryo UI" panose="020B0604030504040204" pitchFamily="50" charset="-128"/>
              </a:rPr>
              <a:t>まさに問題・課題の解決</a:t>
            </a:r>
            <a:r>
              <a:rPr lang="ja-JP" altLang="en-US" dirty="0">
                <a:solidFill>
                  <a:prstClr val="black"/>
                </a:solidFill>
                <a:latin typeface="Meiryo UI" panose="020B0604030504040204" pitchFamily="50" charset="-128"/>
                <a:ea typeface="Meiryo UI" panose="020B0604030504040204" pitchFamily="50" charset="-128"/>
              </a:rPr>
              <a:t> </a:t>
            </a:r>
          </a:p>
        </p:txBody>
      </p:sp>
      <p:sp>
        <p:nvSpPr>
          <p:cNvPr id="7" name="AutoShape 5"/>
          <p:cNvSpPr>
            <a:spLocks noChangeArrowheads="1"/>
          </p:cNvSpPr>
          <p:nvPr/>
        </p:nvSpPr>
        <p:spPr bwMode="auto">
          <a:xfrm>
            <a:off x="1524000" y="4786323"/>
            <a:ext cx="3313112" cy="935037"/>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Meiryo UI" panose="020B0604030504040204" pitchFamily="50" charset="-128"/>
                <a:ea typeface="Meiryo UI" panose="020B0604030504040204" pitchFamily="50" charset="-128"/>
              </a:rPr>
              <a:t>インターネット情報を</a:t>
            </a:r>
            <a:endParaRPr lang="en-US" altLang="ja-JP" sz="1600" dirty="0">
              <a:solidFill>
                <a:srgbClr val="0000FF"/>
              </a:solidFill>
              <a:latin typeface="Meiryo UI" panose="020B0604030504040204" pitchFamily="50" charset="-128"/>
              <a:ea typeface="Meiryo UI" panose="020B0604030504040204" pitchFamily="50" charset="-128"/>
            </a:endParaRPr>
          </a:p>
          <a:p>
            <a:pPr>
              <a:defRPr/>
            </a:pPr>
            <a:r>
              <a:rPr lang="ja-JP" altLang="en-US" sz="1600" dirty="0">
                <a:solidFill>
                  <a:srgbClr val="0000FF"/>
                </a:solidFill>
                <a:latin typeface="Meiryo UI" panose="020B0604030504040204" pitchFamily="50" charset="-128"/>
                <a:ea typeface="Meiryo UI" panose="020B0604030504040204" pitchFamily="50" charset="-128"/>
              </a:rPr>
              <a:t>専門家の人海戦術で組織化は無理</a:t>
            </a:r>
            <a:endParaRPr lang="ja-JP" altLang="en-US" dirty="0">
              <a:solidFill>
                <a:srgbClr val="0000FF"/>
              </a:solidFill>
              <a:latin typeface="Meiryo UI" panose="020B0604030504040204" pitchFamily="50" charset="-128"/>
              <a:ea typeface="Meiryo UI" panose="020B0604030504040204" pitchFamily="50" charset="-128"/>
            </a:endParaRPr>
          </a:p>
        </p:txBody>
      </p:sp>
      <p:sp>
        <p:nvSpPr>
          <p:cNvPr id="8" name="AutoShape 6"/>
          <p:cNvSpPr>
            <a:spLocks noChangeArrowheads="1"/>
          </p:cNvSpPr>
          <p:nvPr/>
        </p:nvSpPr>
        <p:spPr bwMode="auto">
          <a:xfrm>
            <a:off x="6810381" y="4643446"/>
            <a:ext cx="3311525" cy="863600"/>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Meiryo UI" panose="020B0604030504040204" pitchFamily="50" charset="-128"/>
                <a:ea typeface="Meiryo UI" panose="020B0604030504040204" pitchFamily="50" charset="-128"/>
              </a:rPr>
              <a:t>個人の知の集合は</a:t>
            </a:r>
          </a:p>
          <a:p>
            <a:pPr>
              <a:defRPr/>
            </a:pPr>
            <a:r>
              <a:rPr lang="ja-JP" altLang="en-US" sz="1600" dirty="0">
                <a:solidFill>
                  <a:srgbClr val="0000FF"/>
                </a:solidFill>
                <a:latin typeface="Meiryo UI" panose="020B0604030504040204" pitchFamily="50" charset="-128"/>
                <a:ea typeface="Meiryo UI" panose="020B0604030504040204" pitchFamily="50" charset="-128"/>
              </a:rPr>
              <a:t>専門家をしのぐ</a:t>
            </a:r>
          </a:p>
        </p:txBody>
      </p:sp>
      <p:sp>
        <p:nvSpPr>
          <p:cNvPr id="9" name="AutoShape 7"/>
          <p:cNvSpPr>
            <a:spLocks noChangeArrowheads="1"/>
          </p:cNvSpPr>
          <p:nvPr/>
        </p:nvSpPr>
        <p:spPr bwMode="auto">
          <a:xfrm>
            <a:off x="3238481" y="3786190"/>
            <a:ext cx="4392613" cy="1008062"/>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Meiryo UI" panose="020B0604030504040204" pitchFamily="50" charset="-128"/>
                <a:ea typeface="Meiryo UI" panose="020B0604030504040204" pitchFamily="50" charset="-128"/>
              </a:rPr>
              <a:t>インターネット上の情報の</a:t>
            </a:r>
          </a:p>
          <a:p>
            <a:pPr>
              <a:defRPr/>
            </a:pPr>
            <a:r>
              <a:rPr lang="ja-JP" altLang="en-US" sz="1600" dirty="0">
                <a:solidFill>
                  <a:srgbClr val="0000FF"/>
                </a:solidFill>
                <a:latin typeface="Meiryo UI" panose="020B0604030504040204" pitchFamily="50" charset="-128"/>
                <a:ea typeface="Meiryo UI" panose="020B0604030504040204" pitchFamily="50" charset="-128"/>
              </a:rPr>
              <a:t>すべてを収集し、提供することは不可能</a:t>
            </a:r>
          </a:p>
        </p:txBody>
      </p:sp>
      <p:sp>
        <p:nvSpPr>
          <p:cNvPr id="10" name="AutoShape 8"/>
          <p:cNvSpPr>
            <a:spLocks noChangeArrowheads="1"/>
          </p:cNvSpPr>
          <p:nvPr/>
        </p:nvSpPr>
        <p:spPr bwMode="auto">
          <a:xfrm>
            <a:off x="5838798" y="2859904"/>
            <a:ext cx="3887788" cy="1225550"/>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Meiryo UI" panose="020B0604030504040204" pitchFamily="50" charset="-128"/>
                <a:ea typeface="Meiryo UI" panose="020B0604030504040204" pitchFamily="50" charset="-128"/>
              </a:rPr>
              <a:t>インターネットで見られないものは</a:t>
            </a:r>
          </a:p>
          <a:p>
            <a:pPr>
              <a:defRPr/>
            </a:pPr>
            <a:r>
              <a:rPr lang="ja-JP" altLang="en-US" sz="1600" dirty="0">
                <a:solidFill>
                  <a:srgbClr val="0000FF"/>
                </a:solidFill>
                <a:latin typeface="Meiryo UI" panose="020B0604030504040204" pitchFamily="50" charset="-128"/>
                <a:ea typeface="Meiryo UI" panose="020B0604030504040204" pitchFamily="50" charset="-128"/>
              </a:rPr>
              <a:t>ないも同然</a:t>
            </a:r>
          </a:p>
        </p:txBody>
      </p:sp>
      <p:sp>
        <p:nvSpPr>
          <p:cNvPr id="11" name="AutoShape 9"/>
          <p:cNvSpPr>
            <a:spLocks noChangeArrowheads="1"/>
          </p:cNvSpPr>
          <p:nvPr/>
        </p:nvSpPr>
        <p:spPr bwMode="auto">
          <a:xfrm>
            <a:off x="5663953" y="1523202"/>
            <a:ext cx="4608513" cy="1225550"/>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33CC"/>
                </a:solidFill>
                <a:latin typeface="Meiryo UI" panose="020B0604030504040204" pitchFamily="50" charset="-128"/>
                <a:ea typeface="Meiryo UI" panose="020B0604030504040204" pitchFamily="50" charset="-128"/>
              </a:rPr>
              <a:t>有用な情報は、民間、個人の</a:t>
            </a:r>
          </a:p>
          <a:p>
            <a:pPr>
              <a:defRPr/>
            </a:pPr>
            <a:r>
              <a:rPr lang="ja-JP" altLang="en-US" dirty="0">
                <a:solidFill>
                  <a:srgbClr val="0033CC"/>
                </a:solidFill>
                <a:latin typeface="Meiryo UI" panose="020B0604030504040204" pitchFamily="50" charset="-128"/>
                <a:ea typeface="Meiryo UI" panose="020B0604030504040204" pitchFamily="50" charset="-128"/>
              </a:rPr>
              <a:t>データベース、ブログ等に多く存在</a:t>
            </a:r>
          </a:p>
        </p:txBody>
      </p:sp>
      <p:sp>
        <p:nvSpPr>
          <p:cNvPr id="12" name="AutoShape 10"/>
          <p:cNvSpPr>
            <a:spLocks noChangeArrowheads="1"/>
          </p:cNvSpPr>
          <p:nvPr/>
        </p:nvSpPr>
        <p:spPr bwMode="auto">
          <a:xfrm>
            <a:off x="3738546" y="5643578"/>
            <a:ext cx="4877734" cy="1008062"/>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33CC"/>
                </a:solidFill>
                <a:latin typeface="Meiryo UI" panose="020B0604030504040204" pitchFamily="50" charset="-128"/>
                <a:ea typeface="Meiryo UI" panose="020B0604030504040204" pitchFamily="50" charset="-128"/>
              </a:rPr>
              <a:t>クラウドコンピューティングの普及で</a:t>
            </a:r>
            <a:endParaRPr lang="en-US" altLang="ja-JP" dirty="0">
              <a:solidFill>
                <a:srgbClr val="0033CC"/>
              </a:solidFill>
              <a:latin typeface="Meiryo UI" panose="020B0604030504040204" pitchFamily="50" charset="-128"/>
              <a:ea typeface="Meiryo UI" panose="020B0604030504040204" pitchFamily="50" charset="-128"/>
            </a:endParaRPr>
          </a:p>
          <a:p>
            <a:pPr>
              <a:defRPr/>
            </a:pPr>
            <a:r>
              <a:rPr lang="ja-JP" altLang="en-US" dirty="0">
                <a:solidFill>
                  <a:srgbClr val="0033CC"/>
                </a:solidFill>
                <a:latin typeface="Meiryo UI" panose="020B0604030504040204" pitchFamily="50" charset="-128"/>
                <a:ea typeface="Meiryo UI" panose="020B0604030504040204" pitchFamily="50" charset="-128"/>
              </a:rPr>
              <a:t>サービス連携が進む</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14" name="横巻き 13"/>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109201134"/>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733"/>
            <a:ext cx="12192000" cy="742291"/>
          </a:xfrm>
        </p:spPr>
        <p:txBody>
          <a:bodyPr>
            <a:noAutofit/>
          </a:bodyPr>
          <a:lstStyle/>
          <a:p>
            <a:r>
              <a:rPr lang="ja-JP" altLang="en-US" sz="3200" dirty="0"/>
              <a:t>多様なユーザニーズの認識</a:t>
            </a:r>
            <a:endParaRPr lang="ja-JP" altLang="en-US" sz="1800" dirty="0"/>
          </a:p>
        </p:txBody>
      </p:sp>
      <p:sp>
        <p:nvSpPr>
          <p:cNvPr id="76" name="フローチャート : 代替処理 75"/>
          <p:cNvSpPr/>
          <p:nvPr/>
        </p:nvSpPr>
        <p:spPr>
          <a:xfrm>
            <a:off x="2166910" y="4357694"/>
            <a:ext cx="1928826" cy="1928826"/>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利用目的２</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77" name="正方形/長方形 76"/>
          <p:cNvSpPr/>
          <p:nvPr/>
        </p:nvSpPr>
        <p:spPr>
          <a:xfrm>
            <a:off x="2412483" y="5142382"/>
            <a:ext cx="1558440"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最新の専門情報を閲覧したい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78" name="正方形/長方形 77"/>
          <p:cNvSpPr/>
          <p:nvPr/>
        </p:nvSpPr>
        <p:spPr>
          <a:xfrm>
            <a:off x="2413285" y="5499572"/>
            <a:ext cx="1212190"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古い文献を閲覧したい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0" name="正方形/長方形 79"/>
          <p:cNvSpPr/>
          <p:nvPr/>
        </p:nvSpPr>
        <p:spPr>
          <a:xfrm>
            <a:off x="2343449" y="4714884"/>
            <a:ext cx="1705915"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ごく普通の書店や電子出版サイト</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にあるものを読みたい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2420498" y="5856762"/>
            <a:ext cx="1537600"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古い文献の現物を閲覧したい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2" name="フローチャート : 代替処理 81"/>
          <p:cNvSpPr/>
          <p:nvPr/>
        </p:nvSpPr>
        <p:spPr>
          <a:xfrm>
            <a:off x="2166910" y="714356"/>
            <a:ext cx="2286016" cy="3429024"/>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利用目的１</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3" name="正方形/長方形 82"/>
          <p:cNvSpPr/>
          <p:nvPr/>
        </p:nvSpPr>
        <p:spPr>
          <a:xfrm>
            <a:off x="2309786" y="3631172"/>
            <a:ext cx="156966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当館蔵書検索＋複写申込み</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をしたい（</a:t>
            </a:r>
            <a:r>
              <a:rPr lang="en-US" altLang="ja-JP" sz="900" dirty="0">
                <a:solidFill>
                  <a:prstClr val="black"/>
                </a:solidFill>
                <a:latin typeface="Meiryo UI" panose="020B0604030504040204" pitchFamily="50" charset="-128"/>
                <a:ea typeface="Meiryo UI" panose="020B0604030504040204" pitchFamily="50" charset="-128"/>
              </a:rPr>
              <a:t>NDL-OPAC</a:t>
            </a:r>
            <a:r>
              <a:rPr lang="ja-JP" altLang="en-US" sz="900" dirty="0">
                <a:solidFill>
                  <a:prstClr val="black"/>
                </a:solidFill>
                <a:latin typeface="Meiryo UI" panose="020B0604030504040204" pitchFamily="50" charset="-128"/>
                <a:ea typeface="Meiryo UI" panose="020B0604030504040204" pitchFamily="50" charset="-128"/>
              </a:rPr>
              <a:t>）</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4" name="正方形/長方形 83"/>
          <p:cNvSpPr/>
          <p:nvPr/>
        </p:nvSpPr>
        <p:spPr>
          <a:xfrm>
            <a:off x="2341207" y="1071546"/>
            <a:ext cx="1561645" cy="784830"/>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デジタル・冊子体の区別なく</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また、所蔵場所に関係なく、</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閲覧しやすいものを</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検索・利用したい</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（情報探索の基本サービス）</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5" name="正方形/長方形 84"/>
          <p:cNvSpPr/>
          <p:nvPr/>
        </p:nvSpPr>
        <p:spPr>
          <a:xfrm>
            <a:off x="2364070" y="3064046"/>
            <a:ext cx="1766829"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所蔵場所に関係なく目録検索</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アクセスのしやすいところを優先的に</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案内してほしい（総合目録）</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6" name="正方形/長方形 85"/>
          <p:cNvSpPr/>
          <p:nvPr/>
        </p:nvSpPr>
        <p:spPr>
          <a:xfrm>
            <a:off x="2361082" y="1928803"/>
            <a:ext cx="1619354"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en-US" altLang="ja-JP" sz="900" dirty="0">
                <a:solidFill>
                  <a:prstClr val="black"/>
                </a:solidFill>
                <a:latin typeface="Meiryo UI" panose="020B0604030504040204" pitchFamily="50" charset="-128"/>
                <a:ea typeface="Meiryo UI" panose="020B0604030504040204" pitchFamily="50" charset="-128"/>
              </a:rPr>
              <a:t>Google</a:t>
            </a:r>
            <a:r>
              <a:rPr lang="ja-JP" altLang="en-US" sz="900" dirty="0">
                <a:solidFill>
                  <a:prstClr val="black"/>
                </a:solidFill>
                <a:latin typeface="Meiryo UI" panose="020B0604030504040204" pitchFamily="50" charset="-128"/>
                <a:ea typeface="Meiryo UI" panose="020B0604030504040204" pitchFamily="50" charset="-128"/>
              </a:rPr>
              <a:t>などの検索エンジンでは</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得られない情報への手掛かりが</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ほしい（リサーチナビ）</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7" name="正方形/長方形 86"/>
          <p:cNvSpPr/>
          <p:nvPr/>
        </p:nvSpPr>
        <p:spPr>
          <a:xfrm>
            <a:off x="2401958" y="2492542"/>
            <a:ext cx="1879041"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デジタルコンテンツだけを、所蔵場所に</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関係なく、閲覧しやすいものを</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検索・利用したい（</a:t>
            </a:r>
            <a:r>
              <a:rPr lang="en-US" altLang="ja-JP" sz="900" dirty="0">
                <a:solidFill>
                  <a:prstClr val="black"/>
                </a:solidFill>
                <a:latin typeface="Meiryo UI" panose="020B0604030504040204" pitchFamily="50" charset="-128"/>
                <a:ea typeface="Meiryo UI" panose="020B0604030504040204" pitchFamily="50" charset="-128"/>
              </a:rPr>
              <a:t>PORTA</a:t>
            </a:r>
            <a:r>
              <a:rPr lang="ja-JP" altLang="en-US" sz="900" dirty="0">
                <a:solidFill>
                  <a:prstClr val="black"/>
                </a:solidFill>
                <a:latin typeface="Meiryo UI" panose="020B0604030504040204" pitchFamily="50" charset="-128"/>
                <a:ea typeface="Meiryo UI" panose="020B0604030504040204" pitchFamily="50" charset="-128"/>
              </a:rPr>
              <a:t>）</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8" name="フローチャート : 代替処理 87"/>
          <p:cNvSpPr/>
          <p:nvPr/>
        </p:nvSpPr>
        <p:spPr>
          <a:xfrm>
            <a:off x="8453454" y="714356"/>
            <a:ext cx="2071702" cy="3071834"/>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利用場所</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9" name="フローチャート : 代替処理 88"/>
          <p:cNvSpPr/>
          <p:nvPr/>
        </p:nvSpPr>
        <p:spPr>
          <a:xfrm>
            <a:off x="4524364" y="714356"/>
            <a:ext cx="1785950" cy="2857520"/>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利用者種別１</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90" name="正方形/長方形 89"/>
          <p:cNvSpPr/>
          <p:nvPr/>
        </p:nvSpPr>
        <p:spPr>
          <a:xfrm>
            <a:off x="8665704" y="1000109"/>
            <a:ext cx="1237838"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屋内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公開されているデジタル</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コンテンツだけ見たい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91" name="正方形/長方形 90"/>
          <p:cNvSpPr/>
          <p:nvPr/>
        </p:nvSpPr>
        <p:spPr>
          <a:xfrm>
            <a:off x="8662054" y="1571612"/>
            <a:ext cx="1739579" cy="784830"/>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移動中、移動先</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ネットブック、スマートフォンや</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携帯電話で見られるコンテンツだけ</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見たい</a:t>
            </a:r>
            <a:endParaRPr lang="en-US" altLang="ja-JP" sz="900" dirty="0">
              <a:solidFill>
                <a:prstClr val="black"/>
              </a:solidFill>
              <a:latin typeface="Meiryo UI" panose="020B0604030504040204" pitchFamily="50" charset="-128"/>
              <a:ea typeface="Meiryo UI" panose="020B0604030504040204" pitchFamily="50" charset="-128"/>
            </a:endParaRPr>
          </a:p>
          <a:p>
            <a:pPr algn="ct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92" name="正方形/長方形 91"/>
          <p:cNvSpPr/>
          <p:nvPr/>
        </p:nvSpPr>
        <p:spPr>
          <a:xfrm>
            <a:off x="8595424" y="2428869"/>
            <a:ext cx="1694695"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en-US" altLang="ja-JP" sz="900" dirty="0">
                <a:solidFill>
                  <a:prstClr val="black"/>
                </a:solidFill>
                <a:latin typeface="Meiryo UI" panose="020B0604030504040204" pitchFamily="50" charset="-128"/>
                <a:ea typeface="Meiryo UI" panose="020B0604030504040204" pitchFamily="50" charset="-128"/>
              </a:rPr>
              <a:t>NDL</a:t>
            </a:r>
            <a:r>
              <a:rPr lang="ja-JP" altLang="en-US" sz="900" dirty="0">
                <a:solidFill>
                  <a:prstClr val="black"/>
                </a:solidFill>
                <a:latin typeface="Meiryo UI" panose="020B0604030504040204" pitchFamily="50" charset="-128"/>
                <a:ea typeface="Meiryo UI" panose="020B0604030504040204" pitchFamily="50" charset="-128"/>
              </a:rPr>
              <a:t>館内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en-US" altLang="ja-JP" sz="900" dirty="0">
                <a:solidFill>
                  <a:prstClr val="black"/>
                </a:solidFill>
                <a:latin typeface="Meiryo UI" panose="020B0604030504040204" pitchFamily="50" charset="-128"/>
                <a:ea typeface="Meiryo UI" panose="020B0604030504040204" pitchFamily="50" charset="-128"/>
              </a:rPr>
              <a:t>NDL</a:t>
            </a:r>
            <a:r>
              <a:rPr lang="ja-JP" altLang="en-US" sz="900" dirty="0">
                <a:solidFill>
                  <a:prstClr val="black"/>
                </a:solidFill>
                <a:latin typeface="Meiryo UI" panose="020B0604030504040204" pitchFamily="50" charset="-128"/>
                <a:ea typeface="Meiryo UI" panose="020B0604030504040204" pitchFamily="50" charset="-128"/>
              </a:rPr>
              <a:t>が所蔵している資料、</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館内でしか見られないコンテンツも</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合わせて見たい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98" name="正方形/長方形 97"/>
          <p:cNvSpPr/>
          <p:nvPr/>
        </p:nvSpPr>
        <p:spPr>
          <a:xfrm>
            <a:off x="8776077" y="3143249"/>
            <a:ext cx="1343637"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公共図書館内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近くの図書館にあるものも</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合わせて見たい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99" name="正方形/長方形 98"/>
          <p:cNvSpPr/>
          <p:nvPr/>
        </p:nvSpPr>
        <p:spPr>
          <a:xfrm>
            <a:off x="4780357" y="1071546"/>
            <a:ext cx="1003800"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健常者：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読み易ければいい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00" name="正方形/長方形 99"/>
          <p:cNvSpPr/>
          <p:nvPr/>
        </p:nvSpPr>
        <p:spPr>
          <a:xfrm>
            <a:off x="4703308" y="1555095"/>
            <a:ext cx="1486304"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視覚障害者：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画像、動画はいらない</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大きな字か、音声で聴きたい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01" name="正方形/長方形 100"/>
          <p:cNvSpPr/>
          <p:nvPr/>
        </p:nvSpPr>
        <p:spPr>
          <a:xfrm>
            <a:off x="4765129" y="2143116"/>
            <a:ext cx="997388"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高齢者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大きな字で見たい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14" name="正方形/長方形 113"/>
          <p:cNvSpPr/>
          <p:nvPr/>
        </p:nvSpPr>
        <p:spPr>
          <a:xfrm>
            <a:off x="4779555" y="2571745"/>
            <a:ext cx="1199366"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子ども</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やさしい漢字で見たい</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児童向けだけを見たい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18" name="フローチャート : 代替処理 117"/>
          <p:cNvSpPr/>
          <p:nvPr/>
        </p:nvSpPr>
        <p:spPr>
          <a:xfrm>
            <a:off x="6453190" y="714356"/>
            <a:ext cx="1714512" cy="2857520"/>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利用者種別２</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19" name="正方形/長方形 118"/>
          <p:cNvSpPr/>
          <p:nvPr/>
        </p:nvSpPr>
        <p:spPr>
          <a:xfrm>
            <a:off x="6596067" y="1071546"/>
            <a:ext cx="761747"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一般利用者</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20" name="正方形/長方形 119"/>
          <p:cNvSpPr/>
          <p:nvPr/>
        </p:nvSpPr>
        <p:spPr>
          <a:xfrm>
            <a:off x="6639757" y="1428736"/>
            <a:ext cx="1459053"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専門家</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専門分野の文献だけ見たい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21" name="正方形/長方形 120"/>
          <p:cNvSpPr/>
          <p:nvPr/>
        </p:nvSpPr>
        <p:spPr>
          <a:xfrm>
            <a:off x="6634539" y="2071679"/>
            <a:ext cx="1340432"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リサーチャー</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辺りが付けられるので、</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en-US" altLang="ja-JP" sz="900" dirty="0">
                <a:solidFill>
                  <a:prstClr val="black"/>
                </a:solidFill>
                <a:latin typeface="Meiryo UI" panose="020B0604030504040204" pitchFamily="50" charset="-128"/>
                <a:ea typeface="Meiryo UI" panose="020B0604030504040204" pitchFamily="50" charset="-128"/>
              </a:rPr>
              <a:t>DB</a:t>
            </a:r>
            <a:r>
              <a:rPr lang="ja-JP" altLang="en-US" sz="900" dirty="0">
                <a:solidFill>
                  <a:prstClr val="black"/>
                </a:solidFill>
                <a:latin typeface="Meiryo UI" panose="020B0604030504040204" pitchFamily="50" charset="-128"/>
                <a:ea typeface="Meiryo UI" panose="020B0604030504040204" pitchFamily="50" charset="-128"/>
              </a:rPr>
              <a:t>を選択して検索したい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22" name="正方形/長方形 121"/>
          <p:cNvSpPr/>
          <p:nvPr/>
        </p:nvSpPr>
        <p:spPr>
          <a:xfrm>
            <a:off x="6628928" y="2857496"/>
            <a:ext cx="1443024"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国会議員</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出典が明確な回答がほしい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26" name="フローチャート : 代替処理 125"/>
          <p:cNvSpPr/>
          <p:nvPr/>
        </p:nvSpPr>
        <p:spPr>
          <a:xfrm>
            <a:off x="7596198" y="3643314"/>
            <a:ext cx="1643042" cy="3143272"/>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利用機器</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27" name="正方形/長方形 126"/>
          <p:cNvSpPr/>
          <p:nvPr/>
        </p:nvSpPr>
        <p:spPr>
          <a:xfrm>
            <a:off x="7688640" y="3999374"/>
            <a:ext cx="819455"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屋内設置</a:t>
            </a:r>
            <a:r>
              <a:rPr lang="en-US" altLang="ja-JP" sz="900" dirty="0">
                <a:solidFill>
                  <a:prstClr val="black"/>
                </a:solidFill>
                <a:latin typeface="Meiryo UI" panose="020B0604030504040204" pitchFamily="50" charset="-128"/>
                <a:ea typeface="Meiryo UI" panose="020B0604030504040204" pitchFamily="50" charset="-128"/>
              </a:rPr>
              <a:t>PC</a:t>
            </a:r>
          </a:p>
        </p:txBody>
      </p:sp>
      <p:sp>
        <p:nvSpPr>
          <p:cNvPr id="128" name="正方形/長方形 127"/>
          <p:cNvSpPr/>
          <p:nvPr/>
        </p:nvSpPr>
        <p:spPr>
          <a:xfrm>
            <a:off x="7796946" y="4713754"/>
            <a:ext cx="662361"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ネットブック</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2" name="正方形/長方形 131"/>
          <p:cNvSpPr/>
          <p:nvPr/>
        </p:nvSpPr>
        <p:spPr>
          <a:xfrm>
            <a:off x="7755267" y="5070944"/>
            <a:ext cx="1040670"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スマートフォン</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en-US" altLang="ja-JP" sz="900" dirty="0" err="1">
                <a:solidFill>
                  <a:prstClr val="black"/>
                </a:solidFill>
                <a:latin typeface="Meiryo UI" panose="020B0604030504040204" pitchFamily="50" charset="-128"/>
                <a:ea typeface="Meiryo UI" panose="020B0604030504040204" pitchFamily="50" charset="-128"/>
              </a:rPr>
              <a:t>iPhone,Android</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3" name="正方形/長方形 132"/>
          <p:cNvSpPr/>
          <p:nvPr/>
        </p:nvSpPr>
        <p:spPr>
          <a:xfrm>
            <a:off x="7766489" y="5499572"/>
            <a:ext cx="646331"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携帯電話</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4" name="正方形/長方形 133"/>
          <p:cNvSpPr/>
          <p:nvPr/>
        </p:nvSpPr>
        <p:spPr>
          <a:xfrm>
            <a:off x="7718294" y="4356564"/>
            <a:ext cx="1505540"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家庭用</a:t>
            </a:r>
            <a:r>
              <a:rPr lang="en-US" altLang="ja-JP" sz="900" dirty="0">
                <a:solidFill>
                  <a:prstClr val="black"/>
                </a:solidFill>
                <a:latin typeface="Meiryo UI" panose="020B0604030504040204" pitchFamily="50" charset="-128"/>
                <a:ea typeface="Meiryo UI" panose="020B0604030504040204" pitchFamily="50" charset="-128"/>
              </a:rPr>
              <a:t>TV</a:t>
            </a:r>
            <a:r>
              <a:rPr lang="ja-JP" altLang="en-US" sz="900" dirty="0" err="1">
                <a:solidFill>
                  <a:prstClr val="black"/>
                </a:solidFill>
                <a:latin typeface="Meiryo UI" panose="020B0604030504040204" pitchFamily="50" charset="-128"/>
                <a:ea typeface="Meiryo UI" panose="020B0604030504040204" pitchFamily="50" charset="-128"/>
              </a:rPr>
              <a:t>、</a:t>
            </a:r>
            <a:r>
              <a:rPr lang="ja-JP" altLang="en-US" sz="900" dirty="0">
                <a:solidFill>
                  <a:prstClr val="black"/>
                </a:solidFill>
                <a:latin typeface="Meiryo UI" panose="020B0604030504040204" pitchFamily="50" charset="-128"/>
                <a:ea typeface="Meiryo UI" panose="020B0604030504040204" pitchFamily="50" charset="-128"/>
              </a:rPr>
              <a:t>家庭用ゲーム機</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5" name="正方形/長方形 134"/>
          <p:cNvSpPr/>
          <p:nvPr/>
        </p:nvSpPr>
        <p:spPr>
          <a:xfrm>
            <a:off x="7814579" y="5786455"/>
            <a:ext cx="981358"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来館者用</a:t>
            </a:r>
            <a:r>
              <a:rPr lang="en-US" altLang="ja-JP" sz="900" dirty="0">
                <a:solidFill>
                  <a:prstClr val="black"/>
                </a:solidFill>
                <a:latin typeface="Meiryo UI" panose="020B0604030504040204" pitchFamily="50" charset="-128"/>
                <a:ea typeface="Meiryo UI" panose="020B0604030504040204" pitchFamily="50" charset="-128"/>
              </a:rPr>
              <a:t>PC</a:t>
            </a:r>
          </a:p>
          <a:p>
            <a:pPr algn="ctr"/>
            <a:r>
              <a:rPr lang="ja-JP" altLang="en-US" sz="900" dirty="0">
                <a:solidFill>
                  <a:prstClr val="black"/>
                </a:solidFill>
                <a:latin typeface="Meiryo UI" panose="020B0604030504040204" pitchFamily="50" charset="-128"/>
                <a:ea typeface="Meiryo UI" panose="020B0604030504040204" pitchFamily="50" charset="-128"/>
              </a:rPr>
              <a:t>タッチパネル、</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キーボード、マウス</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6" name="正方形/長方形 135"/>
          <p:cNvSpPr/>
          <p:nvPr/>
        </p:nvSpPr>
        <p:spPr>
          <a:xfrm>
            <a:off x="7812975" y="6357958"/>
            <a:ext cx="941283"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大型タッチパネル</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キオスク端末</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7" name="円/楕円 136"/>
          <p:cNvSpPr/>
          <p:nvPr/>
        </p:nvSpPr>
        <p:spPr>
          <a:xfrm>
            <a:off x="4381488" y="4000505"/>
            <a:ext cx="3071834" cy="1714511"/>
          </a:xfrm>
          <a:prstGeom prst="ellipse">
            <a:avLst/>
          </a:prstGeom>
          <a:solidFill>
            <a:srgbClr val="FFF6B7"/>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ja-JP" altLang="en-US" sz="1600">
              <a:solidFill>
                <a:prstClr val="black"/>
              </a:solidFill>
              <a:latin typeface="Meiryo UI" panose="020B0604030504040204" pitchFamily="50" charset="-128"/>
              <a:ea typeface="Meiryo UI" panose="020B0604030504040204" pitchFamily="50" charset="-128"/>
            </a:endParaRPr>
          </a:p>
        </p:txBody>
      </p:sp>
      <p:sp>
        <p:nvSpPr>
          <p:cNvPr id="138" name="円/楕円 137"/>
          <p:cNvSpPr/>
          <p:nvPr/>
        </p:nvSpPr>
        <p:spPr>
          <a:xfrm>
            <a:off x="4238612" y="6000768"/>
            <a:ext cx="3286148" cy="714380"/>
          </a:xfrm>
          <a:prstGeom prst="ellipse">
            <a:avLst/>
          </a:prstGeom>
          <a:solidFill>
            <a:srgbClr val="CCFFCC"/>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ja-JP" altLang="en-US" sz="1600">
              <a:solidFill>
                <a:prstClr val="black"/>
              </a:solidFill>
              <a:latin typeface="Meiryo UI" panose="020B0604030504040204" pitchFamily="50" charset="-128"/>
              <a:ea typeface="Meiryo UI" panose="020B0604030504040204" pitchFamily="50" charset="-128"/>
            </a:endParaRPr>
          </a:p>
        </p:txBody>
      </p:sp>
      <p:sp>
        <p:nvSpPr>
          <p:cNvPr id="139" name="テキスト ボックス 138"/>
          <p:cNvSpPr txBox="1"/>
          <p:nvPr/>
        </p:nvSpPr>
        <p:spPr>
          <a:xfrm>
            <a:off x="5024430" y="4214818"/>
            <a:ext cx="1500198" cy="338554"/>
          </a:xfrm>
          <a:prstGeom prst="rect">
            <a:avLst/>
          </a:prstGeom>
          <a:noFill/>
        </p:spPr>
        <p:txBody>
          <a:bodyPr wrap="square" rtlCol="0">
            <a:spAutoFit/>
          </a:bodyPr>
          <a:lstStyle/>
          <a:p>
            <a:pPr algn="ctr"/>
            <a:r>
              <a:rPr lang="ja-JP" altLang="en-US" sz="1600" dirty="0">
                <a:solidFill>
                  <a:prstClr val="black"/>
                </a:solidFill>
                <a:latin typeface="Meiryo UI" panose="020B0604030504040204" pitchFamily="50" charset="-128"/>
                <a:ea typeface="Meiryo UI" panose="020B0604030504040204" pitchFamily="50" charset="-128"/>
              </a:rPr>
              <a:t>サービス要件</a:t>
            </a:r>
          </a:p>
        </p:txBody>
      </p:sp>
      <p:cxnSp>
        <p:nvCxnSpPr>
          <p:cNvPr id="140" name="直線矢印コネクタ 139"/>
          <p:cNvCxnSpPr>
            <a:endCxn id="137" idx="1"/>
          </p:cNvCxnSpPr>
          <p:nvPr/>
        </p:nvCxnSpPr>
        <p:spPr>
          <a:xfrm rot="16200000" flipH="1">
            <a:off x="4445156" y="3865396"/>
            <a:ext cx="393960" cy="378424"/>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endCxn id="137" idx="2"/>
          </p:cNvCxnSpPr>
          <p:nvPr/>
        </p:nvCxnSpPr>
        <p:spPr>
          <a:xfrm>
            <a:off x="4095736" y="4750604"/>
            <a:ext cx="285752" cy="107157"/>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89" idx="2"/>
            <a:endCxn id="137" idx="0"/>
          </p:cNvCxnSpPr>
          <p:nvPr/>
        </p:nvCxnSpPr>
        <p:spPr>
          <a:xfrm rot="16200000" flipH="1">
            <a:off x="5453058" y="3536157"/>
            <a:ext cx="428628" cy="500066"/>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8" idx="2"/>
          </p:cNvCxnSpPr>
          <p:nvPr/>
        </p:nvCxnSpPr>
        <p:spPr>
          <a:xfrm rot="5400000">
            <a:off x="6524627" y="3214687"/>
            <a:ext cx="428630" cy="1143008"/>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137" idx="7"/>
          </p:cNvCxnSpPr>
          <p:nvPr/>
        </p:nvCxnSpPr>
        <p:spPr>
          <a:xfrm rot="10800000" flipV="1">
            <a:off x="7003462" y="3357560"/>
            <a:ext cx="1449996" cy="894028"/>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a:endCxn id="137" idx="6"/>
          </p:cNvCxnSpPr>
          <p:nvPr/>
        </p:nvCxnSpPr>
        <p:spPr>
          <a:xfrm rot="10800000" flipV="1">
            <a:off x="7453322" y="4786328"/>
            <a:ext cx="142876" cy="71432"/>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4" name="正方形/長方形 173"/>
          <p:cNvSpPr/>
          <p:nvPr/>
        </p:nvSpPr>
        <p:spPr>
          <a:xfrm>
            <a:off x="4592492" y="4500570"/>
            <a:ext cx="2111475"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全てのインターネット情報を検索対象とする</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76" name="正方形/長方形 175"/>
          <p:cNvSpPr/>
          <p:nvPr/>
        </p:nvSpPr>
        <p:spPr>
          <a:xfrm>
            <a:off x="4616537" y="4786322"/>
            <a:ext cx="2906565"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目的、環境、スキルに応じて、あらかじめ絞り込めるようにする</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77" name="正方形/長方形 176"/>
          <p:cNvSpPr/>
          <p:nvPr/>
        </p:nvSpPr>
        <p:spPr>
          <a:xfrm>
            <a:off x="4574058" y="5072074"/>
            <a:ext cx="1840567"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目的に近いものを優先的に表示する</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79" name="正方形/長方形 178"/>
          <p:cNvSpPr/>
          <p:nvPr/>
        </p:nvSpPr>
        <p:spPr>
          <a:xfrm>
            <a:off x="4591691" y="5357826"/>
            <a:ext cx="2230098"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ヒットするものがなくても、次の手段を提示する</a:t>
            </a:r>
            <a:endParaRPr lang="en-US" altLang="ja-JP" sz="900" dirty="0">
              <a:solidFill>
                <a:prstClr val="black"/>
              </a:solidFill>
              <a:latin typeface="Meiryo UI" panose="020B0604030504040204" pitchFamily="50" charset="-128"/>
              <a:ea typeface="Meiryo UI" panose="020B0604030504040204" pitchFamily="50" charset="-128"/>
            </a:endParaRPr>
          </a:p>
        </p:txBody>
      </p:sp>
      <p:cxnSp>
        <p:nvCxnSpPr>
          <p:cNvPr id="182" name="直線矢印コネクタ 181"/>
          <p:cNvCxnSpPr>
            <a:stCxn id="137" idx="4"/>
            <a:endCxn id="138" idx="0"/>
          </p:cNvCxnSpPr>
          <p:nvPr/>
        </p:nvCxnSpPr>
        <p:spPr>
          <a:xfrm rot="5400000">
            <a:off x="5756671" y="5840033"/>
            <a:ext cx="285753" cy="35719"/>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952992" y="6072207"/>
            <a:ext cx="1785950" cy="584775"/>
          </a:xfrm>
          <a:prstGeom prst="rect">
            <a:avLst/>
          </a:prstGeom>
          <a:noFill/>
        </p:spPr>
        <p:txBody>
          <a:bodyPr wrap="square" rtlCol="0">
            <a:spAutoFit/>
          </a:bodyPr>
          <a:lstStyle/>
          <a:p>
            <a:pPr algn="ctr"/>
            <a:r>
              <a:rPr lang="ja-JP" altLang="en-US" sz="1600" dirty="0">
                <a:solidFill>
                  <a:prstClr val="black"/>
                </a:solidFill>
                <a:latin typeface="Meiryo UI" panose="020B0604030504040204" pitchFamily="50" charset="-128"/>
                <a:ea typeface="Meiryo UI" panose="020B0604030504040204" pitchFamily="50" charset="-128"/>
              </a:rPr>
              <a:t>システム化要件</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（実現化方法）</a:t>
            </a:r>
          </a:p>
        </p:txBody>
      </p:sp>
      <p:sp>
        <p:nvSpPr>
          <p:cNvPr id="54" name="スライド番号プレースホルダ 53"/>
          <p:cNvSpPr>
            <a:spLocks noGrp="1"/>
          </p:cNvSpPr>
          <p:nvPr>
            <p:ph type="sldNum" sz="quarter" idx="11"/>
          </p:nvPr>
        </p:nvSpPr>
        <p:spPr/>
        <p:txBody>
          <a:bodyPr/>
          <a:lstStyle/>
          <a:p>
            <a:pPr>
              <a:defRPr/>
            </a:pPr>
            <a:fld id="{DFA1AA98-C5D7-43DB-8850-82B4698A43C7}" type="slidenum">
              <a:rPr lang="en-US" altLang="ja-JP" smtClean="0">
                <a:solidFill>
                  <a:prstClr val="black">
                    <a:tint val="75000"/>
                  </a:prstClr>
                </a:solidFill>
              </a:rPr>
              <a:pPr>
                <a:defRPr/>
              </a:pPr>
              <a:t>317</a:t>
            </a:fld>
            <a:endParaRPr lang="en-US" altLang="ja-JP">
              <a:solidFill>
                <a:prstClr val="black">
                  <a:tint val="75000"/>
                </a:prstClr>
              </a:solidFill>
            </a:endParaRPr>
          </a:p>
        </p:txBody>
      </p:sp>
      <p:sp>
        <p:nvSpPr>
          <p:cNvPr id="53" name="横巻き 52"/>
          <p:cNvSpPr/>
          <p:nvPr/>
        </p:nvSpPr>
        <p:spPr>
          <a:xfrm>
            <a:off x="9531843" y="23901"/>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409732919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C8C26050-B920-471D-86AC-BDBA08E88286}"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318</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75779" name="Oval 2"/>
          <p:cNvSpPr>
            <a:spLocks noChangeArrowheads="1"/>
          </p:cNvSpPr>
          <p:nvPr/>
        </p:nvSpPr>
        <p:spPr bwMode="auto">
          <a:xfrm rot="-5400000">
            <a:off x="5208111" y="-1210467"/>
            <a:ext cx="1150938" cy="7848600"/>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latin typeface="Meiryo UI" panose="020B0604030504040204" pitchFamily="50" charset="-128"/>
              <a:ea typeface="Meiryo UI" panose="020B0604030504040204" pitchFamily="50" charset="-128"/>
            </a:endParaRPr>
          </a:p>
        </p:txBody>
      </p:sp>
      <p:sp>
        <p:nvSpPr>
          <p:cNvPr id="75780" name="Oval 3"/>
          <p:cNvSpPr>
            <a:spLocks noChangeArrowheads="1"/>
          </p:cNvSpPr>
          <p:nvPr/>
        </p:nvSpPr>
        <p:spPr bwMode="auto">
          <a:xfrm>
            <a:off x="3719514" y="3357563"/>
            <a:ext cx="6408737" cy="10795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75781" name="Oval 4"/>
          <p:cNvSpPr>
            <a:spLocks noChangeArrowheads="1"/>
          </p:cNvSpPr>
          <p:nvPr/>
        </p:nvSpPr>
        <p:spPr bwMode="auto">
          <a:xfrm rot="-5400000">
            <a:off x="5591970" y="3285332"/>
            <a:ext cx="1296987" cy="3600450"/>
          </a:xfrm>
          <a:prstGeom prst="ellipse">
            <a:avLst/>
          </a:prstGeom>
          <a:gradFill rotWithShape="1">
            <a:gsLst>
              <a:gs pos="0">
                <a:schemeClr val="bg1">
                  <a:alpha val="51999"/>
                </a:schemeClr>
              </a:gs>
              <a:gs pos="100000">
                <a:srgbClr val="CCFFFF">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latin typeface="Meiryo UI" panose="020B0604030504040204" pitchFamily="50" charset="-128"/>
              <a:ea typeface="Meiryo UI" panose="020B0604030504040204" pitchFamily="50" charset="-128"/>
            </a:endParaRPr>
          </a:p>
        </p:txBody>
      </p:sp>
      <p:sp>
        <p:nvSpPr>
          <p:cNvPr id="75782" name="Rectangle 5"/>
          <p:cNvSpPr>
            <a:spLocks noGrp="1" noChangeArrowheads="1"/>
          </p:cNvSpPr>
          <p:nvPr>
            <p:ph type="title"/>
          </p:nvPr>
        </p:nvSpPr>
        <p:spPr>
          <a:xfrm>
            <a:off x="0" y="-1587"/>
            <a:ext cx="12192000" cy="935039"/>
          </a:xfrm>
        </p:spPr>
        <p:txBody>
          <a:bodyPr>
            <a:normAutofit/>
          </a:bodyPr>
          <a:lstStyle/>
          <a:p>
            <a:pPr eaLnBrk="1" hangingPunct="1"/>
            <a:r>
              <a:rPr lang="ja-JP" altLang="en-US" sz="4000" dirty="0"/>
              <a:t>情報の利活用のために必要な要件</a:t>
            </a:r>
          </a:p>
        </p:txBody>
      </p:sp>
      <p:sp>
        <p:nvSpPr>
          <p:cNvPr id="1031174" name="AutoShape 6"/>
          <p:cNvSpPr>
            <a:spLocks noChangeArrowheads="1"/>
          </p:cNvSpPr>
          <p:nvPr/>
        </p:nvSpPr>
        <p:spPr bwMode="auto">
          <a:xfrm>
            <a:off x="3935413" y="1700214"/>
            <a:ext cx="2519362"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情報の「見える化」（可視化）</a:t>
            </a:r>
          </a:p>
        </p:txBody>
      </p:sp>
      <p:sp>
        <p:nvSpPr>
          <p:cNvPr id="1031175" name="AutoShape 7"/>
          <p:cNvSpPr>
            <a:spLocks noChangeArrowheads="1"/>
          </p:cNvSpPr>
          <p:nvPr/>
        </p:nvSpPr>
        <p:spPr bwMode="auto">
          <a:xfrm>
            <a:off x="4440239" y="2852739"/>
            <a:ext cx="15843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情報の属性付与</a:t>
            </a:r>
          </a:p>
        </p:txBody>
      </p:sp>
      <p:sp>
        <p:nvSpPr>
          <p:cNvPr id="1031176" name="AutoShape 8"/>
          <p:cNvSpPr>
            <a:spLocks noChangeArrowheads="1"/>
          </p:cNvSpPr>
          <p:nvPr/>
        </p:nvSpPr>
        <p:spPr bwMode="auto">
          <a:xfrm>
            <a:off x="4224339" y="2276475"/>
            <a:ext cx="2016125" cy="2873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情報を全体で集合知化</a:t>
            </a:r>
          </a:p>
        </p:txBody>
      </p:sp>
      <p:sp>
        <p:nvSpPr>
          <p:cNvPr id="1031177" name="AutoShape 9"/>
          <p:cNvSpPr>
            <a:spLocks noChangeArrowheads="1"/>
          </p:cNvSpPr>
          <p:nvPr/>
        </p:nvSpPr>
        <p:spPr bwMode="auto">
          <a:xfrm>
            <a:off x="4151314" y="3430589"/>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情報と情報の関連付け</a:t>
            </a:r>
          </a:p>
        </p:txBody>
      </p:sp>
      <p:sp>
        <p:nvSpPr>
          <p:cNvPr id="1031178" name="AutoShape 10"/>
          <p:cNvSpPr>
            <a:spLocks noChangeArrowheads="1"/>
          </p:cNvSpPr>
          <p:nvPr/>
        </p:nvSpPr>
        <p:spPr bwMode="auto">
          <a:xfrm>
            <a:off x="6816726" y="2852739"/>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人の属性把握</a:t>
            </a:r>
          </a:p>
        </p:txBody>
      </p:sp>
      <p:sp>
        <p:nvSpPr>
          <p:cNvPr id="1031179" name="AutoShape 11"/>
          <p:cNvSpPr>
            <a:spLocks noChangeArrowheads="1"/>
          </p:cNvSpPr>
          <p:nvPr/>
        </p:nvSpPr>
        <p:spPr bwMode="auto">
          <a:xfrm>
            <a:off x="7608889" y="335756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人と人の関連付け</a:t>
            </a:r>
          </a:p>
        </p:txBody>
      </p:sp>
      <p:sp>
        <p:nvSpPr>
          <p:cNvPr id="1031180" name="AutoShape 12"/>
          <p:cNvSpPr>
            <a:spLocks noChangeArrowheads="1"/>
          </p:cNvSpPr>
          <p:nvPr/>
        </p:nvSpPr>
        <p:spPr bwMode="auto">
          <a:xfrm>
            <a:off x="5232401" y="4006851"/>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情報と利用した人の関係付け</a:t>
            </a:r>
          </a:p>
        </p:txBody>
      </p:sp>
      <p:cxnSp>
        <p:nvCxnSpPr>
          <p:cNvPr id="75790" name="AutoShape 13"/>
          <p:cNvCxnSpPr>
            <a:cxnSpLocks noChangeShapeType="1"/>
            <a:stCxn id="1031174" idx="2"/>
            <a:endCxn id="1031176" idx="0"/>
          </p:cNvCxnSpPr>
          <p:nvPr/>
        </p:nvCxnSpPr>
        <p:spPr bwMode="auto">
          <a:xfrm>
            <a:off x="5195888" y="1989139"/>
            <a:ext cx="36512" cy="2873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1" name="AutoShape 14"/>
          <p:cNvCxnSpPr>
            <a:cxnSpLocks noChangeShapeType="1"/>
            <a:stCxn id="1031176" idx="2"/>
            <a:endCxn id="1031175" idx="0"/>
          </p:cNvCxnSpPr>
          <p:nvPr/>
        </p:nvCxnSpPr>
        <p:spPr bwMode="auto">
          <a:xfrm>
            <a:off x="5232400" y="2563814"/>
            <a:ext cx="0" cy="2889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2" name="AutoShape 15"/>
          <p:cNvCxnSpPr>
            <a:cxnSpLocks noChangeShapeType="1"/>
            <a:stCxn id="1031175" idx="2"/>
            <a:endCxn id="1031177" idx="0"/>
          </p:cNvCxnSpPr>
          <p:nvPr/>
        </p:nvCxnSpPr>
        <p:spPr bwMode="auto">
          <a:xfrm>
            <a:off x="5232401" y="3141664"/>
            <a:ext cx="34925" cy="2889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1184" name="AutoShape 16"/>
          <p:cNvSpPr>
            <a:spLocks noChangeArrowheads="1"/>
          </p:cNvSpPr>
          <p:nvPr/>
        </p:nvSpPr>
        <p:spPr bwMode="auto">
          <a:xfrm>
            <a:off x="1992313" y="2205039"/>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専門家の知識を集約</a:t>
            </a:r>
          </a:p>
        </p:txBody>
      </p:sp>
      <p:sp>
        <p:nvSpPr>
          <p:cNvPr id="1031185" name="AutoShape 17"/>
          <p:cNvSpPr>
            <a:spLocks noChangeArrowheads="1"/>
          </p:cNvSpPr>
          <p:nvPr/>
        </p:nvSpPr>
        <p:spPr bwMode="auto">
          <a:xfrm>
            <a:off x="1992313" y="2779714"/>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個人の知識を集約</a:t>
            </a:r>
          </a:p>
        </p:txBody>
      </p:sp>
      <p:sp>
        <p:nvSpPr>
          <p:cNvPr id="1031186" name="AutoShape 18"/>
          <p:cNvSpPr>
            <a:spLocks noChangeArrowheads="1"/>
          </p:cNvSpPr>
          <p:nvPr/>
        </p:nvSpPr>
        <p:spPr bwMode="auto">
          <a:xfrm>
            <a:off x="5232401" y="4511675"/>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情報の選択範囲の拡大</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情報の絞込み</a:t>
            </a:r>
          </a:p>
        </p:txBody>
      </p:sp>
      <p:cxnSp>
        <p:nvCxnSpPr>
          <p:cNvPr id="75796" name="AutoShape 19"/>
          <p:cNvCxnSpPr>
            <a:cxnSpLocks noChangeShapeType="1"/>
            <a:stCxn id="1031177" idx="2"/>
            <a:endCxn id="1031180" idx="0"/>
          </p:cNvCxnSpPr>
          <p:nvPr/>
        </p:nvCxnSpPr>
        <p:spPr bwMode="auto">
          <a:xfrm>
            <a:off x="5267325" y="3719514"/>
            <a:ext cx="1081088" cy="2873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7" name="AutoShape 20"/>
          <p:cNvCxnSpPr>
            <a:cxnSpLocks noChangeShapeType="1"/>
            <a:stCxn id="1031180" idx="2"/>
            <a:endCxn id="1031186" idx="0"/>
          </p:cNvCxnSpPr>
          <p:nvPr/>
        </p:nvCxnSpPr>
        <p:spPr bwMode="auto">
          <a:xfrm>
            <a:off x="6348413" y="4295775"/>
            <a:ext cx="0"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8" name="AutoShape 21"/>
          <p:cNvCxnSpPr>
            <a:cxnSpLocks noChangeShapeType="1"/>
            <a:stCxn id="1031179" idx="2"/>
            <a:endCxn id="1031180" idx="0"/>
          </p:cNvCxnSpPr>
          <p:nvPr/>
        </p:nvCxnSpPr>
        <p:spPr bwMode="auto">
          <a:xfrm flipH="1">
            <a:off x="6348414" y="3646488"/>
            <a:ext cx="2376487" cy="3603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1190" name="AutoShape 22"/>
          <p:cNvSpPr>
            <a:spLocks noChangeArrowheads="1"/>
          </p:cNvSpPr>
          <p:nvPr/>
        </p:nvSpPr>
        <p:spPr bwMode="auto">
          <a:xfrm>
            <a:off x="5232401" y="5159375"/>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利用者属性・利用環境に</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応じた情報閲覧</a:t>
            </a:r>
          </a:p>
        </p:txBody>
      </p:sp>
      <p:cxnSp>
        <p:nvCxnSpPr>
          <p:cNvPr id="75800" name="AutoShape 23"/>
          <p:cNvCxnSpPr>
            <a:cxnSpLocks noChangeShapeType="1"/>
            <a:stCxn id="1031176" idx="1"/>
            <a:endCxn id="1031184" idx="3"/>
          </p:cNvCxnSpPr>
          <p:nvPr/>
        </p:nvCxnSpPr>
        <p:spPr bwMode="auto">
          <a:xfrm flipH="1" flipV="1">
            <a:off x="3827464" y="2349500"/>
            <a:ext cx="396875" cy="714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801" name="AutoShape 24"/>
          <p:cNvCxnSpPr>
            <a:cxnSpLocks noChangeShapeType="1"/>
            <a:stCxn id="1031176" idx="1"/>
            <a:endCxn id="1031185" idx="3"/>
          </p:cNvCxnSpPr>
          <p:nvPr/>
        </p:nvCxnSpPr>
        <p:spPr bwMode="auto">
          <a:xfrm flipH="1">
            <a:off x="3827464" y="2420939"/>
            <a:ext cx="396875" cy="5032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802" name="AutoShape 25"/>
          <p:cNvCxnSpPr>
            <a:cxnSpLocks noChangeShapeType="1"/>
            <a:stCxn id="1031178" idx="2"/>
            <a:endCxn id="1031179" idx="0"/>
          </p:cNvCxnSpPr>
          <p:nvPr/>
        </p:nvCxnSpPr>
        <p:spPr bwMode="auto">
          <a:xfrm>
            <a:off x="7932738" y="3141663"/>
            <a:ext cx="792162"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803" name="AutoShape 26"/>
          <p:cNvCxnSpPr>
            <a:cxnSpLocks noChangeShapeType="1"/>
            <a:stCxn id="1031186" idx="2"/>
            <a:endCxn id="1031190" idx="0"/>
          </p:cNvCxnSpPr>
          <p:nvPr/>
        </p:nvCxnSpPr>
        <p:spPr bwMode="auto">
          <a:xfrm>
            <a:off x="6348413" y="4943475"/>
            <a:ext cx="0"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1196" name="AutoShape 28"/>
          <p:cNvSpPr>
            <a:spLocks noChangeArrowheads="1"/>
          </p:cNvSpPr>
          <p:nvPr/>
        </p:nvSpPr>
        <p:spPr bwMode="auto">
          <a:xfrm>
            <a:off x="7104064" y="177323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集合知化の保存</a:t>
            </a:r>
          </a:p>
        </p:txBody>
      </p:sp>
      <p:cxnSp>
        <p:nvCxnSpPr>
          <p:cNvPr id="75806" name="AutoShape 29"/>
          <p:cNvCxnSpPr>
            <a:cxnSpLocks noChangeShapeType="1"/>
            <a:stCxn id="1031176" idx="3"/>
            <a:endCxn id="1031196" idx="1"/>
          </p:cNvCxnSpPr>
          <p:nvPr/>
        </p:nvCxnSpPr>
        <p:spPr bwMode="auto">
          <a:xfrm flipV="1">
            <a:off x="6240463" y="1917700"/>
            <a:ext cx="863600" cy="5032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2" name="下矢印吹き出し 1"/>
          <p:cNvSpPr/>
          <p:nvPr/>
        </p:nvSpPr>
        <p:spPr>
          <a:xfrm>
            <a:off x="2495600" y="1123950"/>
            <a:ext cx="6408712" cy="574676"/>
          </a:xfrm>
          <a:prstGeom prst="downArrowCallout">
            <a:avLst>
              <a:gd name="adj1" fmla="val 112186"/>
              <a:gd name="adj2" fmla="val 155780"/>
              <a:gd name="adj3" fmla="val 25000"/>
              <a:gd name="adj4" fmla="val 6497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市場動向、利用者ニーズを解決するために</a:t>
            </a:r>
          </a:p>
        </p:txBody>
      </p:sp>
      <p:sp>
        <p:nvSpPr>
          <p:cNvPr id="33" name="下矢印吹き出し 32"/>
          <p:cNvSpPr/>
          <p:nvPr/>
        </p:nvSpPr>
        <p:spPr>
          <a:xfrm>
            <a:off x="2495600" y="5964237"/>
            <a:ext cx="6408712" cy="574676"/>
          </a:xfrm>
          <a:prstGeom prst="downArrowCallout">
            <a:avLst>
              <a:gd name="adj1" fmla="val 112186"/>
              <a:gd name="adj2" fmla="val 155780"/>
              <a:gd name="adj3" fmla="val 25000"/>
              <a:gd name="adj4" fmla="val 6497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必要な要件を実現するための機能</a:t>
            </a:r>
          </a:p>
        </p:txBody>
      </p:sp>
      <p:sp>
        <p:nvSpPr>
          <p:cNvPr id="34" name="横巻き 33"/>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385204100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スライド番号プレースホルダ 4"/>
          <p:cNvSpPr>
            <a:spLocks noGrp="1"/>
          </p:cNvSpPr>
          <p:nvPr>
            <p:ph type="sldNum" sz="quarter" idx="12"/>
          </p:nvPr>
        </p:nvSpPr>
        <p:spPr>
          <a:xfrm>
            <a:off x="7812168" y="5880122"/>
            <a:ext cx="2057400" cy="365125"/>
          </a:xfrm>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265AFEFF-6E32-4A1B-BC27-CACE09CA8DBA}"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319</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76803" name="Oval 2"/>
          <p:cNvSpPr>
            <a:spLocks noChangeArrowheads="1"/>
          </p:cNvSpPr>
          <p:nvPr/>
        </p:nvSpPr>
        <p:spPr bwMode="auto">
          <a:xfrm rot="-5400000">
            <a:off x="4737974" y="-1907361"/>
            <a:ext cx="1728788" cy="7848600"/>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latin typeface="Meiryo UI" panose="020B0604030504040204" pitchFamily="50" charset="-128"/>
              <a:ea typeface="Meiryo UI" panose="020B0604030504040204" pitchFamily="50" charset="-128"/>
            </a:endParaRPr>
          </a:p>
        </p:txBody>
      </p:sp>
      <p:sp>
        <p:nvSpPr>
          <p:cNvPr id="76804" name="Oval 3"/>
          <p:cNvSpPr>
            <a:spLocks noChangeArrowheads="1"/>
          </p:cNvSpPr>
          <p:nvPr/>
        </p:nvSpPr>
        <p:spPr bwMode="auto">
          <a:xfrm>
            <a:off x="2181306" y="2808309"/>
            <a:ext cx="7129462" cy="1944687"/>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76805" name="Oval 4"/>
          <p:cNvSpPr>
            <a:spLocks noChangeArrowheads="1"/>
          </p:cNvSpPr>
          <p:nvPr/>
        </p:nvSpPr>
        <p:spPr bwMode="auto">
          <a:xfrm rot="-5400000">
            <a:off x="5349163" y="3672702"/>
            <a:ext cx="1296987" cy="3600450"/>
          </a:xfrm>
          <a:prstGeom prst="ellipse">
            <a:avLst/>
          </a:prstGeom>
          <a:gradFill rotWithShape="1">
            <a:gsLst>
              <a:gs pos="0">
                <a:schemeClr val="bg1">
                  <a:alpha val="51999"/>
                </a:schemeClr>
              </a:gs>
              <a:gs pos="100000">
                <a:srgbClr val="CCFFFF">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latin typeface="Meiryo UI" panose="020B0604030504040204" pitchFamily="50" charset="-128"/>
              <a:ea typeface="Meiryo UI" panose="020B0604030504040204" pitchFamily="50" charset="-128"/>
            </a:endParaRPr>
          </a:p>
        </p:txBody>
      </p:sp>
      <p:sp>
        <p:nvSpPr>
          <p:cNvPr id="76806" name="Rectangle 5"/>
          <p:cNvSpPr>
            <a:spLocks noGrp="1" noChangeArrowheads="1"/>
          </p:cNvSpPr>
          <p:nvPr>
            <p:ph type="title"/>
          </p:nvPr>
        </p:nvSpPr>
        <p:spPr>
          <a:xfrm>
            <a:off x="0" y="38082"/>
            <a:ext cx="12192000" cy="854154"/>
          </a:xfrm>
        </p:spPr>
        <p:txBody>
          <a:bodyPr/>
          <a:lstStyle/>
          <a:p>
            <a:pPr eaLnBrk="1" hangingPunct="1"/>
            <a:r>
              <a:rPr lang="ja-JP" altLang="en-US" sz="3200" dirty="0"/>
              <a:t>必要な要件を実現するための機能</a:t>
            </a:r>
          </a:p>
        </p:txBody>
      </p:sp>
      <p:sp>
        <p:nvSpPr>
          <p:cNvPr id="1033222" name="AutoShape 6"/>
          <p:cNvSpPr>
            <a:spLocks noChangeArrowheads="1"/>
          </p:cNvSpPr>
          <p:nvPr/>
        </p:nvSpPr>
        <p:spPr bwMode="auto">
          <a:xfrm>
            <a:off x="4486357" y="122398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情報の「見える化」（可視化）</a:t>
            </a:r>
          </a:p>
        </p:txBody>
      </p:sp>
      <p:sp>
        <p:nvSpPr>
          <p:cNvPr id="1033223" name="AutoShape 7"/>
          <p:cNvSpPr>
            <a:spLocks noChangeArrowheads="1"/>
          </p:cNvSpPr>
          <p:nvPr/>
        </p:nvSpPr>
        <p:spPr bwMode="auto">
          <a:xfrm>
            <a:off x="3767219" y="2952771"/>
            <a:ext cx="15843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情報の属性付与</a:t>
            </a:r>
          </a:p>
        </p:txBody>
      </p:sp>
      <p:sp>
        <p:nvSpPr>
          <p:cNvPr id="1033224" name="AutoShape 8"/>
          <p:cNvSpPr>
            <a:spLocks noChangeArrowheads="1"/>
          </p:cNvSpPr>
          <p:nvPr/>
        </p:nvSpPr>
        <p:spPr bwMode="auto">
          <a:xfrm>
            <a:off x="3765632" y="194470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情報を全体で集合知化</a:t>
            </a:r>
          </a:p>
        </p:txBody>
      </p:sp>
      <p:sp>
        <p:nvSpPr>
          <p:cNvPr id="1033225" name="AutoShape 9"/>
          <p:cNvSpPr>
            <a:spLocks noChangeArrowheads="1"/>
          </p:cNvSpPr>
          <p:nvPr/>
        </p:nvSpPr>
        <p:spPr bwMode="auto">
          <a:xfrm>
            <a:off x="3694194" y="417673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情報と情報の関連付け</a:t>
            </a:r>
          </a:p>
        </p:txBody>
      </p:sp>
      <p:sp>
        <p:nvSpPr>
          <p:cNvPr id="1033226" name="AutoShape 10"/>
          <p:cNvSpPr>
            <a:spLocks noChangeArrowheads="1"/>
          </p:cNvSpPr>
          <p:nvPr/>
        </p:nvSpPr>
        <p:spPr bwMode="auto">
          <a:xfrm>
            <a:off x="5349957" y="246060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統合検索</a:t>
            </a:r>
          </a:p>
        </p:txBody>
      </p:sp>
      <p:cxnSp>
        <p:nvCxnSpPr>
          <p:cNvPr id="1033227" name="AutoShape 11"/>
          <p:cNvCxnSpPr>
            <a:cxnSpLocks noChangeShapeType="1"/>
            <a:stCxn id="1033224" idx="3"/>
            <a:endCxn id="1033226" idx="0"/>
          </p:cNvCxnSpPr>
          <p:nvPr/>
        </p:nvCxnSpPr>
        <p:spPr bwMode="auto">
          <a:xfrm>
            <a:off x="5781756" y="2088377"/>
            <a:ext cx="242888" cy="37222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28" name="AutoShape 12"/>
          <p:cNvSpPr>
            <a:spLocks noChangeArrowheads="1"/>
          </p:cNvSpPr>
          <p:nvPr/>
        </p:nvSpPr>
        <p:spPr bwMode="auto">
          <a:xfrm>
            <a:off x="2757569" y="102074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a:solidFill>
                  <a:srgbClr val="ED7D31"/>
                </a:solidFill>
                <a:latin typeface="Meiryo UI" panose="020B0604030504040204" pitchFamily="50" charset="-128"/>
                <a:ea typeface="Meiryo UI" panose="020B0604030504040204" pitchFamily="50" charset="-128"/>
              </a:rPr>
              <a:t>API</a:t>
            </a:r>
            <a:r>
              <a:rPr lang="ja-JP" altLang="en-US" sz="1200" b="1">
                <a:solidFill>
                  <a:srgbClr val="ED7D31"/>
                </a:solidFill>
                <a:latin typeface="Meiryo UI" panose="020B0604030504040204" pitchFamily="50" charset="-128"/>
                <a:ea typeface="Meiryo UI" panose="020B0604030504040204" pitchFamily="50" charset="-128"/>
              </a:rPr>
              <a:t>の実装</a:t>
            </a:r>
          </a:p>
        </p:txBody>
      </p:sp>
      <p:cxnSp>
        <p:nvCxnSpPr>
          <p:cNvPr id="1033229" name="AutoShape 13"/>
          <p:cNvCxnSpPr>
            <a:cxnSpLocks noChangeShapeType="1"/>
            <a:stCxn id="1033222" idx="1"/>
            <a:endCxn id="1033228" idx="3"/>
          </p:cNvCxnSpPr>
          <p:nvPr/>
        </p:nvCxnSpPr>
        <p:spPr bwMode="auto">
          <a:xfrm flipH="1" flipV="1">
            <a:off x="4106944" y="1173978"/>
            <a:ext cx="379413" cy="1944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30" name="AutoShape 14"/>
          <p:cNvSpPr>
            <a:spLocks noChangeArrowheads="1"/>
          </p:cNvSpPr>
          <p:nvPr/>
        </p:nvSpPr>
        <p:spPr bwMode="auto">
          <a:xfrm>
            <a:off x="1893969" y="505299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自動組織化</a:t>
            </a:r>
          </a:p>
        </p:txBody>
      </p:sp>
      <p:sp>
        <p:nvSpPr>
          <p:cNvPr id="1033231" name="AutoShape 15"/>
          <p:cNvSpPr>
            <a:spLocks noChangeArrowheads="1"/>
          </p:cNvSpPr>
          <p:nvPr/>
        </p:nvSpPr>
        <p:spPr bwMode="auto">
          <a:xfrm>
            <a:off x="1893968" y="5485825"/>
            <a:ext cx="1493838"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セマンティックウェブ技術の適用</a:t>
            </a:r>
          </a:p>
        </p:txBody>
      </p:sp>
      <p:sp>
        <p:nvSpPr>
          <p:cNvPr id="1033232" name="AutoShape 16"/>
          <p:cNvSpPr>
            <a:spLocks noChangeArrowheads="1"/>
          </p:cNvSpPr>
          <p:nvPr/>
        </p:nvSpPr>
        <p:spPr bwMode="auto">
          <a:xfrm>
            <a:off x="6862844" y="2376509"/>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利用した人の属性把握</a:t>
            </a:r>
          </a:p>
        </p:txBody>
      </p:sp>
      <p:sp>
        <p:nvSpPr>
          <p:cNvPr id="1033233" name="AutoShape 17"/>
          <p:cNvSpPr>
            <a:spLocks noChangeArrowheads="1"/>
          </p:cNvSpPr>
          <p:nvPr/>
        </p:nvSpPr>
        <p:spPr bwMode="auto">
          <a:xfrm>
            <a:off x="7294644" y="3024209"/>
            <a:ext cx="1871663"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人と人の関連付け</a:t>
            </a:r>
          </a:p>
        </p:txBody>
      </p:sp>
      <p:sp>
        <p:nvSpPr>
          <p:cNvPr id="1033234" name="AutoShape 18"/>
          <p:cNvSpPr>
            <a:spLocks noChangeArrowheads="1"/>
          </p:cNvSpPr>
          <p:nvPr/>
        </p:nvSpPr>
        <p:spPr bwMode="auto">
          <a:xfrm>
            <a:off x="4918157" y="352903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情報と利用した人の関係付け</a:t>
            </a:r>
          </a:p>
        </p:txBody>
      </p:sp>
      <p:cxnSp>
        <p:nvCxnSpPr>
          <p:cNvPr id="1033235" name="AutoShape 19"/>
          <p:cNvCxnSpPr>
            <a:cxnSpLocks noChangeShapeType="1"/>
            <a:stCxn id="1033232" idx="3"/>
            <a:endCxn id="1033242" idx="2"/>
          </p:cNvCxnSpPr>
          <p:nvPr/>
        </p:nvCxnSpPr>
        <p:spPr bwMode="auto">
          <a:xfrm flipV="1">
            <a:off x="9094868" y="2263835"/>
            <a:ext cx="611982" cy="25713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6" name="AutoShape 20"/>
          <p:cNvCxnSpPr>
            <a:cxnSpLocks noChangeShapeType="1"/>
            <a:stCxn id="1033232" idx="2"/>
            <a:endCxn id="1033233" idx="0"/>
          </p:cNvCxnSpPr>
          <p:nvPr/>
        </p:nvCxnSpPr>
        <p:spPr bwMode="auto">
          <a:xfrm>
            <a:off x="7978856" y="2665434"/>
            <a:ext cx="252412" cy="35877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7" name="AutoShape 21"/>
          <p:cNvCxnSpPr>
            <a:cxnSpLocks noChangeShapeType="1"/>
            <a:stCxn id="1033222" idx="2"/>
            <a:endCxn id="1033224" idx="0"/>
          </p:cNvCxnSpPr>
          <p:nvPr/>
        </p:nvCxnSpPr>
        <p:spPr bwMode="auto">
          <a:xfrm flipH="1">
            <a:off x="4773694" y="1512908"/>
            <a:ext cx="828675" cy="4318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8" name="AutoShape 22"/>
          <p:cNvCxnSpPr>
            <a:cxnSpLocks noChangeShapeType="1"/>
            <a:stCxn id="1033224" idx="2"/>
            <a:endCxn id="1033223" idx="0"/>
          </p:cNvCxnSpPr>
          <p:nvPr/>
        </p:nvCxnSpPr>
        <p:spPr bwMode="auto">
          <a:xfrm flipH="1">
            <a:off x="4559381" y="2232046"/>
            <a:ext cx="214312" cy="7207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9" name="AutoShape 23"/>
          <p:cNvCxnSpPr>
            <a:cxnSpLocks noChangeShapeType="1"/>
            <a:stCxn id="1033223" idx="2"/>
            <a:endCxn id="1033225" idx="0"/>
          </p:cNvCxnSpPr>
          <p:nvPr/>
        </p:nvCxnSpPr>
        <p:spPr bwMode="auto">
          <a:xfrm>
            <a:off x="4559382" y="3241695"/>
            <a:ext cx="250825" cy="9350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0" name="AutoShape 24"/>
          <p:cNvCxnSpPr>
            <a:cxnSpLocks noChangeShapeType="1"/>
            <a:stCxn id="1033225" idx="0"/>
            <a:endCxn id="1033234" idx="1"/>
          </p:cNvCxnSpPr>
          <p:nvPr/>
        </p:nvCxnSpPr>
        <p:spPr bwMode="auto">
          <a:xfrm flipV="1">
            <a:off x="4810206" y="3673495"/>
            <a:ext cx="107950" cy="5032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1" name="AutoShape 25"/>
          <p:cNvCxnSpPr>
            <a:cxnSpLocks noChangeShapeType="1"/>
            <a:stCxn id="1033233" idx="1"/>
            <a:endCxn id="1033234" idx="3"/>
          </p:cNvCxnSpPr>
          <p:nvPr/>
        </p:nvCxnSpPr>
        <p:spPr bwMode="auto">
          <a:xfrm flipH="1">
            <a:off x="7150181" y="3168671"/>
            <a:ext cx="144462" cy="5048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42" name="AutoShape 26"/>
          <p:cNvSpPr>
            <a:spLocks noChangeArrowheads="1"/>
          </p:cNvSpPr>
          <p:nvPr/>
        </p:nvSpPr>
        <p:spPr bwMode="auto">
          <a:xfrm>
            <a:off x="8950407" y="1957369"/>
            <a:ext cx="151288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パーソナライズ</a:t>
            </a:r>
          </a:p>
        </p:txBody>
      </p:sp>
      <p:sp>
        <p:nvSpPr>
          <p:cNvPr id="1033243" name="AutoShape 27"/>
          <p:cNvSpPr>
            <a:spLocks noChangeArrowheads="1"/>
          </p:cNvSpPr>
          <p:nvPr/>
        </p:nvSpPr>
        <p:spPr bwMode="auto">
          <a:xfrm>
            <a:off x="1498681" y="1873271"/>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専門家の知識を集約</a:t>
            </a:r>
          </a:p>
        </p:txBody>
      </p:sp>
      <p:cxnSp>
        <p:nvCxnSpPr>
          <p:cNvPr id="1033244" name="AutoShape 28"/>
          <p:cNvCxnSpPr>
            <a:cxnSpLocks noChangeShapeType="1"/>
            <a:stCxn id="1033223" idx="1"/>
            <a:endCxn id="1033230" idx="3"/>
          </p:cNvCxnSpPr>
          <p:nvPr/>
        </p:nvCxnSpPr>
        <p:spPr bwMode="auto">
          <a:xfrm flipH="1">
            <a:off x="3243344" y="3097233"/>
            <a:ext cx="523875" cy="21089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5" name="AutoShape 29"/>
          <p:cNvCxnSpPr>
            <a:cxnSpLocks noChangeShapeType="1"/>
            <a:stCxn id="1033225" idx="1"/>
            <a:endCxn id="1033231" idx="3"/>
          </p:cNvCxnSpPr>
          <p:nvPr/>
        </p:nvCxnSpPr>
        <p:spPr bwMode="auto">
          <a:xfrm flipH="1">
            <a:off x="3387807" y="4321196"/>
            <a:ext cx="306387" cy="14200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46" name="AutoShape 30"/>
          <p:cNvSpPr>
            <a:spLocks noChangeArrowheads="1"/>
          </p:cNvSpPr>
          <p:nvPr/>
        </p:nvSpPr>
        <p:spPr bwMode="auto">
          <a:xfrm>
            <a:off x="1749506" y="2952771"/>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個人の知識を集約</a:t>
            </a:r>
          </a:p>
        </p:txBody>
      </p:sp>
      <p:cxnSp>
        <p:nvCxnSpPr>
          <p:cNvPr id="1033247" name="AutoShape 31"/>
          <p:cNvCxnSpPr>
            <a:cxnSpLocks noChangeShapeType="1"/>
            <a:stCxn id="1033224" idx="1"/>
            <a:endCxn id="1033243" idx="3"/>
          </p:cNvCxnSpPr>
          <p:nvPr/>
        </p:nvCxnSpPr>
        <p:spPr bwMode="auto">
          <a:xfrm flipH="1" flipV="1">
            <a:off x="3333831" y="2017734"/>
            <a:ext cx="431800" cy="714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8" name="AutoShape 32"/>
          <p:cNvCxnSpPr>
            <a:cxnSpLocks noChangeShapeType="1"/>
            <a:stCxn id="1033224" idx="1"/>
            <a:endCxn id="1033246" idx="3"/>
          </p:cNvCxnSpPr>
          <p:nvPr/>
        </p:nvCxnSpPr>
        <p:spPr bwMode="auto">
          <a:xfrm flipH="1">
            <a:off x="3584657" y="2089171"/>
            <a:ext cx="180975" cy="100806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49" name="AutoShape 33"/>
          <p:cNvSpPr>
            <a:spLocks noChangeArrowheads="1"/>
          </p:cNvSpPr>
          <p:nvPr/>
        </p:nvSpPr>
        <p:spPr bwMode="auto">
          <a:xfrm>
            <a:off x="1822531" y="2317175"/>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ナレッジのデータベース化</a:t>
            </a:r>
          </a:p>
        </p:txBody>
      </p:sp>
      <p:sp>
        <p:nvSpPr>
          <p:cNvPr id="1033250" name="AutoShape 34"/>
          <p:cNvSpPr>
            <a:spLocks noChangeArrowheads="1"/>
          </p:cNvSpPr>
          <p:nvPr/>
        </p:nvSpPr>
        <p:spPr bwMode="auto">
          <a:xfrm>
            <a:off x="1822531" y="3529033"/>
            <a:ext cx="1389062"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dirty="0">
                <a:solidFill>
                  <a:srgbClr val="ED7D31"/>
                </a:solidFill>
                <a:latin typeface="Meiryo UI" panose="020B0604030504040204" pitchFamily="50" charset="-128"/>
                <a:ea typeface="Meiryo UI" panose="020B0604030504040204" pitchFamily="50" charset="-128"/>
              </a:rPr>
              <a:t>Wikipedia</a:t>
            </a:r>
          </a:p>
          <a:p>
            <a:pPr algn="ctr" fontAlgn="base">
              <a:spcBef>
                <a:spcPct val="0"/>
              </a:spcBef>
              <a:spcAft>
                <a:spcPct val="0"/>
              </a:spcAft>
              <a:defRPr/>
            </a:pPr>
            <a:r>
              <a:rPr lang="ja-JP" altLang="en-US" sz="1200" b="1" dirty="0">
                <a:solidFill>
                  <a:srgbClr val="ED7D31"/>
                </a:solidFill>
                <a:latin typeface="Meiryo UI" panose="020B0604030504040204" pitchFamily="50" charset="-128"/>
                <a:ea typeface="Meiryo UI" panose="020B0604030504040204" pitchFamily="50" charset="-128"/>
              </a:rPr>
              <a:t>はてな</a:t>
            </a:r>
          </a:p>
          <a:p>
            <a:pPr algn="ctr" fontAlgn="base">
              <a:spcBef>
                <a:spcPct val="0"/>
              </a:spcBef>
              <a:spcAft>
                <a:spcPct val="0"/>
              </a:spcAft>
              <a:defRPr/>
            </a:pPr>
            <a:r>
              <a:rPr lang="ja-JP" altLang="en-US" sz="1200" b="1" dirty="0">
                <a:solidFill>
                  <a:srgbClr val="ED7D31"/>
                </a:solidFill>
                <a:latin typeface="Meiryo UI" panose="020B0604030504040204" pitchFamily="50" charset="-128"/>
                <a:ea typeface="Meiryo UI" panose="020B0604030504040204" pitchFamily="50" charset="-128"/>
              </a:rPr>
              <a:t>教えて</a:t>
            </a:r>
            <a:r>
              <a:rPr lang="en-US" altLang="ja-JP" sz="1200" b="1" dirty="0">
                <a:solidFill>
                  <a:srgbClr val="ED7D31"/>
                </a:solidFill>
                <a:latin typeface="Meiryo UI" panose="020B0604030504040204" pitchFamily="50" charset="-128"/>
                <a:ea typeface="Meiryo UI" panose="020B0604030504040204" pitchFamily="50" charset="-128"/>
              </a:rPr>
              <a:t>goo</a:t>
            </a:r>
          </a:p>
        </p:txBody>
      </p:sp>
      <p:cxnSp>
        <p:nvCxnSpPr>
          <p:cNvPr id="1033251" name="AutoShape 35"/>
          <p:cNvCxnSpPr>
            <a:cxnSpLocks noChangeShapeType="1"/>
            <a:stCxn id="1033246" idx="2"/>
            <a:endCxn id="1033250" idx="0"/>
          </p:cNvCxnSpPr>
          <p:nvPr/>
        </p:nvCxnSpPr>
        <p:spPr bwMode="auto">
          <a:xfrm flipH="1">
            <a:off x="2517857" y="3241695"/>
            <a:ext cx="149225" cy="26828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52" name="AutoShape 36"/>
          <p:cNvCxnSpPr>
            <a:cxnSpLocks noChangeShapeType="1"/>
            <a:stCxn id="1033243" idx="2"/>
            <a:endCxn id="1033249" idx="0"/>
          </p:cNvCxnSpPr>
          <p:nvPr/>
        </p:nvCxnSpPr>
        <p:spPr bwMode="auto">
          <a:xfrm>
            <a:off x="2416257" y="2162195"/>
            <a:ext cx="91281" cy="15498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53" name="AutoShape 37"/>
          <p:cNvSpPr>
            <a:spLocks noChangeArrowheads="1"/>
          </p:cNvSpPr>
          <p:nvPr/>
        </p:nvSpPr>
        <p:spPr bwMode="auto">
          <a:xfrm>
            <a:off x="4846719" y="5040333"/>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情報の選択範囲の拡大</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情報の絞込み</a:t>
            </a:r>
          </a:p>
        </p:txBody>
      </p:sp>
      <p:cxnSp>
        <p:nvCxnSpPr>
          <p:cNvPr id="1033254" name="AutoShape 38"/>
          <p:cNvCxnSpPr>
            <a:cxnSpLocks noChangeShapeType="1"/>
            <a:stCxn id="1033225" idx="2"/>
            <a:endCxn id="1033253" idx="0"/>
          </p:cNvCxnSpPr>
          <p:nvPr/>
        </p:nvCxnSpPr>
        <p:spPr bwMode="auto">
          <a:xfrm>
            <a:off x="4810207" y="4465659"/>
            <a:ext cx="1152525" cy="57467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55" name="AutoShape 39"/>
          <p:cNvCxnSpPr>
            <a:cxnSpLocks noChangeShapeType="1"/>
            <a:stCxn id="1033234" idx="2"/>
            <a:endCxn id="1033253" idx="0"/>
          </p:cNvCxnSpPr>
          <p:nvPr/>
        </p:nvCxnSpPr>
        <p:spPr bwMode="auto">
          <a:xfrm flipH="1">
            <a:off x="5962732" y="3817959"/>
            <a:ext cx="71437" cy="122237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56" name="AutoShape 40"/>
          <p:cNvCxnSpPr>
            <a:cxnSpLocks noChangeShapeType="1"/>
            <a:stCxn id="1033233" idx="2"/>
            <a:endCxn id="1033253" idx="0"/>
          </p:cNvCxnSpPr>
          <p:nvPr/>
        </p:nvCxnSpPr>
        <p:spPr bwMode="auto">
          <a:xfrm flipH="1">
            <a:off x="5962732" y="3313133"/>
            <a:ext cx="2268537" cy="17272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57" name="AutoShape 41"/>
          <p:cNvSpPr>
            <a:spLocks noChangeArrowheads="1"/>
          </p:cNvSpPr>
          <p:nvPr/>
        </p:nvSpPr>
        <p:spPr bwMode="auto">
          <a:xfrm>
            <a:off x="8231269" y="3541137"/>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連想検索</a:t>
            </a:r>
          </a:p>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あいまい検索</a:t>
            </a:r>
          </a:p>
        </p:txBody>
      </p:sp>
      <p:cxnSp>
        <p:nvCxnSpPr>
          <p:cNvPr id="1033258" name="AutoShape 42"/>
          <p:cNvCxnSpPr>
            <a:cxnSpLocks noChangeShapeType="1"/>
            <a:stCxn id="1033253" idx="3"/>
            <a:endCxn id="1033257" idx="1"/>
          </p:cNvCxnSpPr>
          <p:nvPr/>
        </p:nvCxnSpPr>
        <p:spPr bwMode="auto">
          <a:xfrm flipV="1">
            <a:off x="7078744" y="3796527"/>
            <a:ext cx="1152525" cy="145970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59" name="AutoShape 43"/>
          <p:cNvSpPr>
            <a:spLocks noChangeArrowheads="1"/>
          </p:cNvSpPr>
          <p:nvPr/>
        </p:nvSpPr>
        <p:spPr bwMode="auto">
          <a:xfrm>
            <a:off x="8231269" y="4260275"/>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多角的な絞込み検索</a:t>
            </a:r>
          </a:p>
        </p:txBody>
      </p:sp>
      <p:cxnSp>
        <p:nvCxnSpPr>
          <p:cNvPr id="1033260" name="AutoShape 44"/>
          <p:cNvCxnSpPr>
            <a:cxnSpLocks noChangeShapeType="1"/>
            <a:stCxn id="1033253" idx="3"/>
            <a:endCxn id="1033259" idx="1"/>
          </p:cNvCxnSpPr>
          <p:nvPr/>
        </p:nvCxnSpPr>
        <p:spPr bwMode="auto">
          <a:xfrm flipV="1">
            <a:off x="7078744" y="4515665"/>
            <a:ext cx="1152525" cy="7405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61" name="AutoShape 45"/>
          <p:cNvSpPr>
            <a:spLocks noChangeArrowheads="1"/>
          </p:cNvSpPr>
          <p:nvPr/>
        </p:nvSpPr>
        <p:spPr bwMode="auto">
          <a:xfrm>
            <a:off x="1678069" y="1236087"/>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dirty="0">
                <a:solidFill>
                  <a:srgbClr val="ED7D31"/>
                </a:solidFill>
                <a:latin typeface="Meiryo UI" panose="020B0604030504040204" pitchFamily="50" charset="-128"/>
                <a:ea typeface="Meiryo UI" panose="020B0604030504040204" pitchFamily="50" charset="-128"/>
              </a:rPr>
              <a:t>提供者同士が</a:t>
            </a:r>
          </a:p>
          <a:p>
            <a:pPr algn="ctr" fontAlgn="base">
              <a:spcBef>
                <a:spcPct val="0"/>
              </a:spcBef>
              <a:spcAft>
                <a:spcPct val="0"/>
              </a:spcAft>
              <a:defRPr/>
            </a:pPr>
            <a:r>
              <a:rPr lang="ja-JP" altLang="en-US" sz="1200" b="1" dirty="0">
                <a:solidFill>
                  <a:srgbClr val="ED7D31"/>
                </a:solidFill>
                <a:latin typeface="Meiryo UI" panose="020B0604030504040204" pitchFamily="50" charset="-128"/>
                <a:ea typeface="Meiryo UI" panose="020B0604030504040204" pitchFamily="50" charset="-128"/>
              </a:rPr>
              <a:t>連携協力</a:t>
            </a:r>
          </a:p>
        </p:txBody>
      </p:sp>
      <p:cxnSp>
        <p:nvCxnSpPr>
          <p:cNvPr id="1033262" name="AutoShape 46"/>
          <p:cNvCxnSpPr>
            <a:cxnSpLocks noChangeShapeType="1"/>
            <a:stCxn id="1033224" idx="1"/>
            <a:endCxn id="1033261" idx="3"/>
          </p:cNvCxnSpPr>
          <p:nvPr/>
        </p:nvCxnSpPr>
        <p:spPr bwMode="auto">
          <a:xfrm flipH="1" flipV="1">
            <a:off x="3048081" y="1491477"/>
            <a:ext cx="717550" cy="59690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63" name="AutoShape 47"/>
          <p:cNvSpPr>
            <a:spLocks noChangeArrowheads="1"/>
          </p:cNvSpPr>
          <p:nvPr/>
        </p:nvSpPr>
        <p:spPr bwMode="auto">
          <a:xfrm>
            <a:off x="4846719" y="5689620"/>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利用者属性・利用環境に</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応じた情報閲覧</a:t>
            </a:r>
          </a:p>
        </p:txBody>
      </p:sp>
      <p:sp>
        <p:nvSpPr>
          <p:cNvPr id="1033264" name="AutoShape 48"/>
          <p:cNvSpPr>
            <a:spLocks noChangeArrowheads="1"/>
          </p:cNvSpPr>
          <p:nvPr/>
        </p:nvSpPr>
        <p:spPr bwMode="auto">
          <a:xfrm>
            <a:off x="5926219" y="172880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集合知の永久保存</a:t>
            </a:r>
          </a:p>
        </p:txBody>
      </p:sp>
      <p:sp>
        <p:nvSpPr>
          <p:cNvPr id="1033265" name="AutoShape 49"/>
          <p:cNvSpPr>
            <a:spLocks noChangeArrowheads="1"/>
          </p:cNvSpPr>
          <p:nvPr/>
        </p:nvSpPr>
        <p:spPr bwMode="auto">
          <a:xfrm>
            <a:off x="8302707" y="94930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収集</a:t>
            </a:r>
          </a:p>
        </p:txBody>
      </p:sp>
      <p:sp>
        <p:nvSpPr>
          <p:cNvPr id="1033266" name="AutoShape 50"/>
          <p:cNvSpPr>
            <a:spLocks noChangeArrowheads="1"/>
          </p:cNvSpPr>
          <p:nvPr/>
        </p:nvSpPr>
        <p:spPr bwMode="auto">
          <a:xfrm>
            <a:off x="8231269" y="145254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長期保存</a:t>
            </a:r>
          </a:p>
        </p:txBody>
      </p:sp>
      <p:cxnSp>
        <p:nvCxnSpPr>
          <p:cNvPr id="1033267" name="AutoShape 51"/>
          <p:cNvCxnSpPr>
            <a:cxnSpLocks noChangeShapeType="1"/>
            <a:stCxn id="1033224" idx="3"/>
            <a:endCxn id="1033264" idx="1"/>
          </p:cNvCxnSpPr>
          <p:nvPr/>
        </p:nvCxnSpPr>
        <p:spPr bwMode="auto">
          <a:xfrm flipV="1">
            <a:off x="5781756" y="1873270"/>
            <a:ext cx="144462"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68" name="AutoShape 52"/>
          <p:cNvCxnSpPr>
            <a:cxnSpLocks noChangeShapeType="1"/>
            <a:stCxn id="1033264" idx="3"/>
            <a:endCxn id="1033265" idx="1"/>
          </p:cNvCxnSpPr>
          <p:nvPr/>
        </p:nvCxnSpPr>
        <p:spPr bwMode="auto">
          <a:xfrm flipV="1">
            <a:off x="7942344" y="1102539"/>
            <a:ext cx="360363" cy="7699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69" name="AutoShape 53"/>
          <p:cNvCxnSpPr>
            <a:cxnSpLocks noChangeShapeType="1"/>
            <a:stCxn id="1033264" idx="3"/>
            <a:endCxn id="1033266" idx="1"/>
          </p:cNvCxnSpPr>
          <p:nvPr/>
        </p:nvCxnSpPr>
        <p:spPr bwMode="auto">
          <a:xfrm flipV="1">
            <a:off x="7942344" y="1605777"/>
            <a:ext cx="288925" cy="2667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0" name="AutoShape 54"/>
          <p:cNvSpPr>
            <a:spLocks noChangeArrowheads="1"/>
          </p:cNvSpPr>
          <p:nvPr/>
        </p:nvSpPr>
        <p:spPr bwMode="auto">
          <a:xfrm>
            <a:off x="1822531" y="4404737"/>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a:solidFill>
                  <a:srgbClr val="ED7D31"/>
                </a:solidFill>
                <a:latin typeface="Meiryo UI" panose="020B0604030504040204" pitchFamily="50" charset="-128"/>
                <a:ea typeface="Meiryo UI" panose="020B0604030504040204" pitchFamily="50" charset="-128"/>
              </a:rPr>
              <a:t>FRBR</a:t>
            </a:r>
            <a:r>
              <a:rPr lang="ja-JP" altLang="en-US" sz="1200" b="1">
                <a:solidFill>
                  <a:srgbClr val="ED7D31"/>
                </a:solidFill>
                <a:latin typeface="Meiryo UI" panose="020B0604030504040204" pitchFamily="50" charset="-128"/>
                <a:ea typeface="Meiryo UI" panose="020B0604030504040204" pitchFamily="50" charset="-128"/>
              </a:rPr>
              <a:t>の概念での組織化</a:t>
            </a:r>
          </a:p>
        </p:txBody>
      </p:sp>
      <p:cxnSp>
        <p:nvCxnSpPr>
          <p:cNvPr id="1033271" name="AutoShape 55"/>
          <p:cNvCxnSpPr>
            <a:cxnSpLocks noChangeShapeType="1"/>
            <a:stCxn id="1033223" idx="1"/>
            <a:endCxn id="1033270" idx="3"/>
          </p:cNvCxnSpPr>
          <p:nvPr/>
        </p:nvCxnSpPr>
        <p:spPr bwMode="auto">
          <a:xfrm flipH="1">
            <a:off x="3192544" y="3097234"/>
            <a:ext cx="574675" cy="156289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2" name="AutoShape 56"/>
          <p:cNvSpPr>
            <a:spLocks noChangeArrowheads="1"/>
          </p:cNvSpPr>
          <p:nvPr/>
        </p:nvSpPr>
        <p:spPr bwMode="auto">
          <a:xfrm>
            <a:off x="8231268" y="5341919"/>
            <a:ext cx="14922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多言語情報の検索</a:t>
            </a:r>
          </a:p>
        </p:txBody>
      </p:sp>
      <p:cxnSp>
        <p:nvCxnSpPr>
          <p:cNvPr id="1033273" name="AutoShape 57"/>
          <p:cNvCxnSpPr>
            <a:cxnSpLocks noChangeShapeType="1"/>
            <a:stCxn id="1033253" idx="2"/>
            <a:endCxn id="1033263" idx="0"/>
          </p:cNvCxnSpPr>
          <p:nvPr/>
        </p:nvCxnSpPr>
        <p:spPr bwMode="auto">
          <a:xfrm>
            <a:off x="5962731" y="5472134"/>
            <a:ext cx="0" cy="21748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74" name="AutoShape 58"/>
          <p:cNvCxnSpPr>
            <a:cxnSpLocks noChangeShapeType="1"/>
            <a:stCxn id="1033263" idx="3"/>
            <a:endCxn id="1033272" idx="1"/>
          </p:cNvCxnSpPr>
          <p:nvPr/>
        </p:nvCxnSpPr>
        <p:spPr bwMode="auto">
          <a:xfrm flipV="1">
            <a:off x="7078744" y="5495152"/>
            <a:ext cx="1152525" cy="4103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5" name="AutoShape 59"/>
          <p:cNvSpPr>
            <a:spLocks noChangeArrowheads="1"/>
          </p:cNvSpPr>
          <p:nvPr/>
        </p:nvSpPr>
        <p:spPr bwMode="auto">
          <a:xfrm>
            <a:off x="8231268" y="5773719"/>
            <a:ext cx="14922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a:t>
            </a:r>
          </a:p>
        </p:txBody>
      </p:sp>
      <p:cxnSp>
        <p:nvCxnSpPr>
          <p:cNvPr id="1033276" name="AutoShape 60"/>
          <p:cNvCxnSpPr>
            <a:cxnSpLocks noChangeShapeType="1"/>
            <a:stCxn id="1033263" idx="3"/>
            <a:endCxn id="1033275" idx="1"/>
          </p:cNvCxnSpPr>
          <p:nvPr/>
        </p:nvCxnSpPr>
        <p:spPr bwMode="auto">
          <a:xfrm>
            <a:off x="7078744" y="5905520"/>
            <a:ext cx="1152525" cy="2143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7" name="AutoShape 61"/>
          <p:cNvSpPr>
            <a:spLocks noChangeArrowheads="1"/>
          </p:cNvSpPr>
          <p:nvPr/>
        </p:nvSpPr>
        <p:spPr bwMode="auto">
          <a:xfrm>
            <a:off x="9239332" y="2678094"/>
            <a:ext cx="125888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個人情報保護</a:t>
            </a:r>
          </a:p>
        </p:txBody>
      </p:sp>
      <p:cxnSp>
        <p:nvCxnSpPr>
          <p:cNvPr id="1033278" name="AutoShape 62"/>
          <p:cNvCxnSpPr>
            <a:cxnSpLocks noChangeShapeType="1"/>
            <a:stCxn id="1033232" idx="2"/>
            <a:endCxn id="1033277" idx="1"/>
          </p:cNvCxnSpPr>
          <p:nvPr/>
        </p:nvCxnSpPr>
        <p:spPr bwMode="auto">
          <a:xfrm>
            <a:off x="7978857" y="2665433"/>
            <a:ext cx="1260475" cy="1658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9" name="AutoShape 63"/>
          <p:cNvSpPr>
            <a:spLocks noChangeArrowheads="1"/>
          </p:cNvSpPr>
          <p:nvPr/>
        </p:nvSpPr>
        <p:spPr bwMode="auto">
          <a:xfrm>
            <a:off x="6646944" y="80484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デジタル化</a:t>
            </a:r>
          </a:p>
        </p:txBody>
      </p:sp>
      <p:cxnSp>
        <p:nvCxnSpPr>
          <p:cNvPr id="1033280" name="AutoShape 64"/>
          <p:cNvCxnSpPr>
            <a:cxnSpLocks noChangeShapeType="1"/>
            <a:stCxn id="1033222" idx="3"/>
            <a:endCxn id="1033279" idx="2"/>
          </p:cNvCxnSpPr>
          <p:nvPr/>
        </p:nvCxnSpPr>
        <p:spPr bwMode="auto">
          <a:xfrm flipV="1">
            <a:off x="6718381" y="1111310"/>
            <a:ext cx="603250" cy="25713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66" name="下矢印吹き出し 65"/>
          <p:cNvSpPr/>
          <p:nvPr/>
        </p:nvSpPr>
        <p:spPr>
          <a:xfrm>
            <a:off x="2604661" y="6227823"/>
            <a:ext cx="6408712" cy="574676"/>
          </a:xfrm>
          <a:prstGeom prst="downArrowCallout">
            <a:avLst>
              <a:gd name="adj1" fmla="val 112186"/>
              <a:gd name="adj2" fmla="val 155780"/>
              <a:gd name="adj3" fmla="val 25000"/>
              <a:gd name="adj4" fmla="val 6497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機能ごとに必要な技術要素</a:t>
            </a:r>
          </a:p>
        </p:txBody>
      </p:sp>
      <p:sp>
        <p:nvSpPr>
          <p:cNvPr id="68" name="テキスト ボックス 67"/>
          <p:cNvSpPr txBox="1"/>
          <p:nvPr/>
        </p:nvSpPr>
        <p:spPr>
          <a:xfrm>
            <a:off x="9884643" y="852540"/>
            <a:ext cx="725500" cy="400110"/>
          </a:xfrm>
          <a:prstGeom prst="rect">
            <a:avLst/>
          </a:prstGeom>
          <a:noFill/>
        </p:spPr>
        <p:txBody>
          <a:bodyPr wrap="square" rtlCol="0">
            <a:spAutoFit/>
          </a:bodyPr>
          <a:lstStyle/>
          <a:p>
            <a:r>
              <a:rPr lang="ja-JP" altLang="en-US" sz="2000" dirty="0">
                <a:solidFill>
                  <a:prstClr val="black"/>
                </a:solidFill>
                <a:latin typeface="Meiryo UI" panose="020B0604030504040204" pitchFamily="50" charset="-128"/>
                <a:ea typeface="Meiryo UI" panose="020B0604030504040204" pitchFamily="50" charset="-128"/>
              </a:rPr>
              <a:t>収集</a:t>
            </a:r>
          </a:p>
        </p:txBody>
      </p:sp>
      <p:sp>
        <p:nvSpPr>
          <p:cNvPr id="69" name="テキスト ボックス 68"/>
          <p:cNvSpPr txBox="1"/>
          <p:nvPr/>
        </p:nvSpPr>
        <p:spPr>
          <a:xfrm>
            <a:off x="9572344" y="3266303"/>
            <a:ext cx="1047764" cy="400110"/>
          </a:xfrm>
          <a:prstGeom prst="rect">
            <a:avLst/>
          </a:prstGeom>
          <a:noFill/>
        </p:spPr>
        <p:txBody>
          <a:bodyPr wrap="square" rtlCol="0">
            <a:spAutoFit/>
          </a:bodyPr>
          <a:lstStyle/>
          <a:p>
            <a:r>
              <a:rPr lang="ja-JP" altLang="en-US" sz="2000" dirty="0">
                <a:solidFill>
                  <a:prstClr val="black"/>
                </a:solidFill>
                <a:latin typeface="Meiryo UI" panose="020B0604030504040204" pitchFamily="50" charset="-128"/>
                <a:ea typeface="Meiryo UI" panose="020B0604030504040204" pitchFamily="50" charset="-128"/>
              </a:rPr>
              <a:t>組織化</a:t>
            </a:r>
          </a:p>
        </p:txBody>
      </p:sp>
      <p:sp>
        <p:nvSpPr>
          <p:cNvPr id="70" name="テキスト ボックス 69"/>
          <p:cNvSpPr txBox="1"/>
          <p:nvPr/>
        </p:nvSpPr>
        <p:spPr>
          <a:xfrm>
            <a:off x="9850446" y="4885948"/>
            <a:ext cx="817554" cy="369332"/>
          </a:xfrm>
          <a:prstGeom prst="rect">
            <a:avLst/>
          </a:prstGeom>
          <a:no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提供</a:t>
            </a:r>
          </a:p>
        </p:txBody>
      </p:sp>
      <p:sp>
        <p:nvSpPr>
          <p:cNvPr id="71" name="横巻き 70"/>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250207844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1022891"/>
          </a:xfrm>
        </p:spPr>
        <p:txBody>
          <a:bodyPr>
            <a:noAutofit/>
          </a:bodyPr>
          <a:lstStyle/>
          <a:p>
            <a:r>
              <a:rPr lang="ja-JP" altLang="en-US" sz="4000" dirty="0"/>
              <a:t>デジタル化及びデジタル資料の収集の歩み</a:t>
            </a:r>
          </a:p>
        </p:txBody>
      </p:sp>
      <p:sp>
        <p:nvSpPr>
          <p:cNvPr id="6" name="スライド番号プレースホルダ 5"/>
          <p:cNvSpPr>
            <a:spLocks noGrp="1"/>
          </p:cNvSpPr>
          <p:nvPr>
            <p:ph type="sldNum" sz="quarter" idx="12"/>
          </p:nvPr>
        </p:nvSpPr>
        <p:spPr>
          <a:xfrm>
            <a:off x="8077200" y="6212341"/>
            <a:ext cx="2133600" cy="365125"/>
          </a:xfrm>
        </p:spPr>
        <p:txBody>
          <a:bodyPr/>
          <a:lstStyle/>
          <a:p>
            <a:pPr>
              <a:defRPr/>
            </a:pPr>
            <a:fld id="{060569D6-CD72-4C99-9F01-C1F900A77C0F}" type="slidenum">
              <a:rPr lang="en-US" altLang="ja-JP" smtClean="0">
                <a:latin typeface="HG丸ｺﾞｼｯｸM-PRO" pitchFamily="50" charset="-128"/>
                <a:ea typeface="HG丸ｺﾞｼｯｸM-PRO" pitchFamily="50" charset="-128"/>
              </a:rPr>
              <a:pPr>
                <a:defRPr/>
              </a:pPr>
              <a:t>32</a:t>
            </a:fld>
            <a:endParaRPr lang="en-US" altLang="ja-JP" sz="1400" dirty="0">
              <a:latin typeface="HG丸ｺﾞｼｯｸM-PRO" pitchFamily="50" charset="-128"/>
              <a:ea typeface="HG丸ｺﾞｼｯｸM-PRO" pitchFamily="50" charset="-128"/>
            </a:endParaRPr>
          </a:p>
        </p:txBody>
      </p:sp>
      <p:sp>
        <p:nvSpPr>
          <p:cNvPr id="7" name="日付プレースホルダ 6"/>
          <p:cNvSpPr>
            <a:spLocks noGrp="1"/>
          </p:cNvSpPr>
          <p:nvPr>
            <p:ph type="dt" sz="half" idx="10"/>
          </p:nvPr>
        </p:nvSpPr>
        <p:spPr>
          <a:xfrm>
            <a:off x="1981200" y="6212341"/>
            <a:ext cx="2133600" cy="365125"/>
          </a:xfrm>
        </p:spPr>
        <p:txBody>
          <a:bodyPr/>
          <a:lstStyle/>
          <a:p>
            <a:r>
              <a:rPr lang="en-US" altLang="ja-JP" smtClean="0">
                <a:latin typeface="HG丸ｺﾞｼｯｸM-PRO" pitchFamily="50" charset="-128"/>
                <a:ea typeface="HG丸ｺﾞｼｯｸM-PRO" pitchFamily="50" charset="-128"/>
              </a:rPr>
              <a:t>2012/10/28</a:t>
            </a:r>
            <a:endParaRPr lang="en-US">
              <a:latin typeface="HG丸ｺﾞｼｯｸM-PRO" pitchFamily="50" charset="-128"/>
              <a:ea typeface="HG丸ｺﾞｼｯｸM-PRO"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348857292"/>
              </p:ext>
            </p:extLst>
          </p:nvPr>
        </p:nvGraphicFramePr>
        <p:xfrm>
          <a:off x="857249" y="3651386"/>
          <a:ext cx="10429875" cy="2926080"/>
        </p:xfrm>
        <a:graphic>
          <a:graphicData uri="http://schemas.openxmlformats.org/drawingml/2006/table">
            <a:tbl>
              <a:tblPr firstRow="1" bandRow="1">
                <a:tableStyleId>{5C22544A-7EE6-4342-B048-85BDC9FD1C3A}</a:tableStyleId>
              </a:tblPr>
              <a:tblGrid>
                <a:gridCol w="3771901"/>
                <a:gridCol w="6657974"/>
              </a:tblGrid>
              <a:tr h="302735">
                <a:tc>
                  <a:txBody>
                    <a:bodyPr/>
                    <a:lstStyle/>
                    <a:p>
                      <a:r>
                        <a:rPr kumimoji="1" lang="ja-JP" altLang="en-US" dirty="0" smtClean="0"/>
                        <a:t>デジタル資料の収集</a:t>
                      </a:r>
                      <a:endParaRPr kumimoji="1" lang="ja-JP" altLang="en-US" dirty="0"/>
                    </a:p>
                  </a:txBody>
                  <a:tcPr/>
                </a:tc>
                <a:tc>
                  <a:txBody>
                    <a:bodyPr/>
                    <a:lstStyle/>
                    <a:p>
                      <a:r>
                        <a:rPr kumimoji="1" lang="ja-JP" altLang="en-US" dirty="0" smtClean="0"/>
                        <a:t>内容</a:t>
                      </a:r>
                      <a:endParaRPr kumimoji="1" lang="ja-JP" altLang="en-US" dirty="0"/>
                    </a:p>
                  </a:txBody>
                  <a:tcPr/>
                </a:tc>
              </a:tr>
              <a:tr h="522529">
                <a:tc>
                  <a:txBody>
                    <a:bodyPr/>
                    <a:lstStyle/>
                    <a:p>
                      <a:r>
                        <a:rPr kumimoji="1" lang="ja-JP" altLang="en-US" dirty="0" smtClean="0">
                          <a:latin typeface="HG丸ｺﾞｼｯｸM-PRO" pitchFamily="50" charset="-128"/>
                          <a:ea typeface="HG丸ｺﾞｼｯｸM-PRO" pitchFamily="50" charset="-128"/>
                        </a:rPr>
                        <a:t>平成</a:t>
                      </a:r>
                      <a:r>
                        <a:rPr kumimoji="1" lang="en-US" altLang="ja-JP" dirty="0" smtClean="0">
                          <a:latin typeface="HG丸ｺﾞｼｯｸM-PRO" pitchFamily="50" charset="-128"/>
                          <a:ea typeface="HG丸ｺﾞｼｯｸM-PRO" pitchFamily="50" charset="-128"/>
                        </a:rPr>
                        <a:t>12</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10</a:t>
                      </a:r>
                      <a:r>
                        <a:rPr kumimoji="1" lang="ja-JP" altLang="en-US" dirty="0" smtClean="0">
                          <a:latin typeface="HG丸ｺﾞｼｯｸM-PRO" pitchFamily="50" charset="-128"/>
                          <a:ea typeface="HG丸ｺﾞｼｯｸM-PRO" pitchFamily="50" charset="-128"/>
                        </a:rPr>
                        <a:t>月</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パッケージ系電子出版物の</a:t>
                      </a:r>
                    </a:p>
                    <a:p>
                      <a:r>
                        <a:rPr kumimoji="1" lang="ja-JP" altLang="en-US" dirty="0" smtClean="0">
                          <a:latin typeface="HG丸ｺﾞｼｯｸM-PRO" pitchFamily="50" charset="-128"/>
                          <a:ea typeface="HG丸ｺﾞｼｯｸM-PRO" pitchFamily="50" charset="-128"/>
                        </a:rPr>
                        <a:t>納本制度による収集開始</a:t>
                      </a:r>
                      <a:endParaRPr kumimoji="1" lang="ja-JP" altLang="en-US" dirty="0">
                        <a:latin typeface="HG丸ｺﾞｼｯｸM-PRO" pitchFamily="50" charset="-128"/>
                        <a:ea typeface="HG丸ｺﾞｼｯｸM-PRO" pitchFamily="50" charset="-128"/>
                      </a:endParaRPr>
                    </a:p>
                  </a:txBody>
                  <a:tcPr/>
                </a:tc>
              </a:tr>
              <a:tr h="522529">
                <a:tc>
                  <a:txBody>
                    <a:bodyPr/>
                    <a:lstStyle/>
                    <a:p>
                      <a:r>
                        <a:rPr kumimoji="1" lang="ja-JP" altLang="en-US" dirty="0" smtClean="0">
                          <a:latin typeface="HG丸ｺﾞｼｯｸM-PRO" pitchFamily="50" charset="-128"/>
                          <a:ea typeface="HG丸ｺﾞｼｯｸM-PRO" pitchFamily="50" charset="-128"/>
                        </a:rPr>
                        <a:t>平成</a:t>
                      </a:r>
                      <a:r>
                        <a:rPr kumimoji="1" lang="en-US" altLang="ja-JP" dirty="0" smtClean="0">
                          <a:latin typeface="HG丸ｺﾞｼｯｸM-PRO" pitchFamily="50" charset="-128"/>
                          <a:ea typeface="HG丸ｺﾞｼｯｸM-PRO" pitchFamily="50" charset="-128"/>
                        </a:rPr>
                        <a:t>14</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11</a:t>
                      </a:r>
                      <a:r>
                        <a:rPr kumimoji="1" lang="ja-JP" altLang="en-US" dirty="0" smtClean="0">
                          <a:latin typeface="HG丸ｺﾞｼｯｸM-PRO" pitchFamily="50" charset="-128"/>
                          <a:ea typeface="HG丸ｺﾞｼｯｸM-PRO" pitchFamily="50" charset="-128"/>
                        </a:rPr>
                        <a:t>月</a:t>
                      </a:r>
                      <a:endParaRPr kumimoji="1" lang="ja-JP" altLang="en-US" dirty="0">
                        <a:latin typeface="HG丸ｺﾞｼｯｸM-PRO" pitchFamily="50" charset="-128"/>
                        <a:ea typeface="HG丸ｺﾞｼｯｸM-PRO" pitchFamily="50" charset="-128"/>
                      </a:endParaRPr>
                    </a:p>
                  </a:txBody>
                  <a:tcPr/>
                </a:tc>
                <a:tc>
                  <a:txBody>
                    <a:bodyPr/>
                    <a:lstStyle/>
                    <a:p>
                      <a:r>
                        <a:rPr kumimoji="1" lang="en-US" altLang="ja-JP" dirty="0" smtClean="0">
                          <a:latin typeface="HG丸ｺﾞｼｯｸM-PRO" pitchFamily="50" charset="-128"/>
                          <a:ea typeface="HG丸ｺﾞｼｯｸM-PRO" pitchFamily="50" charset="-128"/>
                        </a:rPr>
                        <a:t>WARP</a:t>
                      </a:r>
                      <a:r>
                        <a:rPr kumimoji="1" lang="ja-JP" altLang="en-US" dirty="0" smtClean="0">
                          <a:latin typeface="HG丸ｺﾞｼｯｸM-PRO" pitchFamily="50" charset="-128"/>
                          <a:ea typeface="HG丸ｺﾞｼｯｸM-PRO" pitchFamily="50" charset="-128"/>
                        </a:rPr>
                        <a:t>（インターネット資料収集保存事業）</a:t>
                      </a:r>
                    </a:p>
                    <a:p>
                      <a:r>
                        <a:rPr kumimoji="1" lang="ja-JP" altLang="en-US" dirty="0" smtClean="0">
                          <a:latin typeface="HG丸ｺﾞｼｯｸM-PRO" pitchFamily="50" charset="-128"/>
                          <a:ea typeface="HG丸ｺﾞｼｯｸM-PRO" pitchFamily="50" charset="-128"/>
                        </a:rPr>
                        <a:t>開始（許諾による収集）</a:t>
                      </a:r>
                      <a:endParaRPr kumimoji="1" lang="ja-JP" altLang="en-US" dirty="0">
                        <a:latin typeface="HG丸ｺﾞｼｯｸM-PRO" pitchFamily="50" charset="-128"/>
                        <a:ea typeface="HG丸ｺﾞｼｯｸM-PRO" pitchFamily="50" charset="-128"/>
                      </a:endParaRPr>
                    </a:p>
                  </a:txBody>
                  <a:tcPr/>
                </a:tc>
              </a:tr>
              <a:tr h="522529">
                <a:tc>
                  <a:txBody>
                    <a:bodyPr/>
                    <a:lstStyle/>
                    <a:p>
                      <a:r>
                        <a:rPr kumimoji="1" lang="ja-JP" altLang="en-US" dirty="0" smtClean="0">
                          <a:latin typeface="HG丸ｺﾞｼｯｸM-PRO" pitchFamily="50" charset="-128"/>
                          <a:ea typeface="HG丸ｺﾞｼｯｸM-PRO" pitchFamily="50" charset="-128"/>
                        </a:rPr>
                        <a:t>平成</a:t>
                      </a:r>
                      <a:r>
                        <a:rPr kumimoji="1" lang="en-US" altLang="ja-JP" dirty="0" smtClean="0">
                          <a:latin typeface="HG丸ｺﾞｼｯｸM-PRO" pitchFamily="50" charset="-128"/>
                          <a:ea typeface="HG丸ｺﾞｼｯｸM-PRO" pitchFamily="50" charset="-128"/>
                        </a:rPr>
                        <a:t>22</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4</a:t>
                      </a:r>
                      <a:r>
                        <a:rPr kumimoji="1" lang="ja-JP" altLang="en-US" dirty="0" smtClean="0">
                          <a:latin typeface="HG丸ｺﾞｼｯｸM-PRO" pitchFamily="50" charset="-128"/>
                          <a:ea typeface="HG丸ｺﾞｼｯｸM-PRO" pitchFamily="50" charset="-128"/>
                        </a:rPr>
                        <a:t>月</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公的機関のインターネット資料の</a:t>
                      </a:r>
                    </a:p>
                    <a:p>
                      <a:r>
                        <a:rPr kumimoji="1" lang="ja-JP" altLang="en-US" dirty="0" smtClean="0">
                          <a:latin typeface="HG丸ｺﾞｼｯｸM-PRO" pitchFamily="50" charset="-128"/>
                          <a:ea typeface="HG丸ｺﾞｼｯｸM-PRO" pitchFamily="50" charset="-128"/>
                        </a:rPr>
                        <a:t>制度的収集開始</a:t>
                      </a:r>
                      <a:endParaRPr kumimoji="1" lang="ja-JP" altLang="en-US" dirty="0">
                        <a:latin typeface="HG丸ｺﾞｼｯｸM-PRO" pitchFamily="50" charset="-128"/>
                        <a:ea typeface="HG丸ｺﾞｼｯｸM-PRO" pitchFamily="50" charset="-128"/>
                      </a:endParaRPr>
                    </a:p>
                  </a:txBody>
                  <a:tcPr/>
                </a:tc>
              </a:tr>
              <a:tr h="522529">
                <a:tc>
                  <a:txBody>
                    <a:bodyPr/>
                    <a:lstStyle/>
                    <a:p>
                      <a:r>
                        <a:rPr kumimoji="1" lang="ja-JP" altLang="en-US" dirty="0" smtClean="0">
                          <a:latin typeface="HG丸ｺﾞｼｯｸM-PRO" pitchFamily="50" charset="-128"/>
                          <a:ea typeface="HG丸ｺﾞｼｯｸM-PRO" pitchFamily="50" charset="-128"/>
                        </a:rPr>
                        <a:t>平成</a:t>
                      </a:r>
                      <a:r>
                        <a:rPr kumimoji="1" lang="en-US" altLang="ja-JP" dirty="0" smtClean="0">
                          <a:latin typeface="HG丸ｺﾞｼｯｸM-PRO" pitchFamily="50" charset="-128"/>
                          <a:ea typeface="HG丸ｺﾞｼｯｸM-PRO" pitchFamily="50" charset="-128"/>
                        </a:rPr>
                        <a:t>25</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7</a:t>
                      </a:r>
                      <a:r>
                        <a:rPr kumimoji="1" lang="ja-JP" altLang="en-US" dirty="0" smtClean="0">
                          <a:latin typeface="HG丸ｺﾞｼｯｸM-PRO" pitchFamily="50" charset="-128"/>
                          <a:ea typeface="HG丸ｺﾞｼｯｸM-PRO" pitchFamily="50" charset="-128"/>
                        </a:rPr>
                        <a:t>月</a:t>
                      </a:r>
                      <a:endParaRPr kumimoji="1" lang="ja-JP" altLang="en-US" sz="1400"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民間のオンライン資料（電子書籍、電子雑誌等）の制度的収集開始（当面、無料かつ</a:t>
                      </a:r>
                      <a:r>
                        <a:rPr kumimoji="1" lang="en-US" altLang="ja-JP" dirty="0" smtClean="0">
                          <a:latin typeface="HG丸ｺﾞｼｯｸM-PRO" pitchFamily="50" charset="-128"/>
                          <a:ea typeface="HG丸ｺﾞｼｯｸM-PRO" pitchFamily="50" charset="-128"/>
                        </a:rPr>
                        <a:t>DRM</a:t>
                      </a:r>
                      <a:r>
                        <a:rPr kumimoji="1" lang="ja-JP" altLang="en-US" dirty="0" smtClean="0">
                          <a:latin typeface="HG丸ｺﾞｼｯｸM-PRO" pitchFamily="50" charset="-128"/>
                          <a:ea typeface="HG丸ｺﾞｼｯｸM-PRO" pitchFamily="50" charset="-128"/>
                        </a:rPr>
                        <a:t>のないもの）</a:t>
                      </a:r>
                      <a:endParaRPr kumimoji="1" lang="ja-JP" altLang="en-US" dirty="0">
                        <a:latin typeface="HG丸ｺﾞｼｯｸM-PRO" pitchFamily="50" charset="-128"/>
                        <a:ea typeface="HG丸ｺﾞｼｯｸM-PRO" pitchFamily="50" charset="-128"/>
                      </a:endParaRPr>
                    </a:p>
                  </a:txBody>
                  <a:tcPr/>
                </a:tc>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1676095150"/>
              </p:ext>
            </p:extLst>
          </p:nvPr>
        </p:nvGraphicFramePr>
        <p:xfrm>
          <a:off x="857250" y="1052736"/>
          <a:ext cx="10429874" cy="2328312"/>
        </p:xfrm>
        <a:graphic>
          <a:graphicData uri="http://schemas.openxmlformats.org/drawingml/2006/table">
            <a:tbl>
              <a:tblPr firstRow="1" bandRow="1">
                <a:tableStyleId>{5C22544A-7EE6-4342-B048-85BDC9FD1C3A}</a:tableStyleId>
              </a:tblPr>
              <a:tblGrid>
                <a:gridCol w="3743325"/>
                <a:gridCol w="6686549"/>
              </a:tblGrid>
              <a:tr h="336494">
                <a:tc>
                  <a:txBody>
                    <a:bodyPr/>
                    <a:lstStyle/>
                    <a:p>
                      <a:r>
                        <a:rPr kumimoji="1" lang="ja-JP" altLang="en-US" dirty="0" smtClean="0">
                          <a:latin typeface="HG丸ｺﾞｼｯｸM-PRO" pitchFamily="50" charset="-128"/>
                          <a:ea typeface="HG丸ｺﾞｼｯｸM-PRO" pitchFamily="50" charset="-128"/>
                        </a:rPr>
                        <a:t>デジタル化</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内容</a:t>
                      </a:r>
                      <a:endParaRPr kumimoji="1" lang="ja-JP" altLang="en-US" dirty="0">
                        <a:latin typeface="HG丸ｺﾞｼｯｸM-PRO" pitchFamily="50" charset="-128"/>
                        <a:ea typeface="HG丸ｺﾞｼｯｸM-PRO" pitchFamily="50" charset="-128"/>
                      </a:endParaRPr>
                    </a:p>
                  </a:txBody>
                  <a:tcPr/>
                </a:tc>
              </a:tr>
              <a:tr h="682392">
                <a:tc>
                  <a:txBody>
                    <a:bodyPr/>
                    <a:lstStyle/>
                    <a:p>
                      <a:r>
                        <a:rPr kumimoji="1" lang="ja-JP" altLang="en-US" dirty="0" smtClean="0">
                          <a:latin typeface="HG丸ｺﾞｼｯｸM-PRO" pitchFamily="50" charset="-128"/>
                          <a:ea typeface="HG丸ｺﾞｼｯｸM-PRO" pitchFamily="50" charset="-128"/>
                        </a:rPr>
                        <a:t>～平成</a:t>
                      </a:r>
                      <a:r>
                        <a:rPr kumimoji="1" lang="en-US" altLang="ja-JP" dirty="0" smtClean="0">
                          <a:latin typeface="HG丸ｺﾞｼｯｸM-PRO" pitchFamily="50" charset="-128"/>
                          <a:ea typeface="HG丸ｺﾞｼｯｸM-PRO" pitchFamily="50" charset="-128"/>
                        </a:rPr>
                        <a:t>21</a:t>
                      </a:r>
                      <a:r>
                        <a:rPr kumimoji="1" lang="ja-JP" altLang="en-US" dirty="0" smtClean="0">
                          <a:latin typeface="HG丸ｺﾞｼｯｸM-PRO" pitchFamily="50" charset="-128"/>
                          <a:ea typeface="HG丸ｺﾞｼｯｸM-PRO" pitchFamily="50" charset="-128"/>
                        </a:rPr>
                        <a:t>年</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著作権処理を行い、デジタル化、インターネット提供</a:t>
                      </a:r>
                      <a:endParaRPr kumimoji="1" lang="ja-JP" altLang="en-US" dirty="0">
                        <a:latin typeface="HG丸ｺﾞｼｯｸM-PRO" pitchFamily="50" charset="-128"/>
                        <a:ea typeface="HG丸ｺﾞｼｯｸM-PRO" pitchFamily="50" charset="-128"/>
                      </a:endParaRPr>
                    </a:p>
                  </a:txBody>
                  <a:tcPr/>
                </a:tc>
              </a:tr>
              <a:tr h="580798">
                <a:tc>
                  <a:txBody>
                    <a:bodyPr/>
                    <a:lstStyle/>
                    <a:p>
                      <a:r>
                        <a:rPr kumimoji="1" lang="ja-JP" altLang="en-US" dirty="0" smtClean="0">
                          <a:latin typeface="HG丸ｺﾞｼｯｸM-PRO" pitchFamily="50" charset="-128"/>
                          <a:ea typeface="HG丸ｺﾞｼｯｸM-PRO" pitchFamily="50" charset="-128"/>
                        </a:rPr>
                        <a:t>平成</a:t>
                      </a:r>
                      <a:r>
                        <a:rPr kumimoji="1" lang="en-US" altLang="ja-JP" dirty="0" smtClean="0">
                          <a:latin typeface="HG丸ｺﾞｼｯｸM-PRO" pitchFamily="50" charset="-128"/>
                          <a:ea typeface="HG丸ｺﾞｼｯｸM-PRO" pitchFamily="50" charset="-128"/>
                        </a:rPr>
                        <a:t>22</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a:t>
                      </a:r>
                      <a:r>
                        <a:rPr kumimoji="1" lang="ja-JP" altLang="en-US" dirty="0" smtClean="0">
                          <a:latin typeface="HG丸ｺﾞｼｯｸM-PRO" pitchFamily="50" charset="-128"/>
                          <a:ea typeface="HG丸ｺﾞｼｯｸM-PRO" pitchFamily="50" charset="-128"/>
                        </a:rPr>
                        <a:t>月</a:t>
                      </a:r>
                      <a:r>
                        <a:rPr kumimoji="1" lang="ja-JP" altLang="en-US" sz="1400" dirty="0" smtClean="0">
                          <a:latin typeface="HG丸ｺﾞｼｯｸM-PRO" pitchFamily="50" charset="-128"/>
                          <a:ea typeface="HG丸ｺﾞｼｯｸM-PRO" pitchFamily="50" charset="-128"/>
                        </a:rPr>
                        <a:t>（改正著作権法施行）</a:t>
                      </a:r>
                      <a:endParaRPr kumimoji="1" lang="ja-JP" altLang="en-US" sz="1400"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原資料保存のため、著作権者の許諾なく、図書館資料をデジタル化し館内提供</a:t>
                      </a:r>
                      <a:endParaRPr kumimoji="1" lang="ja-JP" altLang="en-US" dirty="0">
                        <a:latin typeface="HG丸ｺﾞｼｯｸM-PRO" pitchFamily="50" charset="-128"/>
                        <a:ea typeface="HG丸ｺﾞｼｯｸM-PRO" pitchFamily="50" charset="-128"/>
                      </a:endParaRPr>
                    </a:p>
                  </a:txBody>
                  <a:tcPr/>
                </a:tc>
              </a:tr>
              <a:tr h="580798">
                <a:tc>
                  <a:txBody>
                    <a:bodyPr/>
                    <a:lstStyle/>
                    <a:p>
                      <a:r>
                        <a:rPr kumimoji="1" lang="ja-JP" altLang="en-US" dirty="0" smtClean="0">
                          <a:latin typeface="HG丸ｺﾞｼｯｸM-PRO" pitchFamily="50" charset="-128"/>
                          <a:ea typeface="HG丸ｺﾞｼｯｸM-PRO" pitchFamily="50" charset="-128"/>
                        </a:rPr>
                        <a:t>平成</a:t>
                      </a:r>
                      <a:r>
                        <a:rPr kumimoji="1" lang="en-US" altLang="ja-JP" dirty="0" smtClean="0">
                          <a:latin typeface="HG丸ｺﾞｼｯｸM-PRO" pitchFamily="50" charset="-128"/>
                          <a:ea typeface="HG丸ｺﾞｼｯｸM-PRO" pitchFamily="50" charset="-128"/>
                        </a:rPr>
                        <a:t>25</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a:t>
                      </a:r>
                      <a:r>
                        <a:rPr kumimoji="1" lang="ja-JP" altLang="en-US" dirty="0" smtClean="0">
                          <a:latin typeface="HG丸ｺﾞｼｯｸM-PRO" pitchFamily="50" charset="-128"/>
                          <a:ea typeface="HG丸ｺﾞｼｯｸM-PRO" pitchFamily="50" charset="-128"/>
                        </a:rPr>
                        <a:t>月</a:t>
                      </a:r>
                      <a:r>
                        <a:rPr kumimoji="1" lang="ja-JP" altLang="en-US" sz="1400" dirty="0" smtClean="0">
                          <a:latin typeface="HG丸ｺﾞｼｯｸM-PRO" pitchFamily="50" charset="-128"/>
                          <a:ea typeface="HG丸ｺﾞｼｯｸM-PRO" pitchFamily="50" charset="-128"/>
                        </a:rPr>
                        <a:t>（改正著作権法施行）</a:t>
                      </a:r>
                      <a:endParaRPr kumimoji="1" lang="en-US" altLang="ja-JP" sz="1400" dirty="0" smtClean="0">
                        <a:latin typeface="HG丸ｺﾞｼｯｸM-PRO" pitchFamily="50" charset="-128"/>
                        <a:ea typeface="HG丸ｺﾞｼｯｸM-PRO" pitchFamily="50" charset="-128"/>
                      </a:endParaRPr>
                    </a:p>
                    <a:p>
                      <a:r>
                        <a:rPr kumimoji="1" lang="ja-JP" altLang="en-US" dirty="0" smtClean="0">
                          <a:latin typeface="HG丸ｺﾞｼｯｸM-PRO" pitchFamily="50" charset="-128"/>
                          <a:ea typeface="HG丸ｺﾞｼｯｸM-PRO" pitchFamily="50" charset="-128"/>
                        </a:rPr>
                        <a:t>平成</a:t>
                      </a:r>
                      <a:r>
                        <a:rPr kumimoji="1" lang="en-US" altLang="ja-JP" dirty="0" smtClean="0">
                          <a:latin typeface="HG丸ｺﾞｼｯｸM-PRO" pitchFamily="50" charset="-128"/>
                          <a:ea typeface="HG丸ｺﾞｼｯｸM-PRO" pitchFamily="50" charset="-128"/>
                        </a:rPr>
                        <a:t>26</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a:t>
                      </a:r>
                      <a:r>
                        <a:rPr kumimoji="1" lang="ja-JP" altLang="en-US" dirty="0" smtClean="0">
                          <a:latin typeface="HG丸ｺﾞｼｯｸM-PRO" pitchFamily="50" charset="-128"/>
                          <a:ea typeface="HG丸ｺﾞｼｯｸM-PRO" pitchFamily="50" charset="-128"/>
                        </a:rPr>
                        <a:t>月</a:t>
                      </a:r>
                      <a:r>
                        <a:rPr kumimoji="1" lang="ja-JP" altLang="en-US" sz="1400" dirty="0" smtClean="0">
                          <a:latin typeface="HG丸ｺﾞｼｯｸM-PRO" pitchFamily="50" charset="-128"/>
                          <a:ea typeface="HG丸ｺﾞｼｯｸM-PRO" pitchFamily="50" charset="-128"/>
                        </a:rPr>
                        <a:t>（正式</a:t>
                      </a:r>
                      <a:r>
                        <a:rPr kumimoji="1" lang="ja-JP" altLang="en-US" sz="1400" dirty="0" smtClean="0">
                          <a:latin typeface="HG丸ｺﾞｼｯｸM-PRO" pitchFamily="50" charset="-128"/>
                          <a:ea typeface="HG丸ｺﾞｼｯｸM-PRO" pitchFamily="50" charset="-128"/>
                        </a:rPr>
                        <a:t>運用開始）</a:t>
                      </a:r>
                      <a:endParaRPr kumimoji="1" lang="ja-JP" altLang="en-US" sz="1400"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デジタル化した資料のうち、絶版になっているものを、公共図書館へ送信開始</a:t>
                      </a:r>
                      <a:endParaRPr kumimoji="1" lang="ja-JP" altLang="en-US" dirty="0">
                        <a:latin typeface="HG丸ｺﾞｼｯｸM-PRO" pitchFamily="50" charset="-128"/>
                        <a:ea typeface="HG丸ｺﾞｼｯｸM-PRO" pitchFamily="50" charset="-128"/>
                      </a:endParaRPr>
                    </a:p>
                  </a:txBody>
                  <a:tcPr/>
                </a:tc>
              </a:tr>
            </a:tbl>
          </a:graphicData>
        </a:graphic>
      </p:graphicFrame>
    </p:spTree>
    <p:extLst>
      <p:ext uri="{BB962C8B-B14F-4D97-AF65-F5344CB8AC3E}">
        <p14:creationId xmlns:p14="http://schemas.microsoft.com/office/powerpoint/2010/main" val="3918284928"/>
      </p:ext>
    </p:extLst>
  </p:cSld>
  <p:clrMapOvr>
    <a:masterClrMapping/>
  </p:clrMapOvr>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1C5DC496-941B-4756-B949-7BE1E2B66B12}"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320</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77827" name="Rectangle 2"/>
          <p:cNvSpPr>
            <a:spLocks noGrp="1" noChangeArrowheads="1"/>
          </p:cNvSpPr>
          <p:nvPr>
            <p:ph type="title"/>
          </p:nvPr>
        </p:nvSpPr>
        <p:spPr>
          <a:xfrm>
            <a:off x="0" y="-40957"/>
            <a:ext cx="12192000" cy="998339"/>
          </a:xfrm>
        </p:spPr>
        <p:txBody>
          <a:bodyPr>
            <a:normAutofit fontScale="90000"/>
          </a:bodyPr>
          <a:lstStyle/>
          <a:p>
            <a:pPr eaLnBrk="1" hangingPunct="1"/>
            <a:r>
              <a:rPr lang="ja-JP" altLang="en-US" sz="2800" dirty="0"/>
              <a:t>機能ごとに必要な技術要素</a:t>
            </a:r>
            <a:r>
              <a:rPr lang="ja-JP" altLang="en-US" sz="4000" dirty="0"/>
              <a:t/>
            </a:r>
            <a:br>
              <a:rPr lang="ja-JP" altLang="en-US" sz="4000" dirty="0"/>
            </a:br>
            <a:r>
              <a:rPr lang="ja-JP" altLang="en-US" sz="4000" dirty="0"/>
              <a:t>情報の「見える化」（可視化）</a:t>
            </a:r>
          </a:p>
        </p:txBody>
      </p:sp>
      <p:sp>
        <p:nvSpPr>
          <p:cNvPr id="1035267" name="AutoShape 3"/>
          <p:cNvSpPr>
            <a:spLocks noChangeArrowheads="1"/>
          </p:cNvSpPr>
          <p:nvPr/>
        </p:nvSpPr>
        <p:spPr bwMode="auto">
          <a:xfrm>
            <a:off x="1847851" y="1484314"/>
            <a:ext cx="1584325" cy="5048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dirty="0">
                <a:solidFill>
                  <a:srgbClr val="0000FF"/>
                </a:solidFill>
                <a:latin typeface="Meiryo UI" panose="020B0604030504040204" pitchFamily="50" charset="-128"/>
                <a:ea typeface="Meiryo UI" panose="020B0604030504040204" pitchFamily="50" charset="-128"/>
              </a:rPr>
              <a:t>情報の「見える化」</a:t>
            </a:r>
          </a:p>
          <a:p>
            <a:pPr algn="ctr" fontAlgn="base">
              <a:spcBef>
                <a:spcPct val="0"/>
              </a:spcBef>
              <a:spcAft>
                <a:spcPct val="0"/>
              </a:spcAft>
              <a:defRPr/>
            </a:pPr>
            <a:r>
              <a:rPr lang="ja-JP" altLang="en-US" sz="1400" dirty="0">
                <a:solidFill>
                  <a:srgbClr val="0000FF"/>
                </a:solidFill>
                <a:latin typeface="Meiryo UI" panose="020B0604030504040204" pitchFamily="50" charset="-128"/>
                <a:ea typeface="Meiryo UI" panose="020B0604030504040204" pitchFamily="50" charset="-128"/>
              </a:rPr>
              <a:t>（可視化）</a:t>
            </a:r>
          </a:p>
        </p:txBody>
      </p:sp>
      <p:sp>
        <p:nvSpPr>
          <p:cNvPr id="1035268" name="AutoShape 4"/>
          <p:cNvSpPr>
            <a:spLocks noChangeArrowheads="1"/>
          </p:cNvSpPr>
          <p:nvPr/>
        </p:nvSpPr>
        <p:spPr bwMode="auto">
          <a:xfrm>
            <a:off x="3144839" y="502598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a:solidFill>
                  <a:srgbClr val="ED7D31"/>
                </a:solidFill>
                <a:latin typeface="Meiryo UI" panose="020B0604030504040204" pitchFamily="50" charset="-128"/>
                <a:ea typeface="Meiryo UI" panose="020B0604030504040204" pitchFamily="50" charset="-128"/>
              </a:rPr>
              <a:t>API</a:t>
            </a:r>
            <a:r>
              <a:rPr lang="ja-JP" altLang="en-US" sz="1200" b="1">
                <a:solidFill>
                  <a:srgbClr val="ED7D31"/>
                </a:solidFill>
                <a:latin typeface="Meiryo UI" panose="020B0604030504040204" pitchFamily="50" charset="-128"/>
                <a:ea typeface="Meiryo UI" panose="020B0604030504040204" pitchFamily="50" charset="-128"/>
              </a:rPr>
              <a:t>の実装</a:t>
            </a:r>
          </a:p>
        </p:txBody>
      </p:sp>
      <p:cxnSp>
        <p:nvCxnSpPr>
          <p:cNvPr id="1035269" name="AutoShape 5"/>
          <p:cNvCxnSpPr>
            <a:cxnSpLocks noChangeShapeType="1"/>
            <a:stCxn id="1035267" idx="2"/>
            <a:endCxn id="1035268" idx="1"/>
          </p:cNvCxnSpPr>
          <p:nvPr/>
        </p:nvCxnSpPr>
        <p:spPr bwMode="auto">
          <a:xfrm>
            <a:off x="2640014" y="1989139"/>
            <a:ext cx="504825" cy="319008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70" name="AutoShape 6"/>
          <p:cNvSpPr>
            <a:spLocks noChangeArrowheads="1"/>
          </p:cNvSpPr>
          <p:nvPr/>
        </p:nvSpPr>
        <p:spPr bwMode="auto">
          <a:xfrm>
            <a:off x="3000376" y="228913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デジタル化</a:t>
            </a:r>
          </a:p>
        </p:txBody>
      </p:sp>
      <p:cxnSp>
        <p:nvCxnSpPr>
          <p:cNvPr id="1035271" name="AutoShape 7"/>
          <p:cNvCxnSpPr>
            <a:cxnSpLocks noChangeShapeType="1"/>
            <a:stCxn id="1035267" idx="2"/>
            <a:endCxn id="1035270" idx="1"/>
          </p:cNvCxnSpPr>
          <p:nvPr/>
        </p:nvCxnSpPr>
        <p:spPr bwMode="auto">
          <a:xfrm>
            <a:off x="2640013" y="1989139"/>
            <a:ext cx="360362" cy="453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72" name="AutoShape 8"/>
          <p:cNvSpPr>
            <a:spLocks noChangeArrowheads="1"/>
          </p:cNvSpPr>
          <p:nvPr/>
        </p:nvSpPr>
        <p:spPr bwMode="auto">
          <a:xfrm>
            <a:off x="4818064" y="1497331"/>
            <a:ext cx="398859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大量の原本を高速に、かつ、劣化、破損を最小限に抑えて、撮影する技術</a:t>
            </a:r>
            <a:r>
              <a:rPr lang="ja-JP" altLang="en-US" sz="1000" b="1">
                <a:solidFill>
                  <a:prstClr val="black"/>
                </a:solidFill>
                <a:latin typeface="Meiryo UI" panose="020B0604030504040204" pitchFamily="50" charset="-128"/>
                <a:ea typeface="Meiryo UI" panose="020B0604030504040204" pitchFamily="50" charset="-128"/>
              </a:rPr>
              <a:t> </a:t>
            </a:r>
          </a:p>
        </p:txBody>
      </p:sp>
      <p:sp>
        <p:nvSpPr>
          <p:cNvPr id="1035273" name="AutoShape 9"/>
          <p:cNvSpPr>
            <a:spLocks noChangeArrowheads="1"/>
          </p:cNvSpPr>
          <p:nvPr/>
        </p:nvSpPr>
        <p:spPr bwMode="auto">
          <a:xfrm>
            <a:off x="4822825" y="2087881"/>
            <a:ext cx="2258139"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dirty="0">
                <a:solidFill>
                  <a:prstClr val="black"/>
                </a:solidFill>
                <a:latin typeface="Meiryo UI" panose="020B0604030504040204" pitchFamily="50" charset="-128"/>
                <a:ea typeface="Meiryo UI" panose="020B0604030504040204" pitchFamily="50" charset="-128"/>
              </a:rPr>
              <a:t>大容量画像のイメージスキャニング技術</a:t>
            </a:r>
            <a:endParaRPr lang="ja-JP" altLang="en-US" sz="1000" dirty="0">
              <a:solidFill>
                <a:prstClr val="black"/>
              </a:solidFill>
              <a:latin typeface="Meiryo UI" panose="020B0604030504040204" pitchFamily="50" charset="-128"/>
              <a:ea typeface="Meiryo UI" panose="020B0604030504040204" pitchFamily="50" charset="-128"/>
            </a:endParaRPr>
          </a:p>
        </p:txBody>
      </p:sp>
      <p:sp>
        <p:nvSpPr>
          <p:cNvPr id="1035274" name="AutoShape 10"/>
          <p:cNvSpPr>
            <a:spLocks noChangeArrowheads="1"/>
          </p:cNvSpPr>
          <p:nvPr/>
        </p:nvSpPr>
        <p:spPr bwMode="auto">
          <a:xfrm>
            <a:off x="4810126" y="2730818"/>
            <a:ext cx="269028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画像修復技術（画像補正、色彩管理など） </a:t>
            </a:r>
          </a:p>
        </p:txBody>
      </p:sp>
      <p:sp>
        <p:nvSpPr>
          <p:cNvPr id="1035275" name="AutoShape 11"/>
          <p:cNvSpPr>
            <a:spLocks noChangeArrowheads="1"/>
          </p:cNvSpPr>
          <p:nvPr/>
        </p:nvSpPr>
        <p:spPr bwMode="auto">
          <a:xfrm>
            <a:off x="4729163" y="3297556"/>
            <a:ext cx="332975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戦前期以前の活字を対象としたＯＣＲ技術（テキスト化） </a:t>
            </a:r>
          </a:p>
        </p:txBody>
      </p:sp>
      <p:sp>
        <p:nvSpPr>
          <p:cNvPr id="1035276" name="AutoShape 12"/>
          <p:cNvSpPr>
            <a:spLocks noChangeArrowheads="1"/>
          </p:cNvSpPr>
          <p:nvPr/>
        </p:nvSpPr>
        <p:spPr bwMode="auto">
          <a:xfrm>
            <a:off x="4810125" y="4315143"/>
            <a:ext cx="226623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テキスト化技術に基づく音声化、点字化</a:t>
            </a:r>
          </a:p>
        </p:txBody>
      </p:sp>
      <p:sp>
        <p:nvSpPr>
          <p:cNvPr id="1035277" name="AutoShape 13"/>
          <p:cNvSpPr>
            <a:spLocks noChangeArrowheads="1"/>
          </p:cNvSpPr>
          <p:nvPr/>
        </p:nvSpPr>
        <p:spPr bwMode="auto">
          <a:xfrm>
            <a:off x="4657725" y="4754246"/>
            <a:ext cx="5253361" cy="408623"/>
          </a:xfrm>
          <a:prstGeom prst="roundRect">
            <a:avLst>
              <a:gd name="adj" fmla="val 16667"/>
            </a:avLst>
          </a:prstGeom>
          <a:gradFill rotWithShape="1">
            <a:gsLst>
              <a:gs pos="0">
                <a:srgbClr val="FFFFFF"/>
              </a:gs>
              <a:gs pos="100000">
                <a:srgbClr val="CCFFFF"/>
              </a:gs>
            </a:gsLst>
            <a:path path="shape">
              <a:fillToRect l="50000" t="50000" r="50000" b="50000"/>
            </a:path>
          </a:gradFill>
          <a:ln w="38100">
            <a:solidFill>
              <a:srgbClr val="00FFFF"/>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900" b="1" dirty="0">
                <a:solidFill>
                  <a:prstClr val="black"/>
                </a:solidFill>
                <a:latin typeface="Meiryo UI" panose="020B0604030504040204" pitchFamily="50" charset="-128"/>
                <a:ea typeface="Meiryo UI" panose="020B0604030504040204" pitchFamily="50" charset="-128"/>
              </a:rPr>
              <a:t>共通的なメタデータ記述要素・記述規則（動画・静止画・音声・デジタル化・紙媒体（書籍・雑誌・論文））</a:t>
            </a:r>
          </a:p>
          <a:p>
            <a:pPr fontAlgn="base">
              <a:spcBef>
                <a:spcPct val="0"/>
              </a:spcBef>
              <a:spcAft>
                <a:spcPct val="0"/>
              </a:spcAft>
              <a:defRPr/>
            </a:pPr>
            <a:r>
              <a:rPr lang="ja-JP" altLang="en-US" sz="900" b="1" dirty="0">
                <a:solidFill>
                  <a:prstClr val="black"/>
                </a:solidFill>
                <a:latin typeface="Meiryo UI" panose="020B0604030504040204" pitchFamily="50" charset="-128"/>
                <a:ea typeface="Meiryo UI" panose="020B0604030504040204" pitchFamily="50" charset="-128"/>
              </a:rPr>
              <a:t>通信プロトコルの策定（メタデータ交換、情報パッケージ交換）</a:t>
            </a:r>
            <a:endParaRPr lang="ja-JP" altLang="en-US" sz="900" dirty="0">
              <a:solidFill>
                <a:prstClr val="black"/>
              </a:solidFill>
              <a:latin typeface="Meiryo UI" panose="020B0604030504040204" pitchFamily="50" charset="-128"/>
              <a:ea typeface="Meiryo UI" panose="020B0604030504040204" pitchFamily="50" charset="-128"/>
            </a:endParaRPr>
          </a:p>
        </p:txBody>
      </p:sp>
      <p:sp>
        <p:nvSpPr>
          <p:cNvPr id="1035278" name="AutoShape 14"/>
          <p:cNvSpPr>
            <a:spLocks noChangeArrowheads="1"/>
          </p:cNvSpPr>
          <p:nvPr/>
        </p:nvSpPr>
        <p:spPr bwMode="auto">
          <a:xfrm>
            <a:off x="4800600" y="5386706"/>
            <a:ext cx="142946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メタデータハーベスト機能</a:t>
            </a:r>
          </a:p>
        </p:txBody>
      </p:sp>
      <p:sp>
        <p:nvSpPr>
          <p:cNvPr id="1035279" name="AutoShape 15"/>
          <p:cNvSpPr>
            <a:spLocks noChangeArrowheads="1"/>
          </p:cNvSpPr>
          <p:nvPr/>
        </p:nvSpPr>
        <p:spPr bwMode="auto">
          <a:xfrm>
            <a:off x="6959600" y="5529581"/>
            <a:ext cx="119315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メタデータ管理機能</a:t>
            </a:r>
          </a:p>
        </p:txBody>
      </p:sp>
      <p:sp>
        <p:nvSpPr>
          <p:cNvPr id="1035280" name="AutoShape 16"/>
          <p:cNvSpPr>
            <a:spLocks noChangeArrowheads="1"/>
          </p:cNvSpPr>
          <p:nvPr/>
        </p:nvSpPr>
        <p:spPr bwMode="auto">
          <a:xfrm>
            <a:off x="4872039" y="5889943"/>
            <a:ext cx="144079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メタデータ横断剣先機能</a:t>
            </a:r>
          </a:p>
        </p:txBody>
      </p:sp>
      <p:sp>
        <p:nvSpPr>
          <p:cNvPr id="1035281" name="AutoShape 17"/>
          <p:cNvSpPr>
            <a:spLocks noChangeArrowheads="1"/>
          </p:cNvSpPr>
          <p:nvPr/>
        </p:nvSpPr>
        <p:spPr bwMode="auto">
          <a:xfrm>
            <a:off x="3071814" y="3081299"/>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フルテキスト化</a:t>
            </a:r>
          </a:p>
        </p:txBody>
      </p:sp>
      <p:cxnSp>
        <p:nvCxnSpPr>
          <p:cNvPr id="1035282" name="AutoShape 18"/>
          <p:cNvCxnSpPr>
            <a:cxnSpLocks noChangeShapeType="1"/>
            <a:stCxn id="1035270" idx="3"/>
            <a:endCxn id="1035272" idx="1"/>
          </p:cNvCxnSpPr>
          <p:nvPr/>
        </p:nvCxnSpPr>
        <p:spPr bwMode="auto">
          <a:xfrm flipV="1">
            <a:off x="4349751" y="1633539"/>
            <a:ext cx="468313" cy="8088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3" name="AutoShape 19"/>
          <p:cNvCxnSpPr>
            <a:cxnSpLocks noChangeShapeType="1"/>
            <a:stCxn id="1035270" idx="3"/>
            <a:endCxn id="1035273" idx="1"/>
          </p:cNvCxnSpPr>
          <p:nvPr/>
        </p:nvCxnSpPr>
        <p:spPr bwMode="auto">
          <a:xfrm flipV="1">
            <a:off x="4349751" y="2224089"/>
            <a:ext cx="473074" cy="21828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4" name="AutoShape 20"/>
          <p:cNvCxnSpPr>
            <a:cxnSpLocks noChangeShapeType="1"/>
            <a:stCxn id="1035270" idx="3"/>
            <a:endCxn id="1035274" idx="1"/>
          </p:cNvCxnSpPr>
          <p:nvPr/>
        </p:nvCxnSpPr>
        <p:spPr bwMode="auto">
          <a:xfrm>
            <a:off x="4349751" y="2442369"/>
            <a:ext cx="460375" cy="42465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5" name="AutoShape 21"/>
          <p:cNvCxnSpPr>
            <a:cxnSpLocks noChangeShapeType="1"/>
            <a:stCxn id="1035270" idx="2"/>
            <a:endCxn id="1035281" idx="0"/>
          </p:cNvCxnSpPr>
          <p:nvPr/>
        </p:nvCxnSpPr>
        <p:spPr bwMode="auto">
          <a:xfrm>
            <a:off x="3675063" y="2595602"/>
            <a:ext cx="71438" cy="48569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6" name="AutoShape 22"/>
          <p:cNvCxnSpPr>
            <a:cxnSpLocks noChangeShapeType="1"/>
            <a:stCxn id="1035281" idx="3"/>
            <a:endCxn id="1035275" idx="1"/>
          </p:cNvCxnSpPr>
          <p:nvPr/>
        </p:nvCxnSpPr>
        <p:spPr bwMode="auto">
          <a:xfrm>
            <a:off x="4421189" y="3234533"/>
            <a:ext cx="307974" cy="199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7" name="AutoShape 23"/>
          <p:cNvCxnSpPr>
            <a:cxnSpLocks noChangeShapeType="1"/>
            <a:stCxn id="1035281" idx="3"/>
            <a:endCxn id="1035276" idx="1"/>
          </p:cNvCxnSpPr>
          <p:nvPr/>
        </p:nvCxnSpPr>
        <p:spPr bwMode="auto">
          <a:xfrm>
            <a:off x="4421189" y="3234533"/>
            <a:ext cx="388936" cy="12168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8" name="AutoShape 24"/>
          <p:cNvCxnSpPr>
            <a:cxnSpLocks noChangeShapeType="1"/>
            <a:stCxn id="1035268" idx="3"/>
            <a:endCxn id="1035277" idx="1"/>
          </p:cNvCxnSpPr>
          <p:nvPr/>
        </p:nvCxnSpPr>
        <p:spPr bwMode="auto">
          <a:xfrm flipV="1">
            <a:off x="4494214" y="4958558"/>
            <a:ext cx="163511" cy="2206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9" name="AutoShape 25"/>
          <p:cNvCxnSpPr>
            <a:cxnSpLocks noChangeShapeType="1"/>
            <a:stCxn id="1035268" idx="3"/>
            <a:endCxn id="1035278" idx="1"/>
          </p:cNvCxnSpPr>
          <p:nvPr/>
        </p:nvCxnSpPr>
        <p:spPr bwMode="auto">
          <a:xfrm>
            <a:off x="4494214" y="5179220"/>
            <a:ext cx="306386" cy="3436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90" name="AutoShape 26"/>
          <p:cNvCxnSpPr>
            <a:cxnSpLocks noChangeShapeType="1"/>
            <a:stCxn id="1035268" idx="3"/>
            <a:endCxn id="1035280" idx="1"/>
          </p:cNvCxnSpPr>
          <p:nvPr/>
        </p:nvCxnSpPr>
        <p:spPr bwMode="auto">
          <a:xfrm>
            <a:off x="4494214" y="5179220"/>
            <a:ext cx="377825" cy="8469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1" name="AutoShape 27"/>
          <p:cNvSpPr>
            <a:spLocks noChangeArrowheads="1"/>
          </p:cNvSpPr>
          <p:nvPr/>
        </p:nvSpPr>
        <p:spPr bwMode="auto">
          <a:xfrm>
            <a:off x="4800601" y="1065531"/>
            <a:ext cx="3480440" cy="272415"/>
          </a:xfrm>
          <a:prstGeom prst="roundRect">
            <a:avLst>
              <a:gd name="adj" fmla="val 16667"/>
            </a:avLst>
          </a:prstGeom>
          <a:gradFill rotWithShape="1">
            <a:gsLst>
              <a:gs pos="0">
                <a:srgbClr val="FFFFFF"/>
              </a:gs>
              <a:gs pos="100000">
                <a:srgbClr val="CCFFFF"/>
              </a:gs>
            </a:gsLst>
            <a:path path="shape">
              <a:fillToRect l="50000" t="50000" r="50000" b="50000"/>
            </a:path>
          </a:gradFill>
          <a:ln w="38100">
            <a:solidFill>
              <a:srgbClr val="00FFFF"/>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dirty="0">
                <a:solidFill>
                  <a:prstClr val="black"/>
                </a:solidFill>
                <a:latin typeface="Meiryo UI" panose="020B0604030504040204" pitchFamily="50" charset="-128"/>
                <a:ea typeface="Meiryo UI" panose="020B0604030504040204" pitchFamily="50" charset="-128"/>
              </a:rPr>
              <a:t>デジタル化ガイドラインの策定（動画・静止画・音声・テキスト）</a:t>
            </a:r>
            <a:endParaRPr lang="ja-JP" altLang="en-US" sz="1000" dirty="0">
              <a:solidFill>
                <a:prstClr val="black"/>
              </a:solidFill>
              <a:latin typeface="Meiryo UI" panose="020B0604030504040204" pitchFamily="50" charset="-128"/>
              <a:ea typeface="Meiryo UI" panose="020B0604030504040204" pitchFamily="50" charset="-128"/>
            </a:endParaRPr>
          </a:p>
        </p:txBody>
      </p:sp>
      <p:cxnSp>
        <p:nvCxnSpPr>
          <p:cNvPr id="1035292" name="AutoShape 28"/>
          <p:cNvCxnSpPr>
            <a:cxnSpLocks noChangeShapeType="1"/>
            <a:stCxn id="1035270" idx="3"/>
            <a:endCxn id="1035291" idx="1"/>
          </p:cNvCxnSpPr>
          <p:nvPr/>
        </p:nvCxnSpPr>
        <p:spPr bwMode="auto">
          <a:xfrm flipV="1">
            <a:off x="4349751" y="1201739"/>
            <a:ext cx="450850" cy="12406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3" name="AutoShape 29"/>
          <p:cNvSpPr>
            <a:spLocks noChangeArrowheads="1"/>
          </p:cNvSpPr>
          <p:nvPr/>
        </p:nvSpPr>
        <p:spPr bwMode="auto">
          <a:xfrm>
            <a:off x="7694613" y="1989257"/>
            <a:ext cx="2500915" cy="442674"/>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大型地図、屏風等の巨大な画像を分割して</a:t>
            </a:r>
          </a:p>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高精細に撮影し、分割画像を合成する技術 </a:t>
            </a:r>
          </a:p>
        </p:txBody>
      </p:sp>
      <p:cxnSp>
        <p:nvCxnSpPr>
          <p:cNvPr id="1035294" name="AutoShape 30"/>
          <p:cNvCxnSpPr>
            <a:cxnSpLocks noChangeShapeType="1"/>
            <a:stCxn id="1035273" idx="3"/>
            <a:endCxn id="1035293" idx="1"/>
          </p:cNvCxnSpPr>
          <p:nvPr/>
        </p:nvCxnSpPr>
        <p:spPr bwMode="auto">
          <a:xfrm flipV="1">
            <a:off x="7080964" y="2210594"/>
            <a:ext cx="613649" cy="1349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5" name="AutoShape 31"/>
          <p:cNvSpPr>
            <a:spLocks noChangeArrowheads="1"/>
          </p:cNvSpPr>
          <p:nvPr/>
        </p:nvSpPr>
        <p:spPr bwMode="auto">
          <a:xfrm>
            <a:off x="7737475" y="2636957"/>
            <a:ext cx="2382765" cy="442674"/>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撮影時の色の変化、作成された時点からの</a:t>
            </a:r>
          </a:p>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色の変化を補正する技術 </a:t>
            </a:r>
          </a:p>
        </p:txBody>
      </p:sp>
      <p:cxnSp>
        <p:nvCxnSpPr>
          <p:cNvPr id="1035296" name="AutoShape 32"/>
          <p:cNvCxnSpPr>
            <a:cxnSpLocks noChangeShapeType="1"/>
            <a:stCxn id="1035274" idx="3"/>
            <a:endCxn id="1035295" idx="1"/>
          </p:cNvCxnSpPr>
          <p:nvPr/>
        </p:nvCxnSpPr>
        <p:spPr bwMode="auto">
          <a:xfrm flipV="1">
            <a:off x="7500407" y="2858294"/>
            <a:ext cx="237068" cy="873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7" name="AutoShape 33"/>
          <p:cNvSpPr>
            <a:spLocks noChangeArrowheads="1"/>
          </p:cNvSpPr>
          <p:nvPr/>
        </p:nvSpPr>
        <p:spPr bwMode="auto">
          <a:xfrm>
            <a:off x="6672263" y="3716457"/>
            <a:ext cx="3256758" cy="442674"/>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微妙に字体の異なる何種類もの旧字を識別できる技術</a:t>
            </a:r>
          </a:p>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つぶれて読めなくなった旧字を前後の文脈から推定する技術</a:t>
            </a:r>
            <a:r>
              <a:rPr lang="ja-JP" altLang="en-US">
                <a:solidFill>
                  <a:prstClr val="black"/>
                </a:solidFill>
                <a:latin typeface="Meiryo UI" panose="020B0604030504040204" pitchFamily="50" charset="-128"/>
                <a:ea typeface="Meiryo UI" panose="020B0604030504040204" pitchFamily="50" charset="-128"/>
              </a:rPr>
              <a:t> </a:t>
            </a:r>
          </a:p>
        </p:txBody>
      </p:sp>
      <p:sp>
        <p:nvSpPr>
          <p:cNvPr id="1035298" name="AutoShape 34"/>
          <p:cNvSpPr>
            <a:spLocks noChangeArrowheads="1"/>
          </p:cNvSpPr>
          <p:nvPr/>
        </p:nvSpPr>
        <p:spPr bwMode="auto">
          <a:xfrm>
            <a:off x="8256589" y="4365625"/>
            <a:ext cx="1482725" cy="273050"/>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合成音声技術等の利用</a:t>
            </a:r>
            <a:endParaRPr lang="ja-JP" altLang="en-US">
              <a:solidFill>
                <a:prstClr val="black"/>
              </a:solidFill>
              <a:latin typeface="Meiryo UI" panose="020B0604030504040204" pitchFamily="50" charset="-128"/>
              <a:ea typeface="Meiryo UI" panose="020B0604030504040204" pitchFamily="50" charset="-128"/>
            </a:endParaRPr>
          </a:p>
        </p:txBody>
      </p:sp>
      <p:cxnSp>
        <p:nvCxnSpPr>
          <p:cNvPr id="1035299" name="AutoShape 35"/>
          <p:cNvCxnSpPr>
            <a:cxnSpLocks noChangeShapeType="1"/>
            <a:stCxn id="1035276" idx="3"/>
            <a:endCxn id="1035298" idx="1"/>
          </p:cNvCxnSpPr>
          <p:nvPr/>
        </p:nvCxnSpPr>
        <p:spPr bwMode="auto">
          <a:xfrm>
            <a:off x="7076357" y="4451351"/>
            <a:ext cx="1180232" cy="5079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300" name="AutoShape 36"/>
          <p:cNvCxnSpPr>
            <a:cxnSpLocks noChangeShapeType="1"/>
            <a:stCxn id="1035275" idx="2"/>
            <a:endCxn id="1035297" idx="1"/>
          </p:cNvCxnSpPr>
          <p:nvPr/>
        </p:nvCxnSpPr>
        <p:spPr bwMode="auto">
          <a:xfrm>
            <a:off x="6394042" y="3569971"/>
            <a:ext cx="278221" cy="36782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301" name="AutoShape 37"/>
          <p:cNvCxnSpPr>
            <a:cxnSpLocks noChangeShapeType="1"/>
            <a:stCxn id="1035268" idx="3"/>
            <a:endCxn id="1035279" idx="1"/>
          </p:cNvCxnSpPr>
          <p:nvPr/>
        </p:nvCxnSpPr>
        <p:spPr bwMode="auto">
          <a:xfrm>
            <a:off x="4494214" y="5179220"/>
            <a:ext cx="2465386" cy="4865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39" name="横巻き 38"/>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1257382882"/>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D314261E-7742-4E85-A574-44333C1A2894}"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321</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78851" name="Rectangle 2"/>
          <p:cNvSpPr>
            <a:spLocks noGrp="1" noChangeArrowheads="1"/>
          </p:cNvSpPr>
          <p:nvPr>
            <p:ph type="title"/>
          </p:nvPr>
        </p:nvSpPr>
        <p:spPr>
          <a:xfrm>
            <a:off x="0" y="1"/>
            <a:ext cx="12192000" cy="964406"/>
          </a:xfrm>
        </p:spPr>
        <p:txBody>
          <a:bodyPr>
            <a:normAutofit fontScale="90000"/>
          </a:bodyPr>
          <a:lstStyle/>
          <a:p>
            <a:r>
              <a:rPr lang="ja-JP" altLang="en-US" sz="2800" dirty="0"/>
              <a:t>機能ごとに必要な技術要素</a:t>
            </a:r>
            <a:r>
              <a:rPr lang="ja-JP" altLang="en-US" sz="4000" dirty="0"/>
              <a:t/>
            </a:r>
            <a:br>
              <a:rPr lang="ja-JP" altLang="en-US" sz="4000" dirty="0"/>
            </a:br>
            <a:r>
              <a:rPr lang="ja-JP" altLang="en-US" sz="4000" dirty="0"/>
              <a:t>情報を全体で集合知化</a:t>
            </a:r>
          </a:p>
        </p:txBody>
      </p:sp>
      <p:sp>
        <p:nvSpPr>
          <p:cNvPr id="1037315" name="AutoShape 3"/>
          <p:cNvSpPr>
            <a:spLocks noChangeArrowheads="1"/>
          </p:cNvSpPr>
          <p:nvPr/>
        </p:nvSpPr>
        <p:spPr bwMode="auto">
          <a:xfrm>
            <a:off x="1919289" y="155733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情報を全体で集合知化</a:t>
            </a:r>
          </a:p>
        </p:txBody>
      </p:sp>
      <p:sp>
        <p:nvSpPr>
          <p:cNvPr id="1037316" name="AutoShape 4"/>
          <p:cNvSpPr>
            <a:spLocks noChangeArrowheads="1"/>
          </p:cNvSpPr>
          <p:nvPr/>
        </p:nvSpPr>
        <p:spPr bwMode="auto">
          <a:xfrm>
            <a:off x="2208213" y="3860801"/>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専門家の知識を集約</a:t>
            </a:r>
          </a:p>
        </p:txBody>
      </p:sp>
      <p:sp>
        <p:nvSpPr>
          <p:cNvPr id="1037317" name="AutoShape 5"/>
          <p:cNvSpPr>
            <a:spLocks noChangeArrowheads="1"/>
          </p:cNvSpPr>
          <p:nvPr/>
        </p:nvSpPr>
        <p:spPr bwMode="auto">
          <a:xfrm>
            <a:off x="2208213" y="5157789"/>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個人の知識を集約</a:t>
            </a:r>
          </a:p>
        </p:txBody>
      </p:sp>
      <p:cxnSp>
        <p:nvCxnSpPr>
          <p:cNvPr id="1037318" name="AutoShape 6"/>
          <p:cNvCxnSpPr>
            <a:cxnSpLocks noChangeShapeType="1"/>
            <a:stCxn id="1037315" idx="2"/>
            <a:endCxn id="1037316" idx="0"/>
          </p:cNvCxnSpPr>
          <p:nvPr/>
        </p:nvCxnSpPr>
        <p:spPr bwMode="auto">
          <a:xfrm>
            <a:off x="2927350" y="1844676"/>
            <a:ext cx="198438" cy="20161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19" name="AutoShape 7"/>
          <p:cNvCxnSpPr>
            <a:cxnSpLocks noChangeShapeType="1"/>
            <a:stCxn id="1037315" idx="2"/>
            <a:endCxn id="1037317" idx="0"/>
          </p:cNvCxnSpPr>
          <p:nvPr/>
        </p:nvCxnSpPr>
        <p:spPr bwMode="auto">
          <a:xfrm>
            <a:off x="2927350" y="1844676"/>
            <a:ext cx="198438" cy="331311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0" name="AutoShape 8"/>
          <p:cNvSpPr>
            <a:spLocks noChangeArrowheads="1"/>
          </p:cNvSpPr>
          <p:nvPr/>
        </p:nvSpPr>
        <p:spPr bwMode="auto">
          <a:xfrm>
            <a:off x="4295776" y="4233267"/>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ナレッジのデータベース化</a:t>
            </a:r>
          </a:p>
        </p:txBody>
      </p:sp>
      <p:sp>
        <p:nvSpPr>
          <p:cNvPr id="1037321" name="AutoShape 9"/>
          <p:cNvSpPr>
            <a:spLocks noChangeArrowheads="1"/>
          </p:cNvSpPr>
          <p:nvPr/>
        </p:nvSpPr>
        <p:spPr bwMode="auto">
          <a:xfrm>
            <a:off x="4151313" y="2145705"/>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提供者同士が</a:t>
            </a:r>
          </a:p>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連携協力</a:t>
            </a:r>
          </a:p>
        </p:txBody>
      </p:sp>
      <p:cxnSp>
        <p:nvCxnSpPr>
          <p:cNvPr id="1037322" name="AutoShape 10"/>
          <p:cNvCxnSpPr>
            <a:cxnSpLocks noChangeShapeType="1"/>
            <a:stCxn id="1037315" idx="2"/>
            <a:endCxn id="1037321" idx="1"/>
          </p:cNvCxnSpPr>
          <p:nvPr/>
        </p:nvCxnSpPr>
        <p:spPr bwMode="auto">
          <a:xfrm>
            <a:off x="2927351" y="1844676"/>
            <a:ext cx="1223962" cy="55641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23" name="AutoShape 11"/>
          <p:cNvCxnSpPr>
            <a:cxnSpLocks noChangeShapeType="1"/>
            <a:stCxn id="1037316" idx="3"/>
            <a:endCxn id="1037320" idx="1"/>
          </p:cNvCxnSpPr>
          <p:nvPr/>
        </p:nvCxnSpPr>
        <p:spPr bwMode="auto">
          <a:xfrm>
            <a:off x="4043363" y="4005264"/>
            <a:ext cx="252412" cy="48339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4" name="AutoShape 12"/>
          <p:cNvSpPr>
            <a:spLocks noChangeArrowheads="1"/>
          </p:cNvSpPr>
          <p:nvPr/>
        </p:nvSpPr>
        <p:spPr bwMode="auto">
          <a:xfrm>
            <a:off x="7248526" y="1929131"/>
            <a:ext cx="238600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分散型デジタルアーカイブを構築する技術</a:t>
            </a:r>
          </a:p>
        </p:txBody>
      </p:sp>
      <p:sp>
        <p:nvSpPr>
          <p:cNvPr id="1037325" name="AutoShape 13"/>
          <p:cNvSpPr>
            <a:spLocks noChangeArrowheads="1"/>
          </p:cNvSpPr>
          <p:nvPr/>
        </p:nvSpPr>
        <p:spPr bwMode="auto">
          <a:xfrm>
            <a:off x="4295776" y="3297199"/>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統合検索</a:t>
            </a:r>
          </a:p>
        </p:txBody>
      </p:sp>
      <p:cxnSp>
        <p:nvCxnSpPr>
          <p:cNvPr id="1037326" name="AutoShape 14"/>
          <p:cNvCxnSpPr>
            <a:cxnSpLocks noChangeShapeType="1"/>
            <a:stCxn id="1037315" idx="2"/>
            <a:endCxn id="1037325" idx="1"/>
          </p:cNvCxnSpPr>
          <p:nvPr/>
        </p:nvCxnSpPr>
        <p:spPr bwMode="auto">
          <a:xfrm>
            <a:off x="2927351" y="1844676"/>
            <a:ext cx="1368424" cy="160575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7" name="AutoShape 15"/>
          <p:cNvSpPr>
            <a:spLocks noChangeArrowheads="1"/>
          </p:cNvSpPr>
          <p:nvPr/>
        </p:nvSpPr>
        <p:spPr bwMode="auto">
          <a:xfrm>
            <a:off x="6959601" y="1497331"/>
            <a:ext cx="258507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他機関とのサービス連携・メタデータ連携機能</a:t>
            </a:r>
          </a:p>
        </p:txBody>
      </p:sp>
      <p:cxnSp>
        <p:nvCxnSpPr>
          <p:cNvPr id="1037328" name="AutoShape 16"/>
          <p:cNvCxnSpPr>
            <a:cxnSpLocks noChangeShapeType="1"/>
            <a:stCxn id="1037321" idx="3"/>
            <a:endCxn id="1037327" idx="1"/>
          </p:cNvCxnSpPr>
          <p:nvPr/>
        </p:nvCxnSpPr>
        <p:spPr bwMode="auto">
          <a:xfrm flipV="1">
            <a:off x="5521325" y="1633539"/>
            <a:ext cx="1438276" cy="76755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9" name="AutoShape 17"/>
          <p:cNvSpPr>
            <a:spLocks noChangeArrowheads="1"/>
          </p:cNvSpPr>
          <p:nvPr/>
        </p:nvSpPr>
        <p:spPr bwMode="auto">
          <a:xfrm>
            <a:off x="6456364" y="3513456"/>
            <a:ext cx="235848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セマンティックウェブサービスでの連携技術</a:t>
            </a:r>
          </a:p>
        </p:txBody>
      </p:sp>
      <p:sp>
        <p:nvSpPr>
          <p:cNvPr id="1037330" name="AutoShape 18"/>
          <p:cNvSpPr>
            <a:spLocks noChangeArrowheads="1"/>
          </p:cNvSpPr>
          <p:nvPr/>
        </p:nvSpPr>
        <p:spPr bwMode="auto">
          <a:xfrm>
            <a:off x="6456364" y="3010218"/>
            <a:ext cx="272588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Meiryo UI" panose="020B0604030504040204" pitchFamily="50" charset="-128"/>
                <a:ea typeface="Meiryo UI" panose="020B0604030504040204" pitchFamily="50" charset="-128"/>
              </a:rPr>
              <a:t>P2P</a:t>
            </a:r>
            <a:r>
              <a:rPr lang="ja-JP" altLang="en-US" sz="1000" b="1">
                <a:solidFill>
                  <a:prstClr val="black"/>
                </a:solidFill>
                <a:latin typeface="Meiryo UI" panose="020B0604030504040204" pitchFamily="50" charset="-128"/>
                <a:ea typeface="Meiryo UI" panose="020B0604030504040204" pitchFamily="50" charset="-128"/>
              </a:rPr>
              <a:t>ネットワークでの分散データベース連携技術</a:t>
            </a:r>
          </a:p>
        </p:txBody>
      </p:sp>
      <p:sp>
        <p:nvSpPr>
          <p:cNvPr id="1037331" name="AutoShape 19"/>
          <p:cNvSpPr>
            <a:spLocks noChangeArrowheads="1"/>
          </p:cNvSpPr>
          <p:nvPr/>
        </p:nvSpPr>
        <p:spPr bwMode="auto">
          <a:xfrm>
            <a:off x="6456364" y="4162743"/>
            <a:ext cx="270484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大量のメタデータ、本文データを検索できる技術</a:t>
            </a:r>
          </a:p>
        </p:txBody>
      </p:sp>
      <p:cxnSp>
        <p:nvCxnSpPr>
          <p:cNvPr id="1037332" name="AutoShape 20"/>
          <p:cNvCxnSpPr>
            <a:cxnSpLocks noChangeShapeType="1"/>
            <a:stCxn id="1037325" idx="3"/>
            <a:endCxn id="1037331" idx="1"/>
          </p:cNvCxnSpPr>
          <p:nvPr/>
        </p:nvCxnSpPr>
        <p:spPr bwMode="auto">
          <a:xfrm>
            <a:off x="5645151" y="3450433"/>
            <a:ext cx="811213" cy="8485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33" name="AutoShape 21"/>
          <p:cNvCxnSpPr>
            <a:cxnSpLocks noChangeShapeType="1"/>
            <a:stCxn id="1037321" idx="3"/>
            <a:endCxn id="1037324" idx="1"/>
          </p:cNvCxnSpPr>
          <p:nvPr/>
        </p:nvCxnSpPr>
        <p:spPr bwMode="auto">
          <a:xfrm flipV="1">
            <a:off x="5521325" y="2065339"/>
            <a:ext cx="1727201" cy="33575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34" name="AutoShape 22"/>
          <p:cNvCxnSpPr>
            <a:cxnSpLocks noChangeShapeType="1"/>
            <a:stCxn id="1037321" idx="3"/>
            <a:endCxn id="1037330" idx="1"/>
          </p:cNvCxnSpPr>
          <p:nvPr/>
        </p:nvCxnSpPr>
        <p:spPr bwMode="auto">
          <a:xfrm>
            <a:off x="5521325" y="2401094"/>
            <a:ext cx="935039" cy="74533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35" name="AutoShape 23"/>
          <p:cNvSpPr>
            <a:spLocks noChangeArrowheads="1"/>
          </p:cNvSpPr>
          <p:nvPr/>
        </p:nvSpPr>
        <p:spPr bwMode="auto">
          <a:xfrm>
            <a:off x="6456363" y="4737418"/>
            <a:ext cx="142946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メタデータハーベスト機能</a:t>
            </a:r>
          </a:p>
        </p:txBody>
      </p:sp>
      <p:sp>
        <p:nvSpPr>
          <p:cNvPr id="1037336" name="AutoShape 24"/>
          <p:cNvSpPr>
            <a:spLocks noChangeArrowheads="1"/>
          </p:cNvSpPr>
          <p:nvPr/>
        </p:nvSpPr>
        <p:spPr bwMode="auto">
          <a:xfrm>
            <a:off x="8615363" y="4880293"/>
            <a:ext cx="119315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メタデータ管理機能</a:t>
            </a:r>
          </a:p>
        </p:txBody>
      </p:sp>
      <p:sp>
        <p:nvSpPr>
          <p:cNvPr id="1037337" name="AutoShape 25"/>
          <p:cNvSpPr>
            <a:spLocks noChangeArrowheads="1"/>
          </p:cNvSpPr>
          <p:nvPr/>
        </p:nvSpPr>
        <p:spPr bwMode="auto">
          <a:xfrm>
            <a:off x="6527801" y="5240656"/>
            <a:ext cx="144079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メタデータ横断剣先機能</a:t>
            </a:r>
          </a:p>
        </p:txBody>
      </p:sp>
      <p:cxnSp>
        <p:nvCxnSpPr>
          <p:cNvPr id="1037338" name="AutoShape 26"/>
          <p:cNvCxnSpPr>
            <a:cxnSpLocks noChangeShapeType="1"/>
            <a:stCxn id="1037325" idx="3"/>
            <a:endCxn id="1037335" idx="1"/>
          </p:cNvCxnSpPr>
          <p:nvPr/>
        </p:nvCxnSpPr>
        <p:spPr bwMode="auto">
          <a:xfrm>
            <a:off x="5645151" y="3450433"/>
            <a:ext cx="811212" cy="142319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39" name="AutoShape 27"/>
          <p:cNvCxnSpPr>
            <a:cxnSpLocks noChangeShapeType="1"/>
            <a:stCxn id="1037325" idx="3"/>
            <a:endCxn id="1037337" idx="1"/>
          </p:cNvCxnSpPr>
          <p:nvPr/>
        </p:nvCxnSpPr>
        <p:spPr bwMode="auto">
          <a:xfrm>
            <a:off x="5645151" y="3450433"/>
            <a:ext cx="882650" cy="19264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40" name="AutoShape 28"/>
          <p:cNvCxnSpPr>
            <a:cxnSpLocks noChangeShapeType="1"/>
            <a:stCxn id="1037325" idx="3"/>
            <a:endCxn id="1037336" idx="1"/>
          </p:cNvCxnSpPr>
          <p:nvPr/>
        </p:nvCxnSpPr>
        <p:spPr bwMode="auto">
          <a:xfrm>
            <a:off x="5645151" y="3450433"/>
            <a:ext cx="2970212" cy="15660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41" name="AutoShape 29"/>
          <p:cNvSpPr>
            <a:spLocks noChangeArrowheads="1"/>
          </p:cNvSpPr>
          <p:nvPr/>
        </p:nvSpPr>
        <p:spPr bwMode="auto">
          <a:xfrm>
            <a:off x="6456363" y="5889943"/>
            <a:ext cx="341311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Meiryo UI" panose="020B0604030504040204" pitchFamily="50" charset="-128"/>
                <a:ea typeface="Meiryo UI" panose="020B0604030504040204" pitchFamily="50" charset="-128"/>
              </a:rPr>
              <a:t>Wikipedia</a:t>
            </a:r>
            <a:r>
              <a:rPr lang="ja-JP" altLang="en-US" sz="1000" b="1">
                <a:solidFill>
                  <a:prstClr val="black"/>
                </a:solidFill>
                <a:latin typeface="Meiryo UI" panose="020B0604030504040204" pitchFamily="50" charset="-128"/>
                <a:ea typeface="Meiryo UI" panose="020B0604030504040204" pitchFamily="50" charset="-128"/>
              </a:rPr>
              <a:t>、はてなブックマーク、教えて</a:t>
            </a:r>
            <a:r>
              <a:rPr lang="en-US" altLang="ja-JP" sz="1000" b="1">
                <a:solidFill>
                  <a:prstClr val="black"/>
                </a:solidFill>
                <a:latin typeface="Meiryo UI" panose="020B0604030504040204" pitchFamily="50" charset="-128"/>
                <a:ea typeface="Meiryo UI" panose="020B0604030504040204" pitchFamily="50" charset="-128"/>
              </a:rPr>
              <a:t>goo</a:t>
            </a:r>
            <a:r>
              <a:rPr lang="ja-JP" altLang="en-US" sz="1000" b="1">
                <a:solidFill>
                  <a:prstClr val="black"/>
                </a:solidFill>
                <a:latin typeface="Meiryo UI" panose="020B0604030504040204" pitchFamily="50" charset="-128"/>
                <a:ea typeface="Meiryo UI" panose="020B0604030504040204" pitchFamily="50" charset="-128"/>
              </a:rPr>
              <a:t>のようなサービス</a:t>
            </a:r>
          </a:p>
        </p:txBody>
      </p:sp>
      <p:sp>
        <p:nvSpPr>
          <p:cNvPr id="1037342" name="AutoShape 30"/>
          <p:cNvSpPr>
            <a:spLocks noChangeArrowheads="1"/>
          </p:cNvSpPr>
          <p:nvPr/>
        </p:nvSpPr>
        <p:spPr bwMode="auto">
          <a:xfrm>
            <a:off x="4308475" y="5591294"/>
            <a:ext cx="1690688" cy="442674"/>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000" b="1">
                <a:solidFill>
                  <a:srgbClr val="ED7D31"/>
                </a:solidFill>
                <a:latin typeface="Meiryo UI" panose="020B0604030504040204" pitchFamily="50" charset="-128"/>
                <a:ea typeface="Meiryo UI" panose="020B0604030504040204" pitchFamily="50" charset="-128"/>
              </a:rPr>
              <a:t>ソーシャルネットワーク</a:t>
            </a:r>
          </a:p>
          <a:p>
            <a:pPr algn="ctr" fontAlgn="base">
              <a:spcBef>
                <a:spcPct val="0"/>
              </a:spcBef>
              <a:spcAft>
                <a:spcPct val="0"/>
              </a:spcAft>
              <a:defRPr/>
            </a:pPr>
            <a:r>
              <a:rPr lang="ja-JP" altLang="en-US" sz="1000" b="1">
                <a:solidFill>
                  <a:srgbClr val="ED7D31"/>
                </a:solidFill>
                <a:latin typeface="Meiryo UI" panose="020B0604030504040204" pitchFamily="50" charset="-128"/>
                <a:ea typeface="Meiryo UI" panose="020B0604030504040204" pitchFamily="50" charset="-128"/>
              </a:rPr>
              <a:t>フォークソノミー</a:t>
            </a:r>
          </a:p>
        </p:txBody>
      </p:sp>
      <p:cxnSp>
        <p:nvCxnSpPr>
          <p:cNvPr id="1037343" name="AutoShape 31"/>
          <p:cNvCxnSpPr>
            <a:cxnSpLocks noChangeShapeType="1"/>
            <a:stCxn id="1037317" idx="3"/>
            <a:endCxn id="1037342" idx="1"/>
          </p:cNvCxnSpPr>
          <p:nvPr/>
        </p:nvCxnSpPr>
        <p:spPr bwMode="auto">
          <a:xfrm>
            <a:off x="4043363" y="5302251"/>
            <a:ext cx="265112" cy="51038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44" name="AutoShape 32"/>
          <p:cNvCxnSpPr>
            <a:cxnSpLocks noChangeShapeType="1"/>
            <a:stCxn id="1037342" idx="3"/>
            <a:endCxn id="1037341" idx="1"/>
          </p:cNvCxnSpPr>
          <p:nvPr/>
        </p:nvCxnSpPr>
        <p:spPr bwMode="auto">
          <a:xfrm>
            <a:off x="5999163" y="5812631"/>
            <a:ext cx="457200" cy="21352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45" name="AutoShape 33"/>
          <p:cNvSpPr>
            <a:spLocks noChangeArrowheads="1"/>
          </p:cNvSpPr>
          <p:nvPr/>
        </p:nvSpPr>
        <p:spPr bwMode="auto">
          <a:xfrm>
            <a:off x="6167438" y="2495868"/>
            <a:ext cx="1720795"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クラウドコンピュータ関連技術</a:t>
            </a:r>
          </a:p>
        </p:txBody>
      </p:sp>
      <p:cxnSp>
        <p:nvCxnSpPr>
          <p:cNvPr id="1037346" name="AutoShape 34"/>
          <p:cNvCxnSpPr>
            <a:cxnSpLocks noChangeShapeType="1"/>
            <a:stCxn id="1037321" idx="3"/>
            <a:endCxn id="1037345" idx="1"/>
          </p:cNvCxnSpPr>
          <p:nvPr/>
        </p:nvCxnSpPr>
        <p:spPr bwMode="auto">
          <a:xfrm>
            <a:off x="5521325" y="2401094"/>
            <a:ext cx="646113" cy="23098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47" name="AutoShape 35"/>
          <p:cNvSpPr>
            <a:spLocks noChangeArrowheads="1"/>
          </p:cNvSpPr>
          <p:nvPr/>
        </p:nvSpPr>
        <p:spPr bwMode="auto">
          <a:xfrm>
            <a:off x="8399464" y="2420938"/>
            <a:ext cx="2160587" cy="442912"/>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グリッド・コンピューティング、</a:t>
            </a:r>
            <a:r>
              <a:rPr lang="en-US" altLang="ja-JP" b="0">
                <a:solidFill>
                  <a:prstClr val="black"/>
                </a:solidFill>
                <a:latin typeface="Meiryo UI" panose="020B0604030504040204" pitchFamily="50" charset="-128"/>
                <a:ea typeface="Meiryo UI" panose="020B0604030504040204" pitchFamily="50" charset="-128"/>
              </a:rPr>
              <a:t>SOA</a:t>
            </a:r>
            <a:r>
              <a:rPr lang="ja-JP" altLang="en-US" b="0">
                <a:solidFill>
                  <a:prstClr val="black"/>
                </a:solidFill>
                <a:latin typeface="Meiryo UI" panose="020B0604030504040204" pitchFamily="50" charset="-128"/>
                <a:ea typeface="Meiryo UI" panose="020B0604030504040204" pitchFamily="50" charset="-128"/>
              </a:rPr>
              <a:t>、</a:t>
            </a:r>
            <a:r>
              <a:rPr lang="en-US" altLang="ja-JP" b="0">
                <a:solidFill>
                  <a:prstClr val="black"/>
                </a:solidFill>
                <a:latin typeface="Meiryo UI" panose="020B0604030504040204" pitchFamily="50" charset="-128"/>
                <a:ea typeface="Meiryo UI" panose="020B0604030504040204" pitchFamily="50" charset="-128"/>
              </a:rPr>
              <a:t>SaaS</a:t>
            </a:r>
            <a:r>
              <a:rPr lang="ja-JP" altLang="en-US" b="0">
                <a:solidFill>
                  <a:prstClr val="black"/>
                </a:solidFill>
                <a:latin typeface="Meiryo UI" panose="020B0604030504040204" pitchFamily="50" charset="-128"/>
                <a:ea typeface="Meiryo UI" panose="020B0604030504040204" pitchFamily="50" charset="-128"/>
              </a:rPr>
              <a:t>等の技術の集合</a:t>
            </a:r>
          </a:p>
        </p:txBody>
      </p:sp>
      <p:cxnSp>
        <p:nvCxnSpPr>
          <p:cNvPr id="1037348" name="AutoShape 36"/>
          <p:cNvCxnSpPr>
            <a:cxnSpLocks noChangeShapeType="1"/>
            <a:stCxn id="1037345" idx="3"/>
            <a:endCxn id="1037347" idx="1"/>
          </p:cNvCxnSpPr>
          <p:nvPr/>
        </p:nvCxnSpPr>
        <p:spPr bwMode="auto">
          <a:xfrm>
            <a:off x="7888233" y="2632076"/>
            <a:ext cx="511231" cy="103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49" name="AutoShape 37"/>
          <p:cNvCxnSpPr>
            <a:cxnSpLocks noChangeShapeType="1"/>
            <a:stCxn id="1037325" idx="3"/>
            <a:endCxn id="1037329" idx="1"/>
          </p:cNvCxnSpPr>
          <p:nvPr/>
        </p:nvCxnSpPr>
        <p:spPr bwMode="auto">
          <a:xfrm>
            <a:off x="5645151" y="3450433"/>
            <a:ext cx="811213" cy="199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39" name="横巻き 38"/>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1134943413"/>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4E2F3B50-3404-44DF-A1F9-D4730C97815D}"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322</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79875" name="Rectangle 2"/>
          <p:cNvSpPr>
            <a:spLocks noGrp="1" noChangeArrowheads="1"/>
          </p:cNvSpPr>
          <p:nvPr>
            <p:ph type="title"/>
          </p:nvPr>
        </p:nvSpPr>
        <p:spPr>
          <a:xfrm>
            <a:off x="0" y="26869"/>
            <a:ext cx="12192000" cy="967223"/>
          </a:xfrm>
        </p:spPr>
        <p:txBody>
          <a:bodyPr>
            <a:normAutofit fontScale="90000"/>
          </a:bodyPr>
          <a:lstStyle/>
          <a:p>
            <a:r>
              <a:rPr lang="ja-JP" altLang="en-US" sz="2800" dirty="0"/>
              <a:t>機能ごとに必要な技術要素</a:t>
            </a:r>
            <a:r>
              <a:rPr lang="ja-JP" altLang="en-US" sz="4000" dirty="0"/>
              <a:t/>
            </a:r>
            <a:br>
              <a:rPr lang="ja-JP" altLang="en-US" sz="4000" dirty="0"/>
            </a:br>
            <a:r>
              <a:rPr lang="ja-JP" altLang="en-US" sz="4000" dirty="0"/>
              <a:t>集合知の永久保存</a:t>
            </a:r>
          </a:p>
        </p:txBody>
      </p:sp>
      <p:sp>
        <p:nvSpPr>
          <p:cNvPr id="1039363" name="AutoShape 3"/>
          <p:cNvSpPr>
            <a:spLocks noChangeArrowheads="1"/>
          </p:cNvSpPr>
          <p:nvPr/>
        </p:nvSpPr>
        <p:spPr bwMode="auto">
          <a:xfrm>
            <a:off x="1990726" y="1846264"/>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集合知の永久保存</a:t>
            </a:r>
          </a:p>
        </p:txBody>
      </p:sp>
      <p:sp>
        <p:nvSpPr>
          <p:cNvPr id="1039364" name="AutoShape 4"/>
          <p:cNvSpPr>
            <a:spLocks noChangeArrowheads="1"/>
          </p:cNvSpPr>
          <p:nvPr/>
        </p:nvSpPr>
        <p:spPr bwMode="auto">
          <a:xfrm>
            <a:off x="2422526" y="272093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収集</a:t>
            </a:r>
          </a:p>
        </p:txBody>
      </p:sp>
      <p:sp>
        <p:nvSpPr>
          <p:cNvPr id="1039365" name="AutoShape 5"/>
          <p:cNvSpPr>
            <a:spLocks noChangeArrowheads="1"/>
          </p:cNvSpPr>
          <p:nvPr/>
        </p:nvSpPr>
        <p:spPr bwMode="auto">
          <a:xfrm>
            <a:off x="2351089" y="387346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長期保存</a:t>
            </a:r>
          </a:p>
        </p:txBody>
      </p:sp>
      <p:cxnSp>
        <p:nvCxnSpPr>
          <p:cNvPr id="1039366" name="AutoShape 6"/>
          <p:cNvCxnSpPr>
            <a:cxnSpLocks noChangeShapeType="1"/>
            <a:stCxn id="1039363" idx="2"/>
            <a:endCxn id="1039364" idx="0"/>
          </p:cNvCxnSpPr>
          <p:nvPr/>
        </p:nvCxnSpPr>
        <p:spPr bwMode="auto">
          <a:xfrm>
            <a:off x="2998789" y="2133601"/>
            <a:ext cx="98425" cy="58733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67" name="AutoShape 7"/>
          <p:cNvCxnSpPr>
            <a:cxnSpLocks noChangeShapeType="1"/>
            <a:stCxn id="1039363" idx="2"/>
            <a:endCxn id="1039365" idx="0"/>
          </p:cNvCxnSpPr>
          <p:nvPr/>
        </p:nvCxnSpPr>
        <p:spPr bwMode="auto">
          <a:xfrm>
            <a:off x="2998788" y="2133600"/>
            <a:ext cx="26988" cy="173986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68" name="AutoShape 8"/>
          <p:cNvSpPr>
            <a:spLocks noChangeArrowheads="1"/>
          </p:cNvSpPr>
          <p:nvPr/>
        </p:nvSpPr>
        <p:spPr bwMode="auto">
          <a:xfrm>
            <a:off x="6816726" y="4089718"/>
            <a:ext cx="110328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原本性保証技術</a:t>
            </a:r>
          </a:p>
        </p:txBody>
      </p:sp>
      <p:sp>
        <p:nvSpPr>
          <p:cNvPr id="1039369" name="AutoShape 9"/>
          <p:cNvSpPr>
            <a:spLocks noChangeArrowheads="1"/>
          </p:cNvSpPr>
          <p:nvPr/>
        </p:nvSpPr>
        <p:spPr bwMode="auto">
          <a:xfrm>
            <a:off x="6311900" y="4881881"/>
            <a:ext cx="188750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新たな標準に対応した移行技術</a:t>
            </a:r>
          </a:p>
        </p:txBody>
      </p:sp>
      <p:sp>
        <p:nvSpPr>
          <p:cNvPr id="1039370" name="AutoShape 10"/>
          <p:cNvSpPr>
            <a:spLocks noChangeArrowheads="1"/>
          </p:cNvSpPr>
          <p:nvPr/>
        </p:nvSpPr>
        <p:spPr bwMode="auto">
          <a:xfrm>
            <a:off x="4654550" y="5602606"/>
            <a:ext cx="121766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コンテンツ保護機能</a:t>
            </a:r>
          </a:p>
        </p:txBody>
      </p:sp>
      <p:cxnSp>
        <p:nvCxnSpPr>
          <p:cNvPr id="1039371" name="AutoShape 11"/>
          <p:cNvCxnSpPr>
            <a:cxnSpLocks noChangeShapeType="1"/>
            <a:stCxn id="1039376" idx="3"/>
            <a:endCxn id="1039368" idx="1"/>
          </p:cNvCxnSpPr>
          <p:nvPr/>
        </p:nvCxnSpPr>
        <p:spPr bwMode="auto">
          <a:xfrm>
            <a:off x="6049387" y="3578225"/>
            <a:ext cx="767338" cy="6477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72" name="AutoShape 12"/>
          <p:cNvCxnSpPr>
            <a:cxnSpLocks noChangeShapeType="1"/>
            <a:stCxn id="1039377" idx="2"/>
            <a:endCxn id="1039369" idx="1"/>
          </p:cNvCxnSpPr>
          <p:nvPr/>
        </p:nvCxnSpPr>
        <p:spPr bwMode="auto">
          <a:xfrm>
            <a:off x="5391304" y="4435158"/>
            <a:ext cx="920596" cy="5829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73" name="AutoShape 13"/>
          <p:cNvCxnSpPr>
            <a:cxnSpLocks noChangeShapeType="1"/>
            <a:stCxn id="1039365" idx="3"/>
            <a:endCxn id="1039370" idx="1"/>
          </p:cNvCxnSpPr>
          <p:nvPr/>
        </p:nvCxnSpPr>
        <p:spPr bwMode="auto">
          <a:xfrm>
            <a:off x="3700464" y="4026695"/>
            <a:ext cx="954086" cy="171211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74" name="AutoShape 14"/>
          <p:cNvSpPr>
            <a:spLocks noChangeArrowheads="1"/>
          </p:cNvSpPr>
          <p:nvPr/>
        </p:nvSpPr>
        <p:spPr bwMode="auto">
          <a:xfrm>
            <a:off x="4799013" y="2433956"/>
            <a:ext cx="97256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分散収集機能</a:t>
            </a:r>
          </a:p>
        </p:txBody>
      </p:sp>
      <p:sp>
        <p:nvSpPr>
          <p:cNvPr id="1039375" name="AutoShape 15"/>
          <p:cNvSpPr>
            <a:spLocks noChangeArrowheads="1"/>
          </p:cNvSpPr>
          <p:nvPr/>
        </p:nvSpPr>
        <p:spPr bwMode="auto">
          <a:xfrm>
            <a:off x="4727576" y="2865756"/>
            <a:ext cx="136799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分散データベース機能</a:t>
            </a:r>
          </a:p>
        </p:txBody>
      </p:sp>
      <p:sp>
        <p:nvSpPr>
          <p:cNvPr id="1039376" name="AutoShape 16"/>
          <p:cNvSpPr>
            <a:spLocks noChangeArrowheads="1"/>
          </p:cNvSpPr>
          <p:nvPr/>
        </p:nvSpPr>
        <p:spPr bwMode="auto">
          <a:xfrm>
            <a:off x="4438651" y="3442018"/>
            <a:ext cx="161073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確実に長期保存する機能</a:t>
            </a:r>
          </a:p>
        </p:txBody>
      </p:sp>
      <p:sp>
        <p:nvSpPr>
          <p:cNvPr id="1039377" name="AutoShape 17"/>
          <p:cNvSpPr>
            <a:spLocks noChangeArrowheads="1"/>
          </p:cNvSpPr>
          <p:nvPr/>
        </p:nvSpPr>
        <p:spPr bwMode="auto">
          <a:xfrm>
            <a:off x="4438651" y="4162743"/>
            <a:ext cx="1905305"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確実に再生できるようにする機能</a:t>
            </a:r>
          </a:p>
        </p:txBody>
      </p:sp>
      <p:cxnSp>
        <p:nvCxnSpPr>
          <p:cNvPr id="1039378" name="AutoShape 18"/>
          <p:cNvCxnSpPr>
            <a:cxnSpLocks noChangeShapeType="1"/>
            <a:stCxn id="1039365" idx="3"/>
            <a:endCxn id="1039376" idx="1"/>
          </p:cNvCxnSpPr>
          <p:nvPr/>
        </p:nvCxnSpPr>
        <p:spPr bwMode="auto">
          <a:xfrm flipV="1">
            <a:off x="3700464" y="3578226"/>
            <a:ext cx="738187" cy="4484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79" name="AutoShape 19"/>
          <p:cNvCxnSpPr>
            <a:cxnSpLocks noChangeShapeType="1"/>
            <a:stCxn id="1039365" idx="3"/>
            <a:endCxn id="1039377" idx="1"/>
          </p:cNvCxnSpPr>
          <p:nvPr/>
        </p:nvCxnSpPr>
        <p:spPr bwMode="auto">
          <a:xfrm>
            <a:off x="3700464" y="4026695"/>
            <a:ext cx="738187" cy="27225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0" name="AutoShape 20"/>
          <p:cNvCxnSpPr>
            <a:cxnSpLocks noChangeShapeType="1"/>
            <a:stCxn id="1039364" idx="3"/>
            <a:endCxn id="1039374" idx="1"/>
          </p:cNvCxnSpPr>
          <p:nvPr/>
        </p:nvCxnSpPr>
        <p:spPr bwMode="auto">
          <a:xfrm flipV="1">
            <a:off x="3771901" y="2570163"/>
            <a:ext cx="1027113" cy="30400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1" name="AutoShape 21"/>
          <p:cNvCxnSpPr>
            <a:cxnSpLocks noChangeShapeType="1"/>
            <a:stCxn id="1039364" idx="3"/>
            <a:endCxn id="1039375" idx="1"/>
          </p:cNvCxnSpPr>
          <p:nvPr/>
        </p:nvCxnSpPr>
        <p:spPr bwMode="auto">
          <a:xfrm>
            <a:off x="3771901" y="2874170"/>
            <a:ext cx="955675" cy="1277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82" name="AutoShape 22"/>
          <p:cNvSpPr>
            <a:spLocks noChangeArrowheads="1"/>
          </p:cNvSpPr>
          <p:nvPr/>
        </p:nvSpPr>
        <p:spPr bwMode="auto">
          <a:xfrm>
            <a:off x="6743701" y="3586481"/>
            <a:ext cx="136472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ディザスタリカバリ機能</a:t>
            </a:r>
          </a:p>
        </p:txBody>
      </p:sp>
      <p:sp>
        <p:nvSpPr>
          <p:cNvPr id="1039383" name="AutoShape 23"/>
          <p:cNvSpPr>
            <a:spLocks noChangeArrowheads="1"/>
          </p:cNvSpPr>
          <p:nvPr/>
        </p:nvSpPr>
        <p:spPr bwMode="auto">
          <a:xfrm>
            <a:off x="6743700" y="3010019"/>
            <a:ext cx="1529760"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長期保存デバイスの開発</a:t>
            </a:r>
          </a:p>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次世代ストレージ技術</a:t>
            </a:r>
          </a:p>
        </p:txBody>
      </p:sp>
      <p:cxnSp>
        <p:nvCxnSpPr>
          <p:cNvPr id="1039384" name="AutoShape 24"/>
          <p:cNvCxnSpPr>
            <a:cxnSpLocks noChangeShapeType="1"/>
            <a:stCxn id="1039376" idx="3"/>
            <a:endCxn id="1039383" idx="1"/>
          </p:cNvCxnSpPr>
          <p:nvPr/>
        </p:nvCxnSpPr>
        <p:spPr bwMode="auto">
          <a:xfrm flipV="1">
            <a:off x="6049388" y="3231356"/>
            <a:ext cx="694312" cy="34687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5" name="AutoShape 25"/>
          <p:cNvCxnSpPr>
            <a:cxnSpLocks noChangeShapeType="1"/>
            <a:stCxn id="1039376" idx="3"/>
            <a:endCxn id="1039382" idx="1"/>
          </p:cNvCxnSpPr>
          <p:nvPr/>
        </p:nvCxnSpPr>
        <p:spPr bwMode="auto">
          <a:xfrm>
            <a:off x="6049388" y="3578226"/>
            <a:ext cx="694313" cy="14446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86" name="AutoShape 26"/>
          <p:cNvSpPr>
            <a:spLocks noChangeArrowheads="1"/>
          </p:cNvSpPr>
          <p:nvPr/>
        </p:nvSpPr>
        <p:spPr bwMode="auto">
          <a:xfrm>
            <a:off x="8615364" y="4594543"/>
            <a:ext cx="101831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マイグレーション</a:t>
            </a:r>
          </a:p>
        </p:txBody>
      </p:sp>
      <p:sp>
        <p:nvSpPr>
          <p:cNvPr id="1039387" name="AutoShape 27"/>
          <p:cNvSpPr>
            <a:spLocks noChangeArrowheads="1"/>
          </p:cNvSpPr>
          <p:nvPr/>
        </p:nvSpPr>
        <p:spPr bwMode="auto">
          <a:xfrm>
            <a:off x="8686801" y="5386706"/>
            <a:ext cx="98563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エミュレーション</a:t>
            </a:r>
          </a:p>
        </p:txBody>
      </p:sp>
      <p:cxnSp>
        <p:nvCxnSpPr>
          <p:cNvPr id="1039388" name="AutoShape 28"/>
          <p:cNvCxnSpPr>
            <a:cxnSpLocks noChangeShapeType="1"/>
            <a:stCxn id="1039369" idx="3"/>
            <a:endCxn id="1039386" idx="1"/>
          </p:cNvCxnSpPr>
          <p:nvPr/>
        </p:nvCxnSpPr>
        <p:spPr bwMode="auto">
          <a:xfrm flipV="1">
            <a:off x="8199402" y="4730751"/>
            <a:ext cx="415962" cy="2873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9" name="AutoShape 29"/>
          <p:cNvCxnSpPr>
            <a:cxnSpLocks noChangeShapeType="1"/>
            <a:stCxn id="1039369" idx="3"/>
            <a:endCxn id="1039387" idx="1"/>
          </p:cNvCxnSpPr>
          <p:nvPr/>
        </p:nvCxnSpPr>
        <p:spPr bwMode="auto">
          <a:xfrm>
            <a:off x="8199402" y="5018089"/>
            <a:ext cx="487399" cy="5048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0" name="AutoShape 30"/>
          <p:cNvSpPr>
            <a:spLocks noChangeArrowheads="1"/>
          </p:cNvSpPr>
          <p:nvPr/>
        </p:nvSpPr>
        <p:spPr bwMode="auto">
          <a:xfrm>
            <a:off x="4511675" y="1497331"/>
            <a:ext cx="129446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確実に収集する機能</a:t>
            </a:r>
          </a:p>
        </p:txBody>
      </p:sp>
      <p:cxnSp>
        <p:nvCxnSpPr>
          <p:cNvPr id="1039391" name="AutoShape 31"/>
          <p:cNvCxnSpPr>
            <a:cxnSpLocks noChangeShapeType="1"/>
            <a:stCxn id="1039364" idx="3"/>
            <a:endCxn id="1039390" idx="1"/>
          </p:cNvCxnSpPr>
          <p:nvPr/>
        </p:nvCxnSpPr>
        <p:spPr bwMode="auto">
          <a:xfrm flipV="1">
            <a:off x="3771901" y="1633539"/>
            <a:ext cx="739774" cy="12406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92" name="AutoShape 32"/>
          <p:cNvCxnSpPr>
            <a:cxnSpLocks noChangeShapeType="1"/>
            <a:stCxn id="1039376" idx="0"/>
            <a:endCxn id="1039375" idx="2"/>
          </p:cNvCxnSpPr>
          <p:nvPr/>
        </p:nvCxnSpPr>
        <p:spPr bwMode="auto">
          <a:xfrm flipV="1">
            <a:off x="5244020" y="3138171"/>
            <a:ext cx="167552" cy="30384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3" name="AutoShape 33"/>
          <p:cNvSpPr>
            <a:spLocks noChangeArrowheads="1"/>
          </p:cNvSpPr>
          <p:nvPr/>
        </p:nvSpPr>
        <p:spPr bwMode="auto">
          <a:xfrm>
            <a:off x="8543925" y="2937193"/>
            <a:ext cx="1785536"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Meiryo UI" panose="020B0604030504040204" pitchFamily="50" charset="-128"/>
                <a:ea typeface="Meiryo UI" panose="020B0604030504040204" pitchFamily="50" charset="-128"/>
              </a:rPr>
              <a:t>OAIS</a:t>
            </a:r>
            <a:r>
              <a:rPr lang="ja-JP" altLang="en-US" sz="1000" b="1">
                <a:solidFill>
                  <a:prstClr val="black"/>
                </a:solidFill>
                <a:latin typeface="Meiryo UI" panose="020B0604030504040204" pitchFamily="50" charset="-128"/>
                <a:ea typeface="Meiryo UI" panose="020B0604030504040204" pitchFamily="50" charset="-128"/>
              </a:rPr>
              <a:t>に準拠した保存システム</a:t>
            </a:r>
          </a:p>
        </p:txBody>
      </p:sp>
      <p:cxnSp>
        <p:nvCxnSpPr>
          <p:cNvPr id="1039394" name="AutoShape 34"/>
          <p:cNvCxnSpPr>
            <a:cxnSpLocks noChangeShapeType="1"/>
            <a:stCxn id="1039376" idx="3"/>
            <a:endCxn id="1039403" idx="1"/>
          </p:cNvCxnSpPr>
          <p:nvPr/>
        </p:nvCxnSpPr>
        <p:spPr bwMode="auto">
          <a:xfrm flipV="1">
            <a:off x="6049388" y="2570164"/>
            <a:ext cx="118051" cy="10080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5" name="AutoShape 35"/>
          <p:cNvSpPr>
            <a:spLocks noChangeArrowheads="1"/>
          </p:cNvSpPr>
          <p:nvPr/>
        </p:nvSpPr>
        <p:spPr bwMode="auto">
          <a:xfrm>
            <a:off x="6167438" y="1497331"/>
            <a:ext cx="71786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差分収集</a:t>
            </a:r>
          </a:p>
        </p:txBody>
      </p:sp>
      <p:sp>
        <p:nvSpPr>
          <p:cNvPr id="1039396" name="AutoShape 36"/>
          <p:cNvSpPr>
            <a:spLocks noChangeArrowheads="1"/>
          </p:cNvSpPr>
          <p:nvPr/>
        </p:nvSpPr>
        <p:spPr bwMode="auto">
          <a:xfrm>
            <a:off x="7823200" y="1713032"/>
            <a:ext cx="1577145"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差分コンテンツによる</a:t>
            </a:r>
          </a:p>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サイトイメージの再現技術</a:t>
            </a:r>
          </a:p>
        </p:txBody>
      </p:sp>
      <p:cxnSp>
        <p:nvCxnSpPr>
          <p:cNvPr id="1039397" name="AutoShape 37"/>
          <p:cNvCxnSpPr>
            <a:cxnSpLocks noChangeShapeType="1"/>
            <a:stCxn id="1039390" idx="3"/>
            <a:endCxn id="1039395" idx="1"/>
          </p:cNvCxnSpPr>
          <p:nvPr/>
        </p:nvCxnSpPr>
        <p:spPr bwMode="auto">
          <a:xfrm>
            <a:off x="5806137" y="1633539"/>
            <a:ext cx="361301" cy="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98" name="AutoShape 38"/>
          <p:cNvCxnSpPr>
            <a:cxnSpLocks noChangeShapeType="1"/>
            <a:stCxn id="1039395" idx="3"/>
            <a:endCxn id="1039396" idx="1"/>
          </p:cNvCxnSpPr>
          <p:nvPr/>
        </p:nvCxnSpPr>
        <p:spPr bwMode="auto">
          <a:xfrm>
            <a:off x="6885306" y="1633539"/>
            <a:ext cx="937894" cy="30083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9" name="AutoShape 39"/>
          <p:cNvSpPr>
            <a:spLocks noChangeArrowheads="1"/>
          </p:cNvSpPr>
          <p:nvPr/>
        </p:nvSpPr>
        <p:spPr bwMode="auto">
          <a:xfrm>
            <a:off x="5735639" y="2002156"/>
            <a:ext cx="141004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投擲ページの収集技術</a:t>
            </a:r>
          </a:p>
        </p:txBody>
      </p:sp>
      <p:cxnSp>
        <p:nvCxnSpPr>
          <p:cNvPr id="1039400" name="AutoShape 40"/>
          <p:cNvCxnSpPr>
            <a:cxnSpLocks noChangeShapeType="1"/>
            <a:stCxn id="1039390" idx="2"/>
            <a:endCxn id="1039399" idx="1"/>
          </p:cNvCxnSpPr>
          <p:nvPr/>
        </p:nvCxnSpPr>
        <p:spPr bwMode="auto">
          <a:xfrm>
            <a:off x="5158906" y="1769746"/>
            <a:ext cx="576733" cy="3686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401" name="AutoShape 41"/>
          <p:cNvSpPr>
            <a:spLocks noChangeArrowheads="1"/>
          </p:cNvSpPr>
          <p:nvPr/>
        </p:nvSpPr>
        <p:spPr bwMode="auto">
          <a:xfrm>
            <a:off x="8124826" y="4005382"/>
            <a:ext cx="2227481" cy="442674"/>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en-US" altLang="ja-JP" b="0">
                <a:solidFill>
                  <a:prstClr val="black"/>
                </a:solidFill>
                <a:latin typeface="Meiryo UI" panose="020B0604030504040204" pitchFamily="50" charset="-128"/>
                <a:ea typeface="Meiryo UI" panose="020B0604030504040204" pitchFamily="50" charset="-128"/>
              </a:rPr>
              <a:t>100</a:t>
            </a:r>
            <a:r>
              <a:rPr lang="ja-JP" altLang="en-US" b="0">
                <a:solidFill>
                  <a:prstClr val="black"/>
                </a:solidFill>
                <a:latin typeface="Meiryo UI" panose="020B0604030504040204" pitchFamily="50" charset="-128"/>
                <a:ea typeface="Meiryo UI" panose="020B0604030504040204" pitchFamily="50" charset="-128"/>
              </a:rPr>
              <a:t>年のオーダーで証明できる認証局、</a:t>
            </a:r>
          </a:p>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タイムスタンプ等</a:t>
            </a:r>
          </a:p>
        </p:txBody>
      </p:sp>
      <p:cxnSp>
        <p:nvCxnSpPr>
          <p:cNvPr id="1039402" name="AutoShape 42"/>
          <p:cNvCxnSpPr>
            <a:cxnSpLocks noChangeShapeType="1"/>
            <a:stCxn id="1039368" idx="3"/>
            <a:endCxn id="1039401" idx="1"/>
          </p:cNvCxnSpPr>
          <p:nvPr/>
        </p:nvCxnSpPr>
        <p:spPr bwMode="auto">
          <a:xfrm>
            <a:off x="7920009" y="4225926"/>
            <a:ext cx="204817" cy="79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403" name="AutoShape 43"/>
          <p:cNvSpPr>
            <a:spLocks noChangeArrowheads="1"/>
          </p:cNvSpPr>
          <p:nvPr/>
        </p:nvSpPr>
        <p:spPr bwMode="auto">
          <a:xfrm>
            <a:off x="6167439" y="2433956"/>
            <a:ext cx="2330973" cy="272415"/>
          </a:xfrm>
          <a:prstGeom prst="roundRect">
            <a:avLst>
              <a:gd name="adj" fmla="val 16667"/>
            </a:avLst>
          </a:prstGeom>
          <a:gradFill rotWithShape="1">
            <a:gsLst>
              <a:gs pos="0">
                <a:srgbClr val="FFFFFF"/>
              </a:gs>
              <a:gs pos="100000">
                <a:srgbClr val="CCFFFF"/>
              </a:gs>
            </a:gsLst>
            <a:path path="shape">
              <a:fillToRect l="50000" t="50000" r="50000" b="50000"/>
            </a:path>
          </a:gradFill>
          <a:ln w="38100">
            <a:solidFill>
              <a:srgbClr val="00FFFF"/>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Meiryo UI" panose="020B0604030504040204" pitchFamily="50" charset="-128"/>
                <a:ea typeface="Meiryo UI" panose="020B0604030504040204" pitchFamily="50" charset="-128"/>
              </a:rPr>
              <a:t>OAIS</a:t>
            </a:r>
            <a:r>
              <a:rPr lang="ja-JP" altLang="en-US" sz="1000" b="1">
                <a:solidFill>
                  <a:prstClr val="black"/>
                </a:solidFill>
                <a:latin typeface="Meiryo UI" panose="020B0604030504040204" pitchFamily="50" charset="-128"/>
                <a:ea typeface="Meiryo UI" panose="020B0604030504040204" pitchFamily="50" charset="-128"/>
              </a:rPr>
              <a:t>（保存システムのフレームワーク）</a:t>
            </a:r>
            <a:endParaRPr lang="ja-JP" altLang="en-US" sz="1000">
              <a:solidFill>
                <a:prstClr val="black"/>
              </a:solidFill>
              <a:latin typeface="Meiryo UI" panose="020B0604030504040204" pitchFamily="50" charset="-128"/>
              <a:ea typeface="Meiryo UI" panose="020B0604030504040204" pitchFamily="50" charset="-128"/>
            </a:endParaRPr>
          </a:p>
        </p:txBody>
      </p:sp>
      <p:cxnSp>
        <p:nvCxnSpPr>
          <p:cNvPr id="1039404" name="AutoShape 44"/>
          <p:cNvCxnSpPr>
            <a:cxnSpLocks noChangeShapeType="1"/>
            <a:stCxn id="1039403" idx="2"/>
            <a:endCxn id="1039393" idx="1"/>
          </p:cNvCxnSpPr>
          <p:nvPr/>
        </p:nvCxnSpPr>
        <p:spPr bwMode="auto">
          <a:xfrm>
            <a:off x="7332926" y="2706371"/>
            <a:ext cx="1210999" cy="36703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46" name="横巻き 45"/>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3104325746"/>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8A4A43C0-D3C6-4BF4-B522-796B12CB0F93}"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323</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80899" name="Rectangle 2"/>
          <p:cNvSpPr>
            <a:spLocks noGrp="1" noChangeArrowheads="1"/>
          </p:cNvSpPr>
          <p:nvPr>
            <p:ph type="title"/>
          </p:nvPr>
        </p:nvSpPr>
        <p:spPr>
          <a:xfrm>
            <a:off x="0" y="44294"/>
            <a:ext cx="12192000" cy="941545"/>
          </a:xfrm>
        </p:spPr>
        <p:txBody>
          <a:bodyPr>
            <a:normAutofit fontScale="90000"/>
          </a:bodyPr>
          <a:lstStyle/>
          <a:p>
            <a:r>
              <a:rPr lang="ja-JP" altLang="en-US" sz="2800" dirty="0"/>
              <a:t>機能ごとに必要な技術要素</a:t>
            </a:r>
            <a:r>
              <a:rPr lang="ja-JP" altLang="en-US" sz="4000" dirty="0"/>
              <a:t/>
            </a:r>
            <a:br>
              <a:rPr lang="ja-JP" altLang="en-US" sz="4000" dirty="0"/>
            </a:br>
            <a:r>
              <a:rPr lang="ja-JP" altLang="en-US" sz="4000" dirty="0"/>
              <a:t>情報の組織化・情報と人の関係付け</a:t>
            </a:r>
          </a:p>
        </p:txBody>
      </p:sp>
      <p:sp>
        <p:nvSpPr>
          <p:cNvPr id="1041411" name="AutoShape 3"/>
          <p:cNvSpPr>
            <a:spLocks noChangeArrowheads="1"/>
          </p:cNvSpPr>
          <p:nvPr/>
        </p:nvSpPr>
        <p:spPr bwMode="auto">
          <a:xfrm>
            <a:off x="1841068" y="4720036"/>
            <a:ext cx="1469302" cy="340519"/>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情報の属性付与</a:t>
            </a:r>
          </a:p>
        </p:txBody>
      </p:sp>
      <p:sp>
        <p:nvSpPr>
          <p:cNvPr id="1041412" name="AutoShape 4"/>
          <p:cNvSpPr>
            <a:spLocks noChangeArrowheads="1"/>
          </p:cNvSpPr>
          <p:nvPr/>
        </p:nvSpPr>
        <p:spPr bwMode="auto">
          <a:xfrm>
            <a:off x="2303017" y="3780116"/>
            <a:ext cx="1205804"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情報と情報の</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関連付け</a:t>
            </a:r>
          </a:p>
        </p:txBody>
      </p:sp>
      <p:sp>
        <p:nvSpPr>
          <p:cNvPr id="1041413" name="AutoShape 5"/>
          <p:cNvSpPr>
            <a:spLocks noChangeArrowheads="1"/>
          </p:cNvSpPr>
          <p:nvPr/>
        </p:nvSpPr>
        <p:spPr bwMode="auto">
          <a:xfrm>
            <a:off x="4377514" y="5858867"/>
            <a:ext cx="1774860"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自動組織化</a:t>
            </a:r>
            <a:br>
              <a:rPr lang="ja-JP" altLang="en-US" sz="1200" b="1">
                <a:solidFill>
                  <a:srgbClr val="ED7D31"/>
                </a:solidFill>
                <a:latin typeface="Meiryo UI" panose="020B0604030504040204" pitchFamily="50" charset="-128"/>
                <a:ea typeface="Meiryo UI" panose="020B0604030504040204" pitchFamily="50" charset="-128"/>
              </a:rPr>
            </a:br>
            <a:r>
              <a:rPr lang="ja-JP" altLang="en-US" sz="1200" b="1">
                <a:solidFill>
                  <a:srgbClr val="ED7D31"/>
                </a:solidFill>
                <a:latin typeface="Meiryo UI" panose="020B0604030504040204" pitchFamily="50" charset="-128"/>
                <a:ea typeface="Meiryo UI" panose="020B0604030504040204" pitchFamily="50" charset="-128"/>
              </a:rPr>
              <a:t>（自動メタデータ付与）</a:t>
            </a:r>
          </a:p>
        </p:txBody>
      </p:sp>
      <p:sp>
        <p:nvSpPr>
          <p:cNvPr id="1041414" name="AutoShape 6"/>
          <p:cNvSpPr>
            <a:spLocks noChangeArrowheads="1"/>
          </p:cNvSpPr>
          <p:nvPr/>
        </p:nvSpPr>
        <p:spPr bwMode="auto">
          <a:xfrm>
            <a:off x="4482956" y="3946486"/>
            <a:ext cx="215293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セマンティックウェブ技術の適用</a:t>
            </a:r>
          </a:p>
        </p:txBody>
      </p:sp>
      <p:sp>
        <p:nvSpPr>
          <p:cNvPr id="1041415" name="AutoShape 7"/>
          <p:cNvSpPr>
            <a:spLocks noChangeArrowheads="1"/>
          </p:cNvSpPr>
          <p:nvPr/>
        </p:nvSpPr>
        <p:spPr bwMode="auto">
          <a:xfrm>
            <a:off x="1869384" y="1548091"/>
            <a:ext cx="1195184"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利用した人の</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属性把握</a:t>
            </a:r>
          </a:p>
        </p:txBody>
      </p:sp>
      <p:sp>
        <p:nvSpPr>
          <p:cNvPr id="1041416" name="AutoShape 8"/>
          <p:cNvSpPr>
            <a:spLocks noChangeArrowheads="1"/>
          </p:cNvSpPr>
          <p:nvPr/>
        </p:nvSpPr>
        <p:spPr bwMode="auto">
          <a:xfrm>
            <a:off x="2337833" y="2627591"/>
            <a:ext cx="955199"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人と人の</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関連付け</a:t>
            </a:r>
          </a:p>
        </p:txBody>
      </p:sp>
      <p:sp>
        <p:nvSpPr>
          <p:cNvPr id="1041417" name="AutoShape 9"/>
          <p:cNvSpPr>
            <a:spLocks noChangeArrowheads="1"/>
          </p:cNvSpPr>
          <p:nvPr/>
        </p:nvSpPr>
        <p:spPr bwMode="auto">
          <a:xfrm>
            <a:off x="4331918" y="3203853"/>
            <a:ext cx="1658089"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情報と利用した人の</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関係付け</a:t>
            </a:r>
          </a:p>
        </p:txBody>
      </p:sp>
      <p:cxnSp>
        <p:nvCxnSpPr>
          <p:cNvPr id="1041418" name="AutoShape 10"/>
          <p:cNvCxnSpPr>
            <a:cxnSpLocks noChangeShapeType="1"/>
            <a:stCxn id="1041415" idx="3"/>
            <a:endCxn id="1041423" idx="1"/>
          </p:cNvCxnSpPr>
          <p:nvPr/>
        </p:nvCxnSpPr>
        <p:spPr bwMode="auto">
          <a:xfrm flipV="1">
            <a:off x="3064568" y="1723233"/>
            <a:ext cx="824280" cy="11429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19" name="AutoShape 11"/>
          <p:cNvCxnSpPr>
            <a:cxnSpLocks noChangeShapeType="1"/>
            <a:stCxn id="1041415" idx="2"/>
            <a:endCxn id="1041416" idx="0"/>
          </p:cNvCxnSpPr>
          <p:nvPr/>
        </p:nvCxnSpPr>
        <p:spPr bwMode="auto">
          <a:xfrm>
            <a:off x="2466976" y="2126973"/>
            <a:ext cx="348457" cy="5006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0" name="AutoShape 12"/>
          <p:cNvCxnSpPr>
            <a:cxnSpLocks noChangeShapeType="1"/>
            <a:stCxn id="1041411" idx="0"/>
            <a:endCxn id="1041412" idx="2"/>
          </p:cNvCxnSpPr>
          <p:nvPr/>
        </p:nvCxnSpPr>
        <p:spPr bwMode="auto">
          <a:xfrm flipV="1">
            <a:off x="2575719" y="4358998"/>
            <a:ext cx="330200" cy="3610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1" name="AutoShape 13"/>
          <p:cNvCxnSpPr>
            <a:cxnSpLocks noChangeShapeType="1"/>
            <a:stCxn id="1041412" idx="0"/>
            <a:endCxn id="1041417" idx="1"/>
          </p:cNvCxnSpPr>
          <p:nvPr/>
        </p:nvCxnSpPr>
        <p:spPr bwMode="auto">
          <a:xfrm flipV="1">
            <a:off x="2905919" y="3493294"/>
            <a:ext cx="1425999" cy="28682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2" name="AutoShape 14"/>
          <p:cNvCxnSpPr>
            <a:cxnSpLocks noChangeShapeType="1"/>
            <a:stCxn id="1041416" idx="2"/>
            <a:endCxn id="1041417" idx="1"/>
          </p:cNvCxnSpPr>
          <p:nvPr/>
        </p:nvCxnSpPr>
        <p:spPr bwMode="auto">
          <a:xfrm>
            <a:off x="2815433" y="3206473"/>
            <a:ext cx="1516485" cy="28682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23" name="AutoShape 15"/>
          <p:cNvSpPr>
            <a:spLocks noChangeArrowheads="1"/>
          </p:cNvSpPr>
          <p:nvPr/>
        </p:nvSpPr>
        <p:spPr bwMode="auto">
          <a:xfrm>
            <a:off x="3888848" y="1569999"/>
            <a:ext cx="142028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パーソナライズ機能</a:t>
            </a:r>
          </a:p>
        </p:txBody>
      </p:sp>
      <p:cxnSp>
        <p:nvCxnSpPr>
          <p:cNvPr id="1041424" name="AutoShape 16"/>
          <p:cNvCxnSpPr>
            <a:cxnSpLocks noChangeShapeType="1"/>
            <a:stCxn id="1041430" idx="3"/>
            <a:endCxn id="1041413" idx="1"/>
          </p:cNvCxnSpPr>
          <p:nvPr/>
        </p:nvCxnSpPr>
        <p:spPr bwMode="auto">
          <a:xfrm>
            <a:off x="4059022" y="5611020"/>
            <a:ext cx="318492" cy="50323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5" name="AutoShape 17"/>
          <p:cNvCxnSpPr>
            <a:cxnSpLocks noChangeShapeType="1"/>
            <a:stCxn id="1041412" idx="3"/>
            <a:endCxn id="1041414" idx="1"/>
          </p:cNvCxnSpPr>
          <p:nvPr/>
        </p:nvCxnSpPr>
        <p:spPr bwMode="auto">
          <a:xfrm>
            <a:off x="3508821" y="4069557"/>
            <a:ext cx="974135" cy="3016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26" name="AutoShape 18"/>
          <p:cNvSpPr>
            <a:spLocks noChangeArrowheads="1"/>
          </p:cNvSpPr>
          <p:nvPr/>
        </p:nvSpPr>
        <p:spPr bwMode="auto">
          <a:xfrm>
            <a:off x="4451447" y="4594186"/>
            <a:ext cx="1879409"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en-US" altLang="ja-JP" sz="1200" b="1">
                <a:solidFill>
                  <a:srgbClr val="ED7D31"/>
                </a:solidFill>
                <a:latin typeface="Meiryo UI" panose="020B0604030504040204" pitchFamily="50" charset="-128"/>
                <a:ea typeface="Meiryo UI" panose="020B0604030504040204" pitchFamily="50" charset="-128"/>
              </a:rPr>
              <a:t>FRBR</a:t>
            </a:r>
            <a:r>
              <a:rPr lang="ja-JP" altLang="en-US" sz="1200" b="1">
                <a:solidFill>
                  <a:srgbClr val="ED7D31"/>
                </a:solidFill>
                <a:latin typeface="Meiryo UI" panose="020B0604030504040204" pitchFamily="50" charset="-128"/>
                <a:ea typeface="Meiryo UI" panose="020B0604030504040204" pitchFamily="50" charset="-128"/>
              </a:rPr>
              <a:t>の概念での組織化</a:t>
            </a:r>
          </a:p>
        </p:txBody>
      </p:sp>
      <p:cxnSp>
        <p:nvCxnSpPr>
          <p:cNvPr id="1041427" name="AutoShape 19"/>
          <p:cNvCxnSpPr>
            <a:cxnSpLocks noChangeShapeType="1"/>
            <a:stCxn id="1041430" idx="3"/>
            <a:endCxn id="1041426" idx="1"/>
          </p:cNvCxnSpPr>
          <p:nvPr/>
        </p:nvCxnSpPr>
        <p:spPr bwMode="auto">
          <a:xfrm flipV="1">
            <a:off x="4059022" y="4747420"/>
            <a:ext cx="392425" cy="8636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28" name="AutoShape 20"/>
          <p:cNvSpPr>
            <a:spLocks noChangeArrowheads="1"/>
          </p:cNvSpPr>
          <p:nvPr/>
        </p:nvSpPr>
        <p:spPr bwMode="auto">
          <a:xfrm>
            <a:off x="3661212" y="2433599"/>
            <a:ext cx="112942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個人情報保護</a:t>
            </a:r>
          </a:p>
        </p:txBody>
      </p:sp>
      <p:cxnSp>
        <p:nvCxnSpPr>
          <p:cNvPr id="1041429" name="AutoShape 21"/>
          <p:cNvCxnSpPr>
            <a:cxnSpLocks noChangeShapeType="1"/>
            <a:stCxn id="1041415" idx="3"/>
            <a:endCxn id="1041428" idx="1"/>
          </p:cNvCxnSpPr>
          <p:nvPr/>
        </p:nvCxnSpPr>
        <p:spPr bwMode="auto">
          <a:xfrm>
            <a:off x="3064568" y="1837532"/>
            <a:ext cx="596644" cy="74930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30" name="AutoShape 22"/>
          <p:cNvSpPr>
            <a:spLocks noChangeArrowheads="1"/>
          </p:cNvSpPr>
          <p:nvPr/>
        </p:nvSpPr>
        <p:spPr bwMode="auto">
          <a:xfrm>
            <a:off x="2275104" y="5457786"/>
            <a:ext cx="178391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組織化を容易にする技術</a:t>
            </a:r>
          </a:p>
        </p:txBody>
      </p:sp>
      <p:cxnSp>
        <p:nvCxnSpPr>
          <p:cNvPr id="1041431" name="AutoShape 23"/>
          <p:cNvCxnSpPr>
            <a:cxnSpLocks noChangeShapeType="1"/>
            <a:stCxn id="1041411" idx="2"/>
            <a:endCxn id="1041430" idx="0"/>
          </p:cNvCxnSpPr>
          <p:nvPr/>
        </p:nvCxnSpPr>
        <p:spPr bwMode="auto">
          <a:xfrm>
            <a:off x="2575719" y="5060555"/>
            <a:ext cx="591344" cy="397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32" name="AutoShape 24"/>
          <p:cNvSpPr>
            <a:spLocks noChangeArrowheads="1"/>
          </p:cNvSpPr>
          <p:nvPr/>
        </p:nvSpPr>
        <p:spPr bwMode="auto">
          <a:xfrm>
            <a:off x="6035616" y="2146261"/>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利用履歴を管理する機能</a:t>
            </a:r>
          </a:p>
        </p:txBody>
      </p:sp>
      <p:sp>
        <p:nvSpPr>
          <p:cNvPr id="1041433" name="AutoShape 25"/>
          <p:cNvSpPr>
            <a:spLocks noChangeArrowheads="1"/>
          </p:cNvSpPr>
          <p:nvPr/>
        </p:nvSpPr>
        <p:spPr bwMode="auto">
          <a:xfrm>
            <a:off x="6177003" y="1496974"/>
            <a:ext cx="205097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利用者属性を管理する機能</a:t>
            </a:r>
          </a:p>
        </p:txBody>
      </p:sp>
      <p:cxnSp>
        <p:nvCxnSpPr>
          <p:cNvPr id="1041434" name="AutoShape 26"/>
          <p:cNvCxnSpPr>
            <a:cxnSpLocks noChangeShapeType="1"/>
            <a:stCxn id="1041423" idx="3"/>
            <a:endCxn id="1041433" idx="1"/>
          </p:cNvCxnSpPr>
          <p:nvPr/>
        </p:nvCxnSpPr>
        <p:spPr bwMode="auto">
          <a:xfrm flipV="1">
            <a:off x="5309128" y="1650208"/>
            <a:ext cx="867875" cy="730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35" name="AutoShape 27"/>
          <p:cNvCxnSpPr>
            <a:cxnSpLocks noChangeShapeType="1"/>
            <a:stCxn id="1041423" idx="3"/>
            <a:endCxn id="1041432" idx="1"/>
          </p:cNvCxnSpPr>
          <p:nvPr/>
        </p:nvCxnSpPr>
        <p:spPr bwMode="auto">
          <a:xfrm>
            <a:off x="5309128" y="1723233"/>
            <a:ext cx="726488" cy="5762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36" name="AutoShape 28"/>
          <p:cNvSpPr>
            <a:spLocks noChangeArrowheads="1"/>
          </p:cNvSpPr>
          <p:nvPr/>
        </p:nvSpPr>
        <p:spPr bwMode="auto">
          <a:xfrm>
            <a:off x="7248525" y="4378643"/>
            <a:ext cx="213675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ウェブサイトから著作物を切り出す機能</a:t>
            </a:r>
          </a:p>
        </p:txBody>
      </p:sp>
      <p:sp>
        <p:nvSpPr>
          <p:cNvPr id="1041437" name="AutoShape 29"/>
          <p:cNvSpPr>
            <a:spLocks noChangeArrowheads="1"/>
          </p:cNvSpPr>
          <p:nvPr/>
        </p:nvSpPr>
        <p:spPr bwMode="auto">
          <a:xfrm>
            <a:off x="7392988" y="4812031"/>
            <a:ext cx="119315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メタデータ候補抽出</a:t>
            </a:r>
          </a:p>
        </p:txBody>
      </p:sp>
      <p:sp>
        <p:nvSpPr>
          <p:cNvPr id="1041438" name="AutoShape 30"/>
          <p:cNvSpPr>
            <a:spLocks noChangeArrowheads="1"/>
          </p:cNvSpPr>
          <p:nvPr/>
        </p:nvSpPr>
        <p:spPr bwMode="auto">
          <a:xfrm>
            <a:off x="7319964" y="5170607"/>
            <a:ext cx="2235480"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クラスタリング機能</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サジェストや関連キーワードを用いた分類</a:t>
            </a:r>
          </a:p>
        </p:txBody>
      </p:sp>
      <p:cxnSp>
        <p:nvCxnSpPr>
          <p:cNvPr id="1041439" name="AutoShape 31"/>
          <p:cNvCxnSpPr>
            <a:cxnSpLocks noChangeShapeType="1"/>
            <a:stCxn id="1041413" idx="3"/>
            <a:endCxn id="1041437" idx="1"/>
          </p:cNvCxnSpPr>
          <p:nvPr/>
        </p:nvCxnSpPr>
        <p:spPr bwMode="auto">
          <a:xfrm flipV="1">
            <a:off x="6152374" y="4948239"/>
            <a:ext cx="1240614" cy="116601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0" name="AutoShape 32"/>
          <p:cNvCxnSpPr>
            <a:cxnSpLocks noChangeShapeType="1"/>
            <a:stCxn id="1041413" idx="3"/>
            <a:endCxn id="1041438" idx="1"/>
          </p:cNvCxnSpPr>
          <p:nvPr/>
        </p:nvCxnSpPr>
        <p:spPr bwMode="auto">
          <a:xfrm flipV="1">
            <a:off x="6152374" y="5391944"/>
            <a:ext cx="1167590" cy="72231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41" name="AutoShape 33"/>
          <p:cNvSpPr>
            <a:spLocks noChangeArrowheads="1"/>
          </p:cNvSpPr>
          <p:nvPr/>
        </p:nvSpPr>
        <p:spPr bwMode="auto">
          <a:xfrm>
            <a:off x="7319963" y="6178669"/>
            <a:ext cx="2222579"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音声・静止画・動画の特徴認識機能</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情報の内容の特徴からメタデータを付与</a:t>
            </a:r>
          </a:p>
        </p:txBody>
      </p:sp>
      <p:sp>
        <p:nvSpPr>
          <p:cNvPr id="1041442" name="AutoShape 34"/>
          <p:cNvSpPr>
            <a:spLocks noChangeArrowheads="1"/>
          </p:cNvSpPr>
          <p:nvPr/>
        </p:nvSpPr>
        <p:spPr bwMode="auto">
          <a:xfrm>
            <a:off x="7248526" y="3441819"/>
            <a:ext cx="2311551"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統制語彙とフォークソノミーを組み合わせた</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メタデータ付与技術</a:t>
            </a:r>
          </a:p>
        </p:txBody>
      </p:sp>
      <p:sp>
        <p:nvSpPr>
          <p:cNvPr id="1041443" name="AutoShape 35"/>
          <p:cNvSpPr>
            <a:spLocks noChangeArrowheads="1"/>
          </p:cNvSpPr>
          <p:nvPr/>
        </p:nvSpPr>
        <p:spPr bwMode="auto">
          <a:xfrm>
            <a:off x="7177088" y="2721094"/>
            <a:ext cx="2534904"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利用者評価、利用者タギング、アクセス傾向を</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保持する技術</a:t>
            </a:r>
          </a:p>
        </p:txBody>
      </p:sp>
      <p:cxnSp>
        <p:nvCxnSpPr>
          <p:cNvPr id="1041444" name="AutoShape 36"/>
          <p:cNvCxnSpPr>
            <a:cxnSpLocks noChangeShapeType="1"/>
            <a:stCxn id="1041432" idx="2"/>
            <a:endCxn id="1041443" idx="1"/>
          </p:cNvCxnSpPr>
          <p:nvPr/>
        </p:nvCxnSpPr>
        <p:spPr bwMode="auto">
          <a:xfrm>
            <a:off x="6983413" y="2452728"/>
            <a:ext cx="193675" cy="48970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5" name="AutoShape 37"/>
          <p:cNvCxnSpPr>
            <a:cxnSpLocks noChangeShapeType="1"/>
            <a:stCxn id="1041417" idx="3"/>
            <a:endCxn id="1041443" idx="1"/>
          </p:cNvCxnSpPr>
          <p:nvPr/>
        </p:nvCxnSpPr>
        <p:spPr bwMode="auto">
          <a:xfrm flipV="1">
            <a:off x="5990007" y="2942431"/>
            <a:ext cx="1187081" cy="55086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6" name="AutoShape 38"/>
          <p:cNvCxnSpPr>
            <a:cxnSpLocks noChangeShapeType="1"/>
            <a:stCxn id="1041417" idx="3"/>
            <a:endCxn id="1041442" idx="1"/>
          </p:cNvCxnSpPr>
          <p:nvPr/>
        </p:nvCxnSpPr>
        <p:spPr bwMode="auto">
          <a:xfrm>
            <a:off x="5990007" y="3493294"/>
            <a:ext cx="1258519" cy="1698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7" name="AutoShape 39"/>
          <p:cNvCxnSpPr>
            <a:cxnSpLocks noChangeShapeType="1"/>
            <a:stCxn id="1041413" idx="3"/>
            <a:endCxn id="1041436" idx="1"/>
          </p:cNvCxnSpPr>
          <p:nvPr/>
        </p:nvCxnSpPr>
        <p:spPr bwMode="auto">
          <a:xfrm flipV="1">
            <a:off x="6152374" y="4514851"/>
            <a:ext cx="1096151" cy="159940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8" name="AutoShape 40"/>
          <p:cNvCxnSpPr>
            <a:cxnSpLocks noChangeShapeType="1"/>
            <a:stCxn id="1041426" idx="2"/>
            <a:endCxn id="1041438" idx="1"/>
          </p:cNvCxnSpPr>
          <p:nvPr/>
        </p:nvCxnSpPr>
        <p:spPr bwMode="auto">
          <a:xfrm>
            <a:off x="5391152" y="4900653"/>
            <a:ext cx="1928812" cy="49129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49" name="AutoShape 41"/>
          <p:cNvSpPr>
            <a:spLocks noChangeArrowheads="1"/>
          </p:cNvSpPr>
          <p:nvPr/>
        </p:nvSpPr>
        <p:spPr bwMode="auto">
          <a:xfrm>
            <a:off x="2283813" y="6249949"/>
            <a:ext cx="162044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en-US" altLang="ja-JP" sz="1200" b="1">
                <a:solidFill>
                  <a:srgbClr val="ED7D31"/>
                </a:solidFill>
                <a:latin typeface="Meiryo UI" panose="020B0604030504040204" pitchFamily="50" charset="-128"/>
                <a:ea typeface="Meiryo UI" panose="020B0604030504040204" pitchFamily="50" charset="-128"/>
              </a:rPr>
              <a:t>Web</a:t>
            </a:r>
            <a:r>
              <a:rPr lang="ja-JP" altLang="en-US" sz="1200" b="1">
                <a:solidFill>
                  <a:srgbClr val="ED7D31"/>
                </a:solidFill>
                <a:latin typeface="Meiryo UI" panose="020B0604030504040204" pitchFamily="50" charset="-128"/>
                <a:ea typeface="Meiryo UI" panose="020B0604030504040204" pitchFamily="50" charset="-128"/>
              </a:rPr>
              <a:t>情報の分析技術</a:t>
            </a:r>
          </a:p>
        </p:txBody>
      </p:sp>
      <p:cxnSp>
        <p:nvCxnSpPr>
          <p:cNvPr id="1041450" name="AutoShape 42"/>
          <p:cNvCxnSpPr>
            <a:cxnSpLocks noChangeShapeType="1"/>
            <a:stCxn id="1041411" idx="2"/>
            <a:endCxn id="1041449" idx="0"/>
          </p:cNvCxnSpPr>
          <p:nvPr/>
        </p:nvCxnSpPr>
        <p:spPr bwMode="auto">
          <a:xfrm>
            <a:off x="2575719" y="5060554"/>
            <a:ext cx="518318" cy="11893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1" name="AutoShape 43"/>
          <p:cNvSpPr>
            <a:spLocks noChangeArrowheads="1"/>
          </p:cNvSpPr>
          <p:nvPr/>
        </p:nvSpPr>
        <p:spPr bwMode="auto">
          <a:xfrm>
            <a:off x="7319964" y="5747068"/>
            <a:ext cx="139871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ファセット自動構築技術</a:t>
            </a:r>
          </a:p>
        </p:txBody>
      </p:sp>
      <p:cxnSp>
        <p:nvCxnSpPr>
          <p:cNvPr id="1041452" name="AutoShape 44"/>
          <p:cNvCxnSpPr>
            <a:cxnSpLocks noChangeShapeType="1"/>
            <a:stCxn id="1041413" idx="3"/>
            <a:endCxn id="1041451" idx="1"/>
          </p:cNvCxnSpPr>
          <p:nvPr/>
        </p:nvCxnSpPr>
        <p:spPr bwMode="auto">
          <a:xfrm flipV="1">
            <a:off x="6152374" y="5883276"/>
            <a:ext cx="1167590" cy="23098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53" name="AutoShape 45"/>
          <p:cNvCxnSpPr>
            <a:cxnSpLocks noChangeShapeType="1"/>
            <a:stCxn id="1041413" idx="3"/>
            <a:endCxn id="1041441" idx="1"/>
          </p:cNvCxnSpPr>
          <p:nvPr/>
        </p:nvCxnSpPr>
        <p:spPr bwMode="auto">
          <a:xfrm>
            <a:off x="6152374" y="6114256"/>
            <a:ext cx="1167589" cy="28575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4" name="AutoShape 46"/>
          <p:cNvSpPr>
            <a:spLocks noChangeArrowheads="1"/>
          </p:cNvSpPr>
          <p:nvPr/>
        </p:nvSpPr>
        <p:spPr bwMode="auto">
          <a:xfrm>
            <a:off x="4872038" y="5170607"/>
            <a:ext cx="1629434"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シングルソースマルチユースの</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体系的な分類技術</a:t>
            </a:r>
          </a:p>
        </p:txBody>
      </p:sp>
      <p:cxnSp>
        <p:nvCxnSpPr>
          <p:cNvPr id="1041455" name="AutoShape 47"/>
          <p:cNvCxnSpPr>
            <a:cxnSpLocks noChangeShapeType="1"/>
            <a:stCxn id="1041426" idx="2"/>
            <a:endCxn id="1041454" idx="0"/>
          </p:cNvCxnSpPr>
          <p:nvPr/>
        </p:nvCxnSpPr>
        <p:spPr bwMode="auto">
          <a:xfrm>
            <a:off x="5391152" y="4900653"/>
            <a:ext cx="295603" cy="26995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56" name="AutoShape 48"/>
          <p:cNvCxnSpPr>
            <a:cxnSpLocks noChangeShapeType="1"/>
            <a:stCxn id="1041449" idx="3"/>
            <a:endCxn id="1041413" idx="1"/>
          </p:cNvCxnSpPr>
          <p:nvPr/>
        </p:nvCxnSpPr>
        <p:spPr bwMode="auto">
          <a:xfrm flipV="1">
            <a:off x="3904261" y="6114256"/>
            <a:ext cx="473253" cy="28892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7" name="AutoShape 49"/>
          <p:cNvSpPr>
            <a:spLocks noChangeArrowheads="1"/>
          </p:cNvSpPr>
          <p:nvPr/>
        </p:nvSpPr>
        <p:spPr bwMode="auto">
          <a:xfrm>
            <a:off x="8401050" y="2146618"/>
            <a:ext cx="155247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データマイニング基盤技術</a:t>
            </a:r>
          </a:p>
        </p:txBody>
      </p:sp>
      <p:cxnSp>
        <p:nvCxnSpPr>
          <p:cNvPr id="1041458" name="AutoShape 50"/>
          <p:cNvCxnSpPr>
            <a:cxnSpLocks noChangeShapeType="1"/>
            <a:stCxn id="1041432" idx="3"/>
            <a:endCxn id="1041457" idx="1"/>
          </p:cNvCxnSpPr>
          <p:nvPr/>
        </p:nvCxnSpPr>
        <p:spPr bwMode="auto">
          <a:xfrm flipV="1">
            <a:off x="7931210" y="2282826"/>
            <a:ext cx="469840" cy="166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9" name="AutoShape 51"/>
          <p:cNvSpPr>
            <a:spLocks noChangeArrowheads="1"/>
          </p:cNvSpPr>
          <p:nvPr/>
        </p:nvSpPr>
        <p:spPr bwMode="auto">
          <a:xfrm>
            <a:off x="7248526" y="4018281"/>
            <a:ext cx="1338580"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テキストマイニング技術</a:t>
            </a:r>
          </a:p>
        </p:txBody>
      </p:sp>
      <p:cxnSp>
        <p:nvCxnSpPr>
          <p:cNvPr id="1041460" name="AutoShape 52"/>
          <p:cNvCxnSpPr>
            <a:cxnSpLocks noChangeShapeType="1"/>
            <a:stCxn id="1041414" idx="3"/>
            <a:endCxn id="1041459" idx="1"/>
          </p:cNvCxnSpPr>
          <p:nvPr/>
        </p:nvCxnSpPr>
        <p:spPr bwMode="auto">
          <a:xfrm>
            <a:off x="6635893" y="4099720"/>
            <a:ext cx="612633" cy="547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61" name="AutoShape 53"/>
          <p:cNvSpPr>
            <a:spLocks noChangeArrowheads="1"/>
          </p:cNvSpPr>
          <p:nvPr/>
        </p:nvSpPr>
        <p:spPr bwMode="auto">
          <a:xfrm>
            <a:off x="8472488" y="1497331"/>
            <a:ext cx="1304266"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ユーザ特性推定技術</a:t>
            </a:r>
          </a:p>
        </p:txBody>
      </p:sp>
      <p:cxnSp>
        <p:nvCxnSpPr>
          <p:cNvPr id="1041462" name="AutoShape 54"/>
          <p:cNvCxnSpPr>
            <a:cxnSpLocks noChangeShapeType="1"/>
            <a:stCxn id="1041433" idx="3"/>
            <a:endCxn id="1041461" idx="1"/>
          </p:cNvCxnSpPr>
          <p:nvPr/>
        </p:nvCxnSpPr>
        <p:spPr bwMode="auto">
          <a:xfrm flipV="1">
            <a:off x="8227974" y="1633539"/>
            <a:ext cx="244514" cy="166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63" name="AutoShape 55"/>
          <p:cNvSpPr>
            <a:spLocks noChangeArrowheads="1"/>
          </p:cNvSpPr>
          <p:nvPr/>
        </p:nvSpPr>
        <p:spPr bwMode="auto">
          <a:xfrm>
            <a:off x="5087938" y="2721293"/>
            <a:ext cx="1618830"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プライバシー情報保護基盤</a:t>
            </a:r>
          </a:p>
        </p:txBody>
      </p:sp>
      <p:cxnSp>
        <p:nvCxnSpPr>
          <p:cNvPr id="1041464" name="AutoShape 56"/>
          <p:cNvCxnSpPr>
            <a:cxnSpLocks noChangeShapeType="1"/>
            <a:stCxn id="1041428" idx="3"/>
            <a:endCxn id="1041463" idx="1"/>
          </p:cNvCxnSpPr>
          <p:nvPr/>
        </p:nvCxnSpPr>
        <p:spPr bwMode="auto">
          <a:xfrm>
            <a:off x="4790639" y="2586833"/>
            <a:ext cx="297299" cy="2706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58" name="横巻き 57"/>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233605987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206FD7EE-F7B9-4489-A4F8-A828142FFC07}"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324</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81923" name="Rectangle 2"/>
          <p:cNvSpPr>
            <a:spLocks noGrp="1" noChangeArrowheads="1"/>
          </p:cNvSpPr>
          <p:nvPr>
            <p:ph type="title"/>
          </p:nvPr>
        </p:nvSpPr>
        <p:spPr>
          <a:xfrm>
            <a:off x="0" y="44012"/>
            <a:ext cx="12192000" cy="963257"/>
          </a:xfrm>
        </p:spPr>
        <p:txBody>
          <a:bodyPr>
            <a:normAutofit fontScale="90000"/>
          </a:bodyPr>
          <a:lstStyle/>
          <a:p>
            <a:r>
              <a:rPr lang="ja-JP" altLang="en-US" sz="2800" dirty="0"/>
              <a:t>機能ごとに必要な技術要素</a:t>
            </a:r>
            <a:r>
              <a:rPr lang="ja-JP" altLang="en-US" sz="4000" dirty="0"/>
              <a:t/>
            </a:r>
            <a:br>
              <a:rPr lang="ja-JP" altLang="en-US" sz="4000" dirty="0"/>
            </a:br>
            <a:r>
              <a:rPr lang="ja-JP" altLang="en-US" sz="4000" dirty="0"/>
              <a:t>情報の検索機能・閲覧機能</a:t>
            </a:r>
          </a:p>
        </p:txBody>
      </p:sp>
      <p:sp>
        <p:nvSpPr>
          <p:cNvPr id="1043459" name="AutoShape 3"/>
          <p:cNvSpPr>
            <a:spLocks noChangeArrowheads="1"/>
          </p:cNvSpPr>
          <p:nvPr/>
        </p:nvSpPr>
        <p:spPr bwMode="auto">
          <a:xfrm>
            <a:off x="1847851" y="1987550"/>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情報の選択範囲の拡大</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情報の絞込み</a:t>
            </a:r>
          </a:p>
        </p:txBody>
      </p:sp>
      <p:cxnSp>
        <p:nvCxnSpPr>
          <p:cNvPr id="1043460" name="AutoShape 4"/>
          <p:cNvCxnSpPr>
            <a:cxnSpLocks noChangeShapeType="1"/>
            <a:stCxn id="1043459" idx="3"/>
            <a:endCxn id="1043468" idx="1"/>
          </p:cNvCxnSpPr>
          <p:nvPr/>
        </p:nvCxnSpPr>
        <p:spPr bwMode="auto">
          <a:xfrm flipV="1">
            <a:off x="4079875" y="1925638"/>
            <a:ext cx="196850" cy="27781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61" name="AutoShape 5"/>
          <p:cNvSpPr>
            <a:spLocks noChangeArrowheads="1"/>
          </p:cNvSpPr>
          <p:nvPr/>
        </p:nvSpPr>
        <p:spPr bwMode="auto">
          <a:xfrm>
            <a:off x="4511676" y="3009305"/>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dirty="0">
                <a:solidFill>
                  <a:srgbClr val="ED7D31"/>
                </a:solidFill>
                <a:latin typeface="Meiryo UI" panose="020B0604030504040204" pitchFamily="50" charset="-128"/>
                <a:ea typeface="Meiryo UI" panose="020B0604030504040204" pitchFamily="50" charset="-128"/>
              </a:rPr>
              <a:t>多角的な絞込み検索</a:t>
            </a:r>
          </a:p>
        </p:txBody>
      </p:sp>
      <p:cxnSp>
        <p:nvCxnSpPr>
          <p:cNvPr id="1043462" name="AutoShape 6"/>
          <p:cNvCxnSpPr>
            <a:cxnSpLocks noChangeShapeType="1"/>
            <a:stCxn id="1043459" idx="3"/>
            <a:endCxn id="1043461" idx="1"/>
          </p:cNvCxnSpPr>
          <p:nvPr/>
        </p:nvCxnSpPr>
        <p:spPr bwMode="auto">
          <a:xfrm>
            <a:off x="4079875" y="2203450"/>
            <a:ext cx="431800" cy="106124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63" name="AutoShape 7"/>
          <p:cNvSpPr>
            <a:spLocks noChangeArrowheads="1"/>
          </p:cNvSpPr>
          <p:nvPr/>
        </p:nvSpPr>
        <p:spPr bwMode="auto">
          <a:xfrm>
            <a:off x="1847851" y="3213100"/>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利用者属性・利用環境に</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応じた情報閲覧</a:t>
            </a:r>
          </a:p>
        </p:txBody>
      </p:sp>
      <p:sp>
        <p:nvSpPr>
          <p:cNvPr id="1043464" name="AutoShape 8"/>
          <p:cNvSpPr>
            <a:spLocks noChangeArrowheads="1"/>
          </p:cNvSpPr>
          <p:nvPr/>
        </p:nvSpPr>
        <p:spPr bwMode="auto">
          <a:xfrm>
            <a:off x="4583114" y="4724400"/>
            <a:ext cx="1531937"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知識レベル・専門領域・趣味嗜好に応じた閲覧機能</a:t>
            </a:r>
          </a:p>
        </p:txBody>
      </p:sp>
      <p:cxnSp>
        <p:nvCxnSpPr>
          <p:cNvPr id="1043465" name="AutoShape 9"/>
          <p:cNvCxnSpPr>
            <a:cxnSpLocks noChangeShapeType="1"/>
            <a:stCxn id="1043459" idx="2"/>
            <a:endCxn id="1043463" idx="0"/>
          </p:cNvCxnSpPr>
          <p:nvPr/>
        </p:nvCxnSpPr>
        <p:spPr bwMode="auto">
          <a:xfrm>
            <a:off x="2963863" y="2419350"/>
            <a:ext cx="0" cy="79375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66" name="AutoShape 10"/>
          <p:cNvCxnSpPr>
            <a:cxnSpLocks noChangeShapeType="1"/>
            <a:stCxn id="1043463" idx="3"/>
            <a:endCxn id="1043464" idx="1"/>
          </p:cNvCxnSpPr>
          <p:nvPr/>
        </p:nvCxnSpPr>
        <p:spPr bwMode="auto">
          <a:xfrm>
            <a:off x="4079875" y="3429000"/>
            <a:ext cx="484188" cy="16637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67" name="AutoShape 11"/>
          <p:cNvSpPr>
            <a:spLocks noChangeArrowheads="1"/>
          </p:cNvSpPr>
          <p:nvPr/>
        </p:nvSpPr>
        <p:spPr bwMode="auto">
          <a:xfrm>
            <a:off x="4583114" y="5601692"/>
            <a:ext cx="15128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利用機器に応じた閲覧機能</a:t>
            </a:r>
          </a:p>
        </p:txBody>
      </p:sp>
      <p:sp>
        <p:nvSpPr>
          <p:cNvPr id="1043468" name="AutoShape 12"/>
          <p:cNvSpPr>
            <a:spLocks noChangeArrowheads="1"/>
          </p:cNvSpPr>
          <p:nvPr/>
        </p:nvSpPr>
        <p:spPr bwMode="auto">
          <a:xfrm>
            <a:off x="4295775" y="1557338"/>
            <a:ext cx="1531938"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膨大な情報から的確な情報を選択する機能</a:t>
            </a:r>
          </a:p>
        </p:txBody>
      </p:sp>
      <p:sp>
        <p:nvSpPr>
          <p:cNvPr id="1043469" name="AutoShape 13"/>
          <p:cNvSpPr>
            <a:spLocks noChangeArrowheads="1"/>
          </p:cNvSpPr>
          <p:nvPr/>
        </p:nvSpPr>
        <p:spPr bwMode="auto">
          <a:xfrm>
            <a:off x="7535863" y="5507157"/>
            <a:ext cx="1776494"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a:solidFill>
                  <a:prstClr val="black"/>
                </a:solidFill>
                <a:latin typeface="Meiryo UI" panose="020B0604030504040204" pitchFamily="50" charset="-128"/>
                <a:ea typeface="Meiryo UI" panose="020B0604030504040204" pitchFamily="50" charset="-128"/>
              </a:rPr>
              <a:t>Ajax,Flash</a:t>
            </a:r>
            <a:r>
              <a:rPr lang="ja-JP" altLang="en-US" sz="1000">
                <a:solidFill>
                  <a:prstClr val="black"/>
                </a:solidFill>
                <a:latin typeface="Meiryo UI" panose="020B0604030504040204" pitchFamily="50" charset="-128"/>
                <a:ea typeface="Meiryo UI" panose="020B0604030504040204" pitchFamily="50" charset="-128"/>
              </a:rPr>
              <a:t>等の技術を用いた</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スクロール、拡大縮小技術</a:t>
            </a:r>
          </a:p>
        </p:txBody>
      </p:sp>
      <p:cxnSp>
        <p:nvCxnSpPr>
          <p:cNvPr id="1043470" name="AutoShape 14"/>
          <p:cNvCxnSpPr>
            <a:cxnSpLocks noChangeShapeType="1"/>
            <a:stCxn id="1043467" idx="3"/>
            <a:endCxn id="1043469" idx="1"/>
          </p:cNvCxnSpPr>
          <p:nvPr/>
        </p:nvCxnSpPr>
        <p:spPr bwMode="auto">
          <a:xfrm flipV="1">
            <a:off x="6096001" y="5728494"/>
            <a:ext cx="1439862" cy="12858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71" name="AutoShape 15"/>
          <p:cNvSpPr>
            <a:spLocks noChangeArrowheads="1"/>
          </p:cNvSpPr>
          <p:nvPr/>
        </p:nvSpPr>
        <p:spPr bwMode="auto">
          <a:xfrm>
            <a:off x="8126413" y="2063869"/>
            <a:ext cx="2175193"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オントロジー、シソーラス、用語辞書、</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クラスタリング技術を活用した検索技術</a:t>
            </a:r>
          </a:p>
        </p:txBody>
      </p:sp>
      <p:sp>
        <p:nvSpPr>
          <p:cNvPr id="1043472" name="AutoShape 16"/>
          <p:cNvSpPr>
            <a:spLocks noChangeArrowheads="1"/>
          </p:cNvSpPr>
          <p:nvPr/>
        </p:nvSpPr>
        <p:spPr bwMode="auto">
          <a:xfrm>
            <a:off x="6096000" y="1928217"/>
            <a:ext cx="1657350"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意味的関連を考慮した多様な検索技術</a:t>
            </a:r>
          </a:p>
        </p:txBody>
      </p:sp>
      <p:cxnSp>
        <p:nvCxnSpPr>
          <p:cNvPr id="1043473" name="AutoShape 17"/>
          <p:cNvCxnSpPr>
            <a:cxnSpLocks noChangeShapeType="1"/>
            <a:stCxn id="1043468" idx="3"/>
            <a:endCxn id="1043472" idx="1"/>
          </p:cNvCxnSpPr>
          <p:nvPr/>
        </p:nvCxnSpPr>
        <p:spPr bwMode="auto">
          <a:xfrm>
            <a:off x="5827714" y="1925638"/>
            <a:ext cx="268287" cy="2579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74" name="AutoShape 18"/>
          <p:cNvCxnSpPr>
            <a:cxnSpLocks noChangeShapeType="1"/>
            <a:stCxn id="1043472" idx="3"/>
            <a:endCxn id="1043471" idx="1"/>
          </p:cNvCxnSpPr>
          <p:nvPr/>
        </p:nvCxnSpPr>
        <p:spPr bwMode="auto">
          <a:xfrm>
            <a:off x="7753350" y="2183606"/>
            <a:ext cx="373063" cy="1016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75" name="AutoShape 19"/>
          <p:cNvSpPr>
            <a:spLocks noChangeArrowheads="1"/>
          </p:cNvSpPr>
          <p:nvPr/>
        </p:nvSpPr>
        <p:spPr bwMode="auto">
          <a:xfrm>
            <a:off x="6167438" y="2649499"/>
            <a:ext cx="14922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言語横断検索機能</a:t>
            </a:r>
          </a:p>
        </p:txBody>
      </p:sp>
      <p:sp>
        <p:nvSpPr>
          <p:cNvPr id="1043476" name="AutoShape 20"/>
          <p:cNvSpPr>
            <a:spLocks noChangeArrowheads="1"/>
          </p:cNvSpPr>
          <p:nvPr/>
        </p:nvSpPr>
        <p:spPr bwMode="auto">
          <a:xfrm>
            <a:off x="8112125" y="2721293"/>
            <a:ext cx="1673859"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対話辞書、多言語シソーラス</a:t>
            </a:r>
          </a:p>
        </p:txBody>
      </p:sp>
      <p:cxnSp>
        <p:nvCxnSpPr>
          <p:cNvPr id="1043477" name="AutoShape 21"/>
          <p:cNvCxnSpPr>
            <a:cxnSpLocks noChangeShapeType="1"/>
            <a:stCxn id="1043475" idx="3"/>
            <a:endCxn id="1043476" idx="1"/>
          </p:cNvCxnSpPr>
          <p:nvPr/>
        </p:nvCxnSpPr>
        <p:spPr bwMode="auto">
          <a:xfrm>
            <a:off x="7659688" y="2802733"/>
            <a:ext cx="452437" cy="547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78" name="AutoShape 22"/>
          <p:cNvCxnSpPr>
            <a:cxnSpLocks noChangeShapeType="1"/>
            <a:stCxn id="1043468" idx="3"/>
            <a:endCxn id="1043475" idx="1"/>
          </p:cNvCxnSpPr>
          <p:nvPr/>
        </p:nvCxnSpPr>
        <p:spPr bwMode="auto">
          <a:xfrm>
            <a:off x="5827714" y="1925638"/>
            <a:ext cx="339725" cy="8770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79" name="AutoShape 23"/>
          <p:cNvSpPr>
            <a:spLocks noChangeArrowheads="1"/>
          </p:cNvSpPr>
          <p:nvPr/>
        </p:nvSpPr>
        <p:spPr bwMode="auto">
          <a:xfrm>
            <a:off x="8112126" y="3656331"/>
            <a:ext cx="211894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時間軸、地理的情報を考慮した検索</a:t>
            </a:r>
          </a:p>
        </p:txBody>
      </p:sp>
      <p:sp>
        <p:nvSpPr>
          <p:cNvPr id="1043480" name="AutoShape 24"/>
          <p:cNvSpPr>
            <a:spLocks noChangeArrowheads="1"/>
          </p:cNvSpPr>
          <p:nvPr/>
        </p:nvSpPr>
        <p:spPr bwMode="auto">
          <a:xfrm>
            <a:off x="8040689" y="3224531"/>
            <a:ext cx="1915016"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連想検索エンジンを活用した検索</a:t>
            </a:r>
          </a:p>
        </p:txBody>
      </p:sp>
      <p:cxnSp>
        <p:nvCxnSpPr>
          <p:cNvPr id="1043481" name="AutoShape 25"/>
          <p:cNvCxnSpPr>
            <a:cxnSpLocks noChangeShapeType="1"/>
            <a:stCxn id="1043461" idx="3"/>
            <a:endCxn id="1043480" idx="1"/>
          </p:cNvCxnSpPr>
          <p:nvPr/>
        </p:nvCxnSpPr>
        <p:spPr bwMode="auto">
          <a:xfrm>
            <a:off x="5881689" y="3264694"/>
            <a:ext cx="2159000" cy="9604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82" name="AutoShape 26"/>
          <p:cNvCxnSpPr>
            <a:cxnSpLocks noChangeShapeType="1"/>
            <a:stCxn id="1043461" idx="3"/>
            <a:endCxn id="1043479" idx="1"/>
          </p:cNvCxnSpPr>
          <p:nvPr/>
        </p:nvCxnSpPr>
        <p:spPr bwMode="auto">
          <a:xfrm>
            <a:off x="5881689" y="3264694"/>
            <a:ext cx="2230437" cy="52784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3" name="AutoShape 27"/>
          <p:cNvSpPr>
            <a:spLocks noChangeArrowheads="1"/>
          </p:cNvSpPr>
          <p:nvPr/>
        </p:nvSpPr>
        <p:spPr bwMode="auto">
          <a:xfrm>
            <a:off x="8112126" y="4100831"/>
            <a:ext cx="897665"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ファセット検索</a:t>
            </a:r>
          </a:p>
        </p:txBody>
      </p:sp>
      <p:cxnSp>
        <p:nvCxnSpPr>
          <p:cNvPr id="1043484" name="AutoShape 28"/>
          <p:cNvCxnSpPr>
            <a:cxnSpLocks noChangeShapeType="1"/>
            <a:stCxn id="1043461" idx="3"/>
            <a:endCxn id="1043483" idx="1"/>
          </p:cNvCxnSpPr>
          <p:nvPr/>
        </p:nvCxnSpPr>
        <p:spPr bwMode="auto">
          <a:xfrm>
            <a:off x="5881689" y="3264694"/>
            <a:ext cx="2230437" cy="97234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5" name="AutoShape 29"/>
          <p:cNvSpPr>
            <a:spLocks noChangeArrowheads="1"/>
          </p:cNvSpPr>
          <p:nvPr/>
        </p:nvSpPr>
        <p:spPr bwMode="auto">
          <a:xfrm>
            <a:off x="7889876" y="1570356"/>
            <a:ext cx="2521956"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表記ゆれ、語彙の違い、関連語を含めた検索</a:t>
            </a:r>
          </a:p>
        </p:txBody>
      </p:sp>
      <p:cxnSp>
        <p:nvCxnSpPr>
          <p:cNvPr id="1043486" name="AutoShape 30"/>
          <p:cNvCxnSpPr>
            <a:cxnSpLocks noChangeShapeType="1"/>
            <a:stCxn id="1043472" idx="3"/>
            <a:endCxn id="1043485" idx="1"/>
          </p:cNvCxnSpPr>
          <p:nvPr/>
        </p:nvCxnSpPr>
        <p:spPr bwMode="auto">
          <a:xfrm flipV="1">
            <a:off x="7753350" y="1706564"/>
            <a:ext cx="136526" cy="47704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7" name="AutoShape 31"/>
          <p:cNvSpPr>
            <a:spLocks noChangeArrowheads="1"/>
          </p:cNvSpPr>
          <p:nvPr/>
        </p:nvSpPr>
        <p:spPr bwMode="auto">
          <a:xfrm>
            <a:off x="7545389" y="6096318"/>
            <a:ext cx="2258139"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並列表示、透過表示、三次元表示等</a:t>
            </a:r>
          </a:p>
        </p:txBody>
      </p:sp>
      <p:cxnSp>
        <p:nvCxnSpPr>
          <p:cNvPr id="1043488" name="AutoShape 32"/>
          <p:cNvCxnSpPr>
            <a:cxnSpLocks noChangeShapeType="1"/>
            <a:stCxn id="1043467" idx="3"/>
            <a:endCxn id="1043487" idx="1"/>
          </p:cNvCxnSpPr>
          <p:nvPr/>
        </p:nvCxnSpPr>
        <p:spPr bwMode="auto">
          <a:xfrm>
            <a:off x="6096000" y="5857081"/>
            <a:ext cx="1449388" cy="37544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9" name="AutoShape 33"/>
          <p:cNvSpPr>
            <a:spLocks noChangeArrowheads="1"/>
          </p:cNvSpPr>
          <p:nvPr/>
        </p:nvSpPr>
        <p:spPr bwMode="auto">
          <a:xfrm>
            <a:off x="7391401" y="4883269"/>
            <a:ext cx="2251665"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利用者属性（パーソナライズ、ソーシャル</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ネットワークサービス）を考慮した検索</a:t>
            </a:r>
          </a:p>
        </p:txBody>
      </p:sp>
      <p:cxnSp>
        <p:nvCxnSpPr>
          <p:cNvPr id="1043490" name="AutoShape 34"/>
          <p:cNvCxnSpPr>
            <a:cxnSpLocks noChangeShapeType="1"/>
            <a:stCxn id="1043464" idx="3"/>
            <a:endCxn id="1043489" idx="1"/>
          </p:cNvCxnSpPr>
          <p:nvPr/>
        </p:nvCxnSpPr>
        <p:spPr bwMode="auto">
          <a:xfrm>
            <a:off x="6115051" y="5092700"/>
            <a:ext cx="1276350" cy="1190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91" name="AutoShape 35"/>
          <p:cNvCxnSpPr>
            <a:cxnSpLocks noChangeShapeType="1"/>
            <a:stCxn id="1043463" idx="3"/>
            <a:endCxn id="1043467" idx="1"/>
          </p:cNvCxnSpPr>
          <p:nvPr/>
        </p:nvCxnSpPr>
        <p:spPr bwMode="auto">
          <a:xfrm>
            <a:off x="4079875" y="3429001"/>
            <a:ext cx="503238" cy="242808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92" name="AutoShape 36"/>
          <p:cNvSpPr>
            <a:spLocks noChangeArrowheads="1"/>
          </p:cNvSpPr>
          <p:nvPr/>
        </p:nvSpPr>
        <p:spPr bwMode="auto">
          <a:xfrm>
            <a:off x="4451351" y="3903624"/>
            <a:ext cx="177006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レコメンデーション</a:t>
            </a:r>
          </a:p>
        </p:txBody>
      </p:sp>
      <p:cxnSp>
        <p:nvCxnSpPr>
          <p:cNvPr id="1043493" name="AutoShape 37"/>
          <p:cNvCxnSpPr>
            <a:cxnSpLocks noChangeShapeType="1"/>
            <a:stCxn id="1043459" idx="3"/>
            <a:endCxn id="1043492" idx="1"/>
          </p:cNvCxnSpPr>
          <p:nvPr/>
        </p:nvCxnSpPr>
        <p:spPr bwMode="auto">
          <a:xfrm>
            <a:off x="4079876" y="2203451"/>
            <a:ext cx="371475" cy="185340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94" name="AutoShape 38"/>
          <p:cNvSpPr>
            <a:spLocks noChangeArrowheads="1"/>
          </p:cNvSpPr>
          <p:nvPr/>
        </p:nvSpPr>
        <p:spPr bwMode="auto">
          <a:xfrm>
            <a:off x="7680326" y="4450081"/>
            <a:ext cx="2419990"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利用者行動履歴に基づくレコメンデーション</a:t>
            </a:r>
          </a:p>
        </p:txBody>
      </p:sp>
      <p:cxnSp>
        <p:nvCxnSpPr>
          <p:cNvPr id="1043495" name="AutoShape 39"/>
          <p:cNvCxnSpPr>
            <a:cxnSpLocks noChangeShapeType="1"/>
            <a:stCxn id="1043492" idx="3"/>
            <a:endCxn id="1043494" idx="1"/>
          </p:cNvCxnSpPr>
          <p:nvPr/>
        </p:nvCxnSpPr>
        <p:spPr bwMode="auto">
          <a:xfrm>
            <a:off x="6221414" y="4056858"/>
            <a:ext cx="1458912" cy="5294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96" name="AutoShape 40"/>
          <p:cNvSpPr>
            <a:spLocks noChangeArrowheads="1"/>
          </p:cNvSpPr>
          <p:nvPr/>
        </p:nvSpPr>
        <p:spPr bwMode="auto">
          <a:xfrm>
            <a:off x="4367213" y="6321386"/>
            <a:ext cx="22336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利用場所に応じた閲覧環境</a:t>
            </a:r>
          </a:p>
        </p:txBody>
      </p:sp>
      <p:sp>
        <p:nvSpPr>
          <p:cNvPr id="1043497" name="AutoShape 41"/>
          <p:cNvSpPr>
            <a:spLocks noChangeArrowheads="1"/>
          </p:cNvSpPr>
          <p:nvPr/>
        </p:nvSpPr>
        <p:spPr bwMode="auto">
          <a:xfrm>
            <a:off x="7535864" y="6466206"/>
            <a:ext cx="162692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a:solidFill>
                  <a:prstClr val="black"/>
                </a:solidFill>
                <a:latin typeface="Meiryo UI" panose="020B0604030504040204" pitchFamily="50" charset="-128"/>
                <a:ea typeface="Meiryo UI" panose="020B0604030504040204" pitchFamily="50" charset="-128"/>
              </a:rPr>
              <a:t>PI(Place Identifier)</a:t>
            </a:r>
            <a:r>
              <a:rPr lang="ja-JP" altLang="en-US" sz="1000">
                <a:solidFill>
                  <a:prstClr val="black"/>
                </a:solidFill>
                <a:latin typeface="Meiryo UI" panose="020B0604030504040204" pitchFamily="50" charset="-128"/>
                <a:ea typeface="Meiryo UI" panose="020B0604030504040204" pitchFamily="50" charset="-128"/>
              </a:rPr>
              <a:t>基盤</a:t>
            </a:r>
          </a:p>
        </p:txBody>
      </p:sp>
      <p:cxnSp>
        <p:nvCxnSpPr>
          <p:cNvPr id="1043498" name="AutoShape 42"/>
          <p:cNvCxnSpPr>
            <a:cxnSpLocks noChangeShapeType="1"/>
            <a:stCxn id="1043496" idx="3"/>
            <a:endCxn id="1043497" idx="1"/>
          </p:cNvCxnSpPr>
          <p:nvPr/>
        </p:nvCxnSpPr>
        <p:spPr bwMode="auto">
          <a:xfrm>
            <a:off x="6600825" y="6474620"/>
            <a:ext cx="935039" cy="1277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99" name="AutoShape 43"/>
          <p:cNvCxnSpPr>
            <a:cxnSpLocks noChangeShapeType="1"/>
            <a:stCxn id="1043463" idx="3"/>
            <a:endCxn id="1043496" idx="1"/>
          </p:cNvCxnSpPr>
          <p:nvPr/>
        </p:nvCxnSpPr>
        <p:spPr bwMode="auto">
          <a:xfrm>
            <a:off x="4079875" y="3429001"/>
            <a:ext cx="287338" cy="304561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500" name="AutoShape 44"/>
          <p:cNvSpPr>
            <a:spLocks noChangeArrowheads="1"/>
          </p:cNvSpPr>
          <p:nvPr/>
        </p:nvSpPr>
        <p:spPr bwMode="auto">
          <a:xfrm>
            <a:off x="8040689" y="1138556"/>
            <a:ext cx="136796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ラダリング対話エンジン</a:t>
            </a:r>
          </a:p>
        </p:txBody>
      </p:sp>
      <p:cxnSp>
        <p:nvCxnSpPr>
          <p:cNvPr id="1043501" name="AutoShape 45"/>
          <p:cNvCxnSpPr>
            <a:cxnSpLocks noChangeShapeType="1"/>
            <a:stCxn id="1043468" idx="3"/>
            <a:endCxn id="1043500" idx="1"/>
          </p:cNvCxnSpPr>
          <p:nvPr/>
        </p:nvCxnSpPr>
        <p:spPr bwMode="auto">
          <a:xfrm flipV="1">
            <a:off x="5827713" y="1274764"/>
            <a:ext cx="2212976" cy="65087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47" name="横巻き 46"/>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2509303811"/>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終わりに</a:t>
            </a:r>
            <a:endParaRPr kumimoji="1" lang="ja-JP" altLang="en-US" dirty="0"/>
          </a:p>
        </p:txBody>
      </p:sp>
      <p:sp>
        <p:nvSpPr>
          <p:cNvPr id="4" name="テキスト プレースホルダー 3"/>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6564872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在職中</a:t>
            </a:r>
            <a:r>
              <a:rPr lang="ja-JP" altLang="en-US" dirty="0" smtClean="0"/>
              <a:t>に伝えていたこと</a:t>
            </a:r>
            <a:endParaRPr kumimoji="1" lang="ja-JP" altLang="en-US" dirty="0"/>
          </a:p>
        </p:txBody>
      </p:sp>
      <p:sp>
        <p:nvSpPr>
          <p:cNvPr id="3" name="コンテンツ プレースホルダー 2"/>
          <p:cNvSpPr>
            <a:spLocks noGrp="1"/>
          </p:cNvSpPr>
          <p:nvPr>
            <p:ph sz="half" idx="1"/>
          </p:nvPr>
        </p:nvSpPr>
        <p:spPr>
          <a:xfrm>
            <a:off x="162560" y="1052736"/>
            <a:ext cx="5857240" cy="5668739"/>
          </a:xfrm>
        </p:spPr>
        <p:txBody>
          <a:bodyPr>
            <a:normAutofit fontScale="70000" lnSpcReduction="20000"/>
          </a:bodyPr>
          <a:lstStyle/>
          <a:p>
            <a:r>
              <a:rPr lang="ja-JP" altLang="en-US" dirty="0"/>
              <a:t>効率化、人はより創造的な業務へ</a:t>
            </a:r>
          </a:p>
          <a:p>
            <a:pPr lvl="1"/>
            <a:r>
              <a:rPr lang="ja-JP" altLang="en-US" dirty="0" smtClean="0"/>
              <a:t>答えが１つでアルゴリズム</a:t>
            </a:r>
            <a:r>
              <a:rPr lang="ja-JP" altLang="en-US" dirty="0"/>
              <a:t>が明確な業務</a:t>
            </a:r>
            <a:r>
              <a:rPr lang="ja-JP" altLang="en-US" dirty="0" smtClean="0"/>
              <a:t>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a:p>
          <a:p>
            <a:pPr lvl="0"/>
            <a:r>
              <a:rPr lang="ja-JP" altLang="en-US" dirty="0" smtClean="0"/>
              <a:t>前例主義・横並び主義からの脱却</a:t>
            </a:r>
            <a:endParaRPr lang="en-US" altLang="ja-JP" dirty="0" smtClean="0"/>
          </a:p>
          <a:p>
            <a:pPr lvl="1"/>
            <a:r>
              <a:rPr lang="ja-JP" altLang="ja-JP" dirty="0" smtClean="0"/>
              <a:t>自分</a:t>
            </a:r>
            <a:r>
              <a:rPr lang="ja-JP" altLang="ja-JP" dirty="0"/>
              <a:t>が利用者</a:t>
            </a:r>
            <a:r>
              <a:rPr lang="ja-JP" altLang="en-US" dirty="0"/>
              <a:t>だったら</a:t>
            </a:r>
            <a:r>
              <a:rPr lang="ja-JP" altLang="ja-JP" dirty="0"/>
              <a:t>どうなっていてほしいか</a:t>
            </a:r>
            <a:endParaRPr lang="en-US" altLang="ja-JP" dirty="0"/>
          </a:p>
          <a:p>
            <a:pPr lvl="1"/>
            <a:r>
              <a:rPr lang="ja-JP" altLang="ja-JP" dirty="0" smtClean="0">
                <a:solidFill>
                  <a:srgbClr val="FF0000"/>
                </a:solidFill>
              </a:rPr>
              <a:t>「</a:t>
            </a:r>
            <a:r>
              <a:rPr lang="ja-JP" altLang="en-US" dirty="0">
                <a:solidFill>
                  <a:srgbClr val="FF0000"/>
                </a:solidFill>
              </a:rPr>
              <a:t>民間</a:t>
            </a:r>
            <a:r>
              <a:rPr lang="ja-JP" altLang="en-US" dirty="0" smtClean="0">
                <a:solidFill>
                  <a:srgbClr val="FF0000"/>
                </a:solidFill>
              </a:rPr>
              <a:t>はできるが</a:t>
            </a:r>
            <a:r>
              <a:rPr lang="ja-JP" altLang="ja-JP" dirty="0" smtClean="0">
                <a:solidFill>
                  <a:srgbClr val="FF0000"/>
                </a:solidFill>
              </a:rPr>
              <a:t>国</a:t>
            </a:r>
            <a:r>
              <a:rPr lang="ja-JP" altLang="ja-JP" dirty="0">
                <a:solidFill>
                  <a:srgbClr val="FF0000"/>
                </a:solidFill>
              </a:rPr>
              <a:t>だから</a:t>
            </a:r>
            <a:r>
              <a:rPr lang="ja-JP" altLang="ja-JP" dirty="0" smtClean="0">
                <a:solidFill>
                  <a:srgbClr val="FF0000"/>
                </a:solidFill>
              </a:rPr>
              <a:t>できない」</a:t>
            </a:r>
            <a:r>
              <a:rPr lang="ja-JP" altLang="ja-JP" dirty="0">
                <a:solidFill>
                  <a:srgbClr val="FF0000"/>
                </a:solidFill>
              </a:rPr>
              <a:t>ということは</a:t>
            </a:r>
            <a:r>
              <a:rPr lang="ja-JP" altLang="ja-JP" dirty="0" smtClean="0">
                <a:solidFill>
                  <a:srgbClr val="FF0000"/>
                </a:solidFill>
              </a:rPr>
              <a:t>ない</a:t>
            </a:r>
            <a:endParaRPr lang="en-US" altLang="ja-JP" dirty="0" smtClean="0">
              <a:solidFill>
                <a:srgbClr val="FF0000"/>
              </a:solidFill>
            </a:endParaRPr>
          </a:p>
          <a:p>
            <a:pPr lvl="0"/>
            <a:r>
              <a:rPr lang="ja-JP" altLang="en-US" dirty="0" smtClean="0"/>
              <a:t>自分の信念を</a:t>
            </a:r>
            <a:r>
              <a:rPr lang="ja-JP" altLang="en-US" dirty="0"/>
              <a:t>貫</a:t>
            </a:r>
            <a:r>
              <a:rPr lang="ja-JP" altLang="en-US" dirty="0" smtClean="0"/>
              <a:t>く</a:t>
            </a:r>
            <a:endParaRPr lang="en-US" altLang="ja-JP" dirty="0" smtClean="0"/>
          </a:p>
          <a:p>
            <a:pPr lvl="1"/>
            <a:r>
              <a:rPr lang="ja-JP" altLang="en-US" dirty="0">
                <a:solidFill>
                  <a:srgbClr val="FF0000"/>
                </a:solidFill>
              </a:rPr>
              <a:t>安易</a:t>
            </a:r>
            <a:r>
              <a:rPr lang="ja-JP" altLang="en-US" dirty="0" smtClean="0">
                <a:solidFill>
                  <a:srgbClr val="FF0000"/>
                </a:solidFill>
              </a:rPr>
              <a:t>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4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a:t>
            </a:r>
            <a:r>
              <a:rPr lang="ja-JP" altLang="en-US" dirty="0">
                <a:solidFill>
                  <a:srgbClr val="FF0000"/>
                </a:solidFill>
              </a:rPr>
              <a:t>部分</a:t>
            </a:r>
            <a:r>
              <a:rPr lang="ja-JP" altLang="en-US" dirty="0" smtClean="0">
                <a:solidFill>
                  <a:srgbClr val="FF0000"/>
                </a:solidFill>
              </a:rPr>
              <a:t>は、他にどのようにしてもらいたいかも、責任を持って提示</a:t>
            </a:r>
            <a:endParaRPr lang="en-US" altLang="ja-JP" dirty="0" smtClean="0">
              <a:solidFill>
                <a:srgbClr val="FF0000"/>
              </a:solidFill>
            </a:endParaRPr>
          </a:p>
          <a:p>
            <a:pPr lvl="0"/>
            <a:r>
              <a:rPr lang="ja-JP" altLang="en-US" dirty="0"/>
              <a:t>利用者以上の</a:t>
            </a:r>
            <a:r>
              <a:rPr lang="en-US" altLang="ja-JP" dirty="0"/>
              <a:t>IT</a:t>
            </a:r>
            <a:r>
              <a:rPr lang="ja-JP" altLang="en-US" dirty="0"/>
              <a:t>スキルを持つ</a:t>
            </a:r>
            <a:endParaRPr lang="en-US" altLang="ja-JP" dirty="0"/>
          </a:p>
          <a:p>
            <a:pPr lvl="1"/>
            <a:r>
              <a:rPr lang="ja-JP" altLang="en-US" dirty="0"/>
              <a:t>技術に進展は早い。若い人の</a:t>
            </a:r>
            <a:r>
              <a:rPr lang="en-US" altLang="ja-JP" dirty="0"/>
              <a:t>IT</a:t>
            </a:r>
            <a:r>
              <a:rPr lang="ja-JP" altLang="en-US" dirty="0"/>
              <a:t>利用技術は高い。</a:t>
            </a:r>
            <a:endParaRPr lang="en-US" altLang="ja-JP" dirty="0"/>
          </a:p>
          <a:p>
            <a:pPr lvl="1"/>
            <a:r>
              <a:rPr lang="ja-JP" altLang="en-US" dirty="0"/>
              <a:t>比して、来館利用者のスキルは？</a:t>
            </a:r>
            <a:endParaRPr lang="en-US" altLang="ja-JP" dirty="0"/>
          </a:p>
          <a:p>
            <a:pPr lvl="1"/>
            <a:r>
              <a:rPr lang="ja-JP" altLang="en-US" dirty="0">
                <a:solidFill>
                  <a:srgbClr val="FF0000"/>
                </a:solidFill>
              </a:rPr>
              <a:t>来館者のスキルが高くないのは</a:t>
            </a:r>
            <a:r>
              <a:rPr lang="ja-JP" altLang="en-US" dirty="0"/>
              <a:t>、対応する図書館員の</a:t>
            </a:r>
            <a:r>
              <a:rPr lang="en-US" altLang="ja-JP" dirty="0"/>
              <a:t>IT</a:t>
            </a:r>
            <a:r>
              <a:rPr lang="ja-JP" altLang="en-US" dirty="0"/>
              <a:t>スキルが高くないからでは</a:t>
            </a:r>
          </a:p>
          <a:p>
            <a:pPr lvl="1"/>
            <a:endParaRPr lang="ja-JP" altLang="ja-JP" sz="2000" dirty="0">
              <a:solidFill>
                <a:srgbClr val="FF0000"/>
              </a:solidFill>
            </a:endParaRPr>
          </a:p>
        </p:txBody>
      </p:sp>
      <p:sp>
        <p:nvSpPr>
          <p:cNvPr id="4" name="コンテンツ プレースホルダー 3"/>
          <p:cNvSpPr>
            <a:spLocks noGrp="1"/>
          </p:cNvSpPr>
          <p:nvPr>
            <p:ph sz="half" idx="2"/>
          </p:nvPr>
        </p:nvSpPr>
        <p:spPr>
          <a:xfrm>
            <a:off x="6019800" y="1052736"/>
            <a:ext cx="6172200" cy="5805264"/>
          </a:xfrm>
        </p:spPr>
        <p:txBody>
          <a:bodyPr>
            <a:normAutofit fontScale="70000" lnSpcReduction="20000"/>
          </a:bodyPr>
          <a:lstStyle/>
          <a:p>
            <a:r>
              <a:rPr lang="ja-JP" altLang="ja-JP" dirty="0" smtClean="0"/>
              <a:t>今後</a:t>
            </a:r>
            <a:r>
              <a:rPr lang="en-US" altLang="ja-JP" dirty="0"/>
              <a:t>10</a:t>
            </a:r>
            <a:r>
              <a:rPr lang="ja-JP" altLang="ja-JP" dirty="0"/>
              <a:t>年を</a:t>
            </a:r>
            <a:r>
              <a:rPr lang="ja-JP" altLang="ja-JP" dirty="0" smtClean="0"/>
              <a:t>見据え</a:t>
            </a:r>
            <a:r>
              <a:rPr lang="ja-JP" altLang="en-US" dirty="0" smtClean="0"/>
              <a:t>る</a:t>
            </a:r>
            <a:endParaRPr lang="en-US" altLang="ja-JP" dirty="0" smtClean="0"/>
          </a:p>
          <a:p>
            <a:pPr lvl="1"/>
            <a:r>
              <a:rPr lang="ja-JP" altLang="ja-JP" dirty="0" smtClean="0"/>
              <a:t>世の中</a:t>
            </a:r>
            <a:r>
              <a:rPr lang="ja-JP" altLang="ja-JP" dirty="0"/>
              <a:t>の動向を想定</a:t>
            </a:r>
            <a:r>
              <a:rPr lang="ja-JP" altLang="ja-JP" dirty="0" smtClean="0"/>
              <a:t>する</a:t>
            </a:r>
            <a:r>
              <a:rPr lang="ja-JP" altLang="en-US" dirty="0"/>
              <a:t>。</a:t>
            </a:r>
            <a:endParaRPr lang="ja-JP" altLang="ja-JP" dirty="0" smtClean="0">
              <a:solidFill>
                <a:srgbClr val="FF0000"/>
              </a:solidFill>
            </a:endParaRPr>
          </a:p>
          <a:p>
            <a:pPr lvl="1"/>
            <a:r>
              <a:rPr lang="ja-JP" altLang="ja-JP" dirty="0" smtClean="0"/>
              <a:t>今の延長で可能な範囲での実施でなく、今後</a:t>
            </a:r>
            <a:r>
              <a:rPr lang="en-US" altLang="ja-JP" dirty="0" smtClean="0"/>
              <a:t>10</a:t>
            </a:r>
            <a:r>
              <a:rPr lang="ja-JP" altLang="ja-JP" dirty="0" smtClean="0"/>
              <a:t>年の社会のニーズを見据え</a:t>
            </a:r>
            <a:r>
              <a:rPr lang="ja-JP" altLang="en-US" dirty="0" smtClean="0"/>
              <a:t>、国全体で何をする必要があるか？</a:t>
            </a:r>
            <a:endParaRPr lang="en-US" altLang="ja-JP" dirty="0" smtClean="0"/>
          </a:p>
          <a:p>
            <a:pPr lvl="1"/>
            <a:r>
              <a:rPr lang="ja-JP" altLang="ja-JP" dirty="0" smtClean="0"/>
              <a:t>その</a:t>
            </a:r>
            <a:r>
              <a:rPr lang="ja-JP" altLang="ja-JP" dirty="0"/>
              <a:t>時、図書館は？司書は</a:t>
            </a:r>
            <a:r>
              <a:rPr lang="ja-JP" altLang="ja-JP" dirty="0" smtClean="0"/>
              <a:t>？</a:t>
            </a:r>
            <a:endParaRPr lang="en-US" altLang="ja-JP" dirty="0" smtClean="0"/>
          </a:p>
          <a:p>
            <a:pPr lvl="0"/>
            <a:r>
              <a:rPr lang="en-US" altLang="ja-JP" dirty="0" smtClean="0">
                <a:solidFill>
                  <a:srgbClr val="FF0000"/>
                </a:solidFill>
              </a:rPr>
              <a:t>One of them</a:t>
            </a:r>
            <a:r>
              <a:rPr lang="ja-JP" altLang="ja-JP" dirty="0" smtClean="0"/>
              <a:t>の</a:t>
            </a:r>
            <a:r>
              <a:rPr lang="ja-JP" altLang="ja-JP" dirty="0"/>
              <a:t>役割を考える</a:t>
            </a:r>
            <a:r>
              <a:rPr lang="ja-JP" altLang="ja-JP" dirty="0" smtClean="0"/>
              <a:t>。</a:t>
            </a:r>
            <a:endParaRPr lang="en-US" altLang="ja-JP" dirty="0" smtClean="0"/>
          </a:p>
          <a:p>
            <a:pPr lvl="1"/>
            <a:r>
              <a:rPr lang="ja-JP" altLang="ja-JP" dirty="0"/>
              <a:t>国全体</a:t>
            </a:r>
            <a:r>
              <a:rPr lang="ja-JP" altLang="en-US" dirty="0"/>
              <a:t>がなすべき</a:t>
            </a:r>
            <a:r>
              <a:rPr lang="ja-JP" altLang="ja-JP" dirty="0"/>
              <a:t>施策の中で</a:t>
            </a:r>
            <a:r>
              <a:rPr lang="ja-JP" altLang="ja-JP" dirty="0" smtClean="0"/>
              <a:t>、個別</a:t>
            </a:r>
            <a:r>
              <a:rPr lang="ja-JP" altLang="ja-JP" dirty="0"/>
              <a:t>の業務の進め方を</a:t>
            </a:r>
            <a:r>
              <a:rPr lang="ja-JP" altLang="ja-JP" dirty="0" smtClean="0"/>
              <a:t>考える</a:t>
            </a:r>
            <a:endParaRPr lang="en-US" altLang="ja-JP" dirty="0" smtClean="0"/>
          </a:p>
          <a:p>
            <a:r>
              <a:rPr lang="en-US" altLang="ja-JP" dirty="0" smtClean="0"/>
              <a:t>Give</a:t>
            </a:r>
            <a:r>
              <a:rPr lang="ja-JP" altLang="en-US" dirty="0" smtClean="0"/>
              <a:t>＆</a:t>
            </a:r>
            <a:r>
              <a:rPr lang="en-US" altLang="ja-JP" dirty="0" smtClean="0"/>
              <a:t>Take</a:t>
            </a:r>
            <a:r>
              <a:rPr lang="ja-JP" altLang="en-US" dirty="0" smtClean="0"/>
              <a:t>の</a:t>
            </a:r>
            <a:r>
              <a:rPr lang="ja-JP" altLang="ja-JP" dirty="0" smtClean="0"/>
              <a:t>協力</a:t>
            </a:r>
            <a:r>
              <a:rPr lang="ja-JP" altLang="en-US" dirty="0" smtClean="0"/>
              <a:t>関係</a:t>
            </a:r>
            <a:r>
              <a:rPr lang="ja-JP" altLang="ja-JP" dirty="0" smtClean="0"/>
              <a:t>を想定</a:t>
            </a:r>
            <a:r>
              <a:rPr lang="ja-JP" altLang="en-US" dirty="0" smtClean="0"/>
              <a:t>する</a:t>
            </a:r>
            <a:endParaRPr lang="ja-JP" altLang="ja-JP" dirty="0" smtClean="0"/>
          </a:p>
          <a:p>
            <a:pPr lvl="1"/>
            <a:r>
              <a:rPr lang="ja-JP" altLang="en-US" dirty="0">
                <a:solidFill>
                  <a:srgbClr val="FF0000"/>
                </a:solidFill>
              </a:rPr>
              <a:t>自分でできないことは</a:t>
            </a:r>
            <a:r>
              <a:rPr lang="ja-JP" altLang="en-US" dirty="0" smtClean="0">
                <a:solidFill>
                  <a:srgbClr val="FF0000"/>
                </a:solidFill>
              </a:rPr>
              <a:t>、どの</a:t>
            </a:r>
            <a:r>
              <a:rPr lang="ja-JP" altLang="en-US" dirty="0">
                <a:solidFill>
                  <a:srgbClr val="FF0000"/>
                </a:solidFill>
              </a:rPr>
              <a:t>ようにしてもらいたい</a:t>
            </a:r>
            <a:r>
              <a:rPr lang="ja-JP" altLang="en-US" dirty="0" smtClean="0">
                <a:solidFill>
                  <a:srgbClr val="FF0000"/>
                </a:solidFill>
              </a:rPr>
              <a:t>か</a:t>
            </a:r>
            <a:r>
              <a:rPr lang="ja-JP" altLang="en-US" dirty="0">
                <a:solidFill>
                  <a:srgbClr val="FF0000"/>
                </a:solidFill>
              </a:rPr>
              <a:t>を</a:t>
            </a:r>
            <a:r>
              <a:rPr lang="ja-JP" altLang="en-US" dirty="0" smtClean="0">
                <a:solidFill>
                  <a:srgbClr val="FF0000"/>
                </a:solidFill>
              </a:rPr>
              <a:t>提示（メリットも示す）</a:t>
            </a:r>
            <a:endParaRPr lang="en-US" altLang="ja-JP" dirty="0">
              <a:solidFill>
                <a:srgbClr val="FF0000"/>
              </a:solidFill>
            </a:endParaRPr>
          </a:p>
          <a:p>
            <a:pPr lvl="1"/>
            <a:r>
              <a:rPr lang="ja-JP" altLang="ja-JP" dirty="0" smtClean="0"/>
              <a:t>創造力を持ったサービスの設計</a:t>
            </a:r>
            <a:endParaRPr lang="ja-JP" altLang="ja-JP" dirty="0"/>
          </a:p>
          <a:p>
            <a:r>
              <a:rPr lang="ja-JP" altLang="en-US" dirty="0" smtClean="0">
                <a:solidFill>
                  <a:srgbClr val="FF0000"/>
                </a:solidFill>
              </a:rPr>
              <a:t>組織の外の情報を組織内へ（</a:t>
            </a:r>
            <a:r>
              <a:rPr lang="ja-JP" altLang="ja-JP" dirty="0" smtClean="0">
                <a:solidFill>
                  <a:srgbClr val="FF0000"/>
                </a:solidFill>
              </a:rPr>
              <a:t>外部</a:t>
            </a:r>
            <a:r>
              <a:rPr lang="ja-JP" altLang="ja-JP" dirty="0">
                <a:solidFill>
                  <a:srgbClr val="FF0000"/>
                </a:solidFill>
              </a:rPr>
              <a:t>を</a:t>
            </a:r>
            <a:r>
              <a:rPr lang="ja-JP" altLang="ja-JP" dirty="0" smtClean="0">
                <a:solidFill>
                  <a:srgbClr val="FF0000"/>
                </a:solidFill>
              </a:rPr>
              <a:t>知る</a:t>
            </a:r>
            <a:r>
              <a:rPr lang="ja-JP" altLang="en-US" dirty="0" smtClean="0">
                <a:solidFill>
                  <a:srgbClr val="FF0000"/>
                </a:solidFill>
              </a:rPr>
              <a:t>）</a:t>
            </a:r>
            <a:endParaRPr lang="en-US" altLang="ja-JP" dirty="0" smtClean="0">
              <a:solidFill>
                <a:srgbClr val="FF0000"/>
              </a:solidFill>
            </a:endParaRPr>
          </a:p>
          <a:p>
            <a:pPr lvl="1"/>
            <a:r>
              <a:rPr lang="ja-JP" altLang="ja-JP" dirty="0" smtClean="0"/>
              <a:t>他</a:t>
            </a:r>
            <a:r>
              <a:rPr lang="ja-JP" altLang="ja-JP" dirty="0"/>
              <a:t>の図書館、出版界、他の業種、</a:t>
            </a:r>
            <a:r>
              <a:rPr lang="ja-JP" altLang="ja-JP" dirty="0" smtClean="0"/>
              <a:t>業態</a:t>
            </a:r>
            <a:r>
              <a:rPr lang="ja-JP" altLang="en-US" dirty="0" smtClean="0"/>
              <a:t>の人との交流の場、主催も</a:t>
            </a:r>
            <a:r>
              <a:rPr lang="ja-JP" altLang="en-US" dirty="0"/>
              <a:t>。</a:t>
            </a:r>
            <a:r>
              <a:rPr lang="ja-JP" altLang="ja-JP" dirty="0" smtClean="0"/>
              <a:t>出向</a:t>
            </a:r>
            <a:r>
              <a:rPr lang="ja-JP" altLang="ja-JP" dirty="0"/>
              <a:t>も積極的</a:t>
            </a:r>
            <a:r>
              <a:rPr lang="ja-JP" altLang="ja-JP" dirty="0" smtClean="0"/>
              <a:t>に</a:t>
            </a:r>
            <a:endParaRPr lang="en-US" altLang="ja-JP" dirty="0" smtClean="0"/>
          </a:p>
          <a:p>
            <a:r>
              <a:rPr lang="ja-JP" altLang="en-US" dirty="0" smtClean="0"/>
              <a:t>自分</a:t>
            </a:r>
            <a:r>
              <a:rPr lang="ja-JP" altLang="en-US" dirty="0"/>
              <a:t>の持つ</a:t>
            </a:r>
            <a:r>
              <a:rPr lang="ja-JP" altLang="en-US" dirty="0" smtClean="0"/>
              <a:t>スキル磨く</a:t>
            </a:r>
            <a:endParaRPr lang="en-US" altLang="ja-JP" dirty="0" smtClean="0"/>
          </a:p>
          <a:p>
            <a:pPr lvl="1"/>
            <a:r>
              <a:rPr lang="ja-JP" altLang="en-US" dirty="0" smtClean="0"/>
              <a:t>組織</a:t>
            </a:r>
            <a:r>
              <a:rPr lang="ja-JP" altLang="en-US" dirty="0"/>
              <a:t>でどう生かしていく</a:t>
            </a:r>
            <a:r>
              <a:rPr lang="ja-JP" altLang="en-US" dirty="0" smtClean="0"/>
              <a:t>か</a:t>
            </a:r>
            <a:r>
              <a:rPr lang="ja-JP" altLang="en-US" dirty="0" smtClean="0">
                <a:solidFill>
                  <a:srgbClr val="FF0000"/>
                </a:solidFill>
              </a:rPr>
              <a:t>⇒エンベディッドライブラリアン</a:t>
            </a:r>
            <a:endParaRPr lang="en-US" altLang="ja-JP" dirty="0" smtClean="0">
              <a:solidFill>
                <a:srgbClr val="FF0000"/>
              </a:solidFill>
            </a:endParaRPr>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326</a:t>
            </a:fld>
            <a:endParaRPr kumimoji="0" lang="en-US" dirty="0"/>
          </a:p>
        </p:txBody>
      </p:sp>
    </p:spTree>
    <p:extLst>
      <p:ext uri="{BB962C8B-B14F-4D97-AF65-F5344CB8AC3E}">
        <p14:creationId xmlns:p14="http://schemas.microsoft.com/office/powerpoint/2010/main" val="2885233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endParaRPr kumimoji="1" lang="ja-JP" altLang="en-US"/>
          </a:p>
        </p:txBody>
      </p:sp>
      <p:sp>
        <p:nvSpPr>
          <p:cNvPr id="5" name="コンテンツ プレースホルダー 4"/>
          <p:cNvSpPr>
            <a:spLocks noGrp="1"/>
          </p:cNvSpPr>
          <p:nvPr>
            <p:ph idx="1"/>
          </p:nvPr>
        </p:nvSpPr>
        <p:spPr/>
        <p:txBody>
          <a:bodyPr/>
          <a:lstStyle/>
          <a:p>
            <a:r>
              <a:rPr lang="ja-JP" altLang="en-US" dirty="0" smtClean="0"/>
              <a:t>ナショナルアーカイブに関して</a:t>
            </a:r>
            <a:endParaRPr lang="en-US" altLang="ja-JP" dirty="0" smtClean="0"/>
          </a:p>
          <a:p>
            <a:pPr lvl="1"/>
            <a:r>
              <a:rPr lang="ja-JP" altLang="en-US" dirty="0" smtClean="0"/>
              <a:t>意義</a:t>
            </a:r>
            <a:r>
              <a:rPr lang="ja-JP" altLang="en-US" dirty="0"/>
              <a:t>の確認、認識の共有から、具体的な構築行動へ</a:t>
            </a:r>
            <a:endParaRPr lang="en-US" altLang="ja-JP" dirty="0"/>
          </a:p>
          <a:p>
            <a:pPr lvl="2"/>
            <a:r>
              <a:rPr lang="ja-JP" altLang="en-US" dirty="0"/>
              <a:t>意義、連携の概念の議論でなく、具体的な連携のアクションへ</a:t>
            </a:r>
            <a:endParaRPr lang="en-US" altLang="ja-JP" dirty="0"/>
          </a:p>
          <a:p>
            <a:endParaRPr kumimoji="1" lang="ja-JP" altLang="en-US" dirty="0"/>
          </a:p>
        </p:txBody>
      </p:sp>
    </p:spTree>
    <p:extLst>
      <p:ext uri="{BB962C8B-B14F-4D97-AF65-F5344CB8AC3E}">
        <p14:creationId xmlns:p14="http://schemas.microsoft.com/office/powerpoint/2010/main" val="2038268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13231" cy="904126"/>
          </a:xfrm>
        </p:spPr>
        <p:txBody>
          <a:bodyPr>
            <a:noAutofit/>
          </a:bodyPr>
          <a:lstStyle/>
          <a:p>
            <a:r>
              <a:rPr kumimoji="1" lang="ja-JP" altLang="en-US" dirty="0" smtClean="0">
                <a:solidFill>
                  <a:schemeClr val="accent5">
                    <a:lumMod val="50000"/>
                  </a:schemeClr>
                </a:solidFill>
              </a:rPr>
              <a:t>資料デジタル化の現下の方針 ⑴</a:t>
            </a:r>
            <a:endParaRPr kumimoji="1" lang="ja-JP" altLang="en-US" dirty="0">
              <a:solidFill>
                <a:schemeClr val="accent5">
                  <a:lumMod val="50000"/>
                </a:schemeClr>
              </a:solidFill>
            </a:endParaRPr>
          </a:p>
        </p:txBody>
      </p:sp>
      <p:sp>
        <p:nvSpPr>
          <p:cNvPr id="6" name="テキスト ボックス 5"/>
          <p:cNvSpPr txBox="1"/>
          <p:nvPr/>
        </p:nvSpPr>
        <p:spPr>
          <a:xfrm>
            <a:off x="585626" y="1832630"/>
            <a:ext cx="10768173" cy="4016484"/>
          </a:xfrm>
          <a:prstGeom prst="rect">
            <a:avLst/>
          </a:prstGeom>
          <a:noFill/>
        </p:spPr>
        <p:txBody>
          <a:bodyPr wrap="square" rtlCol="0">
            <a:spAutoFit/>
          </a:bodyPr>
          <a:lstStyle/>
          <a:p>
            <a:pPr>
              <a:spcBef>
                <a:spcPts val="1200"/>
              </a:spcBef>
            </a:pPr>
            <a:r>
              <a:rPr lang="en-US" altLang="ja-JP" sz="2400" u="sng" dirty="0">
                <a:solidFill>
                  <a:srgbClr val="C0504D">
                    <a:lumMod val="75000"/>
                  </a:srgbClr>
                </a:solidFill>
                <a:latin typeface="Meiryo UI" panose="020B0604030504040204" pitchFamily="50" charset="-128"/>
                <a:ea typeface="Meiryo UI" panose="020B0604030504040204" pitchFamily="50" charset="-128"/>
              </a:rPr>
              <a:t>1</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en-US" sz="2400" u="sng" dirty="0">
                <a:solidFill>
                  <a:srgbClr val="C0504D">
                    <a:lumMod val="75000"/>
                  </a:srgbClr>
                </a:solidFill>
                <a:latin typeface="Meiryo UI" panose="020B0604030504040204" pitchFamily="50" charset="-128"/>
                <a:ea typeface="Meiryo UI" panose="020B0604030504040204" pitchFamily="50" charset="-128"/>
              </a:rPr>
              <a:t>国立国会図書館の取組の考え方</a:t>
            </a:r>
            <a:endParaRPr lang="en-US" altLang="ja-JP" sz="2400" u="sng" dirty="0">
              <a:solidFill>
                <a:srgbClr val="C0504D">
                  <a:lumMod val="75000"/>
                </a:srgbClr>
              </a:solidFill>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l"/>
            </a:pPr>
            <a:r>
              <a:rPr lang="ja-JP" altLang="en-US" sz="2400" u="sng" dirty="0">
                <a:solidFill>
                  <a:prstClr val="black"/>
                </a:solidFill>
                <a:latin typeface="Meiryo UI" panose="020B0604030504040204" pitchFamily="50" charset="-128"/>
                <a:ea typeface="Meiryo UI" panose="020B0604030504040204" pitchFamily="50" charset="-128"/>
              </a:rPr>
              <a:t>人々が将来にわたり利活用できるように</a:t>
            </a:r>
            <a:r>
              <a:rPr lang="ja-JP" altLang="en-US" sz="2400" dirty="0">
                <a:solidFill>
                  <a:prstClr val="black"/>
                </a:solidFill>
                <a:latin typeface="Meiryo UI" panose="020B0604030504040204" pitchFamily="50" charset="-128"/>
                <a:ea typeface="Meiryo UI" panose="020B0604030504040204" pitchFamily="50" charset="-128"/>
              </a:rPr>
              <a:t>、我が国の豊かな文化的な資産を広く収集・保存する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spcBef>
                <a:spcPts val="600"/>
              </a:spcBef>
              <a:spcAft>
                <a:spcPts val="600"/>
              </a:spcAft>
              <a:buFont typeface="Wingdings" panose="05000000000000000000" pitchFamily="2" charset="2"/>
              <a:buChar char="l"/>
            </a:pPr>
            <a:r>
              <a:rPr lang="ja-JP" altLang="en-US" sz="2400" u="sng" dirty="0">
                <a:solidFill>
                  <a:prstClr val="black"/>
                </a:solidFill>
                <a:latin typeface="Meiryo UI" panose="020B0604030504040204" pitchFamily="50" charset="-128"/>
                <a:ea typeface="Meiryo UI" panose="020B0604030504040204" pitchFamily="50" charset="-128"/>
              </a:rPr>
              <a:t>関係機関と連携して社会全体で</a:t>
            </a:r>
            <a:r>
              <a:rPr lang="ja-JP" altLang="en-US" sz="2400" dirty="0">
                <a:solidFill>
                  <a:prstClr val="black"/>
                </a:solidFill>
                <a:latin typeface="Meiryo UI" panose="020B0604030504040204" pitchFamily="50" charset="-128"/>
                <a:ea typeface="Meiryo UI" panose="020B0604030504040204" pitchFamily="50" charset="-128"/>
              </a:rPr>
              <a:t>知識・文化の基盤を構築する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l"/>
            </a:pPr>
            <a:r>
              <a:rPr lang="ja-JP" altLang="en-US" sz="2400" dirty="0">
                <a:solidFill>
                  <a:prstClr val="black"/>
                </a:solidFill>
                <a:latin typeface="Meiryo UI" panose="020B0604030504040204" pitchFamily="50" charset="-128"/>
                <a:ea typeface="Meiryo UI" panose="020B0604030504040204" pitchFamily="50" charset="-128"/>
              </a:rPr>
              <a:t>これらの取組によって、</a:t>
            </a:r>
            <a:r>
              <a:rPr lang="ja-JP" altLang="en-US" sz="2400" u="sng" dirty="0">
                <a:solidFill>
                  <a:prstClr val="black"/>
                </a:solidFill>
                <a:latin typeface="Meiryo UI" panose="020B0604030504040204" pitchFamily="50" charset="-128"/>
                <a:ea typeface="Meiryo UI" panose="020B0604030504040204" pitchFamily="50" charset="-128"/>
              </a:rPr>
              <a:t>人々の創造的な活動に貢献</a:t>
            </a:r>
            <a:r>
              <a:rPr lang="ja-JP" altLang="en-US" sz="2400" dirty="0">
                <a:solidFill>
                  <a:prstClr val="black"/>
                </a:solidFill>
                <a:latin typeface="Meiryo UI" panose="020B0604030504040204" pitchFamily="50" charset="-128"/>
                <a:ea typeface="Meiryo UI" panose="020B0604030504040204" pitchFamily="50" charset="-128"/>
              </a:rPr>
              <a:t>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spcBef>
                <a:spcPts val="600"/>
              </a:spcBef>
              <a:buFont typeface="Wingdings" panose="05000000000000000000" pitchFamily="2" charset="2"/>
              <a:buChar char="l"/>
            </a:pPr>
            <a:r>
              <a:rPr lang="ja-JP" altLang="en-US" sz="2400" dirty="0">
                <a:solidFill>
                  <a:prstClr val="black"/>
                </a:solidFill>
                <a:latin typeface="Meiryo UI" panose="020B0604030504040204" pitchFamily="50" charset="-128"/>
                <a:ea typeface="Meiryo UI" panose="020B0604030504040204" pitchFamily="50" charset="-128"/>
              </a:rPr>
              <a:t>この取組の一環として</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財源の確保</a:t>
            </a:r>
            <a:r>
              <a:rPr lang="ja-JP" altLang="en-US" sz="2400" dirty="0">
                <a:solidFill>
                  <a:prstClr val="black"/>
                </a:solidFill>
                <a:latin typeface="Meiryo UI" panose="020B0604030504040204" pitchFamily="50" charset="-128"/>
                <a:ea typeface="Meiryo UI" panose="020B0604030504040204" pitchFamily="50" charset="-128"/>
              </a:rPr>
              <a:t>に努め、所蔵資料のデジタル化を進める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dirty="0">
                <a:solidFill>
                  <a:prstClr val="black"/>
                </a:solidFill>
                <a:latin typeface="Meiryo UI" panose="020B0604030504040204" pitchFamily="50" charset="-128"/>
                <a:ea typeface="Meiryo UI" panose="020B0604030504040204" pitchFamily="50" charset="-128"/>
              </a:rPr>
              <a:t>デジタル化資料の提供により、</a:t>
            </a:r>
            <a:r>
              <a:rPr lang="ja-JP" altLang="en-US" sz="2400" u="sng" dirty="0">
                <a:solidFill>
                  <a:prstClr val="black"/>
                </a:solidFill>
                <a:latin typeface="Meiryo UI" panose="020B0604030504040204" pitchFamily="50" charset="-128"/>
                <a:ea typeface="Meiryo UI" panose="020B0604030504040204" pitchFamily="50" charset="-128"/>
              </a:rPr>
              <a:t>原資料を保存</a:t>
            </a:r>
            <a:r>
              <a:rPr lang="ja-JP" altLang="en-US" sz="2400" dirty="0">
                <a:solidFill>
                  <a:prstClr val="black"/>
                </a:solidFill>
                <a:latin typeface="Meiryo UI" panose="020B0604030504040204" pitchFamily="50" charset="-128"/>
                <a:ea typeface="Meiryo UI" panose="020B0604030504040204" pitchFamily="50" charset="-128"/>
              </a:rPr>
              <a:t>する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検索の利便性</a:t>
            </a:r>
            <a:r>
              <a:rPr lang="ja-JP" altLang="en-US" sz="2400" dirty="0">
                <a:solidFill>
                  <a:prstClr val="black"/>
                </a:solidFill>
                <a:latin typeface="Meiryo UI" panose="020B0604030504040204" pitchFamily="50" charset="-128"/>
                <a:ea typeface="Meiryo UI" panose="020B0604030504040204" pitchFamily="50" charset="-128"/>
              </a:rPr>
              <a:t>や障害者を含む</a:t>
            </a:r>
            <a:r>
              <a:rPr lang="ja-JP" altLang="en-US" sz="2400" u="sng" dirty="0">
                <a:solidFill>
                  <a:prstClr val="black"/>
                </a:solidFill>
                <a:latin typeface="Meiryo UI" panose="020B0604030504040204" pitchFamily="50" charset="-128"/>
                <a:ea typeface="Meiryo UI" panose="020B0604030504040204" pitchFamily="50" charset="-128"/>
              </a:rPr>
              <a:t>あらゆる人々</a:t>
            </a:r>
            <a:r>
              <a:rPr lang="ja-JP" altLang="en-US" sz="2400" u="sng" dirty="0" smtClean="0">
                <a:solidFill>
                  <a:prstClr val="black"/>
                </a:solidFill>
                <a:latin typeface="Meiryo UI" panose="020B0604030504040204" pitchFamily="50" charset="-128"/>
                <a:ea typeface="Meiryo UI" panose="020B0604030504040204" pitchFamily="50" charset="-128"/>
              </a:rPr>
              <a:t>の利用</a:t>
            </a:r>
            <a:r>
              <a:rPr lang="ja-JP" altLang="en-US" sz="2400" u="sng" dirty="0">
                <a:solidFill>
                  <a:prstClr val="black"/>
                </a:solidFill>
                <a:latin typeface="Meiryo UI" panose="020B0604030504040204" pitchFamily="50" charset="-128"/>
                <a:ea typeface="Meiryo UI" panose="020B0604030504040204" pitchFamily="50" charset="-128"/>
              </a:rPr>
              <a:t>可能性</a:t>
            </a:r>
            <a:r>
              <a:rPr lang="ja-JP" altLang="en-US" sz="2400" dirty="0">
                <a:solidFill>
                  <a:prstClr val="black"/>
                </a:solidFill>
                <a:latin typeface="Meiryo UI" panose="020B0604030504040204" pitchFamily="50" charset="-128"/>
                <a:ea typeface="Meiryo UI" panose="020B0604030504040204" pitchFamily="50" charset="-128"/>
              </a:rPr>
              <a:t>を高める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関係機関等との有機的な連携</a:t>
            </a:r>
            <a:r>
              <a:rPr lang="ja-JP" altLang="en-US" sz="2400" dirty="0">
                <a:solidFill>
                  <a:prstClr val="black"/>
                </a:solidFill>
                <a:latin typeface="Meiryo UI" panose="020B0604030504040204" pitchFamily="50" charset="-128"/>
                <a:ea typeface="Meiryo UI" panose="020B0604030504040204" pitchFamily="50" charset="-128"/>
              </a:rPr>
              <a:t>により</a:t>
            </a:r>
            <a:r>
              <a:rPr lang="ja-JP" altLang="en-US" sz="2400" dirty="0" smtClean="0">
                <a:solidFill>
                  <a:prstClr val="black"/>
                </a:solidFill>
                <a:latin typeface="Meiryo UI" panose="020B0604030504040204" pitchFamily="50" charset="-128"/>
                <a:ea typeface="Meiryo UI" panose="020B0604030504040204" pitchFamily="50" charset="-128"/>
              </a:rPr>
              <a:t>、知識</a:t>
            </a:r>
            <a:r>
              <a:rPr lang="ja-JP" altLang="en-US" sz="2400" dirty="0">
                <a:solidFill>
                  <a:prstClr val="black"/>
                </a:solidFill>
                <a:latin typeface="Meiryo UI" panose="020B0604030504040204" pitchFamily="50" charset="-128"/>
                <a:ea typeface="Meiryo UI" panose="020B0604030504040204" pitchFamily="50" charset="-128"/>
              </a:rPr>
              <a:t>・文化の基盤を構築する</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6056614" y="1014435"/>
            <a:ext cx="6048672" cy="707886"/>
          </a:xfrm>
          <a:prstGeom prst="rect">
            <a:avLst/>
          </a:prstGeom>
          <a:no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a:t>
            </a:r>
            <a:r>
              <a:rPr lang="ja-JP" altLang="ja-JP" sz="2000" dirty="0">
                <a:solidFill>
                  <a:prstClr val="black"/>
                </a:solidFill>
                <a:latin typeface="Meiryo UI" panose="020B0604030504040204" pitchFamily="50" charset="-128"/>
                <a:ea typeface="Meiryo UI" panose="020B0604030504040204" pitchFamily="50" charset="-128"/>
              </a:rPr>
              <a:t>国立国会図書館の資料デジタル化に係る基本方針</a:t>
            </a:r>
            <a:r>
              <a:rPr lang="ja-JP" altLang="en-US" sz="2000" dirty="0">
                <a:solidFill>
                  <a:prstClr val="black"/>
                </a:solidFill>
                <a:latin typeface="Meiryo UI" panose="020B0604030504040204" pitchFamily="50" charset="-128"/>
                <a:ea typeface="Meiryo UI" panose="020B0604030504040204" pitchFamily="50" charset="-128"/>
              </a:rPr>
              <a:t>」</a:t>
            </a:r>
            <a:endParaRPr lang="ja-JP" altLang="ja-JP" sz="2000" dirty="0">
              <a:solidFill>
                <a:prstClr val="black"/>
              </a:solidFill>
              <a:latin typeface="Meiryo UI" panose="020B0604030504040204" pitchFamily="50" charset="-128"/>
              <a:ea typeface="Meiryo UI" panose="020B0604030504040204" pitchFamily="50" charset="-128"/>
            </a:endParaRPr>
          </a:p>
          <a:p>
            <a:pPr algn="ctr"/>
            <a:r>
              <a:rPr lang="ja-JP" altLang="ja-JP" sz="2000" dirty="0" smtClean="0">
                <a:solidFill>
                  <a:prstClr val="black"/>
                </a:solidFill>
                <a:latin typeface="Meiryo UI" panose="020B0604030504040204" pitchFamily="50" charset="-128"/>
                <a:ea typeface="Meiryo UI" panose="020B0604030504040204" pitchFamily="50" charset="-128"/>
              </a:rPr>
              <a:t>（</a:t>
            </a:r>
            <a:r>
              <a:rPr lang="en-US" altLang="ja-JP" sz="2000" dirty="0" smtClean="0">
                <a:solidFill>
                  <a:prstClr val="black"/>
                </a:solidFill>
                <a:latin typeface="Meiryo UI" panose="020B0604030504040204" pitchFamily="50" charset="-128"/>
                <a:ea typeface="Meiryo UI" panose="020B0604030504040204" pitchFamily="50" charset="-128"/>
              </a:rPr>
              <a:t>2013年</a:t>
            </a:r>
            <a:r>
              <a:rPr lang="en-US" altLang="ja-JP" sz="2000" dirty="0">
                <a:solidFill>
                  <a:prstClr val="black"/>
                </a:solidFill>
                <a:latin typeface="Meiryo UI" panose="020B0604030504040204" pitchFamily="50" charset="-128"/>
                <a:ea typeface="Meiryo UI" panose="020B0604030504040204" pitchFamily="50" charset="-128"/>
              </a:rPr>
              <a:t>5月27日国図電1305201号）</a:t>
            </a:r>
            <a:endParaRPr lang="ja-JP" altLang="en-US" sz="20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33</a:t>
            </a:fld>
            <a:endParaRPr lang="ja-JP" altLang="en-US" dirty="0">
              <a:solidFill>
                <a:prstClr val="black"/>
              </a:solidFill>
            </a:endParaRPr>
          </a:p>
        </p:txBody>
      </p:sp>
    </p:spTree>
    <p:extLst>
      <p:ext uri="{BB962C8B-B14F-4D97-AF65-F5344CB8AC3E}">
        <p14:creationId xmlns:p14="http://schemas.microsoft.com/office/powerpoint/2010/main" val="2099539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21933"/>
          </a:xfrm>
        </p:spPr>
        <p:txBody>
          <a:bodyPr>
            <a:noAutofit/>
          </a:bodyPr>
          <a:lstStyle/>
          <a:p>
            <a:r>
              <a:rPr kumimoji="1" lang="ja-JP" altLang="en-US" dirty="0" smtClean="0">
                <a:solidFill>
                  <a:schemeClr val="accent5">
                    <a:lumMod val="50000"/>
                  </a:schemeClr>
                </a:solidFill>
              </a:rPr>
              <a:t>資料デジタル化の現下の方針 ⑵</a:t>
            </a:r>
            <a:endParaRPr kumimoji="1" lang="ja-JP" altLang="en-US" dirty="0">
              <a:solidFill>
                <a:schemeClr val="accent5">
                  <a:lumMod val="50000"/>
                </a:schemeClr>
              </a:solidFill>
            </a:endParaRPr>
          </a:p>
        </p:txBody>
      </p:sp>
      <p:sp>
        <p:nvSpPr>
          <p:cNvPr id="6" name="テキスト ボックス 5"/>
          <p:cNvSpPr txBox="1"/>
          <p:nvPr/>
        </p:nvSpPr>
        <p:spPr>
          <a:xfrm>
            <a:off x="760287" y="1196752"/>
            <a:ext cx="10808413" cy="5709255"/>
          </a:xfrm>
          <a:prstGeom prst="rect">
            <a:avLst/>
          </a:prstGeom>
          <a:noFill/>
        </p:spPr>
        <p:txBody>
          <a:bodyPr wrap="square" rtlCol="0">
            <a:spAutoFit/>
          </a:bodyPr>
          <a:lstStyle/>
          <a:p>
            <a:r>
              <a:rPr lang="en-US" altLang="ja-JP" sz="2400" u="sng" dirty="0">
                <a:solidFill>
                  <a:srgbClr val="C0504D">
                    <a:lumMod val="75000"/>
                  </a:srgbClr>
                </a:solidFill>
                <a:latin typeface="Meiryo UI" panose="020B0604030504040204" pitchFamily="50" charset="-128"/>
                <a:ea typeface="Meiryo UI" panose="020B0604030504040204" pitchFamily="50" charset="-128"/>
              </a:rPr>
              <a:t>2</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対象資料の</a:t>
            </a:r>
            <a:r>
              <a:rPr lang="ja-JP" altLang="ja-JP" sz="2400" u="sng" dirty="0" smtClean="0">
                <a:solidFill>
                  <a:srgbClr val="C0504D">
                    <a:lumMod val="75000"/>
                  </a:srgbClr>
                </a:solidFill>
                <a:latin typeface="Meiryo UI" panose="020B0604030504040204" pitchFamily="50" charset="-128"/>
                <a:ea typeface="Meiryo UI" panose="020B0604030504040204" pitchFamily="50" charset="-128"/>
              </a:rPr>
              <a:t>範囲</a:t>
            </a:r>
            <a:endParaRPr lang="en-US" altLang="ja-JP" sz="2400" dirty="0" smtClean="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en-US" altLang="ja-JP" sz="2400" dirty="0">
                <a:solidFill>
                  <a:prstClr val="black"/>
                </a:solidFill>
                <a:latin typeface="Meiryo UI" panose="020B0604030504040204" pitchFamily="50" charset="-128"/>
                <a:ea typeface="Meiryo UI" panose="020B0604030504040204" pitchFamily="50" charset="-128"/>
              </a:rPr>
              <a:t>1980年</a:t>
            </a:r>
            <a:r>
              <a:rPr lang="ja-JP" altLang="en-US" sz="2400" dirty="0">
                <a:solidFill>
                  <a:prstClr val="black"/>
                </a:solidFill>
                <a:latin typeface="Meiryo UI" panose="020B0604030504040204" pitchFamily="50" charset="-128"/>
                <a:ea typeface="Meiryo UI" panose="020B0604030504040204" pitchFamily="50" charset="-128"/>
              </a:rPr>
              <a:t>頃</a:t>
            </a:r>
            <a:r>
              <a:rPr lang="en-US" altLang="ja-JP" sz="2400" dirty="0" err="1" smtClean="0">
                <a:solidFill>
                  <a:prstClr val="black"/>
                </a:solidFill>
                <a:latin typeface="Meiryo UI" panose="020B0604030504040204" pitchFamily="50" charset="-128"/>
                <a:ea typeface="Meiryo UI" panose="020B0604030504040204" pitchFamily="50" charset="-128"/>
              </a:rPr>
              <a:t>までの国内刊行図書</a:t>
            </a:r>
            <a:endParaRPr lang="en-US" altLang="ja-JP" sz="2400" dirty="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②</a:t>
            </a:r>
            <a:r>
              <a:rPr lang="ja-JP" altLang="ja-JP" sz="2400" dirty="0">
                <a:solidFill>
                  <a:prstClr val="black"/>
                </a:solidFill>
                <a:latin typeface="Meiryo UI" panose="020B0604030504040204" pitchFamily="50" charset="-128"/>
                <a:ea typeface="Meiryo UI" panose="020B0604030504040204" pitchFamily="50" charset="-128"/>
              </a:rPr>
              <a:t>歴史的価値の高い外国刊行の日本関係資料等</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3</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対象資料選定</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の</a:t>
            </a:r>
            <a:r>
              <a:rPr lang="ja-JP" altLang="ja-JP" sz="2400" u="sng" dirty="0">
                <a:solidFill>
                  <a:srgbClr val="C0504D">
                    <a:lumMod val="75000"/>
                  </a:srgbClr>
                </a:solidFill>
                <a:latin typeface="Meiryo UI" panose="020B0604030504040204" pitchFamily="50" charset="-128"/>
                <a:ea typeface="Meiryo UI" panose="020B0604030504040204" pitchFamily="50" charset="-128"/>
              </a:rPr>
              <a:t>際の評価</a:t>
            </a:r>
            <a:r>
              <a:rPr lang="ja-JP" altLang="ja-JP" sz="2400" u="sng" dirty="0" smtClean="0">
                <a:solidFill>
                  <a:srgbClr val="C0504D">
                    <a:lumMod val="75000"/>
                  </a:srgbClr>
                </a:solidFill>
                <a:latin typeface="Meiryo UI" panose="020B0604030504040204" pitchFamily="50" charset="-128"/>
                <a:ea typeface="Meiryo UI" panose="020B0604030504040204" pitchFamily="50" charset="-128"/>
              </a:rPr>
              <a:t>要素</a:t>
            </a:r>
            <a:endParaRPr lang="en-US" altLang="ja-JP" sz="2400" dirty="0" smtClean="0">
              <a:solidFill>
                <a:srgbClr val="C0504D">
                  <a:lumMod val="75000"/>
                </a:srgbClr>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唯一性・希少性</a:t>
            </a:r>
            <a:r>
              <a:rPr lang="ja-JP" altLang="en-US" sz="2400" dirty="0">
                <a:solidFill>
                  <a:prstClr val="black"/>
                </a:solidFill>
                <a:latin typeface="Meiryo UI" panose="020B0604030504040204" pitchFamily="50" charset="-128"/>
                <a:ea typeface="Meiryo UI" panose="020B0604030504040204" pitchFamily="50" charset="-128"/>
              </a:rPr>
              <a:t>　②</a:t>
            </a:r>
            <a:r>
              <a:rPr lang="ja-JP" altLang="ja-JP" sz="2400" dirty="0">
                <a:solidFill>
                  <a:prstClr val="black"/>
                </a:solidFill>
                <a:latin typeface="Meiryo UI" panose="020B0604030504040204" pitchFamily="50" charset="-128"/>
                <a:ea typeface="Meiryo UI" panose="020B0604030504040204" pitchFamily="50" charset="-128"/>
              </a:rPr>
              <a:t>資料</a:t>
            </a:r>
            <a:r>
              <a:rPr lang="ja-JP" altLang="en-US" sz="2400" dirty="0" smtClean="0">
                <a:solidFill>
                  <a:prstClr val="black"/>
                </a:solidFill>
                <a:latin typeface="Meiryo UI" panose="020B0604030504040204" pitchFamily="50" charset="-128"/>
                <a:ea typeface="Meiryo UI" panose="020B0604030504040204" pitchFamily="50" charset="-128"/>
              </a:rPr>
              <a:t>の</a:t>
            </a:r>
            <a:r>
              <a:rPr lang="ja-JP" altLang="ja-JP" sz="2400" dirty="0" smtClean="0">
                <a:solidFill>
                  <a:prstClr val="black"/>
                </a:solidFill>
                <a:latin typeface="Meiryo UI" panose="020B0604030504040204" pitchFamily="50" charset="-128"/>
                <a:ea typeface="Meiryo UI" panose="020B0604030504040204" pitchFamily="50" charset="-128"/>
              </a:rPr>
              <a:t>劣化</a:t>
            </a:r>
            <a:r>
              <a:rPr lang="ja-JP" altLang="ja-JP" sz="2400" dirty="0">
                <a:solidFill>
                  <a:prstClr val="black"/>
                </a:solidFill>
                <a:latin typeface="Meiryo UI" panose="020B0604030504040204" pitchFamily="50" charset="-128"/>
                <a:ea typeface="Meiryo UI" panose="020B0604030504040204" pitchFamily="50" charset="-128"/>
              </a:rPr>
              <a:t>状況・保存の緊急性</a:t>
            </a:r>
            <a:r>
              <a:rPr lang="ja-JP" altLang="en-US" sz="2400" dirty="0">
                <a:solidFill>
                  <a:prstClr val="black"/>
                </a:solidFill>
                <a:latin typeface="Meiryo UI" panose="020B0604030504040204" pitchFamily="50" charset="-128"/>
                <a:ea typeface="Meiryo UI" panose="020B0604030504040204" pitchFamily="50" charset="-128"/>
              </a:rPr>
              <a:t>　③</a:t>
            </a:r>
            <a:r>
              <a:rPr lang="ja-JP" altLang="ja-JP" sz="2400" dirty="0">
                <a:solidFill>
                  <a:prstClr val="black"/>
                </a:solidFill>
                <a:latin typeface="Meiryo UI" panose="020B0604030504040204" pitchFamily="50" charset="-128"/>
                <a:ea typeface="Meiryo UI" panose="020B0604030504040204" pitchFamily="50" charset="-128"/>
              </a:rPr>
              <a:t>利用機会の拡大</a:t>
            </a:r>
            <a:r>
              <a:rPr lang="ja-JP" altLang="en-US" sz="2400" dirty="0">
                <a:solidFill>
                  <a:prstClr val="black"/>
                </a:solidFill>
                <a:latin typeface="Meiryo UI" panose="020B0604030504040204" pitchFamily="50" charset="-128"/>
                <a:ea typeface="Meiryo UI" panose="020B0604030504040204" pitchFamily="50" charset="-128"/>
              </a:rPr>
              <a:t>　④</a:t>
            </a:r>
            <a:r>
              <a:rPr lang="ja-JP" altLang="ja-JP" sz="2400" dirty="0">
                <a:solidFill>
                  <a:prstClr val="black"/>
                </a:solidFill>
                <a:latin typeface="Meiryo UI" panose="020B0604030504040204" pitchFamily="50" charset="-128"/>
                <a:ea typeface="Meiryo UI" panose="020B0604030504040204" pitchFamily="50" charset="-128"/>
              </a:rPr>
              <a:t>社会的</a:t>
            </a:r>
            <a:r>
              <a:rPr lang="ja-JP" altLang="en-US" sz="2400" dirty="0" smtClean="0">
                <a:solidFill>
                  <a:prstClr val="black"/>
                </a:solidFill>
                <a:latin typeface="Meiryo UI" panose="020B0604030504040204" pitchFamily="50" charset="-128"/>
                <a:ea typeface="Meiryo UI" panose="020B0604030504040204" pitchFamily="50" charset="-128"/>
              </a:rPr>
              <a:t>ニー</a:t>
            </a:r>
            <a:r>
              <a:rPr lang="ja-JP" altLang="ja-JP" sz="2400" dirty="0" smtClean="0">
                <a:solidFill>
                  <a:prstClr val="black"/>
                </a:solidFill>
                <a:latin typeface="Meiryo UI" panose="020B0604030504040204" pitchFamily="50" charset="-128"/>
                <a:ea typeface="Meiryo UI" panose="020B0604030504040204" pitchFamily="50" charset="-128"/>
              </a:rPr>
              <a:t>ズ</a:t>
            </a:r>
            <a:r>
              <a:rPr lang="ja-JP" altLang="en-US" sz="2400" dirty="0">
                <a:solidFill>
                  <a:prstClr val="black"/>
                </a:solidFill>
                <a:latin typeface="Meiryo UI" panose="020B0604030504040204" pitchFamily="50" charset="-128"/>
                <a:ea typeface="Meiryo UI" panose="020B0604030504040204" pitchFamily="50" charset="-128"/>
              </a:rPr>
              <a:t>　⑤内外</a:t>
            </a:r>
            <a:r>
              <a:rPr lang="ja-JP" altLang="ja-JP" sz="2400" dirty="0">
                <a:solidFill>
                  <a:prstClr val="black"/>
                </a:solidFill>
                <a:latin typeface="Meiryo UI" panose="020B0604030504040204" pitchFamily="50" charset="-128"/>
                <a:ea typeface="Meiryo UI" panose="020B0604030504040204" pitchFamily="50" charset="-128"/>
              </a:rPr>
              <a:t>の</a:t>
            </a:r>
            <a:r>
              <a:rPr lang="ja-JP" altLang="en-US" sz="2400" dirty="0">
                <a:solidFill>
                  <a:prstClr val="black"/>
                </a:solidFill>
                <a:latin typeface="Meiryo UI" panose="020B0604030504040204" pitchFamily="50" charset="-128"/>
                <a:ea typeface="Meiryo UI" panose="020B0604030504040204" pitchFamily="50" charset="-128"/>
              </a:rPr>
              <a:t>体</a:t>
            </a:r>
            <a:r>
              <a:rPr lang="ja-JP" altLang="ja-JP" sz="2400" dirty="0">
                <a:solidFill>
                  <a:prstClr val="black"/>
                </a:solidFill>
                <a:latin typeface="Meiryo UI" panose="020B0604030504040204" pitchFamily="50" charset="-128"/>
                <a:ea typeface="Meiryo UI" panose="020B0604030504040204" pitchFamily="50" charset="-128"/>
              </a:rPr>
              <a:t>系的デジタルコレクション構築への貢献</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4</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デジタル化の</a:t>
            </a:r>
            <a:r>
              <a:rPr lang="ja-JP" altLang="ja-JP" sz="2400" u="sng" dirty="0" smtClean="0">
                <a:solidFill>
                  <a:srgbClr val="C0504D">
                    <a:lumMod val="75000"/>
                  </a:srgbClr>
                </a:solidFill>
                <a:latin typeface="Meiryo UI" panose="020B0604030504040204" pitchFamily="50" charset="-128"/>
                <a:ea typeface="Meiryo UI" panose="020B0604030504040204" pitchFamily="50" charset="-128"/>
              </a:rPr>
              <a:t>方法</a:t>
            </a:r>
            <a:endParaRPr lang="en-US" altLang="ja-JP" sz="2400" dirty="0" smtClean="0">
              <a:solidFill>
                <a:srgbClr val="C0504D">
                  <a:lumMod val="75000"/>
                </a:srgbClr>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当面、画像データ作成</a:t>
            </a:r>
            <a:r>
              <a:rPr lang="ja-JP" altLang="en-US" sz="2400" dirty="0">
                <a:solidFill>
                  <a:prstClr val="black"/>
                </a:solidFill>
                <a:latin typeface="Meiryo UI" panose="020B0604030504040204" pitchFamily="50" charset="-128"/>
                <a:ea typeface="Meiryo UI" panose="020B0604030504040204" pitchFamily="50" charset="-128"/>
              </a:rPr>
              <a:t>　②</a:t>
            </a:r>
            <a:r>
              <a:rPr lang="ja-JP" altLang="ja-JP" sz="2400" dirty="0">
                <a:solidFill>
                  <a:prstClr val="black"/>
                </a:solidFill>
                <a:latin typeface="Meiryo UI" panose="020B0604030504040204" pitchFamily="50" charset="-128"/>
                <a:ea typeface="Meiryo UI" panose="020B0604030504040204" pitchFamily="50" charset="-128"/>
              </a:rPr>
              <a:t>ただし、</a:t>
            </a:r>
            <a:r>
              <a:rPr lang="ja-JP" altLang="ja-JP" sz="2400" dirty="0" smtClean="0">
                <a:solidFill>
                  <a:prstClr val="black"/>
                </a:solidFill>
                <a:latin typeface="Meiryo UI" panose="020B0604030504040204" pitchFamily="50" charset="-128"/>
                <a:ea typeface="Meiryo UI" panose="020B0604030504040204" pitchFamily="50" charset="-128"/>
              </a:rPr>
              <a:t>検索の</a:t>
            </a:r>
            <a:r>
              <a:rPr lang="ja-JP" altLang="ja-JP" sz="2400" dirty="0">
                <a:solidFill>
                  <a:prstClr val="black"/>
                </a:solidFill>
                <a:latin typeface="Meiryo UI" panose="020B0604030504040204" pitchFamily="50" charset="-128"/>
                <a:ea typeface="Meiryo UI" panose="020B0604030504040204" pitchFamily="50" charset="-128"/>
              </a:rPr>
              <a:t>便のため、目次情報はテキストデータ化</a:t>
            </a:r>
            <a:r>
              <a:rPr lang="ja-JP" altLang="en-US" sz="2400" dirty="0">
                <a:solidFill>
                  <a:prstClr val="black"/>
                </a:solidFill>
                <a:latin typeface="Meiryo UI" panose="020B0604030504040204" pitchFamily="50" charset="-128"/>
                <a:ea typeface="Meiryo UI" panose="020B0604030504040204" pitchFamily="50" charset="-128"/>
              </a:rPr>
              <a:t>　③</a:t>
            </a:r>
            <a:r>
              <a:rPr lang="ja-JP" altLang="ja-JP" sz="2400" dirty="0">
                <a:solidFill>
                  <a:prstClr val="black"/>
                </a:solidFill>
                <a:latin typeface="Meiryo UI" panose="020B0604030504040204" pitchFamily="50" charset="-128"/>
                <a:ea typeface="Meiryo UI" panose="020B0604030504040204" pitchFamily="50" charset="-128"/>
              </a:rPr>
              <a:t>視覚障害者</a:t>
            </a:r>
            <a:r>
              <a:rPr lang="ja-JP" altLang="ja-JP" sz="2400" dirty="0" smtClean="0">
                <a:solidFill>
                  <a:prstClr val="black"/>
                </a:solidFill>
                <a:latin typeface="Meiryo UI" panose="020B0604030504040204" pitchFamily="50" charset="-128"/>
                <a:ea typeface="Meiryo UI" panose="020B0604030504040204" pitchFamily="50" charset="-128"/>
              </a:rPr>
              <a:t>等</a:t>
            </a:r>
            <a:r>
              <a:rPr lang="ja-JP" altLang="en-US" sz="2400" dirty="0" smtClean="0">
                <a:solidFill>
                  <a:prstClr val="black"/>
                </a:solidFill>
                <a:latin typeface="Meiryo UI" panose="020B0604030504040204" pitchFamily="50" charset="-128"/>
                <a:ea typeface="Meiryo UI" panose="020B0604030504040204" pitchFamily="50" charset="-128"/>
              </a:rPr>
              <a:t>に</a:t>
            </a:r>
            <a:r>
              <a:rPr lang="ja-JP" altLang="en-US" sz="2400" dirty="0">
                <a:solidFill>
                  <a:prstClr val="black"/>
                </a:solidFill>
                <a:latin typeface="Meiryo UI" panose="020B0604030504040204" pitchFamily="50" charset="-128"/>
                <a:ea typeface="Meiryo UI" panose="020B0604030504040204" pitchFamily="50" charset="-128"/>
              </a:rPr>
              <a:t>対する</a:t>
            </a:r>
            <a:r>
              <a:rPr lang="ja-JP" altLang="ja-JP" sz="2400" dirty="0">
                <a:solidFill>
                  <a:prstClr val="black"/>
                </a:solidFill>
                <a:latin typeface="Meiryo UI" panose="020B0604030504040204" pitchFamily="50" charset="-128"/>
                <a:ea typeface="Meiryo UI" panose="020B0604030504040204" pitchFamily="50" charset="-128"/>
              </a:rPr>
              <a:t>提供</a:t>
            </a:r>
            <a:r>
              <a:rPr lang="ja-JP" altLang="en-US" sz="2400" dirty="0">
                <a:solidFill>
                  <a:prstClr val="black"/>
                </a:solidFill>
                <a:latin typeface="Meiryo UI" panose="020B0604030504040204" pitchFamily="50" charset="-128"/>
                <a:ea typeface="Meiryo UI" panose="020B0604030504040204" pitchFamily="50" charset="-128"/>
              </a:rPr>
              <a:t>、</a:t>
            </a:r>
            <a:r>
              <a:rPr lang="ja-JP" altLang="ja-JP" sz="2400" dirty="0">
                <a:solidFill>
                  <a:prstClr val="black"/>
                </a:solidFill>
                <a:latin typeface="Meiryo UI" panose="020B0604030504040204" pitchFamily="50" charset="-128"/>
                <a:ea typeface="Meiryo UI" panose="020B0604030504040204" pitchFamily="50" charset="-128"/>
              </a:rPr>
              <a:t>戦前期議会会議録の活用を視野に、本文</a:t>
            </a:r>
            <a:r>
              <a:rPr lang="ja-JP" altLang="ja-JP" sz="2400" dirty="0" smtClean="0">
                <a:solidFill>
                  <a:prstClr val="black"/>
                </a:solidFill>
                <a:latin typeface="Meiryo UI" panose="020B0604030504040204" pitchFamily="50" charset="-128"/>
                <a:ea typeface="Meiryo UI" panose="020B0604030504040204" pitchFamily="50" charset="-128"/>
              </a:rPr>
              <a:t>テキ</a:t>
            </a:r>
            <a:r>
              <a:rPr lang="ja-JP" altLang="en-US" sz="2400" dirty="0" smtClean="0">
                <a:solidFill>
                  <a:prstClr val="black"/>
                </a:solidFill>
                <a:latin typeface="Meiryo UI" panose="020B0604030504040204" pitchFamily="50" charset="-128"/>
                <a:ea typeface="Meiryo UI" panose="020B0604030504040204" pitchFamily="50" charset="-128"/>
              </a:rPr>
              <a:t>スト</a:t>
            </a:r>
            <a:r>
              <a:rPr lang="ja-JP" altLang="ja-JP" sz="2400" dirty="0" smtClean="0">
                <a:solidFill>
                  <a:prstClr val="black"/>
                </a:solidFill>
                <a:latin typeface="Meiryo UI" panose="020B0604030504040204" pitchFamily="50" charset="-128"/>
                <a:ea typeface="Meiryo UI" panose="020B0604030504040204" pitchFamily="50" charset="-128"/>
              </a:rPr>
              <a:t>データ化</a:t>
            </a:r>
            <a:r>
              <a:rPr lang="ja-JP" altLang="ja-JP" sz="2400" dirty="0">
                <a:solidFill>
                  <a:prstClr val="black"/>
                </a:solidFill>
                <a:latin typeface="Meiryo UI" panose="020B0604030504040204" pitchFamily="50" charset="-128"/>
                <a:ea typeface="Meiryo UI" panose="020B0604030504040204" pitchFamily="50" charset="-128"/>
              </a:rPr>
              <a:t>を段階的に取り組む</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5</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資料デジタル化の成果</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を</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利活用</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する</a:t>
            </a:r>
            <a:r>
              <a:rPr lang="ja-JP" altLang="en-US" sz="2400" u="sng" dirty="0" smtClean="0">
                <a:solidFill>
                  <a:srgbClr val="C0504D">
                    <a:lumMod val="75000"/>
                  </a:srgbClr>
                </a:solidFill>
                <a:latin typeface="Meiryo UI" panose="020B0604030504040204" pitchFamily="50" charset="-128"/>
                <a:ea typeface="Meiryo UI" panose="020B0604030504040204" pitchFamily="50" charset="-128"/>
              </a:rPr>
              <a:t>努力</a:t>
            </a:r>
            <a:endParaRPr lang="en-US" altLang="ja-JP" sz="2400" dirty="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国の文化的</a:t>
            </a:r>
            <a:r>
              <a:rPr lang="ja-JP" altLang="en-US" sz="2400" dirty="0" smtClean="0">
                <a:solidFill>
                  <a:prstClr val="black"/>
                </a:solidFill>
                <a:latin typeface="Meiryo UI" panose="020B0604030504040204" pitchFamily="50" charset="-128"/>
                <a:ea typeface="Meiryo UI" panose="020B0604030504040204" pitchFamily="50" charset="-128"/>
              </a:rPr>
              <a:t>資産</a:t>
            </a:r>
            <a:r>
              <a:rPr lang="ja-JP" altLang="ja-JP" sz="2400" dirty="0" smtClean="0">
                <a:solidFill>
                  <a:prstClr val="black"/>
                </a:solidFill>
                <a:latin typeface="Meiryo UI" panose="020B0604030504040204" pitchFamily="50" charset="-128"/>
                <a:ea typeface="Meiryo UI" panose="020B0604030504040204" pitchFamily="50" charset="-128"/>
              </a:rPr>
              <a:t>と</a:t>
            </a:r>
            <a:r>
              <a:rPr lang="ja-JP" altLang="ja-JP" sz="2400" dirty="0">
                <a:solidFill>
                  <a:prstClr val="black"/>
                </a:solidFill>
                <a:latin typeface="Meiryo UI" panose="020B0604030504040204" pitchFamily="50" charset="-128"/>
                <a:ea typeface="Meiryo UI" panose="020B0604030504040204" pitchFamily="50" charset="-128"/>
              </a:rPr>
              <a:t>して、資料デジタル化の成果を社会的に利活用でき</a:t>
            </a:r>
            <a:r>
              <a:rPr lang="ja-JP" altLang="en-US" sz="2400" dirty="0">
                <a:solidFill>
                  <a:prstClr val="black"/>
                </a:solidFill>
                <a:latin typeface="Meiryo UI" panose="020B0604030504040204" pitchFamily="50" charset="-128"/>
                <a:ea typeface="Meiryo UI" panose="020B0604030504040204" pitchFamily="50" charset="-128"/>
              </a:rPr>
              <a:t>ること</a:t>
            </a:r>
            <a:endParaRPr lang="en-US" altLang="ja-JP" sz="2400" dirty="0">
              <a:solidFill>
                <a:prstClr val="black"/>
              </a:solidFill>
              <a:latin typeface="Meiryo UI" panose="020B0604030504040204" pitchFamily="50" charset="-128"/>
              <a:ea typeface="Meiryo UI" panose="020B0604030504040204" pitchFamily="50" charset="-128"/>
            </a:endParaRPr>
          </a:p>
          <a:p>
            <a:pPr lvl="1">
              <a:spcAft>
                <a:spcPts val="600"/>
              </a:spcAft>
            </a:pPr>
            <a:r>
              <a:rPr lang="ja-JP" altLang="en-US" sz="2400" dirty="0" smtClean="0">
                <a:solidFill>
                  <a:prstClr val="black"/>
                </a:solidFill>
                <a:latin typeface="Meiryo UI" panose="020B0604030504040204" pitchFamily="50" charset="-128"/>
                <a:ea typeface="Meiryo UI" panose="020B0604030504040204" pitchFamily="50" charset="-128"/>
              </a:rPr>
              <a:t>②</a:t>
            </a:r>
            <a:r>
              <a:rPr lang="ja-JP" altLang="ja-JP" sz="2400" dirty="0">
                <a:solidFill>
                  <a:prstClr val="black"/>
                </a:solidFill>
                <a:latin typeface="Meiryo UI" panose="020B0604030504040204" pitchFamily="50" charset="-128"/>
                <a:ea typeface="Meiryo UI" panose="020B0604030504040204" pitchFamily="50" charset="-128"/>
              </a:rPr>
              <a:t>そのため、著作権等に留意しつつ社会的な理解を得る</a:t>
            </a:r>
            <a:r>
              <a:rPr lang="ja-JP" altLang="en-US" sz="2400" dirty="0">
                <a:solidFill>
                  <a:prstClr val="black"/>
                </a:solidFill>
                <a:latin typeface="Meiryo UI" panose="020B0604030504040204" pitchFamily="50" charset="-128"/>
                <a:ea typeface="Meiryo UI" panose="020B0604030504040204" pitchFamily="50" charset="-128"/>
              </a:rPr>
              <a:t>こと</a:t>
            </a:r>
            <a:endParaRPr lang="en-US" altLang="ja-JP" sz="2400" dirty="0">
              <a:solidFill>
                <a:prstClr val="black"/>
              </a:solidFill>
              <a:latin typeface="Meiryo UI" panose="020B0604030504040204" pitchFamily="50" charset="-128"/>
              <a:ea typeface="Meiryo UI" panose="020B0604030504040204" pitchFamily="50" charset="-128"/>
            </a:endParaRP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6</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en-US" sz="2400" u="sng" dirty="0">
                <a:solidFill>
                  <a:srgbClr val="C0504D">
                    <a:lumMod val="75000"/>
                  </a:srgbClr>
                </a:solidFill>
                <a:latin typeface="Meiryo UI" panose="020B0604030504040204" pitchFamily="50" charset="-128"/>
                <a:ea typeface="Meiryo UI" panose="020B0604030504040204" pitchFamily="50" charset="-128"/>
              </a:rPr>
              <a:t>東日本大震災アーカイブ構築のため</a:t>
            </a:r>
            <a:r>
              <a:rPr lang="ja-JP" altLang="en-US" sz="2400" u="sng" dirty="0" smtClean="0">
                <a:solidFill>
                  <a:srgbClr val="C0504D">
                    <a:lumMod val="75000"/>
                  </a:srgbClr>
                </a:solidFill>
                <a:latin typeface="Meiryo UI" panose="020B0604030504040204" pitchFamily="50" charset="-128"/>
                <a:ea typeface="Meiryo UI" panose="020B0604030504040204" pitchFamily="50" charset="-128"/>
              </a:rPr>
              <a:t>に</a:t>
            </a:r>
            <a:endParaRPr lang="en-US" altLang="ja-JP" sz="2400" dirty="0" smtClean="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関係</a:t>
            </a:r>
            <a:r>
              <a:rPr lang="ja-JP" altLang="ja-JP" sz="2400" dirty="0">
                <a:solidFill>
                  <a:prstClr val="black"/>
                </a:solidFill>
                <a:latin typeface="Meiryo UI" panose="020B0604030504040204" pitchFamily="50" charset="-128"/>
                <a:ea typeface="Meiryo UI" panose="020B0604030504040204" pitchFamily="50" charset="-128"/>
              </a:rPr>
              <a:t>機関と調整</a:t>
            </a:r>
            <a:r>
              <a:rPr lang="ja-JP" altLang="ja-JP" sz="2400" dirty="0" smtClean="0">
                <a:solidFill>
                  <a:prstClr val="black"/>
                </a:solidFill>
                <a:latin typeface="Meiryo UI" panose="020B0604030504040204" pitchFamily="50" charset="-128"/>
                <a:ea typeface="Meiryo UI" panose="020B0604030504040204" pitchFamily="50" charset="-128"/>
              </a:rPr>
              <a:t>し</a:t>
            </a:r>
            <a:r>
              <a:rPr lang="ja-JP" altLang="en-US" sz="2400" dirty="0" smtClean="0">
                <a:solidFill>
                  <a:prstClr val="black"/>
                </a:solidFill>
                <a:latin typeface="Meiryo UI" panose="020B0604030504040204" pitchFamily="50" charset="-128"/>
                <a:ea typeface="Meiryo UI" panose="020B0604030504040204" pitchFamily="50" charset="-128"/>
              </a:rPr>
              <a:t>な</a:t>
            </a:r>
            <a:r>
              <a:rPr lang="ja-JP" altLang="ja-JP" sz="2400" dirty="0" smtClean="0">
                <a:solidFill>
                  <a:prstClr val="black"/>
                </a:solidFill>
                <a:latin typeface="Meiryo UI" panose="020B0604030504040204" pitchFamily="50" charset="-128"/>
                <a:ea typeface="Meiryo UI" panose="020B0604030504040204" pitchFamily="50" charset="-128"/>
              </a:rPr>
              <a:t>がら</a:t>
            </a:r>
            <a:r>
              <a:rPr lang="ja-JP" altLang="en-US" sz="2400" dirty="0">
                <a:solidFill>
                  <a:prstClr val="black"/>
                </a:solidFill>
                <a:latin typeface="Meiryo UI" panose="020B0604030504040204" pitchFamily="50" charset="-128"/>
                <a:ea typeface="Meiryo UI" panose="020B0604030504040204" pitchFamily="50" charset="-128"/>
              </a:rPr>
              <a:t>関係記録を</a:t>
            </a:r>
            <a:r>
              <a:rPr lang="ja-JP" altLang="ja-JP" sz="2400" dirty="0">
                <a:solidFill>
                  <a:prstClr val="black"/>
                </a:solidFill>
                <a:latin typeface="Meiryo UI" panose="020B0604030504040204" pitchFamily="50" charset="-128"/>
                <a:ea typeface="Meiryo UI" panose="020B0604030504040204" pitchFamily="50" charset="-128"/>
              </a:rPr>
              <a:t>後世に伝えるため、デジタル化に取り組む</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34</a:t>
            </a:fld>
            <a:endParaRPr lang="ja-JP" altLang="en-US" dirty="0">
              <a:solidFill>
                <a:prstClr val="black"/>
              </a:solidFill>
            </a:endParaRPr>
          </a:p>
        </p:txBody>
      </p:sp>
    </p:spTree>
    <p:extLst>
      <p:ext uri="{BB962C8B-B14F-4D97-AF65-F5344CB8AC3E}">
        <p14:creationId xmlns:p14="http://schemas.microsoft.com/office/powerpoint/2010/main" val="1784948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681" y="3346637"/>
            <a:ext cx="8892480" cy="317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テキスト ボックス 85"/>
          <p:cNvSpPr txBox="1"/>
          <p:nvPr/>
        </p:nvSpPr>
        <p:spPr>
          <a:xfrm>
            <a:off x="4815932" y="4396186"/>
            <a:ext cx="2401515" cy="1107996"/>
          </a:xfrm>
          <a:prstGeom prst="rect">
            <a:avLst/>
          </a:prstGeom>
          <a:noFill/>
        </p:spPr>
        <p:txBody>
          <a:bodyPr wrap="square" rtlCol="0">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約</a:t>
            </a:r>
            <a:r>
              <a:rPr lang="en-US" altLang="ja-JP" sz="2400" dirty="0">
                <a:solidFill>
                  <a:prstClr val="black"/>
                </a:solidFill>
                <a:latin typeface="Meiryo UI" panose="020B0604030504040204" pitchFamily="50" charset="-128"/>
                <a:ea typeface="Meiryo UI" panose="020B0604030504040204" pitchFamily="50" charset="-128"/>
              </a:rPr>
              <a:t>90</a:t>
            </a:r>
            <a:r>
              <a:rPr lang="ja-JP" altLang="en-US" sz="2400" dirty="0">
                <a:solidFill>
                  <a:prstClr val="black"/>
                </a:solidFill>
                <a:latin typeface="Meiryo UI" panose="020B0604030504040204" pitchFamily="50" charset="-128"/>
                <a:ea typeface="Meiryo UI" panose="020B0604030504040204" pitchFamily="50" charset="-128"/>
              </a:rPr>
              <a:t>万点</a:t>
            </a:r>
            <a:endParaRPr lang="en-US" altLang="ja-JP" sz="2400" dirty="0">
              <a:solidFill>
                <a:prstClr val="black"/>
              </a:solidFill>
              <a:latin typeface="Meiryo UI" panose="020B0604030504040204" pitchFamily="50" charset="-128"/>
              <a:ea typeface="Meiryo UI" panose="020B0604030504040204" pitchFamily="50" charset="-128"/>
            </a:endParaRPr>
          </a:p>
          <a:p>
            <a:pPr algn="ct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1968</a:t>
            </a:r>
            <a:r>
              <a:rPr lang="ja-JP" altLang="en-US" sz="2400" dirty="0">
                <a:solidFill>
                  <a:prstClr val="black"/>
                </a:solidFill>
                <a:latin typeface="Meiryo UI" panose="020B0604030504040204" pitchFamily="50" charset="-128"/>
                <a:ea typeface="Meiryo UI" panose="020B0604030504040204" pitchFamily="50" charset="-128"/>
              </a:rPr>
              <a:t>年）</a:t>
            </a:r>
            <a:endParaRPr lang="en-US" altLang="ja-JP" sz="24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－古典籍を除く－</a:t>
            </a:r>
          </a:p>
        </p:txBody>
      </p:sp>
      <p:sp>
        <p:nvSpPr>
          <p:cNvPr id="87" name="テキスト ボックス 86"/>
          <p:cNvSpPr txBox="1"/>
          <p:nvPr/>
        </p:nvSpPr>
        <p:spPr>
          <a:xfrm>
            <a:off x="4577434" y="5753513"/>
            <a:ext cx="4033166" cy="461665"/>
          </a:xfrm>
          <a:prstGeom prst="rect">
            <a:avLst/>
          </a:prstGeom>
          <a:noFill/>
        </p:spPr>
        <p:txBody>
          <a:bodyPr wrap="square" rtlCol="0">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約</a:t>
            </a:r>
            <a:r>
              <a:rPr lang="en-US" altLang="ja-JP" sz="2400" dirty="0">
                <a:solidFill>
                  <a:prstClr val="black"/>
                </a:solidFill>
                <a:latin typeface="Meiryo UI" panose="020B0604030504040204" pitchFamily="50" charset="-128"/>
                <a:ea typeface="Meiryo UI" panose="020B0604030504040204" pitchFamily="50" charset="-128"/>
              </a:rPr>
              <a:t>123.5</a:t>
            </a:r>
            <a:r>
              <a:rPr lang="ja-JP" altLang="en-US" sz="2400" dirty="0">
                <a:solidFill>
                  <a:prstClr val="black"/>
                </a:solidFill>
                <a:latin typeface="Meiryo UI" panose="020B0604030504040204" pitchFamily="50" charset="-128"/>
                <a:ea typeface="Meiryo UI" panose="020B0604030504040204" pitchFamily="50" charset="-128"/>
              </a:rPr>
              <a:t>万点（～</a:t>
            </a:r>
            <a:r>
              <a:rPr lang="en-US" altLang="ja-JP" sz="2400" dirty="0">
                <a:solidFill>
                  <a:prstClr val="black"/>
                </a:solidFill>
                <a:latin typeface="Meiryo UI" panose="020B0604030504040204" pitchFamily="50" charset="-128"/>
                <a:ea typeface="Meiryo UI" panose="020B0604030504040204" pitchFamily="50" charset="-128"/>
              </a:rPr>
              <a:t>2000</a:t>
            </a:r>
            <a:r>
              <a:rPr lang="ja-JP" altLang="en-US" sz="2400" dirty="0">
                <a:solidFill>
                  <a:prstClr val="black"/>
                </a:solidFill>
                <a:latin typeface="Meiryo UI" panose="020B0604030504040204" pitchFamily="50" charset="-128"/>
                <a:ea typeface="Meiryo UI" panose="020B0604030504040204" pitchFamily="50" charset="-128"/>
              </a:rPr>
              <a:t>年）</a:t>
            </a:r>
          </a:p>
        </p:txBody>
      </p:sp>
      <p:sp>
        <p:nvSpPr>
          <p:cNvPr id="88" name="テキスト ボックス 87"/>
          <p:cNvSpPr txBox="1"/>
          <p:nvPr/>
        </p:nvSpPr>
        <p:spPr>
          <a:xfrm>
            <a:off x="7320136" y="4278257"/>
            <a:ext cx="1728192" cy="1015663"/>
          </a:xfrm>
          <a:prstGeom prst="rect">
            <a:avLst/>
          </a:prstGeom>
          <a:noFill/>
        </p:spPr>
        <p:txBody>
          <a:bodyPr wrap="square" rtlCol="0">
            <a:spAutoFit/>
          </a:bodyPr>
          <a:lstStyle/>
          <a:p>
            <a:pPr algn="ctr"/>
            <a:r>
              <a:rPr lang="zh-TW" altLang="en-US" sz="2000" u="sng" dirty="0">
                <a:solidFill>
                  <a:srgbClr val="FF0000"/>
                </a:solidFill>
                <a:latin typeface="Meiryo UI" panose="020B0604030504040204" pitchFamily="50" charset="-128"/>
                <a:ea typeface="Meiryo UI" panose="020B0604030504040204" pitchFamily="50" charset="-128"/>
              </a:rPr>
              <a:t>約</a:t>
            </a:r>
            <a:r>
              <a:rPr lang="en-US" altLang="zh-TW" sz="2000" u="sng" dirty="0">
                <a:solidFill>
                  <a:srgbClr val="FF0000"/>
                </a:solidFill>
                <a:latin typeface="Meiryo UI" panose="020B0604030504040204" pitchFamily="50" charset="-128"/>
                <a:ea typeface="Meiryo UI" panose="020B0604030504040204" pitchFamily="50" charset="-128"/>
              </a:rPr>
              <a:t>88</a:t>
            </a:r>
            <a:r>
              <a:rPr lang="zh-TW" altLang="en-US" sz="2000" u="sng" dirty="0">
                <a:solidFill>
                  <a:srgbClr val="FF0000"/>
                </a:solidFill>
                <a:latin typeface="Meiryo UI" panose="020B0604030504040204" pitchFamily="50" charset="-128"/>
                <a:ea typeface="Meiryo UI" panose="020B0604030504040204" pitchFamily="50" charset="-128"/>
              </a:rPr>
              <a:t>万</a:t>
            </a:r>
            <a:r>
              <a:rPr lang="ja-JP" altLang="en-US" sz="2000" u="sng" dirty="0">
                <a:solidFill>
                  <a:srgbClr val="FF0000"/>
                </a:solidFill>
                <a:latin typeface="Meiryo UI" panose="020B0604030504040204" pitchFamily="50" charset="-128"/>
                <a:ea typeface="Meiryo UI" panose="020B0604030504040204" pitchFamily="50" charset="-128"/>
              </a:rPr>
              <a:t>点</a:t>
            </a:r>
            <a:endParaRPr lang="en-US" altLang="zh-TW" sz="2000" u="sng" dirty="0">
              <a:solidFill>
                <a:srgbClr val="FF0000"/>
              </a:solidFill>
              <a:latin typeface="Meiryo UI" panose="020B0604030504040204" pitchFamily="50" charset="-128"/>
              <a:ea typeface="Meiryo UI" panose="020B0604030504040204" pitchFamily="50" charset="-128"/>
            </a:endParaRPr>
          </a:p>
          <a:p>
            <a:r>
              <a:rPr lang="ja-JP" altLang="en-US" sz="2000" dirty="0">
                <a:solidFill>
                  <a:srgbClr val="FF0000"/>
                </a:solidFill>
                <a:latin typeface="Meiryo UI" panose="020B0604030504040204" pitchFamily="50" charset="-128"/>
                <a:ea typeface="Meiryo UI" panose="020B0604030504040204" pitchFamily="50" charset="-128"/>
              </a:rPr>
              <a:t>　　</a:t>
            </a:r>
            <a:r>
              <a:rPr lang="en-US" altLang="ja-JP" sz="2000" u="sng" dirty="0">
                <a:solidFill>
                  <a:srgbClr val="FF0000"/>
                </a:solidFill>
                <a:latin typeface="Meiryo UI" panose="020B0604030504040204" pitchFamily="50" charset="-128"/>
                <a:ea typeface="Meiryo UI" panose="020B0604030504040204" pitchFamily="50" charset="-128"/>
              </a:rPr>
              <a:t>(</a:t>
            </a:r>
            <a:r>
              <a:rPr lang="en-US" altLang="zh-TW" sz="2000" u="sng" dirty="0">
                <a:solidFill>
                  <a:srgbClr val="FF0000"/>
                </a:solidFill>
                <a:latin typeface="Meiryo UI" panose="020B0604030504040204" pitchFamily="50" charset="-128"/>
                <a:ea typeface="Meiryo UI" panose="020B0604030504040204" pitchFamily="50" charset="-128"/>
              </a:rPr>
              <a:t>1969</a:t>
            </a:r>
            <a:r>
              <a:rPr lang="ja-JP" altLang="en-US" sz="2000" u="sng" dirty="0">
                <a:solidFill>
                  <a:srgbClr val="FF0000"/>
                </a:solidFill>
                <a:latin typeface="Meiryo UI" panose="020B0604030504040204" pitchFamily="50" charset="-128"/>
                <a:ea typeface="Meiryo UI" panose="020B0604030504040204" pitchFamily="50" charset="-128"/>
              </a:rPr>
              <a:t>～</a:t>
            </a:r>
            <a:endParaRPr lang="en-US" altLang="zh-TW" sz="2000" u="sng" dirty="0">
              <a:solidFill>
                <a:srgbClr val="FF0000"/>
              </a:solidFill>
              <a:latin typeface="Meiryo UI" panose="020B0604030504040204" pitchFamily="50" charset="-128"/>
              <a:ea typeface="Meiryo UI" panose="020B0604030504040204" pitchFamily="50" charset="-128"/>
            </a:endParaRPr>
          </a:p>
          <a:p>
            <a:r>
              <a:rPr lang="ja-JP" altLang="en-US" sz="2000" dirty="0">
                <a:solidFill>
                  <a:srgbClr val="FF0000"/>
                </a:solidFill>
                <a:latin typeface="Meiryo UI" panose="020B0604030504040204" pitchFamily="50" charset="-128"/>
                <a:ea typeface="Meiryo UI" panose="020B0604030504040204" pitchFamily="50" charset="-128"/>
              </a:rPr>
              <a:t>　　</a:t>
            </a:r>
            <a:r>
              <a:rPr lang="en-US" altLang="zh-TW" sz="2000" u="sng" dirty="0">
                <a:solidFill>
                  <a:srgbClr val="FF0000"/>
                </a:solidFill>
                <a:latin typeface="Meiryo UI" panose="020B0604030504040204" pitchFamily="50" charset="-128"/>
                <a:ea typeface="Meiryo UI" panose="020B0604030504040204" pitchFamily="50" charset="-128"/>
              </a:rPr>
              <a:t>80</a:t>
            </a:r>
            <a:r>
              <a:rPr lang="zh-TW" altLang="en-US" sz="2000" u="sng" dirty="0">
                <a:solidFill>
                  <a:srgbClr val="FF0000"/>
                </a:solidFill>
                <a:latin typeface="Meiryo UI" panose="020B0604030504040204" pitchFamily="50" charset="-128"/>
                <a:ea typeface="Meiryo UI" panose="020B0604030504040204" pitchFamily="50" charset="-128"/>
              </a:rPr>
              <a:t>年</a:t>
            </a:r>
            <a:r>
              <a:rPr lang="ja-JP" altLang="en-US" sz="2000" u="sng" dirty="0">
                <a:solidFill>
                  <a:srgbClr val="FF0000"/>
                </a:solidFill>
                <a:latin typeface="Meiryo UI" panose="020B0604030504040204" pitchFamily="50" charset="-128"/>
                <a:ea typeface="Meiryo UI" panose="020B0604030504040204" pitchFamily="50" charset="-128"/>
              </a:rPr>
              <a:t>頃</a:t>
            </a:r>
            <a:r>
              <a:rPr lang="en-US" altLang="ja-JP" sz="2000" u="sng" dirty="0">
                <a:solidFill>
                  <a:srgbClr val="FF0000"/>
                </a:solidFill>
                <a:latin typeface="Meiryo UI" panose="020B0604030504040204" pitchFamily="50" charset="-128"/>
                <a:ea typeface="Meiryo UI" panose="020B0604030504040204" pitchFamily="50" charset="-128"/>
              </a:rPr>
              <a:t>)</a:t>
            </a:r>
            <a:endParaRPr lang="ja-JP" altLang="en-US" sz="2000" u="sng" dirty="0">
              <a:solidFill>
                <a:srgbClr val="FF0000"/>
              </a:solidFill>
              <a:latin typeface="Meiryo UI" panose="020B0604030504040204" pitchFamily="50" charset="-128"/>
              <a:ea typeface="Meiryo UI" panose="020B0604030504040204" pitchFamily="50" charset="-128"/>
            </a:endParaRPr>
          </a:p>
        </p:txBody>
      </p:sp>
      <p:sp>
        <p:nvSpPr>
          <p:cNvPr id="89" name="テキスト ボックス 88"/>
          <p:cNvSpPr txBox="1"/>
          <p:nvPr/>
        </p:nvSpPr>
        <p:spPr>
          <a:xfrm>
            <a:off x="8572162" y="4764768"/>
            <a:ext cx="2016224" cy="830997"/>
          </a:xfrm>
          <a:prstGeom prst="rect">
            <a:avLst/>
          </a:prstGeom>
          <a:noFill/>
        </p:spPr>
        <p:txBody>
          <a:bodyPr wrap="square" rtlCol="0">
            <a:spAutoFit/>
          </a:bodyPr>
          <a:lstStyle/>
          <a:p>
            <a:pPr algn="ctr"/>
            <a:r>
              <a:rPr lang="en-US" altLang="ja-JP" sz="2400" dirty="0">
                <a:solidFill>
                  <a:prstClr val="black"/>
                </a:solidFill>
                <a:latin typeface="Meiryo UI" panose="020B0604030504040204" pitchFamily="50" charset="-128"/>
                <a:ea typeface="Meiryo UI" panose="020B0604030504040204" pitchFamily="50" charset="-128"/>
              </a:rPr>
              <a:t>(</a:t>
            </a:r>
            <a:r>
              <a:rPr lang="en-US" altLang="zh-TW" sz="2400" dirty="0">
                <a:solidFill>
                  <a:prstClr val="black"/>
                </a:solidFill>
                <a:latin typeface="Meiryo UI" panose="020B0604030504040204" pitchFamily="50" charset="-128"/>
                <a:ea typeface="Meiryo UI" panose="020B0604030504040204" pitchFamily="50" charset="-128"/>
              </a:rPr>
              <a:t>1980</a:t>
            </a:r>
            <a:r>
              <a:rPr lang="zh-TW" altLang="en-US" sz="2400" dirty="0">
                <a:solidFill>
                  <a:prstClr val="black"/>
                </a:solidFill>
                <a:latin typeface="Meiryo UI" panose="020B0604030504040204" pitchFamily="50" charset="-128"/>
                <a:ea typeface="Meiryo UI" panose="020B0604030504040204" pitchFamily="50" charset="-128"/>
              </a:rPr>
              <a:t>年</a:t>
            </a:r>
            <a:r>
              <a:rPr lang="ja-JP" altLang="en-US" sz="2400" dirty="0">
                <a:solidFill>
                  <a:prstClr val="black"/>
                </a:solidFill>
                <a:latin typeface="Meiryo UI" panose="020B0604030504040204" pitchFamily="50" charset="-128"/>
                <a:ea typeface="Meiryo UI" panose="020B0604030504040204" pitchFamily="50" charset="-128"/>
              </a:rPr>
              <a:t>代</a:t>
            </a:r>
            <a:r>
              <a:rPr lang="zh-TW"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a:t>
            </a:r>
            <a:endParaRPr lang="zh-TW" altLang="en-US" sz="2400" dirty="0">
              <a:solidFill>
                <a:prstClr val="black"/>
              </a:solidFill>
              <a:latin typeface="Meiryo UI" panose="020B0604030504040204" pitchFamily="50" charset="-128"/>
              <a:ea typeface="Meiryo UI" panose="020B0604030504040204" pitchFamily="50" charset="-128"/>
            </a:endParaRPr>
          </a:p>
        </p:txBody>
      </p:sp>
      <p:sp>
        <p:nvSpPr>
          <p:cNvPr id="90" name="円形吹き出し 89"/>
          <p:cNvSpPr/>
          <p:nvPr/>
        </p:nvSpPr>
        <p:spPr bwMode="auto">
          <a:xfrm>
            <a:off x="7461174" y="1066578"/>
            <a:ext cx="1501571" cy="1983902"/>
          </a:xfrm>
          <a:prstGeom prst="wedgeEllipseCallout">
            <a:avLst>
              <a:gd name="adj1" fmla="val -5689"/>
              <a:gd name="adj2" fmla="val 99745"/>
            </a:avLst>
          </a:prstGeom>
          <a:solidFill>
            <a:srgbClr val="BEFFBB"/>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そもそも</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データ</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がなく</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デジタル化</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が必須</a:t>
            </a:r>
            <a:endParaRPr lang="ja-JP" altLang="en-US" sz="3600" dirty="0">
              <a:solidFill>
                <a:srgbClr val="FF0000"/>
              </a:solidFill>
              <a:latin typeface="Meiryo UI" panose="020B0604030504040204" pitchFamily="50" charset="-128"/>
              <a:ea typeface="Meiryo UI" panose="020B0604030504040204" pitchFamily="50" charset="-128"/>
            </a:endParaRPr>
          </a:p>
        </p:txBody>
      </p:sp>
      <p:sp>
        <p:nvSpPr>
          <p:cNvPr id="91" name="円形吹き出し 90"/>
          <p:cNvSpPr/>
          <p:nvPr/>
        </p:nvSpPr>
        <p:spPr bwMode="auto">
          <a:xfrm>
            <a:off x="9069663" y="1652606"/>
            <a:ext cx="1417202" cy="1457353"/>
          </a:xfrm>
          <a:prstGeom prst="wedgeEllipseCallout">
            <a:avLst>
              <a:gd name="adj1" fmla="val -9346"/>
              <a:gd name="adj2" fmla="val 125956"/>
            </a:avLst>
          </a:prstGeom>
          <a:solidFill>
            <a:schemeClr val="accent5">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印刷工程で</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データ利用</a:t>
            </a:r>
            <a:endParaRPr lang="en-US" altLang="ja-JP" sz="2000" dirty="0">
              <a:solidFill>
                <a:srgbClr val="FF0000"/>
              </a:solidFill>
              <a:latin typeface="Meiryo UI" panose="020B0604030504040204" pitchFamily="50" charset="-128"/>
              <a:ea typeface="Meiryo UI" panose="020B0604030504040204" pitchFamily="50" charset="-128"/>
            </a:endParaRPr>
          </a:p>
        </p:txBody>
      </p:sp>
      <p:pic>
        <p:nvPicPr>
          <p:cNvPr id="92" name="Picture 6" descr="C:\Documents and Settings\nhirose\Local Settings\Temporary Internet Files\Content.IE5\JLU5QYNP\MC900431594[1].png"/>
          <p:cNvPicPr>
            <a:picLocks noChangeAspect="1" noChangeArrowheads="1"/>
          </p:cNvPicPr>
          <p:nvPr/>
        </p:nvPicPr>
        <p:blipFill>
          <a:blip r:embed="rId4"/>
          <a:srcRect/>
          <a:stretch>
            <a:fillRect/>
          </a:stretch>
        </p:blipFill>
        <p:spPr bwMode="auto">
          <a:xfrm>
            <a:off x="2807965" y="1057102"/>
            <a:ext cx="1061656" cy="1024681"/>
          </a:xfrm>
          <a:prstGeom prst="rect">
            <a:avLst/>
          </a:prstGeom>
          <a:noFill/>
        </p:spPr>
      </p:pic>
      <p:sp>
        <p:nvSpPr>
          <p:cNvPr id="93" name="テキスト ボックス 92"/>
          <p:cNvSpPr txBox="1"/>
          <p:nvPr/>
        </p:nvSpPr>
        <p:spPr>
          <a:xfrm>
            <a:off x="2462029" y="2044380"/>
            <a:ext cx="1627873" cy="800219"/>
          </a:xfrm>
          <a:prstGeom prst="rect">
            <a:avLst/>
          </a:prstGeom>
          <a:noFill/>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インターネット</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sz="1400" dirty="0">
                <a:solidFill>
                  <a:srgbClr val="000000"/>
                </a:solidFill>
                <a:latin typeface="Meiryo UI" panose="020B0604030504040204" pitchFamily="50" charset="-128"/>
                <a:ea typeface="Meiryo UI" panose="020B0604030504040204" pitchFamily="50" charset="-128"/>
              </a:rPr>
              <a:t>を通じて発信</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u="sng" dirty="0">
                <a:solidFill>
                  <a:srgbClr val="000000"/>
                </a:solidFill>
                <a:latin typeface="Meiryo UI" panose="020B0604030504040204" pitchFamily="50" charset="-128"/>
                <a:ea typeface="Meiryo UI" panose="020B0604030504040204" pitchFamily="50" charset="-128"/>
              </a:rPr>
              <a:t>約４８万点</a:t>
            </a:r>
            <a:endParaRPr lang="en-US" altLang="ja-JP" sz="1400" u="sng" dirty="0">
              <a:solidFill>
                <a:srgbClr val="000000"/>
              </a:solidFill>
              <a:latin typeface="Meiryo UI" panose="020B0604030504040204" pitchFamily="50" charset="-128"/>
              <a:ea typeface="Meiryo UI" panose="020B0604030504040204" pitchFamily="50" charset="-128"/>
            </a:endParaRPr>
          </a:p>
        </p:txBody>
      </p:sp>
      <p:sp>
        <p:nvSpPr>
          <p:cNvPr id="94" name="テキスト ボックス 93"/>
          <p:cNvSpPr txBox="1"/>
          <p:nvPr/>
        </p:nvSpPr>
        <p:spPr>
          <a:xfrm>
            <a:off x="4577433" y="2202142"/>
            <a:ext cx="1919940" cy="800219"/>
          </a:xfrm>
          <a:prstGeom prst="rect">
            <a:avLst/>
          </a:prstGeom>
          <a:noFill/>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図書館送信サービスを通じて利用提供</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u="sng" dirty="0">
                <a:solidFill>
                  <a:srgbClr val="000000"/>
                </a:solidFill>
                <a:latin typeface="Meiryo UI" panose="020B0604030504040204" pitchFamily="50" charset="-128"/>
                <a:ea typeface="Meiryo UI" panose="020B0604030504040204" pitchFamily="50" charset="-128"/>
              </a:rPr>
              <a:t>約１３１万点</a:t>
            </a:r>
            <a:endParaRPr lang="en-US" altLang="ja-JP" sz="1400" u="sng" dirty="0">
              <a:solidFill>
                <a:srgbClr val="000000"/>
              </a:solidFill>
              <a:latin typeface="Meiryo UI" panose="020B0604030504040204" pitchFamily="50" charset="-128"/>
              <a:ea typeface="Meiryo UI" panose="020B0604030504040204" pitchFamily="50" charset="-128"/>
            </a:endParaRPr>
          </a:p>
        </p:txBody>
      </p:sp>
      <p:sp>
        <p:nvSpPr>
          <p:cNvPr id="96" name="テキスト ボックス 95"/>
          <p:cNvSpPr txBox="1"/>
          <p:nvPr/>
        </p:nvSpPr>
        <p:spPr>
          <a:xfrm>
            <a:off x="5257828" y="1191857"/>
            <a:ext cx="2232248" cy="707886"/>
          </a:xfrm>
          <a:prstGeom prst="rect">
            <a:avLst/>
          </a:prstGeom>
          <a:noFill/>
        </p:spPr>
        <p:txBody>
          <a:bodyPr wrap="square" rtlCol="0">
            <a:spAutoFit/>
          </a:bodyPr>
          <a:lstStyle/>
          <a:p>
            <a:pPr algn="ctr"/>
            <a:r>
              <a:rPr lang="ja-JP" altLang="en-US" sz="2000" u="sng" dirty="0">
                <a:solidFill>
                  <a:prstClr val="black"/>
                </a:solidFill>
                <a:latin typeface="Meiryo UI" panose="020B0604030504040204" pitchFamily="50" charset="-128"/>
                <a:ea typeface="Meiryo UI" panose="020B0604030504040204" pitchFamily="50" charset="-128"/>
              </a:rPr>
              <a:t>転載等による</a:t>
            </a:r>
            <a:endParaRPr lang="en-US" altLang="ja-JP" sz="2000" u="sng" dirty="0">
              <a:solidFill>
                <a:prstClr val="black"/>
              </a:solidFill>
              <a:latin typeface="Meiryo UI" panose="020B0604030504040204" pitchFamily="50" charset="-128"/>
              <a:ea typeface="Meiryo UI" panose="020B0604030504040204" pitchFamily="50" charset="-128"/>
            </a:endParaRPr>
          </a:p>
          <a:p>
            <a:pPr algn="ctr"/>
            <a:r>
              <a:rPr lang="ja-JP" altLang="en-US" sz="2000" u="sng" dirty="0">
                <a:solidFill>
                  <a:prstClr val="black"/>
                </a:solidFill>
                <a:latin typeface="Meiryo UI" panose="020B0604030504040204" pitchFamily="50" charset="-128"/>
                <a:ea typeface="Meiryo UI" panose="020B0604030504040204" pitchFamily="50" charset="-128"/>
              </a:rPr>
              <a:t>広範な利用</a:t>
            </a:r>
            <a:endParaRPr lang="en-US" altLang="ja-JP" sz="2000" u="sng" dirty="0">
              <a:solidFill>
                <a:prstClr val="black"/>
              </a:solidFill>
              <a:latin typeface="Meiryo UI" panose="020B0604030504040204" pitchFamily="50" charset="-128"/>
              <a:ea typeface="Meiryo UI" panose="020B0604030504040204" pitchFamily="50" charset="-128"/>
            </a:endParaRPr>
          </a:p>
        </p:txBody>
      </p:sp>
      <p:sp>
        <p:nvSpPr>
          <p:cNvPr id="98" name="下矢印 97"/>
          <p:cNvSpPr/>
          <p:nvPr/>
        </p:nvSpPr>
        <p:spPr bwMode="auto">
          <a:xfrm flipV="1">
            <a:off x="5257829" y="2979049"/>
            <a:ext cx="566217" cy="1072861"/>
          </a:xfrm>
          <a:prstGeom prst="downArrow">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100" name="右カーブ矢印 99"/>
          <p:cNvSpPr/>
          <p:nvPr/>
        </p:nvSpPr>
        <p:spPr bwMode="auto">
          <a:xfrm rot="813444" flipV="1">
            <a:off x="3953445" y="974840"/>
            <a:ext cx="1275997" cy="3651620"/>
          </a:xfrm>
          <a:prstGeom prst="curvedRightArrow">
            <a:avLst>
              <a:gd name="adj1" fmla="val 25000"/>
              <a:gd name="adj2" fmla="val 50000"/>
              <a:gd name="adj3" fmla="val 23241"/>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775520" y="5717358"/>
            <a:ext cx="1224136" cy="707886"/>
          </a:xfrm>
          <a:prstGeom prst="rect">
            <a:avLst/>
          </a:prstGeom>
          <a:solidFill>
            <a:schemeClr val="bg1"/>
          </a:solid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国内刊行雑誌</a:t>
            </a:r>
          </a:p>
        </p:txBody>
      </p:sp>
      <p:sp>
        <p:nvSpPr>
          <p:cNvPr id="25" name="テキスト ボックス 24"/>
          <p:cNvSpPr txBox="1"/>
          <p:nvPr/>
        </p:nvSpPr>
        <p:spPr>
          <a:xfrm>
            <a:off x="1733672" y="4611629"/>
            <a:ext cx="1224136" cy="400110"/>
          </a:xfrm>
          <a:prstGeom prst="rect">
            <a:avLst/>
          </a:prstGeom>
          <a:solidFill>
            <a:schemeClr val="bg1"/>
          </a:solid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図書</a:t>
            </a:r>
          </a:p>
        </p:txBody>
      </p:sp>
      <p:sp>
        <p:nvSpPr>
          <p:cNvPr id="97" name="右カーブ矢印 96"/>
          <p:cNvSpPr/>
          <p:nvPr/>
        </p:nvSpPr>
        <p:spPr bwMode="auto">
          <a:xfrm rot="19256583" flipV="1">
            <a:off x="2296484" y="1882495"/>
            <a:ext cx="1558455" cy="4197354"/>
          </a:xfrm>
          <a:prstGeom prst="curvedRightArrow">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7" name="タイトル 1"/>
          <p:cNvSpPr>
            <a:spLocks noGrp="1"/>
          </p:cNvSpPr>
          <p:nvPr>
            <p:ph type="title"/>
          </p:nvPr>
        </p:nvSpPr>
        <p:spPr>
          <a:xfrm>
            <a:off x="1559665" y="264676"/>
            <a:ext cx="9036496" cy="457626"/>
          </a:xfrm>
        </p:spPr>
        <p:txBody>
          <a:bodyPr>
            <a:noAutofit/>
          </a:bodyPr>
          <a:lstStyle/>
          <a:p>
            <a:r>
              <a:rPr kumimoji="1" lang="ja-JP" altLang="en-US" dirty="0" smtClean="0">
                <a:solidFill>
                  <a:schemeClr val="accent5">
                    <a:lumMod val="50000"/>
                  </a:schemeClr>
                </a:solidFill>
              </a:rPr>
              <a:t>現下の最優先のデジタル化対象</a:t>
            </a:r>
            <a:endParaRPr kumimoji="1" lang="ja-JP" altLang="en-US" dirty="0">
              <a:solidFill>
                <a:schemeClr val="accent5">
                  <a:lumMod val="50000"/>
                </a:schemeClr>
              </a:solidFill>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35</a:t>
            </a:fld>
            <a:endParaRPr lang="ja-JP" altLang="en-US" dirty="0">
              <a:solidFill>
                <a:prstClr val="black"/>
              </a:solidFill>
            </a:endParaRPr>
          </a:p>
        </p:txBody>
      </p:sp>
    </p:spTree>
    <p:extLst>
      <p:ext uri="{BB962C8B-B14F-4D97-AF65-F5344CB8AC3E}">
        <p14:creationId xmlns:p14="http://schemas.microsoft.com/office/powerpoint/2010/main" val="55039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99160"/>
          </a:xfrm>
        </p:spPr>
        <p:txBody>
          <a:bodyPr>
            <a:noAutofit/>
          </a:bodyPr>
          <a:lstStyle/>
          <a:p>
            <a:r>
              <a:rPr kumimoji="1" lang="ja-JP" altLang="en-US" dirty="0" smtClean="0"/>
              <a:t>資料デジタル化をめぐる課題</a:t>
            </a:r>
            <a:endParaRPr kumimoji="1" lang="ja-JP" altLang="en-US" dirty="0"/>
          </a:p>
        </p:txBody>
      </p:sp>
      <p:sp>
        <p:nvSpPr>
          <p:cNvPr id="4" name="テキスト ボックス 3"/>
          <p:cNvSpPr txBox="1"/>
          <p:nvPr/>
        </p:nvSpPr>
        <p:spPr>
          <a:xfrm>
            <a:off x="426720" y="1412776"/>
            <a:ext cx="11445240" cy="4431983"/>
          </a:xfrm>
          <a:prstGeom prst="rect">
            <a:avLst/>
          </a:prstGeom>
          <a:noFill/>
        </p:spPr>
        <p:txBody>
          <a:bodyPr wrap="square" rtlCol="0">
            <a:spAutoFit/>
          </a:bodyPr>
          <a:lstStyle/>
          <a:p>
            <a:pPr marL="571500" indent="-571500">
              <a:spcAft>
                <a:spcPts val="1200"/>
              </a:spcAft>
              <a:buFont typeface="Arial" panose="020B0604020202020204" pitchFamily="34" charset="0"/>
              <a:buChar char="•"/>
            </a:pPr>
            <a:r>
              <a:rPr lang="ja-JP" altLang="en-US" sz="3600" dirty="0">
                <a:solidFill>
                  <a:srgbClr val="4BACC6">
                    <a:lumMod val="50000"/>
                  </a:srgbClr>
                </a:solidFill>
                <a:latin typeface="Meiryo UI" panose="020B0604030504040204" pitchFamily="50" charset="-128"/>
                <a:ea typeface="Meiryo UI" panose="020B0604030504040204" pitchFamily="50" charset="-128"/>
              </a:rPr>
              <a:t>財源の獲得</a:t>
            </a:r>
            <a:endParaRPr lang="en-US" altLang="ja-JP" sz="3600" dirty="0">
              <a:solidFill>
                <a:srgbClr val="4BACC6">
                  <a:lumMod val="50000"/>
                </a:srgbClr>
              </a:solidFill>
              <a:latin typeface="Meiryo UI" panose="020B0604030504040204" pitchFamily="50" charset="-128"/>
              <a:ea typeface="Meiryo UI" panose="020B0604030504040204" pitchFamily="50" charset="-128"/>
            </a:endParaRPr>
          </a:p>
          <a:p>
            <a:pPr marL="571500" indent="-571500">
              <a:spcAft>
                <a:spcPts val="1200"/>
              </a:spcAft>
              <a:buFont typeface="Arial" panose="020B0604020202020204" pitchFamily="34" charset="0"/>
              <a:buChar char="•"/>
            </a:pPr>
            <a:r>
              <a:rPr lang="ja-JP" altLang="en-US" sz="3600" dirty="0">
                <a:solidFill>
                  <a:srgbClr val="4BACC6">
                    <a:lumMod val="50000"/>
                  </a:srgbClr>
                </a:solidFill>
                <a:latin typeface="Meiryo UI" panose="020B0604030504040204" pitchFamily="50" charset="-128"/>
                <a:ea typeface="Meiryo UI" panose="020B0604030504040204" pitchFamily="50" charset="-128"/>
              </a:rPr>
              <a:t>本文テキスト化の作成とその利用</a:t>
            </a:r>
            <a:endParaRPr lang="en-US" altLang="ja-JP" sz="3600" dirty="0">
              <a:solidFill>
                <a:srgbClr val="4BACC6">
                  <a:lumMod val="50000"/>
                </a:srgbClr>
              </a:solidFill>
              <a:latin typeface="Meiryo UI" panose="020B0604030504040204" pitchFamily="50" charset="-128"/>
              <a:ea typeface="Meiryo UI" panose="020B0604030504040204" pitchFamily="50" charset="-128"/>
            </a:endParaRPr>
          </a:p>
          <a:p>
            <a:pPr marL="548640" lvl="2"/>
            <a:r>
              <a:rPr lang="ja-JP" altLang="en-US" sz="2800" dirty="0">
                <a:solidFill>
                  <a:prstClr val="black"/>
                </a:solidFill>
                <a:latin typeface="Meiryo UI" panose="020B0604030504040204" pitchFamily="50" charset="-128"/>
                <a:ea typeface="Meiryo UI" panose="020B0604030504040204" pitchFamily="50" charset="-128"/>
              </a:rPr>
              <a:t>⇒ 検索及び検索結果表示のための利用</a:t>
            </a:r>
            <a:r>
              <a:rPr lang="ja-JP" altLang="en-US" sz="2800" dirty="0" smtClean="0">
                <a:solidFill>
                  <a:prstClr val="black"/>
                </a:solidFill>
                <a:latin typeface="Meiryo UI" panose="020B0604030504040204" pitchFamily="50" charset="-128"/>
                <a:ea typeface="Meiryo UI" panose="020B0604030504040204" pitchFamily="50" charset="-128"/>
              </a:rPr>
              <a:t>／研究者</a:t>
            </a:r>
            <a:r>
              <a:rPr lang="ja-JP" altLang="en-US" sz="2800" dirty="0">
                <a:solidFill>
                  <a:prstClr val="black"/>
                </a:solidFill>
                <a:latin typeface="Meiryo UI" panose="020B0604030504040204" pitchFamily="50" charset="-128"/>
                <a:ea typeface="Meiryo UI" panose="020B0604030504040204" pitchFamily="50" charset="-128"/>
              </a:rPr>
              <a:t>による調査・研究利用に資する</a:t>
            </a:r>
            <a:endParaRPr lang="en-US" altLang="ja-JP" sz="2800" dirty="0">
              <a:solidFill>
                <a:prstClr val="black"/>
              </a:solidFill>
              <a:latin typeface="Meiryo UI" panose="020B0604030504040204" pitchFamily="50" charset="-128"/>
              <a:ea typeface="Meiryo UI" panose="020B0604030504040204" pitchFamily="50" charset="-128"/>
            </a:endParaRPr>
          </a:p>
          <a:p>
            <a:pPr marL="548640" lvl="2">
              <a:spcBef>
                <a:spcPts val="1200"/>
              </a:spcBef>
            </a:pPr>
            <a:r>
              <a:rPr lang="ja-JP" altLang="en-US" sz="2800" dirty="0">
                <a:solidFill>
                  <a:prstClr val="black"/>
                </a:solidFill>
                <a:latin typeface="Meiryo UI" panose="020B0604030504040204" pitchFamily="50" charset="-128"/>
                <a:ea typeface="Meiryo UI" panose="020B0604030504040204" pitchFamily="50" charset="-128"/>
              </a:rPr>
              <a:t>⇒ 段階的に取り組む　</a:t>
            </a:r>
            <a:r>
              <a:rPr lang="ja-JP" altLang="en-US" sz="2400" dirty="0">
                <a:solidFill>
                  <a:prstClr val="black"/>
                </a:solidFill>
                <a:latin typeface="Meiryo UI" panose="020B0604030504040204" pitchFamily="50" charset="-128"/>
                <a:ea typeface="Meiryo UI" panose="020B0604030504040204" pitchFamily="50" charset="-128"/>
              </a:rPr>
              <a:t>（実証実験等を経る）</a:t>
            </a:r>
            <a:endParaRPr lang="en-US" altLang="ja-JP" sz="2400" dirty="0">
              <a:solidFill>
                <a:prstClr val="black"/>
              </a:solidFill>
              <a:latin typeface="Meiryo UI" panose="020B0604030504040204" pitchFamily="50" charset="-128"/>
              <a:ea typeface="Meiryo UI" panose="020B0604030504040204" pitchFamily="50" charset="-128"/>
            </a:endParaRPr>
          </a:p>
          <a:p>
            <a:pPr marL="548640" lvl="2"/>
            <a:r>
              <a:rPr lang="ja-JP" altLang="en-US" sz="2800" dirty="0">
                <a:solidFill>
                  <a:prstClr val="black"/>
                </a:solidFill>
                <a:latin typeface="Meiryo UI" panose="020B0604030504040204" pitchFamily="50" charset="-128"/>
                <a:ea typeface="Meiryo UI" panose="020B0604030504040204" pitchFamily="50" charset="-128"/>
              </a:rPr>
              <a:t>　　　・</a:t>
            </a:r>
            <a:r>
              <a:rPr lang="ja-JP" altLang="en-US" sz="2800" u="sng" dirty="0">
                <a:solidFill>
                  <a:srgbClr val="C0504D">
                    <a:lumMod val="75000"/>
                  </a:srgbClr>
                </a:solidFill>
                <a:latin typeface="Meiryo UI" panose="020B0604030504040204" pitchFamily="50" charset="-128"/>
                <a:ea typeface="Meiryo UI" panose="020B0604030504040204" pitchFamily="50" charset="-128"/>
              </a:rPr>
              <a:t>視覚障害者向け</a:t>
            </a:r>
            <a:r>
              <a:rPr lang="ja-JP" altLang="en-US" sz="2800" dirty="0">
                <a:solidFill>
                  <a:prstClr val="black"/>
                </a:solidFill>
                <a:latin typeface="Meiryo UI" panose="020B0604030504040204" pitchFamily="50" charset="-128"/>
                <a:ea typeface="Meiryo UI" panose="020B0604030504040204" pitchFamily="50" charset="-128"/>
              </a:rPr>
              <a:t>の読書機会を拡げるため</a:t>
            </a:r>
            <a:r>
              <a:rPr lang="ja-JP" altLang="en-US" sz="2800" dirty="0" smtClean="0">
                <a:solidFill>
                  <a:prstClr val="black"/>
                </a:solidFill>
                <a:latin typeface="Meiryo UI" panose="020B0604030504040204" pitchFamily="50" charset="-128"/>
                <a:ea typeface="Meiryo UI" panose="020B0604030504040204" pitchFamily="50" charset="-128"/>
              </a:rPr>
              <a:t>の本文</a:t>
            </a:r>
            <a:r>
              <a:rPr lang="ja-JP" altLang="en-US" sz="2800" dirty="0">
                <a:solidFill>
                  <a:prstClr val="black"/>
                </a:solidFill>
                <a:latin typeface="Meiryo UI" panose="020B0604030504040204" pitchFamily="50" charset="-128"/>
                <a:ea typeface="Meiryo UI" panose="020B0604030504040204" pitchFamily="50" charset="-128"/>
              </a:rPr>
              <a:t>テキスト化　</a:t>
            </a:r>
            <a:endParaRPr lang="en-US" altLang="ja-JP" sz="2800" dirty="0">
              <a:solidFill>
                <a:prstClr val="black"/>
              </a:solidFill>
              <a:latin typeface="Meiryo UI" panose="020B0604030504040204" pitchFamily="50" charset="-128"/>
              <a:ea typeface="Meiryo UI" panose="020B0604030504040204" pitchFamily="50" charset="-128"/>
            </a:endParaRPr>
          </a:p>
          <a:p>
            <a:pPr marL="548640" lvl="2"/>
            <a:r>
              <a:rPr lang="ja-JP" altLang="en-US" sz="2000" dirty="0">
                <a:solidFill>
                  <a:prstClr val="black"/>
                </a:solidFill>
                <a:latin typeface="Meiryo UI" panose="020B0604030504040204" pitchFamily="50" charset="-128"/>
                <a:ea typeface="Meiryo UI" panose="020B0604030504040204" pitchFamily="50" charset="-128"/>
              </a:rPr>
              <a:t>　　　　　　　⇔ （平成</a:t>
            </a:r>
            <a:r>
              <a:rPr lang="en-US" altLang="ja-JP" sz="2000" dirty="0">
                <a:solidFill>
                  <a:prstClr val="black"/>
                </a:solidFill>
                <a:latin typeface="Meiryo UI" panose="020B0604030504040204" pitchFamily="50" charset="-128"/>
                <a:ea typeface="Meiryo UI" panose="020B0604030504040204" pitchFamily="50" charset="-128"/>
              </a:rPr>
              <a:t>21</a:t>
            </a:r>
            <a:r>
              <a:rPr lang="ja-JP" altLang="en-US" sz="2000" dirty="0">
                <a:solidFill>
                  <a:prstClr val="black"/>
                </a:solidFill>
                <a:latin typeface="Meiryo UI" panose="020B0604030504040204" pitchFamily="50" charset="-128"/>
                <a:ea typeface="Meiryo UI" panose="020B0604030504040204" pitchFamily="50" charset="-128"/>
              </a:rPr>
              <a:t>年著作権法改正の際の両院員会附帯決議）</a:t>
            </a:r>
            <a:endParaRPr lang="en-US" altLang="ja-JP" sz="2000" dirty="0">
              <a:solidFill>
                <a:prstClr val="black"/>
              </a:solidFill>
              <a:latin typeface="Meiryo UI" panose="020B0604030504040204" pitchFamily="50" charset="-128"/>
              <a:ea typeface="Meiryo UI" panose="020B0604030504040204" pitchFamily="50" charset="-128"/>
            </a:endParaRPr>
          </a:p>
          <a:p>
            <a:pPr marL="548640" lvl="2"/>
            <a:r>
              <a:rPr lang="ja-JP" altLang="en-US" sz="2000" dirty="0">
                <a:solidFill>
                  <a:prstClr val="black"/>
                </a:solidFill>
                <a:latin typeface="Meiryo UI" panose="020B0604030504040204" pitchFamily="50" charset="-128"/>
                <a:ea typeface="Meiryo UI" panose="020B0604030504040204" pitchFamily="50" charset="-128"/>
              </a:rPr>
              <a:t>　　　　　　　　「国立国会図書館で</a:t>
            </a:r>
            <a:r>
              <a:rPr lang="ja-JP" altLang="ja-JP" sz="2000" dirty="0">
                <a:solidFill>
                  <a:prstClr val="black"/>
                </a:solidFill>
                <a:latin typeface="Meiryo UI" panose="020B0604030504040204" pitchFamily="50" charset="-128"/>
                <a:ea typeface="Meiryo UI" panose="020B0604030504040204" pitchFamily="50" charset="-128"/>
              </a:rPr>
              <a:t>電子化した資料の有効な活用を図る</a:t>
            </a:r>
            <a:r>
              <a:rPr lang="ja-JP" altLang="en-US" sz="2000" dirty="0">
                <a:solidFill>
                  <a:prstClr val="black"/>
                </a:solidFill>
                <a:latin typeface="Meiryo UI" panose="020B0604030504040204" pitchFamily="50" charset="-128"/>
                <a:ea typeface="Meiryo UI" panose="020B0604030504040204" pitchFamily="50" charset="-128"/>
              </a:rPr>
              <a:t>」</a:t>
            </a:r>
            <a:endParaRPr lang="en-US" altLang="ja-JP" sz="2000" dirty="0">
              <a:solidFill>
                <a:prstClr val="black"/>
              </a:solidFill>
              <a:latin typeface="Meiryo UI" panose="020B0604030504040204" pitchFamily="50" charset="-128"/>
              <a:ea typeface="Meiryo UI" panose="020B0604030504040204" pitchFamily="50" charset="-128"/>
            </a:endParaRPr>
          </a:p>
          <a:p>
            <a:pPr marL="548640" lvl="2"/>
            <a:r>
              <a:rPr lang="ja-JP" altLang="en-US" sz="2800" dirty="0">
                <a:solidFill>
                  <a:prstClr val="black"/>
                </a:solidFill>
                <a:latin typeface="Meiryo UI" panose="020B0604030504040204" pitchFamily="50" charset="-128"/>
                <a:ea typeface="Meiryo UI" panose="020B0604030504040204" pitchFamily="50" charset="-128"/>
              </a:rPr>
              <a:t>　　　・戦前期</a:t>
            </a:r>
            <a:r>
              <a:rPr lang="ja-JP" altLang="en-US" sz="2800" u="sng" dirty="0">
                <a:solidFill>
                  <a:srgbClr val="C0504D">
                    <a:lumMod val="75000"/>
                  </a:srgbClr>
                </a:solidFill>
                <a:latin typeface="Meiryo UI" panose="020B0604030504040204" pitchFamily="50" charset="-128"/>
                <a:ea typeface="Meiryo UI" panose="020B0604030504040204" pitchFamily="50" charset="-128"/>
              </a:rPr>
              <a:t>帝国議会会議録</a:t>
            </a:r>
            <a:r>
              <a:rPr lang="ja-JP" altLang="en-US" sz="2800" dirty="0">
                <a:solidFill>
                  <a:prstClr val="black"/>
                </a:solidFill>
                <a:latin typeface="Meiryo UI" panose="020B0604030504040204" pitchFamily="50" charset="-128"/>
                <a:ea typeface="Meiryo UI" panose="020B0604030504040204" pitchFamily="50" charset="-128"/>
              </a:rPr>
              <a:t>の本文テキスト化</a:t>
            </a:r>
            <a:endParaRPr lang="en-US" altLang="ja-JP" sz="28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36</a:t>
            </a:fld>
            <a:endParaRPr lang="ja-JP" altLang="en-US" dirty="0">
              <a:solidFill>
                <a:prstClr val="black"/>
              </a:solidFill>
            </a:endParaRPr>
          </a:p>
        </p:txBody>
      </p:sp>
    </p:spTree>
    <p:extLst>
      <p:ext uri="{BB962C8B-B14F-4D97-AF65-F5344CB8AC3E}">
        <p14:creationId xmlns:p14="http://schemas.microsoft.com/office/powerpoint/2010/main" val="936288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normAutofit/>
          </a:bodyPr>
          <a:lstStyle/>
          <a:p>
            <a:r>
              <a:rPr lang="ja-JP" altLang="en-US" dirty="0"/>
              <a:t>資料デジタル化</a:t>
            </a:r>
            <a:r>
              <a:rPr lang="ja-JP" altLang="en-US" dirty="0" smtClean="0"/>
              <a:t>の社会的意義</a:t>
            </a:r>
            <a:endParaRPr kumimoji="1" lang="ja-JP" altLang="en-US" dirty="0"/>
          </a:p>
        </p:txBody>
      </p:sp>
      <p:sp>
        <p:nvSpPr>
          <p:cNvPr id="3" name="サブタイトル 2"/>
          <p:cNvSpPr>
            <a:spLocks noGrp="1"/>
          </p:cNvSpPr>
          <p:nvPr>
            <p:ph type="subTitle" idx="1"/>
          </p:nvPr>
        </p:nvSpPr>
        <p:spPr>
          <a:noFill/>
        </p:spPr>
        <p:txBody>
          <a:bodyPr>
            <a:normAutofit/>
          </a:bodyPr>
          <a:lstStyle/>
          <a:p>
            <a:r>
              <a:rPr lang="ja-JP" altLang="en-US" dirty="0"/>
              <a:t>まとめ</a:t>
            </a:r>
          </a:p>
          <a:p>
            <a:r>
              <a:rPr lang="ja-JP" altLang="en-US" dirty="0"/>
              <a:t>「ナショナルアーカイブ」構築に向けて</a:t>
            </a:r>
          </a:p>
          <a:p>
            <a:r>
              <a:rPr lang="ja-JP" altLang="en-US" dirty="0"/>
              <a:t>国立国会図書館の役割</a:t>
            </a:r>
          </a:p>
          <a:p>
            <a:r>
              <a:rPr lang="ja-JP" altLang="en-US" dirty="0"/>
              <a:t>デジタルアーカイブ促進のため</a:t>
            </a:r>
            <a:r>
              <a:rPr lang="ja-JP" altLang="en-US" dirty="0" smtClean="0"/>
              <a:t>に</a:t>
            </a:r>
            <a:endParaRPr lang="ja-JP" altLang="en-US" dirty="0"/>
          </a:p>
        </p:txBody>
      </p:sp>
    </p:spTree>
    <p:extLst>
      <p:ext uri="{BB962C8B-B14F-4D97-AF65-F5344CB8AC3E}">
        <p14:creationId xmlns:p14="http://schemas.microsoft.com/office/powerpoint/2010/main" val="3066423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116377"/>
          </a:xfrm>
        </p:spPr>
        <p:txBody>
          <a:bodyPr>
            <a:normAutofit/>
          </a:bodyPr>
          <a:lstStyle/>
          <a:p>
            <a:r>
              <a:rPr lang="ja-JP" altLang="en-US" sz="4900" dirty="0">
                <a:solidFill>
                  <a:schemeClr val="accent5">
                    <a:lumMod val="50000"/>
                  </a:schemeClr>
                </a:solidFill>
              </a:rPr>
              <a:t>資料デジタル化の社会的意義</a:t>
            </a:r>
            <a:r>
              <a:rPr lang="ja-JP" altLang="en-US" sz="3600" dirty="0">
                <a:solidFill>
                  <a:schemeClr val="accent5">
                    <a:lumMod val="50000"/>
                  </a:schemeClr>
                </a:solidFill>
              </a:rPr>
              <a:t>（まとめ）</a:t>
            </a:r>
            <a:endParaRPr kumimoji="1" lang="ja-JP" altLang="en-US" dirty="0">
              <a:solidFill>
                <a:schemeClr val="accent5">
                  <a:lumMod val="50000"/>
                </a:schemeClr>
              </a:solidFill>
            </a:endParaRPr>
          </a:p>
        </p:txBody>
      </p:sp>
      <p:sp>
        <p:nvSpPr>
          <p:cNvPr id="3" name="コンテンツ プレースホルダー 2"/>
          <p:cNvSpPr>
            <a:spLocks noGrp="1"/>
          </p:cNvSpPr>
          <p:nvPr>
            <p:ph idx="1"/>
          </p:nvPr>
        </p:nvSpPr>
        <p:spPr>
          <a:xfrm>
            <a:off x="1810950" y="1620433"/>
            <a:ext cx="8676456" cy="3032703"/>
          </a:xfrm>
        </p:spPr>
        <p:txBody>
          <a:bodyPr>
            <a:normAutofit/>
          </a:bodyPr>
          <a:lstStyle/>
          <a:p>
            <a:r>
              <a:rPr kumimoji="1" lang="ja-JP" altLang="en-US" dirty="0" smtClean="0"/>
              <a:t>国民共有の情報資源の保存と利用の両立</a:t>
            </a:r>
            <a:endParaRPr kumimoji="1" lang="en-US" altLang="ja-JP" dirty="0" smtClean="0"/>
          </a:p>
          <a:p>
            <a:r>
              <a:rPr lang="ja-JP" altLang="en-US" dirty="0" smtClean="0"/>
              <a:t>デジタル時代の人びとの利便性の向上</a:t>
            </a:r>
            <a:endParaRPr kumimoji="1" lang="en-US" altLang="ja-JP" dirty="0" smtClean="0"/>
          </a:p>
          <a:p>
            <a:r>
              <a:rPr lang="ja-JP" altLang="en-US" dirty="0" smtClean="0"/>
              <a:t>情報格差の解消</a:t>
            </a:r>
            <a:r>
              <a:rPr lang="ja-JP" altLang="en-US" sz="2400" dirty="0"/>
              <a:t>－だれでも、いつでも、どこからでも－</a:t>
            </a:r>
            <a:endParaRPr lang="en-US" altLang="ja-JP" dirty="0"/>
          </a:p>
          <a:p>
            <a:r>
              <a:rPr lang="ja-JP" altLang="en-US" dirty="0" smtClean="0"/>
              <a:t>日本の出版文化の発信</a:t>
            </a:r>
            <a:endParaRPr lang="en-US" altLang="ja-JP" dirty="0" smtClean="0"/>
          </a:p>
          <a:p>
            <a:r>
              <a:rPr lang="ja-JP" altLang="en-US" dirty="0" smtClean="0"/>
              <a:t>出版</a:t>
            </a:r>
            <a:r>
              <a:rPr lang="ja-JP" altLang="en-US" dirty="0"/>
              <a:t>文化の隆盛に</a:t>
            </a:r>
            <a:r>
              <a:rPr lang="ja-JP" altLang="en-US" dirty="0" smtClean="0"/>
              <a:t>資する</a:t>
            </a:r>
            <a:endParaRPr lang="en-US" altLang="ja-JP" dirty="0" smtClean="0"/>
          </a:p>
        </p:txBody>
      </p:sp>
      <p:sp>
        <p:nvSpPr>
          <p:cNvPr id="5" name="コンテンツ プレースホルダー 2"/>
          <p:cNvSpPr txBox="1">
            <a:spLocks/>
          </p:cNvSpPr>
          <p:nvPr/>
        </p:nvSpPr>
        <p:spPr>
          <a:xfrm>
            <a:off x="2423592" y="5157192"/>
            <a:ext cx="6884910" cy="1384888"/>
          </a:xfrm>
          <a:prstGeom prst="rect">
            <a:avLst/>
          </a:prstGeom>
          <a:solidFill>
            <a:schemeClr val="accent5">
              <a:lumMod val="20000"/>
              <a:lumOff val="80000"/>
            </a:schemeClr>
          </a:solidFill>
          <a:ln cmpd="dbl"/>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800" dirty="0">
                <a:latin typeface="Meiryo UI" panose="020B0604030504040204" pitchFamily="50" charset="-128"/>
                <a:ea typeface="Meiryo UI" panose="020B0604030504040204" pitchFamily="50" charset="-128"/>
              </a:rPr>
              <a:t>これらは、国全体として取り組む</a:t>
            </a:r>
            <a:endParaRPr lang="en-US" altLang="ja-JP" sz="2800" dirty="0">
              <a:latin typeface="Meiryo UI" panose="020B0604030504040204" pitchFamily="50" charset="-128"/>
              <a:ea typeface="Meiryo UI" panose="020B0604030504040204" pitchFamily="50" charset="-128"/>
            </a:endParaRPr>
          </a:p>
          <a:p>
            <a:pPr marL="0" indent="0" algn="ctr">
              <a:spcBef>
                <a:spcPts val="0"/>
              </a:spcBef>
              <a:buNone/>
            </a:pPr>
            <a:r>
              <a:rPr lang="ja-JP" altLang="en-US" sz="2800" dirty="0">
                <a:latin typeface="Meiryo UI" panose="020B0604030504040204" pitchFamily="50" charset="-128"/>
                <a:ea typeface="Meiryo UI" panose="020B0604030504040204" pitchFamily="50" charset="-128"/>
              </a:rPr>
              <a:t>「ナショナルアーカイブ」構築に関連</a:t>
            </a:r>
            <a:endParaRPr lang="en-US" altLang="ja-JP" sz="2800" dirty="0">
              <a:latin typeface="Meiryo UI" panose="020B0604030504040204" pitchFamily="50" charset="-128"/>
              <a:ea typeface="Meiryo UI" panose="020B0604030504040204" pitchFamily="50" charset="-128"/>
            </a:endParaRPr>
          </a:p>
          <a:p>
            <a:pPr marL="0" indent="0" algn="ctr">
              <a:spcBef>
                <a:spcPts val="0"/>
              </a:spcBef>
              <a:buNone/>
            </a:pPr>
            <a:r>
              <a:rPr lang="ja-JP" altLang="en-US" sz="2800" dirty="0">
                <a:latin typeface="Meiryo UI" panose="020B0604030504040204" pitchFamily="50" charset="-128"/>
                <a:ea typeface="Meiryo UI" panose="020B0604030504040204" pitchFamily="50" charset="-128"/>
              </a:rPr>
              <a:t>づけられ、社会的意義が増すことになる</a:t>
            </a:r>
            <a:endParaRPr lang="en-US" altLang="ja-JP" sz="2800" dirty="0">
              <a:latin typeface="Meiryo UI" panose="020B0604030504040204" pitchFamily="50" charset="-128"/>
              <a:ea typeface="Meiryo UI" panose="020B0604030504040204" pitchFamily="50" charset="-128"/>
            </a:endParaRPr>
          </a:p>
          <a:p>
            <a:endParaRPr lang="ja-JP" altLang="en-US" dirty="0">
              <a:latin typeface="Meiryo UI" panose="020B0604030504040204" pitchFamily="50" charset="-128"/>
              <a:ea typeface="Meiryo UI" panose="020B0604030504040204" pitchFamily="50" charset="-128"/>
            </a:endParaRPr>
          </a:p>
        </p:txBody>
      </p:sp>
      <p:sp>
        <p:nvSpPr>
          <p:cNvPr id="6" name="フローチャート: 組合せ 5"/>
          <p:cNvSpPr/>
          <p:nvPr/>
        </p:nvSpPr>
        <p:spPr>
          <a:xfrm>
            <a:off x="4605907" y="4653136"/>
            <a:ext cx="2520280" cy="432049"/>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スライド番号プレースホルダー 6"/>
          <p:cNvSpPr>
            <a:spLocks noGrp="1"/>
          </p:cNvSpPr>
          <p:nvPr>
            <p:ph type="sldNum" sz="quarter" idx="12"/>
          </p:nvPr>
        </p:nvSpPr>
        <p:spPr/>
        <p:txBody>
          <a:bodyPr/>
          <a:lstStyle/>
          <a:p>
            <a:fld id="{AE81233C-BF56-4BFB-98E8-8EF39C2E5007}" type="slidenum">
              <a:rPr kumimoji="1" lang="ja-JP" altLang="en-US" smtClean="0">
                <a:solidFill>
                  <a:schemeClr val="tx1"/>
                </a:solidFill>
              </a:rPr>
              <a:t>38</a:t>
            </a:fld>
            <a:endParaRPr kumimoji="1" lang="ja-JP" altLang="en-US" dirty="0">
              <a:solidFill>
                <a:schemeClr val="tx1"/>
              </a:solidFill>
            </a:endParaRPr>
          </a:p>
        </p:txBody>
      </p:sp>
    </p:spTree>
    <p:extLst>
      <p:ext uri="{BB962C8B-B14F-4D97-AF65-F5344CB8AC3E}">
        <p14:creationId xmlns:p14="http://schemas.microsoft.com/office/powerpoint/2010/main" val="2631687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1999" cy="1082039"/>
          </a:xfrm>
        </p:spPr>
        <p:txBody>
          <a:bodyPr>
            <a:normAutofit/>
          </a:bodyPr>
          <a:lstStyle/>
          <a:p>
            <a:r>
              <a:rPr lang="ja-JP" altLang="en-US" dirty="0" smtClean="0">
                <a:solidFill>
                  <a:schemeClr val="accent5">
                    <a:lumMod val="50000"/>
                  </a:schemeClr>
                </a:solidFill>
              </a:rPr>
              <a:t>「</a:t>
            </a:r>
            <a:r>
              <a:rPr lang="ja-JP" altLang="en-US" dirty="0">
                <a:solidFill>
                  <a:schemeClr val="accent5">
                    <a:lumMod val="50000"/>
                  </a:schemeClr>
                </a:solidFill>
              </a:rPr>
              <a:t>ナショナルアーカイブ</a:t>
            </a:r>
            <a:r>
              <a:rPr lang="ja-JP" altLang="en-US" dirty="0" smtClean="0">
                <a:solidFill>
                  <a:schemeClr val="accent5">
                    <a:lumMod val="50000"/>
                  </a:schemeClr>
                </a:solidFill>
              </a:rPr>
              <a:t>」構築に向けて</a:t>
            </a:r>
            <a:endParaRPr lang="ja-JP" altLang="en-US" dirty="0">
              <a:solidFill>
                <a:schemeClr val="accent5">
                  <a:lumMod val="50000"/>
                </a:schemeClr>
              </a:solidFill>
            </a:endParaRPr>
          </a:p>
        </p:txBody>
      </p:sp>
      <p:sp>
        <p:nvSpPr>
          <p:cNvPr id="3" name="コンテンツ プレースホルダ 2"/>
          <p:cNvSpPr>
            <a:spLocks noGrp="1"/>
          </p:cNvSpPr>
          <p:nvPr>
            <p:ph idx="1"/>
          </p:nvPr>
        </p:nvSpPr>
        <p:spPr>
          <a:xfrm>
            <a:off x="716280" y="1600200"/>
            <a:ext cx="11109960" cy="5069160"/>
          </a:xfrm>
        </p:spPr>
        <p:txBody>
          <a:bodyPr>
            <a:noAutofit/>
          </a:bodyPr>
          <a:lstStyle/>
          <a:p>
            <a:r>
              <a:rPr lang="ja-JP" altLang="en-US" dirty="0"/>
              <a:t>平成</a:t>
            </a:r>
            <a:r>
              <a:rPr lang="en-US" altLang="ja-JP" dirty="0"/>
              <a:t>26</a:t>
            </a:r>
            <a:r>
              <a:rPr lang="ja-JP" altLang="en-US" dirty="0"/>
              <a:t>年著作権法改正に際しての</a:t>
            </a:r>
            <a:r>
              <a:rPr lang="en-US" altLang="ja-JP" dirty="0"/>
              <a:t/>
            </a:r>
            <a:br>
              <a:rPr lang="en-US" altLang="ja-JP" dirty="0"/>
            </a:br>
            <a:r>
              <a:rPr lang="ja-JP" altLang="en-US" dirty="0"/>
              <a:t>参議院文教科学委員会附帯決議</a:t>
            </a:r>
            <a:r>
              <a:rPr lang="ja-JP" altLang="en-US" dirty="0" smtClean="0"/>
              <a:t>（</a:t>
            </a:r>
            <a:r>
              <a:rPr lang="en-US" altLang="ja-JP" dirty="0" smtClean="0"/>
              <a:t>2014</a:t>
            </a:r>
            <a:r>
              <a:rPr lang="ja-JP" altLang="en-US" dirty="0" smtClean="0"/>
              <a:t>年</a:t>
            </a:r>
            <a:r>
              <a:rPr lang="en-US" altLang="ja-JP" dirty="0"/>
              <a:t>4</a:t>
            </a:r>
            <a:r>
              <a:rPr lang="ja-JP" altLang="en-US" dirty="0"/>
              <a:t>月</a:t>
            </a:r>
            <a:r>
              <a:rPr lang="en-US" altLang="ja-JP" dirty="0"/>
              <a:t>24</a:t>
            </a:r>
            <a:r>
              <a:rPr lang="ja-JP" altLang="en-US" dirty="0"/>
              <a:t>日）</a:t>
            </a:r>
          </a:p>
          <a:p>
            <a:pPr marL="0" indent="0">
              <a:buNone/>
            </a:pPr>
            <a:endParaRPr lang="en-US" altLang="ja-JP" sz="1050" dirty="0"/>
          </a:p>
          <a:p>
            <a:pPr marL="0" indent="0">
              <a:lnSpc>
                <a:spcPct val="100000"/>
              </a:lnSpc>
              <a:spcBef>
                <a:spcPts val="0"/>
              </a:spcBef>
              <a:buNone/>
            </a:pPr>
            <a:r>
              <a:rPr lang="ja-JP" altLang="en-US" dirty="0"/>
              <a:t>「</a:t>
            </a:r>
            <a:r>
              <a:rPr lang="ja-JP" altLang="en-US" b="1" u="sng" dirty="0">
                <a:solidFill>
                  <a:srgbClr val="FF0000"/>
                </a:solidFill>
              </a:rPr>
              <a:t>ナショナルアーカイブ</a:t>
            </a:r>
            <a:r>
              <a:rPr lang="ja-JP" altLang="en-US" dirty="0"/>
              <a:t>が、図書を始めとする</a:t>
            </a:r>
            <a:r>
              <a:rPr lang="ja-JP" altLang="en-US" b="1" dirty="0">
                <a:solidFill>
                  <a:srgbClr val="FF0000"/>
                </a:solidFill>
              </a:rPr>
              <a:t>我が国の貴重な文化関係資料を次世代に継承し、その活用を図る上で重要な役割を果たすもの</a:t>
            </a:r>
            <a:r>
              <a:rPr lang="ja-JP" altLang="en-US" dirty="0"/>
              <a:t>であることに鑑み、その構築に向けて、国立国会図書館を始めとする関係機関と連携・協力しつつ、著作権制度上の課題等について調査・研究を行うなど取組を推進すること。」</a:t>
            </a:r>
            <a:r>
              <a:rPr lang="en-US" altLang="ja-JP" dirty="0"/>
              <a:t/>
            </a:r>
            <a:br>
              <a:rPr lang="en-US" altLang="ja-JP" dirty="0"/>
            </a:br>
            <a:endParaRPr lang="en-US" altLang="ja-JP" sz="1800" dirty="0"/>
          </a:p>
          <a:p>
            <a:pPr marL="0" indent="0">
              <a:lnSpc>
                <a:spcPct val="100000"/>
              </a:lnSpc>
              <a:spcBef>
                <a:spcPts val="0"/>
              </a:spcBef>
              <a:buNone/>
            </a:pPr>
            <a:r>
              <a:rPr lang="ja-JP" altLang="en-US" dirty="0"/>
              <a:t>　　　　　　国立国会図書館のデジタルアーカイブが</a:t>
            </a:r>
            <a:endParaRPr lang="en-US" altLang="ja-JP" dirty="0"/>
          </a:p>
          <a:p>
            <a:pPr marL="0" indent="0">
              <a:lnSpc>
                <a:spcPct val="100000"/>
              </a:lnSpc>
              <a:spcBef>
                <a:spcPts val="0"/>
              </a:spcBef>
              <a:buNone/>
            </a:pPr>
            <a:r>
              <a:rPr lang="ja-JP" altLang="en-US" dirty="0"/>
              <a:t>　　　　　　その中心的な役割を担う</a:t>
            </a:r>
          </a:p>
        </p:txBody>
      </p:sp>
      <p:sp>
        <p:nvSpPr>
          <p:cNvPr id="4" name="右矢印 3"/>
          <p:cNvSpPr/>
          <p:nvPr/>
        </p:nvSpPr>
        <p:spPr>
          <a:xfrm>
            <a:off x="1328976" y="5349592"/>
            <a:ext cx="50405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 name="スライド番号プレースホルダー 5"/>
          <p:cNvSpPr>
            <a:spLocks noGrp="1"/>
          </p:cNvSpPr>
          <p:nvPr>
            <p:ph type="sldNum" sz="quarter" idx="12"/>
          </p:nvPr>
        </p:nvSpPr>
        <p:spPr/>
        <p:txBody>
          <a:bodyPr/>
          <a:lstStyle/>
          <a:p>
            <a:fld id="{AE81233C-BF56-4BFB-98E8-8EF39C2E5007}" type="slidenum">
              <a:rPr kumimoji="1" lang="ja-JP" altLang="en-US" smtClean="0">
                <a:solidFill>
                  <a:schemeClr val="tx1"/>
                </a:solidFill>
              </a:rPr>
              <a:t>39</a:t>
            </a:fld>
            <a:endParaRPr kumimoji="1" lang="ja-JP" altLang="en-US" dirty="0">
              <a:solidFill>
                <a:schemeClr val="tx1"/>
              </a:solidFill>
            </a:endParaRPr>
          </a:p>
        </p:txBody>
      </p:sp>
    </p:spTree>
    <p:extLst>
      <p:ext uri="{BB962C8B-B14F-4D97-AF65-F5344CB8AC3E}">
        <p14:creationId xmlns:p14="http://schemas.microsoft.com/office/powerpoint/2010/main" val="3919013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838200" y="213360"/>
            <a:ext cx="10515600" cy="640020"/>
          </a:xfrm>
        </p:spPr>
        <p:txBody>
          <a:bodyPr>
            <a:normAutofit fontScale="90000"/>
          </a:bodyPr>
          <a:lstStyle/>
          <a:p>
            <a:r>
              <a:rPr lang="ja-JP" altLang="en-US" dirty="0"/>
              <a:t>私</a:t>
            </a:r>
            <a:r>
              <a:rPr lang="ja-JP" altLang="en-US" dirty="0" smtClean="0"/>
              <a:t>の職歴</a:t>
            </a:r>
            <a:endParaRPr kumimoji="1" lang="ja-JP" altLang="en-US" dirty="0"/>
          </a:p>
        </p:txBody>
      </p:sp>
      <p:sp>
        <p:nvSpPr>
          <p:cNvPr id="7" name="コンテンツ プレースホルダー 6"/>
          <p:cNvSpPr>
            <a:spLocks noGrp="1"/>
          </p:cNvSpPr>
          <p:nvPr>
            <p:ph sz="half" idx="1"/>
          </p:nvPr>
        </p:nvSpPr>
        <p:spPr>
          <a:xfrm>
            <a:off x="142240" y="989904"/>
            <a:ext cx="5704904" cy="5366446"/>
          </a:xfrm>
        </p:spPr>
        <p:txBody>
          <a:bodyPr>
            <a:normAutofit fontScale="77500" lnSpcReduction="20000"/>
          </a:bodyPr>
          <a:lstStyle/>
          <a:p>
            <a:r>
              <a:rPr lang="ja-JP" altLang="en-US" dirty="0" smtClean="0"/>
              <a:t>電子機器メーカー（民間）</a:t>
            </a:r>
            <a:endParaRPr lang="en-US" altLang="ja-JP" dirty="0" smtClean="0"/>
          </a:p>
          <a:p>
            <a:pPr lvl="1"/>
            <a:r>
              <a:rPr lang="ja-JP" altLang="en-US" dirty="0" smtClean="0"/>
              <a:t>部品在庫管理・発注管理、製品受注管理システム開発：</a:t>
            </a:r>
            <a:r>
              <a:rPr lang="ja-JP" altLang="ja-JP" dirty="0" smtClean="0"/>
              <a:t>事務処理系</a:t>
            </a:r>
            <a:r>
              <a:rPr lang="ja-JP" altLang="en-US" dirty="0" smtClean="0"/>
              <a:t>システム開発技術習得</a:t>
            </a:r>
            <a:endParaRPr lang="en-US" altLang="ja-JP" dirty="0" smtClean="0"/>
          </a:p>
          <a:p>
            <a:pPr lvl="1"/>
            <a:r>
              <a:rPr lang="ja-JP" altLang="en-US" dirty="0">
                <a:solidFill>
                  <a:srgbClr val="FF0000"/>
                </a:solidFill>
              </a:rPr>
              <a:t>⇒効率化の重要性を</a:t>
            </a:r>
            <a:r>
              <a:rPr lang="ja-JP" altLang="en-US" dirty="0" smtClean="0">
                <a:solidFill>
                  <a:srgbClr val="FF0000"/>
                </a:solidFill>
              </a:rPr>
              <a:t>認識</a:t>
            </a:r>
            <a:endParaRPr lang="en-US" altLang="ja-JP" dirty="0" smtClean="0">
              <a:solidFill>
                <a:srgbClr val="FF0000"/>
              </a:solidFill>
            </a:endParaRPr>
          </a:p>
          <a:p>
            <a:r>
              <a:rPr lang="ja-JP" altLang="en-US" dirty="0"/>
              <a:t>情報処理振興機構（</a:t>
            </a:r>
            <a:r>
              <a:rPr lang="en-US" altLang="ja-JP" dirty="0" smtClean="0"/>
              <a:t>IPA</a:t>
            </a:r>
            <a:r>
              <a:rPr lang="ja-JP" altLang="en-US" dirty="0" smtClean="0"/>
              <a:t>）</a:t>
            </a:r>
            <a:endParaRPr lang="en-US" altLang="ja-JP" dirty="0" smtClean="0"/>
          </a:p>
          <a:p>
            <a:pPr lvl="1"/>
            <a:r>
              <a:rPr lang="en-US" altLang="ja-JP" dirty="0">
                <a:solidFill>
                  <a:srgbClr val="FF0000"/>
                </a:solidFill>
              </a:rPr>
              <a:t>1</a:t>
            </a:r>
            <a:r>
              <a:rPr lang="ja-JP" altLang="ja-JP" dirty="0">
                <a:solidFill>
                  <a:srgbClr val="FF0000"/>
                </a:solidFill>
              </a:rPr>
              <a:t>組織の業務システム効率化だけでなく、国全体としての効率化を</a:t>
            </a:r>
            <a:r>
              <a:rPr lang="ja-JP" altLang="ja-JP" dirty="0" smtClean="0">
                <a:solidFill>
                  <a:srgbClr val="FF0000"/>
                </a:solidFill>
              </a:rPr>
              <a:t>目指したい</a:t>
            </a:r>
            <a:endParaRPr lang="en-US" altLang="ja-JP" dirty="0" smtClean="0">
              <a:solidFill>
                <a:srgbClr val="FF0000"/>
              </a:solidFill>
            </a:endParaRPr>
          </a:p>
          <a:p>
            <a:pPr lvl="1"/>
            <a:r>
              <a:rPr lang="ja-JP" altLang="en-US" dirty="0" smtClean="0"/>
              <a:t>ソフトウェア生産工業化プロジェクト</a:t>
            </a:r>
            <a:endParaRPr lang="en-US" altLang="ja-JP" dirty="0" smtClean="0"/>
          </a:p>
          <a:p>
            <a:pPr lvl="1"/>
            <a:r>
              <a:rPr lang="en-US" altLang="ja-JP" dirty="0" smtClean="0">
                <a:solidFill>
                  <a:srgbClr val="FF0000"/>
                </a:solidFill>
              </a:rPr>
              <a:t>UNIX-OS</a:t>
            </a:r>
            <a:r>
              <a:rPr lang="ja-JP" altLang="en-US" dirty="0" err="1" smtClean="0">
                <a:solidFill>
                  <a:srgbClr val="FF0000"/>
                </a:solidFill>
              </a:rPr>
              <a:t>、</a:t>
            </a:r>
            <a:r>
              <a:rPr lang="ja-JP" altLang="en-US" dirty="0" smtClean="0">
                <a:solidFill>
                  <a:srgbClr val="FF0000"/>
                </a:solidFill>
              </a:rPr>
              <a:t>ネットワーク技術習得</a:t>
            </a:r>
            <a:endParaRPr lang="ja-JP" altLang="ja-JP" dirty="0">
              <a:solidFill>
                <a:srgbClr val="FF0000"/>
              </a:solidFill>
            </a:endParaRPr>
          </a:p>
          <a:p>
            <a:pPr lvl="1"/>
            <a:r>
              <a:rPr lang="ja-JP" altLang="ja-JP" dirty="0" smtClean="0"/>
              <a:t>パイロット</a:t>
            </a:r>
            <a:r>
              <a:rPr lang="ja-JP" altLang="ja-JP" dirty="0"/>
              <a:t>電子図書館、総合目録、新産業創造</a:t>
            </a:r>
            <a:r>
              <a:rPr lang="en-US" altLang="ja-JP" dirty="0" smtClean="0"/>
              <a:t>DB</a:t>
            </a:r>
            <a:r>
              <a:rPr lang="ja-JP" altLang="en-US" dirty="0" smtClean="0"/>
              <a:t>（産業統計を横串で分析（</a:t>
            </a:r>
            <a:r>
              <a:rPr lang="en-US" altLang="ja-JP" dirty="0" smtClean="0"/>
              <a:t>LOD</a:t>
            </a:r>
            <a:r>
              <a:rPr lang="ja-JP" altLang="en-US" dirty="0" smtClean="0"/>
              <a:t>）、</a:t>
            </a:r>
            <a:r>
              <a:rPr lang="en-US" altLang="ja-JP" dirty="0" smtClean="0"/>
              <a:t>XML</a:t>
            </a:r>
            <a:r>
              <a:rPr lang="ja-JP" altLang="en-US" dirty="0" smtClean="0"/>
              <a:t>文書）</a:t>
            </a:r>
            <a:endParaRPr lang="ja-JP" altLang="ja-JP" dirty="0"/>
          </a:p>
          <a:p>
            <a:pPr lvl="1"/>
            <a:r>
              <a:rPr lang="en-US" altLang="ja-JP" dirty="0" smtClean="0">
                <a:solidFill>
                  <a:srgbClr val="FF0000"/>
                </a:solidFill>
              </a:rPr>
              <a:t>RDBMS</a:t>
            </a:r>
            <a:r>
              <a:rPr lang="ja-JP" altLang="ja-JP" dirty="0" smtClean="0">
                <a:solidFill>
                  <a:srgbClr val="FF0000"/>
                </a:solidFill>
              </a:rPr>
              <a:t>技術習得</a:t>
            </a:r>
            <a:endParaRPr lang="ja-JP" altLang="ja-JP" dirty="0">
              <a:solidFill>
                <a:srgbClr val="FF0000"/>
              </a:solidFill>
            </a:endParaRPr>
          </a:p>
          <a:p>
            <a:pPr lvl="1"/>
            <a:r>
              <a:rPr lang="ja-JP" altLang="en-US" dirty="0" smtClean="0"/>
              <a:t>組織内</a:t>
            </a:r>
            <a:r>
              <a:rPr lang="ja-JP" altLang="ja-JP" dirty="0" smtClean="0">
                <a:solidFill>
                  <a:srgbClr val="FF0000"/>
                </a:solidFill>
              </a:rPr>
              <a:t>ネットワークシステム</a:t>
            </a:r>
            <a:r>
              <a:rPr lang="ja-JP" altLang="ja-JP" dirty="0"/>
              <a:t>構築・</a:t>
            </a:r>
            <a:r>
              <a:rPr lang="ja-JP" altLang="ja-JP" dirty="0" smtClean="0"/>
              <a:t>運用</a:t>
            </a:r>
            <a:endParaRPr lang="en-US" altLang="ja-JP" dirty="0" smtClean="0"/>
          </a:p>
          <a:p>
            <a:pPr lvl="1"/>
            <a:r>
              <a:rPr lang="en-US" altLang="ja-JP" dirty="0"/>
              <a:t>2000</a:t>
            </a:r>
            <a:r>
              <a:rPr lang="ja-JP" altLang="ja-JP" dirty="0"/>
              <a:t>年問題対応</a:t>
            </a:r>
          </a:p>
          <a:p>
            <a:pPr lvl="1"/>
            <a:r>
              <a:rPr lang="ja-JP" altLang="ja-JP" dirty="0"/>
              <a:t>国としての</a:t>
            </a:r>
            <a:r>
              <a:rPr lang="ja-JP" altLang="ja-JP" dirty="0">
                <a:solidFill>
                  <a:srgbClr val="FF0000"/>
                </a:solidFill>
              </a:rPr>
              <a:t>情報セキュリティ</a:t>
            </a:r>
            <a:r>
              <a:rPr lang="ja-JP" altLang="ja-JP" dirty="0"/>
              <a:t>対策</a:t>
            </a:r>
            <a:r>
              <a:rPr lang="ja-JP" altLang="ja-JP" dirty="0" smtClean="0"/>
              <a:t>技術</a:t>
            </a:r>
            <a:endParaRPr lang="en-US" altLang="ja-JP" dirty="0" smtClean="0"/>
          </a:p>
          <a:p>
            <a:pPr lvl="2"/>
            <a:r>
              <a:rPr lang="ja-JP" altLang="en-US" dirty="0" smtClean="0"/>
              <a:t>セキュリティ製品評価・情報セキュリティマネジメント）</a:t>
            </a:r>
            <a:endParaRPr lang="ja-JP" altLang="en-US" dirty="0"/>
          </a:p>
          <a:p>
            <a:pPr lvl="1"/>
            <a:r>
              <a:rPr lang="en-US" altLang="ja-JP" dirty="0" smtClean="0"/>
              <a:t>2000</a:t>
            </a:r>
            <a:r>
              <a:rPr lang="ja-JP" altLang="en-US" dirty="0"/>
              <a:t>年</a:t>
            </a:r>
            <a:r>
              <a:rPr lang="en-US" altLang="ja-JP" dirty="0"/>
              <a:t>4</a:t>
            </a:r>
            <a:r>
              <a:rPr lang="ja-JP" altLang="en-US" dirty="0" smtClean="0"/>
              <a:t>月併</a:t>
            </a:r>
            <a:r>
              <a:rPr lang="ja-JP" altLang="en-US" dirty="0"/>
              <a:t>任：内閣官房情報セキュリティ対策推進室専門調査チーム非常勤</a:t>
            </a:r>
            <a:r>
              <a:rPr lang="ja-JP" altLang="en-US" dirty="0" smtClean="0"/>
              <a:t>職員</a:t>
            </a:r>
            <a:endParaRPr lang="en-US" altLang="ja-JP" dirty="0" smtClean="0"/>
          </a:p>
          <a:p>
            <a:pPr lvl="2"/>
            <a:r>
              <a:rPr lang="ja-JP" altLang="en-US" dirty="0" smtClean="0"/>
              <a:t>中央省庁</a:t>
            </a:r>
            <a:r>
              <a:rPr lang="en-US" altLang="ja-JP" dirty="0" smtClean="0"/>
              <a:t>Web</a:t>
            </a:r>
            <a:r>
              <a:rPr lang="ja-JP" altLang="en-US" dirty="0" smtClean="0"/>
              <a:t>改ざん事件対応</a:t>
            </a:r>
            <a:endParaRPr lang="ja-JP" altLang="en-US" dirty="0"/>
          </a:p>
          <a:p>
            <a:pPr lvl="1"/>
            <a:endParaRPr kumimoji="1" lang="ja-JP" altLang="en-US" dirty="0"/>
          </a:p>
        </p:txBody>
      </p:sp>
      <p:sp>
        <p:nvSpPr>
          <p:cNvPr id="8" name="コンテンツ プレースホルダー 7"/>
          <p:cNvSpPr>
            <a:spLocks noGrp="1"/>
          </p:cNvSpPr>
          <p:nvPr>
            <p:ph sz="half" idx="2"/>
          </p:nvPr>
        </p:nvSpPr>
        <p:spPr>
          <a:xfrm>
            <a:off x="5707320" y="989904"/>
            <a:ext cx="6261160" cy="6759576"/>
          </a:xfrm>
        </p:spPr>
        <p:txBody>
          <a:bodyPr>
            <a:normAutofit fontScale="77500" lnSpcReduction="20000"/>
          </a:bodyPr>
          <a:lstStyle/>
          <a:p>
            <a:r>
              <a:rPr lang="ja-JP" altLang="en-US" dirty="0" smtClean="0"/>
              <a:t>国立国会図書館（情報システム関係選考採用）</a:t>
            </a:r>
            <a:endParaRPr lang="en-US" altLang="zh-TW" dirty="0" smtClean="0"/>
          </a:p>
          <a:p>
            <a:pPr lvl="1"/>
            <a:r>
              <a:rPr lang="ja-JP" altLang="ja-JP" dirty="0" smtClean="0">
                <a:solidFill>
                  <a:srgbClr val="FF0000"/>
                </a:solidFill>
              </a:rPr>
              <a:t>国民</a:t>
            </a:r>
            <a:r>
              <a:rPr lang="ja-JP" altLang="ja-JP" dirty="0">
                <a:solidFill>
                  <a:srgbClr val="FF0000"/>
                </a:solidFill>
              </a:rPr>
              <a:t>の情報を得るための行動の効率化</a:t>
            </a:r>
            <a:endParaRPr lang="ja-JP" altLang="ja-JP" sz="1800" dirty="0">
              <a:solidFill>
                <a:srgbClr val="FF0000"/>
              </a:solidFill>
            </a:endParaRPr>
          </a:p>
          <a:p>
            <a:pPr lvl="1"/>
            <a:r>
              <a:rPr lang="en-US" altLang="ja-JP" dirty="0" err="1" smtClean="0"/>
              <a:t>eJapan</a:t>
            </a:r>
            <a:r>
              <a:rPr lang="ja-JP" altLang="ja-JP" dirty="0"/>
              <a:t>戦略でのデジタルアーカイブ構築構想の</a:t>
            </a:r>
            <a:r>
              <a:rPr lang="ja-JP" altLang="ja-JP" dirty="0" smtClean="0"/>
              <a:t>立案</a:t>
            </a:r>
            <a:endParaRPr lang="en-US" altLang="ja-JP" dirty="0" smtClean="0"/>
          </a:p>
          <a:p>
            <a:pPr lvl="2"/>
            <a:r>
              <a:rPr lang="ja-JP" altLang="ja-JP" dirty="0"/>
              <a:t>内閣官房</a:t>
            </a:r>
            <a:r>
              <a:rPr lang="en-US" altLang="ja-JP" dirty="0"/>
              <a:t>IT</a:t>
            </a:r>
            <a:r>
              <a:rPr lang="ja-JP" altLang="ja-JP" dirty="0"/>
              <a:t>担当室、総務省と</a:t>
            </a:r>
            <a:r>
              <a:rPr lang="ja-JP" altLang="ja-JP" dirty="0" smtClean="0"/>
              <a:t>連携</a:t>
            </a:r>
            <a:endParaRPr lang="ja-JP" altLang="ja-JP" dirty="0"/>
          </a:p>
          <a:p>
            <a:pPr lvl="1"/>
            <a:r>
              <a:rPr lang="zh-TW" altLang="en-US" dirty="0"/>
              <a:t>電子図書館中期計画</a:t>
            </a:r>
            <a:r>
              <a:rPr lang="en-US" altLang="zh-TW" dirty="0"/>
              <a:t>2004</a:t>
            </a:r>
            <a:r>
              <a:rPr lang="zh-TW" altLang="en-US" dirty="0" smtClean="0"/>
              <a:t>策定</a:t>
            </a:r>
            <a:endParaRPr lang="en-US" altLang="zh-TW" dirty="0" smtClean="0"/>
          </a:p>
          <a:p>
            <a:pPr lvl="1"/>
            <a:r>
              <a:rPr lang="en-US" altLang="ja-JP" dirty="0" smtClean="0"/>
              <a:t>NDL</a:t>
            </a:r>
            <a:r>
              <a:rPr lang="ja-JP" altLang="ja-JP" dirty="0"/>
              <a:t>の情報セキュリティ基本方針・対策基準の</a:t>
            </a:r>
            <a:r>
              <a:rPr lang="ja-JP" altLang="ja-JP" dirty="0" smtClean="0"/>
              <a:t>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a:solidFill>
                  <a:srgbClr val="FF0000"/>
                </a:solidFill>
              </a:rPr>
              <a:t>業種・業態を超えて情報交換資料の共通化が</a:t>
            </a:r>
            <a:r>
              <a:rPr lang="ja-JP" altLang="en-US" dirty="0" smtClean="0">
                <a:solidFill>
                  <a:srgbClr val="FF0000"/>
                </a:solidFill>
              </a:rPr>
              <a:t>必要</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a:t>等</a:t>
            </a:r>
            <a:r>
              <a:rPr lang="ja-JP" altLang="en-US" dirty="0" smtClean="0"/>
              <a:t>の通信プロトコル</a:t>
            </a:r>
            <a:r>
              <a:rPr lang="ja-JP" altLang="en-US" dirty="0"/>
              <a:t>、</a:t>
            </a:r>
            <a:r>
              <a:rPr lang="en-US" altLang="ja-JP" dirty="0" smtClean="0"/>
              <a:t>FRBR</a:t>
            </a:r>
          </a:p>
          <a:p>
            <a:pPr lvl="2"/>
            <a:r>
              <a:rPr lang="en-US" altLang="ja-JP" dirty="0" smtClean="0"/>
              <a:t>OAIS</a:t>
            </a:r>
            <a:r>
              <a:rPr lang="ja-JP" altLang="en-US" dirty="0" smtClean="0"/>
              <a:t>モデルに</a:t>
            </a:r>
            <a:r>
              <a:rPr lang="ja-JP" altLang="en-US" dirty="0"/>
              <a:t>準拠した</a:t>
            </a:r>
            <a:r>
              <a:rPr lang="ja-JP" altLang="en-US" dirty="0" smtClean="0"/>
              <a:t>システム設計</a:t>
            </a:r>
            <a:endParaRPr lang="en-US" altLang="ja-JP" dirty="0" smtClean="0"/>
          </a:p>
          <a:p>
            <a:pPr lvl="2"/>
            <a:r>
              <a:rPr lang="ja-JP" altLang="en-US" dirty="0" smtClean="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r>
              <a:rPr lang="ja-JP" altLang="en-US" dirty="0" smtClean="0"/>
              <a:t>）</a:t>
            </a:r>
            <a:endParaRPr lang="en-US" altLang="ja-JP" dirty="0"/>
          </a:p>
          <a:p>
            <a:pPr lvl="2"/>
            <a:r>
              <a:rPr lang="ja-JP" altLang="ja-JP" dirty="0" smtClean="0">
                <a:solidFill>
                  <a:srgbClr val="FF0000"/>
                </a:solidFill>
              </a:rPr>
              <a:t>システム</a:t>
            </a:r>
            <a:r>
              <a:rPr lang="ja-JP" altLang="ja-JP" dirty="0">
                <a:solidFill>
                  <a:srgbClr val="FF0000"/>
                </a:solidFill>
              </a:rPr>
              <a:t>開発方針</a:t>
            </a:r>
            <a:r>
              <a:rPr lang="ja-JP" altLang="ja-JP" dirty="0" smtClean="0">
                <a:solidFill>
                  <a:srgbClr val="FF0000"/>
                </a:solidFill>
              </a:rPr>
              <a:t>見直し</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endParaRPr lang="ja-JP" altLang="en-US" dirty="0"/>
          </a:p>
          <a:p>
            <a:pPr lvl="1"/>
            <a:r>
              <a:rPr lang="ja-JP" altLang="en-US" dirty="0" smtClean="0"/>
              <a:t>東日本大震災アーカイブ（ひなぎく）構築</a:t>
            </a:r>
            <a:endParaRPr lang="en-US" altLang="ja-JP" dirty="0" smtClean="0"/>
          </a:p>
          <a:p>
            <a:pPr lvl="2"/>
            <a:r>
              <a:rPr lang="ja-JP" altLang="en-US" dirty="0">
                <a:solidFill>
                  <a:srgbClr val="FF0000"/>
                </a:solidFill>
              </a:rPr>
              <a:t>知識インフラ構築の先行</a:t>
            </a:r>
            <a:r>
              <a:rPr lang="ja-JP" altLang="en-US" dirty="0" smtClean="0">
                <a:solidFill>
                  <a:srgbClr val="FF0000"/>
                </a:solidFill>
              </a:rPr>
              <a:t>事例</a:t>
            </a:r>
            <a:endParaRPr lang="en-US" altLang="ja-JP" dirty="0" smtClean="0">
              <a:solidFill>
                <a:srgbClr val="FF0000"/>
              </a:solidFill>
            </a:endParaRPr>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4</a:t>
            </a:fld>
            <a:endParaRPr lang="en-US" dirty="0">
              <a:solidFill>
                <a:prstClr val="black">
                  <a:tint val="75000"/>
                </a:prstClr>
              </a:solidFill>
            </a:endParaRPr>
          </a:p>
        </p:txBody>
      </p:sp>
      <p:sp>
        <p:nvSpPr>
          <p:cNvPr id="10" name="横巻き 9"/>
          <p:cNvSpPr/>
          <p:nvPr/>
        </p:nvSpPr>
        <p:spPr>
          <a:xfrm>
            <a:off x="1796048" y="6425952"/>
            <a:ext cx="6676216" cy="432048"/>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latin typeface="+mj-ea"/>
                <a:ea typeface="+mj-ea"/>
              </a:rPr>
              <a:t>各組織での実践の経験から得た知見を伝えられれば</a:t>
            </a:r>
          </a:p>
        </p:txBody>
      </p:sp>
    </p:spTree>
    <p:extLst>
      <p:ext uri="{BB962C8B-B14F-4D97-AF65-F5344CB8AC3E}">
        <p14:creationId xmlns:p14="http://schemas.microsoft.com/office/powerpoint/2010/main" val="26243717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06680"/>
            <a:ext cx="12192000" cy="975360"/>
          </a:xfrm>
        </p:spPr>
        <p:txBody>
          <a:bodyPr>
            <a:noAutofit/>
          </a:bodyPr>
          <a:lstStyle/>
          <a:p>
            <a:r>
              <a:rPr lang="ja-JP" altLang="en-US" sz="4000" dirty="0">
                <a:latin typeface="+mn-ea"/>
              </a:rPr>
              <a:t>デジタルアーカイブ促進のために</a:t>
            </a:r>
          </a:p>
        </p:txBody>
      </p:sp>
      <p:sp>
        <p:nvSpPr>
          <p:cNvPr id="3" name="コンテンツ プレースホルダー 2"/>
          <p:cNvSpPr>
            <a:spLocks noGrp="1"/>
          </p:cNvSpPr>
          <p:nvPr>
            <p:ph idx="1"/>
          </p:nvPr>
        </p:nvSpPr>
        <p:spPr>
          <a:xfrm>
            <a:off x="381000" y="1268760"/>
            <a:ext cx="11597640" cy="5452715"/>
          </a:xfrm>
        </p:spPr>
        <p:txBody>
          <a:bodyPr>
            <a:noAutofit/>
          </a:bodyPr>
          <a:lstStyle/>
          <a:p>
            <a:r>
              <a:rPr kumimoji="1" lang="ja-JP" altLang="en-US" dirty="0" smtClean="0"/>
              <a:t>国立国会図書館のデジタル化資料の利活用</a:t>
            </a:r>
            <a:endParaRPr kumimoji="1" lang="en-US" altLang="ja-JP" dirty="0" smtClean="0"/>
          </a:p>
          <a:p>
            <a:pPr lvl="1"/>
            <a:r>
              <a:rPr lang="ja-JP" altLang="en-US" b="1" dirty="0">
                <a:solidFill>
                  <a:schemeClr val="accent2">
                    <a:lumMod val="75000"/>
                  </a:schemeClr>
                </a:solidFill>
              </a:rPr>
              <a:t>出版社等による復刻、翻刻、電子書籍出版等の二次利用の促進　</a:t>
            </a:r>
            <a:r>
              <a:rPr lang="ja-JP" altLang="en-US" sz="1600" dirty="0"/>
              <a:t>⇒今回の裁定制度の見直しにより、事務的負担が軽減</a:t>
            </a:r>
            <a:r>
              <a:rPr lang="en-US" altLang="ja-JP" sz="1600" dirty="0"/>
              <a:t/>
            </a:r>
            <a:br>
              <a:rPr lang="en-US" altLang="ja-JP" sz="1600" dirty="0"/>
            </a:br>
            <a:r>
              <a:rPr lang="ja-JP" altLang="en-US" sz="1600" dirty="0"/>
              <a:t>⇒デジタルアーカイブ促進に向け、更なる取組を＝国立国会図書館を含む公的機関の裁定結果の第三者による活用／著作物・著作者単位での裁定結果の共有／権利情報管理組織の充実等</a:t>
            </a:r>
            <a:endParaRPr lang="en-US" altLang="ja-JP" sz="1600" dirty="0"/>
          </a:p>
          <a:p>
            <a:pPr lvl="1">
              <a:lnSpc>
                <a:spcPct val="100000"/>
              </a:lnSpc>
              <a:spcBef>
                <a:spcPts val="600"/>
              </a:spcBef>
            </a:pPr>
            <a:r>
              <a:rPr lang="ja-JP" altLang="en-US" b="1" dirty="0">
                <a:solidFill>
                  <a:schemeClr val="accent2">
                    <a:lumMod val="75000"/>
                  </a:schemeClr>
                </a:solidFill>
              </a:rPr>
              <a:t>海外の図書館等へのデジタル化した絶版等資料の送信サービス　</a:t>
            </a:r>
            <a:r>
              <a:rPr lang="ja-JP" altLang="en-US" sz="1600" dirty="0"/>
              <a:t>⇒海外の日本研究図書館等から強い要望／日本文化の発信力強化</a:t>
            </a:r>
            <a:endParaRPr lang="en-US" altLang="ja-JP" sz="1600" dirty="0"/>
          </a:p>
          <a:p>
            <a:r>
              <a:rPr lang="ja-JP" altLang="en-US" dirty="0" smtClean="0"/>
              <a:t>広く</a:t>
            </a:r>
            <a:r>
              <a:rPr kumimoji="1" lang="ja-JP" altLang="en-US" dirty="0" smtClean="0"/>
              <a:t>図書館等におけるデジタル化の促進</a:t>
            </a:r>
            <a:endParaRPr kumimoji="1" lang="en-US" altLang="ja-JP" dirty="0" smtClean="0"/>
          </a:p>
          <a:p>
            <a:pPr lvl="1"/>
            <a:r>
              <a:rPr lang="ja-JP" altLang="en-US" b="1" dirty="0">
                <a:solidFill>
                  <a:schemeClr val="accent2">
                    <a:lumMod val="75000"/>
                  </a:schemeClr>
                </a:solidFill>
              </a:rPr>
              <a:t>各図書館等の所蔵資料の原本保存目的のデジタル化</a:t>
            </a:r>
            <a:endParaRPr lang="en-US" altLang="ja-JP" b="1" dirty="0">
              <a:solidFill>
                <a:schemeClr val="accent2">
                  <a:lumMod val="75000"/>
                </a:schemeClr>
              </a:solidFill>
            </a:endParaRPr>
          </a:p>
          <a:p>
            <a:pPr marL="548640" lvl="2" indent="0">
              <a:lnSpc>
                <a:spcPct val="100000"/>
              </a:lnSpc>
              <a:spcBef>
                <a:spcPts val="0"/>
              </a:spcBef>
              <a:buNone/>
            </a:pPr>
            <a:r>
              <a:rPr lang="ja-JP" altLang="en-US" sz="1600" dirty="0"/>
              <a:t>⇒各図書館等におけるデジタル化推進が課題。特に</a:t>
            </a:r>
            <a:r>
              <a:rPr lang="ja-JP" altLang="en-US" sz="1600" b="1" u="sng" dirty="0">
                <a:solidFill>
                  <a:srgbClr val="FF0000"/>
                </a:solidFill>
              </a:rPr>
              <a:t>「地域資料</a:t>
            </a:r>
            <a:r>
              <a:rPr lang="ja-JP" altLang="en-US" sz="1600" dirty="0">
                <a:solidFill>
                  <a:srgbClr val="FF0000"/>
                </a:solidFill>
              </a:rPr>
              <a:t>」</a:t>
            </a:r>
            <a:r>
              <a:rPr lang="en-US" altLang="ja-JP" sz="1600" dirty="0">
                <a:solidFill>
                  <a:srgbClr val="FF0000"/>
                </a:solidFill>
              </a:rPr>
              <a:t/>
            </a:r>
            <a:br>
              <a:rPr lang="en-US" altLang="ja-JP" sz="1600" dirty="0">
                <a:solidFill>
                  <a:srgbClr val="FF0000"/>
                </a:solidFill>
              </a:rPr>
            </a:br>
            <a:r>
              <a:rPr lang="ja-JP" altLang="en-US" sz="1600" dirty="0"/>
              <a:t>⇒デジタル化データの複製物の国立国会図書館による長期保存・提供が可能にならないか</a:t>
            </a:r>
            <a:endParaRPr lang="en-US" altLang="ja-JP" sz="1600" dirty="0"/>
          </a:p>
          <a:p>
            <a:pPr lvl="1">
              <a:lnSpc>
                <a:spcPct val="110000"/>
              </a:lnSpc>
            </a:pPr>
            <a:r>
              <a:rPr lang="ja-JP" altLang="en-US" b="1" dirty="0">
                <a:solidFill>
                  <a:schemeClr val="accent2">
                    <a:lumMod val="75000"/>
                  </a:schemeClr>
                </a:solidFill>
              </a:rPr>
              <a:t>各図書館等がデジタル化した絶版等資料の図書館等への送信</a:t>
            </a:r>
            <a:r>
              <a:rPr lang="ja-JP" altLang="en-US" dirty="0">
                <a:solidFill>
                  <a:schemeClr val="accent2"/>
                </a:solidFill>
              </a:rPr>
              <a:t>　</a:t>
            </a:r>
            <a:r>
              <a:rPr lang="ja-JP" altLang="en-US" sz="1600" dirty="0"/>
              <a:t>⇒デジタル化した各図書館からの送信／国立国会図書館からの送信</a:t>
            </a:r>
            <a:endParaRPr lang="en-US" altLang="ja-JP" sz="1600" dirty="0"/>
          </a:p>
        </p:txBody>
      </p:sp>
      <p:sp>
        <p:nvSpPr>
          <p:cNvPr id="4" name="スライド番号プレースホルダー 3"/>
          <p:cNvSpPr>
            <a:spLocks noGrp="1"/>
          </p:cNvSpPr>
          <p:nvPr>
            <p:ph type="sldNum" sz="quarter" idx="12"/>
          </p:nvPr>
        </p:nvSpPr>
        <p:spPr/>
        <p:txBody>
          <a:bodyPr/>
          <a:lstStyle/>
          <a:p>
            <a:fld id="{AE81233C-BF56-4BFB-98E8-8EF39C2E5007}" type="slidenum">
              <a:rPr kumimoji="1" lang="ja-JP" altLang="en-US" smtClean="0">
                <a:solidFill>
                  <a:schemeClr val="tx1"/>
                </a:solidFill>
              </a:rPr>
              <a:t>40</a:t>
            </a:fld>
            <a:endParaRPr kumimoji="1" lang="ja-JP" altLang="en-US" dirty="0">
              <a:solidFill>
                <a:schemeClr val="tx1"/>
              </a:solidFill>
            </a:endParaRPr>
          </a:p>
        </p:txBody>
      </p:sp>
    </p:spTree>
    <p:extLst>
      <p:ext uri="{BB962C8B-B14F-4D97-AF65-F5344CB8AC3E}">
        <p14:creationId xmlns:p14="http://schemas.microsoft.com/office/powerpoint/2010/main" val="1036173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t>インターネット資料収集</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41</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14489682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インターネット資料の制度的収集</a:t>
            </a:r>
            <a:endParaRPr kumimoji="1" lang="ja-JP" altLang="en-US" dirty="0"/>
          </a:p>
        </p:txBody>
      </p:sp>
      <p:sp>
        <p:nvSpPr>
          <p:cNvPr id="4" name="日付プレースホルダ 3"/>
          <p:cNvSpPr>
            <a:spLocks noGrp="1"/>
          </p:cNvSpPr>
          <p:nvPr>
            <p:ph type="dt" sz="half" idx="10"/>
          </p:nvPr>
        </p:nvSpPr>
        <p:spPr/>
        <p:txBody>
          <a:bodyPr/>
          <a:lstStyle/>
          <a:p>
            <a:r>
              <a:rPr lang="en-US" altLang="ja-JP" smtClean="0"/>
              <a:t>2010/12/11</a:t>
            </a:r>
            <a:endParaRPr lang="en-US"/>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42</a:t>
            </a:fld>
            <a:endParaRPr kumimoji="0" lang="en-US" dirty="0"/>
          </a:p>
        </p:txBody>
      </p:sp>
      <p:sp>
        <p:nvSpPr>
          <p:cNvPr id="7" name="AutoShape 5"/>
          <p:cNvSpPr>
            <a:spLocks noChangeArrowheads="1"/>
          </p:cNvSpPr>
          <p:nvPr/>
        </p:nvSpPr>
        <p:spPr bwMode="auto">
          <a:xfrm>
            <a:off x="1752600" y="1143000"/>
            <a:ext cx="8686800" cy="5334000"/>
          </a:xfrm>
          <a:prstGeom prst="foldedCorner">
            <a:avLst>
              <a:gd name="adj" fmla="val 0"/>
            </a:avLst>
          </a:prstGeom>
          <a:solidFill>
            <a:schemeClr val="bg1"/>
          </a:solidFill>
          <a:ln w="25400">
            <a:solidFill>
              <a:schemeClr val="tx1"/>
            </a:solidFill>
            <a:round/>
            <a:headEnd/>
            <a:tailEnd/>
          </a:ln>
        </p:spPr>
        <p:txBody>
          <a:bodyPr lIns="324000" tIns="187200"/>
          <a:lstStyle/>
          <a:p>
            <a:pPr indent="177800">
              <a:spcAft>
                <a:spcPts val="2400"/>
              </a:spcAft>
              <a:buClr>
                <a:srgbClr val="000090"/>
              </a:buClr>
              <a:buFont typeface="Wingdings" pitchFamily="-106" charset="2"/>
              <a:buChar char="p"/>
            </a:pPr>
            <a:endParaRPr lang="ja-JP" altLang="en-US">
              <a:latin typeface="Meiryo UI" panose="020B0604030504040204" pitchFamily="50" charset="-128"/>
              <a:ea typeface="Meiryo UI" panose="020B0604030504040204" pitchFamily="50" charset="-128"/>
            </a:endParaRPr>
          </a:p>
        </p:txBody>
      </p:sp>
      <p:sp>
        <p:nvSpPr>
          <p:cNvPr id="8" name="Rectangle 46"/>
          <p:cNvSpPr>
            <a:spLocks noChangeArrowheads="1"/>
          </p:cNvSpPr>
          <p:nvPr/>
        </p:nvSpPr>
        <p:spPr bwMode="auto">
          <a:xfrm>
            <a:off x="2711450" y="3573463"/>
            <a:ext cx="431800" cy="431800"/>
          </a:xfrm>
          <a:prstGeom prst="rect">
            <a:avLst/>
          </a:prstGeom>
          <a:solidFill>
            <a:schemeClr val="accent1"/>
          </a:solidFill>
          <a:ln w="9525">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9" name="Rectangle 4"/>
          <p:cNvSpPr>
            <a:spLocks noChangeArrowheads="1"/>
          </p:cNvSpPr>
          <p:nvPr/>
        </p:nvSpPr>
        <p:spPr bwMode="auto">
          <a:xfrm>
            <a:off x="1852614" y="1266825"/>
            <a:ext cx="2376487" cy="516255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0" name="Rectangle 5"/>
          <p:cNvSpPr>
            <a:spLocks noChangeArrowheads="1"/>
          </p:cNvSpPr>
          <p:nvPr/>
        </p:nvSpPr>
        <p:spPr bwMode="auto">
          <a:xfrm>
            <a:off x="2106614" y="1719263"/>
            <a:ext cx="1944687" cy="107950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1" name="Rectangle 6"/>
          <p:cNvSpPr>
            <a:spLocks noChangeArrowheads="1"/>
          </p:cNvSpPr>
          <p:nvPr/>
        </p:nvSpPr>
        <p:spPr bwMode="auto">
          <a:xfrm>
            <a:off x="2106614" y="2889251"/>
            <a:ext cx="1944687" cy="136842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2" name="Rectangle 7"/>
          <p:cNvSpPr>
            <a:spLocks noChangeArrowheads="1"/>
          </p:cNvSpPr>
          <p:nvPr/>
        </p:nvSpPr>
        <p:spPr bwMode="auto">
          <a:xfrm>
            <a:off x="2095501" y="4357688"/>
            <a:ext cx="1984375" cy="107156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3" name="Rectangle 8"/>
          <p:cNvSpPr>
            <a:spLocks noChangeArrowheads="1"/>
          </p:cNvSpPr>
          <p:nvPr/>
        </p:nvSpPr>
        <p:spPr bwMode="auto">
          <a:xfrm>
            <a:off x="2095500" y="5572126"/>
            <a:ext cx="1944688" cy="72072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4" name="Text Box 9"/>
          <p:cNvSpPr txBox="1">
            <a:spLocks noChangeArrowheads="1"/>
          </p:cNvSpPr>
          <p:nvPr/>
        </p:nvSpPr>
        <p:spPr bwMode="auto">
          <a:xfrm>
            <a:off x="2595563" y="1290638"/>
            <a:ext cx="1243012"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発信者</a:t>
            </a:r>
          </a:p>
        </p:txBody>
      </p:sp>
      <p:sp>
        <p:nvSpPr>
          <p:cNvPr id="15" name="Text Box 10"/>
          <p:cNvSpPr txBox="1">
            <a:spLocks noChangeArrowheads="1"/>
          </p:cNvSpPr>
          <p:nvPr/>
        </p:nvSpPr>
        <p:spPr bwMode="auto">
          <a:xfrm>
            <a:off x="2855914" y="1709738"/>
            <a:ext cx="452437"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a:t>
            </a:r>
          </a:p>
        </p:txBody>
      </p:sp>
      <p:sp>
        <p:nvSpPr>
          <p:cNvPr id="16" name="Oval 15"/>
          <p:cNvSpPr>
            <a:spLocks noChangeArrowheads="1"/>
          </p:cNvSpPr>
          <p:nvPr/>
        </p:nvSpPr>
        <p:spPr bwMode="auto">
          <a:xfrm>
            <a:off x="2279650" y="205898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7" name="Oval 16"/>
          <p:cNvSpPr>
            <a:spLocks noChangeArrowheads="1"/>
          </p:cNvSpPr>
          <p:nvPr/>
        </p:nvSpPr>
        <p:spPr bwMode="auto">
          <a:xfrm>
            <a:off x="2279650" y="24193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8" name="Oval 17"/>
          <p:cNvSpPr>
            <a:spLocks noChangeArrowheads="1"/>
          </p:cNvSpPr>
          <p:nvPr/>
        </p:nvSpPr>
        <p:spPr bwMode="auto">
          <a:xfrm>
            <a:off x="2279650" y="355600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9" name="Oval 18"/>
          <p:cNvSpPr>
            <a:spLocks noChangeArrowheads="1"/>
          </p:cNvSpPr>
          <p:nvPr/>
        </p:nvSpPr>
        <p:spPr bwMode="auto">
          <a:xfrm>
            <a:off x="2279650" y="38925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0" name="Text Box 11"/>
          <p:cNvSpPr txBox="1">
            <a:spLocks noChangeArrowheads="1"/>
          </p:cNvSpPr>
          <p:nvPr/>
        </p:nvSpPr>
        <p:spPr bwMode="auto">
          <a:xfrm>
            <a:off x="2281238" y="2922588"/>
            <a:ext cx="1841500" cy="646112"/>
          </a:xfrm>
          <a:prstGeom prst="rect">
            <a:avLst/>
          </a:prstGeom>
          <a:noFill/>
          <a:ln w="9525">
            <a:noFill/>
            <a:miter lim="800000"/>
            <a:headEnd/>
            <a:tailEnd/>
          </a:ln>
        </p:spPr>
        <p:txBody>
          <a:bodyPr>
            <a:spAutoFit/>
          </a:bodyPr>
          <a:lstStyle/>
          <a:p>
            <a:pPr>
              <a:spcBef>
                <a:spcPct val="50000"/>
              </a:spcBef>
            </a:pPr>
            <a:r>
              <a:rPr lang="ja-JP" altLang="en-US" dirty="0">
                <a:latin typeface="Meiryo UI" panose="020B0604030504040204" pitchFamily="50" charset="-128"/>
                <a:ea typeface="Meiryo UI" panose="020B0604030504040204" pitchFamily="50" charset="-128"/>
              </a:rPr>
              <a:t>独立行政法人</a:t>
            </a:r>
            <a:br>
              <a:rPr lang="ja-JP" altLang="en-US"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国公立大学</a:t>
            </a:r>
          </a:p>
        </p:txBody>
      </p:sp>
      <p:sp>
        <p:nvSpPr>
          <p:cNvPr id="21" name="Text Box 12"/>
          <p:cNvSpPr txBox="1">
            <a:spLocks noChangeArrowheads="1"/>
          </p:cNvSpPr>
          <p:nvPr/>
        </p:nvSpPr>
        <p:spPr bwMode="auto">
          <a:xfrm>
            <a:off x="2222500" y="4359275"/>
            <a:ext cx="1816100"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地方公共団体</a:t>
            </a:r>
          </a:p>
        </p:txBody>
      </p:sp>
      <p:sp>
        <p:nvSpPr>
          <p:cNvPr id="22" name="Oval 20"/>
          <p:cNvSpPr>
            <a:spLocks noChangeArrowheads="1"/>
          </p:cNvSpPr>
          <p:nvPr/>
        </p:nvSpPr>
        <p:spPr bwMode="auto">
          <a:xfrm>
            <a:off x="2279650" y="47148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3" name="Oval 21"/>
          <p:cNvSpPr>
            <a:spLocks noChangeArrowheads="1"/>
          </p:cNvSpPr>
          <p:nvPr/>
        </p:nvSpPr>
        <p:spPr bwMode="auto">
          <a:xfrm>
            <a:off x="2279650" y="5065714"/>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4" name="Oval 23"/>
          <p:cNvSpPr>
            <a:spLocks noChangeArrowheads="1"/>
          </p:cNvSpPr>
          <p:nvPr/>
        </p:nvSpPr>
        <p:spPr bwMode="auto">
          <a:xfrm>
            <a:off x="2279650" y="5891214"/>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5" name="Oval 25"/>
          <p:cNvSpPr>
            <a:spLocks noChangeArrowheads="1"/>
          </p:cNvSpPr>
          <p:nvPr/>
        </p:nvSpPr>
        <p:spPr bwMode="auto">
          <a:xfrm>
            <a:off x="2716214" y="2049464"/>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6" name="Oval 26"/>
          <p:cNvSpPr>
            <a:spLocks noChangeArrowheads="1"/>
          </p:cNvSpPr>
          <p:nvPr/>
        </p:nvSpPr>
        <p:spPr bwMode="auto">
          <a:xfrm>
            <a:off x="3086100" y="205898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7" name="Oval 28"/>
          <p:cNvSpPr>
            <a:spLocks noChangeArrowheads="1"/>
          </p:cNvSpPr>
          <p:nvPr/>
        </p:nvSpPr>
        <p:spPr bwMode="auto">
          <a:xfrm>
            <a:off x="2725739" y="241935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8" name="Oval 29"/>
          <p:cNvSpPr>
            <a:spLocks noChangeArrowheads="1"/>
          </p:cNvSpPr>
          <p:nvPr/>
        </p:nvSpPr>
        <p:spPr bwMode="auto">
          <a:xfrm>
            <a:off x="3095625" y="24193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9" name="Oval 30"/>
          <p:cNvSpPr>
            <a:spLocks noChangeArrowheads="1"/>
          </p:cNvSpPr>
          <p:nvPr/>
        </p:nvSpPr>
        <p:spPr bwMode="auto">
          <a:xfrm>
            <a:off x="3503614" y="2428876"/>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0" name="Oval 31"/>
          <p:cNvSpPr>
            <a:spLocks noChangeArrowheads="1"/>
          </p:cNvSpPr>
          <p:nvPr/>
        </p:nvSpPr>
        <p:spPr bwMode="auto">
          <a:xfrm>
            <a:off x="2711450" y="35464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1" name="Oval 32"/>
          <p:cNvSpPr>
            <a:spLocks noChangeArrowheads="1"/>
          </p:cNvSpPr>
          <p:nvPr/>
        </p:nvSpPr>
        <p:spPr bwMode="auto">
          <a:xfrm>
            <a:off x="3100389" y="355600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2" name="Oval 35"/>
          <p:cNvSpPr>
            <a:spLocks noChangeArrowheads="1"/>
          </p:cNvSpPr>
          <p:nvPr/>
        </p:nvSpPr>
        <p:spPr bwMode="auto">
          <a:xfrm>
            <a:off x="3100389" y="3902076"/>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3" name="Oval 36"/>
          <p:cNvSpPr>
            <a:spLocks noChangeArrowheads="1"/>
          </p:cNvSpPr>
          <p:nvPr/>
        </p:nvSpPr>
        <p:spPr bwMode="auto">
          <a:xfrm>
            <a:off x="3513139" y="389255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4" name="Oval 37"/>
          <p:cNvSpPr>
            <a:spLocks noChangeArrowheads="1"/>
          </p:cNvSpPr>
          <p:nvPr/>
        </p:nvSpPr>
        <p:spPr bwMode="auto">
          <a:xfrm>
            <a:off x="2744789" y="472440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5" name="Oval 38"/>
          <p:cNvSpPr>
            <a:spLocks noChangeArrowheads="1"/>
          </p:cNvSpPr>
          <p:nvPr/>
        </p:nvSpPr>
        <p:spPr bwMode="auto">
          <a:xfrm>
            <a:off x="3152775" y="472440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6" name="Oval 40"/>
          <p:cNvSpPr>
            <a:spLocks noChangeArrowheads="1"/>
          </p:cNvSpPr>
          <p:nvPr/>
        </p:nvSpPr>
        <p:spPr bwMode="auto">
          <a:xfrm>
            <a:off x="2754314" y="5065714"/>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7" name="Oval 41"/>
          <p:cNvSpPr>
            <a:spLocks noChangeArrowheads="1"/>
          </p:cNvSpPr>
          <p:nvPr/>
        </p:nvSpPr>
        <p:spPr bwMode="auto">
          <a:xfrm>
            <a:off x="3152775" y="50752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8" name="Text Box 13"/>
          <p:cNvSpPr txBox="1">
            <a:spLocks noChangeArrowheads="1"/>
          </p:cNvSpPr>
          <p:nvPr/>
        </p:nvSpPr>
        <p:spPr bwMode="auto">
          <a:xfrm>
            <a:off x="2238375" y="5572125"/>
            <a:ext cx="1746250"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その他公社等</a:t>
            </a:r>
          </a:p>
        </p:txBody>
      </p:sp>
      <p:sp>
        <p:nvSpPr>
          <p:cNvPr id="39" name="Oval 43"/>
          <p:cNvSpPr>
            <a:spLocks noChangeArrowheads="1"/>
          </p:cNvSpPr>
          <p:nvPr/>
        </p:nvSpPr>
        <p:spPr bwMode="auto">
          <a:xfrm>
            <a:off x="2782889" y="5900739"/>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0" name="Oval 44"/>
          <p:cNvSpPr>
            <a:spLocks noChangeArrowheads="1"/>
          </p:cNvSpPr>
          <p:nvPr/>
        </p:nvSpPr>
        <p:spPr bwMode="auto">
          <a:xfrm>
            <a:off x="3152775" y="59007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1" name="Oval 34"/>
          <p:cNvSpPr>
            <a:spLocks noChangeArrowheads="1"/>
          </p:cNvSpPr>
          <p:nvPr/>
        </p:nvSpPr>
        <p:spPr bwMode="auto">
          <a:xfrm>
            <a:off x="2711450" y="39020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2" name="AutoShape 50"/>
          <p:cNvSpPr>
            <a:spLocks noChangeArrowheads="1"/>
          </p:cNvSpPr>
          <p:nvPr/>
        </p:nvSpPr>
        <p:spPr bwMode="auto">
          <a:xfrm>
            <a:off x="4310062" y="1643064"/>
            <a:ext cx="1450975" cy="714375"/>
          </a:xfrm>
          <a:prstGeom prst="wedgeRectCallout">
            <a:avLst>
              <a:gd name="adj1" fmla="val -87389"/>
              <a:gd name="adj2" fmla="val 29880"/>
            </a:avLst>
          </a:prstGeom>
          <a:ln>
            <a:headEnd/>
            <a:tailEnd/>
          </a:ln>
        </p:spPr>
        <p:style>
          <a:lnRef idx="1">
            <a:schemeClr val="accent3"/>
          </a:lnRef>
          <a:fillRef idx="2">
            <a:schemeClr val="accent3"/>
          </a:fillRef>
          <a:effectRef idx="1">
            <a:schemeClr val="accent3"/>
          </a:effectRef>
          <a:fontRef idx="minor">
            <a:schemeClr val="dk1"/>
          </a:fontRef>
        </p:style>
        <p:txBody>
          <a:bodyPr/>
          <a:lstStyle/>
          <a:p>
            <a:pPr algn="ctr"/>
            <a:r>
              <a:rPr lang="ja-JP" altLang="en-US" dirty="0">
                <a:latin typeface="Meiryo UI" panose="020B0604030504040204" pitchFamily="50" charset="-128"/>
                <a:ea typeface="Meiryo UI" panose="020B0604030504040204" pitchFamily="50" charset="-128"/>
              </a:rPr>
              <a:t>義務から除外</a:t>
            </a:r>
            <a:endParaRPr lang="ja-JP" altLang="ja-JP" dirty="0">
              <a:latin typeface="Meiryo UI" panose="020B0604030504040204" pitchFamily="50" charset="-128"/>
              <a:ea typeface="Meiryo UI" panose="020B0604030504040204" pitchFamily="50" charset="-128"/>
            </a:endParaRPr>
          </a:p>
        </p:txBody>
      </p:sp>
      <p:sp>
        <p:nvSpPr>
          <p:cNvPr id="43" name="Rectangle 53"/>
          <p:cNvSpPr>
            <a:spLocks noChangeArrowheads="1"/>
          </p:cNvSpPr>
          <p:nvPr/>
        </p:nvSpPr>
        <p:spPr bwMode="auto">
          <a:xfrm>
            <a:off x="5938838" y="1989139"/>
            <a:ext cx="1871662" cy="266382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4" name="Text Box 54"/>
          <p:cNvSpPr txBox="1">
            <a:spLocks noChangeArrowheads="1"/>
          </p:cNvSpPr>
          <p:nvPr/>
        </p:nvSpPr>
        <p:spPr bwMode="auto">
          <a:xfrm>
            <a:off x="5881688" y="2009775"/>
            <a:ext cx="2000250"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国立国会図書館</a:t>
            </a:r>
          </a:p>
        </p:txBody>
      </p:sp>
      <p:sp>
        <p:nvSpPr>
          <p:cNvPr id="45" name="AutoShape 55"/>
          <p:cNvSpPr>
            <a:spLocks noChangeArrowheads="1"/>
          </p:cNvSpPr>
          <p:nvPr/>
        </p:nvSpPr>
        <p:spPr bwMode="auto">
          <a:xfrm>
            <a:off x="6103939" y="2535239"/>
            <a:ext cx="1368425" cy="1800225"/>
          </a:xfrm>
          <a:prstGeom prst="can">
            <a:avLst>
              <a:gd name="adj" fmla="val 32889"/>
            </a:avLst>
          </a:prstGeom>
          <a:solidFill>
            <a:schemeClr val="accent6">
              <a:lumMod val="60000"/>
              <a:lumOff val="40000"/>
            </a:schemeClr>
          </a:solidFill>
          <a:ln w="9525">
            <a:solidFill>
              <a:schemeClr val="tx1"/>
            </a:solidFill>
            <a:round/>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6" name="AutoShape 56"/>
          <p:cNvSpPr>
            <a:spLocks noChangeArrowheads="1"/>
          </p:cNvSpPr>
          <p:nvPr/>
        </p:nvSpPr>
        <p:spPr bwMode="auto">
          <a:xfrm>
            <a:off x="4381500" y="4076700"/>
            <a:ext cx="1555750" cy="209550"/>
          </a:xfrm>
          <a:prstGeom prst="rightArrow">
            <a:avLst>
              <a:gd name="adj1" fmla="val 50000"/>
              <a:gd name="adj2" fmla="val 198722"/>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7" name="AutoShape 59"/>
          <p:cNvSpPr>
            <a:spLocks noChangeArrowheads="1"/>
          </p:cNvSpPr>
          <p:nvPr/>
        </p:nvSpPr>
        <p:spPr bwMode="auto">
          <a:xfrm>
            <a:off x="4151314" y="2492375"/>
            <a:ext cx="1728787" cy="647700"/>
          </a:xfrm>
          <a:prstGeom prst="curvedRightArrow">
            <a:avLst>
              <a:gd name="adj1" fmla="val 30532"/>
              <a:gd name="adj2" fmla="val 48181"/>
              <a:gd name="adj3" fmla="val 90441"/>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8" name="Text Box 60"/>
          <p:cNvSpPr txBox="1">
            <a:spLocks noChangeArrowheads="1"/>
          </p:cNvSpPr>
          <p:nvPr/>
        </p:nvSpPr>
        <p:spPr bwMode="auto">
          <a:xfrm>
            <a:off x="4367214" y="4214814"/>
            <a:ext cx="1443037" cy="338554"/>
          </a:xfrm>
          <a:prstGeom prst="rect">
            <a:avLst/>
          </a:prstGeom>
          <a:noFill/>
          <a:ln w="9525">
            <a:noFill/>
            <a:miter lim="800000"/>
            <a:headEnd/>
            <a:tailEnd/>
          </a:ln>
        </p:spPr>
        <p:txBody>
          <a:bodyPr>
            <a:spAutoFit/>
          </a:bodyPr>
          <a:lstStyle/>
          <a:p>
            <a:pPr>
              <a:spcBef>
                <a:spcPct val="50000"/>
              </a:spcBef>
            </a:pPr>
            <a:r>
              <a:rPr lang="ja-JP" altLang="en-US" sz="1600" dirty="0">
                <a:latin typeface="Meiryo UI" panose="020B0604030504040204" pitchFamily="50" charset="-128"/>
                <a:ea typeface="Meiryo UI" panose="020B0604030504040204" pitchFamily="50" charset="-128"/>
              </a:rPr>
              <a:t>送付（複製）</a:t>
            </a:r>
          </a:p>
        </p:txBody>
      </p:sp>
      <p:sp>
        <p:nvSpPr>
          <p:cNvPr id="49" name="Text Box 63"/>
          <p:cNvSpPr txBox="1">
            <a:spLocks noChangeArrowheads="1"/>
          </p:cNvSpPr>
          <p:nvPr/>
        </p:nvSpPr>
        <p:spPr bwMode="auto">
          <a:xfrm>
            <a:off x="4167189" y="3071814"/>
            <a:ext cx="2020887" cy="338554"/>
          </a:xfrm>
          <a:prstGeom prst="rect">
            <a:avLst/>
          </a:prstGeom>
          <a:noFill/>
          <a:ln w="9525">
            <a:noFill/>
            <a:miter lim="800000"/>
            <a:headEnd/>
            <a:tailEnd/>
          </a:ln>
        </p:spPr>
        <p:txBody>
          <a:bodyPr wrap="square">
            <a:spAutoFit/>
          </a:bodyPr>
          <a:lstStyle/>
          <a:p>
            <a:pPr>
              <a:spcBef>
                <a:spcPct val="50000"/>
              </a:spcBef>
            </a:pPr>
            <a:r>
              <a:rPr lang="ja-JP" altLang="en-US" sz="1600" dirty="0">
                <a:latin typeface="Meiryo UI" panose="020B0604030504040204" pitchFamily="50" charset="-128"/>
                <a:ea typeface="Meiryo UI" panose="020B0604030504040204" pitchFamily="50" charset="-128"/>
              </a:rPr>
              <a:t>自動収集（複製）</a:t>
            </a:r>
          </a:p>
        </p:txBody>
      </p:sp>
      <p:sp>
        <p:nvSpPr>
          <p:cNvPr id="50" name="AutoShape 69"/>
          <p:cNvSpPr>
            <a:spLocks noChangeArrowheads="1"/>
          </p:cNvSpPr>
          <p:nvPr/>
        </p:nvSpPr>
        <p:spPr bwMode="auto">
          <a:xfrm>
            <a:off x="4667251" y="5084763"/>
            <a:ext cx="1928813" cy="1008062"/>
          </a:xfrm>
          <a:prstGeom prst="wedgeEllipseCallout">
            <a:avLst>
              <a:gd name="adj1" fmla="val -42625"/>
              <a:gd name="adj2" fmla="val -76931"/>
            </a:avLst>
          </a:prstGeom>
          <a:solidFill>
            <a:srgbClr val="FFFFCC"/>
          </a:solidFill>
          <a:ln w="19050">
            <a:solidFill>
              <a:schemeClr val="tx1"/>
            </a:solidFill>
            <a:miter lim="800000"/>
            <a:headEnd/>
            <a:tailEnd/>
          </a:ln>
        </p:spPr>
        <p:txBody>
          <a:bodyPr/>
          <a:lstStyle/>
          <a:p>
            <a:pPr algn="ctr"/>
            <a:endParaRPr lang="ja-JP" altLang="ja-JP">
              <a:latin typeface="Meiryo UI" panose="020B0604030504040204" pitchFamily="50" charset="-128"/>
              <a:ea typeface="Meiryo UI" panose="020B0604030504040204" pitchFamily="50" charset="-128"/>
            </a:endParaRPr>
          </a:p>
        </p:txBody>
      </p:sp>
      <p:sp>
        <p:nvSpPr>
          <p:cNvPr id="51" name="Text Box 70"/>
          <p:cNvSpPr txBox="1">
            <a:spLocks noChangeArrowheads="1"/>
          </p:cNvSpPr>
          <p:nvPr/>
        </p:nvSpPr>
        <p:spPr bwMode="auto">
          <a:xfrm>
            <a:off x="4881564" y="5214938"/>
            <a:ext cx="1571625" cy="646112"/>
          </a:xfrm>
          <a:prstGeom prst="rect">
            <a:avLst/>
          </a:prstGeom>
          <a:noFill/>
          <a:ln w="9525">
            <a:noFill/>
            <a:miter lim="800000"/>
            <a:headEnd/>
            <a:tailEnd/>
          </a:ln>
        </p:spPr>
        <p:txBody>
          <a:bodyPr>
            <a:spAutoFit/>
          </a:bodyPr>
          <a:lstStyle/>
          <a:p>
            <a:pPr>
              <a:spcBef>
                <a:spcPct val="50000"/>
              </a:spcBef>
            </a:pPr>
            <a:r>
              <a:rPr lang="ja-JP" altLang="en-US">
                <a:latin typeface="Meiryo UI" panose="020B0604030504040204" pitchFamily="50" charset="-128"/>
                <a:ea typeface="Meiryo UI" panose="020B0604030504040204" pitchFamily="50" charset="-128"/>
              </a:rPr>
              <a:t>複製について著作権を制限</a:t>
            </a:r>
          </a:p>
        </p:txBody>
      </p:sp>
      <p:sp>
        <p:nvSpPr>
          <p:cNvPr id="52" name="AutoShape 71"/>
          <p:cNvSpPr>
            <a:spLocks/>
          </p:cNvSpPr>
          <p:nvPr/>
        </p:nvSpPr>
        <p:spPr bwMode="auto">
          <a:xfrm rot="-5400000">
            <a:off x="4871244" y="4006057"/>
            <a:ext cx="217488" cy="1368425"/>
          </a:xfrm>
          <a:prstGeom prst="leftBrace">
            <a:avLst>
              <a:gd name="adj1" fmla="val 52433"/>
              <a:gd name="adj2" fmla="val 50000"/>
            </a:avLst>
          </a:prstGeom>
          <a:no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pic>
        <p:nvPicPr>
          <p:cNvPr id="53" name="Picture 72" descr="MCED00208_0000[1]"/>
          <p:cNvPicPr>
            <a:picLocks noChangeAspect="1" noChangeArrowheads="1"/>
          </p:cNvPicPr>
          <p:nvPr/>
        </p:nvPicPr>
        <p:blipFill>
          <a:blip r:embed="rId3"/>
          <a:srcRect/>
          <a:stretch>
            <a:fillRect/>
          </a:stretch>
        </p:blipFill>
        <p:spPr bwMode="auto">
          <a:xfrm>
            <a:off x="8832850" y="2852739"/>
            <a:ext cx="1296988" cy="1157287"/>
          </a:xfrm>
          <a:prstGeom prst="rect">
            <a:avLst/>
          </a:prstGeom>
          <a:noFill/>
          <a:ln w="9525">
            <a:noFill/>
            <a:miter lim="800000"/>
            <a:headEnd/>
            <a:tailEnd/>
          </a:ln>
        </p:spPr>
      </p:pic>
      <p:sp>
        <p:nvSpPr>
          <p:cNvPr id="54" name="Text Box 73"/>
          <p:cNvSpPr txBox="1">
            <a:spLocks noChangeArrowheads="1"/>
          </p:cNvSpPr>
          <p:nvPr/>
        </p:nvSpPr>
        <p:spPr bwMode="auto">
          <a:xfrm>
            <a:off x="8382001" y="4005264"/>
            <a:ext cx="1928813" cy="708025"/>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館内（閲覧、プリントアウト）</a:t>
            </a:r>
          </a:p>
        </p:txBody>
      </p:sp>
      <p:pic>
        <p:nvPicPr>
          <p:cNvPr id="55" name="Picture 74" descr="gijidoututuzi2"/>
          <p:cNvPicPr>
            <a:picLocks noChangeAspect="1" noChangeArrowheads="1"/>
          </p:cNvPicPr>
          <p:nvPr/>
        </p:nvPicPr>
        <p:blipFill>
          <a:blip r:embed="rId4"/>
          <a:srcRect/>
          <a:stretch>
            <a:fillRect/>
          </a:stretch>
        </p:blipFill>
        <p:spPr bwMode="auto">
          <a:xfrm>
            <a:off x="8310564" y="1214439"/>
            <a:ext cx="1728787" cy="1265237"/>
          </a:xfrm>
          <a:prstGeom prst="rect">
            <a:avLst/>
          </a:prstGeom>
          <a:noFill/>
          <a:ln w="9525">
            <a:noFill/>
            <a:miter lim="800000"/>
            <a:headEnd/>
            <a:tailEnd/>
          </a:ln>
        </p:spPr>
      </p:pic>
      <p:sp>
        <p:nvSpPr>
          <p:cNvPr id="56" name="Text Box 75"/>
          <p:cNvSpPr txBox="1">
            <a:spLocks noChangeArrowheads="1"/>
          </p:cNvSpPr>
          <p:nvPr/>
        </p:nvSpPr>
        <p:spPr bwMode="auto">
          <a:xfrm>
            <a:off x="8167689" y="2428875"/>
            <a:ext cx="2016125"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国会／行政司法</a:t>
            </a:r>
          </a:p>
        </p:txBody>
      </p:sp>
      <p:pic>
        <p:nvPicPr>
          <p:cNvPr id="57" name="Picture 76" descr="MCj03035110000[1]"/>
          <p:cNvPicPr>
            <a:picLocks noChangeAspect="1" noChangeArrowheads="1"/>
          </p:cNvPicPr>
          <p:nvPr/>
        </p:nvPicPr>
        <p:blipFill>
          <a:blip r:embed="rId5"/>
          <a:srcRect/>
          <a:stretch>
            <a:fillRect/>
          </a:stretch>
        </p:blipFill>
        <p:spPr bwMode="auto">
          <a:xfrm>
            <a:off x="8667750" y="4929188"/>
            <a:ext cx="1042988" cy="1079500"/>
          </a:xfrm>
          <a:prstGeom prst="rect">
            <a:avLst/>
          </a:prstGeom>
          <a:noFill/>
          <a:ln w="9525">
            <a:noFill/>
            <a:miter lim="800000"/>
            <a:headEnd/>
            <a:tailEnd/>
          </a:ln>
        </p:spPr>
      </p:pic>
      <p:sp>
        <p:nvSpPr>
          <p:cNvPr id="58" name="Text Box 77"/>
          <p:cNvSpPr txBox="1">
            <a:spLocks noChangeArrowheads="1"/>
          </p:cNvSpPr>
          <p:nvPr/>
        </p:nvSpPr>
        <p:spPr bwMode="auto">
          <a:xfrm>
            <a:off x="8310564" y="6000750"/>
            <a:ext cx="2054225"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インターネット</a:t>
            </a:r>
          </a:p>
        </p:txBody>
      </p:sp>
      <p:sp>
        <p:nvSpPr>
          <p:cNvPr id="59" name="AutoShape 78"/>
          <p:cNvSpPr>
            <a:spLocks noChangeArrowheads="1"/>
          </p:cNvSpPr>
          <p:nvPr/>
        </p:nvSpPr>
        <p:spPr bwMode="auto">
          <a:xfrm rot="19200000">
            <a:off x="7524750" y="2262189"/>
            <a:ext cx="776288" cy="503237"/>
          </a:xfrm>
          <a:prstGeom prst="rightArrow">
            <a:avLst>
              <a:gd name="adj1" fmla="val 50000"/>
              <a:gd name="adj2" fmla="val 50079"/>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0" name="AutoShape 79"/>
          <p:cNvSpPr>
            <a:spLocks noChangeArrowheads="1"/>
          </p:cNvSpPr>
          <p:nvPr/>
        </p:nvSpPr>
        <p:spPr bwMode="auto">
          <a:xfrm>
            <a:off x="7667625" y="3357563"/>
            <a:ext cx="857250" cy="576262"/>
          </a:xfrm>
          <a:prstGeom prst="rightArrow">
            <a:avLst>
              <a:gd name="adj1" fmla="val 50000"/>
              <a:gd name="adj2" fmla="val 50000"/>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1" name="AutoShape 80"/>
          <p:cNvSpPr>
            <a:spLocks noChangeArrowheads="1"/>
          </p:cNvSpPr>
          <p:nvPr/>
        </p:nvSpPr>
        <p:spPr bwMode="auto">
          <a:xfrm rot="2400000">
            <a:off x="7202488" y="4629150"/>
            <a:ext cx="1439862" cy="412750"/>
          </a:xfrm>
          <a:prstGeom prst="rightArrow">
            <a:avLst>
              <a:gd name="adj1" fmla="val 50000"/>
              <a:gd name="adj2" fmla="val 87212"/>
            </a:avLst>
          </a:prstGeom>
          <a:noFill/>
          <a:ln w="19050">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2" name="AutoShape 81"/>
          <p:cNvSpPr>
            <a:spLocks noChangeArrowheads="1"/>
          </p:cNvSpPr>
          <p:nvPr/>
        </p:nvSpPr>
        <p:spPr bwMode="auto">
          <a:xfrm>
            <a:off x="6738939" y="5445125"/>
            <a:ext cx="1500187" cy="647700"/>
          </a:xfrm>
          <a:prstGeom prst="wedgeRectCallout">
            <a:avLst>
              <a:gd name="adj1" fmla="val 27171"/>
              <a:gd name="adj2" fmla="val -122551"/>
            </a:avLst>
          </a:prstGeom>
          <a:solidFill>
            <a:srgbClr val="FFFFCC"/>
          </a:solidFill>
          <a:ln w="19050">
            <a:solidFill>
              <a:schemeClr val="tx1"/>
            </a:solidFill>
            <a:miter lim="800000"/>
            <a:headEnd/>
            <a:tailEnd/>
          </a:ln>
        </p:spPr>
        <p:txBody>
          <a:bodyPr/>
          <a:lstStyle/>
          <a:p>
            <a:pPr algn="ctr"/>
            <a:r>
              <a:rPr lang="ja-JP" altLang="en-US" dirty="0">
                <a:latin typeface="Meiryo UI" panose="020B0604030504040204" pitchFamily="50" charset="-128"/>
                <a:ea typeface="Meiryo UI" panose="020B0604030504040204" pitchFamily="50" charset="-128"/>
              </a:rPr>
              <a:t>著作権者の許諾が必要</a:t>
            </a:r>
          </a:p>
        </p:txBody>
      </p:sp>
      <p:sp>
        <p:nvSpPr>
          <p:cNvPr id="63" name="Oval 90"/>
          <p:cNvSpPr>
            <a:spLocks noChangeArrowheads="1"/>
          </p:cNvSpPr>
          <p:nvPr/>
        </p:nvSpPr>
        <p:spPr bwMode="auto">
          <a:xfrm>
            <a:off x="3503614" y="2087564"/>
            <a:ext cx="287337" cy="288925"/>
          </a:xfrm>
          <a:prstGeom prst="ellipse">
            <a:avLst/>
          </a:prstGeom>
          <a:solidFill>
            <a:srgbClr val="0070C0"/>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4" name="Oval 104"/>
          <p:cNvSpPr>
            <a:spLocks noChangeArrowheads="1"/>
          </p:cNvSpPr>
          <p:nvPr/>
        </p:nvSpPr>
        <p:spPr bwMode="auto">
          <a:xfrm>
            <a:off x="3513139" y="3536951"/>
            <a:ext cx="287337"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5" name="Oval 105"/>
          <p:cNvSpPr>
            <a:spLocks noChangeArrowheads="1"/>
          </p:cNvSpPr>
          <p:nvPr/>
        </p:nvSpPr>
        <p:spPr bwMode="auto">
          <a:xfrm>
            <a:off x="3517900" y="50752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6" name="Oval 106"/>
          <p:cNvSpPr>
            <a:spLocks noChangeArrowheads="1"/>
          </p:cNvSpPr>
          <p:nvPr/>
        </p:nvSpPr>
        <p:spPr bwMode="auto">
          <a:xfrm>
            <a:off x="3517900" y="4714876"/>
            <a:ext cx="287338"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7" name="Oval 107"/>
          <p:cNvSpPr>
            <a:spLocks noChangeArrowheads="1"/>
          </p:cNvSpPr>
          <p:nvPr/>
        </p:nvSpPr>
        <p:spPr bwMode="auto">
          <a:xfrm>
            <a:off x="3524250" y="5891214"/>
            <a:ext cx="287338"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8" name="AutoShape 108"/>
          <p:cNvSpPr>
            <a:spLocks noChangeArrowheads="1"/>
          </p:cNvSpPr>
          <p:nvPr/>
        </p:nvSpPr>
        <p:spPr bwMode="auto">
          <a:xfrm>
            <a:off x="4179889" y="3922714"/>
            <a:ext cx="1584325" cy="142875"/>
          </a:xfrm>
          <a:prstGeom prst="leftArrow">
            <a:avLst>
              <a:gd name="adj1" fmla="val 50000"/>
              <a:gd name="adj2" fmla="val 277222"/>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9" name="Text Box 110"/>
          <p:cNvSpPr txBox="1">
            <a:spLocks noChangeArrowheads="1"/>
          </p:cNvSpPr>
          <p:nvPr/>
        </p:nvSpPr>
        <p:spPr bwMode="auto">
          <a:xfrm>
            <a:off x="4384676" y="3571875"/>
            <a:ext cx="1425575" cy="369888"/>
          </a:xfrm>
          <a:prstGeom prst="rect">
            <a:avLst/>
          </a:prstGeom>
          <a:noFill/>
          <a:ln w="9525">
            <a:noFill/>
            <a:miter lim="800000"/>
            <a:headEnd/>
            <a:tailEnd/>
          </a:ln>
        </p:spPr>
        <p:txBody>
          <a:bodyPr>
            <a:spAutoFit/>
          </a:bodyPr>
          <a:lstStyle/>
          <a:p>
            <a:pPr>
              <a:spcBef>
                <a:spcPct val="50000"/>
              </a:spcBef>
            </a:pPr>
            <a:r>
              <a:rPr lang="ja-JP" altLang="en-US">
                <a:latin typeface="Meiryo UI" panose="020B0604030504040204" pitchFamily="50" charset="-128"/>
                <a:ea typeface="Meiryo UI" panose="020B0604030504040204" pitchFamily="50" charset="-128"/>
              </a:rPr>
              <a:t>送付の要求</a:t>
            </a:r>
          </a:p>
        </p:txBody>
      </p:sp>
    </p:spTree>
    <p:extLst>
      <p:ext uri="{BB962C8B-B14F-4D97-AF65-F5344CB8AC3E}">
        <p14:creationId xmlns:p14="http://schemas.microsoft.com/office/powerpoint/2010/main" val="25119627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4"/>
          <p:cNvSpPr txBox="1">
            <a:spLocks noChangeArrowheads="1"/>
          </p:cNvSpPr>
          <p:nvPr/>
        </p:nvSpPr>
        <p:spPr bwMode="auto">
          <a:xfrm>
            <a:off x="8040689" y="1844501"/>
            <a:ext cx="2658100" cy="400110"/>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2000" dirty="0">
                <a:solidFill>
                  <a:srgbClr val="000000"/>
                </a:solidFill>
                <a:latin typeface="Meiryo UI" panose="020B0604030504040204" pitchFamily="50" charset="-128"/>
                <a:ea typeface="Meiryo UI" panose="020B0604030504040204" pitchFamily="50" charset="-128"/>
              </a:rPr>
              <a:t>累積データ容量（</a:t>
            </a:r>
            <a:r>
              <a:rPr lang="en-US" altLang="ja-JP" sz="2000" dirty="0">
                <a:solidFill>
                  <a:srgbClr val="000000"/>
                </a:solidFill>
                <a:latin typeface="Meiryo UI" panose="020B0604030504040204" pitchFamily="50" charset="-128"/>
                <a:ea typeface="Meiryo UI" panose="020B0604030504040204" pitchFamily="50" charset="-128"/>
              </a:rPr>
              <a:t>TB</a:t>
            </a:r>
            <a:r>
              <a:rPr lang="ja-JP" altLang="en-US" sz="2000" dirty="0">
                <a:solidFill>
                  <a:srgbClr val="000000"/>
                </a:solidFill>
                <a:latin typeface="Meiryo UI" panose="020B0604030504040204" pitchFamily="50" charset="-128"/>
                <a:ea typeface="Meiryo UI" panose="020B0604030504040204" pitchFamily="50" charset="-128"/>
              </a:rPr>
              <a:t>）</a:t>
            </a:r>
          </a:p>
        </p:txBody>
      </p:sp>
      <p:sp>
        <p:nvSpPr>
          <p:cNvPr id="11" name="正方形/長方形 10"/>
          <p:cNvSpPr/>
          <p:nvPr/>
        </p:nvSpPr>
        <p:spPr>
          <a:xfrm>
            <a:off x="7751764" y="1917527"/>
            <a:ext cx="250825" cy="179387"/>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3" name="四角形吹き出し 12"/>
          <p:cNvSpPr/>
          <p:nvPr/>
        </p:nvSpPr>
        <p:spPr>
          <a:xfrm>
            <a:off x="4367808" y="6237312"/>
            <a:ext cx="3383956" cy="431800"/>
          </a:xfrm>
          <a:prstGeom prst="wedgeRectCallout">
            <a:avLst>
              <a:gd name="adj1" fmla="val 47276"/>
              <a:gd name="adj2" fmla="val -124783"/>
            </a:avLst>
          </a:prstGeom>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dirty="0">
                <a:solidFill>
                  <a:prstClr val="black"/>
                </a:solidFill>
                <a:latin typeface="Meiryo UI" panose="020B0604030504040204" pitchFamily="50" charset="-128"/>
                <a:ea typeface="Meiryo UI" panose="020B0604030504040204" pitchFamily="50" charset="-128"/>
              </a:rPr>
              <a:t>2010</a:t>
            </a:r>
            <a:r>
              <a:rPr lang="ja-JP" altLang="en-US" sz="2000" dirty="0">
                <a:solidFill>
                  <a:prstClr val="black"/>
                </a:solidFill>
                <a:latin typeface="Meiryo UI" panose="020B0604030504040204" pitchFamily="50" charset="-128"/>
                <a:ea typeface="Meiryo UI" panose="020B0604030504040204" pitchFamily="50" charset="-128"/>
              </a:rPr>
              <a:t>年度　制度的収集開始</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4" name="テキスト ボックス 8"/>
          <p:cNvSpPr txBox="1">
            <a:spLocks noChangeArrowheads="1"/>
          </p:cNvSpPr>
          <p:nvPr/>
        </p:nvSpPr>
        <p:spPr bwMode="auto">
          <a:xfrm>
            <a:off x="3216275" y="1773063"/>
            <a:ext cx="939681" cy="400110"/>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2000" dirty="0">
                <a:solidFill>
                  <a:srgbClr val="000000"/>
                </a:solidFill>
                <a:latin typeface="Meiryo UI" panose="020B0604030504040204" pitchFamily="50" charset="-128"/>
                <a:ea typeface="Meiryo UI" panose="020B0604030504040204" pitchFamily="50" charset="-128"/>
              </a:rPr>
              <a:t>タイトル</a:t>
            </a:r>
          </a:p>
        </p:txBody>
      </p:sp>
      <p:cxnSp>
        <p:nvCxnSpPr>
          <p:cNvPr id="15" name="直線コネクタ 14"/>
          <p:cNvCxnSpPr/>
          <p:nvPr/>
        </p:nvCxnSpPr>
        <p:spPr>
          <a:xfrm>
            <a:off x="2566989" y="1917526"/>
            <a:ext cx="5048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 4"/>
          <p:cNvSpPr>
            <a:spLocks noGrp="1"/>
          </p:cNvSpPr>
          <p:nvPr>
            <p:ph type="sldNum" sz="quarter" idx="4294967295"/>
          </p:nvPr>
        </p:nvSpPr>
        <p:spPr>
          <a:xfrm>
            <a:off x="9959280" y="6256411"/>
            <a:ext cx="457200" cy="457200"/>
          </a:xfrm>
          <a:prstGeom prst="ellipse">
            <a:avLst/>
          </a:prstGeom>
        </p:spPr>
        <p:txBody>
          <a:bodyPr/>
          <a:lstStyle/>
          <a:p>
            <a:pPr>
              <a:defRPr/>
            </a:pPr>
            <a:fld id="{5CBE7DF6-DC1C-4410-949E-874779C27DC5}" type="slidenum">
              <a:rPr lang="ja-JP" altLang="en-US" smtClean="0"/>
              <a:pPr>
                <a:defRPr/>
              </a:pPr>
              <a:t>43</a:t>
            </a:fld>
            <a:endParaRPr lang="ja-JP" altLang="en-US" dirty="0"/>
          </a:p>
        </p:txBody>
      </p:sp>
      <p:sp>
        <p:nvSpPr>
          <p:cNvPr id="19" name="タイトル 1"/>
          <p:cNvSpPr txBox="1">
            <a:spLocks/>
          </p:cNvSpPr>
          <p:nvPr/>
        </p:nvSpPr>
        <p:spPr bwMode="auto">
          <a:xfrm>
            <a:off x="0" y="-27109"/>
            <a:ext cx="12118428" cy="882920"/>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Autofit/>
          </a:bodyPr>
          <a:lstStyle/>
          <a:p>
            <a:pPr algn="ctr" eaLnBrk="0" fontAlgn="base" hangingPunct="0">
              <a:spcBef>
                <a:spcPct val="0"/>
              </a:spcBef>
              <a:spcAft>
                <a:spcPct val="0"/>
              </a:spcAft>
              <a:defRPr/>
            </a:pPr>
            <a:r>
              <a:rPr lang="ja-JP" altLang="en-US" sz="3600" dirty="0">
                <a:latin typeface="Meiryo UI" panose="020B0604030504040204" pitchFamily="50" charset="-128"/>
                <a:ea typeface="Meiryo UI" panose="020B0604030504040204" pitchFamily="50" charset="-128"/>
              </a:rPr>
              <a:t>収集したウェブサイトのデータ量の変遷</a:t>
            </a:r>
          </a:p>
        </p:txBody>
      </p:sp>
      <p:graphicFrame>
        <p:nvGraphicFramePr>
          <p:cNvPr id="20" name="グラフ 19"/>
          <p:cNvGraphicFramePr/>
          <p:nvPr>
            <p:extLst/>
          </p:nvPr>
        </p:nvGraphicFramePr>
        <p:xfrm>
          <a:off x="1991544" y="2132856"/>
          <a:ext cx="8496944" cy="3672408"/>
        </p:xfrm>
        <a:graphic>
          <a:graphicData uri="http://schemas.openxmlformats.org/drawingml/2006/chart">
            <c:chart xmlns:c="http://schemas.openxmlformats.org/drawingml/2006/chart" xmlns:r="http://schemas.openxmlformats.org/officeDocument/2006/relationships" r:id="rId3"/>
          </a:graphicData>
        </a:graphic>
      </p:graphicFrame>
      <p:sp>
        <p:nvSpPr>
          <p:cNvPr id="12" name="四角形吹き出し 11"/>
          <p:cNvSpPr/>
          <p:nvPr/>
        </p:nvSpPr>
        <p:spPr>
          <a:xfrm>
            <a:off x="3215681" y="2204865"/>
            <a:ext cx="3529013" cy="1368425"/>
          </a:xfrm>
          <a:prstGeom prst="wedgeRectCallout">
            <a:avLst>
              <a:gd name="adj1" fmla="val 128784"/>
              <a:gd name="adj2" fmla="val -16809"/>
            </a:avLst>
          </a:prstGeom>
          <a:ln/>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2013</a:t>
            </a:r>
            <a:r>
              <a:rPr lang="ja-JP" altLang="en-US" sz="2400" dirty="0">
                <a:solidFill>
                  <a:prstClr val="black"/>
                </a:solidFill>
                <a:latin typeface="Meiryo UI" panose="020B0604030504040204" pitchFamily="50" charset="-128"/>
                <a:ea typeface="Meiryo UI" panose="020B0604030504040204" pitchFamily="50" charset="-128"/>
              </a:rPr>
              <a:t>年</a:t>
            </a:r>
            <a:r>
              <a:rPr lang="en-US" altLang="ja-JP" sz="2400" dirty="0">
                <a:solidFill>
                  <a:prstClr val="black"/>
                </a:solidFill>
                <a:latin typeface="Meiryo UI" panose="020B0604030504040204" pitchFamily="50" charset="-128"/>
                <a:ea typeface="Meiryo UI" panose="020B0604030504040204" pitchFamily="50" charset="-128"/>
              </a:rPr>
              <a:t>10</a:t>
            </a:r>
            <a:r>
              <a:rPr lang="ja-JP" altLang="en-US" sz="2400" dirty="0">
                <a:solidFill>
                  <a:prstClr val="black"/>
                </a:solidFill>
                <a:latin typeface="Meiryo UI" panose="020B0604030504040204" pitchFamily="50" charset="-128"/>
                <a:ea typeface="Meiryo UI" panose="020B0604030504040204" pitchFamily="50" charset="-128"/>
              </a:rPr>
              <a:t>月現在）　</a:t>
            </a:r>
            <a:endParaRPr lang="en-US" altLang="ja-JP" sz="2400" dirty="0">
              <a:solidFill>
                <a:prstClr val="black"/>
              </a:solidFill>
              <a:latin typeface="Meiryo UI" panose="020B0604030504040204" pitchFamily="50" charset="-128"/>
              <a:ea typeface="Meiryo UI" panose="020B0604030504040204" pitchFamily="50" charset="-128"/>
            </a:endParaRPr>
          </a:p>
          <a:p>
            <a:pPr>
              <a:defRPr/>
            </a:pPr>
            <a:r>
              <a:rPr lang="en-US" altLang="ja-JP" sz="2400" dirty="0">
                <a:solidFill>
                  <a:prstClr val="black"/>
                </a:solidFill>
                <a:latin typeface="Meiryo UI" panose="020B0604030504040204" pitchFamily="50" charset="-128"/>
                <a:ea typeface="Meiryo UI" panose="020B0604030504040204" pitchFamily="50" charset="-128"/>
              </a:rPr>
              <a:t>7,562 </a:t>
            </a:r>
            <a:r>
              <a:rPr lang="ja-JP" altLang="en-US" sz="2400" dirty="0">
                <a:solidFill>
                  <a:prstClr val="black"/>
                </a:solidFill>
                <a:latin typeface="Meiryo UI" panose="020B0604030504040204" pitchFamily="50" charset="-128"/>
                <a:ea typeface="Meiryo UI" panose="020B0604030504040204" pitchFamily="50" charset="-128"/>
              </a:rPr>
              <a:t>タイトル</a:t>
            </a:r>
            <a:endParaRPr lang="en-US" altLang="ja-JP" sz="2400" dirty="0">
              <a:solidFill>
                <a:prstClr val="black"/>
              </a:solidFill>
              <a:latin typeface="Meiryo UI" panose="020B0604030504040204" pitchFamily="50" charset="-128"/>
              <a:ea typeface="Meiryo UI" panose="020B0604030504040204" pitchFamily="50" charset="-128"/>
            </a:endParaRPr>
          </a:p>
          <a:p>
            <a:pPr>
              <a:defRPr/>
            </a:pPr>
            <a:r>
              <a:rPr lang="ja-JP" altLang="en-US" sz="2400" dirty="0">
                <a:solidFill>
                  <a:prstClr val="black"/>
                </a:solidFill>
                <a:latin typeface="Meiryo UI" panose="020B0604030504040204" pitchFamily="50" charset="-128"/>
                <a:ea typeface="Meiryo UI" panose="020B0604030504040204" pitchFamily="50" charset="-128"/>
              </a:rPr>
              <a:t>データ容量：</a:t>
            </a:r>
            <a:r>
              <a:rPr lang="en-US" altLang="ja-JP" sz="2400" dirty="0">
                <a:solidFill>
                  <a:prstClr val="black"/>
                </a:solidFill>
                <a:latin typeface="Meiryo UI" panose="020B0604030504040204" pitchFamily="50" charset="-128"/>
                <a:ea typeface="Meiryo UI" panose="020B0604030504040204" pitchFamily="50" charset="-128"/>
              </a:rPr>
              <a:t>283 TB</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21" name="テキスト ボックス 20"/>
          <p:cNvSpPr txBox="1"/>
          <p:nvPr/>
        </p:nvSpPr>
        <p:spPr bwMode="auto">
          <a:xfrm>
            <a:off x="2711624"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2002</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2" name="テキスト ボックス 21"/>
          <p:cNvSpPr txBox="1"/>
          <p:nvPr/>
        </p:nvSpPr>
        <p:spPr bwMode="auto">
          <a:xfrm>
            <a:off x="8688288"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a:solidFill>
                  <a:prstClr val="black"/>
                </a:solidFill>
                <a:latin typeface="Meiryo UI" panose="020B0604030504040204" pitchFamily="50" charset="-128"/>
                <a:ea typeface="Meiryo UI" panose="020B0604030504040204" pitchFamily="50" charset="-128"/>
              </a:rPr>
              <a:t>2012</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3" name="テキスト ボックス 22"/>
          <p:cNvSpPr txBox="1"/>
          <p:nvPr/>
        </p:nvSpPr>
        <p:spPr bwMode="auto">
          <a:xfrm>
            <a:off x="7464152"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2010</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4" name="テキスト ボックス 23"/>
          <p:cNvSpPr txBox="1"/>
          <p:nvPr/>
        </p:nvSpPr>
        <p:spPr bwMode="auto">
          <a:xfrm>
            <a:off x="3935760"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2004</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5" name="テキスト ボックス 24"/>
          <p:cNvSpPr txBox="1"/>
          <p:nvPr/>
        </p:nvSpPr>
        <p:spPr bwMode="auto">
          <a:xfrm>
            <a:off x="5087888"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2006</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6" name="テキスト ボックス 25"/>
          <p:cNvSpPr txBox="1"/>
          <p:nvPr/>
        </p:nvSpPr>
        <p:spPr bwMode="auto">
          <a:xfrm>
            <a:off x="6312024"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2008</a:t>
            </a:r>
            <a:r>
              <a:rPr lang="ja-JP" altLang="en-US" sz="1600" dirty="0">
                <a:solidFill>
                  <a:prstClr val="black"/>
                </a:solidFill>
                <a:latin typeface="Meiryo UI" panose="020B0604030504040204" pitchFamily="50" charset="-128"/>
                <a:ea typeface="Meiryo UI" panose="020B0604030504040204" pitchFamily="50" charset="-128"/>
              </a:rPr>
              <a:t>年度</a:t>
            </a:r>
          </a:p>
        </p:txBody>
      </p:sp>
    </p:spTree>
    <p:extLst>
      <p:ext uri="{BB962C8B-B14F-4D97-AF65-F5344CB8AC3E}">
        <p14:creationId xmlns:p14="http://schemas.microsoft.com/office/powerpoint/2010/main" val="14035081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t>オンライン資料収集</a:t>
            </a:r>
            <a:endParaRPr kumimoji="1"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44</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18727160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967800" cy="457200"/>
          </a:xfrm>
          <a:prstGeom prst="ellipse">
            <a:avLst/>
          </a:prstGeom>
        </p:spPr>
        <p:txBody>
          <a:bodyPr/>
          <a:lstStyle/>
          <a:p>
            <a:pPr>
              <a:defRPr/>
            </a:pPr>
            <a:fld id="{5CBE7DF6-DC1C-4410-949E-874779C27DC5}" type="slidenum">
              <a:rPr lang="ja-JP" altLang="en-US" smtClean="0"/>
              <a:pPr>
                <a:defRPr/>
              </a:pPr>
              <a:t>45</a:t>
            </a:fld>
            <a:endParaRPr lang="ja-JP" altLang="en-US" dirty="0"/>
          </a:p>
        </p:txBody>
      </p:sp>
      <p:sp>
        <p:nvSpPr>
          <p:cNvPr id="6" name="タイトル 1"/>
          <p:cNvSpPr>
            <a:spLocks noGrp="1"/>
          </p:cNvSpPr>
          <p:nvPr>
            <p:ph type="title"/>
          </p:nvPr>
        </p:nvSpPr>
        <p:spPr>
          <a:xfrm>
            <a:off x="0" y="0"/>
            <a:ext cx="12192000" cy="955577"/>
          </a:xfrm>
        </p:spPr>
        <p:txBody>
          <a:bodyPr>
            <a:noAutofit/>
          </a:bodyPr>
          <a:lstStyle/>
          <a:p>
            <a:r>
              <a:rPr lang="ja-JP" altLang="en-US" dirty="0" smtClean="0"/>
              <a:t>オンライン</a:t>
            </a:r>
            <a:r>
              <a:rPr lang="ja-JP" altLang="en-US" dirty="0"/>
              <a:t>資料の</a:t>
            </a:r>
            <a:r>
              <a:rPr lang="ja-JP" altLang="en-US" dirty="0" smtClean="0"/>
              <a:t>収集</a:t>
            </a:r>
            <a:endParaRPr lang="ja-JP" altLang="en-US" dirty="0"/>
          </a:p>
        </p:txBody>
      </p:sp>
      <p:sp>
        <p:nvSpPr>
          <p:cNvPr id="14" name="テキスト ボックス 13"/>
          <p:cNvSpPr txBox="1"/>
          <p:nvPr/>
        </p:nvSpPr>
        <p:spPr>
          <a:xfrm>
            <a:off x="1560512" y="1196753"/>
            <a:ext cx="9071992" cy="553998"/>
          </a:xfrm>
          <a:prstGeom prst="rect">
            <a:avLst/>
          </a:prstGeom>
          <a:noFill/>
        </p:spPr>
        <p:txBody>
          <a:bodyPr wrap="square" rtlCol="0">
            <a:spAutoFit/>
          </a:bodyPr>
          <a:lstStyle/>
          <a:p>
            <a:pPr>
              <a:lnSpc>
                <a:spcPct val="150000"/>
              </a:lnSpc>
              <a:defRPr/>
            </a:pPr>
            <a:r>
              <a:rPr lang="en-US" altLang="ja-JP" sz="2000" dirty="0" smtClean="0">
                <a:solidFill>
                  <a:prstClr val="black"/>
                </a:solidFill>
                <a:latin typeface="Meiryo UI" panose="020B0604030504040204" pitchFamily="50" charset="-128"/>
                <a:ea typeface="Meiryo UI" panose="020B0604030504040204" pitchFamily="50" charset="-128"/>
              </a:rPr>
              <a:t>2013</a:t>
            </a:r>
            <a:r>
              <a:rPr lang="ja-JP" altLang="en-US" sz="2000" dirty="0" smtClean="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7</a:t>
            </a:r>
            <a:r>
              <a:rPr lang="ja-JP" altLang="en-US" sz="2000" dirty="0">
                <a:solidFill>
                  <a:prstClr val="black"/>
                </a:solidFill>
                <a:latin typeface="Meiryo UI" panose="020B0604030504040204" pitchFamily="50" charset="-128"/>
                <a:ea typeface="Meiryo UI" panose="020B0604030504040204" pitchFamily="50" charset="-128"/>
              </a:rPr>
              <a:t>月に、制度に基づく民間の「オンライン資料」の収集を開始した。</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2063552" y="6084004"/>
            <a:ext cx="8064896" cy="369332"/>
          </a:xfrm>
          <a:prstGeom prst="rect">
            <a:avLst/>
          </a:prstGeom>
          <a:noFill/>
        </p:spPr>
        <p:txBody>
          <a:bodyPr wrap="square" rtlCol="0">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当分の間、有償のもの、</a:t>
            </a:r>
            <a:r>
              <a:rPr lang="en-US" altLang="ja-JP" dirty="0">
                <a:solidFill>
                  <a:prstClr val="black"/>
                </a:solidFill>
                <a:latin typeface="Meiryo UI" panose="020B0604030504040204" pitchFamily="50" charset="-128"/>
                <a:ea typeface="Meiryo UI" panose="020B0604030504040204" pitchFamily="50" charset="-128"/>
              </a:rPr>
              <a:t>DRM</a:t>
            </a:r>
            <a:r>
              <a:rPr lang="ja-JP" altLang="en-US" dirty="0">
                <a:solidFill>
                  <a:prstClr val="black"/>
                </a:solidFill>
                <a:latin typeface="Meiryo UI" panose="020B0604030504040204" pitchFamily="50" charset="-128"/>
                <a:ea typeface="Meiryo UI" panose="020B0604030504040204" pitchFamily="50" charset="-128"/>
              </a:rPr>
              <a:t>のあるものは義務免除。</a:t>
            </a:r>
          </a:p>
        </p:txBody>
      </p:sp>
      <p:sp>
        <p:nvSpPr>
          <p:cNvPr id="17" name="角丸四角形 16"/>
          <p:cNvSpPr/>
          <p:nvPr/>
        </p:nvSpPr>
        <p:spPr>
          <a:xfrm>
            <a:off x="944880" y="1859280"/>
            <a:ext cx="10820400" cy="4666064"/>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オンライン資料とは</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インターネット等により出版（公開）される電子情報で、図書又は逐次刊行物に相当するもの</a:t>
            </a:r>
            <a:r>
              <a:rPr lang="ja-JP" altLang="en-US" dirty="0">
                <a:solidFill>
                  <a:prstClr val="black"/>
                </a:solidFill>
                <a:latin typeface="Meiryo UI" panose="020B0604030504040204" pitchFamily="50" charset="-128"/>
                <a:ea typeface="Meiryo UI" panose="020B0604030504040204" pitchFamily="50" charset="-128"/>
              </a:rPr>
              <a:t>であり、</a:t>
            </a:r>
            <a:r>
              <a:rPr lang="ja-JP" altLang="en-US" u="sng" dirty="0">
                <a:solidFill>
                  <a:prstClr val="black"/>
                </a:solidFill>
                <a:latin typeface="Meiryo UI" panose="020B0604030504040204" pitchFamily="50" charset="-128"/>
                <a:ea typeface="Meiryo UI" panose="020B0604030504040204" pitchFamily="50" charset="-128"/>
              </a:rPr>
              <a:t>電子書籍・電子雑誌等</a:t>
            </a:r>
            <a:r>
              <a:rPr lang="ja-JP" altLang="en-US" dirty="0">
                <a:solidFill>
                  <a:prstClr val="black"/>
                </a:solidFill>
                <a:latin typeface="Meiryo UI" panose="020B0604030504040204" pitchFamily="50" charset="-128"/>
                <a:ea typeface="Meiryo UI" panose="020B0604030504040204" pitchFamily="50" charset="-128"/>
              </a:rPr>
              <a:t>を指す。（次ページ参照）</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000"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納入義務対象は、</a:t>
            </a: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7</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日以降に、私人がインターネット等で出版（公開）した電子書籍・電子雑誌等のうち、</a:t>
            </a:r>
            <a:endParaRPr lang="en-US" altLang="ja-JP"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⇒特定のコード（</a:t>
            </a:r>
            <a:r>
              <a:rPr lang="en-US" altLang="ja-JP" u="sng" dirty="0">
                <a:solidFill>
                  <a:prstClr val="black"/>
                </a:solidFill>
                <a:latin typeface="Meiryo UI" panose="020B0604030504040204" pitchFamily="50" charset="-128"/>
                <a:ea typeface="Meiryo UI" panose="020B0604030504040204" pitchFamily="50" charset="-128"/>
              </a:rPr>
              <a:t>ISBN</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ISSN</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DOI</a:t>
            </a:r>
            <a:r>
              <a:rPr lang="ja-JP" altLang="en-US" u="sng" dirty="0">
                <a:solidFill>
                  <a:prstClr val="black"/>
                </a:solidFill>
                <a:latin typeface="Meiryo UI" panose="020B0604030504040204" pitchFamily="50" charset="-128"/>
                <a:ea typeface="Meiryo UI" panose="020B0604030504040204" pitchFamily="50" charset="-128"/>
              </a:rPr>
              <a:t>）が付与されたもの</a:t>
            </a:r>
            <a:endParaRPr lang="en-US" altLang="ja-JP"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⇒特定のフォーマット（</a:t>
            </a:r>
            <a:r>
              <a:rPr lang="en-US" altLang="ja-JP" u="sng" dirty="0">
                <a:solidFill>
                  <a:prstClr val="black"/>
                </a:solidFill>
                <a:latin typeface="Meiryo UI" panose="020B0604030504040204" pitchFamily="50" charset="-128"/>
                <a:ea typeface="Meiryo UI" panose="020B0604030504040204" pitchFamily="50" charset="-128"/>
              </a:rPr>
              <a:t>PDF</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EPUB</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DAISY</a:t>
            </a:r>
            <a:r>
              <a:rPr lang="ja-JP" altLang="en-US" u="sng" dirty="0">
                <a:solidFill>
                  <a:prstClr val="black"/>
                </a:solidFill>
                <a:latin typeface="Meiryo UI" panose="020B0604030504040204" pitchFamily="50" charset="-128"/>
                <a:ea typeface="Meiryo UI" panose="020B0604030504040204" pitchFamily="50" charset="-128"/>
              </a:rPr>
              <a:t>）で作成されたもの</a:t>
            </a:r>
            <a:endParaRPr lang="en-US" altLang="ja-JP"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800"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のいずれかであって、</a:t>
            </a:r>
            <a:r>
              <a:rPr lang="ja-JP" altLang="en-US" u="sng" dirty="0">
                <a:solidFill>
                  <a:prstClr val="black"/>
                </a:solidFill>
                <a:latin typeface="Meiryo UI" panose="020B0604030504040204" pitchFamily="50" charset="-128"/>
                <a:ea typeface="Meiryo UI" panose="020B0604030504040204" pitchFamily="50" charset="-128"/>
              </a:rPr>
              <a:t>無償かつ</a:t>
            </a:r>
            <a:r>
              <a:rPr lang="en-US" altLang="ja-JP" u="sng" dirty="0">
                <a:solidFill>
                  <a:prstClr val="black"/>
                </a:solidFill>
                <a:latin typeface="Meiryo UI" panose="020B0604030504040204" pitchFamily="50" charset="-128"/>
                <a:ea typeface="Meiryo UI" panose="020B0604030504040204" pitchFamily="50" charset="-128"/>
              </a:rPr>
              <a:t>DRM</a:t>
            </a:r>
            <a:r>
              <a:rPr lang="ja-JP" altLang="en-US" u="sng" dirty="0">
                <a:solidFill>
                  <a:prstClr val="black"/>
                </a:solidFill>
                <a:latin typeface="Meiryo UI" panose="020B0604030504040204" pitchFamily="50" charset="-128"/>
                <a:ea typeface="Meiryo UI" panose="020B0604030504040204" pitchFamily="50" charset="-128"/>
              </a:rPr>
              <a:t>のないもの</a:t>
            </a:r>
            <a:r>
              <a:rPr lang="en-US" altLang="ja-JP" u="sng" dirty="0">
                <a:solidFill>
                  <a:prstClr val="black"/>
                </a:solidFill>
                <a:latin typeface="Meiryo UI" panose="020B0604030504040204" pitchFamily="50" charset="-128"/>
                <a:ea typeface="Meiryo UI" panose="020B0604030504040204" pitchFamily="50" charset="-128"/>
              </a:rPr>
              <a:t>*</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具体例</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年鑑、要覧、機関誌、調査報告書、事業報告書、学術論文、紀要、技報、ニュースレター、小説、実用書、児童書等</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20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00516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a:spLocks noGrp="1"/>
          </p:cNvSpPr>
          <p:nvPr>
            <p:ph type="title"/>
          </p:nvPr>
        </p:nvSpPr>
        <p:spPr>
          <a:xfrm>
            <a:off x="0" y="1"/>
            <a:ext cx="12192000" cy="1067960"/>
          </a:xfrm>
        </p:spPr>
        <p:txBody>
          <a:bodyPr>
            <a:noAutofit/>
          </a:bodyPr>
          <a:lstStyle/>
          <a:p>
            <a:pPr eaLnBrk="0" fontAlgn="base" hangingPunct="0">
              <a:spcAft>
                <a:spcPct val="0"/>
              </a:spcAft>
              <a:defRPr/>
            </a:pPr>
            <a:r>
              <a:rPr lang="ja-JP" altLang="en-US" sz="4000" dirty="0"/>
              <a:t>オンライン資料の収集から提供までの流れ</a:t>
            </a:r>
            <a:endParaRPr lang="ja-JP" altLang="en-US" sz="4000" dirty="0"/>
          </a:p>
        </p:txBody>
      </p:sp>
      <p:sp>
        <p:nvSpPr>
          <p:cNvPr id="9" name="正方形/長方形 8"/>
          <p:cNvSpPr/>
          <p:nvPr/>
        </p:nvSpPr>
        <p:spPr bwMode="auto">
          <a:xfrm>
            <a:off x="5663953" y="4154408"/>
            <a:ext cx="4608513" cy="1944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10" name="角丸四角形吹き出し 9"/>
          <p:cNvSpPr/>
          <p:nvPr/>
        </p:nvSpPr>
        <p:spPr bwMode="auto">
          <a:xfrm>
            <a:off x="1847528" y="1634129"/>
            <a:ext cx="3600400" cy="2520280"/>
          </a:xfrm>
          <a:prstGeom prst="wedgeRoundRectCallout">
            <a:avLst>
              <a:gd name="adj1" fmla="val 66748"/>
              <a:gd name="adj2" fmla="val 13039"/>
              <a:gd name="adj3" fmla="val 16667"/>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dirty="0">
              <a:solidFill>
                <a:prstClr val="black"/>
              </a:solidFill>
              <a:latin typeface="Meiryo UI" panose="020B0604030504040204" pitchFamily="50" charset="-128"/>
              <a:ea typeface="Meiryo UI" panose="020B0604030504040204" pitchFamily="50" charset="-128"/>
            </a:endParaRPr>
          </a:p>
          <a:p>
            <a:pPr>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方法</a:t>
            </a:r>
            <a:r>
              <a:rPr lang="en-US" altLang="ja-JP" sz="1600" dirty="0">
                <a:solidFill>
                  <a:prstClr val="black"/>
                </a:solidFill>
                <a:latin typeface="Meiryo UI" panose="020B0604030504040204" pitchFamily="50" charset="-128"/>
                <a:ea typeface="Meiryo UI" panose="020B0604030504040204" pitchFamily="50" charset="-128"/>
              </a:rPr>
              <a:t>】</a:t>
            </a:r>
          </a:p>
          <a:p>
            <a:pPr>
              <a:defRPr/>
            </a:pPr>
            <a:r>
              <a:rPr lang="ja-JP" altLang="en-US" sz="1600" dirty="0">
                <a:solidFill>
                  <a:prstClr val="black"/>
                </a:solidFill>
                <a:latin typeface="Meiryo UI" panose="020B0604030504040204" pitchFamily="50" charset="-128"/>
                <a:ea typeface="Meiryo UI" panose="020B0604030504040204" pitchFamily="50" charset="-128"/>
              </a:rPr>
              <a:t>○自動収集、送信又は送付</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送信用システムは、来年早々にリリース</a:t>
            </a: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経過措置</a:t>
            </a:r>
            <a:r>
              <a:rPr lang="en-US" altLang="ja-JP" sz="1600" dirty="0">
                <a:solidFill>
                  <a:prstClr val="black"/>
                </a:solidFill>
                <a:latin typeface="Meiryo UI" panose="020B0604030504040204" pitchFamily="50" charset="-128"/>
                <a:ea typeface="Meiryo UI" panose="020B0604030504040204" pitchFamily="50" charset="-128"/>
              </a:rPr>
              <a:t>】</a:t>
            </a:r>
          </a:p>
          <a:p>
            <a:pPr marL="174625" lvl="1" indent="-174625">
              <a:defRPr/>
            </a:pPr>
            <a:r>
              <a:rPr lang="ja-JP" altLang="en-US" sz="1600" dirty="0">
                <a:solidFill>
                  <a:prstClr val="black"/>
                </a:solidFill>
                <a:latin typeface="Meiryo UI" panose="020B0604030504040204" pitchFamily="50" charset="-128"/>
                <a:ea typeface="Meiryo UI" panose="020B0604030504040204" pitchFamily="50" charset="-128"/>
              </a:rPr>
              <a:t>○当分の間、有償のもの、</a:t>
            </a:r>
            <a:r>
              <a:rPr lang="en-US" altLang="ja-JP" sz="1600" dirty="0">
                <a:solidFill>
                  <a:prstClr val="black"/>
                </a:solidFill>
                <a:latin typeface="Meiryo UI" panose="020B0604030504040204" pitchFamily="50" charset="-128"/>
                <a:ea typeface="Meiryo UI" panose="020B0604030504040204" pitchFamily="50" charset="-128"/>
              </a:rPr>
              <a:t>DRM</a:t>
            </a:r>
            <a:r>
              <a:rPr lang="ja-JP" altLang="en-US" sz="1600" dirty="0">
                <a:solidFill>
                  <a:prstClr val="black"/>
                </a:solidFill>
                <a:latin typeface="Meiryo UI" panose="020B0604030504040204" pitchFamily="50" charset="-128"/>
                <a:ea typeface="Meiryo UI" panose="020B0604030504040204" pitchFamily="50" charset="-128"/>
              </a:rPr>
              <a:t>のあるものは義務免除</a:t>
            </a: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r>
              <a:rPr lang="ja-JP" altLang="en-US" sz="1600" b="1" dirty="0">
                <a:solidFill>
                  <a:prstClr val="black"/>
                </a:solidFill>
                <a:latin typeface="Meiryo UI" panose="020B0604030504040204" pitchFamily="50" charset="-128"/>
                <a:ea typeface="Meiryo UI" panose="020B0604030504040204" pitchFamily="50" charset="-128"/>
              </a:rPr>
              <a:t>　</a:t>
            </a:r>
            <a:endParaRPr lang="en-US" altLang="ja-JP" sz="1600" b="1" dirty="0">
              <a:solidFill>
                <a:prstClr val="black"/>
              </a:solidFill>
              <a:latin typeface="Meiryo UI" panose="020B0604030504040204" pitchFamily="50" charset="-128"/>
              <a:ea typeface="Meiryo UI" panose="020B0604030504040204" pitchFamily="50" charset="-128"/>
            </a:endParaRPr>
          </a:p>
          <a:p>
            <a:pPr>
              <a:defRPr/>
            </a:pP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1" name="角丸四角形 10"/>
          <p:cNvSpPr/>
          <p:nvPr/>
        </p:nvSpPr>
        <p:spPr bwMode="auto">
          <a:xfrm>
            <a:off x="2567608" y="1402952"/>
            <a:ext cx="1980000" cy="4472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ja-JP" altLang="en-US" b="1" dirty="0">
                <a:solidFill>
                  <a:prstClr val="black"/>
                </a:solidFill>
                <a:latin typeface="Meiryo UI" panose="020B0604030504040204" pitchFamily="50" charset="-128"/>
                <a:ea typeface="Meiryo UI" panose="020B0604030504040204" pitchFamily="50" charset="-128"/>
              </a:rPr>
              <a:t>収　　集</a:t>
            </a:r>
          </a:p>
        </p:txBody>
      </p:sp>
      <p:sp>
        <p:nvSpPr>
          <p:cNvPr id="12" name="角丸四角形吹き出し 11"/>
          <p:cNvSpPr/>
          <p:nvPr/>
        </p:nvSpPr>
        <p:spPr bwMode="auto">
          <a:xfrm>
            <a:off x="1847528" y="4586456"/>
            <a:ext cx="3420000" cy="1656184"/>
          </a:xfrm>
          <a:prstGeom prst="wedgeRoundRectCallout">
            <a:avLst>
              <a:gd name="adj1" fmla="val 65690"/>
              <a:gd name="adj2" fmla="val 18077"/>
              <a:gd name="adj3" fmla="val 16667"/>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1600" dirty="0">
              <a:solidFill>
                <a:prstClr val="black"/>
              </a:solidFill>
              <a:latin typeface="Meiryo UI" panose="020B0604030504040204" pitchFamily="50" charset="-128"/>
              <a:ea typeface="Meiryo UI" panose="020B0604030504040204" pitchFamily="50" charset="-128"/>
            </a:endParaRPr>
          </a:p>
          <a:p>
            <a:pPr>
              <a:defRPr/>
            </a:pPr>
            <a:r>
              <a:rPr lang="ja-JP" altLang="en-US" sz="1600" dirty="0">
                <a:solidFill>
                  <a:prstClr val="black"/>
                </a:solidFill>
                <a:latin typeface="Meiryo UI" panose="020B0604030504040204" pitchFamily="50" charset="-128"/>
                <a:ea typeface="Meiryo UI" panose="020B0604030504040204" pitchFamily="50" charset="-128"/>
              </a:rPr>
              <a:t>  ○館内での閲覧サービス</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261938" indent="-261938">
              <a:defRPr/>
            </a:pPr>
            <a:r>
              <a:rPr lang="ja-JP" altLang="en-US" sz="1600" dirty="0">
                <a:solidFill>
                  <a:prstClr val="black"/>
                </a:solidFill>
                <a:latin typeface="Meiryo UI" panose="020B0604030504040204" pitchFamily="50" charset="-128"/>
                <a:ea typeface="Meiryo UI" panose="020B0604030504040204" pitchFamily="50" charset="-128"/>
              </a:rPr>
              <a:t>  </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複写サービスは、館内複写、遠隔複　写とも、準備が整い次第、実施</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3" name="角丸四角形 12"/>
          <p:cNvSpPr/>
          <p:nvPr/>
        </p:nvSpPr>
        <p:spPr bwMode="auto">
          <a:xfrm>
            <a:off x="2567608" y="4334480"/>
            <a:ext cx="1980000" cy="468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ja-JP" altLang="en-US" b="1" dirty="0">
                <a:solidFill>
                  <a:prstClr val="black"/>
                </a:solidFill>
                <a:latin typeface="Meiryo UI" panose="020B0604030504040204" pitchFamily="50" charset="-128"/>
                <a:ea typeface="Meiryo UI" panose="020B0604030504040204" pitchFamily="50" charset="-128"/>
              </a:rPr>
              <a:t>利 用 提 供</a:t>
            </a:r>
          </a:p>
        </p:txBody>
      </p:sp>
      <p:sp>
        <p:nvSpPr>
          <p:cNvPr id="14" name="角丸四角形 13"/>
          <p:cNvSpPr/>
          <p:nvPr/>
        </p:nvSpPr>
        <p:spPr bwMode="auto">
          <a:xfrm>
            <a:off x="7615436" y="3089891"/>
            <a:ext cx="996950" cy="530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prstClr val="black"/>
                </a:solidFill>
                <a:latin typeface="Meiryo UI" panose="020B0604030504040204" pitchFamily="50" charset="-128"/>
                <a:ea typeface="Meiryo UI" panose="020B0604030504040204" pitchFamily="50" charset="-128"/>
              </a:rPr>
              <a:t>又は</a:t>
            </a:r>
          </a:p>
        </p:txBody>
      </p:sp>
      <p:grpSp>
        <p:nvGrpSpPr>
          <p:cNvPr id="15" name="グループ化 14"/>
          <p:cNvGrpSpPr/>
          <p:nvPr/>
        </p:nvGrpSpPr>
        <p:grpSpPr>
          <a:xfrm>
            <a:off x="6168009" y="2700134"/>
            <a:ext cx="1455737" cy="1238250"/>
            <a:chOff x="7132390" y="2438499"/>
            <a:chExt cx="1455737" cy="1238250"/>
          </a:xfrm>
        </p:grpSpPr>
        <p:sp>
          <p:nvSpPr>
            <p:cNvPr id="16" name="U ターン矢印 15"/>
            <p:cNvSpPr/>
            <p:nvPr/>
          </p:nvSpPr>
          <p:spPr bwMode="auto">
            <a:xfrm rot="10800000" flipV="1">
              <a:off x="7132390" y="2438499"/>
              <a:ext cx="1246187" cy="1238250"/>
            </a:xfrm>
            <a:prstGeom prst="uturnArrow">
              <a:avLst>
                <a:gd name="adj1" fmla="val 13856"/>
                <a:gd name="adj2" fmla="val 24389"/>
                <a:gd name="adj3" fmla="val 17040"/>
                <a:gd name="adj4" fmla="val 43750"/>
                <a:gd name="adj5" fmla="val 10000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17" name="テキスト ボックス 18"/>
            <p:cNvSpPr txBox="1">
              <a:spLocks noChangeArrowheads="1"/>
            </p:cNvSpPr>
            <p:nvPr/>
          </p:nvSpPr>
          <p:spPr bwMode="auto">
            <a:xfrm>
              <a:off x="7214940" y="2730599"/>
              <a:ext cx="1373187" cy="338137"/>
            </a:xfrm>
            <a:prstGeom prst="rect">
              <a:avLst/>
            </a:prstGeom>
            <a:solidFill>
              <a:srgbClr val="92D050"/>
            </a:solidFill>
            <a:ln w="25400">
              <a:solidFill>
                <a:schemeClr val="tx1"/>
              </a:solidFill>
              <a:miter lim="800000"/>
              <a:headEnd/>
              <a:tailEnd/>
            </a:ln>
          </p:spPr>
          <p:txBody>
            <a:bodyPr>
              <a:spAutoFit/>
            </a:bodyPr>
            <a:lstStyle/>
            <a:p>
              <a:pPr algn="ctr">
                <a:defRPr/>
              </a:pPr>
              <a:r>
                <a:rPr lang="ja-JP" altLang="en-US" sz="1600" b="1" dirty="0">
                  <a:solidFill>
                    <a:prstClr val="black"/>
                  </a:solidFill>
                  <a:latin typeface="Meiryo UI" panose="020B0604030504040204" pitchFamily="50" charset="-128"/>
                  <a:ea typeface="Meiryo UI" panose="020B0604030504040204" pitchFamily="50" charset="-128"/>
                </a:rPr>
                <a:t>自動収集</a:t>
              </a:r>
            </a:p>
          </p:txBody>
        </p:sp>
      </p:grpSp>
      <p:grpSp>
        <p:nvGrpSpPr>
          <p:cNvPr id="18" name="グループ化 17"/>
          <p:cNvGrpSpPr/>
          <p:nvPr/>
        </p:nvGrpSpPr>
        <p:grpSpPr>
          <a:xfrm>
            <a:off x="8616281" y="2700134"/>
            <a:ext cx="1592263" cy="1238250"/>
            <a:chOff x="4686052" y="2438499"/>
            <a:chExt cx="1592263" cy="1238250"/>
          </a:xfrm>
        </p:grpSpPr>
        <p:sp>
          <p:nvSpPr>
            <p:cNvPr id="19" name="下矢印 18"/>
            <p:cNvSpPr/>
            <p:nvPr/>
          </p:nvSpPr>
          <p:spPr bwMode="auto">
            <a:xfrm>
              <a:off x="4970216" y="2438499"/>
              <a:ext cx="998538" cy="1238250"/>
            </a:xfrm>
            <a:prstGeom prst="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0" name="テキスト ボックス 18"/>
            <p:cNvSpPr txBox="1">
              <a:spLocks noChangeArrowheads="1"/>
            </p:cNvSpPr>
            <p:nvPr/>
          </p:nvSpPr>
          <p:spPr bwMode="auto">
            <a:xfrm>
              <a:off x="4686052" y="2708374"/>
              <a:ext cx="1592263" cy="338137"/>
            </a:xfrm>
            <a:prstGeom prst="rect">
              <a:avLst/>
            </a:prstGeom>
            <a:solidFill>
              <a:srgbClr val="92D050"/>
            </a:solidFill>
            <a:ln w="25400">
              <a:solidFill>
                <a:schemeClr val="tx1"/>
              </a:solidFill>
              <a:miter lim="800000"/>
              <a:headEnd/>
              <a:tailEnd/>
            </a:ln>
          </p:spPr>
          <p:txBody>
            <a:bodyPr>
              <a:spAutoFit/>
            </a:bodyPr>
            <a:lstStyle/>
            <a:p>
              <a:pPr algn="ctr">
                <a:defRPr/>
              </a:pPr>
              <a:r>
                <a:rPr lang="ja-JP" altLang="en-US" sz="1600" b="1" dirty="0">
                  <a:solidFill>
                    <a:prstClr val="black"/>
                  </a:solidFill>
                  <a:latin typeface="Meiryo UI" panose="020B0604030504040204" pitchFamily="50" charset="-128"/>
                  <a:ea typeface="Meiryo UI" panose="020B0604030504040204" pitchFamily="50" charset="-128"/>
                </a:rPr>
                <a:t>送信・送付</a:t>
              </a:r>
            </a:p>
          </p:txBody>
        </p:sp>
      </p:grpSp>
      <p:sp>
        <p:nvSpPr>
          <p:cNvPr id="22" name="正方形/長方形 21"/>
          <p:cNvSpPr/>
          <p:nvPr/>
        </p:nvSpPr>
        <p:spPr bwMode="auto">
          <a:xfrm>
            <a:off x="5748091" y="1850152"/>
            <a:ext cx="4440237" cy="792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3" name="テキスト ボックス 6"/>
          <p:cNvSpPr txBox="1">
            <a:spLocks noChangeArrowheads="1"/>
          </p:cNvSpPr>
          <p:nvPr/>
        </p:nvSpPr>
        <p:spPr bwMode="auto">
          <a:xfrm>
            <a:off x="6600057" y="2128336"/>
            <a:ext cx="2847975" cy="369888"/>
          </a:xfrm>
          <a:prstGeom prst="rect">
            <a:avLst/>
          </a:prstGeom>
          <a:noFill/>
          <a:ln w="9525">
            <a:noFill/>
            <a:miter lim="800000"/>
            <a:headEnd/>
            <a:tailEnd/>
          </a:ln>
        </p:spPr>
        <p:txBody>
          <a:bodyPr>
            <a:spAutoFit/>
          </a:bodyPr>
          <a:lstStyle/>
          <a:p>
            <a:pPr algn="ctr">
              <a:defRPr/>
            </a:pPr>
            <a:r>
              <a:rPr lang="ja-JP" altLang="en-US" dirty="0">
                <a:solidFill>
                  <a:prstClr val="black"/>
                </a:solidFill>
                <a:latin typeface="Meiryo UI" panose="020B0604030504040204" pitchFamily="50" charset="-128"/>
                <a:ea typeface="Meiryo UI" panose="020B0604030504040204" pitchFamily="50" charset="-128"/>
              </a:rPr>
              <a:t>電子書籍・電子雑誌等</a:t>
            </a:r>
          </a:p>
        </p:txBody>
      </p:sp>
      <p:sp>
        <p:nvSpPr>
          <p:cNvPr id="24" name="テキスト ボックス 6"/>
          <p:cNvSpPr txBox="1">
            <a:spLocks noChangeArrowheads="1"/>
          </p:cNvSpPr>
          <p:nvPr/>
        </p:nvSpPr>
        <p:spPr bwMode="auto">
          <a:xfrm>
            <a:off x="6770390" y="1646058"/>
            <a:ext cx="2493963" cy="492443"/>
          </a:xfrm>
          <a:prstGeom prst="rect">
            <a:avLst/>
          </a:prstGeom>
          <a:solidFill>
            <a:schemeClr val="bg1"/>
          </a:solidFill>
          <a:ln w="9525">
            <a:noFill/>
            <a:miter lim="800000"/>
            <a:headEnd/>
            <a:tailEnd/>
          </a:ln>
        </p:spPr>
        <p:txBody>
          <a:bodyPr wrap="square" lIns="0" tIns="0" rIns="0" bIns="0">
            <a:spAutoFit/>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納入義務者</a:t>
            </a:r>
            <a:endParaRPr lang="en-US" altLang="ja-JP" b="1" dirty="0">
              <a:solidFill>
                <a:prstClr val="black"/>
              </a:solidFill>
              <a:latin typeface="Meiryo UI" panose="020B0604030504040204" pitchFamily="50" charset="-128"/>
              <a:ea typeface="Meiryo UI" panose="020B0604030504040204" pitchFamily="50" charset="-128"/>
            </a:endParaRPr>
          </a:p>
          <a:p>
            <a:pPr algn="ctr">
              <a:defRPr/>
            </a:pPr>
            <a:r>
              <a:rPr lang="ja-JP" altLang="en-US" sz="1400" b="1" dirty="0">
                <a:solidFill>
                  <a:prstClr val="black"/>
                </a:solidFill>
                <a:latin typeface="Meiryo UI" panose="020B0604030504040204" pitchFamily="50" charset="-128"/>
                <a:ea typeface="Meiryo UI" panose="020B0604030504040204" pitchFamily="50" charset="-128"/>
              </a:rPr>
              <a:t>（民間の出版社、出版者等）</a:t>
            </a:r>
          </a:p>
        </p:txBody>
      </p:sp>
      <p:sp>
        <p:nvSpPr>
          <p:cNvPr id="25" name="テキスト ボックス 6"/>
          <p:cNvSpPr txBox="1">
            <a:spLocks noChangeArrowheads="1"/>
          </p:cNvSpPr>
          <p:nvPr/>
        </p:nvSpPr>
        <p:spPr bwMode="auto">
          <a:xfrm>
            <a:off x="6770390" y="4000544"/>
            <a:ext cx="2493963" cy="369888"/>
          </a:xfrm>
          <a:prstGeom prst="rect">
            <a:avLst/>
          </a:prstGeom>
          <a:solidFill>
            <a:schemeClr val="bg1"/>
          </a:solidFill>
          <a:ln w="9525">
            <a:noFill/>
            <a:miter lim="800000"/>
            <a:headEnd/>
            <a:tailEnd/>
          </a:ln>
        </p:spPr>
        <p:txBody>
          <a:bodyPr>
            <a:spAutoFit/>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国立国会図書館</a:t>
            </a:r>
          </a:p>
        </p:txBody>
      </p:sp>
      <p:grpSp>
        <p:nvGrpSpPr>
          <p:cNvPr id="26" name="グループ化 25"/>
          <p:cNvGrpSpPr/>
          <p:nvPr/>
        </p:nvGrpSpPr>
        <p:grpSpPr>
          <a:xfrm>
            <a:off x="5879976" y="4494704"/>
            <a:ext cx="4350420" cy="1243881"/>
            <a:chOff x="4389190" y="4148237"/>
            <a:chExt cx="4350420" cy="1243881"/>
          </a:xfrm>
        </p:grpSpPr>
        <p:sp>
          <p:nvSpPr>
            <p:cNvPr id="27" name="円柱 26"/>
            <p:cNvSpPr/>
            <p:nvPr/>
          </p:nvSpPr>
          <p:spPr bwMode="auto">
            <a:xfrm>
              <a:off x="4389190" y="4206974"/>
              <a:ext cx="1579562" cy="1147763"/>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データを</a:t>
              </a:r>
              <a:endParaRPr lang="en-US" altLang="ja-JP" b="1" dirty="0">
                <a:solidFill>
                  <a:prstClr val="black"/>
                </a:solidFill>
                <a:latin typeface="Meiryo UI" panose="020B0604030504040204" pitchFamily="50" charset="-128"/>
                <a:ea typeface="Meiryo UI" panose="020B0604030504040204" pitchFamily="50" charset="-128"/>
              </a:endParaRPr>
            </a:p>
            <a:p>
              <a:pPr algn="ctr">
                <a:defRPr/>
              </a:pPr>
              <a:r>
                <a:rPr lang="ja-JP" altLang="en-US" b="1" dirty="0">
                  <a:solidFill>
                    <a:prstClr val="black"/>
                  </a:solidFill>
                  <a:latin typeface="Meiryo UI" panose="020B0604030504040204" pitchFamily="50" charset="-128"/>
                  <a:ea typeface="Meiryo UI" panose="020B0604030504040204" pitchFamily="50" charset="-128"/>
                </a:rPr>
                <a:t>蓄　積</a:t>
              </a:r>
              <a:endParaRPr lang="en-US" altLang="ja-JP" b="1" dirty="0">
                <a:solidFill>
                  <a:prstClr val="black"/>
                </a:solidFill>
                <a:latin typeface="Meiryo UI" panose="020B0604030504040204" pitchFamily="50" charset="-128"/>
                <a:ea typeface="Meiryo UI" panose="020B0604030504040204" pitchFamily="50" charset="-128"/>
              </a:endParaRPr>
            </a:p>
          </p:txBody>
        </p:sp>
        <p:sp>
          <p:nvSpPr>
            <p:cNvPr id="28" name="右矢印 27"/>
            <p:cNvSpPr/>
            <p:nvPr/>
          </p:nvSpPr>
          <p:spPr bwMode="auto">
            <a:xfrm>
              <a:off x="5968752" y="4383187"/>
              <a:ext cx="684213" cy="795337"/>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00" b="1" dirty="0">
                <a:solidFill>
                  <a:prstClr val="black"/>
                </a:solidFill>
                <a:latin typeface="Meiryo UI" panose="020B0604030504040204" pitchFamily="50" charset="-128"/>
                <a:ea typeface="Meiryo UI" panose="020B0604030504040204" pitchFamily="50" charset="-128"/>
              </a:endParaRPr>
            </a:p>
          </p:txBody>
        </p:sp>
        <p:sp>
          <p:nvSpPr>
            <p:cNvPr id="29" name="テキスト ボックス 6"/>
            <p:cNvSpPr txBox="1">
              <a:spLocks noChangeArrowheads="1"/>
            </p:cNvSpPr>
            <p:nvPr/>
          </p:nvSpPr>
          <p:spPr bwMode="auto">
            <a:xfrm>
              <a:off x="6477422" y="5084341"/>
              <a:ext cx="2262188" cy="307777"/>
            </a:xfrm>
            <a:prstGeom prst="rect">
              <a:avLst/>
            </a:prstGeom>
            <a:noFill/>
            <a:ln w="9525">
              <a:noFill/>
              <a:miter lim="800000"/>
              <a:headEnd/>
              <a:tailEnd/>
            </a:ln>
          </p:spPr>
          <p:txBody>
            <a:bodyPr>
              <a:spAutoFit/>
            </a:bodyPr>
            <a:lstStyle/>
            <a:p>
              <a:pPr algn="ctr">
                <a:defRPr/>
              </a:pPr>
              <a:r>
                <a:rPr lang="ja-JP" altLang="en-US" sz="1400" dirty="0">
                  <a:solidFill>
                    <a:prstClr val="black"/>
                  </a:solidFill>
                  <a:latin typeface="Meiryo UI" panose="020B0604030504040204" pitchFamily="50" charset="-128"/>
                  <a:ea typeface="Meiryo UI" panose="020B0604030504040204" pitchFamily="50" charset="-128"/>
                </a:rPr>
                <a:t>館内での閲覧サービス</a:t>
              </a:r>
            </a:p>
          </p:txBody>
        </p:sp>
        <p:pic>
          <p:nvPicPr>
            <p:cNvPr id="30" name="Picture 2"/>
            <p:cNvPicPr>
              <a:picLocks noChangeAspect="1" noChangeArrowheads="1"/>
            </p:cNvPicPr>
            <p:nvPr/>
          </p:nvPicPr>
          <p:blipFill>
            <a:blip r:embed="rId3" cstate="print"/>
            <a:srcRect/>
            <a:stretch>
              <a:fillRect/>
            </a:stretch>
          </p:blipFill>
          <p:spPr bwMode="auto">
            <a:xfrm>
              <a:off x="6732340" y="4148237"/>
              <a:ext cx="1843087" cy="892175"/>
            </a:xfrm>
            <a:prstGeom prst="rect">
              <a:avLst/>
            </a:prstGeom>
            <a:noFill/>
            <a:ln w="9525">
              <a:noFill/>
              <a:miter lim="800000"/>
              <a:headEnd/>
              <a:tailEnd/>
            </a:ln>
          </p:spPr>
        </p:pic>
      </p:grpSp>
      <p:sp>
        <p:nvSpPr>
          <p:cNvPr id="31" name="テキスト ボックス 30"/>
          <p:cNvSpPr txBox="1"/>
          <p:nvPr/>
        </p:nvSpPr>
        <p:spPr>
          <a:xfrm>
            <a:off x="6023992" y="5712929"/>
            <a:ext cx="4032448" cy="307777"/>
          </a:xfrm>
          <a:prstGeom prst="rect">
            <a:avLst/>
          </a:prstGeom>
          <a:noFill/>
        </p:spPr>
        <p:txBody>
          <a:bodyPr wrap="square" rtlCol="0">
            <a:spAutoFit/>
          </a:bodyPr>
          <a:lstStyle/>
          <a:p>
            <a:pPr marL="0" lvl="1"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2013</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10</a:t>
            </a:r>
            <a:r>
              <a:rPr lang="ja-JP" altLang="en-US" sz="1400" dirty="0">
                <a:solidFill>
                  <a:prstClr val="black"/>
                </a:solidFill>
                <a:latin typeface="Meiryo UI" panose="020B0604030504040204" pitchFamily="50" charset="-128"/>
                <a:ea typeface="Meiryo UI" panose="020B0604030504040204" pitchFamily="50" charset="-128"/>
              </a:rPr>
              <a:t>月に利用提供を開始。</a:t>
            </a:r>
          </a:p>
        </p:txBody>
      </p:sp>
      <p:sp>
        <p:nvSpPr>
          <p:cNvPr id="5" name="スライド番号プレースホルダ 4"/>
          <p:cNvSpPr>
            <a:spLocks noGrp="1"/>
          </p:cNvSpPr>
          <p:nvPr>
            <p:ph type="sldNum" sz="quarter" idx="4294967295"/>
          </p:nvPr>
        </p:nvSpPr>
        <p:spPr>
          <a:xfrm>
            <a:off x="9959280" y="6309320"/>
            <a:ext cx="800160" cy="457200"/>
          </a:xfrm>
          <a:prstGeom prst="ellipse">
            <a:avLst/>
          </a:prstGeom>
        </p:spPr>
        <p:txBody>
          <a:bodyPr/>
          <a:lstStyle/>
          <a:p>
            <a:pPr>
              <a:defRPr/>
            </a:pPr>
            <a:fld id="{5CBE7DF6-DC1C-4410-949E-874779C27DC5}" type="slidenum">
              <a:rPr lang="ja-JP" altLang="en-US" smtClean="0"/>
              <a:pPr>
                <a:defRPr/>
              </a:pPr>
              <a:t>46</a:t>
            </a:fld>
            <a:endParaRPr lang="ja-JP" altLang="en-US" dirty="0"/>
          </a:p>
        </p:txBody>
      </p:sp>
    </p:spTree>
    <p:extLst>
      <p:ext uri="{BB962C8B-B14F-4D97-AF65-F5344CB8AC3E}">
        <p14:creationId xmlns:p14="http://schemas.microsoft.com/office/powerpoint/2010/main" val="2549633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0" y="1"/>
            <a:ext cx="12192000" cy="1082566"/>
          </a:xfrm>
        </p:spPr>
        <p:txBody>
          <a:bodyPr>
            <a:noAutofit/>
          </a:bodyPr>
          <a:lstStyle/>
          <a:p>
            <a:r>
              <a:rPr lang="ja-JP" altLang="en-US" sz="4000" dirty="0" smtClean="0"/>
              <a:t>電子版</a:t>
            </a:r>
            <a:r>
              <a:rPr lang="ja-JP" altLang="en-US" sz="4000" dirty="0"/>
              <a:t>博士論文の収集</a:t>
            </a:r>
          </a:p>
        </p:txBody>
      </p:sp>
      <p:sp>
        <p:nvSpPr>
          <p:cNvPr id="14" name="テキスト ボックス 13"/>
          <p:cNvSpPr txBox="1"/>
          <p:nvPr/>
        </p:nvSpPr>
        <p:spPr>
          <a:xfrm>
            <a:off x="1560004" y="1047915"/>
            <a:ext cx="9071992" cy="1338828"/>
          </a:xfrm>
          <a:prstGeom prst="rect">
            <a:avLst/>
          </a:prstGeom>
          <a:noFill/>
        </p:spPr>
        <p:txBody>
          <a:bodyPr wrap="square" rtlCol="0">
            <a:spAutoFit/>
          </a:bodyPr>
          <a:lstStyle/>
          <a:p>
            <a:pPr>
              <a:lnSpc>
                <a:spcPct val="150000"/>
              </a:lnSpc>
              <a:defRPr/>
            </a:pP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4</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日に、学位規則が改正・施行されたことに伴い、博士論文</a:t>
            </a:r>
            <a:r>
              <a:rPr lang="ja-JP" altLang="en-US" dirty="0" smtClean="0">
                <a:solidFill>
                  <a:prstClr val="black"/>
                </a:solidFill>
                <a:latin typeface="Meiryo UI" panose="020B0604030504040204" pitchFamily="50" charset="-128"/>
                <a:ea typeface="Meiryo UI" panose="020B0604030504040204" pitchFamily="50" charset="-128"/>
              </a:rPr>
              <a:t>は、</a:t>
            </a:r>
            <a:r>
              <a:rPr lang="ja-JP" altLang="en-US" dirty="0">
                <a:solidFill>
                  <a:prstClr val="black"/>
                </a:solidFill>
                <a:latin typeface="Meiryo UI" panose="020B0604030504040204" pitchFamily="50" charset="-128"/>
                <a:ea typeface="Meiryo UI" panose="020B0604030504040204" pitchFamily="50" charset="-128"/>
              </a:rPr>
              <a:t>インターネットの利用により公表されることになった。それに伴い、</a:t>
            </a:r>
            <a:r>
              <a:rPr lang="en-US" altLang="ja-JP" dirty="0">
                <a:solidFill>
                  <a:prstClr val="black"/>
                </a:solidFill>
                <a:latin typeface="Meiryo UI" panose="020B0604030504040204" pitchFamily="50" charset="-128"/>
                <a:ea typeface="Meiryo UI" panose="020B0604030504040204" pitchFamily="50" charset="-128"/>
              </a:rPr>
              <a:t>NDL</a:t>
            </a:r>
            <a:r>
              <a:rPr lang="ja-JP" altLang="en-US" dirty="0">
                <a:solidFill>
                  <a:prstClr val="black"/>
                </a:solidFill>
                <a:latin typeface="Meiryo UI" panose="020B0604030504040204" pitchFamily="50" charset="-128"/>
                <a:ea typeface="Meiryo UI" panose="020B0604030504040204" pitchFamily="50" charset="-128"/>
              </a:rPr>
              <a:t>では、従来紙媒体を収集していたところ、電子データを収集することになった。</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7" name="角丸四角形 16"/>
          <p:cNvSpPr/>
          <p:nvPr/>
        </p:nvSpPr>
        <p:spPr>
          <a:xfrm>
            <a:off x="1703512" y="2492896"/>
            <a:ext cx="8784976" cy="4032448"/>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a:t>
            </a:r>
            <a:r>
              <a:rPr lang="ja-JP" altLang="en-US" sz="2400" dirty="0">
                <a:solidFill>
                  <a:prstClr val="black"/>
                </a:solidFill>
                <a:latin typeface="Meiryo UI" panose="020B0604030504040204" pitchFamily="50" charset="-128"/>
                <a:ea typeface="Meiryo UI" panose="020B0604030504040204" pitchFamily="50" charset="-128"/>
              </a:rPr>
              <a:t>博士論文の送付方法は、主に以下の</a:t>
            </a:r>
            <a:r>
              <a:rPr lang="en-US" altLang="ja-JP" sz="2400" dirty="0">
                <a:solidFill>
                  <a:prstClr val="black"/>
                </a:solidFill>
                <a:latin typeface="Meiryo UI" panose="020B0604030504040204" pitchFamily="50" charset="-128"/>
                <a:ea typeface="Meiryo UI" panose="020B0604030504040204" pitchFamily="50" charset="-128"/>
              </a:rPr>
              <a:t>2</a:t>
            </a:r>
            <a:r>
              <a:rPr lang="ja-JP" altLang="en-US" sz="2400" dirty="0">
                <a:solidFill>
                  <a:prstClr val="black"/>
                </a:solidFill>
                <a:latin typeface="Meiryo UI" panose="020B0604030504040204" pitchFamily="50" charset="-128"/>
                <a:ea typeface="Meiryo UI" panose="020B0604030504040204" pitchFamily="50" charset="-128"/>
              </a:rPr>
              <a:t>種類。</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r>
              <a:rPr lang="ja-JP" altLang="en-US" sz="2400" dirty="0">
                <a:solidFill>
                  <a:prstClr val="black"/>
                </a:solidFill>
                <a:latin typeface="Meiryo UI" panose="020B0604030504040204" pitchFamily="50" charset="-128"/>
                <a:ea typeface="Meiryo UI" panose="020B0604030504040204" pitchFamily="50" charset="-128"/>
              </a:rPr>
              <a:t>学位授与大学が、機関リポジトリで公表し、メタデータを国 　立情報学研究所（</a:t>
            </a:r>
            <a:r>
              <a:rPr lang="en-US" altLang="ja-JP" sz="2400" dirty="0">
                <a:solidFill>
                  <a:prstClr val="black"/>
                </a:solidFill>
                <a:latin typeface="Meiryo UI" panose="020B0604030504040204" pitchFamily="50" charset="-128"/>
                <a:ea typeface="Meiryo UI" panose="020B0604030504040204" pitchFamily="50" charset="-128"/>
              </a:rPr>
              <a:t>NII</a:t>
            </a:r>
            <a:r>
              <a:rPr lang="ja-JP" altLang="en-US" sz="2400" dirty="0">
                <a:solidFill>
                  <a:prstClr val="black"/>
                </a:solidFill>
                <a:latin typeface="Meiryo UI" panose="020B0604030504040204" pitchFamily="50" charset="-128"/>
                <a:ea typeface="Meiryo UI" panose="020B0604030504040204" pitchFamily="50" charset="-128"/>
              </a:rPr>
              <a:t>）　の「学術機関リポジトリデータベース（</a:t>
            </a:r>
            <a:r>
              <a:rPr lang="en-US" altLang="ja-JP" sz="2400" dirty="0">
                <a:solidFill>
                  <a:prstClr val="black"/>
                </a:solidFill>
                <a:latin typeface="Meiryo UI" panose="020B0604030504040204" pitchFamily="50" charset="-128"/>
                <a:ea typeface="Meiryo UI" panose="020B0604030504040204" pitchFamily="50" charset="-128"/>
              </a:rPr>
              <a:t>IRDB</a:t>
            </a:r>
            <a:r>
              <a:rPr lang="ja-JP" altLang="en-US" sz="2400" dirty="0">
                <a:solidFill>
                  <a:prstClr val="black"/>
                </a:solidFill>
                <a:latin typeface="Meiryo UI" panose="020B0604030504040204" pitchFamily="50" charset="-128"/>
                <a:ea typeface="Meiryo UI" panose="020B0604030504040204" pitchFamily="50" charset="-128"/>
              </a:rPr>
              <a:t>）」に提供している場合は、</a:t>
            </a:r>
            <a:r>
              <a:rPr lang="en-US" altLang="ja-JP" sz="2400" dirty="0">
                <a:solidFill>
                  <a:prstClr val="black"/>
                </a:solidFill>
                <a:latin typeface="Meiryo UI" panose="020B0604030504040204" pitchFamily="50" charset="-128"/>
                <a:ea typeface="Meiryo UI" panose="020B0604030504040204" pitchFamily="50" charset="-128"/>
              </a:rPr>
              <a:t> IRDB</a:t>
            </a:r>
            <a:r>
              <a:rPr lang="ja-JP" altLang="en-US" sz="2400" dirty="0">
                <a:solidFill>
                  <a:prstClr val="black"/>
                </a:solidFill>
                <a:latin typeface="Meiryo UI" panose="020B0604030504040204" pitchFamily="50" charset="-128"/>
                <a:ea typeface="Meiryo UI" panose="020B0604030504040204" pitchFamily="50" charset="-128"/>
              </a:rPr>
              <a:t>のメタデータを利用して当館が自動収集。</a:t>
            </a:r>
            <a:endParaRPr lang="en-US" altLang="ja-JP" sz="24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endParaRPr lang="en-US" altLang="ja-JP" sz="8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r>
              <a:rPr lang="ja-JP" altLang="en-US" sz="2400" dirty="0">
                <a:solidFill>
                  <a:prstClr val="black"/>
                </a:solidFill>
                <a:latin typeface="Meiryo UI" panose="020B0604030504040204" pitchFamily="50" charset="-128"/>
                <a:ea typeface="Meiryo UI" panose="020B0604030504040204" pitchFamily="50" charset="-128"/>
              </a:rPr>
              <a:t>①以外の機関リポジトリやホームページ等で公表する場合は、送信用システムにより送付。</a:t>
            </a:r>
            <a:endParaRPr lang="en-US" altLang="ja-JP" sz="24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600"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収集した博士論文は当館施設内で閲覧に供する。また、許諾を得られたものはインターネット公開。</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 4"/>
          <p:cNvSpPr>
            <a:spLocks noGrp="1"/>
          </p:cNvSpPr>
          <p:nvPr>
            <p:ph type="sldNum" sz="quarter" idx="4294967295"/>
          </p:nvPr>
        </p:nvSpPr>
        <p:spPr>
          <a:xfrm>
            <a:off x="9959280" y="6309320"/>
            <a:ext cx="457200" cy="457200"/>
          </a:xfrm>
          <a:prstGeom prst="ellipse">
            <a:avLst/>
          </a:prstGeom>
        </p:spPr>
        <p:txBody>
          <a:bodyPr/>
          <a:lstStyle/>
          <a:p>
            <a:pPr>
              <a:defRPr/>
            </a:pPr>
            <a:fld id="{5CBE7DF6-DC1C-4410-949E-874779C27DC5}" type="slidenum">
              <a:rPr lang="ja-JP" altLang="en-US" smtClean="0"/>
              <a:pPr>
                <a:defRPr/>
              </a:pPr>
              <a:t>47</a:t>
            </a:fld>
            <a:endParaRPr lang="ja-JP" altLang="en-US" dirty="0"/>
          </a:p>
        </p:txBody>
      </p:sp>
    </p:spTree>
    <p:extLst>
      <p:ext uri="{BB962C8B-B14F-4D97-AF65-F5344CB8AC3E}">
        <p14:creationId xmlns:p14="http://schemas.microsoft.com/office/powerpoint/2010/main" val="3224764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2"/>
          </p:nvPr>
        </p:nvSpPr>
        <p:spPr/>
        <p:txBody>
          <a:bodyPr/>
          <a:lstStyle/>
          <a:p>
            <a:pPr>
              <a:defRPr/>
            </a:pPr>
            <a:fld id="{6EE5DECF-4346-4B63-9392-51F4B8965CA9}" type="slidenum">
              <a:rPr lang="ja-JP" altLang="en-US" smtClean="0"/>
              <a:pPr>
                <a:defRPr/>
              </a:pPr>
              <a:t>48</a:t>
            </a:fld>
            <a:endParaRPr lang="ja-JP" altLang="en-US"/>
          </a:p>
        </p:txBody>
      </p:sp>
      <p:sp>
        <p:nvSpPr>
          <p:cNvPr id="20" name="タイトル 2"/>
          <p:cNvSpPr txBox="1">
            <a:spLocks/>
          </p:cNvSpPr>
          <p:nvPr/>
        </p:nvSpPr>
        <p:spPr>
          <a:xfrm>
            <a:off x="0" y="1"/>
            <a:ext cx="12192000" cy="915147"/>
          </a:xfrm>
          <a:prstGeom prst="rect">
            <a:avLst/>
          </a:prstGeom>
        </p:spPr>
        <p:txBody>
          <a:bodyPr/>
          <a:lstStyle/>
          <a:p>
            <a:pPr lvl="0" algn="ctr" eaLnBrk="0" fontAlgn="base" hangingPunct="0">
              <a:spcBef>
                <a:spcPct val="0"/>
              </a:spcBef>
              <a:spcAft>
                <a:spcPct val="0"/>
              </a:spcAft>
              <a:defRPr/>
            </a:pPr>
            <a:r>
              <a:rPr lang="ja-JP" altLang="en-US" sz="4000" dirty="0">
                <a:latin typeface="HG丸ｺﾞｼｯｸM-PRO" pitchFamily="50" charset="-128"/>
                <a:ea typeface="HG丸ｺﾞｼｯｸM-PRO" pitchFamily="50" charset="-128"/>
              </a:rPr>
              <a:t>オンライン資料の制度収集</a:t>
            </a:r>
            <a:endParaRPr lang="ja-JP" altLang="en-US" sz="4000" b="1" dirty="0">
              <a:effectLst>
                <a:outerShdw blurRad="31750" dist="25400" dir="5400000" algn="tl" rotWithShape="0">
                  <a:srgbClr val="000000">
                    <a:alpha val="25000"/>
                  </a:srgbClr>
                </a:outerShdw>
              </a:effectLst>
              <a:latin typeface="HG丸ｺﾞｼｯｸM-PRO" pitchFamily="50" charset="-128"/>
              <a:ea typeface="HG丸ｺﾞｼｯｸM-PRO" pitchFamily="50" charset="-128"/>
              <a:cs typeface="+mj-cs"/>
            </a:endParaRPr>
          </a:p>
        </p:txBody>
      </p:sp>
      <p:sp>
        <p:nvSpPr>
          <p:cNvPr id="21" name="スライド番号プレースホルダ 3"/>
          <p:cNvSpPr txBox="1">
            <a:spLocks/>
          </p:cNvSpPr>
          <p:nvPr/>
        </p:nvSpPr>
        <p:spPr>
          <a:xfrm>
            <a:off x="10171113" y="6408739"/>
            <a:ext cx="366712" cy="365125"/>
          </a:xfrm>
          <a:prstGeom prst="rect">
            <a:avLst/>
          </a:prstGeom>
        </p:spPr>
        <p:txBody>
          <a:bodyPr vert="horz" anchor="b"/>
          <a:lstStyle/>
          <a:p>
            <a:pPr algn="r">
              <a:defRPr/>
            </a:pPr>
            <a:fld id="{B1F3AB32-79D5-4262-B267-5CBC917FCCDA}" type="slidenum">
              <a:rPr lang="ja-JP" altLang="en-US" sz="1000"/>
              <a:pPr algn="r">
                <a:defRPr/>
              </a:pPr>
              <a:t>48</a:t>
            </a:fld>
            <a:endParaRPr lang="ja-JP" altLang="en-US" sz="1000"/>
          </a:p>
        </p:txBody>
      </p:sp>
      <p:graphicFrame>
        <p:nvGraphicFramePr>
          <p:cNvPr id="40" name="コンテンツ プレースホルダ 5"/>
          <p:cNvGraphicFramePr>
            <a:graphicFrameLocks noChangeAspect="1"/>
          </p:cNvGraphicFramePr>
          <p:nvPr>
            <p:extLst/>
          </p:nvPr>
        </p:nvGraphicFramePr>
        <p:xfrm>
          <a:off x="2135559" y="1291441"/>
          <a:ext cx="7907602" cy="4585832"/>
        </p:xfrm>
        <a:graphic>
          <a:graphicData uri="http://schemas.openxmlformats.org/drawingml/2006/table">
            <a:tbl>
              <a:tblPr firstRow="1" bandRow="1"/>
              <a:tblGrid>
                <a:gridCol w="701845"/>
                <a:gridCol w="830287"/>
                <a:gridCol w="484334"/>
                <a:gridCol w="1868145"/>
                <a:gridCol w="1798955"/>
                <a:gridCol w="1453001"/>
                <a:gridCol w="771035"/>
              </a:tblGrid>
              <a:tr h="465555">
                <a:tc>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a:p>
                  </a:txBody>
                  <a:tcPr>
                    <a:lnL w="12700" cmpd="sng">
                      <a:noFill/>
                    </a:lnL>
                    <a:lnR w="12700" cmpd="sng">
                      <a:noFill/>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tc gridSpan="3">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dirty="0"/>
                    </a:p>
                  </a:txBody>
                  <a:tcPr>
                    <a:lnL w="12700" cmpd="sng">
                      <a:noFill/>
                    </a:lnL>
                    <a:lnR w="12700" cmpd="sng">
                      <a:noFill/>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tc hMerge="1">
                  <a:txBody>
                    <a:bodyPr/>
                    <a:lstStyle/>
                    <a:p>
                      <a:endParaRPr kumimoji="1" lang="ja-JP" altLang="en-US" dirty="0"/>
                    </a:p>
                  </a:txBody>
                  <a:tcPr/>
                </a:tc>
                <a:tc>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472679">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dirty="0" smtClean="0"/>
                        <a:t>国等</a:t>
                      </a:r>
                      <a:endParaRPr kumimoji="1" lang="ja-JP" altLang="en-US" dirty="0"/>
                    </a:p>
                  </a:txBody>
                  <a:tcPr vert="eaVert">
                    <a:lnL w="12700" cmpd="sng">
                      <a:noFill/>
                    </a:lnL>
                    <a:lnR w="1905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6">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b="1" dirty="0" smtClean="0"/>
                        <a:t>図書・逐次刊行物等</a:t>
                      </a:r>
                      <a:endParaRPr kumimoji="1" lang="en-US" altLang="ja-JP" b="1" dirty="0" smtClean="0"/>
                    </a:p>
                    <a:p>
                      <a:pPr algn="ctr"/>
                      <a:r>
                        <a:rPr kumimoji="1" lang="ja-JP" altLang="en-US" b="1" dirty="0" smtClean="0"/>
                        <a:t>の伝統的な出版物</a:t>
                      </a:r>
                      <a:endParaRPr kumimoji="1" lang="ja-JP" altLang="en-US" b="1" dirty="0"/>
                    </a:p>
                  </a:txBody>
                  <a:tcPr vert="eaVert"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rowSpan="6">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b="1" dirty="0" smtClean="0"/>
                        <a:t>パッケージ系電子出版物</a:t>
                      </a:r>
                      <a:endParaRPr kumimoji="1" lang="ja-JP" altLang="en-US" b="1" dirty="0"/>
                    </a:p>
                  </a:txBody>
                  <a:tcPr vert="eaVert"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grid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endParaRPr kumimoji="1" lang="ja-JP" altLang="en-US" sz="2400" b="1" dirty="0"/>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noFill/>
                      <a:prstDash val="sysDash"/>
                      <a:round/>
                      <a:headEnd type="none" w="med" len="med"/>
                      <a:tailEnd type="none" w="med" len="med"/>
                    </a:lnB>
                    <a:lnTlToBr w="12700" cmpd="sng">
                      <a:noFill/>
                      <a:prstDash val="solid"/>
                    </a:lnTlToBr>
                    <a:lnBlToTr w="12700" cmpd="sng">
                      <a:noFill/>
                      <a:prstDash val="solid"/>
                    </a:lnBlToTr>
                    <a:solidFill>
                      <a:srgbClr val="C6D9F1"/>
                    </a:solidFill>
                  </a:tcPr>
                </a:tc>
                <a:tc hMerge="1">
                  <a:txBody>
                    <a:bodyPr/>
                    <a:lstStyle/>
                    <a:p>
                      <a:endParaRPr kumimoji="1" lang="ja-JP" altLang="en-US" dirty="0"/>
                    </a:p>
                  </a:txBody>
                  <a:tcPr/>
                </a:tc>
                <a:tc hMerge="1">
                  <a:txBody>
                    <a:bodyPr/>
                    <a:lstStyle/>
                    <a:p>
                      <a:endParaRPr kumimoji="1" lang="ja-JP" altLang="en-US" dirty="0"/>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r>
              <a:tr h="74463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grid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smtClean="0">
                          <a:solidFill>
                            <a:srgbClr val="C00000"/>
                          </a:solidFill>
                        </a:rPr>
                        <a:t>「オンライン資料」</a:t>
                      </a:r>
                      <a:endParaRPr kumimoji="1" lang="en-US" altLang="ja-JP" sz="1600" b="1" dirty="0" smtClean="0">
                        <a:solidFill>
                          <a:srgbClr val="C0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smtClean="0">
                          <a:solidFill>
                            <a:srgbClr val="C00000"/>
                          </a:solidFill>
                        </a:rPr>
                        <a:t>（図書・逐次刊行物に相当するもの）</a:t>
                      </a:r>
                    </a:p>
                  </a:txBody>
                  <a:tcPr anchor="ctr">
                    <a:lnL w="19050" cap="flat" cmpd="sng" algn="ctr">
                      <a:solidFill>
                        <a:sysClr val="windowText" lastClr="000000"/>
                      </a:solidFill>
                      <a:prstDash val="solid"/>
                      <a:round/>
                      <a:headEnd type="none" w="med" len="med"/>
                      <a:tailEnd type="none" w="med" len="med"/>
                    </a:lnL>
                    <a:lnR w="38100" cap="flat" cmpd="sng" algn="ctr">
                      <a:noFill/>
                      <a:prstDash val="sysDash"/>
                      <a:round/>
                      <a:headEnd type="none" w="med" len="med"/>
                      <a:tailEnd type="none" w="med" len="med"/>
                    </a:lnR>
                    <a:lnT w="3810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solidFill>
                      <a:srgbClr val="1F497D">
                        <a:lumMod val="20000"/>
                        <a:lumOff val="80000"/>
                      </a:srgbClr>
                    </a:solidFill>
                  </a:tcPr>
                </a:tc>
                <a:tc hMerge="1">
                  <a:txBody>
                    <a:bodyPr/>
                    <a:lstStyle/>
                    <a:p>
                      <a:endParaRPr kumimoji="1" lang="ja-JP" altLang="en-US"/>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a:txBody>
                  <a:tcPr anchor="ctr">
                    <a:lnL w="38100" cap="flat" cmpd="sng" algn="ctr">
                      <a:noFill/>
                      <a:prstDash val="sysDash"/>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solidFill>
                      <a:srgbClr val="1F497D">
                        <a:lumMod val="20000"/>
                        <a:lumOff val="80000"/>
                      </a:srgbClr>
                    </a:solidFill>
                  </a:tcPr>
                </a:tc>
                <a:tc vMerge="1">
                  <a:txBody>
                    <a:bodyPr/>
                    <a:lstStyle/>
                    <a:p>
                      <a:endParaRPr kumimoji="1" lang="ja-JP" altLang="en-US"/>
                    </a:p>
                  </a:txBody>
                  <a:tcPr/>
                </a:tc>
              </a:tr>
              <a:tr h="259907">
                <a:tc vMerge="1">
                  <a:txBody>
                    <a:bodyPr/>
                    <a:lstStyle/>
                    <a:p>
                      <a:endParaRPr kumimoji="1" lang="ja-JP" altLang="en-US" dirty="0"/>
                    </a:p>
                  </a:txBody>
                  <a:tcPr vert="eaVert"/>
                </a:tc>
                <a:tc vMerge="1">
                  <a:txBody>
                    <a:bodyPr/>
                    <a:lstStyle/>
                    <a:p>
                      <a:endParaRPr kumimoji="1" lang="ja-JP" altLang="en-US" dirty="0"/>
                    </a:p>
                  </a:txBody>
                  <a:tcPr/>
                </a:tc>
                <a:tc vMerge="1">
                  <a:txBody>
                    <a:bodyPr/>
                    <a:lstStyle/>
                    <a:p>
                      <a:endParaRPr kumimoji="1" lang="ja-JP" altLang="en-US" dirty="0"/>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solidFill>
                            <a:schemeClr val="bg1"/>
                          </a:solidFill>
                          <a:effectLst/>
                        </a:rPr>
                        <a:t>Ａ</a:t>
                      </a:r>
                      <a:r>
                        <a:rPr lang="en-US" altLang="ja-JP" sz="1800" b="1" kern="100" dirty="0" smtClean="0">
                          <a:solidFill>
                            <a:schemeClr val="bg1"/>
                          </a:solidFill>
                          <a:effectLst/>
                        </a:rPr>
                        <a:t> </a:t>
                      </a:r>
                      <a:r>
                        <a:rPr lang="ja-JP" altLang="en-US" sz="1800" b="1" kern="100" dirty="0" smtClean="0">
                          <a:solidFill>
                            <a:schemeClr val="bg1"/>
                          </a:solidFill>
                          <a:effectLst/>
                        </a:rPr>
                        <a:t>無償出版物</a:t>
                      </a:r>
                    </a:p>
                    <a:p>
                      <a:pPr algn="ctr">
                        <a:spcAft>
                          <a:spcPts val="0"/>
                        </a:spcAft>
                      </a:pPr>
                      <a:r>
                        <a:rPr lang="en-US" sz="1800" b="1" kern="100" dirty="0" smtClean="0">
                          <a:solidFill>
                            <a:schemeClr val="bg1"/>
                          </a:solidFill>
                          <a:effectLst/>
                        </a:rPr>
                        <a:t>(</a:t>
                      </a:r>
                      <a:r>
                        <a:rPr lang="en-US" sz="1800" b="1" kern="100" dirty="0" err="1" smtClean="0">
                          <a:solidFill>
                            <a:schemeClr val="bg1"/>
                          </a:solidFill>
                          <a:effectLst/>
                        </a:rPr>
                        <a:t>DRMなし</a:t>
                      </a:r>
                      <a:r>
                        <a:rPr lang="en-US" sz="1800" b="1" kern="100" dirty="0" smtClean="0">
                          <a:solidFill>
                            <a:schemeClr val="bg1"/>
                          </a:solidFill>
                          <a:effectLst/>
                        </a:rPr>
                        <a:t>)</a:t>
                      </a:r>
                      <a:endParaRPr lang="ja-JP" altLang="en-US" sz="1800" b="1" kern="100" dirty="0" smtClean="0">
                        <a:solidFill>
                          <a:schemeClr val="bg1"/>
                        </a:solidFill>
                        <a:effectLst/>
                        <a:latin typeface="Century"/>
                        <a:ea typeface="ＭＳ 明朝"/>
                        <a:cs typeface="Times New Roman"/>
                      </a:endParaRPr>
                    </a:p>
                  </a:txBody>
                  <a:tcPr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2700" cmpd="sng">
                      <a:noFill/>
                    </a:lnT>
                    <a:lnB w="1905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1F497D">
                        <a:lumMod val="75000"/>
                      </a:srgbClr>
                    </a:solidFill>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effectLst/>
                        </a:rPr>
                        <a:t>Ｂ</a:t>
                      </a:r>
                      <a:r>
                        <a:rPr lang="en-US" altLang="ja-JP" sz="1800" b="1" kern="100" dirty="0" smtClean="0">
                          <a:effectLst/>
                        </a:rPr>
                        <a:t> </a:t>
                      </a:r>
                      <a:r>
                        <a:rPr lang="ja-JP" altLang="en-US" sz="1800" b="1" kern="100" dirty="0" smtClean="0">
                          <a:effectLst/>
                        </a:rPr>
                        <a:t>有償出版物</a:t>
                      </a:r>
                    </a:p>
                    <a:p>
                      <a:pPr algn="ctr">
                        <a:spcAft>
                          <a:spcPts val="0"/>
                        </a:spcAft>
                      </a:pPr>
                      <a:r>
                        <a:rPr lang="en-US" sz="1800" b="1" kern="100" dirty="0" smtClean="0">
                          <a:effectLst/>
                        </a:rPr>
                        <a:t>(</a:t>
                      </a:r>
                      <a:r>
                        <a:rPr lang="en-US" sz="1800" b="1" kern="100" dirty="0" err="1" smtClean="0">
                          <a:effectLst/>
                        </a:rPr>
                        <a:t>DRMなし</a:t>
                      </a:r>
                      <a:r>
                        <a:rPr lang="en-US" sz="1800" b="1" kern="100" dirty="0" smtClean="0">
                          <a:effectLst/>
                        </a:rPr>
                        <a:t>)</a:t>
                      </a:r>
                      <a:endParaRPr lang="ja-JP" altLang="en-US" sz="1800" b="1" kern="100" dirty="0" smtClean="0">
                        <a:effectLst/>
                        <a:latin typeface="Century"/>
                        <a:ea typeface="ＭＳ 明朝"/>
                        <a:cs typeface="Times New Roman"/>
                      </a:endParaRPr>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ysDot"/>
                      <a:round/>
                      <a:headEnd type="none" w="med" len="med"/>
                      <a:tailEnd type="none" w="med" len="med"/>
                    </a:lnR>
                    <a:lnT w="12700" cmpd="sng">
                      <a:noFill/>
                    </a:lnT>
                    <a:lnB w="1905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rowSpan="4">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en-US" altLang="ja-JP" dirty="0" smtClean="0"/>
                    </a:p>
                    <a:p>
                      <a:endParaRPr kumimoji="1" lang="en-US" altLang="ja-JP" dirty="0" smtClean="0"/>
                    </a:p>
                    <a:p>
                      <a:endParaRPr kumimoji="1" lang="en-US" altLang="ja-JP" dirty="0" smtClean="0"/>
                    </a:p>
                    <a:p>
                      <a:endParaRPr kumimoji="1" lang="en-US" altLang="ja-JP" b="1" dirty="0" smtClean="0"/>
                    </a:p>
                    <a:p>
                      <a:endParaRPr kumimoji="1" lang="en-US" altLang="ja-JP" b="1" dirty="0" smtClean="0"/>
                    </a:p>
                    <a:p>
                      <a:pPr algn="l"/>
                      <a:r>
                        <a:rPr kumimoji="1" lang="ja-JP" altLang="en-US" b="1" dirty="0" smtClean="0"/>
                        <a:t> ウェブ</a:t>
                      </a:r>
                      <a:endParaRPr kumimoji="1" lang="en-US" altLang="ja-JP" b="1" dirty="0" smtClean="0"/>
                    </a:p>
                    <a:p>
                      <a:pPr algn="ctr"/>
                      <a:r>
                        <a:rPr kumimoji="1" lang="ja-JP" altLang="en-US" b="1" dirty="0" smtClean="0"/>
                        <a:t>サイト 情報</a:t>
                      </a:r>
                      <a:endParaRPr kumimoji="1" lang="en-US" altLang="ja-JP" b="1" dirty="0" smtClean="0"/>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064A2">
                        <a:lumMod val="20000"/>
                        <a:lumOff val="80000"/>
                      </a:srgbClr>
                    </a:solidFill>
                  </a:tcPr>
                </a:tc>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766233">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dirty="0" smtClean="0"/>
                        <a:t>民間</a:t>
                      </a:r>
                      <a:endParaRPr kumimoji="1" lang="ja-JP" altLang="en-US" dirty="0"/>
                    </a:p>
                  </a:txBody>
                  <a:tcPr vert="eaVert">
                    <a:lnL w="12700" cmpd="sng">
                      <a:noFill/>
                    </a:lnL>
                    <a:lnR w="1905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a:p>
                  </a:txBody>
                  <a:tcPr/>
                </a:tc>
              </a:tr>
              <a:tr h="21478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solidFill>
                            <a:schemeClr val="tx1"/>
                          </a:solidFill>
                          <a:effectLst/>
                        </a:rPr>
                        <a:t>Ｄ</a:t>
                      </a:r>
                      <a:r>
                        <a:rPr lang="en-US" altLang="ja-JP" sz="1800" b="1" kern="100" dirty="0" smtClean="0">
                          <a:solidFill>
                            <a:schemeClr val="tx1"/>
                          </a:solidFill>
                          <a:effectLst/>
                        </a:rPr>
                        <a:t> </a:t>
                      </a:r>
                      <a:r>
                        <a:rPr lang="ja-JP" altLang="en-US" sz="1800" b="1" kern="100" dirty="0" smtClean="0">
                          <a:solidFill>
                            <a:schemeClr val="tx1"/>
                          </a:solidFill>
                          <a:effectLst/>
                        </a:rPr>
                        <a:t>無償出版物</a:t>
                      </a:r>
                    </a:p>
                    <a:p>
                      <a:pPr algn="ctr">
                        <a:spcAft>
                          <a:spcPts val="0"/>
                        </a:spcAft>
                      </a:pPr>
                      <a:r>
                        <a:rPr lang="en-US" sz="1800" b="1" kern="100" dirty="0" smtClean="0">
                          <a:solidFill>
                            <a:schemeClr val="tx1"/>
                          </a:solidFill>
                          <a:effectLst/>
                        </a:rPr>
                        <a:t>(</a:t>
                      </a:r>
                      <a:r>
                        <a:rPr lang="en-US" sz="1800" b="1" kern="100" dirty="0" err="1" smtClean="0">
                          <a:solidFill>
                            <a:schemeClr val="tx1"/>
                          </a:solidFill>
                          <a:effectLst/>
                        </a:rPr>
                        <a:t>DRMあり</a:t>
                      </a:r>
                      <a:r>
                        <a:rPr lang="en-US" sz="1800" b="1" kern="100" dirty="0" smtClean="0">
                          <a:solidFill>
                            <a:schemeClr val="tx1"/>
                          </a:solidFill>
                          <a:effectLst/>
                        </a:rPr>
                        <a:t>)</a:t>
                      </a:r>
                      <a:endParaRPr lang="ja-JP" altLang="en-US" sz="1800" b="1" kern="100" dirty="0" smtClean="0">
                        <a:solidFill>
                          <a:schemeClr val="tx1"/>
                        </a:solidFill>
                        <a:effectLst/>
                        <a:latin typeface="Century"/>
                        <a:ea typeface="ＭＳ 明朝"/>
                        <a:cs typeface="Times New Roman"/>
                      </a:endParaRPr>
                    </a:p>
                  </a:txBody>
                  <a:tcPr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effectLst/>
                        </a:rPr>
                        <a:t>Ｃ</a:t>
                      </a:r>
                      <a:r>
                        <a:rPr lang="en-US" altLang="ja-JP" sz="1800" b="1" kern="100" dirty="0" smtClean="0">
                          <a:effectLst/>
                        </a:rPr>
                        <a:t> </a:t>
                      </a:r>
                      <a:r>
                        <a:rPr lang="ja-JP" altLang="en-US" sz="1800" b="1" kern="100" dirty="0" smtClean="0">
                          <a:effectLst/>
                        </a:rPr>
                        <a:t>有償出版物</a:t>
                      </a:r>
                    </a:p>
                    <a:p>
                      <a:pPr algn="ctr">
                        <a:spcAft>
                          <a:spcPts val="0"/>
                        </a:spcAft>
                      </a:pPr>
                      <a:r>
                        <a:rPr lang="en-US" sz="1800" b="1" kern="100" dirty="0" smtClean="0">
                          <a:effectLst/>
                        </a:rPr>
                        <a:t>(</a:t>
                      </a:r>
                      <a:r>
                        <a:rPr lang="en-US" sz="1800" b="1" kern="100" dirty="0" err="1" smtClean="0">
                          <a:effectLst/>
                        </a:rPr>
                        <a:t>DRMあり</a:t>
                      </a:r>
                      <a:r>
                        <a:rPr lang="en-US" sz="1800" b="1" kern="100" dirty="0" smtClean="0">
                          <a:effectLst/>
                        </a:rPr>
                        <a:t>)</a:t>
                      </a:r>
                      <a:endParaRPr lang="ja-JP" altLang="en-US" sz="1800" b="1" kern="100" dirty="0" smtClean="0">
                        <a:effectLst/>
                        <a:latin typeface="Century"/>
                        <a:ea typeface="ＭＳ 明朝"/>
                        <a:cs typeface="Times New Roman"/>
                      </a:endParaRPr>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vMerge="1">
                  <a:txBody>
                    <a:bodyPr/>
                    <a:lstStyle/>
                    <a:p>
                      <a:endParaRPr kumimoji="1" lang="ja-JP" altLang="en-US"/>
                    </a:p>
                  </a:txBody>
                  <a:tcPr/>
                </a:tc>
                <a:tc vMerge="1">
                  <a:txBody>
                    <a:bodyPr/>
                    <a:lstStyle/>
                    <a:p>
                      <a:endParaRPr kumimoji="1" lang="ja-JP" altLang="en-US"/>
                    </a:p>
                  </a:txBody>
                  <a:tcPr/>
                </a:tc>
              </a:tr>
              <a:tr h="838861">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pPr algn="ctr">
                        <a:spcAft>
                          <a:spcPts val="0"/>
                        </a:spcAft>
                      </a:pPr>
                      <a:endParaRPr lang="ja-JP" altLang="en-US" sz="1800" kern="100" dirty="0" smtClean="0">
                        <a:solidFill>
                          <a:schemeClr val="tx1"/>
                        </a:solidFill>
                        <a:effectLst/>
                        <a:latin typeface="Century"/>
                        <a:ea typeface="ＭＳ 明朝"/>
                        <a:cs typeface="Times New Roman"/>
                      </a:endParaRPr>
                    </a:p>
                  </a:txBody>
                  <a:tcPr anchor="b">
                    <a:lnL w="38100" cap="flat" cmpd="sng" algn="ctr">
                      <a:solidFill>
                        <a:srgbClr val="FF0000"/>
                      </a:solidFill>
                      <a:prstDash val="sysDash"/>
                      <a:round/>
                      <a:headEnd type="none" w="med" len="med"/>
                      <a:tailEnd type="none" w="med" len="med"/>
                    </a:lnL>
                    <a:lnB w="38100" cap="flat" cmpd="sng" algn="ctr">
                      <a:solidFill>
                        <a:srgbClr val="FF0000"/>
                      </a:solidFill>
                      <a:prstDash val="sysDash"/>
                      <a:round/>
                      <a:headEnd type="none" w="med" len="med"/>
                      <a:tailEnd type="none" w="med" len="med"/>
                    </a:lnB>
                    <a:solidFill>
                      <a:schemeClr val="accent6">
                        <a:lumMod val="60000"/>
                        <a:lumOff val="40000"/>
                      </a:schemeClr>
                    </a:solidFill>
                  </a:tcPr>
                </a:tc>
                <a:tc vMerge="1">
                  <a:txBody>
                    <a:bodyPr/>
                    <a:lstStyle/>
                    <a:p>
                      <a:pPr algn="ctr">
                        <a:spcAft>
                          <a:spcPts val="0"/>
                        </a:spcAft>
                      </a:pPr>
                      <a:endParaRPr lang="ja-JP" altLang="en-US" sz="1800" b="0" kern="100" dirty="0" smtClean="0">
                        <a:effectLst/>
                        <a:latin typeface="Century"/>
                        <a:ea typeface="ＭＳ 明朝"/>
                        <a:cs typeface="Times New Roman"/>
                      </a:endParaRPr>
                    </a:p>
                  </a:txBody>
                  <a:tcPr anchor="b">
                    <a:lnR w="38100" cap="flat" cmpd="sng" algn="ctr">
                      <a:solidFill>
                        <a:srgbClr val="FF0000"/>
                      </a:solidFill>
                      <a:prstDash val="sysDash"/>
                      <a:round/>
                      <a:headEnd type="none" w="med" len="med"/>
                      <a:tailEnd type="none" w="med" len="med"/>
                    </a:lnR>
                    <a:lnB w="38100" cap="flat" cmpd="sng" algn="ctr">
                      <a:solidFill>
                        <a:srgbClr val="FF0000"/>
                      </a:solidFill>
                      <a:prstDash val="sysDash"/>
                      <a:round/>
                      <a:headEnd type="none" w="med" len="med"/>
                      <a:tailEnd type="none" w="med" len="med"/>
                    </a:lnB>
                    <a:solidFill>
                      <a:schemeClr val="accent6">
                        <a:lumMod val="60000"/>
                        <a:lumOff val="40000"/>
                      </a:schemeClr>
                    </a:solidFill>
                  </a:tcPr>
                </a:tc>
                <a:tc vMerge="1">
                  <a:txBody>
                    <a:bodyPr/>
                    <a:lstStyle/>
                    <a:p>
                      <a:endParaRPr kumimoji="1" lang="ja-JP" altLang="en-US" dirty="0"/>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823180">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a:p>
                  </a:txBody>
                  <a:tcPr>
                    <a:lnL w="12700" cmpd="sng">
                      <a:noFill/>
                    </a:lnL>
                    <a:lnR w="12700" cmpd="sng">
                      <a:noFill/>
                    </a:lnR>
                    <a:lnT w="19050"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c grid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9050"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c hMerge="1">
                  <a:txBody>
                    <a:bodyPr/>
                    <a:lstStyle/>
                    <a:p>
                      <a:endParaRPr kumimoji="1" lang="ja-JP" altLang="en-US" dirty="0"/>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1" name="左右矢印 40"/>
          <p:cNvSpPr/>
          <p:nvPr/>
        </p:nvSpPr>
        <p:spPr>
          <a:xfrm>
            <a:off x="2396246" y="1291441"/>
            <a:ext cx="1683530" cy="538793"/>
          </a:xfrm>
          <a:prstGeom prst="leftRightArrow">
            <a:avLst/>
          </a:prstGeom>
          <a:solidFill>
            <a:sysClr val="window" lastClr="FFFFFF"/>
          </a:solidFill>
          <a:ln w="25400" cap="flat" cmpd="sng" algn="ctr">
            <a:solidFill>
              <a:sysClr val="windowText" lastClr="000000"/>
            </a:solidFill>
            <a:prstDash val="solid"/>
          </a:ln>
          <a:effectLst/>
        </p:spPr>
        <p:txBody>
          <a:bodyPr rtlCol="0" anchor="ctr"/>
          <a:lstStyle/>
          <a:p>
            <a:pPr algn="ctr">
              <a:defRPr/>
            </a:pPr>
            <a:r>
              <a:rPr lang="ja-JP" altLang="en-US" kern="0">
                <a:solidFill>
                  <a:sysClr val="windowText" lastClr="000000"/>
                </a:solidFill>
                <a:latin typeface="Calibri"/>
                <a:ea typeface="ＭＳ Ｐゴシック"/>
              </a:rPr>
              <a:t>有形</a:t>
            </a:r>
          </a:p>
        </p:txBody>
      </p:sp>
      <p:sp>
        <p:nvSpPr>
          <p:cNvPr id="42" name="左右矢印 41"/>
          <p:cNvSpPr/>
          <p:nvPr/>
        </p:nvSpPr>
        <p:spPr>
          <a:xfrm>
            <a:off x="4079776" y="1291441"/>
            <a:ext cx="5474723" cy="538793"/>
          </a:xfrm>
          <a:prstGeom prst="leftRightArrow">
            <a:avLst/>
          </a:prstGeom>
          <a:solidFill>
            <a:sysClr val="window" lastClr="FFFFFF"/>
          </a:solidFill>
          <a:ln w="25400" cap="flat" cmpd="sng" algn="ctr">
            <a:solidFill>
              <a:sysClr val="windowText" lastClr="000000"/>
            </a:solidFill>
            <a:prstDash val="solid"/>
          </a:ln>
          <a:effectLst/>
        </p:spPr>
        <p:txBody>
          <a:bodyPr rtlCol="0" anchor="ctr"/>
          <a:lstStyle/>
          <a:p>
            <a:pPr algn="ctr">
              <a:defRPr/>
            </a:pPr>
            <a:r>
              <a:rPr lang="ja-JP" altLang="en-US" kern="0">
                <a:solidFill>
                  <a:sysClr val="windowText" lastClr="000000"/>
                </a:solidFill>
                <a:latin typeface="Calibri"/>
                <a:ea typeface="ＭＳ Ｐゴシック"/>
              </a:rPr>
              <a:t>無形</a:t>
            </a:r>
          </a:p>
        </p:txBody>
      </p:sp>
      <p:cxnSp>
        <p:nvCxnSpPr>
          <p:cNvPr id="43" name="直線コネクタ 42"/>
          <p:cNvCxnSpPr/>
          <p:nvPr/>
        </p:nvCxnSpPr>
        <p:spPr>
          <a:xfrm>
            <a:off x="1703512" y="3067264"/>
            <a:ext cx="8774632" cy="1697"/>
          </a:xfrm>
          <a:prstGeom prst="line">
            <a:avLst/>
          </a:prstGeom>
          <a:noFill/>
          <a:ln w="57150" cap="flat" cmpd="sng" algn="ctr">
            <a:solidFill>
              <a:srgbClr val="4F81BD">
                <a:shade val="95000"/>
                <a:satMod val="105000"/>
              </a:srgbClr>
            </a:solidFill>
            <a:prstDash val="sysDash"/>
          </a:ln>
          <a:effectLst/>
        </p:spPr>
      </p:cxnSp>
      <p:sp>
        <p:nvSpPr>
          <p:cNvPr id="45" name="正方形/長方形 44"/>
          <p:cNvSpPr/>
          <p:nvPr/>
        </p:nvSpPr>
        <p:spPr>
          <a:xfrm>
            <a:off x="2351584" y="5301208"/>
            <a:ext cx="288032" cy="216024"/>
          </a:xfrm>
          <a:prstGeom prst="rect">
            <a:avLst/>
          </a:prstGeom>
          <a:solidFill>
            <a:srgbClr val="FDEADA"/>
          </a:solidFill>
          <a:ln w="25400" cap="flat" cmpd="sng" algn="ctr">
            <a:solidFill>
              <a:srgbClr val="4BACC6">
                <a:lumMod val="40000"/>
                <a:lumOff val="60000"/>
              </a:srgbClr>
            </a:solid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46" name="テキスト ボックス 45"/>
          <p:cNvSpPr txBox="1"/>
          <p:nvPr/>
        </p:nvSpPr>
        <p:spPr>
          <a:xfrm>
            <a:off x="2639616" y="5301208"/>
            <a:ext cx="6336704" cy="338554"/>
          </a:xfrm>
          <a:prstGeom prst="rect">
            <a:avLst/>
          </a:prstGeom>
          <a:noFill/>
        </p:spPr>
        <p:txBody>
          <a:bodyPr wrap="square" rtlCol="0">
            <a:spAutoFit/>
          </a:bodyPr>
          <a:lstStyle/>
          <a:p>
            <a:pPr>
              <a:defRPr/>
            </a:pPr>
            <a:r>
              <a:rPr lang="ja-JP" altLang="en-US" sz="1600" kern="0" dirty="0">
                <a:solidFill>
                  <a:sysClr val="windowText" lastClr="000000"/>
                </a:solidFill>
              </a:rPr>
              <a:t>＝国立国会図書館法（館法）</a:t>
            </a:r>
            <a:r>
              <a:rPr lang="en-US" altLang="ja-JP" sz="1600" kern="0" dirty="0">
                <a:solidFill>
                  <a:sysClr val="windowText" lastClr="000000"/>
                </a:solidFill>
              </a:rPr>
              <a:t>24</a:t>
            </a:r>
            <a:r>
              <a:rPr lang="ja-JP" altLang="en-US" sz="1600" kern="0" dirty="0">
                <a:solidFill>
                  <a:sysClr val="windowText" lastClr="000000"/>
                </a:solidFill>
              </a:rPr>
              <a:t>条、</a:t>
            </a:r>
            <a:r>
              <a:rPr lang="en-US" altLang="ja-JP" sz="1600" kern="0" dirty="0">
                <a:solidFill>
                  <a:sysClr val="windowText" lastClr="000000"/>
                </a:solidFill>
              </a:rPr>
              <a:t>24</a:t>
            </a:r>
            <a:r>
              <a:rPr lang="ja-JP" altLang="en-US" sz="1600" kern="0" dirty="0">
                <a:solidFill>
                  <a:sysClr val="windowText" lastClr="000000"/>
                </a:solidFill>
              </a:rPr>
              <a:t>条の</a:t>
            </a:r>
            <a:r>
              <a:rPr lang="en-US" altLang="ja-JP" sz="1600" kern="0" dirty="0">
                <a:solidFill>
                  <a:sysClr val="windowText" lastClr="000000"/>
                </a:solidFill>
              </a:rPr>
              <a:t>2</a:t>
            </a:r>
            <a:r>
              <a:rPr lang="ja-JP" altLang="en-US" sz="1600" kern="0" dirty="0" err="1">
                <a:solidFill>
                  <a:sysClr val="windowText" lastClr="000000"/>
                </a:solidFill>
              </a:rPr>
              <a:t>、</a:t>
            </a:r>
            <a:r>
              <a:rPr lang="en-US" altLang="ja-JP" sz="1600" kern="0" dirty="0">
                <a:solidFill>
                  <a:sysClr val="windowText" lastClr="000000"/>
                </a:solidFill>
              </a:rPr>
              <a:t>25</a:t>
            </a:r>
            <a:r>
              <a:rPr lang="ja-JP" altLang="en-US" sz="1600" kern="0" dirty="0">
                <a:solidFill>
                  <a:sysClr val="windowText" lastClr="000000"/>
                </a:solidFill>
              </a:rPr>
              <a:t>条に基づく収集</a:t>
            </a:r>
          </a:p>
        </p:txBody>
      </p:sp>
      <p:sp>
        <p:nvSpPr>
          <p:cNvPr id="54" name="正方形/長方形 53"/>
          <p:cNvSpPr/>
          <p:nvPr/>
        </p:nvSpPr>
        <p:spPr>
          <a:xfrm>
            <a:off x="2351584" y="5661248"/>
            <a:ext cx="288032" cy="216024"/>
          </a:xfrm>
          <a:prstGeom prst="rect">
            <a:avLst/>
          </a:prstGeom>
          <a:solidFill>
            <a:srgbClr val="C6D9F1"/>
          </a:solidFill>
          <a:ln w="25400" cap="flat" cmpd="sng" algn="ctr">
            <a:solidFill>
              <a:srgbClr val="1F497D">
                <a:lumMod val="40000"/>
                <a:lumOff val="60000"/>
              </a:srgbClr>
            </a:solid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57" name="正方形/長方形 56"/>
          <p:cNvSpPr/>
          <p:nvPr/>
        </p:nvSpPr>
        <p:spPr>
          <a:xfrm>
            <a:off x="5395342" y="5690617"/>
            <a:ext cx="288032" cy="216024"/>
          </a:xfrm>
          <a:prstGeom prst="rect">
            <a:avLst/>
          </a:prstGeom>
          <a:solidFill>
            <a:srgbClr val="1F497D">
              <a:lumMod val="75000"/>
            </a:srgbClr>
          </a:solidFill>
          <a:ln w="25400" cap="flat" cmpd="sng" algn="ctr">
            <a:no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58" name="テキスト ボックス 57"/>
          <p:cNvSpPr txBox="1"/>
          <p:nvPr/>
        </p:nvSpPr>
        <p:spPr>
          <a:xfrm>
            <a:off x="2633068" y="5641503"/>
            <a:ext cx="2808312" cy="338554"/>
          </a:xfrm>
          <a:prstGeom prst="rect">
            <a:avLst/>
          </a:prstGeom>
          <a:noFill/>
        </p:spPr>
        <p:txBody>
          <a:bodyPr wrap="square" rtlCol="0">
            <a:spAutoFit/>
          </a:bodyPr>
          <a:lstStyle/>
          <a:p>
            <a:pPr>
              <a:defRPr/>
            </a:pPr>
            <a:r>
              <a:rPr lang="ja-JP" altLang="en-US" sz="1600" kern="0" dirty="0">
                <a:solidFill>
                  <a:sysClr val="windowText" lastClr="000000"/>
                </a:solidFill>
              </a:rPr>
              <a:t>＝館法</a:t>
            </a:r>
            <a:r>
              <a:rPr lang="en-US" altLang="ja-JP" sz="1600" kern="0" dirty="0">
                <a:solidFill>
                  <a:sysClr val="windowText" lastClr="000000"/>
                </a:solidFill>
              </a:rPr>
              <a:t>25</a:t>
            </a:r>
            <a:r>
              <a:rPr lang="ja-JP" altLang="en-US" sz="1600" kern="0" dirty="0">
                <a:solidFill>
                  <a:sysClr val="windowText" lastClr="000000"/>
                </a:solidFill>
              </a:rPr>
              <a:t>条の</a:t>
            </a:r>
            <a:r>
              <a:rPr lang="en-US" altLang="ja-JP" sz="1600" kern="0" dirty="0">
                <a:solidFill>
                  <a:sysClr val="windowText" lastClr="000000"/>
                </a:solidFill>
              </a:rPr>
              <a:t>3</a:t>
            </a:r>
            <a:r>
              <a:rPr lang="ja-JP" altLang="en-US" sz="1600" kern="0" dirty="0">
                <a:solidFill>
                  <a:sysClr val="windowText" lastClr="000000"/>
                </a:solidFill>
              </a:rPr>
              <a:t>に基づく収集</a:t>
            </a:r>
          </a:p>
        </p:txBody>
      </p:sp>
      <p:sp>
        <p:nvSpPr>
          <p:cNvPr id="59" name="テキスト ボックス 58"/>
          <p:cNvSpPr txBox="1"/>
          <p:nvPr/>
        </p:nvSpPr>
        <p:spPr>
          <a:xfrm>
            <a:off x="5591944" y="5641504"/>
            <a:ext cx="5761856" cy="338554"/>
          </a:xfrm>
          <a:prstGeom prst="rect">
            <a:avLst/>
          </a:prstGeom>
          <a:noFill/>
        </p:spPr>
        <p:txBody>
          <a:bodyPr wrap="square" rtlCol="0">
            <a:spAutoFit/>
          </a:bodyPr>
          <a:lstStyle/>
          <a:p>
            <a:pPr>
              <a:defRPr/>
            </a:pPr>
            <a:r>
              <a:rPr lang="ja-JP" altLang="en-US" sz="1600" kern="0" dirty="0">
                <a:solidFill>
                  <a:sysClr val="windowText" lastClr="000000"/>
                </a:solidFill>
              </a:rPr>
              <a:t>＝</a:t>
            </a:r>
            <a:r>
              <a:rPr lang="ja-JP" altLang="en-US" sz="1600" b="1" kern="0" dirty="0">
                <a:solidFill>
                  <a:sysClr val="windowText" lastClr="000000"/>
                </a:solidFill>
              </a:rPr>
              <a:t>今回の収集の対象</a:t>
            </a:r>
            <a:r>
              <a:rPr lang="ja-JP" altLang="en-US" sz="1600" kern="0" dirty="0">
                <a:solidFill>
                  <a:sysClr val="windowText" lastClr="000000"/>
                </a:solidFill>
              </a:rPr>
              <a:t>（平成</a:t>
            </a:r>
            <a:r>
              <a:rPr lang="en-US" altLang="ja-JP" sz="1600" kern="0" dirty="0">
                <a:solidFill>
                  <a:sysClr val="windowText" lastClr="000000"/>
                </a:solidFill>
              </a:rPr>
              <a:t>25</a:t>
            </a:r>
            <a:r>
              <a:rPr lang="ja-JP" altLang="en-US" sz="1600" kern="0" dirty="0">
                <a:solidFill>
                  <a:sysClr val="windowText" lastClr="000000"/>
                </a:solidFill>
              </a:rPr>
              <a:t>年</a:t>
            </a:r>
            <a:r>
              <a:rPr lang="en-US" altLang="ja-JP" sz="1600" kern="0" dirty="0">
                <a:solidFill>
                  <a:sysClr val="windowText" lastClr="000000"/>
                </a:solidFill>
              </a:rPr>
              <a:t>6</a:t>
            </a:r>
            <a:r>
              <a:rPr lang="ja-JP" altLang="en-US" sz="1600" kern="0" dirty="0">
                <a:solidFill>
                  <a:sysClr val="windowText" lastClr="000000"/>
                </a:solidFill>
              </a:rPr>
              <a:t>月</a:t>
            </a:r>
            <a:r>
              <a:rPr lang="en-US" altLang="ja-JP" sz="1600" kern="0" dirty="0">
                <a:solidFill>
                  <a:sysClr val="windowText" lastClr="000000"/>
                </a:solidFill>
              </a:rPr>
              <a:t>22</a:t>
            </a:r>
            <a:r>
              <a:rPr lang="ja-JP" altLang="en-US" sz="1600" kern="0" dirty="0">
                <a:solidFill>
                  <a:sysClr val="windowText" lastClr="000000"/>
                </a:solidFill>
              </a:rPr>
              <a:t>日公布の館法</a:t>
            </a:r>
            <a:r>
              <a:rPr lang="en-US" altLang="ja-JP" sz="1600" kern="0" dirty="0">
                <a:solidFill>
                  <a:sysClr val="windowText" lastClr="000000"/>
                </a:solidFill>
              </a:rPr>
              <a:t>25</a:t>
            </a:r>
            <a:r>
              <a:rPr lang="ja-JP" altLang="en-US" sz="1600" kern="0" dirty="0">
                <a:solidFill>
                  <a:sysClr val="windowText" lastClr="000000"/>
                </a:solidFill>
              </a:rPr>
              <a:t>条の</a:t>
            </a:r>
            <a:r>
              <a:rPr lang="en-US" altLang="ja-JP" sz="1600" kern="0" dirty="0">
                <a:solidFill>
                  <a:sysClr val="windowText" lastClr="000000"/>
                </a:solidFill>
              </a:rPr>
              <a:t>4</a:t>
            </a:r>
            <a:r>
              <a:rPr lang="ja-JP" altLang="en-US" sz="1600" kern="0" dirty="0">
                <a:solidFill>
                  <a:sysClr val="windowText" lastClr="000000"/>
                </a:solidFill>
              </a:rPr>
              <a:t>）</a:t>
            </a:r>
          </a:p>
        </p:txBody>
      </p:sp>
      <p:sp>
        <p:nvSpPr>
          <p:cNvPr id="61" name="正方形/長方形 60"/>
          <p:cNvSpPr/>
          <p:nvPr/>
        </p:nvSpPr>
        <p:spPr>
          <a:xfrm>
            <a:off x="4079776" y="2279943"/>
            <a:ext cx="3600400" cy="2733233"/>
          </a:xfrm>
          <a:prstGeom prst="rect">
            <a:avLst/>
          </a:prstGeom>
          <a:noFill/>
          <a:ln w="76200" cap="flat" cmpd="sng" algn="ctr">
            <a:solidFill>
              <a:srgbClr val="FF0000"/>
            </a:solidFill>
            <a:prstDash val="sysDash"/>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62" name="タイトル 1"/>
          <p:cNvSpPr txBox="1">
            <a:spLocks/>
          </p:cNvSpPr>
          <p:nvPr/>
        </p:nvSpPr>
        <p:spPr>
          <a:xfrm>
            <a:off x="7671544" y="2089386"/>
            <a:ext cx="1547664" cy="663004"/>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defRPr/>
            </a:pPr>
            <a:r>
              <a:rPr kumimoji="0" lang="ja-JP" altLang="en-US" sz="1800" kern="0" dirty="0">
                <a:solidFill>
                  <a:sysClr val="windowText" lastClr="000000"/>
                </a:solidFill>
              </a:rPr>
              <a:t>ウェブサイト</a:t>
            </a:r>
            <a:endParaRPr kumimoji="0" lang="en-US" altLang="ja-JP" sz="1800" kern="0" dirty="0">
              <a:solidFill>
                <a:sysClr val="windowText" lastClr="000000"/>
              </a:solidFill>
            </a:endParaRPr>
          </a:p>
          <a:p>
            <a:pPr>
              <a:lnSpc>
                <a:spcPts val="2000"/>
              </a:lnSpc>
              <a:defRPr/>
            </a:pPr>
            <a:r>
              <a:rPr kumimoji="0" lang="ja-JP" altLang="en-US" sz="1800" kern="0" dirty="0">
                <a:solidFill>
                  <a:sysClr val="windowText" lastClr="000000"/>
                </a:solidFill>
              </a:rPr>
              <a:t>情報</a:t>
            </a:r>
          </a:p>
        </p:txBody>
      </p:sp>
      <p:sp>
        <p:nvSpPr>
          <p:cNvPr id="69" name="タイトル 1"/>
          <p:cNvSpPr txBox="1">
            <a:spLocks/>
          </p:cNvSpPr>
          <p:nvPr/>
        </p:nvSpPr>
        <p:spPr>
          <a:xfrm>
            <a:off x="4366751" y="1916832"/>
            <a:ext cx="2882434" cy="504056"/>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defRPr/>
            </a:pPr>
            <a:r>
              <a:rPr kumimoji="0" lang="ja-JP" altLang="en-US" sz="2400" kern="0" dirty="0">
                <a:solidFill>
                  <a:sysClr val="windowText" lastClr="000000"/>
                </a:solidFill>
              </a:rPr>
              <a:t>「インターネット資料」</a:t>
            </a:r>
          </a:p>
        </p:txBody>
      </p:sp>
      <p:sp>
        <p:nvSpPr>
          <p:cNvPr id="22" name="フッター プレースホルダ 21"/>
          <p:cNvSpPr>
            <a:spLocks noGrp="1"/>
          </p:cNvSpPr>
          <p:nvPr>
            <p:ph type="ftr" sz="quarter" idx="11"/>
          </p:nvPr>
        </p:nvSpPr>
        <p:spPr/>
        <p:txBody>
          <a:bodyPr/>
          <a:lstStyle/>
          <a:p>
            <a:endParaRPr kumimoji="0" lang="en-US" dirty="0"/>
          </a:p>
        </p:txBody>
      </p:sp>
    </p:spTree>
    <p:extLst>
      <p:ext uri="{BB962C8B-B14F-4D97-AF65-F5344CB8AC3E}">
        <p14:creationId xmlns:p14="http://schemas.microsoft.com/office/powerpoint/2010/main" val="293600043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t>保存対策</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49</a:t>
            </a:fld>
            <a:endParaRPr lang="en-US">
              <a:solidFill>
                <a:prstClr val="black">
                  <a:lumMod val="85000"/>
                  <a:lumOff val="15000"/>
                </a:prstClr>
              </a:solidFill>
            </a:endParaRPr>
          </a:p>
        </p:txBody>
      </p:sp>
      <p:sp>
        <p:nvSpPr>
          <p:cNvPr id="3" name="サブタイトル 2"/>
          <p:cNvSpPr>
            <a:spLocks noGrp="1"/>
          </p:cNvSpPr>
          <p:nvPr>
            <p:ph type="subTitle" idx="1"/>
          </p:nvPr>
        </p:nvSpPr>
        <p:spPr/>
        <p:style>
          <a:lnRef idx="1">
            <a:schemeClr val="accent6"/>
          </a:lnRef>
          <a:fillRef idx="2">
            <a:schemeClr val="accent6"/>
          </a:fillRef>
          <a:effectRef idx="1">
            <a:schemeClr val="accent6"/>
          </a:effectRef>
          <a:fontRef idx="minor">
            <a:schemeClr val="dk1"/>
          </a:fontRef>
        </p:style>
        <p:txBody>
          <a:bodyPr/>
          <a:lstStyle/>
          <a:p>
            <a:endParaRPr kumimoji="1" lang="ja-JP" altLang="en-US" dirty="0"/>
          </a:p>
        </p:txBody>
      </p:sp>
    </p:spTree>
    <p:extLst>
      <p:ext uri="{BB962C8B-B14F-4D97-AF65-F5344CB8AC3E}">
        <p14:creationId xmlns:p14="http://schemas.microsoft.com/office/powerpoint/2010/main" val="15513923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図書館員になって感じたこと</a:t>
            </a:r>
            <a:endParaRPr kumimoji="1" lang="ja-JP" altLang="en-US" dirty="0"/>
          </a:p>
        </p:txBody>
      </p:sp>
      <p:sp>
        <p:nvSpPr>
          <p:cNvPr id="3" name="コンテンツ プレースホルダー 2"/>
          <p:cNvSpPr>
            <a:spLocks noGrp="1"/>
          </p:cNvSpPr>
          <p:nvPr>
            <p:ph sz="half" idx="1"/>
          </p:nvPr>
        </p:nvSpPr>
        <p:spPr>
          <a:xfrm>
            <a:off x="162560" y="1052737"/>
            <a:ext cx="5857240" cy="5073427"/>
          </a:xfrm>
        </p:spPr>
        <p:txBody>
          <a:bodyPr>
            <a:normAutofit fontScale="92500"/>
          </a:bodyPr>
          <a:lstStyle/>
          <a:p>
            <a:r>
              <a:rPr lang="ja-JP" altLang="en-US" dirty="0" smtClean="0"/>
              <a:t>社会の</a:t>
            </a:r>
            <a:r>
              <a:rPr lang="ja-JP" altLang="en-US" dirty="0"/>
              <a:t>変化への対応が遅い。 </a:t>
            </a:r>
          </a:p>
          <a:p>
            <a:pPr lvl="1"/>
            <a:r>
              <a:rPr lang="ja-JP" altLang="en-US" dirty="0"/>
              <a:t>保守的。もっと外</a:t>
            </a:r>
            <a:r>
              <a:rPr lang="ja-JP" altLang="en-US" dirty="0" smtClean="0"/>
              <a:t>を</a:t>
            </a:r>
            <a:r>
              <a:rPr lang="ja-JP" altLang="en-US" dirty="0"/>
              <a:t>見</a:t>
            </a:r>
            <a:r>
              <a:rPr lang="ja-JP" altLang="en-US" dirty="0" smtClean="0"/>
              <a:t>て </a:t>
            </a:r>
            <a:endParaRPr lang="en-US" altLang="ja-JP" dirty="0" smtClean="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smtClean="0"/>
              <a:t>外向けと内向けのギャップ</a:t>
            </a:r>
            <a:endParaRPr lang="en-US" altLang="ja-JP" dirty="0" smtClean="0"/>
          </a:p>
          <a:p>
            <a:pPr lvl="1"/>
            <a:r>
              <a:rPr lang="ja-JP" altLang="en-US" dirty="0" smtClean="0"/>
              <a:t>外向け</a:t>
            </a:r>
            <a:r>
              <a:rPr lang="ja-JP" altLang="en-US" dirty="0"/>
              <a:t>のプレゼン内容と、内部での議論のギャップ </a:t>
            </a:r>
            <a:endParaRPr lang="en-US" altLang="ja-JP" dirty="0" smtClean="0"/>
          </a:p>
          <a:p>
            <a:r>
              <a:rPr lang="ja-JP" altLang="en-US" dirty="0" smtClean="0"/>
              <a:t>部局会議が利害</a:t>
            </a:r>
            <a:r>
              <a:rPr lang="ja-JP" altLang="en-US" dirty="0"/>
              <a:t>調整の</a:t>
            </a:r>
            <a:r>
              <a:rPr lang="ja-JP" altLang="en-US" dirty="0" smtClean="0"/>
              <a:t>場になっている </a:t>
            </a:r>
            <a:endParaRPr lang="ja-JP" altLang="en-US" dirty="0"/>
          </a:p>
          <a:p>
            <a:endParaRPr lang="ja-JP" altLang="en-US" dirty="0"/>
          </a:p>
          <a:p>
            <a:endParaRPr lang="ja-JP" altLang="en-US" dirty="0"/>
          </a:p>
          <a:p>
            <a:endParaRPr kumimoji="1" lang="ja-JP" altLang="en-US" dirty="0"/>
          </a:p>
        </p:txBody>
      </p:sp>
      <p:sp>
        <p:nvSpPr>
          <p:cNvPr id="4" name="コンテンツ プレースホルダー 3"/>
          <p:cNvSpPr>
            <a:spLocks noGrp="1"/>
          </p:cNvSpPr>
          <p:nvPr>
            <p:ph sz="half" idx="2"/>
          </p:nvPr>
        </p:nvSpPr>
        <p:spPr>
          <a:xfrm>
            <a:off x="6172200" y="1052737"/>
            <a:ext cx="5847080" cy="5668739"/>
          </a:xfrm>
        </p:spPr>
        <p:txBody>
          <a:bodyPr>
            <a:normAutofit fontScale="92500"/>
          </a:bodyPr>
          <a:lstStyle/>
          <a:p>
            <a:r>
              <a:rPr lang="ja-JP" altLang="en-US" dirty="0" smtClean="0"/>
              <a:t>組織内論理</a:t>
            </a:r>
            <a:r>
              <a:rPr lang="ja-JP" altLang="en-US" dirty="0"/>
              <a:t>、図書館の世界だけで考えていること </a:t>
            </a:r>
            <a:endParaRPr lang="en-US" altLang="ja-JP" dirty="0" smtClean="0"/>
          </a:p>
          <a:p>
            <a:pPr lvl="1"/>
            <a:r>
              <a:rPr lang="zh-TW" altLang="en-US" dirty="0"/>
              <a:t>単館主義（自己完結型） </a:t>
            </a:r>
          </a:p>
          <a:p>
            <a:pPr lvl="1"/>
            <a:r>
              <a:rPr lang="ja-JP" altLang="en-US" dirty="0"/>
              <a:t>図書館以外のサービスの状況を利用して感じる便利さを </a:t>
            </a:r>
          </a:p>
          <a:p>
            <a:pPr lvl="1"/>
            <a:r>
              <a:rPr lang="ja-JP" altLang="en-US" dirty="0"/>
              <a:t>業務的には、紙資料の蔵書目録至上主義 </a:t>
            </a:r>
            <a:endParaRPr lang="en-US" altLang="ja-JP" dirty="0" smtClean="0"/>
          </a:p>
          <a:p>
            <a:r>
              <a:rPr lang="ja-JP" altLang="en-US" dirty="0" smtClean="0"/>
              <a:t>労働</a:t>
            </a:r>
            <a:r>
              <a:rPr lang="ja-JP" altLang="en-US" dirty="0"/>
              <a:t>集約的な</a:t>
            </a:r>
            <a:r>
              <a:rPr lang="ja-JP" altLang="en-US" dirty="0" smtClean="0"/>
              <a:t>業務</a:t>
            </a:r>
            <a:endParaRPr lang="en-US" altLang="ja-JP" dirty="0" smtClean="0"/>
          </a:p>
          <a:p>
            <a:pPr lvl="1"/>
            <a:r>
              <a:rPr lang="ja-JP" altLang="en-US" dirty="0" smtClean="0"/>
              <a:t>人海戦術</a:t>
            </a:r>
            <a:endParaRPr lang="en-US" altLang="ja-JP" dirty="0" smtClean="0"/>
          </a:p>
          <a:p>
            <a:pPr lvl="1"/>
            <a:r>
              <a:rPr lang="ja-JP" altLang="en-US" dirty="0" smtClean="0"/>
              <a:t>個人</a:t>
            </a:r>
            <a:r>
              <a:rPr lang="ja-JP" altLang="en-US" dirty="0"/>
              <a:t>のスキルに依存した業務に </a:t>
            </a:r>
            <a:endParaRPr lang="en-US" altLang="ja-JP" dirty="0" smtClean="0"/>
          </a:p>
          <a:p>
            <a:r>
              <a:rPr lang="ja-JP" altLang="en-US" dirty="0" smtClean="0"/>
              <a:t>システム化</a:t>
            </a:r>
            <a:endParaRPr lang="en-US" altLang="ja-JP" dirty="0" smtClean="0"/>
          </a:p>
          <a:p>
            <a:pPr lvl="1"/>
            <a:r>
              <a:rPr lang="ja-JP" altLang="en-US" dirty="0" smtClean="0"/>
              <a:t>要件</a:t>
            </a:r>
            <a:r>
              <a:rPr lang="ja-JP" altLang="en-US" dirty="0"/>
              <a:t>定義ができない </a:t>
            </a:r>
          </a:p>
          <a:p>
            <a:pPr lvl="1"/>
            <a:r>
              <a:rPr lang="ja-JP" altLang="en-US" dirty="0"/>
              <a:t>システムを知らない人がシステム化要件を決めている </a:t>
            </a:r>
          </a:p>
          <a:p>
            <a:pPr lvl="1"/>
            <a:r>
              <a:rPr lang="ja-JP" altLang="en-US" dirty="0" smtClean="0"/>
              <a:t>要素</a:t>
            </a:r>
            <a:r>
              <a:rPr lang="ja-JP" altLang="en-US" dirty="0"/>
              <a:t>技術をいかに選択し、適用して課題解決の実現ができるか </a:t>
            </a:r>
          </a:p>
          <a:p>
            <a:pPr lvl="1"/>
            <a:endParaRPr lang="ja-JP" altLang="en-US" dirty="0"/>
          </a:p>
          <a:p>
            <a:endParaRPr lang="ja-JP" altLang="en-US" dirty="0"/>
          </a:p>
          <a:p>
            <a:pPr lvl="1"/>
            <a:endParaRPr lang="ja-JP" altLang="en-US" dirty="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a:t>
            </a:fld>
            <a:endParaRPr kumimoji="0" lang="en-US"/>
          </a:p>
        </p:txBody>
      </p:sp>
      <p:sp>
        <p:nvSpPr>
          <p:cNvPr id="7" name="横巻き 6"/>
          <p:cNvSpPr/>
          <p:nvPr/>
        </p:nvSpPr>
        <p:spPr>
          <a:xfrm>
            <a:off x="2101133" y="5073052"/>
            <a:ext cx="3798734" cy="1040979"/>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400" dirty="0">
                <a:latin typeface="+mj-ea"/>
                <a:ea typeface="+mj-ea"/>
              </a:rPr>
              <a:t>13</a:t>
            </a:r>
            <a:r>
              <a:rPr lang="ja-JP" altLang="en-US" sz="2400" dirty="0">
                <a:latin typeface="+mj-ea"/>
                <a:ea typeface="+mj-ea"/>
              </a:rPr>
              <a:t>年前の</a:t>
            </a:r>
            <a:r>
              <a:rPr lang="en-US" altLang="ja-JP" sz="2400" dirty="0">
                <a:latin typeface="+mj-ea"/>
                <a:ea typeface="+mj-ea"/>
              </a:rPr>
              <a:t>NDL</a:t>
            </a:r>
            <a:r>
              <a:rPr lang="ja-JP" altLang="en-US" sz="2400" dirty="0" err="1">
                <a:latin typeface="+mj-ea"/>
                <a:ea typeface="+mj-ea"/>
              </a:rPr>
              <a:t>、</a:t>
            </a:r>
            <a:endParaRPr lang="en-US" altLang="ja-JP" sz="2400" dirty="0">
              <a:latin typeface="+mj-ea"/>
              <a:ea typeface="+mj-ea"/>
            </a:endParaRPr>
          </a:p>
          <a:p>
            <a:pPr algn="ctr"/>
            <a:r>
              <a:rPr lang="ja-JP" altLang="en-US" sz="2400" dirty="0">
                <a:latin typeface="+mj-ea"/>
                <a:ea typeface="+mj-ea"/>
              </a:rPr>
              <a:t>他の図書館はどう？</a:t>
            </a:r>
            <a:endParaRPr lang="ja-JP" altLang="ja-JP" sz="2400" dirty="0">
              <a:latin typeface="+mj-ea"/>
              <a:ea typeface="+mj-ea"/>
            </a:endParaRPr>
          </a:p>
        </p:txBody>
      </p:sp>
    </p:spTree>
    <p:extLst>
      <p:ext uri="{BB962C8B-B14F-4D97-AF65-F5344CB8AC3E}">
        <p14:creationId xmlns:p14="http://schemas.microsoft.com/office/powerpoint/2010/main" val="15059084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en-US" altLang="ja-JP" dirty="0" smtClean="0"/>
              <a:t>NDL</a:t>
            </a:r>
            <a:r>
              <a:rPr kumimoji="1" lang="ja-JP" altLang="en-US" dirty="0" smtClean="0"/>
              <a:t>所蔵資料の二次利用</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50</a:t>
            </a:fld>
            <a:endParaRPr lang="en-US">
              <a:solidFill>
                <a:prstClr val="black">
                  <a:lumMod val="85000"/>
                  <a:lumOff val="15000"/>
                </a:prstClr>
              </a:solidFill>
            </a:endParaRPr>
          </a:p>
        </p:txBody>
      </p:sp>
      <p:sp>
        <p:nvSpPr>
          <p:cNvPr id="3" name="サブタイトル 2"/>
          <p:cNvSpPr>
            <a:spLocks noGrp="1"/>
          </p:cNvSpPr>
          <p:nvPr>
            <p:ph type="subTitle" idx="1"/>
          </p:nvPr>
        </p:nvSpPr>
        <p:spPr/>
        <p:style>
          <a:lnRef idx="2">
            <a:schemeClr val="accent6"/>
          </a:lnRef>
          <a:fillRef idx="1">
            <a:schemeClr val="lt1"/>
          </a:fillRef>
          <a:effectRef idx="0">
            <a:schemeClr val="accent6"/>
          </a:effectRef>
          <a:fontRef idx="minor">
            <a:schemeClr val="dk1"/>
          </a:fontRef>
        </p:style>
        <p:txBody>
          <a:bodyPr>
            <a:normAutofit/>
          </a:bodyPr>
          <a:lstStyle/>
          <a:p>
            <a:pPr>
              <a:spcBef>
                <a:spcPts val="1800"/>
              </a:spcBef>
            </a:pPr>
            <a:r>
              <a:rPr lang="ja-JP" altLang="en-US" dirty="0">
                <a:solidFill>
                  <a:schemeClr val="tx1"/>
                </a:solidFill>
              </a:rPr>
              <a:t>デジタル化資料の利活用に向けて</a:t>
            </a:r>
            <a:endParaRPr lang="en-US" altLang="ja-JP" dirty="0">
              <a:solidFill>
                <a:schemeClr val="tx1"/>
              </a:solidFill>
            </a:endParaRPr>
          </a:p>
          <a:p>
            <a:pPr>
              <a:spcBef>
                <a:spcPts val="1800"/>
              </a:spcBef>
            </a:pPr>
            <a:r>
              <a:rPr lang="ja-JP" altLang="en-US" dirty="0">
                <a:solidFill>
                  <a:schemeClr val="tx1"/>
                </a:solidFill>
              </a:rPr>
              <a:t>関係者協議による調整</a:t>
            </a:r>
            <a:endParaRPr lang="en-US" altLang="ja-JP" dirty="0">
              <a:solidFill>
                <a:schemeClr val="tx1"/>
              </a:solidFill>
            </a:endParaRPr>
          </a:p>
          <a:p>
            <a:pPr>
              <a:spcBef>
                <a:spcPts val="1800"/>
              </a:spcBef>
            </a:pPr>
            <a:r>
              <a:rPr lang="ja-JP" altLang="en-US" dirty="0">
                <a:solidFill>
                  <a:schemeClr val="tx1"/>
                </a:solidFill>
              </a:rPr>
              <a:t>デジタル化資料の転載利用</a:t>
            </a:r>
            <a:endParaRPr lang="en-US" altLang="ja-JP" dirty="0">
              <a:solidFill>
                <a:schemeClr val="tx1"/>
              </a:solidFill>
            </a:endParaRPr>
          </a:p>
          <a:p>
            <a:endParaRPr kumimoji="1" lang="ja-JP" altLang="en-US" dirty="0"/>
          </a:p>
        </p:txBody>
      </p:sp>
    </p:spTree>
    <p:extLst>
      <p:ext uri="{BB962C8B-B14F-4D97-AF65-F5344CB8AC3E}">
        <p14:creationId xmlns:p14="http://schemas.microsoft.com/office/powerpoint/2010/main" val="24545889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09600" y="1268760"/>
            <a:ext cx="11247120" cy="5184576"/>
          </a:xfrm>
        </p:spPr>
        <p:txBody>
          <a:bodyPr>
            <a:noAutofit/>
          </a:bodyPr>
          <a:lstStyle/>
          <a:p>
            <a:pPr>
              <a:spcBef>
                <a:spcPts val="0"/>
              </a:spcBef>
            </a:pPr>
            <a:r>
              <a:rPr lang="ja-JP" altLang="en-US" dirty="0">
                <a:latin typeface="+mn-ea"/>
              </a:rPr>
              <a:t>平成</a:t>
            </a:r>
            <a:r>
              <a:rPr lang="en-US" altLang="ja-JP" dirty="0">
                <a:latin typeface="+mn-ea"/>
              </a:rPr>
              <a:t>12</a:t>
            </a:r>
            <a:r>
              <a:rPr lang="ja-JP" altLang="en-US" dirty="0">
                <a:latin typeface="+mn-ea"/>
              </a:rPr>
              <a:t>年度から資料デジタル化実施</a:t>
            </a:r>
            <a:r>
              <a:rPr lang="zh-TW" altLang="en-US"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rPr>
              <a:t>法第</a:t>
            </a:r>
            <a:r>
              <a:rPr lang="en-US" altLang="zh-TW" sz="2000" dirty="0">
                <a:latin typeface="ＭＳ Ｐゴシック" panose="020B0600070205080204" pitchFamily="50" charset="-128"/>
                <a:ea typeface="ＭＳ Ｐゴシック" panose="020B0600070205080204" pitchFamily="50" charset="-128"/>
              </a:rPr>
              <a:t>31</a:t>
            </a:r>
            <a:r>
              <a:rPr lang="zh-TW" altLang="en-US" sz="2000" dirty="0">
                <a:latin typeface="ＭＳ Ｐゴシック" panose="020B0600070205080204" pitchFamily="50" charset="-128"/>
                <a:ea typeface="ＭＳ Ｐゴシック" panose="020B0600070205080204" pitchFamily="50" charset="-128"/>
              </a:rPr>
              <a:t>条</a:t>
            </a:r>
            <a:r>
              <a:rPr lang="en-US" altLang="ja-JP" sz="2000" dirty="0">
                <a:latin typeface="ＭＳ Ｐゴシック" panose="020B0600070205080204" pitchFamily="50" charset="-128"/>
                <a:ea typeface="ＭＳ Ｐゴシック" panose="020B0600070205080204" pitchFamily="50" charset="-128"/>
              </a:rPr>
              <a:t>1</a:t>
            </a:r>
            <a:r>
              <a:rPr lang="zh-TW" altLang="en-US" sz="2000" dirty="0">
                <a:latin typeface="ＭＳ Ｐゴシック" panose="020B0600070205080204" pitchFamily="50" charset="-128"/>
                <a:ea typeface="ＭＳ Ｐゴシック" panose="020B0600070205080204" pitchFamily="50" charset="-128"/>
              </a:rPr>
              <a:t>項</a:t>
            </a:r>
            <a:r>
              <a:rPr lang="en-US" altLang="ja-JP" sz="2000" dirty="0">
                <a:latin typeface="ＭＳ Ｐゴシック" panose="020B0600070205080204" pitchFamily="50" charset="-128"/>
                <a:ea typeface="ＭＳ Ｐゴシック" panose="020B0600070205080204" pitchFamily="50" charset="-128"/>
              </a:rPr>
              <a:t>2</a:t>
            </a:r>
            <a:r>
              <a:rPr lang="ja-JP" altLang="en-US" sz="2000" dirty="0">
                <a:latin typeface="ＭＳ Ｐゴシック" panose="020B0600070205080204" pitchFamily="50" charset="-128"/>
                <a:ea typeface="ＭＳ Ｐゴシック" panose="020B0600070205080204" pitchFamily="50" charset="-128"/>
              </a:rPr>
              <a:t>号</a:t>
            </a:r>
            <a:r>
              <a:rPr lang="zh-TW" altLang="en-US" sz="2000" dirty="0">
                <a:latin typeface="ＭＳ Ｐゴシック" panose="020B0600070205080204" pitchFamily="50" charset="-128"/>
                <a:ea typeface="ＭＳ Ｐゴシック" panose="020B0600070205080204" pitchFamily="50" charset="-128"/>
              </a:rPr>
              <a:t>）</a:t>
            </a:r>
            <a:endParaRPr lang="en-US" altLang="ja-JP" dirty="0">
              <a:latin typeface="ＭＳ Ｐゴシック" panose="020B0600070205080204" pitchFamily="50" charset="-128"/>
            </a:endParaRPr>
          </a:p>
          <a:p>
            <a:pPr marL="457200" lvl="1" indent="0">
              <a:spcBef>
                <a:spcPts val="0"/>
              </a:spcBef>
              <a:buNone/>
            </a:pPr>
            <a:r>
              <a:rPr lang="ja-JP" altLang="en-US" dirty="0">
                <a:latin typeface="+mn-ea"/>
              </a:rPr>
              <a:t>－著作権処理を行いインターネットで公開</a:t>
            </a:r>
            <a:endParaRPr lang="en-US" altLang="ja-JP" dirty="0">
              <a:latin typeface="+mn-ea"/>
            </a:endParaRPr>
          </a:p>
          <a:p>
            <a:pPr>
              <a:spcBef>
                <a:spcPts val="1200"/>
              </a:spcBef>
              <a:spcAft>
                <a:spcPts val="1200"/>
              </a:spcAft>
            </a:pPr>
            <a:r>
              <a:rPr lang="ja-JP" altLang="en-US" dirty="0">
                <a:latin typeface="+mn-ea"/>
              </a:rPr>
              <a:t>文化審議会「</a:t>
            </a:r>
            <a:r>
              <a:rPr lang="ja-JP" altLang="en-US" b="1" dirty="0">
                <a:solidFill>
                  <a:schemeClr val="accent2">
                    <a:lumMod val="75000"/>
                  </a:schemeClr>
                </a:solidFill>
                <a:latin typeface="+mn-ea"/>
              </a:rPr>
              <a:t>過去の著作物等の利用の円滑化のための方策について</a:t>
            </a:r>
            <a:r>
              <a:rPr lang="ja-JP" altLang="en-US" sz="2400" b="1" dirty="0">
                <a:solidFill>
                  <a:schemeClr val="accent2">
                    <a:lumMod val="75000"/>
                  </a:schemeClr>
                </a:solidFill>
                <a:latin typeface="+mn-ea"/>
              </a:rPr>
              <a:t>（中間総括）</a:t>
            </a:r>
            <a:r>
              <a:rPr lang="ja-JP" altLang="en-US" dirty="0">
                <a:latin typeface="+mn-ea"/>
              </a:rPr>
              <a:t>」</a:t>
            </a:r>
            <a:r>
              <a:rPr lang="ja-JP" altLang="en-US" sz="2400" dirty="0">
                <a:latin typeface="+mn-ea"/>
              </a:rPr>
              <a:t>（平成</a:t>
            </a:r>
            <a:r>
              <a:rPr lang="en-US" altLang="ja-JP" sz="2400" dirty="0">
                <a:latin typeface="+mn-ea"/>
              </a:rPr>
              <a:t>20</a:t>
            </a:r>
            <a:r>
              <a:rPr lang="ja-JP" altLang="en-US" sz="2400" dirty="0">
                <a:latin typeface="+mn-ea"/>
              </a:rPr>
              <a:t>年</a:t>
            </a:r>
            <a:r>
              <a:rPr lang="en-US" altLang="ja-JP" sz="2400" dirty="0">
                <a:latin typeface="+mn-ea"/>
              </a:rPr>
              <a:t>5</a:t>
            </a:r>
            <a:r>
              <a:rPr lang="ja-JP" altLang="en-US" sz="2400" dirty="0">
                <a:latin typeface="+mn-ea"/>
              </a:rPr>
              <a:t>月）</a:t>
            </a:r>
            <a:r>
              <a:rPr lang="ja-JP" altLang="en-US" dirty="0" smtClean="0">
                <a:latin typeface="+mn-ea"/>
              </a:rPr>
              <a:t>－</a:t>
            </a:r>
            <a:r>
              <a:rPr lang="ja-JP" altLang="en-US" sz="2400" dirty="0">
                <a:latin typeface="+mn-ea"/>
              </a:rPr>
              <a:t>国立国会図書館のデジタル化資料の利用につき、関係者間の協議を提言</a:t>
            </a:r>
            <a:endParaRPr lang="en-US" altLang="ja-JP" sz="2400" dirty="0">
              <a:latin typeface="+mn-ea"/>
            </a:endParaRPr>
          </a:p>
          <a:p>
            <a:pPr>
              <a:spcBef>
                <a:spcPts val="0"/>
              </a:spcBef>
            </a:pPr>
            <a:r>
              <a:rPr lang="ja-JP" altLang="en-US" dirty="0">
                <a:latin typeface="+mn-ea"/>
              </a:rPr>
              <a:t>平成</a:t>
            </a:r>
            <a:r>
              <a:rPr lang="en-US" altLang="ja-JP" dirty="0">
                <a:latin typeface="+mn-ea"/>
              </a:rPr>
              <a:t>21</a:t>
            </a:r>
            <a:r>
              <a:rPr lang="ja-JP" altLang="en-US" dirty="0">
                <a:latin typeface="+mn-ea"/>
              </a:rPr>
              <a:t>年</a:t>
            </a:r>
            <a:r>
              <a:rPr lang="ja-JP" altLang="en-US" b="1" dirty="0">
                <a:solidFill>
                  <a:schemeClr val="accent2">
                    <a:lumMod val="75000"/>
                  </a:schemeClr>
                </a:solidFill>
                <a:latin typeface="+mn-ea"/>
              </a:rPr>
              <a:t>著作権法改正</a:t>
            </a:r>
            <a:r>
              <a:rPr lang="zh-TW" altLang="en-US"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法第</a:t>
            </a:r>
            <a:r>
              <a:rPr lang="en-US" altLang="zh-TW" sz="2000" dirty="0">
                <a:latin typeface="ＭＳ Ｐゴシック" panose="020B0600070205080204" pitchFamily="50" charset="-128"/>
                <a:ea typeface="ＭＳ Ｐゴシック" panose="020B0600070205080204" pitchFamily="50" charset="-128"/>
              </a:rPr>
              <a:t>31</a:t>
            </a:r>
            <a:r>
              <a:rPr lang="zh-TW" altLang="en-US" sz="2000" dirty="0">
                <a:latin typeface="ＭＳ Ｐゴシック" panose="020B0600070205080204" pitchFamily="50" charset="-128"/>
                <a:ea typeface="ＭＳ Ｐゴシック" panose="020B0600070205080204" pitchFamily="50" charset="-128"/>
              </a:rPr>
              <a:t>条</a:t>
            </a:r>
            <a:r>
              <a:rPr lang="en-US" altLang="zh-TW" sz="2000" dirty="0">
                <a:latin typeface="ＭＳ Ｐゴシック" panose="020B0600070205080204" pitchFamily="50" charset="-128"/>
                <a:ea typeface="ＭＳ Ｐゴシック" panose="020B0600070205080204" pitchFamily="50" charset="-128"/>
              </a:rPr>
              <a:t>2</a:t>
            </a:r>
            <a:r>
              <a:rPr lang="zh-TW" altLang="en-US" sz="2000" dirty="0">
                <a:latin typeface="ＭＳ Ｐゴシック" panose="020B0600070205080204" pitchFamily="50" charset="-128"/>
                <a:ea typeface="ＭＳ Ｐゴシック" panose="020B0600070205080204" pitchFamily="50" charset="-128"/>
              </a:rPr>
              <a:t>項新設）</a:t>
            </a:r>
            <a:endParaRPr lang="en-US" altLang="ja-JP" sz="2000" dirty="0">
              <a:latin typeface="ＭＳ Ｐゴシック" panose="020B0600070205080204" pitchFamily="50" charset="-128"/>
              <a:ea typeface="ＭＳ Ｐゴシック" panose="020B0600070205080204" pitchFamily="50" charset="-128"/>
            </a:endParaRPr>
          </a:p>
          <a:p>
            <a:pPr lvl="1">
              <a:spcBef>
                <a:spcPts val="0"/>
              </a:spcBef>
            </a:pPr>
            <a:r>
              <a:rPr lang="ja-JP" altLang="en-US" dirty="0">
                <a:latin typeface="+mn-ea"/>
              </a:rPr>
              <a:t>国立国会図書館での原本保存目的のデジタル化が可能に</a:t>
            </a:r>
          </a:p>
          <a:p>
            <a:pPr>
              <a:spcBef>
                <a:spcPts val="1200"/>
              </a:spcBef>
              <a:spcAft>
                <a:spcPts val="1200"/>
              </a:spcAft>
            </a:pPr>
            <a:r>
              <a:rPr lang="ja-JP" altLang="en-US" dirty="0">
                <a:latin typeface="+mn-ea"/>
              </a:rPr>
              <a:t>平成</a:t>
            </a:r>
            <a:r>
              <a:rPr lang="en-US" altLang="ja-JP" dirty="0">
                <a:latin typeface="+mn-ea"/>
              </a:rPr>
              <a:t>21,22</a:t>
            </a:r>
            <a:r>
              <a:rPr lang="ja-JP" altLang="en-US" dirty="0">
                <a:latin typeface="+mn-ea"/>
              </a:rPr>
              <a:t>年度に大規模デジタル化事業を実施</a:t>
            </a:r>
            <a:endParaRPr lang="en-US" altLang="ja-JP" sz="1600" dirty="0">
              <a:latin typeface="+mn-ea"/>
            </a:endParaRPr>
          </a:p>
          <a:p>
            <a:pPr>
              <a:spcBef>
                <a:spcPts val="0"/>
              </a:spcBef>
            </a:pPr>
            <a:r>
              <a:rPr lang="ja-JP" altLang="en-US" dirty="0">
                <a:latin typeface="+mn-ea"/>
              </a:rPr>
              <a:t>平成</a:t>
            </a:r>
            <a:r>
              <a:rPr lang="en-US" altLang="ja-JP" dirty="0">
                <a:latin typeface="+mn-ea"/>
              </a:rPr>
              <a:t>24</a:t>
            </a:r>
            <a:r>
              <a:rPr lang="ja-JP" altLang="en-US" dirty="0">
                <a:latin typeface="+mn-ea"/>
              </a:rPr>
              <a:t>年</a:t>
            </a:r>
            <a:r>
              <a:rPr lang="ja-JP" altLang="en-US" b="1" dirty="0">
                <a:solidFill>
                  <a:schemeClr val="accent2">
                    <a:lumMod val="75000"/>
                  </a:schemeClr>
                </a:solidFill>
                <a:latin typeface="+mn-ea"/>
              </a:rPr>
              <a:t>著作権法改正</a:t>
            </a:r>
            <a:r>
              <a:rPr lang="zh-TW" altLang="en-US"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法</a:t>
            </a:r>
            <a:r>
              <a:rPr lang="ja-JP" altLang="en-US" sz="2000" dirty="0">
                <a:latin typeface="ＭＳ Ｐゴシック" panose="020B0600070205080204" pitchFamily="50" charset="-128"/>
              </a:rPr>
              <a:t>第</a:t>
            </a:r>
            <a:r>
              <a:rPr lang="en-US" altLang="zh-TW" sz="2000" dirty="0">
                <a:latin typeface="ＭＳ Ｐゴシック" panose="020B0600070205080204" pitchFamily="50" charset="-128"/>
                <a:ea typeface="ＭＳ Ｐゴシック" panose="020B0600070205080204" pitchFamily="50" charset="-128"/>
              </a:rPr>
              <a:t>31</a:t>
            </a:r>
            <a:r>
              <a:rPr lang="zh-TW" altLang="en-US" sz="2000" dirty="0">
                <a:latin typeface="ＭＳ Ｐゴシック" panose="020B0600070205080204" pitchFamily="50" charset="-128"/>
                <a:ea typeface="ＭＳ Ｐゴシック" panose="020B0600070205080204" pitchFamily="50" charset="-128"/>
              </a:rPr>
              <a:t>条</a:t>
            </a:r>
            <a:r>
              <a:rPr lang="en-US" altLang="ja-JP" sz="2000" dirty="0">
                <a:latin typeface="ＭＳ Ｐゴシック" panose="020B0600070205080204" pitchFamily="50" charset="-128"/>
                <a:ea typeface="ＭＳ Ｐゴシック" panose="020B0600070205080204" pitchFamily="50" charset="-128"/>
              </a:rPr>
              <a:t>3</a:t>
            </a:r>
            <a:r>
              <a:rPr lang="zh-TW" altLang="en-US" sz="2000" dirty="0">
                <a:latin typeface="ＭＳ Ｐゴシック" panose="020B0600070205080204" pitchFamily="50" charset="-128"/>
                <a:ea typeface="ＭＳ Ｐゴシック" panose="020B0600070205080204" pitchFamily="50" charset="-128"/>
              </a:rPr>
              <a:t>項新設）</a:t>
            </a:r>
            <a:endParaRPr lang="en-US" altLang="ja-JP" sz="2000" dirty="0">
              <a:latin typeface="ＭＳ Ｐゴシック" panose="020B0600070205080204" pitchFamily="50" charset="-128"/>
              <a:ea typeface="ＭＳ Ｐゴシック" panose="020B0600070205080204" pitchFamily="50" charset="-128"/>
            </a:endParaRPr>
          </a:p>
          <a:p>
            <a:pPr lvl="1">
              <a:spcBef>
                <a:spcPts val="0"/>
              </a:spcBef>
            </a:pPr>
            <a:r>
              <a:rPr lang="ja-JP" altLang="en-US" dirty="0">
                <a:latin typeface="+mn-ea"/>
              </a:rPr>
              <a:t>デジタル化資料のうち絶版等資料を全国の図書館等で利用可能に　⇒　平成</a:t>
            </a:r>
            <a:r>
              <a:rPr lang="en-US" altLang="ja-JP" dirty="0">
                <a:latin typeface="+mn-ea"/>
              </a:rPr>
              <a:t>26</a:t>
            </a:r>
            <a:r>
              <a:rPr lang="ja-JP" altLang="en-US" dirty="0">
                <a:latin typeface="+mn-ea"/>
              </a:rPr>
              <a:t>年</a:t>
            </a:r>
            <a:r>
              <a:rPr lang="en-US" altLang="ja-JP" dirty="0">
                <a:latin typeface="+mn-ea"/>
              </a:rPr>
              <a:t>1</a:t>
            </a:r>
            <a:r>
              <a:rPr lang="ja-JP" altLang="en-US" dirty="0">
                <a:latin typeface="+mn-ea"/>
              </a:rPr>
              <a:t>月から図書館送信サービス開始</a:t>
            </a:r>
          </a:p>
        </p:txBody>
      </p:sp>
      <p:sp>
        <p:nvSpPr>
          <p:cNvPr id="6" name="Text Box 9"/>
          <p:cNvSpPr txBox="1">
            <a:spLocks noChangeArrowheads="1"/>
          </p:cNvSpPr>
          <p:nvPr/>
        </p:nvSpPr>
        <p:spPr bwMode="auto">
          <a:xfrm>
            <a:off x="2730103" y="5781675"/>
            <a:ext cx="365522" cy="230832"/>
          </a:xfrm>
          <a:prstGeom prst="rect">
            <a:avLst/>
          </a:prstGeom>
          <a:noFill/>
          <a:ln w="9525">
            <a:noFill/>
            <a:miter lim="800000"/>
            <a:headEnd/>
            <a:tailEnd/>
          </a:ln>
        </p:spPr>
        <p:txBody>
          <a:bodyPr>
            <a:spAutoFit/>
          </a:bodyPr>
          <a:lstStyle/>
          <a:p>
            <a:pPr marL="205979" indent="-205979">
              <a:spcBef>
                <a:spcPct val="50000"/>
              </a:spcBef>
            </a:pPr>
            <a:fld id="{CF5873E1-5B93-490B-A2A8-B049A74961E0}" type="slidenum">
              <a:rPr lang="ja-JP" altLang="en-US" sz="900" b="1">
                <a:solidFill>
                  <a:prstClr val="white"/>
                </a:solidFill>
                <a:latin typeface="Arial" charset="0"/>
              </a:rPr>
              <a:pPr marL="205979" indent="-205979">
                <a:spcBef>
                  <a:spcPct val="50000"/>
                </a:spcBef>
              </a:pPr>
              <a:t>51</a:t>
            </a:fld>
            <a:endParaRPr lang="en-US" altLang="ja-JP" sz="900" b="1">
              <a:solidFill>
                <a:prstClr val="white"/>
              </a:solidFill>
              <a:latin typeface="Arial" charset="0"/>
            </a:endParaRPr>
          </a:p>
        </p:txBody>
      </p:sp>
      <p:sp>
        <p:nvSpPr>
          <p:cNvPr id="8" name="タイトル 1"/>
          <p:cNvSpPr>
            <a:spLocks noGrp="1"/>
          </p:cNvSpPr>
          <p:nvPr>
            <p:ph type="title"/>
          </p:nvPr>
        </p:nvSpPr>
        <p:spPr>
          <a:xfrm>
            <a:off x="0" y="1"/>
            <a:ext cx="12192000" cy="1000620"/>
          </a:xfrm>
        </p:spPr>
        <p:txBody>
          <a:bodyPr>
            <a:noAutofit/>
          </a:bodyPr>
          <a:lstStyle/>
          <a:p>
            <a:r>
              <a:rPr lang="ja-JP" altLang="en-US" dirty="0" smtClean="0">
                <a:latin typeface="+mn-ea"/>
              </a:rPr>
              <a:t>デジタル化資料の利活用に向けて</a:t>
            </a:r>
            <a:endParaRPr lang="ja-JP" altLang="en-US" dirty="0">
              <a:latin typeface="+mn-ea"/>
            </a:endParaRPr>
          </a:p>
        </p:txBody>
      </p:sp>
      <p:sp>
        <p:nvSpPr>
          <p:cNvPr id="2"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51</a:t>
            </a:fld>
            <a:endParaRPr lang="ja-JP" altLang="en-US" dirty="0">
              <a:solidFill>
                <a:prstClr val="black"/>
              </a:solidFill>
            </a:endParaRPr>
          </a:p>
        </p:txBody>
      </p:sp>
    </p:spTree>
    <p:extLst>
      <p:ext uri="{BB962C8B-B14F-4D97-AF65-F5344CB8AC3E}">
        <p14:creationId xmlns:p14="http://schemas.microsoft.com/office/powerpoint/2010/main" val="1267657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75789"/>
          </a:xfrm>
        </p:spPr>
        <p:txBody>
          <a:bodyPr>
            <a:noAutofit/>
          </a:bodyPr>
          <a:lstStyle/>
          <a:p>
            <a:r>
              <a:rPr lang="ja-JP" altLang="en-US" dirty="0" smtClean="0">
                <a:latin typeface="+mn-ea"/>
              </a:rPr>
              <a:t>関係者</a:t>
            </a:r>
            <a:r>
              <a:rPr lang="ja-JP" altLang="en-US" dirty="0">
                <a:latin typeface="+mn-ea"/>
              </a:rPr>
              <a:t>協議による調整</a:t>
            </a:r>
          </a:p>
        </p:txBody>
      </p:sp>
      <p:sp>
        <p:nvSpPr>
          <p:cNvPr id="3" name="コンテンツ プレースホルダ 2"/>
          <p:cNvSpPr>
            <a:spLocks noGrp="1"/>
          </p:cNvSpPr>
          <p:nvPr>
            <p:ph idx="1"/>
          </p:nvPr>
        </p:nvSpPr>
        <p:spPr>
          <a:xfrm>
            <a:off x="579120" y="1229962"/>
            <a:ext cx="11338560" cy="5367390"/>
          </a:xfrm>
        </p:spPr>
        <p:txBody>
          <a:bodyPr>
            <a:normAutofit fontScale="25000" lnSpcReduction="20000"/>
          </a:bodyPr>
          <a:lstStyle/>
          <a:p>
            <a:pPr>
              <a:lnSpc>
                <a:spcPct val="120000"/>
              </a:lnSpc>
              <a:spcBef>
                <a:spcPts val="1200"/>
              </a:spcBef>
            </a:pPr>
            <a:r>
              <a:rPr lang="ja-JP" altLang="en-US" sz="11200" dirty="0">
                <a:latin typeface="+mj-ea"/>
                <a:ea typeface="+mj-ea"/>
              </a:rPr>
              <a:t>国立国会図書館と権利者、出版者等の関係者間の協議の場として、「</a:t>
            </a:r>
            <a:r>
              <a:rPr lang="ja-JP" altLang="en-US" sz="11200" b="1" dirty="0">
                <a:solidFill>
                  <a:schemeClr val="accent2">
                    <a:lumMod val="75000"/>
                  </a:schemeClr>
                </a:solidFill>
                <a:latin typeface="+mj-ea"/>
                <a:ea typeface="+mj-ea"/>
              </a:rPr>
              <a:t>資料デジタル化及び利用に係る関係者協議会</a:t>
            </a:r>
            <a:r>
              <a:rPr lang="ja-JP" altLang="en-US" sz="11200" dirty="0">
                <a:latin typeface="+mj-ea"/>
                <a:ea typeface="+mj-ea"/>
              </a:rPr>
              <a:t>」を設置　　（平成</a:t>
            </a:r>
            <a:r>
              <a:rPr lang="en-US" altLang="ja-JP" sz="11200" dirty="0">
                <a:latin typeface="+mj-ea"/>
                <a:ea typeface="+mj-ea"/>
              </a:rPr>
              <a:t>20</a:t>
            </a:r>
            <a:r>
              <a:rPr lang="ja-JP" altLang="en-US" sz="11200" dirty="0">
                <a:latin typeface="+mj-ea"/>
                <a:ea typeface="+mj-ea"/>
              </a:rPr>
              <a:t>年</a:t>
            </a:r>
            <a:r>
              <a:rPr lang="en-US" altLang="ja-JP" sz="11200" dirty="0">
                <a:latin typeface="+mj-ea"/>
                <a:ea typeface="+mj-ea"/>
              </a:rPr>
              <a:t>9</a:t>
            </a:r>
            <a:r>
              <a:rPr lang="ja-JP" altLang="en-US" sz="11200" dirty="0">
                <a:latin typeface="+mj-ea"/>
                <a:ea typeface="+mj-ea"/>
              </a:rPr>
              <a:t>月～）</a:t>
            </a:r>
            <a:endParaRPr lang="en-US" altLang="ja-JP" sz="11200" dirty="0">
              <a:latin typeface="+mj-ea"/>
              <a:ea typeface="+mj-ea"/>
            </a:endParaRPr>
          </a:p>
          <a:p>
            <a:pPr>
              <a:lnSpc>
                <a:spcPct val="120000"/>
              </a:lnSpc>
              <a:spcBef>
                <a:spcPts val="1200"/>
              </a:spcBef>
            </a:pPr>
            <a:r>
              <a:rPr lang="ja-JP" altLang="en-US" sz="11200" dirty="0"/>
              <a:t>図書館への限定送信に関するワーキングチームを</a:t>
            </a:r>
            <a:r>
              <a:rPr lang="ja-JP" altLang="en-US" sz="11200" dirty="0" smtClean="0"/>
              <a:t>設置（</a:t>
            </a:r>
            <a:r>
              <a:rPr lang="ja-JP" altLang="en-US" sz="11200" dirty="0"/>
              <a:t>平成</a:t>
            </a:r>
            <a:r>
              <a:rPr lang="en-US" altLang="ja-JP" sz="11200" dirty="0"/>
              <a:t>23</a:t>
            </a:r>
            <a:r>
              <a:rPr lang="ja-JP" altLang="en-US" sz="11200" dirty="0"/>
              <a:t>年</a:t>
            </a:r>
            <a:r>
              <a:rPr lang="en-US" altLang="ja-JP" sz="11200" dirty="0"/>
              <a:t>11</a:t>
            </a:r>
            <a:r>
              <a:rPr lang="ja-JP" altLang="en-US" sz="11200" dirty="0"/>
              <a:t>月～）</a:t>
            </a:r>
            <a:endParaRPr lang="en-US" altLang="ja-JP" sz="11200" dirty="0"/>
          </a:p>
          <a:p>
            <a:pPr>
              <a:lnSpc>
                <a:spcPct val="120000"/>
              </a:lnSpc>
              <a:spcBef>
                <a:spcPts val="1200"/>
              </a:spcBef>
            </a:pPr>
            <a:r>
              <a:rPr lang="ja-JP" altLang="en-US" sz="11200" dirty="0"/>
              <a:t>「</a:t>
            </a:r>
            <a:r>
              <a:rPr lang="ja-JP" altLang="en-US" sz="11200" b="1" dirty="0">
                <a:solidFill>
                  <a:schemeClr val="accent2"/>
                </a:solidFill>
              </a:rPr>
              <a:t>国立国会図書館のデジタル化資料の図書館等への限定送信に関する合意事項</a:t>
            </a:r>
            <a:r>
              <a:rPr lang="ja-JP" altLang="en-US" sz="11200" dirty="0"/>
              <a:t>」（平成</a:t>
            </a:r>
            <a:r>
              <a:rPr lang="en-US" altLang="ja-JP" sz="11200" dirty="0"/>
              <a:t>24</a:t>
            </a:r>
            <a:r>
              <a:rPr lang="ja-JP" altLang="en-US" sz="11200" dirty="0"/>
              <a:t>年</a:t>
            </a:r>
            <a:r>
              <a:rPr lang="en-US" altLang="ja-JP" sz="11200" dirty="0"/>
              <a:t>12</a:t>
            </a:r>
            <a:r>
              <a:rPr lang="ja-JP" altLang="en-US" sz="11200" dirty="0"/>
              <a:t>月）</a:t>
            </a:r>
            <a:endParaRPr lang="en-US" altLang="ja-JP" sz="11200" dirty="0"/>
          </a:p>
          <a:p>
            <a:pPr marL="0" indent="0" algn="ctr">
              <a:lnSpc>
                <a:spcPct val="120000"/>
              </a:lnSpc>
              <a:spcBef>
                <a:spcPts val="0"/>
              </a:spcBef>
              <a:buNone/>
            </a:pPr>
            <a:r>
              <a:rPr lang="en-US" altLang="ja-JP" sz="8000" dirty="0">
                <a:hlinkClick r:id="rId3"/>
              </a:rPr>
              <a:t>http://www.ndl.go.jp/jp/aboutus/digitization/digitization_agreement02.pdf</a:t>
            </a:r>
            <a:r>
              <a:rPr lang="ja-JP" altLang="en-US" sz="8000" dirty="0"/>
              <a:t>　</a:t>
            </a:r>
            <a:r>
              <a:rPr lang="ja-JP" altLang="en-US" sz="8000" b="1" dirty="0"/>
              <a:t>　</a:t>
            </a:r>
            <a:endParaRPr lang="en-US" altLang="ja-JP" sz="8000" b="1" dirty="0"/>
          </a:p>
          <a:p>
            <a:pPr marL="0" indent="0">
              <a:lnSpc>
                <a:spcPct val="120000"/>
              </a:lnSpc>
              <a:spcBef>
                <a:spcPts val="600"/>
              </a:spcBef>
              <a:buNone/>
            </a:pPr>
            <a:r>
              <a:rPr lang="ja-JP" altLang="en-US" sz="8000" b="1" dirty="0"/>
              <a:t>　　　　　　　　　　　⇔　この範囲において「図書館送信サービス」を実施</a:t>
            </a:r>
          </a:p>
          <a:p>
            <a:pPr>
              <a:lnSpc>
                <a:spcPct val="120000"/>
              </a:lnSpc>
              <a:spcBef>
                <a:spcPts val="1200"/>
              </a:spcBef>
            </a:pPr>
            <a:r>
              <a:rPr lang="ja-JP" altLang="en-US" sz="9600" dirty="0"/>
              <a:t>デジタル化する</a:t>
            </a:r>
            <a:r>
              <a:rPr lang="ja-JP" altLang="en-US" sz="9600" b="1" dirty="0">
                <a:solidFill>
                  <a:schemeClr val="accent2">
                    <a:lumMod val="75000"/>
                  </a:schemeClr>
                </a:solidFill>
              </a:rPr>
              <a:t>録音資料</a:t>
            </a:r>
            <a:r>
              <a:rPr lang="ja-JP" altLang="en-US" sz="9600" dirty="0"/>
              <a:t>の利用に係る協議のために、「録音資料のデジタル化及び利用に係る関係者協議会」を</a:t>
            </a:r>
            <a:r>
              <a:rPr lang="ja-JP" altLang="en-US" sz="9600" dirty="0" smtClean="0"/>
              <a:t>設置（</a:t>
            </a:r>
            <a:r>
              <a:rPr lang="ja-JP" altLang="en-US" sz="9600" dirty="0"/>
              <a:t>平成</a:t>
            </a:r>
            <a:r>
              <a:rPr lang="en-US" altLang="ja-JP" sz="9600" dirty="0"/>
              <a:t>26</a:t>
            </a:r>
            <a:r>
              <a:rPr lang="ja-JP" altLang="en-US" sz="9600" dirty="0"/>
              <a:t>年</a:t>
            </a:r>
            <a:r>
              <a:rPr lang="en-US" altLang="ja-JP" sz="9600" dirty="0"/>
              <a:t>5</a:t>
            </a:r>
            <a:r>
              <a:rPr lang="ja-JP" altLang="en-US" sz="9600" dirty="0"/>
              <a:t>月～）</a:t>
            </a:r>
            <a:endParaRPr lang="en-US" altLang="ja-JP" sz="9600" dirty="0"/>
          </a:p>
        </p:txBody>
      </p:sp>
      <p:sp>
        <p:nvSpPr>
          <p:cNvPr id="4" name="スライド番号プレースホルダー 3"/>
          <p:cNvSpPr>
            <a:spLocks noGrp="1"/>
          </p:cNvSpPr>
          <p:nvPr>
            <p:ph type="sldNum" sz="quarter" idx="12"/>
          </p:nvPr>
        </p:nvSpPr>
        <p:spPr/>
        <p:txBody>
          <a:bodyPr/>
          <a:lstStyle/>
          <a:p>
            <a:fld id="{AE81233C-BF56-4BFB-98E8-8EF39C2E5007}" type="slidenum">
              <a:rPr lang="ja-JP" altLang="en-US" smtClean="0">
                <a:solidFill>
                  <a:prstClr val="black"/>
                </a:solidFill>
              </a:rPr>
              <a:pPr/>
              <a:t>52</a:t>
            </a:fld>
            <a:endParaRPr lang="ja-JP" altLang="en-US" dirty="0">
              <a:solidFill>
                <a:prstClr val="black"/>
              </a:solidFill>
            </a:endParaRPr>
          </a:p>
        </p:txBody>
      </p:sp>
    </p:spTree>
    <p:extLst>
      <p:ext uri="{BB962C8B-B14F-4D97-AF65-F5344CB8AC3E}">
        <p14:creationId xmlns:p14="http://schemas.microsoft.com/office/powerpoint/2010/main" val="1401753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38200"/>
          </a:xfrm>
        </p:spPr>
        <p:txBody>
          <a:bodyPr>
            <a:normAutofit/>
          </a:bodyPr>
          <a:lstStyle/>
          <a:p>
            <a:r>
              <a:rPr lang="ja-JP" altLang="en-US" dirty="0" smtClean="0">
                <a:latin typeface="+mn-ea"/>
              </a:rPr>
              <a:t>デジタル化</a:t>
            </a:r>
            <a:r>
              <a:rPr lang="ja-JP" altLang="en-US" dirty="0">
                <a:latin typeface="+mn-ea"/>
              </a:rPr>
              <a:t>資料の転載利用</a:t>
            </a:r>
          </a:p>
        </p:txBody>
      </p:sp>
      <p:sp>
        <p:nvSpPr>
          <p:cNvPr id="4" name="スライド番号プレースホルダ 25"/>
          <p:cNvSpPr>
            <a:spLocks noGrp="1"/>
          </p:cNvSpPr>
          <p:nvPr>
            <p:ph idx="1"/>
          </p:nvPr>
        </p:nvSpPr>
        <p:spPr>
          <a:xfrm>
            <a:off x="548640" y="1412776"/>
            <a:ext cx="11338560" cy="5328592"/>
          </a:xfrm>
        </p:spPr>
        <p:txBody>
          <a:bodyPr>
            <a:normAutofit fontScale="77500" lnSpcReduction="20000"/>
          </a:bodyPr>
          <a:lstStyle/>
          <a:p>
            <a:pPr marL="0" lvl="1" indent="0" algn="ctr">
              <a:lnSpc>
                <a:spcPct val="120000"/>
              </a:lnSpc>
              <a:spcBef>
                <a:spcPts val="0"/>
              </a:spcBef>
              <a:spcAft>
                <a:spcPts val="1800"/>
              </a:spcAft>
              <a:buNone/>
              <a:defRPr/>
            </a:pPr>
            <a:r>
              <a:rPr lang="ja-JP" altLang="en-US" sz="4000" b="1" dirty="0">
                <a:solidFill>
                  <a:schemeClr val="accent5">
                    <a:lumMod val="50000"/>
                  </a:schemeClr>
                </a:solidFill>
              </a:rPr>
              <a:t>～デジタル化資料を広く社会の利用に供する～</a:t>
            </a:r>
            <a:endParaRPr lang="en-US" altLang="ja-JP" sz="4000" b="1" dirty="0">
              <a:solidFill>
                <a:schemeClr val="accent5">
                  <a:lumMod val="50000"/>
                </a:schemeClr>
              </a:solidFill>
            </a:endParaRPr>
          </a:p>
          <a:p>
            <a:pPr marL="342900" lvl="1" indent="-342900">
              <a:lnSpc>
                <a:spcPct val="120000"/>
              </a:lnSpc>
              <a:spcBef>
                <a:spcPts val="0"/>
              </a:spcBef>
              <a:buFont typeface="Wingdings" panose="05000000000000000000" pitchFamily="2" charset="2"/>
              <a:buChar char="Ø"/>
              <a:defRPr/>
            </a:pPr>
            <a:r>
              <a:rPr lang="ja-JP" altLang="en-US" sz="3400" b="1" dirty="0"/>
              <a:t>インターネット提供のデジタル化資料（</a:t>
            </a:r>
            <a:r>
              <a:rPr lang="ja-JP" altLang="en-US" sz="3400" b="1" dirty="0">
                <a:solidFill>
                  <a:schemeClr val="accent2">
                    <a:lumMod val="75000"/>
                  </a:schemeClr>
                </a:solidFill>
              </a:rPr>
              <a:t>著作権保護期間満了分）</a:t>
            </a:r>
            <a:r>
              <a:rPr lang="ja-JP" altLang="en-US" sz="3400" b="1" dirty="0"/>
              <a:t>に係る転載利用は、</a:t>
            </a:r>
            <a:r>
              <a:rPr lang="ja-JP" altLang="en-US" sz="3400" b="1" dirty="0">
                <a:solidFill>
                  <a:schemeClr val="accent2">
                    <a:lumMod val="75000"/>
                  </a:schemeClr>
                </a:solidFill>
              </a:rPr>
              <a:t>転載申込み手続が不要　</a:t>
            </a:r>
            <a:endParaRPr lang="en-US" altLang="ja-JP" sz="3400" b="1" dirty="0">
              <a:solidFill>
                <a:schemeClr val="accent2">
                  <a:lumMod val="75000"/>
                </a:schemeClr>
              </a:solidFill>
            </a:endParaRPr>
          </a:p>
          <a:p>
            <a:pPr marL="857250" lvl="3" indent="0">
              <a:lnSpc>
                <a:spcPct val="120000"/>
              </a:lnSpc>
              <a:spcBef>
                <a:spcPts val="0"/>
              </a:spcBef>
              <a:buNone/>
              <a:defRPr/>
            </a:pPr>
            <a:r>
              <a:rPr lang="ja-JP" altLang="en-US" sz="2900" dirty="0">
                <a:latin typeface="+mj-ea"/>
                <a:ea typeface="+mj-ea"/>
              </a:rPr>
              <a:t>平成</a:t>
            </a:r>
            <a:r>
              <a:rPr lang="en-US" altLang="ja-JP" sz="2900" dirty="0">
                <a:latin typeface="+mj-ea"/>
                <a:ea typeface="+mj-ea"/>
              </a:rPr>
              <a:t>26</a:t>
            </a:r>
            <a:r>
              <a:rPr lang="ja-JP" altLang="en-US" sz="2900" dirty="0">
                <a:latin typeface="+mj-ea"/>
                <a:ea typeface="+mj-ea"/>
              </a:rPr>
              <a:t>年</a:t>
            </a:r>
            <a:r>
              <a:rPr lang="en-US" altLang="ja-JP" sz="2900" dirty="0">
                <a:latin typeface="+mj-ea"/>
                <a:ea typeface="+mj-ea"/>
              </a:rPr>
              <a:t>5</a:t>
            </a:r>
            <a:r>
              <a:rPr lang="ja-JP" altLang="en-US" sz="2900" dirty="0">
                <a:latin typeface="+mj-ea"/>
                <a:ea typeface="+mj-ea"/>
              </a:rPr>
              <a:t>月</a:t>
            </a:r>
            <a:r>
              <a:rPr lang="en-US" altLang="ja-JP" sz="2900" dirty="0">
                <a:latin typeface="+mj-ea"/>
                <a:ea typeface="+mj-ea"/>
              </a:rPr>
              <a:t>1</a:t>
            </a:r>
            <a:r>
              <a:rPr lang="ja-JP" altLang="en-US" sz="2900" dirty="0">
                <a:latin typeface="+mj-ea"/>
                <a:ea typeface="+mj-ea"/>
              </a:rPr>
              <a:t>日から。</a:t>
            </a:r>
            <a:r>
              <a:rPr lang="ja-JP" altLang="en-US" sz="2900" b="1" u="sng" dirty="0">
                <a:solidFill>
                  <a:srgbClr val="FF0000"/>
                </a:solidFill>
                <a:latin typeface="+mj-ea"/>
                <a:ea typeface="+mj-ea"/>
              </a:rPr>
              <a:t>ただし、許諾または文化庁長官裁定分の転載（復刻、翻刻、掲載、放映又は展示等）を行う場合には、これまで同様、国立国会図書館への照会が必要</a:t>
            </a:r>
            <a:endParaRPr lang="ja-JP" altLang="en-US" sz="2900" dirty="0">
              <a:latin typeface="+mj-ea"/>
              <a:ea typeface="+mj-ea"/>
            </a:endParaRPr>
          </a:p>
          <a:p>
            <a:pPr lvl="1">
              <a:lnSpc>
                <a:spcPct val="120000"/>
              </a:lnSpc>
              <a:spcBef>
                <a:spcPts val="0"/>
              </a:spcBef>
              <a:defRPr/>
            </a:pPr>
            <a:endParaRPr lang="en-US" altLang="ja-JP" sz="1400" dirty="0"/>
          </a:p>
          <a:p>
            <a:pPr marL="457200" lvl="1" indent="-457200">
              <a:lnSpc>
                <a:spcPct val="120000"/>
              </a:lnSpc>
              <a:spcBef>
                <a:spcPts val="0"/>
              </a:spcBef>
              <a:buFont typeface="Wingdings" panose="05000000000000000000" pitchFamily="2" charset="2"/>
              <a:buChar char="Ø"/>
              <a:defRPr/>
            </a:pPr>
            <a:r>
              <a:rPr lang="ja-JP" altLang="en-US" sz="3400" b="1" u="sng" dirty="0">
                <a:solidFill>
                  <a:schemeClr val="accent5">
                    <a:lumMod val="50000"/>
                  </a:schemeClr>
                </a:solidFill>
                <a:latin typeface="+mj-ea"/>
                <a:ea typeface="+mj-ea"/>
              </a:rPr>
              <a:t>デジタル化資料の画像データの試行提供中　</a:t>
            </a:r>
            <a:endParaRPr lang="en-US" altLang="ja-JP" sz="3400" b="1" u="sng" dirty="0">
              <a:solidFill>
                <a:schemeClr val="accent5">
                  <a:lumMod val="50000"/>
                </a:schemeClr>
              </a:solidFill>
              <a:latin typeface="+mj-ea"/>
              <a:ea typeface="+mj-ea"/>
            </a:endParaRPr>
          </a:p>
          <a:p>
            <a:pPr marL="857250" lvl="2" indent="0">
              <a:lnSpc>
                <a:spcPct val="120000"/>
              </a:lnSpc>
              <a:spcBef>
                <a:spcPts val="0"/>
              </a:spcBef>
              <a:buNone/>
              <a:defRPr/>
            </a:pPr>
            <a:r>
              <a:rPr lang="ja-JP" altLang="en-US" sz="2900" dirty="0">
                <a:latin typeface="+mj-ea"/>
                <a:ea typeface="+mj-ea"/>
              </a:rPr>
              <a:t>平成</a:t>
            </a:r>
            <a:r>
              <a:rPr lang="en-US" altLang="ja-JP" sz="2900" dirty="0">
                <a:latin typeface="+mj-ea"/>
                <a:ea typeface="+mj-ea"/>
              </a:rPr>
              <a:t>26</a:t>
            </a:r>
            <a:r>
              <a:rPr lang="ja-JP" altLang="en-US" sz="2900" dirty="0">
                <a:latin typeface="+mj-ea"/>
                <a:ea typeface="+mj-ea"/>
              </a:rPr>
              <a:t>年</a:t>
            </a:r>
            <a:r>
              <a:rPr lang="en-US" altLang="ja-JP" sz="2900" dirty="0">
                <a:latin typeface="+mj-ea"/>
                <a:ea typeface="+mj-ea"/>
              </a:rPr>
              <a:t>8</a:t>
            </a:r>
            <a:r>
              <a:rPr lang="ja-JP" altLang="en-US" sz="2900" dirty="0">
                <a:latin typeface="+mj-ea"/>
                <a:ea typeface="+mj-ea"/>
              </a:rPr>
              <a:t>月</a:t>
            </a:r>
            <a:r>
              <a:rPr lang="en-US" altLang="ja-JP" sz="2900" dirty="0">
                <a:latin typeface="+mj-ea"/>
                <a:ea typeface="+mj-ea"/>
              </a:rPr>
              <a:t>1</a:t>
            </a:r>
            <a:r>
              <a:rPr lang="ja-JP" altLang="en-US" sz="2900" dirty="0">
                <a:latin typeface="+mj-ea"/>
                <a:ea typeface="+mj-ea"/>
              </a:rPr>
              <a:t>日から</a:t>
            </a:r>
            <a:r>
              <a:rPr lang="en-US" altLang="ja-JP" sz="2900" dirty="0">
                <a:latin typeface="+mj-ea"/>
                <a:ea typeface="+mj-ea"/>
              </a:rPr>
              <a:t>1</a:t>
            </a:r>
            <a:r>
              <a:rPr lang="ja-JP" altLang="en-US" sz="2900" dirty="0">
                <a:latin typeface="+mj-ea"/>
                <a:ea typeface="+mj-ea"/>
              </a:rPr>
              <a:t>年間、図書館送信及び国立国会図書館内限定公開の資料について、復刻・翻刻を目的とした利用に限って、画像データの試行提供</a:t>
            </a:r>
            <a:r>
              <a:rPr lang="ja-JP" altLang="en-US" sz="2600" dirty="0">
                <a:latin typeface="+mj-ea"/>
                <a:ea typeface="+mj-ea"/>
              </a:rPr>
              <a:t>（ニーズを把握、手続等を検証し、サービス体制を構築・整備）</a:t>
            </a:r>
            <a:endParaRPr lang="en-US" altLang="ja-JP" sz="2600" dirty="0">
              <a:latin typeface="+mj-ea"/>
              <a:ea typeface="+mj-ea"/>
            </a:endParaRPr>
          </a:p>
          <a:p>
            <a:pPr lvl="2">
              <a:lnSpc>
                <a:spcPct val="120000"/>
              </a:lnSpc>
              <a:spcBef>
                <a:spcPts val="0"/>
              </a:spcBef>
              <a:defRPr/>
            </a:pPr>
            <a:r>
              <a:rPr lang="ja-JP" altLang="ja-JP" sz="3000" dirty="0">
                <a:latin typeface="+mj-ea"/>
                <a:ea typeface="+mj-ea"/>
              </a:rPr>
              <a:t>申請者による著作権処理又は著作権保護期間満了の確認が必要</a:t>
            </a:r>
            <a:endParaRPr lang="en-US" altLang="ja-JP" sz="3000" dirty="0">
              <a:latin typeface="+mj-ea"/>
              <a:ea typeface="+mj-ea"/>
            </a:endParaRPr>
          </a:p>
          <a:p>
            <a:pPr lvl="2">
              <a:lnSpc>
                <a:spcPct val="120000"/>
              </a:lnSpc>
              <a:spcBef>
                <a:spcPts val="0"/>
              </a:spcBef>
              <a:defRPr/>
            </a:pPr>
            <a:r>
              <a:rPr lang="ja-JP" altLang="en-US" sz="3000" dirty="0">
                <a:latin typeface="+mj-ea"/>
                <a:ea typeface="+mj-ea"/>
              </a:rPr>
              <a:t>出版の形態等により、使用料若しくは製品の一定数の寄贈、又はその双方が条件となる場合がある　</a:t>
            </a:r>
            <a:endParaRPr lang="en-US" altLang="ja-JP" dirty="0"/>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53</a:t>
            </a:fld>
            <a:endParaRPr lang="ja-JP" altLang="en-US" dirty="0">
              <a:solidFill>
                <a:prstClr val="black"/>
              </a:solidFill>
            </a:endParaRPr>
          </a:p>
        </p:txBody>
      </p:sp>
    </p:spTree>
    <p:extLst>
      <p:ext uri="{BB962C8B-B14F-4D97-AF65-F5344CB8AC3E}">
        <p14:creationId xmlns:p14="http://schemas.microsoft.com/office/powerpoint/2010/main" val="12830557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当館保有情報の二次利用</a:t>
            </a:r>
            <a:endParaRPr kumimoji="1" lang="ja-JP" altLang="en-US" dirty="0"/>
          </a:p>
        </p:txBody>
      </p:sp>
      <p:sp>
        <p:nvSpPr>
          <p:cNvPr id="3" name="コンテンツ プレースホルダ 2"/>
          <p:cNvSpPr>
            <a:spLocks noGrp="1"/>
          </p:cNvSpPr>
          <p:nvPr>
            <p:ph sz="half" idx="1"/>
          </p:nvPr>
        </p:nvSpPr>
        <p:spPr>
          <a:xfrm>
            <a:off x="162560" y="980728"/>
            <a:ext cx="5857240" cy="5877272"/>
          </a:xfrm>
        </p:spPr>
        <p:txBody>
          <a:bodyPr>
            <a:normAutofit fontScale="77500" lnSpcReduction="20000"/>
          </a:bodyPr>
          <a:lstStyle/>
          <a:p>
            <a:r>
              <a:rPr kumimoji="1" lang="ja-JP" altLang="en-US" dirty="0" smtClean="0"/>
              <a:t>データベース提供方針の対象</a:t>
            </a:r>
            <a:endParaRPr kumimoji="1" lang="en-US" altLang="ja-JP" dirty="0" smtClean="0"/>
          </a:p>
          <a:p>
            <a:pPr lvl="1"/>
            <a:r>
              <a:rPr lang="ja-JP" altLang="en-US" dirty="0" smtClean="0"/>
              <a:t>体系的に構成したもの（検索の可否は問わない）</a:t>
            </a:r>
            <a:endParaRPr lang="en-US" altLang="ja-JP" dirty="0" smtClean="0"/>
          </a:p>
          <a:p>
            <a:pPr lvl="1"/>
            <a:r>
              <a:rPr lang="ja-JP" altLang="en-US" dirty="0" smtClean="0"/>
              <a:t>一次情報、二次情報</a:t>
            </a:r>
            <a:endParaRPr kumimoji="1" lang="en-US" altLang="ja-JP" dirty="0" smtClean="0"/>
          </a:p>
          <a:p>
            <a:r>
              <a:rPr kumimoji="1" lang="ja-JP" altLang="en-US" dirty="0" smtClean="0"/>
              <a:t>情報の分類</a:t>
            </a:r>
            <a:endParaRPr kumimoji="1" lang="en-US" altLang="ja-JP" dirty="0" smtClean="0"/>
          </a:p>
          <a:p>
            <a:pPr lvl="1"/>
            <a:r>
              <a:rPr lang="ja-JP" altLang="en-US" dirty="0" smtClean="0"/>
              <a:t>図書館資料</a:t>
            </a:r>
            <a:endParaRPr lang="en-US" altLang="ja-JP" dirty="0" smtClean="0"/>
          </a:p>
          <a:p>
            <a:pPr lvl="2"/>
            <a:r>
              <a:rPr lang="ja-JP" altLang="en-US" dirty="0" smtClean="0"/>
              <a:t>複製は実費相当</a:t>
            </a:r>
            <a:endParaRPr lang="en-US" altLang="ja-JP" dirty="0" smtClean="0"/>
          </a:p>
          <a:p>
            <a:pPr lvl="1"/>
            <a:r>
              <a:rPr kumimoji="1" lang="ja-JP" altLang="en-US" dirty="0" smtClean="0"/>
              <a:t>電子情報</a:t>
            </a:r>
            <a:endParaRPr kumimoji="1" lang="en-US" altLang="ja-JP" dirty="0" smtClean="0"/>
          </a:p>
          <a:p>
            <a:pPr lvl="2"/>
            <a:r>
              <a:rPr lang="ja-JP" altLang="en-US" dirty="0" smtClean="0"/>
              <a:t>インターネット資料</a:t>
            </a:r>
            <a:endParaRPr lang="en-US" altLang="ja-JP" dirty="0" smtClean="0"/>
          </a:p>
          <a:p>
            <a:pPr lvl="2"/>
            <a:r>
              <a:rPr kumimoji="1" lang="ja-JP" altLang="en-US" dirty="0" smtClean="0"/>
              <a:t>オンライン資料</a:t>
            </a:r>
            <a:endParaRPr kumimoji="1" lang="en-US" altLang="ja-JP" dirty="0" smtClean="0"/>
          </a:p>
          <a:p>
            <a:r>
              <a:rPr lang="ja-JP" altLang="en-US" dirty="0" smtClean="0"/>
              <a:t>資料の復刻、翻刻等</a:t>
            </a:r>
            <a:endParaRPr lang="en-US" altLang="ja-JP" dirty="0" smtClean="0"/>
          </a:p>
          <a:p>
            <a:pPr lvl="1"/>
            <a:r>
              <a:rPr kumimoji="1" lang="ja-JP" altLang="en-US" dirty="0" smtClean="0"/>
              <a:t>利用規則で、復刻、翻刻を申請・許可制にしているから、ウェブページからの転載も同等の扱いとしている？</a:t>
            </a:r>
            <a:endParaRPr kumimoji="1" lang="en-US" altLang="ja-JP" dirty="0" smtClean="0"/>
          </a:p>
          <a:p>
            <a:pPr lvl="1"/>
            <a:r>
              <a:rPr lang="ja-JP" altLang="en-US" dirty="0" smtClean="0"/>
              <a:t>外部</a:t>
            </a:r>
            <a:r>
              <a:rPr lang="en-US" altLang="ja-JP" dirty="0" smtClean="0"/>
              <a:t>API</a:t>
            </a:r>
            <a:r>
              <a:rPr lang="ja-JP" altLang="en-US" dirty="0" smtClean="0"/>
              <a:t>で自サイトに表示すること</a:t>
            </a:r>
            <a:endParaRPr lang="en-US" altLang="ja-JP" dirty="0" smtClean="0"/>
          </a:p>
          <a:p>
            <a:pPr lvl="2"/>
            <a:r>
              <a:rPr kumimoji="1" lang="ja-JP" altLang="en-US" dirty="0" smtClean="0"/>
              <a:t>ウェブサイトのサイトポリシーにおいて著作権が消滅しているコンテンツを複製して転載する場合にも申請を求めていることの均衡から、</a:t>
            </a:r>
            <a:r>
              <a:rPr kumimoji="1" lang="ja-JP" altLang="en-US" dirty="0" smtClean="0">
                <a:solidFill>
                  <a:srgbClr val="FF0000"/>
                </a:solidFill>
              </a:rPr>
              <a:t>あくまでも要請であって法的効果を伴うものではないとはいえ、申請を求めるものとしている</a:t>
            </a:r>
            <a:endParaRPr kumimoji="1" lang="en-US" altLang="ja-JP" dirty="0" smtClean="0">
              <a:solidFill>
                <a:srgbClr val="FF0000"/>
              </a:solidFill>
            </a:endParaRPr>
          </a:p>
          <a:p>
            <a:r>
              <a:rPr lang="ja-JP" altLang="en-US" dirty="0" smtClean="0"/>
              <a:t>インターネット提供の</a:t>
            </a:r>
            <a:r>
              <a:rPr lang="en-US" altLang="ja-JP" dirty="0" smtClean="0"/>
              <a:t>DB</a:t>
            </a:r>
          </a:p>
          <a:p>
            <a:pPr lvl="1"/>
            <a:r>
              <a:rPr lang="ja-JP" altLang="en-US" dirty="0" smtClean="0"/>
              <a:t>検索・閲覧、結果の複製</a:t>
            </a:r>
            <a:endParaRPr lang="en-US" altLang="ja-JP" dirty="0" smtClean="0"/>
          </a:p>
          <a:p>
            <a:pPr lvl="1"/>
            <a:r>
              <a:rPr lang="en-US" altLang="ja-JP" dirty="0" smtClean="0"/>
              <a:t>API</a:t>
            </a:r>
            <a:r>
              <a:rPr lang="ja-JP" altLang="en-US" dirty="0" smtClean="0"/>
              <a:t>連携（営利目的を除く）</a:t>
            </a:r>
            <a:endParaRPr lang="en-US" altLang="ja-JP" dirty="0" smtClean="0"/>
          </a:p>
          <a:p>
            <a:pPr lvl="2"/>
            <a:endParaRPr kumimoji="1" lang="ja-JP" altLang="en-US" dirty="0">
              <a:solidFill>
                <a:srgbClr val="FF0000"/>
              </a:solidFill>
            </a:endParaRPr>
          </a:p>
        </p:txBody>
      </p:sp>
      <p:sp>
        <p:nvSpPr>
          <p:cNvPr id="4" name="コンテンツ プレースホルダ 3"/>
          <p:cNvSpPr>
            <a:spLocks noGrp="1"/>
          </p:cNvSpPr>
          <p:nvPr>
            <p:ph sz="half" idx="2"/>
          </p:nvPr>
        </p:nvSpPr>
        <p:spPr>
          <a:xfrm>
            <a:off x="6172200" y="980728"/>
            <a:ext cx="5847080" cy="5877272"/>
          </a:xfrm>
        </p:spPr>
        <p:txBody>
          <a:bodyPr>
            <a:normAutofit fontScale="77500" lnSpcReduction="20000"/>
          </a:bodyPr>
          <a:lstStyle/>
          <a:p>
            <a:r>
              <a:rPr lang="ja-JP" altLang="en-US" dirty="0" smtClean="0"/>
              <a:t>データベースを複製して有償で発布する場合</a:t>
            </a:r>
            <a:endParaRPr lang="en-US" altLang="ja-JP" dirty="0" smtClean="0"/>
          </a:p>
          <a:p>
            <a:pPr lvl="1"/>
            <a:r>
              <a:rPr kumimoji="1" lang="ja-JP" altLang="en-US" dirty="0" smtClean="0"/>
              <a:t>使用料その他の条件は別途契約を締結して定めることとした</a:t>
            </a:r>
            <a:endParaRPr kumimoji="1" lang="en-US" altLang="ja-JP" dirty="0" smtClean="0"/>
          </a:p>
          <a:p>
            <a:pPr lvl="1"/>
            <a:r>
              <a:rPr kumimoji="1" lang="ja-JP" altLang="en-US" dirty="0" smtClean="0">
                <a:solidFill>
                  <a:srgbClr val="FF0000"/>
                </a:solidFill>
              </a:rPr>
              <a:t>財産的価値が顕在化するとはどうこう状態か？</a:t>
            </a:r>
            <a:endParaRPr kumimoji="1" lang="en-US" altLang="ja-JP" dirty="0" smtClean="0">
              <a:solidFill>
                <a:srgbClr val="FF0000"/>
              </a:solidFill>
            </a:endParaRPr>
          </a:p>
          <a:p>
            <a:pPr lvl="1"/>
            <a:r>
              <a:rPr lang="ja-JP" altLang="en-US" dirty="0" smtClean="0"/>
              <a:t>当該著作物を利用して利益を得ることになる場合は、財産法上の財産の使用に当たり、適正な対価の徴収が必要とされる（直接、間接を問わず利益を上げない場合は使用料を徴収しない）</a:t>
            </a:r>
            <a:endParaRPr lang="en-US" altLang="ja-JP" dirty="0" smtClean="0"/>
          </a:p>
          <a:p>
            <a:pPr lvl="2"/>
            <a:r>
              <a:rPr kumimoji="1" lang="ja-JP" altLang="en-US" dirty="0" smtClean="0"/>
              <a:t>使用料を徴収するか否かは、複製する</a:t>
            </a:r>
            <a:r>
              <a:rPr kumimoji="1" lang="en-US" altLang="ja-JP" dirty="0" smtClean="0"/>
              <a:t>DB</a:t>
            </a:r>
            <a:r>
              <a:rPr kumimoji="1" lang="ja-JP" altLang="en-US" dirty="0" smtClean="0"/>
              <a:t>の範囲、頒布する</a:t>
            </a:r>
            <a:r>
              <a:rPr kumimoji="1" lang="en-US" altLang="ja-JP" dirty="0" smtClean="0"/>
              <a:t>DB</a:t>
            </a:r>
            <a:r>
              <a:rPr kumimoji="1" lang="ja-JP" altLang="en-US" dirty="0" smtClean="0"/>
              <a:t>に占める当館作成の</a:t>
            </a:r>
            <a:r>
              <a:rPr kumimoji="1" lang="en-US" altLang="ja-JP" dirty="0" smtClean="0"/>
              <a:t>DB</a:t>
            </a:r>
            <a:r>
              <a:rPr kumimoji="1" lang="ja-JP" altLang="en-US" dirty="0" smtClean="0"/>
              <a:t>の割合等を総合的に考慮して判断し、軽微であれば、使用料を徴しないこともあり得る。（資料の復刻、翻刻等と同様）</a:t>
            </a:r>
            <a:endParaRPr kumimoji="1" lang="en-US" altLang="ja-JP" dirty="0" smtClean="0"/>
          </a:p>
          <a:p>
            <a:pPr lvl="2"/>
            <a:r>
              <a:rPr lang="ja-JP" altLang="en-US" dirty="0" smtClean="0">
                <a:solidFill>
                  <a:srgbClr val="FF0000"/>
                </a:solidFill>
              </a:rPr>
              <a:t>軽微の判断基準、使用料の算定方法のルール化</a:t>
            </a:r>
            <a:endParaRPr kumimoji="1" lang="en-US" altLang="ja-JP" dirty="0" smtClean="0">
              <a:solidFill>
                <a:srgbClr val="FF0000"/>
              </a:solidFill>
            </a:endParaRPr>
          </a:p>
          <a:p>
            <a:pPr lvl="1"/>
            <a:r>
              <a:rPr lang="ja-JP" altLang="en-US" dirty="0" smtClean="0"/>
              <a:t>疑問</a:t>
            </a:r>
            <a:endParaRPr lang="en-US" altLang="ja-JP" dirty="0" smtClean="0"/>
          </a:p>
          <a:p>
            <a:pPr lvl="2"/>
            <a:r>
              <a:rPr kumimoji="1" lang="ja-JP" altLang="en-US" dirty="0" smtClean="0"/>
              <a:t>国有財産法または財政法の対象となる財産は、著作物でなく、著作権？</a:t>
            </a:r>
            <a:endParaRPr kumimoji="1" lang="en-US" altLang="ja-JP" dirty="0" smtClean="0"/>
          </a:p>
          <a:p>
            <a:pPr lvl="2"/>
            <a:r>
              <a:rPr lang="ja-JP" altLang="en-US" dirty="0" smtClean="0"/>
              <a:t>インターネット公開版でなく、保存用コンテンツの利用方法</a:t>
            </a:r>
            <a:endParaRPr lang="en-US" altLang="ja-JP" dirty="0" smtClean="0"/>
          </a:p>
          <a:p>
            <a:pPr lvl="2"/>
            <a:r>
              <a:rPr kumimoji="1" lang="ja-JP" altLang="en-US" dirty="0" smtClean="0"/>
              <a:t>申請を求めているため、申請者がサイトの責任者でなければならない</a:t>
            </a:r>
            <a:endParaRPr kumimoji="1" lang="en-US" altLang="ja-JP" dirty="0" smtClean="0"/>
          </a:p>
          <a:p>
            <a:r>
              <a:rPr kumimoji="1" lang="ja-JP" altLang="en-US" dirty="0" smtClean="0"/>
              <a:t>規則、決裁で網羅的にルールが明確になっているのか</a:t>
            </a:r>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54</a:t>
            </a:fld>
            <a:endParaRPr kumimoji="0" lang="en-US" dirty="0"/>
          </a:p>
        </p:txBody>
      </p:sp>
    </p:spTree>
    <p:extLst>
      <p:ext uri="{BB962C8B-B14F-4D97-AF65-F5344CB8AC3E}">
        <p14:creationId xmlns:p14="http://schemas.microsoft.com/office/powerpoint/2010/main" val="187793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a:t>図書館送信サービス</a:t>
            </a:r>
            <a:endParaRPr kumimoji="1" lang="ja-JP" altLang="en-US" dirty="0"/>
          </a:p>
        </p:txBody>
      </p:sp>
      <p:sp>
        <p:nvSpPr>
          <p:cNvPr id="6" name="サブタイトル 5"/>
          <p:cNvSpPr>
            <a:spLocks noGrp="1"/>
          </p:cNvSpPr>
          <p:nvPr>
            <p:ph type="subTitle" idx="1"/>
          </p:nvPr>
        </p:nvSpPr>
        <p:spPr>
          <a:ln>
            <a:noFill/>
          </a:ln>
        </p:spPr>
        <p:style>
          <a:lnRef idx="2">
            <a:schemeClr val="accent6"/>
          </a:lnRef>
          <a:fillRef idx="1">
            <a:schemeClr val="lt1"/>
          </a:fillRef>
          <a:effectRef idx="0">
            <a:schemeClr val="accent6"/>
          </a:effectRef>
          <a:fontRef idx="minor">
            <a:schemeClr val="dk1"/>
          </a:fontRef>
        </p:style>
        <p:txBody>
          <a:bodyPr/>
          <a:lstStyle/>
          <a:p>
            <a:r>
              <a:rPr lang="ja-JP" altLang="en-US" dirty="0"/>
              <a:t>* </a:t>
            </a:r>
            <a:r>
              <a:rPr lang="en-US" altLang="ja-JP" dirty="0"/>
              <a:t>｢</a:t>
            </a:r>
            <a:r>
              <a:rPr lang="ja-JP" altLang="en-US" dirty="0"/>
              <a:t>国立国会図書館のデジタル化資料の図書館等への限定送信</a:t>
            </a:r>
            <a:r>
              <a:rPr lang="en-US" altLang="ja-JP" dirty="0"/>
              <a:t>｣</a:t>
            </a:r>
            <a:r>
              <a:rPr lang="ja-JP" altLang="en-US" dirty="0"/>
              <a:t>サービス</a:t>
            </a:r>
          </a:p>
          <a:p>
            <a:endParaRPr kumimoji="1" lang="ja-JP" altLang="en-US" dirty="0"/>
          </a:p>
        </p:txBody>
      </p:sp>
    </p:spTree>
    <p:extLst>
      <p:ext uri="{BB962C8B-B14F-4D97-AF65-F5344CB8AC3E}">
        <p14:creationId xmlns:p14="http://schemas.microsoft.com/office/powerpoint/2010/main" val="3932618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図書館向けデジタル化資料送信サービス</a:t>
            </a:r>
            <a:endParaRPr kumimoji="1" lang="ja-JP" altLang="en-US" dirty="0"/>
          </a:p>
        </p:txBody>
      </p:sp>
      <p:sp>
        <p:nvSpPr>
          <p:cNvPr id="4" name="スライド番号プレースホルダー 3"/>
          <p:cNvSpPr>
            <a:spLocks noGrp="1"/>
          </p:cNvSpPr>
          <p:nvPr>
            <p:ph type="sldNum" sz="quarter" idx="12"/>
          </p:nvPr>
        </p:nvSpPr>
        <p:spPr/>
        <p:txBody>
          <a:bodyPr/>
          <a:lstStyle/>
          <a:p>
            <a:fld id="{F04349AD-0BF8-4E2E-AF04-4012A4595B8B}" type="slidenum">
              <a:rPr lang="ja-JP" altLang="en-US" smtClean="0"/>
              <a:pPr/>
              <a:t>56</a:t>
            </a:fld>
            <a:endParaRPr lang="ja-JP" altLang="en-US"/>
          </a:p>
        </p:txBody>
      </p:sp>
      <p:grpSp>
        <p:nvGrpSpPr>
          <p:cNvPr id="5" name="グループ化 4"/>
          <p:cNvGrpSpPr/>
          <p:nvPr/>
        </p:nvGrpSpPr>
        <p:grpSpPr>
          <a:xfrm>
            <a:off x="2698680" y="1385035"/>
            <a:ext cx="7355216" cy="4847420"/>
            <a:chOff x="467544" y="847724"/>
            <a:chExt cx="8131944" cy="5359320"/>
          </a:xfrm>
        </p:grpSpPr>
        <p:pic>
          <p:nvPicPr>
            <p:cNvPr id="6"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44513" y="847724"/>
              <a:ext cx="8054975" cy="5172075"/>
            </a:xfrm>
            <a:prstGeom prst="rect">
              <a:avLst/>
            </a:prstGeom>
            <a:noFill/>
            <a:ln w="9525" cap="flat" cmpd="sng">
              <a:noFill/>
              <a:prstDash val="solid"/>
              <a:miter lim="800000"/>
              <a:headEnd type="none" w="med" len="med"/>
              <a:tailEnd type="none" w="med" len="med"/>
            </a:ln>
            <a:effectLst>
              <a:outerShdw dir="2700000" algn="tl" rotWithShape="0">
                <a:prstClr val="black">
                  <a:alpha val="40000"/>
                </a:prstClr>
              </a:outerShdw>
            </a:effectLst>
          </p:spPr>
        </p:pic>
        <p:pic>
          <p:nvPicPr>
            <p:cNvPr id="7" name="Picture 6"/>
            <p:cNvPicPr>
              <a:picLocks noChangeAspect="1" noChangeArrowheads="1"/>
            </p:cNvPicPr>
            <p:nvPr/>
          </p:nvPicPr>
          <p:blipFill>
            <a:blip r:embed="rId3" cstate="print"/>
            <a:srcRect/>
            <a:stretch>
              <a:fillRect/>
            </a:stretch>
          </p:blipFill>
          <p:spPr bwMode="auto">
            <a:xfrm>
              <a:off x="5292080" y="4365104"/>
              <a:ext cx="1080120" cy="711525"/>
            </a:xfrm>
            <a:prstGeom prst="rect">
              <a:avLst/>
            </a:prstGeom>
            <a:noFill/>
            <a:ln w="9525">
              <a:noFill/>
              <a:miter lim="800000"/>
              <a:headEnd/>
              <a:tailEnd/>
            </a:ln>
          </p:spPr>
        </p:pic>
        <p:pic>
          <p:nvPicPr>
            <p:cNvPr id="8" name="Picture 7"/>
            <p:cNvPicPr>
              <a:picLocks noChangeAspect="1" noChangeArrowheads="1"/>
            </p:cNvPicPr>
            <p:nvPr/>
          </p:nvPicPr>
          <p:blipFill>
            <a:blip r:embed="rId4" cstate="print"/>
            <a:srcRect/>
            <a:stretch>
              <a:fillRect/>
            </a:stretch>
          </p:blipFill>
          <p:spPr bwMode="auto">
            <a:xfrm>
              <a:off x="4543156" y="4679608"/>
              <a:ext cx="657225" cy="504825"/>
            </a:xfrm>
            <a:prstGeom prst="rect">
              <a:avLst/>
            </a:prstGeom>
            <a:noFill/>
            <a:ln w="9525">
              <a:noFill/>
              <a:miter lim="800000"/>
              <a:headEnd/>
              <a:tailEnd/>
            </a:ln>
          </p:spPr>
        </p:pic>
        <p:sp>
          <p:nvSpPr>
            <p:cNvPr id="9" name="テキスト ボックス 8"/>
            <p:cNvSpPr txBox="1"/>
            <p:nvPr/>
          </p:nvSpPr>
          <p:spPr>
            <a:xfrm>
              <a:off x="5638455" y="5634281"/>
              <a:ext cx="2619619" cy="442363"/>
            </a:xfrm>
            <a:prstGeom prst="rect">
              <a:avLst/>
            </a:prstGeom>
            <a:no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デジタル化資料</a:t>
              </a:r>
            </a:p>
          </p:txBody>
        </p:sp>
        <p:pic>
          <p:nvPicPr>
            <p:cNvPr id="10" name="Picture 8" descr="C:\Documents and Settings\nhirose\Local Settings\Temporary Internet Files\Content.IE5\40188N13\MC900012862[1].wmf"/>
            <p:cNvPicPr>
              <a:picLocks noChangeAspect="1" noChangeArrowheads="1"/>
            </p:cNvPicPr>
            <p:nvPr/>
          </p:nvPicPr>
          <p:blipFill>
            <a:blip r:embed="rId5" cstate="print"/>
            <a:srcRect/>
            <a:stretch>
              <a:fillRect/>
            </a:stretch>
          </p:blipFill>
          <p:spPr bwMode="auto">
            <a:xfrm>
              <a:off x="5364088" y="4797152"/>
              <a:ext cx="936658" cy="940322"/>
            </a:xfrm>
            <a:prstGeom prst="rect">
              <a:avLst/>
            </a:prstGeom>
            <a:noFill/>
          </p:spPr>
        </p:pic>
        <p:pic>
          <p:nvPicPr>
            <p:cNvPr id="11"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6948264" y="1412776"/>
              <a:ext cx="698396" cy="473788"/>
            </a:xfrm>
            <a:prstGeom prst="rect">
              <a:avLst/>
            </a:prstGeom>
            <a:noFill/>
          </p:spPr>
        </p:pic>
        <p:pic>
          <p:nvPicPr>
            <p:cNvPr id="12"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868144" y="2420888"/>
              <a:ext cx="698396" cy="473788"/>
            </a:xfrm>
            <a:prstGeom prst="rect">
              <a:avLst/>
            </a:prstGeom>
            <a:noFill/>
          </p:spPr>
        </p:pic>
        <p:pic>
          <p:nvPicPr>
            <p:cNvPr id="13"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6516216" y="3068960"/>
              <a:ext cx="698396" cy="473788"/>
            </a:xfrm>
            <a:prstGeom prst="rect">
              <a:avLst/>
            </a:prstGeom>
            <a:noFill/>
          </p:spPr>
        </p:pic>
        <p:pic>
          <p:nvPicPr>
            <p:cNvPr id="14"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436096" y="3212976"/>
              <a:ext cx="698396" cy="473788"/>
            </a:xfrm>
            <a:prstGeom prst="rect">
              <a:avLst/>
            </a:prstGeom>
            <a:noFill/>
          </p:spPr>
        </p:pic>
        <p:pic>
          <p:nvPicPr>
            <p:cNvPr id="15"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716016" y="3573016"/>
              <a:ext cx="698396" cy="473788"/>
            </a:xfrm>
            <a:prstGeom prst="rect">
              <a:avLst/>
            </a:prstGeom>
            <a:noFill/>
          </p:spPr>
        </p:pic>
        <p:pic>
          <p:nvPicPr>
            <p:cNvPr id="16"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427984" y="4221088"/>
              <a:ext cx="698396" cy="473788"/>
            </a:xfrm>
            <a:prstGeom prst="rect">
              <a:avLst/>
            </a:prstGeom>
            <a:noFill/>
          </p:spPr>
        </p:pic>
        <p:pic>
          <p:nvPicPr>
            <p:cNvPr id="17"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3707904" y="3933056"/>
              <a:ext cx="698396" cy="473788"/>
            </a:xfrm>
            <a:prstGeom prst="rect">
              <a:avLst/>
            </a:prstGeom>
            <a:noFill/>
          </p:spPr>
        </p:pic>
        <p:pic>
          <p:nvPicPr>
            <p:cNvPr id="18"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2339752" y="4509120"/>
              <a:ext cx="698396" cy="473788"/>
            </a:xfrm>
            <a:prstGeom prst="rect">
              <a:avLst/>
            </a:prstGeom>
            <a:noFill/>
          </p:spPr>
        </p:pic>
        <p:pic>
          <p:nvPicPr>
            <p:cNvPr id="19"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547664" y="4725144"/>
              <a:ext cx="698396" cy="473788"/>
            </a:xfrm>
            <a:prstGeom prst="rect">
              <a:avLst/>
            </a:prstGeom>
            <a:noFill/>
          </p:spPr>
        </p:pic>
        <p:pic>
          <p:nvPicPr>
            <p:cNvPr id="20"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115616" y="5301208"/>
              <a:ext cx="698396" cy="473788"/>
            </a:xfrm>
            <a:prstGeom prst="rect">
              <a:avLst/>
            </a:prstGeom>
            <a:noFill/>
          </p:spPr>
        </p:pic>
        <p:pic>
          <p:nvPicPr>
            <p:cNvPr id="21"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67544" y="5733256"/>
              <a:ext cx="698396" cy="473788"/>
            </a:xfrm>
            <a:prstGeom prst="rect">
              <a:avLst/>
            </a:prstGeom>
            <a:noFill/>
          </p:spPr>
        </p:pic>
        <p:pic>
          <p:nvPicPr>
            <p:cNvPr id="22"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2555776" y="4077072"/>
              <a:ext cx="698396" cy="473788"/>
            </a:xfrm>
            <a:prstGeom prst="rect">
              <a:avLst/>
            </a:prstGeom>
            <a:noFill/>
          </p:spPr>
        </p:pic>
        <p:pic>
          <p:nvPicPr>
            <p:cNvPr id="23"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043608" y="5157192"/>
              <a:ext cx="698396" cy="473788"/>
            </a:xfrm>
            <a:prstGeom prst="rect">
              <a:avLst/>
            </a:prstGeom>
            <a:noFill/>
          </p:spPr>
        </p:pic>
        <p:pic>
          <p:nvPicPr>
            <p:cNvPr id="24"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940152" y="3356992"/>
              <a:ext cx="698396" cy="473788"/>
            </a:xfrm>
            <a:prstGeom prst="rect">
              <a:avLst/>
            </a:prstGeom>
            <a:noFill/>
          </p:spPr>
        </p:pic>
        <p:cxnSp>
          <p:nvCxnSpPr>
            <p:cNvPr id="25" name="図形 26"/>
            <p:cNvCxnSpPr>
              <a:stCxn id="7" idx="0"/>
              <a:endCxn id="11" idx="2"/>
            </p:cNvCxnSpPr>
            <p:nvPr/>
          </p:nvCxnSpPr>
          <p:spPr bwMode="auto">
            <a:xfrm rot="5400000" flipH="1" flipV="1">
              <a:off x="5325531" y="2393173"/>
              <a:ext cx="2478540" cy="146532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6" name="図形 28"/>
            <p:cNvCxnSpPr>
              <a:stCxn id="7" idx="0"/>
              <a:endCxn id="12" idx="2"/>
            </p:cNvCxnSpPr>
            <p:nvPr/>
          </p:nvCxnSpPr>
          <p:spPr bwMode="auto">
            <a:xfrm rot="5400000" flipH="1" flipV="1">
              <a:off x="5289527" y="3437289"/>
              <a:ext cx="1470428" cy="38520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7" name="図形 28"/>
            <p:cNvCxnSpPr>
              <a:stCxn id="7" idx="0"/>
              <a:endCxn id="24" idx="2"/>
            </p:cNvCxnSpPr>
            <p:nvPr/>
          </p:nvCxnSpPr>
          <p:spPr bwMode="auto">
            <a:xfrm rot="5400000" flipH="1" flipV="1">
              <a:off x="5793583" y="3869337"/>
              <a:ext cx="534324" cy="457210"/>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8" name="図形 34"/>
            <p:cNvCxnSpPr>
              <a:stCxn id="7" idx="0"/>
              <a:endCxn id="13" idx="2"/>
            </p:cNvCxnSpPr>
            <p:nvPr/>
          </p:nvCxnSpPr>
          <p:spPr bwMode="auto">
            <a:xfrm rot="5400000" flipH="1" flipV="1">
              <a:off x="5937599" y="3437289"/>
              <a:ext cx="822356" cy="1033274"/>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9" name="図形 28"/>
            <p:cNvCxnSpPr>
              <a:stCxn id="7" idx="0"/>
              <a:endCxn id="14" idx="2"/>
            </p:cNvCxnSpPr>
            <p:nvPr/>
          </p:nvCxnSpPr>
          <p:spPr bwMode="auto">
            <a:xfrm rot="16200000" flipV="1">
              <a:off x="5469547" y="4002511"/>
              <a:ext cx="678340" cy="4684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0" name="図形 28"/>
            <p:cNvCxnSpPr>
              <a:stCxn id="7" idx="0"/>
              <a:endCxn id="15" idx="2"/>
            </p:cNvCxnSpPr>
            <p:nvPr/>
          </p:nvCxnSpPr>
          <p:spPr bwMode="auto">
            <a:xfrm rot="16200000" flipV="1">
              <a:off x="5289527" y="3822491"/>
              <a:ext cx="318300" cy="76692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1" name="図形 28"/>
            <p:cNvCxnSpPr>
              <a:stCxn id="7" idx="0"/>
              <a:endCxn id="16" idx="3"/>
            </p:cNvCxnSpPr>
            <p:nvPr/>
          </p:nvCxnSpPr>
          <p:spPr bwMode="auto">
            <a:xfrm rot="16200000" flipH="1" flipV="1">
              <a:off x="5432821" y="4058663"/>
              <a:ext cx="92878" cy="705760"/>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2" name="図形 28"/>
            <p:cNvCxnSpPr>
              <a:stCxn id="7" idx="0"/>
              <a:endCxn id="17" idx="2"/>
            </p:cNvCxnSpPr>
            <p:nvPr/>
          </p:nvCxnSpPr>
          <p:spPr bwMode="auto">
            <a:xfrm flipH="1">
              <a:off x="4057102" y="4365103"/>
              <a:ext cx="1775038" cy="41741"/>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3" name="図形 28"/>
            <p:cNvCxnSpPr>
              <a:stCxn id="7" idx="0"/>
              <a:endCxn id="18" idx="3"/>
            </p:cNvCxnSpPr>
            <p:nvPr/>
          </p:nvCxnSpPr>
          <p:spPr bwMode="auto">
            <a:xfrm flipH="1">
              <a:off x="3038148" y="4365103"/>
              <a:ext cx="2793992" cy="380911"/>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4" name="図形 28"/>
            <p:cNvCxnSpPr>
              <a:stCxn id="7" idx="0"/>
              <a:endCxn id="22" idx="3"/>
            </p:cNvCxnSpPr>
            <p:nvPr/>
          </p:nvCxnSpPr>
          <p:spPr bwMode="auto">
            <a:xfrm flipH="1" flipV="1">
              <a:off x="3254172" y="4313966"/>
              <a:ext cx="2577968" cy="51137"/>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5" name="図形 28"/>
            <p:cNvCxnSpPr>
              <a:endCxn id="19" idx="3"/>
            </p:cNvCxnSpPr>
            <p:nvPr/>
          </p:nvCxnSpPr>
          <p:spPr bwMode="auto">
            <a:xfrm flipH="1">
              <a:off x="2246060" y="4365105"/>
              <a:ext cx="3562656" cy="596934"/>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6" name="図形 28"/>
            <p:cNvCxnSpPr>
              <a:endCxn id="23" idx="3"/>
            </p:cNvCxnSpPr>
            <p:nvPr/>
          </p:nvCxnSpPr>
          <p:spPr bwMode="auto">
            <a:xfrm flipH="1">
              <a:off x="1742004" y="4365105"/>
              <a:ext cx="4066713" cy="102898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7" name="図形 28"/>
            <p:cNvCxnSpPr>
              <a:stCxn id="7" idx="0"/>
              <a:endCxn id="21" idx="3"/>
            </p:cNvCxnSpPr>
            <p:nvPr/>
          </p:nvCxnSpPr>
          <p:spPr bwMode="auto">
            <a:xfrm flipH="1">
              <a:off x="1165940" y="4365103"/>
              <a:ext cx="4666200" cy="160504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sp>
          <p:nvSpPr>
            <p:cNvPr id="38" name="テキスト ボックス 37"/>
            <p:cNvSpPr txBox="1"/>
            <p:nvPr/>
          </p:nvSpPr>
          <p:spPr>
            <a:xfrm>
              <a:off x="6348777" y="4639678"/>
              <a:ext cx="1008113" cy="340279"/>
            </a:xfrm>
            <a:prstGeom prst="rect">
              <a:avLst/>
            </a:prstGeom>
            <a:noFill/>
          </p:spPr>
          <p:txBody>
            <a:bodyPr wrap="square" rtlCol="0">
              <a:spAutoFit/>
            </a:bodyPr>
            <a:lstStyle/>
            <a:p>
              <a:pPr algn="ctr"/>
              <a:r>
                <a:rPr lang="ja-JP" altLang="en-US" sz="140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東京本館</a:t>
              </a:r>
            </a:p>
          </p:txBody>
        </p:sp>
        <p:sp>
          <p:nvSpPr>
            <p:cNvPr id="39" name="テキスト ボックス 38"/>
            <p:cNvSpPr txBox="1"/>
            <p:nvPr/>
          </p:nvSpPr>
          <p:spPr>
            <a:xfrm>
              <a:off x="4348029" y="5215826"/>
              <a:ext cx="1008113" cy="340279"/>
            </a:xfrm>
            <a:prstGeom prst="rect">
              <a:avLst/>
            </a:prstGeom>
            <a:noFill/>
          </p:spPr>
          <p:txBody>
            <a:bodyPr wrap="square" rtlCol="0">
              <a:spAutoFit/>
            </a:bodyPr>
            <a:lstStyle/>
            <a:p>
              <a:pPr algn="ctr"/>
              <a:r>
                <a:rPr lang="ja-JP" altLang="en-US" sz="140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関西館</a:t>
              </a:r>
            </a:p>
          </p:txBody>
        </p:sp>
      </p:grpSp>
      <p:sp>
        <p:nvSpPr>
          <p:cNvPr id="47" name="四角形吹き出し 46"/>
          <p:cNvSpPr/>
          <p:nvPr/>
        </p:nvSpPr>
        <p:spPr>
          <a:xfrm>
            <a:off x="2620206" y="1896117"/>
            <a:ext cx="4507320" cy="1752749"/>
          </a:xfrm>
          <a:prstGeom prst="wedgeRectCallout">
            <a:avLst>
              <a:gd name="adj1" fmla="val 56953"/>
              <a:gd name="adj2" fmla="val 93128"/>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Wingdings" panose="05000000000000000000" pitchFamily="2" charset="2"/>
              <a:buChar char="p"/>
            </a:pPr>
            <a:r>
              <a:rPr lang="en-US" altLang="ja-JP" dirty="0">
                <a:solidFill>
                  <a:prstClr val="black"/>
                </a:solidFill>
                <a:latin typeface="Meiryo UI" panose="020B0604030504040204" pitchFamily="50" charset="-128"/>
                <a:ea typeface="Meiryo UI" panose="020B0604030504040204" pitchFamily="50" charset="-128"/>
              </a:rPr>
              <a:t>2014</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月開始</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著作権法第</a:t>
            </a:r>
            <a:r>
              <a:rPr lang="en-US" altLang="ja-JP" dirty="0">
                <a:solidFill>
                  <a:prstClr val="black"/>
                </a:solidFill>
                <a:latin typeface="Meiryo UI" panose="020B0604030504040204" pitchFamily="50" charset="-128"/>
                <a:ea typeface="Meiryo UI" panose="020B0604030504040204" pitchFamily="50" charset="-128"/>
              </a:rPr>
              <a:t>31</a:t>
            </a:r>
            <a:r>
              <a:rPr lang="ja-JP" altLang="en-US" dirty="0">
                <a:solidFill>
                  <a:prstClr val="black"/>
                </a:solidFill>
                <a:latin typeface="Meiryo UI" panose="020B0604030504040204" pitchFamily="50" charset="-128"/>
                <a:ea typeface="Meiryo UI" panose="020B0604030504040204" pitchFamily="50" charset="-128"/>
              </a:rPr>
              <a:t>条第</a:t>
            </a:r>
            <a:r>
              <a:rPr lang="en-US" altLang="ja-JP" dirty="0">
                <a:solidFill>
                  <a:prstClr val="black"/>
                </a:solidFill>
                <a:latin typeface="Meiryo UI" panose="020B0604030504040204" pitchFamily="50" charset="-128"/>
                <a:ea typeface="Meiryo UI" panose="020B0604030504040204" pitchFamily="50" charset="-128"/>
              </a:rPr>
              <a:t>3</a:t>
            </a:r>
            <a:r>
              <a:rPr lang="ja-JP" altLang="en-US" dirty="0">
                <a:solidFill>
                  <a:prstClr val="black"/>
                </a:solidFill>
                <a:latin typeface="Meiryo UI" panose="020B0604030504040204" pitchFamily="50" charset="-128"/>
                <a:ea typeface="Meiryo UI" panose="020B0604030504040204" pitchFamily="50" charset="-128"/>
              </a:rPr>
              <a:t>項に基づく（</a:t>
            </a:r>
            <a:r>
              <a:rPr lang="en-US" altLang="ja-JP" dirty="0">
                <a:solidFill>
                  <a:prstClr val="black"/>
                </a:solidFill>
                <a:latin typeface="Meiryo UI" panose="020B0604030504040204" pitchFamily="50" charset="-128"/>
                <a:ea typeface="Meiryo UI" panose="020B0604030504040204" pitchFamily="50" charset="-128"/>
              </a:rPr>
              <a:t>2012</a:t>
            </a:r>
            <a:r>
              <a:rPr lang="ja-JP" altLang="en-US" dirty="0">
                <a:solidFill>
                  <a:prstClr val="black"/>
                </a:solidFill>
                <a:latin typeface="Meiryo UI" panose="020B0604030504040204" pitchFamily="50" charset="-128"/>
                <a:ea typeface="Meiryo UI" panose="020B0604030504040204" pitchFamily="50" charset="-128"/>
              </a:rPr>
              <a:t>年改正</a:t>
            </a: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年施行）</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送信先は公共図書館、大学図書館等</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絶版等入手困難な資料に限定</a:t>
            </a:r>
          </a:p>
        </p:txBody>
      </p:sp>
      <p:sp>
        <p:nvSpPr>
          <p:cNvPr id="3" name="テキスト ボックス 2"/>
          <p:cNvSpPr txBox="1"/>
          <p:nvPr/>
        </p:nvSpPr>
        <p:spPr>
          <a:xfrm>
            <a:off x="3675632" y="6231108"/>
            <a:ext cx="6665613" cy="369332"/>
          </a:xfrm>
          <a:prstGeom prst="rect">
            <a:avLst/>
          </a:prstGeom>
          <a:noFill/>
        </p:spPr>
        <p:txBody>
          <a:bodyPr wrap="square" rtlCol="0">
            <a:spAutoFit/>
          </a:bodyPr>
          <a:lstStyle/>
          <a:p>
            <a:r>
              <a:rPr lang="en-US" altLang="ja-JP" dirty="0">
                <a:solidFill>
                  <a:prstClr val="black"/>
                </a:solidFill>
                <a:latin typeface="Meiryo UI" panose="020B0604030504040204" pitchFamily="50" charset="-128"/>
                <a:ea typeface="Meiryo UI" panose="020B0604030504040204" pitchFamily="50" charset="-128"/>
                <a:hlinkClick r:id="rId7"/>
              </a:rPr>
              <a:t>http://www.ndl.go.jp/jp/library/service_digi/index.html</a:t>
            </a:r>
            <a:endParaRPr lang="ja-JP" altLang="en-US"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773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865"/>
          </a:xfrm>
        </p:spPr>
        <p:txBody>
          <a:bodyPr>
            <a:normAutofit/>
          </a:bodyPr>
          <a:lstStyle/>
          <a:p>
            <a:r>
              <a:rPr lang="ja-JP" altLang="en-US" dirty="0" smtClean="0"/>
              <a:t>閲覧</a:t>
            </a:r>
            <a:r>
              <a:rPr lang="ja-JP" altLang="en-US" dirty="0"/>
              <a:t>利用</a:t>
            </a:r>
          </a:p>
        </p:txBody>
      </p:sp>
      <p:pic>
        <p:nvPicPr>
          <p:cNvPr id="4" name="コンテンツ プレースホルダー 3"/>
          <p:cNvPicPr>
            <a:picLocks noGrp="1" noChangeAspect="1"/>
          </p:cNvPicPr>
          <p:nvPr>
            <p:ph idx="1"/>
          </p:nvPr>
        </p:nvPicPr>
        <p:blipFill>
          <a:blip r:embed="rId3"/>
          <a:stretch>
            <a:fillRect/>
          </a:stretch>
        </p:blipFill>
        <p:spPr>
          <a:xfrm>
            <a:off x="2297468" y="2168705"/>
            <a:ext cx="7504826" cy="2969009"/>
          </a:xfrm>
          <a:prstGeom prst="rect">
            <a:avLst/>
          </a:prstGeom>
        </p:spPr>
      </p:pic>
      <p:sp>
        <p:nvSpPr>
          <p:cNvPr id="6" name="コンテンツ プレースホルダ 2"/>
          <p:cNvSpPr txBox="1">
            <a:spLocks/>
          </p:cNvSpPr>
          <p:nvPr/>
        </p:nvSpPr>
        <p:spPr>
          <a:xfrm>
            <a:off x="1793412" y="5351071"/>
            <a:ext cx="8514692" cy="12812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lvl="1" indent="0">
              <a:spcBef>
                <a:spcPts val="0"/>
              </a:spcBef>
              <a:buNone/>
            </a:pPr>
            <a:r>
              <a:rPr lang="ja-JP" altLang="en-US" sz="2400" dirty="0">
                <a:solidFill>
                  <a:prstClr val="black"/>
                </a:solidFill>
                <a:latin typeface="Meiryo UI" panose="020B0604030504040204" pitchFamily="50" charset="-128"/>
                <a:ea typeface="Meiryo UI" panose="020B0604030504040204" pitchFamily="50" charset="-128"/>
              </a:rPr>
              <a:t>・端末は職員の目の届く場所に設置　／　・利用は送信先機関の「登録利用者」のみ　／　・閲覧申込の都度、職員がログイン　／　・利用後、ブラウザを終了　／　・不正の監視・注意喚起</a:t>
            </a:r>
            <a:endParaRPr lang="en-US" altLang="ja-JP" sz="2400" dirty="0">
              <a:solidFill>
                <a:prstClr val="black"/>
              </a:solidFill>
              <a:latin typeface="Meiryo UI" panose="020B0604030504040204" pitchFamily="50" charset="-128"/>
              <a:ea typeface="Meiryo UI" panose="020B0604030504040204" pitchFamily="50" charset="-128"/>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5" y="596801"/>
            <a:ext cx="4981575" cy="135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57</a:t>
            </a:fld>
            <a:endParaRPr lang="ja-JP" altLang="en-US" dirty="0">
              <a:solidFill>
                <a:prstClr val="black"/>
              </a:solidFill>
            </a:endParaRPr>
          </a:p>
        </p:txBody>
      </p:sp>
      <p:sp>
        <p:nvSpPr>
          <p:cNvPr id="5" name="テキスト ボックス 4"/>
          <p:cNvSpPr txBox="1"/>
          <p:nvPr/>
        </p:nvSpPr>
        <p:spPr>
          <a:xfrm>
            <a:off x="6905980" y="3468542"/>
            <a:ext cx="648072" cy="369332"/>
          </a:xfrm>
          <a:prstGeom prst="rect">
            <a:avLst/>
          </a:prstGeom>
          <a:solidFill>
            <a:schemeClr val="bg1"/>
          </a:solid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職員</a:t>
            </a:r>
          </a:p>
        </p:txBody>
      </p:sp>
    </p:spTree>
    <p:extLst>
      <p:ext uri="{BB962C8B-B14F-4D97-AF65-F5344CB8AC3E}">
        <p14:creationId xmlns:p14="http://schemas.microsoft.com/office/powerpoint/2010/main" val="2091856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1017142"/>
          </a:xfrm>
        </p:spPr>
        <p:txBody>
          <a:bodyPr>
            <a:normAutofit/>
          </a:bodyPr>
          <a:lstStyle/>
          <a:p>
            <a:r>
              <a:rPr lang="ja-JP" altLang="en-US" dirty="0" smtClean="0">
                <a:solidFill>
                  <a:schemeClr val="accent5">
                    <a:lumMod val="50000"/>
                  </a:schemeClr>
                </a:solidFill>
              </a:rPr>
              <a:t>複写利用</a:t>
            </a:r>
            <a:endParaRPr lang="ja-JP" altLang="en-US" dirty="0">
              <a:solidFill>
                <a:schemeClr val="accent5">
                  <a:lumMod val="50000"/>
                </a:schemeClr>
              </a:solidFill>
            </a:endParaRPr>
          </a:p>
        </p:txBody>
      </p:sp>
      <p:pic>
        <p:nvPicPr>
          <p:cNvPr id="4" name="コンテンツ プレースホルダー 3"/>
          <p:cNvPicPr>
            <a:picLocks noGrp="1" noChangeAspect="1"/>
          </p:cNvPicPr>
          <p:nvPr>
            <p:ph idx="1"/>
          </p:nvPr>
        </p:nvPicPr>
        <p:blipFill>
          <a:blip r:embed="rId3"/>
          <a:stretch>
            <a:fillRect/>
          </a:stretch>
        </p:blipFill>
        <p:spPr>
          <a:xfrm>
            <a:off x="2263447" y="1947504"/>
            <a:ext cx="7437765" cy="2834886"/>
          </a:xfrm>
          <a:prstGeom prst="rect">
            <a:avLst/>
          </a:prstGeom>
        </p:spPr>
      </p:pic>
      <p:sp>
        <p:nvSpPr>
          <p:cNvPr id="6" name="コンテンツ プレースホルダ 2"/>
          <p:cNvSpPr txBox="1">
            <a:spLocks/>
          </p:cNvSpPr>
          <p:nvPr/>
        </p:nvSpPr>
        <p:spPr>
          <a:xfrm>
            <a:off x="667820" y="4981630"/>
            <a:ext cx="10952252" cy="155728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57150" indent="0">
              <a:spcBef>
                <a:spcPts val="0"/>
              </a:spcBef>
              <a:buNone/>
            </a:pPr>
            <a:r>
              <a:rPr lang="ja-JP" altLang="en-US" sz="2400" dirty="0">
                <a:solidFill>
                  <a:prstClr val="black"/>
                </a:solidFill>
                <a:latin typeface="Meiryo UI" panose="020B0604030504040204" pitchFamily="50" charset="-128"/>
                <a:ea typeface="Meiryo UI" panose="020B0604030504040204" pitchFamily="50" charset="-128"/>
              </a:rPr>
              <a:t>・端末は利用者が操作できない場所に設置　／　・利用は送信先機関の「登録利用者」のみ　／　・複写申込の都度、職員がプリントアウト</a:t>
            </a:r>
            <a:r>
              <a:rPr lang="ja-JP" altLang="en-US" sz="1800" dirty="0">
                <a:solidFill>
                  <a:prstClr val="black"/>
                </a:solidFill>
                <a:latin typeface="Meiryo UI" panose="020B0604030504040204" pitchFamily="50" charset="-128"/>
                <a:ea typeface="Meiryo UI" panose="020B0604030504040204" pitchFamily="50" charset="-128"/>
              </a:rPr>
              <a:t>（セルフプリントアウト不可）</a:t>
            </a:r>
            <a:r>
              <a:rPr lang="ja-JP" altLang="en-US" sz="2400" dirty="0">
                <a:solidFill>
                  <a:prstClr val="black"/>
                </a:solidFill>
                <a:latin typeface="Meiryo UI" panose="020B0604030504040204" pitchFamily="50" charset="-128"/>
                <a:ea typeface="Meiryo UI" panose="020B0604030504040204" pitchFamily="50" charset="-128"/>
              </a:rPr>
              <a:t>　／　・著作権法上の要件の確認　／　・利用後、ブラウザを終了</a:t>
            </a:r>
            <a:r>
              <a:rPr lang="ja-JP" altLang="en-US" sz="1800" dirty="0">
                <a:solidFill>
                  <a:prstClr val="black"/>
                </a:solidFill>
                <a:latin typeface="Meiryo UI" panose="020B0604030504040204" pitchFamily="50" charset="-128"/>
                <a:ea typeface="Meiryo UI" panose="020B0604030504040204" pitchFamily="50" charset="-128"/>
              </a:rPr>
              <a:t>（キャッシュの自動削除を</a:t>
            </a:r>
            <a:r>
              <a:rPr lang="en-US" altLang="ja-JP" sz="1800" dirty="0">
                <a:solidFill>
                  <a:prstClr val="black"/>
                </a:solidFill>
                <a:latin typeface="Meiryo UI" panose="020B0604030504040204" pitchFamily="50" charset="-128"/>
                <a:ea typeface="Meiryo UI" panose="020B0604030504040204" pitchFamily="50" charset="-128"/>
              </a:rPr>
              <a:t>ON</a:t>
            </a:r>
            <a:r>
              <a:rPr lang="ja-JP" altLang="en-US" sz="1800" dirty="0">
                <a:solidFill>
                  <a:prstClr val="black"/>
                </a:solidFill>
                <a:latin typeface="Meiryo UI" panose="020B0604030504040204" pitchFamily="50" charset="-128"/>
                <a:ea typeface="Meiryo UI" panose="020B0604030504040204" pitchFamily="50" charset="-128"/>
              </a:rPr>
              <a:t>に）</a:t>
            </a:r>
            <a:r>
              <a:rPr lang="ja-JP" altLang="en-US" sz="2400" dirty="0">
                <a:solidFill>
                  <a:prstClr val="black"/>
                </a:solidFill>
                <a:latin typeface="Meiryo UI" panose="020B0604030504040204" pitchFamily="50" charset="-128"/>
                <a:ea typeface="Meiryo UI" panose="020B0604030504040204" pitchFamily="50" charset="-128"/>
              </a:rPr>
              <a:t>　／　・複写記録の作成と１年間保存</a:t>
            </a:r>
            <a:r>
              <a:rPr lang="ja-JP" altLang="en-US" sz="1800" dirty="0">
                <a:solidFill>
                  <a:prstClr val="black"/>
                </a:solidFill>
                <a:latin typeface="Meiryo UI" panose="020B0604030504040204" pitchFamily="50" charset="-128"/>
                <a:ea typeface="Meiryo UI" panose="020B0604030504040204" pitchFamily="50" charset="-128"/>
              </a:rPr>
              <a:t>（個人情報を除く）</a:t>
            </a:r>
            <a:endParaRPr lang="en-US" altLang="ja-JP" sz="1800" dirty="0">
              <a:solidFill>
                <a:prstClr val="black"/>
              </a:solidFill>
              <a:latin typeface="Meiryo UI" panose="020B0604030504040204" pitchFamily="50" charset="-128"/>
              <a:ea typeface="Meiryo UI" panose="020B0604030504040204" pitchFamily="50" charset="-128"/>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5" y="593367"/>
            <a:ext cx="4981575" cy="135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58</a:t>
            </a:fld>
            <a:endParaRPr lang="ja-JP" altLang="en-US" dirty="0">
              <a:solidFill>
                <a:prstClr val="black"/>
              </a:solidFill>
            </a:endParaRPr>
          </a:p>
        </p:txBody>
      </p:sp>
    </p:spTree>
    <p:extLst>
      <p:ext uri="{BB962C8B-B14F-4D97-AF65-F5344CB8AC3E}">
        <p14:creationId xmlns:p14="http://schemas.microsoft.com/office/powerpoint/2010/main" val="574565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
            <a:ext cx="12192000" cy="908719"/>
          </a:xfrm>
        </p:spPr>
        <p:txBody>
          <a:bodyPr>
            <a:noAutofit/>
          </a:bodyPr>
          <a:lstStyle/>
          <a:p>
            <a:r>
              <a:rPr lang="ja-JP" altLang="en-US" sz="3200" b="1" dirty="0">
                <a:solidFill>
                  <a:schemeClr val="accent5">
                    <a:lumMod val="50000"/>
                  </a:schemeClr>
                </a:solidFill>
              </a:rPr>
              <a:t>（参考）</a:t>
            </a:r>
            <a:r>
              <a:rPr lang="ja-JP" altLang="en-US" sz="4000" b="1" dirty="0">
                <a:solidFill>
                  <a:schemeClr val="accent5">
                    <a:lumMod val="50000"/>
                  </a:schemeClr>
                </a:solidFill>
              </a:rPr>
              <a:t>図書館送信サービスの利用統計</a:t>
            </a:r>
            <a:endParaRPr kumimoji="1" lang="ja-JP" altLang="en-US" dirty="0"/>
          </a:p>
        </p:txBody>
      </p:sp>
      <p:graphicFrame>
        <p:nvGraphicFramePr>
          <p:cNvPr id="8" name="グラフ 7"/>
          <p:cNvGraphicFramePr/>
          <p:nvPr>
            <p:extLst/>
          </p:nvPr>
        </p:nvGraphicFramePr>
        <p:xfrm>
          <a:off x="1524000" y="3107967"/>
          <a:ext cx="2641600" cy="27858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p:nvPr>
            <p:extLst/>
          </p:nvPr>
        </p:nvGraphicFramePr>
        <p:xfrm>
          <a:off x="3682873" y="3088080"/>
          <a:ext cx="2709334" cy="2797311"/>
        </p:xfrm>
        <a:graphic>
          <a:graphicData uri="http://schemas.openxmlformats.org/drawingml/2006/chart">
            <c:chart xmlns:c="http://schemas.openxmlformats.org/drawingml/2006/chart" xmlns:r="http://schemas.openxmlformats.org/officeDocument/2006/relationships" r:id="rId4"/>
          </a:graphicData>
        </a:graphic>
      </p:graphicFrame>
      <p:sp>
        <p:nvSpPr>
          <p:cNvPr id="2" name="テキスト ボックス 1"/>
          <p:cNvSpPr txBox="1"/>
          <p:nvPr/>
        </p:nvSpPr>
        <p:spPr>
          <a:xfrm>
            <a:off x="2783633" y="5606859"/>
            <a:ext cx="3799201" cy="1369606"/>
          </a:xfrm>
          <a:prstGeom prst="rect">
            <a:avLst/>
          </a:prstGeom>
          <a:noFill/>
        </p:spPr>
        <p:txBody>
          <a:bodyPr wrap="square" rtlCol="0">
            <a:spAutoFit/>
          </a:bodyPr>
          <a:lstStyle/>
          <a:p>
            <a:r>
              <a:rPr lang="ja-JP" altLang="en-US" b="1" dirty="0">
                <a:solidFill>
                  <a:prstClr val="black"/>
                </a:solidFill>
                <a:latin typeface="Meiryo UI" panose="020B0604030504040204" pitchFamily="50" charset="-128"/>
                <a:ea typeface="Meiryo UI" panose="020B0604030504040204" pitchFamily="50" charset="-128"/>
              </a:rPr>
              <a:t>↑館種別の利用割合</a:t>
            </a:r>
            <a:endParaRPr lang="en-US" altLang="ja-JP" b="1"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 　　　（平成</a:t>
            </a:r>
            <a:r>
              <a:rPr lang="en-US" altLang="ja-JP" sz="1400" dirty="0">
                <a:solidFill>
                  <a:prstClr val="black"/>
                </a:solidFill>
                <a:latin typeface="Meiryo UI" panose="020B0604030504040204" pitchFamily="50" charset="-128"/>
                <a:ea typeface="Meiryo UI" panose="020B0604030504040204" pitchFamily="50" charset="-128"/>
              </a:rPr>
              <a:t>26</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rPr>
              <a:t>月～</a:t>
            </a:r>
            <a:r>
              <a:rPr lang="en-US" altLang="ja-JP" sz="1400" dirty="0">
                <a:solidFill>
                  <a:prstClr val="black"/>
                </a:solidFill>
                <a:latin typeface="Meiryo UI" panose="020B0604030504040204" pitchFamily="50" charset="-128"/>
                <a:ea typeface="Meiryo UI" panose="020B0604030504040204" pitchFamily="50" charset="-128"/>
              </a:rPr>
              <a:t>9</a:t>
            </a:r>
            <a:r>
              <a:rPr lang="ja-JP" altLang="en-US" sz="1400" dirty="0">
                <a:solidFill>
                  <a:prstClr val="black"/>
                </a:solidFill>
                <a:latin typeface="Meiryo UI" panose="020B0604030504040204" pitchFamily="50" charset="-128"/>
                <a:ea typeface="Meiryo UI" panose="020B0604030504040204" pitchFamily="50" charset="-128"/>
              </a:rPr>
              <a:t>月）</a:t>
            </a:r>
            <a:endParaRPr lang="en-US" altLang="ja-JP" sz="1400" dirty="0">
              <a:solidFill>
                <a:prstClr val="black"/>
              </a:solidFill>
              <a:latin typeface="Meiryo UI" panose="020B0604030504040204" pitchFamily="50" charset="-128"/>
              <a:ea typeface="Meiryo UI" panose="020B0604030504040204" pitchFamily="50" charset="-128"/>
            </a:endParaRPr>
          </a:p>
          <a:p>
            <a:pPr>
              <a:spcBef>
                <a:spcPts val="600"/>
              </a:spcBef>
            </a:pPr>
            <a:r>
              <a:rPr lang="ja-JP" altLang="en-US" sz="1400" b="1" dirty="0">
                <a:solidFill>
                  <a:prstClr val="black"/>
                </a:solidFill>
                <a:latin typeface="Meiryo UI" panose="020B0604030504040204" pitchFamily="50" charset="-128"/>
                <a:ea typeface="Meiryo UI" panose="020B0604030504040204" pitchFamily="50" charset="-128"/>
              </a:rPr>
              <a:t>　　　　</a:t>
            </a:r>
            <a:r>
              <a:rPr lang="ja-JP" altLang="en-US" sz="1400" dirty="0">
                <a:solidFill>
                  <a:prstClr val="black"/>
                </a:solidFill>
                <a:latin typeface="Meiryo UI" panose="020B0604030504040204" pitchFamily="50" charset="-128"/>
                <a:ea typeface="Meiryo UI" panose="020B0604030504040204" pitchFamily="50" charset="-128"/>
              </a:rPr>
              <a:t>　　　　　</a:t>
            </a:r>
            <a:r>
              <a:rPr lang="ja-JP" altLang="en-US" b="1" dirty="0">
                <a:solidFill>
                  <a:prstClr val="black"/>
                </a:solidFill>
                <a:latin typeface="Meiryo UI" panose="020B0604030504040204" pitchFamily="50" charset="-128"/>
                <a:ea typeface="Meiryo UI" panose="020B0604030504040204" pitchFamily="50" charset="-128"/>
              </a:rPr>
              <a:t>資料種別の利用割合→</a:t>
            </a:r>
            <a:endParaRPr lang="en-US" altLang="ja-JP" b="1"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　　　　　　　　　　　　　　　（平成</a:t>
            </a:r>
            <a:r>
              <a:rPr lang="en-US" altLang="ja-JP" sz="1400" dirty="0">
                <a:solidFill>
                  <a:prstClr val="black"/>
                </a:solidFill>
                <a:latin typeface="Meiryo UI" panose="020B0604030504040204" pitchFamily="50" charset="-128"/>
                <a:ea typeface="Meiryo UI" panose="020B0604030504040204" pitchFamily="50" charset="-128"/>
              </a:rPr>
              <a:t>26</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rPr>
              <a:t>月～</a:t>
            </a:r>
            <a:r>
              <a:rPr lang="en-US" altLang="ja-JP" sz="1400" dirty="0">
                <a:solidFill>
                  <a:prstClr val="black"/>
                </a:solidFill>
                <a:latin typeface="Meiryo UI" panose="020B0604030504040204" pitchFamily="50" charset="-128"/>
                <a:ea typeface="Meiryo UI" panose="020B0604030504040204" pitchFamily="50" charset="-128"/>
              </a:rPr>
              <a:t>9</a:t>
            </a:r>
            <a:r>
              <a:rPr lang="ja-JP" altLang="en-US" sz="1400" dirty="0">
                <a:solidFill>
                  <a:prstClr val="black"/>
                </a:solidFill>
                <a:latin typeface="Meiryo UI" panose="020B0604030504040204" pitchFamily="50" charset="-128"/>
                <a:ea typeface="Meiryo UI" panose="020B0604030504040204" pitchFamily="50" charset="-128"/>
              </a:rPr>
              <a:t>月）</a:t>
            </a:r>
            <a:endParaRPr lang="ja-JP" altLang="en-US" sz="1400" b="1" dirty="0">
              <a:solidFill>
                <a:prstClr val="black"/>
              </a:solidFill>
              <a:latin typeface="Meiryo UI" panose="020B0604030504040204" pitchFamily="50" charset="-128"/>
              <a:ea typeface="Meiryo UI" panose="020B0604030504040204" pitchFamily="50" charset="-128"/>
            </a:endParaRPr>
          </a:p>
        </p:txBody>
      </p:sp>
      <p:graphicFrame>
        <p:nvGraphicFramePr>
          <p:cNvPr id="9" name="グラフ 8"/>
          <p:cNvGraphicFramePr/>
          <p:nvPr>
            <p:extLst/>
          </p:nvPr>
        </p:nvGraphicFramePr>
        <p:xfrm>
          <a:off x="5628217" y="3807588"/>
          <a:ext cx="3183466" cy="316898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グラフ 9"/>
          <p:cNvGraphicFramePr/>
          <p:nvPr>
            <p:extLst/>
          </p:nvPr>
        </p:nvGraphicFramePr>
        <p:xfrm>
          <a:off x="7524074" y="3838572"/>
          <a:ext cx="2820399" cy="3118820"/>
        </p:xfrm>
        <a:graphic>
          <a:graphicData uri="http://schemas.openxmlformats.org/drawingml/2006/chart">
            <c:chart xmlns:c="http://schemas.openxmlformats.org/drawingml/2006/chart" xmlns:r="http://schemas.openxmlformats.org/officeDocument/2006/relationships" r:id="rId6"/>
          </a:graphicData>
        </a:graphic>
      </p:graphicFrame>
      <p:sp>
        <p:nvSpPr>
          <p:cNvPr id="11" name="コンテンツ プレースホルダー 10"/>
          <p:cNvSpPr>
            <a:spLocks noGrp="1"/>
          </p:cNvSpPr>
          <p:nvPr>
            <p:ph idx="1"/>
          </p:nvPr>
        </p:nvSpPr>
        <p:spPr>
          <a:xfrm>
            <a:off x="1005840" y="908720"/>
            <a:ext cx="9228044" cy="1676292"/>
          </a:xfrm>
        </p:spPr>
        <p:txBody>
          <a:bodyPr>
            <a:normAutofit fontScale="85000" lnSpcReduction="20000"/>
          </a:bodyPr>
          <a:lstStyle/>
          <a:p>
            <a:pPr>
              <a:lnSpc>
                <a:spcPct val="110000"/>
              </a:lnSpc>
            </a:pPr>
            <a:r>
              <a:rPr lang="ja-JP" altLang="en-US" sz="2600" dirty="0"/>
              <a:t>参加館は平成</a:t>
            </a:r>
            <a:r>
              <a:rPr lang="en-US" altLang="ja-JP" sz="2600" dirty="0"/>
              <a:t>26</a:t>
            </a:r>
            <a:r>
              <a:rPr lang="ja-JP" altLang="en-US" sz="2600" dirty="0"/>
              <a:t>年</a:t>
            </a:r>
            <a:r>
              <a:rPr lang="en-US" altLang="ja-JP" sz="2600" dirty="0"/>
              <a:t>10</a:t>
            </a:r>
            <a:r>
              <a:rPr lang="ja-JP" altLang="en-US" sz="2600" dirty="0"/>
              <a:t>月</a:t>
            </a:r>
            <a:r>
              <a:rPr lang="en-US" altLang="ja-JP" sz="2600" dirty="0"/>
              <a:t>10</a:t>
            </a:r>
            <a:r>
              <a:rPr lang="ja-JP" altLang="en-US" sz="2600" dirty="0"/>
              <a:t>日現在で</a:t>
            </a:r>
            <a:r>
              <a:rPr lang="en-US" altLang="ja-JP" sz="2600" b="1" dirty="0">
                <a:solidFill>
                  <a:srgbClr val="FF0000"/>
                </a:solidFill>
              </a:rPr>
              <a:t>333</a:t>
            </a:r>
            <a:r>
              <a:rPr lang="ja-JP" altLang="en-US" sz="2600" b="1" dirty="0">
                <a:solidFill>
                  <a:srgbClr val="FF0000"/>
                </a:solidFill>
              </a:rPr>
              <a:t>館</a:t>
            </a:r>
            <a:r>
              <a:rPr lang="ja-JP" altLang="en-US" sz="2600" dirty="0"/>
              <a:t>（都道府県立図書館</a:t>
            </a:r>
            <a:r>
              <a:rPr lang="en-US" altLang="ja-JP" sz="2600" dirty="0"/>
              <a:t>53</a:t>
            </a:r>
            <a:r>
              <a:rPr lang="ja-JP" altLang="en-US" sz="2600" dirty="0"/>
              <a:t>館、政令指定都市立図書館</a:t>
            </a:r>
            <a:r>
              <a:rPr lang="en-US" altLang="ja-JP" sz="2600" dirty="0"/>
              <a:t>33</a:t>
            </a:r>
            <a:r>
              <a:rPr lang="ja-JP" altLang="en-US" sz="2600" dirty="0"/>
              <a:t>館、市町村立図書館</a:t>
            </a:r>
            <a:r>
              <a:rPr lang="en-US" altLang="ja-JP" sz="2600" dirty="0"/>
              <a:t>93</a:t>
            </a:r>
            <a:r>
              <a:rPr lang="ja-JP" altLang="en-US" sz="2600" dirty="0"/>
              <a:t>館、大学図書館</a:t>
            </a:r>
            <a:r>
              <a:rPr lang="en-US" altLang="ja-JP" sz="2600" dirty="0"/>
              <a:t>141</a:t>
            </a:r>
            <a:r>
              <a:rPr lang="ja-JP" altLang="en-US" sz="2600" dirty="0"/>
              <a:t>館、その他</a:t>
            </a:r>
            <a:r>
              <a:rPr lang="en-US" altLang="ja-JP" sz="2600" dirty="0"/>
              <a:t>13</a:t>
            </a:r>
            <a:r>
              <a:rPr lang="ja-JP" altLang="en-US" sz="2600" dirty="0"/>
              <a:t>館）</a:t>
            </a:r>
            <a:endParaRPr lang="en-US" altLang="ja-JP" sz="2600" dirty="0"/>
          </a:p>
          <a:p>
            <a:pPr marL="0" indent="0">
              <a:spcBef>
                <a:spcPts val="0"/>
              </a:spcBef>
              <a:buNone/>
            </a:pPr>
            <a:r>
              <a:rPr lang="ja-JP" altLang="en-US" sz="2600" dirty="0"/>
              <a:t>　　参加館リスト：</a:t>
            </a:r>
            <a:r>
              <a:rPr lang="en-US" altLang="ja-JP" sz="2600" dirty="0"/>
              <a:t> </a:t>
            </a:r>
            <a:r>
              <a:rPr lang="en-US" altLang="ja-JP" sz="2600" dirty="0">
                <a:hlinkClick r:id="rId7"/>
              </a:rPr>
              <a:t>http://dl.ndl.go.jp/ja/soshin_librarylist.html</a:t>
            </a:r>
            <a:endParaRPr lang="en-US" altLang="ja-JP" sz="2600" dirty="0"/>
          </a:p>
          <a:p>
            <a:r>
              <a:rPr lang="ja-JP" altLang="en-US" sz="2600" dirty="0"/>
              <a:t>利用統計：</a:t>
            </a:r>
            <a:r>
              <a:rPr lang="en-US" altLang="ja-JP" sz="2600" dirty="0">
                <a:hlinkClick r:id="rId8"/>
              </a:rPr>
              <a:t>http://dl.ndl.go.jp/ja/soshin_library_stats.html</a:t>
            </a:r>
            <a:endParaRPr lang="en-US" altLang="ja-JP" sz="2600" dirty="0"/>
          </a:p>
          <a:p>
            <a:endParaRPr kumimoji="1" lang="ja-JP" altLang="en-US" dirty="0"/>
          </a:p>
        </p:txBody>
      </p:sp>
      <p:graphicFrame>
        <p:nvGraphicFramePr>
          <p:cNvPr id="6" name="表 5"/>
          <p:cNvGraphicFramePr>
            <a:graphicFrameLocks noGrp="1"/>
          </p:cNvGraphicFramePr>
          <p:nvPr>
            <p:extLst/>
          </p:nvPr>
        </p:nvGraphicFramePr>
        <p:xfrm>
          <a:off x="5951984" y="2564904"/>
          <a:ext cx="4543806" cy="1798320"/>
        </p:xfrm>
        <a:graphic>
          <a:graphicData uri="http://schemas.openxmlformats.org/drawingml/2006/table">
            <a:tbl>
              <a:tblPr firstRow="1" bandRow="1">
                <a:tableStyleId>{5C22544A-7EE6-4342-B048-85BDC9FD1C3A}</a:tableStyleId>
              </a:tblPr>
              <a:tblGrid>
                <a:gridCol w="694267"/>
                <a:gridCol w="1658408"/>
                <a:gridCol w="2191131"/>
              </a:tblGrid>
              <a:tr h="283087">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平成</a:t>
                      </a:r>
                      <a:r>
                        <a:rPr kumimoji="1" lang="en-US" altLang="ja-JP" sz="1400" dirty="0" smtClean="0">
                          <a:latin typeface="Meiryo UI" panose="020B0604030504040204" pitchFamily="50" charset="-128"/>
                          <a:ea typeface="Meiryo UI" panose="020B0604030504040204" pitchFamily="50" charset="-128"/>
                        </a:rPr>
                        <a:t>26</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1</a:t>
                      </a:r>
                      <a:r>
                        <a:rPr kumimoji="1" lang="ja-JP" altLang="en-US" sz="1400" dirty="0" smtClean="0">
                          <a:latin typeface="Meiryo UI" panose="020B0604030504040204" pitchFamily="50" charset="-128"/>
                          <a:ea typeface="Meiryo UI" panose="020B0604030504040204" pitchFamily="50" charset="-128"/>
                        </a:rPr>
                        <a:t>月～</a:t>
                      </a:r>
                      <a:r>
                        <a:rPr kumimoji="1" lang="en-US" altLang="ja-JP" sz="1400" dirty="0" smtClean="0">
                          <a:latin typeface="Meiryo UI" panose="020B0604030504040204" pitchFamily="50" charset="-128"/>
                          <a:ea typeface="Meiryo UI" panose="020B0604030504040204" pitchFamily="50" charset="-128"/>
                        </a:rPr>
                        <a:t>9</a:t>
                      </a:r>
                      <a:r>
                        <a:rPr kumimoji="1" lang="ja-JP" altLang="en-US" sz="1400" dirty="0" smtClean="0">
                          <a:latin typeface="Meiryo UI" panose="020B0604030504040204" pitchFamily="50" charset="-128"/>
                          <a:ea typeface="Meiryo UI" panose="020B0604030504040204" pitchFamily="50" charset="-128"/>
                        </a:rPr>
                        <a:t>月</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400" dirty="0" smtClean="0">
                          <a:latin typeface="Meiryo UI" panose="020B0604030504040204" pitchFamily="50" charset="-128"/>
                          <a:ea typeface="Meiryo UI" panose="020B0604030504040204" pitchFamily="50" charset="-128"/>
                        </a:rPr>
                        <a:t>平成</a:t>
                      </a:r>
                      <a:r>
                        <a:rPr kumimoji="1" lang="en-US" altLang="ja-JP" sz="1400" dirty="0" smtClean="0">
                          <a:latin typeface="Meiryo UI" panose="020B0604030504040204" pitchFamily="50" charset="-128"/>
                          <a:ea typeface="Meiryo UI" panose="020B0604030504040204" pitchFamily="50" charset="-128"/>
                        </a:rPr>
                        <a:t>26</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9</a:t>
                      </a:r>
                      <a:r>
                        <a:rPr kumimoji="1" lang="ja-JP" altLang="en-US" sz="1400" dirty="0" smtClean="0">
                          <a:latin typeface="Meiryo UI" panose="020B0604030504040204" pitchFamily="50" charset="-128"/>
                          <a:ea typeface="Meiryo UI" panose="020B0604030504040204" pitchFamily="50" charset="-128"/>
                        </a:rPr>
                        <a:t>月</a:t>
                      </a:r>
                      <a:endParaRPr kumimoji="1" lang="ja-JP" altLang="en-US" sz="1400" dirty="0">
                        <a:latin typeface="Meiryo UI" panose="020B0604030504040204" pitchFamily="50" charset="-128"/>
                        <a:ea typeface="Meiryo UI" panose="020B0604030504040204" pitchFamily="50" charset="-128"/>
                      </a:endParaRPr>
                    </a:p>
                  </a:txBody>
                  <a:tcPr/>
                </a:tc>
              </a:tr>
              <a:tr h="525943">
                <a:tc>
                  <a:txBody>
                    <a:bodyPr/>
                    <a:lstStyle/>
                    <a:p>
                      <a:pPr algn="ctr"/>
                      <a:r>
                        <a:rPr kumimoji="1" lang="ja-JP" altLang="en-US" sz="1600" b="1" dirty="0" smtClean="0">
                          <a:latin typeface="Meiryo UI" panose="020B0604030504040204" pitchFamily="50" charset="-128"/>
                          <a:ea typeface="Meiryo UI" panose="020B0604030504040204" pitchFamily="50" charset="-128"/>
                        </a:rPr>
                        <a:t>閲覧</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56,489 </a:t>
                      </a:r>
                      <a:r>
                        <a:rPr kumimoji="1" lang="ja-JP" altLang="en-US" sz="1800" b="1" dirty="0" smtClean="0">
                          <a:latin typeface="Meiryo UI" panose="020B0604030504040204" pitchFamily="50" charset="-128"/>
                          <a:ea typeface="Meiryo UI" panose="020B0604030504040204" pitchFamily="50" charset="-128"/>
                        </a:rPr>
                        <a:t>回</a:t>
                      </a:r>
                      <a:endParaRPr kumimoji="1" lang="ja-JP" altLang="en-US" sz="1800" b="1"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10,342</a:t>
                      </a:r>
                      <a:r>
                        <a:rPr kumimoji="1" lang="ja-JP" altLang="en-US" sz="1800" b="1" kern="1200" dirty="0" smtClean="0">
                          <a:solidFill>
                            <a:schemeClr val="dk1"/>
                          </a:solidFill>
                          <a:latin typeface="Meiryo UI" panose="020B0604030504040204" pitchFamily="50" charset="-128"/>
                          <a:ea typeface="Meiryo UI" panose="020B0604030504040204" pitchFamily="50" charset="-128"/>
                          <a:cs typeface="+mn-cs"/>
                        </a:rPr>
                        <a:t>回</a:t>
                      </a:r>
                      <a:endParaRPr kumimoji="1" lang="en-US" altLang="ja-JP" sz="1800" b="1" dirty="0" smtClean="0">
                        <a:latin typeface="Meiryo UI" panose="020B0604030504040204" pitchFamily="50" charset="-128"/>
                        <a:ea typeface="Meiryo UI" panose="020B0604030504040204" pitchFamily="50" charset="-128"/>
                      </a:endParaRPr>
                    </a:p>
                    <a:p>
                      <a:pPr algn="ctr"/>
                      <a:r>
                        <a:rPr kumimoji="1" lang="ja-JP" altLang="en-US" sz="1800" b="1" dirty="0" smtClean="0">
                          <a:latin typeface="Meiryo UI" panose="020B0604030504040204" pitchFamily="50" charset="-128"/>
                          <a:ea typeface="Meiryo UI" panose="020B0604030504040204" pitchFamily="50" charset="-128"/>
                        </a:rPr>
                        <a:t>（</a:t>
                      </a:r>
                      <a:r>
                        <a:rPr kumimoji="1" lang="en-US" altLang="ja-JP" sz="1800" b="1" dirty="0" smtClean="0">
                          <a:latin typeface="Meiryo UI" panose="020B0604030504040204" pitchFamily="50" charset="-128"/>
                          <a:ea typeface="Meiryo UI" panose="020B0604030504040204" pitchFamily="50" charset="-128"/>
                        </a:rPr>
                        <a:t>1</a:t>
                      </a:r>
                      <a:r>
                        <a:rPr kumimoji="1" lang="ja-JP" altLang="en-US" sz="1800" b="1" dirty="0" smtClean="0">
                          <a:latin typeface="Meiryo UI" panose="020B0604030504040204" pitchFamily="50" charset="-128"/>
                          <a:ea typeface="Meiryo UI" panose="020B0604030504040204" pitchFamily="50" charset="-128"/>
                        </a:rPr>
                        <a:t>日平均</a:t>
                      </a:r>
                      <a:r>
                        <a:rPr kumimoji="1" lang="en-US" altLang="ja-JP" sz="1800" b="1" dirty="0" smtClean="0">
                          <a:latin typeface="Meiryo UI" panose="020B0604030504040204" pitchFamily="50" charset="-128"/>
                          <a:ea typeface="Meiryo UI" panose="020B0604030504040204" pitchFamily="50" charset="-128"/>
                        </a:rPr>
                        <a:t>345</a:t>
                      </a:r>
                      <a:r>
                        <a:rPr kumimoji="1" lang="ja-JP" altLang="en-US" sz="1800" b="1" dirty="0" smtClean="0">
                          <a:latin typeface="Meiryo UI" panose="020B0604030504040204" pitchFamily="50" charset="-128"/>
                          <a:ea typeface="Meiryo UI" panose="020B0604030504040204" pitchFamily="50" charset="-128"/>
                        </a:rPr>
                        <a:t>回）</a:t>
                      </a:r>
                      <a:endParaRPr kumimoji="1" lang="ja-JP" altLang="en-US" sz="1800" b="1" dirty="0">
                        <a:latin typeface="Meiryo UI" panose="020B0604030504040204" pitchFamily="50" charset="-128"/>
                        <a:ea typeface="Meiryo UI" panose="020B0604030504040204" pitchFamily="50" charset="-128"/>
                      </a:endParaRPr>
                    </a:p>
                  </a:txBody>
                  <a:tcPr anchor="ctr"/>
                </a:tc>
              </a:tr>
              <a:tr h="525943">
                <a:tc>
                  <a:txBody>
                    <a:bodyPr/>
                    <a:lstStyle/>
                    <a:p>
                      <a:pPr algn="ctr"/>
                      <a:r>
                        <a:rPr kumimoji="1" lang="ja-JP" altLang="en-US" sz="1600" b="1" dirty="0" smtClean="0">
                          <a:latin typeface="Meiryo UI" panose="020B0604030504040204" pitchFamily="50" charset="-128"/>
                          <a:ea typeface="Meiryo UI" panose="020B0604030504040204" pitchFamily="50" charset="-128"/>
                        </a:rPr>
                        <a:t>複写</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24,941</a:t>
                      </a:r>
                      <a:r>
                        <a:rPr kumimoji="1" lang="ja-JP" altLang="en-US" sz="1800" b="1" dirty="0" smtClean="0">
                          <a:latin typeface="Meiryo UI" panose="020B0604030504040204" pitchFamily="50" charset="-128"/>
                          <a:ea typeface="Meiryo UI" panose="020B0604030504040204" pitchFamily="50" charset="-128"/>
                        </a:rPr>
                        <a:t>回</a:t>
                      </a:r>
                      <a:endParaRPr kumimoji="1" lang="en-US" altLang="ja-JP" sz="1800" b="1" dirty="0" smtClean="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4,224</a:t>
                      </a:r>
                      <a:r>
                        <a:rPr kumimoji="1" lang="ja-JP" altLang="en-US" sz="1800" b="1" kern="1200" dirty="0" smtClean="0">
                          <a:solidFill>
                            <a:schemeClr val="dk1"/>
                          </a:solidFill>
                          <a:latin typeface="Meiryo UI" panose="020B0604030504040204" pitchFamily="50" charset="-128"/>
                          <a:ea typeface="Meiryo UI" panose="020B0604030504040204" pitchFamily="50" charset="-128"/>
                          <a:cs typeface="+mn-cs"/>
                        </a:rPr>
                        <a:t>回</a:t>
                      </a:r>
                      <a:endParaRPr kumimoji="1" lang="en-US" altLang="ja-JP" sz="1800" b="1" dirty="0" smtClean="0">
                        <a:latin typeface="Meiryo UI" panose="020B0604030504040204" pitchFamily="50" charset="-128"/>
                        <a:ea typeface="Meiryo UI" panose="020B0604030504040204" pitchFamily="50" charset="-128"/>
                      </a:endParaRPr>
                    </a:p>
                    <a:p>
                      <a:pPr algn="ctr"/>
                      <a:r>
                        <a:rPr kumimoji="1" lang="ja-JP" altLang="en-US" sz="1800" b="1" dirty="0" smtClean="0">
                          <a:latin typeface="Meiryo UI" panose="020B0604030504040204" pitchFamily="50" charset="-128"/>
                          <a:ea typeface="Meiryo UI" panose="020B0604030504040204" pitchFamily="50" charset="-128"/>
                        </a:rPr>
                        <a:t>（</a:t>
                      </a:r>
                      <a:r>
                        <a:rPr kumimoji="1" lang="en-US" altLang="ja-JP" sz="1800" b="1" dirty="0" smtClean="0">
                          <a:latin typeface="Meiryo UI" panose="020B0604030504040204" pitchFamily="50" charset="-128"/>
                          <a:ea typeface="Meiryo UI" panose="020B0604030504040204" pitchFamily="50" charset="-128"/>
                        </a:rPr>
                        <a:t>1</a:t>
                      </a:r>
                      <a:r>
                        <a:rPr kumimoji="1" lang="ja-JP" altLang="en-US" sz="1800" b="1" dirty="0" smtClean="0">
                          <a:latin typeface="Meiryo UI" panose="020B0604030504040204" pitchFamily="50" charset="-128"/>
                          <a:ea typeface="Meiryo UI" panose="020B0604030504040204" pitchFamily="50" charset="-128"/>
                        </a:rPr>
                        <a:t>日平均</a:t>
                      </a:r>
                      <a:r>
                        <a:rPr kumimoji="1" lang="en-US" altLang="ja-JP" sz="1800" b="1" dirty="0" smtClean="0">
                          <a:latin typeface="Meiryo UI" panose="020B0604030504040204" pitchFamily="50" charset="-128"/>
                          <a:ea typeface="Meiryo UI" panose="020B0604030504040204" pitchFamily="50" charset="-128"/>
                        </a:rPr>
                        <a:t>141</a:t>
                      </a:r>
                      <a:r>
                        <a:rPr kumimoji="1" lang="ja-JP" altLang="en-US" sz="1800" b="1" dirty="0" smtClean="0">
                          <a:latin typeface="Meiryo UI" panose="020B0604030504040204" pitchFamily="50" charset="-128"/>
                          <a:ea typeface="Meiryo UI" panose="020B0604030504040204" pitchFamily="50" charset="-128"/>
                        </a:rPr>
                        <a:t>回）</a:t>
                      </a:r>
                      <a:endParaRPr kumimoji="1" lang="ja-JP" altLang="en-US" sz="1800" b="1" dirty="0">
                        <a:latin typeface="Meiryo UI" panose="020B0604030504040204" pitchFamily="50" charset="-128"/>
                        <a:ea typeface="Meiryo UI" panose="020B0604030504040204" pitchFamily="50" charset="-128"/>
                      </a:endParaRPr>
                    </a:p>
                  </a:txBody>
                  <a:tcPr anchor="ctr"/>
                </a:tc>
              </a:tr>
            </a:tbl>
          </a:graphicData>
        </a:graphic>
      </p:graphicFrame>
      <p:sp>
        <p:nvSpPr>
          <p:cNvPr id="4" name="スライド番号プレースホルダー 3"/>
          <p:cNvSpPr>
            <a:spLocks noGrp="1"/>
          </p:cNvSpPr>
          <p:nvPr>
            <p:ph type="sldNum" sz="quarter" idx="12"/>
          </p:nvPr>
        </p:nvSpPr>
        <p:spPr/>
        <p:txBody>
          <a:bodyPr/>
          <a:lstStyle/>
          <a:p>
            <a:fld id="{AE81233C-BF56-4BFB-98E8-8EF39C2E5007}" type="slidenum">
              <a:rPr lang="ja-JP" altLang="en-US" smtClean="0">
                <a:solidFill>
                  <a:prstClr val="black"/>
                </a:solidFill>
              </a:rPr>
              <a:pPr/>
              <a:t>59</a:t>
            </a:fld>
            <a:endParaRPr lang="ja-JP" altLang="en-US" dirty="0">
              <a:solidFill>
                <a:prstClr val="black"/>
              </a:solidFill>
            </a:endParaRPr>
          </a:p>
        </p:txBody>
      </p:sp>
    </p:spTree>
    <p:extLst>
      <p:ext uri="{BB962C8B-B14F-4D97-AF65-F5344CB8AC3E}">
        <p14:creationId xmlns:p14="http://schemas.microsoft.com/office/powerpoint/2010/main" val="2629546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r>
              <a:rPr lang="ja-JP" altLang="en-US" dirty="0" smtClean="0">
                <a:latin typeface="HG丸ｺﾞｼｯｸM-PRO" pitchFamily="50" charset="-128"/>
                <a:ea typeface="HG丸ｺﾞｼｯｸM-PRO" pitchFamily="50" charset="-128"/>
              </a:rPr>
              <a:t>国立国会図書館とは</a:t>
            </a:r>
            <a:r>
              <a:rPr lang="en-US" altLang="ja-JP" dirty="0" smtClean="0">
                <a:latin typeface="HG丸ｺﾞｼｯｸM-PRO" pitchFamily="50" charset="-128"/>
                <a:ea typeface="HG丸ｺﾞｼｯｸM-PRO" pitchFamily="50" charset="-128"/>
              </a:rPr>
              <a:t/>
            </a:r>
            <a:br>
              <a:rPr lang="en-US" altLang="ja-JP" dirty="0" smtClean="0">
                <a:latin typeface="HG丸ｺﾞｼｯｸM-PRO" pitchFamily="50" charset="-128"/>
                <a:ea typeface="HG丸ｺﾞｼｯｸM-PRO" pitchFamily="50" charset="-128"/>
              </a:rPr>
            </a:br>
            <a:r>
              <a:rPr lang="en-US" altLang="ja-JP" dirty="0" smtClean="0">
                <a:latin typeface="HG丸ｺﾞｼｯｸM-PRO" pitchFamily="50" charset="-128"/>
                <a:ea typeface="HG丸ｺﾞｼｯｸM-PRO" pitchFamily="50" charset="-128"/>
              </a:rPr>
              <a:t/>
            </a:r>
            <a:br>
              <a:rPr lang="en-US" altLang="ja-JP" dirty="0" smtClean="0">
                <a:latin typeface="HG丸ｺﾞｼｯｸM-PRO" pitchFamily="50" charset="-128"/>
                <a:ea typeface="HG丸ｺﾞｼｯｸM-PRO" pitchFamily="50" charset="-128"/>
              </a:rPr>
            </a:br>
            <a:endParaRPr kumimoji="1" lang="ja-JP" altLang="en-US" dirty="0">
              <a:latin typeface="HG丸ｺﾞｼｯｸM-PRO" pitchFamily="50" charset="-128"/>
              <a:ea typeface="HG丸ｺﾞｼｯｸM-PRO" pitchFamily="50" charset="-128"/>
            </a:endParaRPr>
          </a:p>
        </p:txBody>
      </p:sp>
      <p:sp>
        <p:nvSpPr>
          <p:cNvPr id="2" name="テキスト プレースホルダー 1"/>
          <p:cNvSpPr>
            <a:spLocks noGrp="1"/>
          </p:cNvSpPr>
          <p:nvPr>
            <p:ph type="body" idx="1"/>
          </p:nvPr>
        </p:nvSpPr>
        <p:spPr/>
        <p:style>
          <a:lnRef idx="1">
            <a:schemeClr val="accent4"/>
          </a:lnRef>
          <a:fillRef idx="2">
            <a:schemeClr val="accent4"/>
          </a:fillRef>
          <a:effectRef idx="1">
            <a:schemeClr val="accent4"/>
          </a:effectRef>
          <a:fontRef idx="minor">
            <a:schemeClr val="dk1"/>
          </a:fontRef>
        </p:style>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6</a:t>
            </a:fld>
            <a:endParaRPr lang="en-US">
              <a:solidFill>
                <a:prstClr val="black">
                  <a:lumMod val="85000"/>
                  <a:lumOff val="15000"/>
                </a:prstClr>
              </a:solidFill>
            </a:endParaRPr>
          </a:p>
        </p:txBody>
      </p:sp>
    </p:spTree>
    <p:extLst>
      <p:ext uri="{BB962C8B-B14F-4D97-AF65-F5344CB8AC3E}">
        <p14:creationId xmlns:p14="http://schemas.microsoft.com/office/powerpoint/2010/main" val="19126124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1013520" cy="457200"/>
          </a:xfrm>
          <a:prstGeom prst="ellipse">
            <a:avLst/>
          </a:prstGeom>
        </p:spPr>
        <p:txBody>
          <a:bodyPr/>
          <a:lstStyle/>
          <a:p>
            <a:pPr>
              <a:defRPr/>
            </a:pPr>
            <a:fld id="{5CBE7DF6-DC1C-4410-949E-874779C27DC5}" type="slidenum">
              <a:rPr lang="ja-JP" altLang="en-US" smtClean="0"/>
              <a:pPr>
                <a:defRPr/>
              </a:pPr>
              <a:t>60</a:t>
            </a:fld>
            <a:endParaRPr lang="ja-JP" altLang="en-US" dirty="0"/>
          </a:p>
        </p:txBody>
      </p:sp>
      <p:sp>
        <p:nvSpPr>
          <p:cNvPr id="7" name="タイトル 1"/>
          <p:cNvSpPr>
            <a:spLocks noGrp="1"/>
          </p:cNvSpPr>
          <p:nvPr>
            <p:ph type="title"/>
          </p:nvPr>
        </p:nvSpPr>
        <p:spPr>
          <a:xfrm>
            <a:off x="0" y="1"/>
            <a:ext cx="12192000" cy="908720"/>
          </a:xfrm>
        </p:spPr>
        <p:txBody>
          <a:bodyPr>
            <a:noAutofit/>
          </a:bodyPr>
          <a:lstStyle/>
          <a:p>
            <a:r>
              <a:rPr lang="ja-JP" altLang="en-US" sz="3600" dirty="0" smtClean="0"/>
              <a:t>歴史的</a:t>
            </a:r>
            <a:r>
              <a:rPr lang="ja-JP" altLang="en-US" sz="3600" dirty="0"/>
              <a:t>音源の公共図書館等への配信提供</a:t>
            </a:r>
          </a:p>
        </p:txBody>
      </p:sp>
      <p:sp>
        <p:nvSpPr>
          <p:cNvPr id="8" name="角丸四角形 7"/>
          <p:cNvSpPr/>
          <p:nvPr/>
        </p:nvSpPr>
        <p:spPr>
          <a:xfrm>
            <a:off x="868680" y="1844824"/>
            <a:ext cx="10683240" cy="2736304"/>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indent="-447675" fontAlgn="base">
              <a:spcBef>
                <a:spcPct val="0"/>
              </a:spcBef>
              <a:spcAft>
                <a:spcPct val="0"/>
              </a:spcAft>
              <a:buFont typeface="Wingdings" pitchFamily="2" charset="2"/>
              <a:buChar char="u"/>
            </a:pPr>
            <a:r>
              <a:rPr lang="en-US" altLang="ja-JP" dirty="0">
                <a:solidFill>
                  <a:prstClr val="black"/>
                </a:solidFill>
                <a:latin typeface="Meiryo UI" panose="020B0604030504040204" pitchFamily="50" charset="-128"/>
                <a:ea typeface="Meiryo UI" panose="020B0604030504040204" pitchFamily="50" charset="-128"/>
              </a:rPr>
              <a:t>1900</a:t>
            </a:r>
            <a:r>
              <a:rPr lang="ja-JP" altLang="en-US" dirty="0">
                <a:solidFill>
                  <a:prstClr val="black"/>
                </a:solidFill>
                <a:latin typeface="Meiryo UI" panose="020B0604030504040204" pitchFamily="50" charset="-128"/>
                <a:ea typeface="Meiryo UI" panose="020B0604030504040204" pitchFamily="50" charset="-128"/>
              </a:rPr>
              <a:t>年初頭～</a:t>
            </a:r>
            <a:r>
              <a:rPr lang="en-US" altLang="ja-JP" dirty="0">
                <a:solidFill>
                  <a:prstClr val="black"/>
                </a:solidFill>
                <a:latin typeface="Meiryo UI" panose="020B0604030504040204" pitchFamily="50" charset="-128"/>
                <a:ea typeface="Meiryo UI" panose="020B0604030504040204" pitchFamily="50" charset="-128"/>
              </a:rPr>
              <a:t>1950</a:t>
            </a:r>
            <a:r>
              <a:rPr lang="ja-JP" altLang="en-US" dirty="0">
                <a:solidFill>
                  <a:prstClr val="black"/>
                </a:solidFill>
                <a:latin typeface="Meiryo UI" panose="020B0604030504040204" pitchFamily="50" charset="-128"/>
                <a:ea typeface="Meiryo UI" panose="020B0604030504040204" pitchFamily="50" charset="-128"/>
              </a:rPr>
              <a:t>年頃に日本国内で製造された</a:t>
            </a:r>
            <a:r>
              <a:rPr lang="en-US" altLang="ja-JP" dirty="0">
                <a:solidFill>
                  <a:prstClr val="black"/>
                </a:solidFill>
                <a:latin typeface="Meiryo UI" panose="020B0604030504040204" pitchFamily="50" charset="-128"/>
                <a:ea typeface="Meiryo UI" panose="020B0604030504040204" pitchFamily="50" charset="-128"/>
              </a:rPr>
              <a:t>SP</a:t>
            </a:r>
            <a:r>
              <a:rPr lang="ja-JP" altLang="en-US" dirty="0">
                <a:solidFill>
                  <a:prstClr val="black"/>
                </a:solidFill>
                <a:latin typeface="Meiryo UI" panose="020B0604030504040204" pitchFamily="50" charset="-128"/>
                <a:ea typeface="Meiryo UI" panose="020B0604030504040204" pitchFamily="50" charset="-128"/>
              </a:rPr>
              <a:t>盤及び金属原盤等に収録された音楽・演説等の音源</a:t>
            </a:r>
            <a:endParaRPr lang="en-US" altLang="ja-JP" dirty="0">
              <a:solidFill>
                <a:prstClr val="black"/>
              </a:solidFill>
              <a:latin typeface="Meiryo UI" panose="020B0604030504040204" pitchFamily="50" charset="-128"/>
              <a:ea typeface="Meiryo UI" panose="020B0604030504040204" pitchFamily="50" charset="-128"/>
            </a:endParaRPr>
          </a:p>
          <a:p>
            <a:pPr marL="273050" indent="-273050"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歴史的音盤アーカイブ推進協議会（</a:t>
            </a:r>
            <a:r>
              <a:rPr lang="en-US" altLang="ja-JP" dirty="0" err="1">
                <a:solidFill>
                  <a:prstClr val="black"/>
                </a:solidFill>
                <a:latin typeface="Meiryo UI" panose="020B0604030504040204" pitchFamily="50" charset="-128"/>
                <a:ea typeface="Meiryo UI" panose="020B0604030504040204" pitchFamily="50" charset="-128"/>
              </a:rPr>
              <a:t>HiRAC</a:t>
            </a:r>
            <a:r>
              <a:rPr lang="ja-JP" altLang="en-US" dirty="0">
                <a:solidFill>
                  <a:prstClr val="black"/>
                </a:solidFill>
                <a:latin typeface="Meiryo UI" panose="020B0604030504040204" pitchFamily="50" charset="-128"/>
                <a:ea typeface="Meiryo UI" panose="020B0604030504040204" pitchFamily="50" charset="-128"/>
              </a:rPr>
              <a:t>）がデジタル化。</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a:t>
            </a:r>
            <a:r>
              <a:rPr lang="en-US" altLang="ja-JP" dirty="0">
                <a:solidFill>
                  <a:prstClr val="black"/>
                </a:solidFill>
                <a:latin typeface="Meiryo UI" panose="020B0604030504040204" pitchFamily="50" charset="-128"/>
                <a:ea typeface="Meiryo UI" panose="020B0604030504040204" pitchFamily="50" charset="-128"/>
              </a:rPr>
              <a:t>2011</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5</a:t>
            </a:r>
            <a:r>
              <a:rPr lang="ja-JP" altLang="en-US" dirty="0">
                <a:solidFill>
                  <a:prstClr val="black"/>
                </a:solidFill>
                <a:latin typeface="Meiryo UI" panose="020B0604030504040204" pitchFamily="50" charset="-128"/>
                <a:ea typeface="Meiryo UI" panose="020B0604030504040204" pitchFamily="50" charset="-128"/>
              </a:rPr>
              <a:t>月に提供開始。</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提供音源は約</a:t>
            </a:r>
            <a:r>
              <a:rPr lang="en-US" altLang="ja-JP" dirty="0">
                <a:solidFill>
                  <a:prstClr val="black"/>
                </a:solidFill>
                <a:latin typeface="Meiryo UI" panose="020B0604030504040204" pitchFamily="50" charset="-128"/>
                <a:ea typeface="Meiryo UI" panose="020B0604030504040204" pitchFamily="50" charset="-128"/>
              </a:rPr>
              <a:t>5</a:t>
            </a:r>
            <a:r>
              <a:rPr lang="ja-JP" altLang="en-US" dirty="0">
                <a:solidFill>
                  <a:prstClr val="black"/>
                </a:solidFill>
                <a:latin typeface="Meiryo UI" panose="020B0604030504040204" pitchFamily="50" charset="-128"/>
                <a:ea typeface="Meiryo UI" panose="020B0604030504040204" pitchFamily="50" charset="-128"/>
              </a:rPr>
              <a:t>万音源。</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著作権・著作隣接権保護期間を満了したものはインターネット公開（約</a:t>
            </a:r>
            <a:r>
              <a:rPr lang="en-US" altLang="ja-JP" dirty="0">
                <a:solidFill>
                  <a:prstClr val="black"/>
                </a:solidFill>
                <a:latin typeface="Meiryo UI" panose="020B0604030504040204" pitchFamily="50" charset="-128"/>
                <a:ea typeface="Meiryo UI" panose="020B0604030504040204" pitchFamily="50" charset="-128"/>
              </a:rPr>
              <a:t>1,000</a:t>
            </a:r>
            <a:r>
              <a:rPr lang="ja-JP" altLang="en-US" dirty="0">
                <a:solidFill>
                  <a:prstClr val="black"/>
                </a:solidFill>
                <a:latin typeface="Meiryo UI" panose="020B0604030504040204" pitchFamily="50" charset="-128"/>
                <a:ea typeface="Meiryo UI" panose="020B0604030504040204" pitchFamily="50" charset="-128"/>
              </a:rPr>
              <a:t>音源）。</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447675" indent="-447675"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⇒つまり、大部分は国立国会図書館の施設内での提供のみ。</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bwMode="auto">
          <a:xfrm>
            <a:off x="1919536" y="1277888"/>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sz="2000" b="1" dirty="0">
                <a:solidFill>
                  <a:srgbClr val="1F497D"/>
                </a:solidFill>
                <a:latin typeface="Meiryo UI" panose="020B0604030504040204" pitchFamily="50" charset="-128"/>
                <a:ea typeface="Meiryo UI" panose="020B0604030504040204" pitchFamily="50" charset="-128"/>
                <a:cs typeface="+mj-cs"/>
              </a:rPr>
              <a:t>歴史的音源とは</a:t>
            </a:r>
          </a:p>
        </p:txBody>
      </p:sp>
      <p:cxnSp>
        <p:nvCxnSpPr>
          <p:cNvPr id="12" name="直線矢印コネクタ 11"/>
          <p:cNvCxnSpPr/>
          <p:nvPr/>
        </p:nvCxnSpPr>
        <p:spPr>
          <a:xfrm>
            <a:off x="6023992" y="4581128"/>
            <a:ext cx="0" cy="504000"/>
          </a:xfrm>
          <a:prstGeom prst="straightConnector1">
            <a:avLst/>
          </a:prstGeom>
          <a:ln w="76200">
            <a:solidFill>
              <a:schemeClr val="accent5">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868680" y="5445224"/>
            <a:ext cx="10576560" cy="936104"/>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配信参加館は、館内限定音源を含む全音源を図書館利用者に提供可能。</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現在（</a:t>
            </a: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11</a:t>
            </a:r>
            <a:r>
              <a:rPr lang="ja-JP" altLang="en-US" dirty="0">
                <a:solidFill>
                  <a:prstClr val="black"/>
                </a:solidFill>
                <a:latin typeface="Meiryo UI" panose="020B0604030504040204" pitchFamily="50" charset="-128"/>
                <a:ea typeface="Meiryo UI" panose="020B0604030504040204" pitchFamily="50" charset="-128"/>
              </a:rPr>
              <a:t>月時点）、</a:t>
            </a:r>
            <a:r>
              <a:rPr lang="en-US" altLang="ja-JP" dirty="0">
                <a:solidFill>
                  <a:prstClr val="black"/>
                </a:solidFill>
                <a:latin typeface="Meiryo UI" panose="020B0604030504040204" pitchFamily="50" charset="-128"/>
                <a:ea typeface="Meiryo UI" panose="020B0604030504040204" pitchFamily="50" charset="-128"/>
              </a:rPr>
              <a:t>126</a:t>
            </a:r>
            <a:r>
              <a:rPr lang="ja-JP" altLang="en-US" dirty="0">
                <a:solidFill>
                  <a:prstClr val="black"/>
                </a:solidFill>
                <a:latin typeface="Meiryo UI" panose="020B0604030504040204" pitchFamily="50" charset="-128"/>
                <a:ea typeface="Meiryo UI" panose="020B0604030504040204" pitchFamily="50" charset="-128"/>
              </a:rPr>
              <a:t>館に配信中。以後、継続的に配信参加館募集</a:t>
            </a:r>
          </a:p>
        </p:txBody>
      </p:sp>
      <p:sp>
        <p:nvSpPr>
          <p:cNvPr id="20" name="タイトル 1"/>
          <p:cNvSpPr txBox="1">
            <a:spLocks/>
          </p:cNvSpPr>
          <p:nvPr/>
        </p:nvSpPr>
        <p:spPr bwMode="auto">
          <a:xfrm>
            <a:off x="1991544" y="4950296"/>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en-US" altLang="ja-JP" sz="2000" b="1" dirty="0">
                <a:solidFill>
                  <a:srgbClr val="1F497D"/>
                </a:solidFill>
                <a:latin typeface="Meiryo UI" panose="020B0604030504040204" pitchFamily="50" charset="-128"/>
                <a:ea typeface="Meiryo UI" panose="020B0604030504040204" pitchFamily="50" charset="-128"/>
                <a:cs typeface="+mj-cs"/>
              </a:rPr>
              <a:t>2012</a:t>
            </a:r>
            <a:r>
              <a:rPr lang="ja-JP" altLang="en-US" sz="2000" b="1" dirty="0">
                <a:solidFill>
                  <a:srgbClr val="1F497D"/>
                </a:solidFill>
                <a:latin typeface="Meiryo UI" panose="020B0604030504040204" pitchFamily="50" charset="-128"/>
                <a:ea typeface="Meiryo UI" panose="020B0604030504040204" pitchFamily="50" charset="-128"/>
                <a:cs typeface="+mj-cs"/>
              </a:rPr>
              <a:t>年</a:t>
            </a:r>
            <a:r>
              <a:rPr lang="en-US" altLang="ja-JP" sz="2000" b="1" dirty="0">
                <a:solidFill>
                  <a:srgbClr val="1F497D"/>
                </a:solidFill>
                <a:latin typeface="Meiryo UI" panose="020B0604030504040204" pitchFamily="50" charset="-128"/>
                <a:ea typeface="Meiryo UI" panose="020B0604030504040204" pitchFamily="50" charset="-128"/>
                <a:cs typeface="+mj-cs"/>
              </a:rPr>
              <a:t>7</a:t>
            </a:r>
            <a:r>
              <a:rPr lang="ja-JP" altLang="en-US" sz="2000" b="1" dirty="0">
                <a:solidFill>
                  <a:srgbClr val="1F497D"/>
                </a:solidFill>
                <a:latin typeface="Meiryo UI" panose="020B0604030504040204" pitchFamily="50" charset="-128"/>
                <a:ea typeface="Meiryo UI" panose="020B0604030504040204" pitchFamily="50" charset="-128"/>
                <a:cs typeface="+mj-cs"/>
              </a:rPr>
              <a:t>月に、公共図書館への配信を開始</a:t>
            </a:r>
          </a:p>
        </p:txBody>
      </p:sp>
    </p:spTree>
    <p:extLst>
      <p:ext uri="{BB962C8B-B14F-4D97-AF65-F5344CB8AC3E}">
        <p14:creationId xmlns:p14="http://schemas.microsoft.com/office/powerpoint/2010/main" val="3361679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kumimoji="1" lang="en-US" altLang="ja-JP" dirty="0" smtClean="0"/>
              <a:t>PORTA</a:t>
            </a:r>
            <a:r>
              <a:rPr lang="ja-JP" altLang="en-US" dirty="0" smtClean="0"/>
              <a:t>の構築概念</a:t>
            </a:r>
            <a:endParaRPr kumimoji="1"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61</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42005984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smtClean="0"/>
              <a:t>開発当初のサービス要件とシステム化</a:t>
            </a:r>
            <a:endParaRPr kumimoji="1" lang="ja-JP" altLang="en-US" dirty="0"/>
          </a:p>
        </p:txBody>
      </p:sp>
      <p:sp>
        <p:nvSpPr>
          <p:cNvPr id="3" name="コンテンツ プレースホルダー 2"/>
          <p:cNvSpPr>
            <a:spLocks noGrp="1"/>
          </p:cNvSpPr>
          <p:nvPr>
            <p:ph idx="1"/>
          </p:nvPr>
        </p:nvSpPr>
        <p:spPr>
          <a:xfrm>
            <a:off x="172995" y="1052736"/>
            <a:ext cx="11850129" cy="5805264"/>
          </a:xfrm>
        </p:spPr>
        <p:txBody>
          <a:bodyPr>
            <a:normAutofit fontScale="92500" lnSpcReduction="20000"/>
          </a:bodyPr>
          <a:lstStyle/>
          <a:p>
            <a:r>
              <a:rPr lang="ja-JP" altLang="en-US" dirty="0"/>
              <a:t>サービス要件定義において（</a:t>
            </a:r>
            <a:r>
              <a:rPr lang="en-US" altLang="ja-JP" dirty="0"/>
              <a:t>2004</a:t>
            </a:r>
            <a:r>
              <a:rPr lang="ja-JP" altLang="en-US" dirty="0"/>
              <a:t>年）</a:t>
            </a:r>
            <a:endParaRPr lang="en-US" altLang="ja-JP" dirty="0"/>
          </a:p>
          <a:p>
            <a:pPr lvl="1"/>
            <a:r>
              <a:rPr lang="ja-JP" altLang="en-US" dirty="0">
                <a:solidFill>
                  <a:srgbClr val="FF0000"/>
                </a:solidFill>
              </a:rPr>
              <a:t>利用イメージ</a:t>
            </a:r>
            <a:endParaRPr lang="en-US" altLang="ja-JP" dirty="0">
              <a:solidFill>
                <a:srgbClr val="FF0000"/>
              </a:solidFill>
            </a:endParaRPr>
          </a:p>
          <a:p>
            <a:pPr lvl="2"/>
            <a:r>
              <a:rPr lang="ja-JP" altLang="en-US" dirty="0">
                <a:solidFill>
                  <a:srgbClr val="FF0000"/>
                </a:solidFill>
              </a:rPr>
              <a:t>利用者の情報探索行動の全般を</a:t>
            </a:r>
            <a:r>
              <a:rPr lang="ja-JP" altLang="en-US" dirty="0" smtClean="0">
                <a:solidFill>
                  <a:srgbClr val="FF0000"/>
                </a:solidFill>
              </a:rPr>
              <a:t>サポート</a:t>
            </a:r>
            <a:endParaRPr lang="en-US" altLang="ja-JP" dirty="0" smtClean="0">
              <a:solidFill>
                <a:srgbClr val="FF0000"/>
              </a:solidFill>
            </a:endParaRPr>
          </a:p>
          <a:p>
            <a:pPr lvl="3"/>
            <a:r>
              <a:rPr lang="ja-JP" altLang="en-US" dirty="0"/>
              <a:t>問題の定義、情報ニーズの</a:t>
            </a:r>
            <a:r>
              <a:rPr lang="ja-JP" altLang="en-US" dirty="0" smtClean="0"/>
              <a:t>識別、情報</a:t>
            </a:r>
            <a:r>
              <a:rPr lang="ja-JP" altLang="en-US" dirty="0"/>
              <a:t>探索戦略の</a:t>
            </a:r>
            <a:r>
              <a:rPr lang="ja-JP" altLang="en-US" dirty="0" smtClean="0"/>
              <a:t>策定、情報</a:t>
            </a:r>
            <a:r>
              <a:rPr lang="ja-JP" altLang="en-US" dirty="0"/>
              <a:t>探索戦略の</a:t>
            </a:r>
            <a:r>
              <a:rPr lang="ja-JP" altLang="en-US" dirty="0" smtClean="0"/>
              <a:t>策定、情報</a:t>
            </a:r>
            <a:r>
              <a:rPr lang="ja-JP" altLang="en-US" dirty="0"/>
              <a:t>の獲得（情報源の咀嚼、情報の</a:t>
            </a:r>
            <a:r>
              <a:rPr lang="ja-JP" altLang="en-US" dirty="0" smtClean="0"/>
              <a:t>抽出、情報</a:t>
            </a:r>
            <a:r>
              <a:rPr lang="ja-JP" altLang="en-US" dirty="0"/>
              <a:t>の統合（情報の組織化、提示</a:t>
            </a:r>
            <a:r>
              <a:rPr lang="ja-JP" altLang="en-US" dirty="0" smtClean="0"/>
              <a:t>）、評価</a:t>
            </a:r>
            <a:r>
              <a:rPr lang="ja-JP" altLang="en-US" dirty="0"/>
              <a:t>（成果の評価、プロセスの評価）</a:t>
            </a:r>
          </a:p>
          <a:p>
            <a:pPr lvl="2"/>
            <a:r>
              <a:rPr lang="ja-JP" altLang="en-US" dirty="0" smtClean="0">
                <a:solidFill>
                  <a:srgbClr val="FF0000"/>
                </a:solidFill>
              </a:rPr>
              <a:t>二次</a:t>
            </a:r>
            <a:r>
              <a:rPr lang="ja-JP" altLang="en-US" dirty="0">
                <a:solidFill>
                  <a:srgbClr val="FF0000"/>
                </a:solidFill>
              </a:rPr>
              <a:t>情報の統合検索に留まらず、一次情報の閲覧および入手まで</a:t>
            </a:r>
            <a:endParaRPr lang="en-US" altLang="ja-JP" dirty="0">
              <a:solidFill>
                <a:srgbClr val="FF0000"/>
              </a:solidFill>
            </a:endParaRPr>
          </a:p>
          <a:p>
            <a:pPr lvl="1"/>
            <a:r>
              <a:rPr lang="ja-JP" altLang="en-US" dirty="0">
                <a:solidFill>
                  <a:srgbClr val="FF0000"/>
                </a:solidFill>
              </a:rPr>
              <a:t>デジタルアーカイブの構築の在り方にも言及</a:t>
            </a:r>
            <a:endParaRPr lang="en-US" altLang="ja-JP" dirty="0">
              <a:solidFill>
                <a:srgbClr val="FF0000"/>
              </a:solidFill>
            </a:endParaRPr>
          </a:p>
          <a:p>
            <a:pPr lvl="2"/>
            <a:r>
              <a:rPr lang="ja-JP" altLang="en-US" dirty="0"/>
              <a:t>交換用の標準メタデータ記述要素、記述規則の適用、交換用</a:t>
            </a:r>
            <a:r>
              <a:rPr lang="en-US" altLang="ja-JP" dirty="0"/>
              <a:t>API</a:t>
            </a:r>
            <a:r>
              <a:rPr lang="ja-JP" altLang="en-US" dirty="0"/>
              <a:t>の実装</a:t>
            </a:r>
            <a:endParaRPr lang="en-US" altLang="ja-JP" dirty="0"/>
          </a:p>
          <a:p>
            <a:pPr lvl="2"/>
            <a:r>
              <a:rPr lang="ja-JP" altLang="en-US" dirty="0"/>
              <a:t>巨大な知識ベースとして「意味ある情報資源」として利用できるように、本文内容を組織化、検索できるように研究開発、技術開発成果を活用</a:t>
            </a:r>
            <a:endParaRPr lang="en-US" altLang="ja-JP" dirty="0"/>
          </a:p>
          <a:p>
            <a:r>
              <a:rPr lang="ja-JP" altLang="en-US" dirty="0">
                <a:solidFill>
                  <a:srgbClr val="FF0000"/>
                </a:solidFill>
              </a:rPr>
              <a:t>システム化において</a:t>
            </a:r>
            <a:endParaRPr lang="en-US" altLang="ja-JP" dirty="0">
              <a:solidFill>
                <a:srgbClr val="FF0000"/>
              </a:solidFill>
            </a:endParaRPr>
          </a:p>
          <a:p>
            <a:pPr lvl="1"/>
            <a:r>
              <a:rPr lang="ja-JP" altLang="en-US" dirty="0">
                <a:solidFill>
                  <a:srgbClr val="FF0000"/>
                </a:solidFill>
              </a:rPr>
              <a:t>先進的かつ将来標準的な仕様となることが見込まれる技術の適用</a:t>
            </a:r>
          </a:p>
          <a:p>
            <a:pPr lvl="1"/>
            <a:r>
              <a:rPr lang="ja-JP" altLang="en-US" dirty="0" smtClean="0">
                <a:solidFill>
                  <a:srgbClr val="FF0000"/>
                </a:solidFill>
              </a:rPr>
              <a:t>オープンソース・パッケージソフトの活用</a:t>
            </a:r>
            <a:endParaRPr lang="en-US" altLang="ja-JP" dirty="0" smtClean="0">
              <a:solidFill>
                <a:srgbClr val="FF0000"/>
              </a:solidFill>
            </a:endParaRPr>
          </a:p>
          <a:p>
            <a:pPr lvl="2"/>
            <a:r>
              <a:rPr lang="ja-JP" altLang="en-US" dirty="0" smtClean="0"/>
              <a:t>適用</a:t>
            </a:r>
            <a:r>
              <a:rPr lang="ja-JP" altLang="en-US" dirty="0"/>
              <a:t>事例が多いオープンソースの活用。可能な限り新規開発はしない。カスタマイズは必要最低限とする。</a:t>
            </a:r>
          </a:p>
          <a:p>
            <a:pPr lvl="1"/>
            <a:r>
              <a:rPr lang="en-US" altLang="ja-JP" dirty="0" smtClean="0">
                <a:solidFill>
                  <a:srgbClr val="FF0000"/>
                </a:solidFill>
              </a:rPr>
              <a:t>Web</a:t>
            </a:r>
            <a:r>
              <a:rPr lang="ja-JP" altLang="en-US" dirty="0" smtClean="0">
                <a:solidFill>
                  <a:srgbClr val="FF0000"/>
                </a:solidFill>
              </a:rPr>
              <a:t>サービスとして他サービスから利用しやすいように</a:t>
            </a:r>
            <a:endParaRPr lang="en-US" altLang="ja-JP" dirty="0" smtClean="0">
              <a:solidFill>
                <a:srgbClr val="FF0000"/>
              </a:solidFill>
            </a:endParaRPr>
          </a:p>
          <a:p>
            <a:pPr lvl="2"/>
            <a:r>
              <a:rPr lang="ja-JP" altLang="en-US" dirty="0" smtClean="0"/>
              <a:t>各々</a:t>
            </a:r>
            <a:r>
              <a:rPr lang="ja-JP" altLang="en-US" dirty="0"/>
              <a:t>の機能は独立した</a:t>
            </a:r>
            <a:r>
              <a:rPr lang="en-US" altLang="ja-JP" dirty="0"/>
              <a:t>Web</a:t>
            </a:r>
            <a:r>
              <a:rPr lang="ja-JP" altLang="en-US" dirty="0"/>
              <a:t>サービス機能として、他システムからも容易に利用できるものを目指す。その仕様としては、図書館界のみならず、デジタルアーカイブの世界で標準となり得る仕様を採用</a:t>
            </a:r>
          </a:p>
          <a:p>
            <a:pPr lvl="1"/>
            <a:r>
              <a:rPr lang="en-US" altLang="ja-JP" dirty="0" smtClean="0">
                <a:solidFill>
                  <a:srgbClr val="FF0000"/>
                </a:solidFill>
              </a:rPr>
              <a:t>Web2.0</a:t>
            </a:r>
            <a:r>
              <a:rPr lang="ja-JP" altLang="en-US" dirty="0">
                <a:solidFill>
                  <a:srgbClr val="FF0000"/>
                </a:solidFill>
              </a:rPr>
              <a:t>世代のポータルを</a:t>
            </a:r>
            <a:r>
              <a:rPr lang="ja-JP" altLang="en-US" dirty="0" smtClean="0">
                <a:solidFill>
                  <a:srgbClr val="FF0000"/>
                </a:solidFill>
              </a:rPr>
              <a:t>目指して、他サービスと合わせてマッシュアップ</a:t>
            </a:r>
            <a:endParaRPr lang="en-US" altLang="ja-JP" dirty="0" smtClean="0">
              <a:solidFill>
                <a:srgbClr val="FF0000"/>
              </a:solidFill>
            </a:endParaRPr>
          </a:p>
          <a:p>
            <a:pPr lvl="2"/>
            <a:r>
              <a:rPr lang="ja-JP" altLang="en-US" dirty="0" smtClean="0"/>
              <a:t>メタデータ</a:t>
            </a:r>
            <a:r>
              <a:rPr lang="ja-JP" altLang="en-US" dirty="0"/>
              <a:t>の</a:t>
            </a:r>
            <a:r>
              <a:rPr lang="ja-JP" altLang="en-US" dirty="0" smtClean="0"/>
              <a:t>取得、 </a:t>
            </a:r>
            <a:r>
              <a:rPr lang="en-US" altLang="ja-JP" dirty="0"/>
              <a:t>RSS</a:t>
            </a:r>
            <a:r>
              <a:rPr lang="ja-JP" altLang="en-US" dirty="0"/>
              <a:t>の</a:t>
            </a:r>
            <a:r>
              <a:rPr lang="ja-JP" altLang="en-US" dirty="0" smtClean="0"/>
              <a:t>活用、ソーシャルブックマーク、辞書</a:t>
            </a:r>
            <a:r>
              <a:rPr lang="ja-JP" altLang="en-US" dirty="0"/>
              <a:t>の</a:t>
            </a:r>
            <a:r>
              <a:rPr lang="ja-JP" altLang="en-US" dirty="0" smtClean="0"/>
              <a:t>活用、メタデータ</a:t>
            </a:r>
            <a:r>
              <a:rPr lang="ja-JP" altLang="en-US" dirty="0"/>
              <a:t>の自動生成，組織化，</a:t>
            </a:r>
            <a:r>
              <a:rPr lang="ja-JP" altLang="en-US" dirty="0" smtClean="0"/>
              <a:t>保存、メタデータ</a:t>
            </a:r>
            <a:r>
              <a:rPr lang="ja-JP" altLang="en-US" dirty="0"/>
              <a:t>提供と</a:t>
            </a:r>
            <a:r>
              <a:rPr lang="ja-JP" altLang="en-US" dirty="0" smtClean="0"/>
              <a:t>インタフェース、ウェブサービス</a:t>
            </a:r>
            <a:r>
              <a:rPr lang="ja-JP" altLang="en-US" dirty="0"/>
              <a:t>による</a:t>
            </a:r>
            <a:r>
              <a:rPr lang="ja-JP" altLang="en-US" dirty="0" smtClean="0"/>
              <a:t>連携、</a:t>
            </a:r>
            <a:r>
              <a:rPr lang="en-US" altLang="ja-JP" dirty="0" smtClean="0"/>
              <a:t>Blog</a:t>
            </a:r>
            <a:r>
              <a:rPr lang="en-US" altLang="ja-JP" dirty="0"/>
              <a:t>, </a:t>
            </a:r>
            <a:r>
              <a:rPr lang="en-US" altLang="ja-JP" dirty="0" smtClean="0"/>
              <a:t>wiki</a:t>
            </a:r>
            <a:r>
              <a:rPr lang="ja-JP" altLang="en-US" dirty="0" err="1" smtClean="0"/>
              <a:t>、</a:t>
            </a:r>
            <a:r>
              <a:rPr lang="ja-JP" altLang="en-US" dirty="0" smtClean="0"/>
              <a:t>システム基盤（仮想化技術）</a:t>
            </a:r>
            <a:endParaRPr lang="ja-JP" altLang="en-US" dirty="0"/>
          </a:p>
          <a:p>
            <a:pPr lvl="1"/>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62</a:t>
            </a:fld>
            <a:endParaRPr kumimoji="0" lang="en-US"/>
          </a:p>
        </p:txBody>
      </p:sp>
    </p:spTree>
    <p:extLst>
      <p:ext uri="{BB962C8B-B14F-4D97-AF65-F5344CB8AC3E}">
        <p14:creationId xmlns:p14="http://schemas.microsoft.com/office/powerpoint/2010/main" val="36534253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スライド番号プレースホルダー 5"/>
          <p:cNvSpPr>
            <a:spLocks noGrp="1"/>
          </p:cNvSpPr>
          <p:nvPr>
            <p:ph type="sldNum" sz="quarter" idx="12"/>
          </p:nvPr>
        </p:nvSpPr>
        <p:spPr/>
        <p:txBody>
          <a:bodyPr/>
          <a:lstStyle/>
          <a:p>
            <a:fld id="{A8B4CD0D-88CB-48FD-9F36-C41F79F596EC}" type="slidenum">
              <a:rPr lang="en-US" altLang="ja-JP">
                <a:solidFill>
                  <a:srgbClr val="000000"/>
                </a:solidFill>
              </a:rPr>
              <a:pPr/>
              <a:t>63</a:t>
            </a:fld>
            <a:endParaRPr lang="en-US" altLang="ja-JP">
              <a:solidFill>
                <a:srgbClr val="000000"/>
              </a:solidFill>
            </a:endParaRPr>
          </a:p>
        </p:txBody>
      </p:sp>
      <p:sp>
        <p:nvSpPr>
          <p:cNvPr id="792672" name="AutoShape 96"/>
          <p:cNvSpPr>
            <a:spLocks noChangeArrowheads="1"/>
          </p:cNvSpPr>
          <p:nvPr/>
        </p:nvSpPr>
        <p:spPr bwMode="auto">
          <a:xfrm>
            <a:off x="7319964" y="1412876"/>
            <a:ext cx="1081087"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671" name="AutoShape 95"/>
          <p:cNvSpPr>
            <a:spLocks noChangeArrowheads="1"/>
          </p:cNvSpPr>
          <p:nvPr/>
        </p:nvSpPr>
        <p:spPr bwMode="auto">
          <a:xfrm>
            <a:off x="7248525" y="1557339"/>
            <a:ext cx="107950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578" name="AutoShape 2"/>
          <p:cNvSpPr>
            <a:spLocks noChangeArrowheads="1"/>
          </p:cNvSpPr>
          <p:nvPr/>
        </p:nvSpPr>
        <p:spPr bwMode="auto">
          <a:xfrm>
            <a:off x="4872039" y="1487488"/>
            <a:ext cx="1150937" cy="42465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lstStyle/>
          <a:p>
            <a:pPr algn="ctr" fontAlgn="base">
              <a:spcBef>
                <a:spcPct val="0"/>
              </a:spcBef>
              <a:spcAft>
                <a:spcPct val="0"/>
              </a:spcAft>
            </a:pPr>
            <a:r>
              <a:rPr lang="en-US" altLang="ja-JP" dirty="0">
                <a:solidFill>
                  <a:srgbClr val="663300"/>
                </a:solidFill>
                <a:latin typeface="Meiryo UI" panose="020B0604030504040204" pitchFamily="50" charset="-128"/>
                <a:ea typeface="Meiryo UI" panose="020B0604030504040204" pitchFamily="50" charset="-128"/>
              </a:rPr>
              <a:t>PORTA</a:t>
            </a:r>
          </a:p>
          <a:p>
            <a:pPr algn="ctr" fontAlgn="base">
              <a:spcBef>
                <a:spcPct val="0"/>
              </a:spcBef>
              <a:spcAft>
                <a:spcPct val="0"/>
              </a:spcAft>
            </a:pPr>
            <a:r>
              <a:rPr lang="ja-JP" altLang="en-US" dirty="0">
                <a:solidFill>
                  <a:srgbClr val="663300"/>
                </a:solidFill>
                <a:latin typeface="Meiryo UI" panose="020B0604030504040204" pitchFamily="50" charset="-128"/>
                <a:ea typeface="Meiryo UI" panose="020B0604030504040204" pitchFamily="50" charset="-128"/>
              </a:rPr>
              <a:t>検索機能</a:t>
            </a:r>
          </a:p>
        </p:txBody>
      </p:sp>
      <p:sp>
        <p:nvSpPr>
          <p:cNvPr id="792579" name="Line 3"/>
          <p:cNvSpPr>
            <a:spLocks noChangeShapeType="1"/>
          </p:cNvSpPr>
          <p:nvPr/>
        </p:nvSpPr>
        <p:spPr bwMode="auto">
          <a:xfrm>
            <a:off x="8256588" y="206057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0" name="Line 4"/>
          <p:cNvSpPr>
            <a:spLocks noChangeShapeType="1"/>
          </p:cNvSpPr>
          <p:nvPr/>
        </p:nvSpPr>
        <p:spPr bwMode="auto">
          <a:xfrm flipH="1">
            <a:off x="8185150" y="1771650"/>
            <a:ext cx="76993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1" name="Line 5"/>
          <p:cNvSpPr>
            <a:spLocks noChangeShapeType="1"/>
          </p:cNvSpPr>
          <p:nvPr/>
        </p:nvSpPr>
        <p:spPr bwMode="auto">
          <a:xfrm flipH="1">
            <a:off x="6024564" y="2205038"/>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2" name="Line 6"/>
          <p:cNvSpPr>
            <a:spLocks noChangeShapeType="1"/>
          </p:cNvSpPr>
          <p:nvPr/>
        </p:nvSpPr>
        <p:spPr bwMode="auto">
          <a:xfrm>
            <a:off x="6022976" y="1841500"/>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3" name="Line 7"/>
          <p:cNvSpPr>
            <a:spLocks noChangeShapeType="1"/>
          </p:cNvSpPr>
          <p:nvPr/>
        </p:nvSpPr>
        <p:spPr bwMode="auto">
          <a:xfrm flipH="1">
            <a:off x="6096001" y="4868863"/>
            <a:ext cx="1871663"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4" name="Line 8"/>
          <p:cNvSpPr>
            <a:spLocks noChangeShapeType="1"/>
          </p:cNvSpPr>
          <p:nvPr/>
        </p:nvSpPr>
        <p:spPr bwMode="auto">
          <a:xfrm>
            <a:off x="6096000" y="4581525"/>
            <a:ext cx="19446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5" name="AutoShape 9"/>
          <p:cNvSpPr>
            <a:spLocks noChangeArrowheads="1"/>
          </p:cNvSpPr>
          <p:nvPr/>
        </p:nvSpPr>
        <p:spPr bwMode="auto">
          <a:xfrm>
            <a:off x="6743701" y="2708275"/>
            <a:ext cx="2016125" cy="719138"/>
          </a:xfrm>
          <a:prstGeom prst="wedgeRoundRectCallout">
            <a:avLst>
              <a:gd name="adj1" fmla="val -57403"/>
              <a:gd name="adj2" fmla="val -103861"/>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検索機能を利用するためのインタフェース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586" name="AutoShape 10"/>
          <p:cNvSpPr>
            <a:spLocks noChangeArrowheads="1"/>
          </p:cNvSpPr>
          <p:nvPr/>
        </p:nvSpPr>
        <p:spPr bwMode="auto">
          <a:xfrm>
            <a:off x="1919289" y="1844675"/>
            <a:ext cx="1800225" cy="5032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国立公文書館</a:t>
            </a:r>
          </a:p>
        </p:txBody>
      </p:sp>
      <p:sp>
        <p:nvSpPr>
          <p:cNvPr id="792587" name="AutoShape 11"/>
          <p:cNvSpPr>
            <a:spLocks noChangeArrowheads="1"/>
          </p:cNvSpPr>
          <p:nvPr/>
        </p:nvSpPr>
        <p:spPr bwMode="auto">
          <a:xfrm>
            <a:off x="1919289" y="2565400"/>
            <a:ext cx="1800225"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JST</a:t>
            </a:r>
            <a:br>
              <a:rPr lang="en-US" altLang="ja-JP" sz="1400">
                <a:solidFill>
                  <a:srgbClr val="336699"/>
                </a:solidFill>
                <a:latin typeface="Meiryo UI" panose="020B0604030504040204" pitchFamily="50" charset="-128"/>
                <a:ea typeface="Meiryo UI" panose="020B0604030504040204" pitchFamily="50" charset="-128"/>
              </a:rPr>
            </a:br>
            <a:r>
              <a:rPr lang="en-US" altLang="ja-JP" sz="1400">
                <a:solidFill>
                  <a:srgbClr val="336699"/>
                </a:solidFill>
                <a:latin typeface="Meiryo UI" panose="020B0604030504040204" pitchFamily="50" charset="-128"/>
                <a:ea typeface="Meiryo UI" panose="020B0604030504040204" pitchFamily="50" charset="-128"/>
              </a:rPr>
              <a:t>J-Stage</a:t>
            </a:r>
          </a:p>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Journal@rchive</a:t>
            </a:r>
          </a:p>
        </p:txBody>
      </p:sp>
      <p:sp>
        <p:nvSpPr>
          <p:cNvPr id="792588" name="AutoShape 12"/>
          <p:cNvSpPr>
            <a:spLocks noChangeArrowheads="1"/>
          </p:cNvSpPr>
          <p:nvPr/>
        </p:nvSpPr>
        <p:spPr bwMode="auto">
          <a:xfrm>
            <a:off x="9047610" y="555207"/>
            <a:ext cx="1512887" cy="790575"/>
          </a:xfrm>
          <a:prstGeom prst="wedgeRoundRectCallout">
            <a:avLst>
              <a:gd name="adj1" fmla="val -77282"/>
              <a:gd name="adj2" fmla="val 69681"/>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各機関の既存サービスに</a:t>
            </a:r>
            <a:r>
              <a:rPr lang="ja-JP" altLang="en-US" sz="1200" dirty="0">
                <a:solidFill>
                  <a:srgbClr val="C87700"/>
                </a:solidFill>
                <a:latin typeface="Meiryo UI" panose="020B0604030504040204" pitchFamily="50" charset="-128"/>
                <a:ea typeface="Meiryo UI" panose="020B0604030504040204" pitchFamily="50" charset="-128"/>
              </a:rPr>
              <a:t>付加価値</a:t>
            </a:r>
            <a:r>
              <a:rPr lang="ja-JP" altLang="en-US" sz="1200" dirty="0">
                <a:solidFill>
                  <a:srgbClr val="663300"/>
                </a:solidFill>
                <a:latin typeface="Meiryo UI" panose="020B0604030504040204" pitchFamily="50" charset="-128"/>
                <a:ea typeface="Meiryo UI" panose="020B0604030504040204" pitchFamily="50" charset="-128"/>
              </a:rPr>
              <a:t>をつけたサービスの提供</a:t>
            </a:r>
          </a:p>
        </p:txBody>
      </p:sp>
      <p:grpSp>
        <p:nvGrpSpPr>
          <p:cNvPr id="792596" name="Group 20"/>
          <p:cNvGrpSpPr>
            <a:grpSpLocks/>
          </p:cNvGrpSpPr>
          <p:nvPr/>
        </p:nvGrpSpPr>
        <p:grpSpPr bwMode="auto">
          <a:xfrm>
            <a:off x="12444413" y="1916113"/>
            <a:ext cx="719137" cy="792162"/>
            <a:chOff x="3696" y="1161"/>
            <a:chExt cx="609" cy="636"/>
          </a:xfrm>
        </p:grpSpPr>
        <p:sp>
          <p:nvSpPr>
            <p:cNvPr id="792597" name="AutoShape 21"/>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8" name="AutoShape 22"/>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9" name="AutoShape 23"/>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0" name="AutoShape 24"/>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1" name="AutoShape 25"/>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2" name="AutoShape 26"/>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03" name="Text Box 27"/>
          <p:cNvSpPr txBox="1">
            <a:spLocks noChangeArrowheads="1"/>
          </p:cNvSpPr>
          <p:nvPr/>
        </p:nvSpPr>
        <p:spPr bwMode="auto">
          <a:xfrm>
            <a:off x="9767889" y="3213100"/>
            <a:ext cx="757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ユーザ</a:t>
            </a:r>
          </a:p>
        </p:txBody>
      </p:sp>
      <p:sp>
        <p:nvSpPr>
          <p:cNvPr id="792604" name="Freeform 28"/>
          <p:cNvSpPr>
            <a:spLocks/>
          </p:cNvSpPr>
          <p:nvPr/>
        </p:nvSpPr>
        <p:spPr bwMode="auto">
          <a:xfrm>
            <a:off x="9134475" y="1936751"/>
            <a:ext cx="528638" cy="265113"/>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2EB71B"/>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05" name="Group 29"/>
          <p:cNvGrpSpPr>
            <a:grpSpLocks/>
          </p:cNvGrpSpPr>
          <p:nvPr/>
        </p:nvGrpSpPr>
        <p:grpSpPr bwMode="auto">
          <a:xfrm>
            <a:off x="9120188" y="1412875"/>
            <a:ext cx="576262" cy="501650"/>
            <a:chOff x="3833" y="1797"/>
            <a:chExt cx="363" cy="316"/>
          </a:xfrm>
        </p:grpSpPr>
        <p:sp>
          <p:nvSpPr>
            <p:cNvPr id="792606" name="AutoShape 30"/>
            <p:cNvSpPr>
              <a:spLocks noChangeArrowheads="1"/>
            </p:cNvSpPr>
            <p:nvPr/>
          </p:nvSpPr>
          <p:spPr bwMode="auto">
            <a:xfrm>
              <a:off x="3833" y="1797"/>
              <a:ext cx="363" cy="316"/>
            </a:xfrm>
            <a:prstGeom prst="flowChartAlternateProcess">
              <a:avLst/>
            </a:prstGeom>
            <a:solidFill>
              <a:srgbClr val="2EB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7" name="AutoShape 31"/>
            <p:cNvSpPr>
              <a:spLocks noChangeArrowheads="1"/>
            </p:cNvSpPr>
            <p:nvPr/>
          </p:nvSpPr>
          <p:spPr bwMode="auto">
            <a:xfrm>
              <a:off x="3870" y="1842"/>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08" name="Group 32"/>
          <p:cNvGrpSpPr>
            <a:grpSpLocks/>
          </p:cNvGrpSpPr>
          <p:nvPr/>
        </p:nvGrpSpPr>
        <p:grpSpPr bwMode="auto">
          <a:xfrm>
            <a:off x="8759826" y="1489075"/>
            <a:ext cx="576263" cy="788988"/>
            <a:chOff x="3606" y="1845"/>
            <a:chExt cx="363" cy="497"/>
          </a:xfrm>
        </p:grpSpPr>
        <p:sp>
          <p:nvSpPr>
            <p:cNvPr id="792609" name="AutoShape 33"/>
            <p:cNvSpPr>
              <a:spLocks noChangeArrowheads="1"/>
            </p:cNvSpPr>
            <p:nvPr/>
          </p:nvSpPr>
          <p:spPr bwMode="auto">
            <a:xfrm>
              <a:off x="3606" y="1845"/>
              <a:ext cx="363" cy="316"/>
            </a:xfrm>
            <a:prstGeom prst="flowChartAlternateProces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0" name="Freeform 34"/>
            <p:cNvSpPr>
              <a:spLocks/>
            </p:cNvSpPr>
            <p:nvPr/>
          </p:nvSpPr>
          <p:spPr bwMode="auto">
            <a:xfrm>
              <a:off x="3615" y="2175"/>
              <a:ext cx="333"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chemeClr val="hlink"/>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1" name="AutoShape 35"/>
            <p:cNvSpPr>
              <a:spLocks noChangeArrowheads="1"/>
            </p:cNvSpPr>
            <p:nvPr/>
          </p:nvSpPr>
          <p:spPr bwMode="auto">
            <a:xfrm>
              <a:off x="3643" y="1890"/>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12" name="Group 36"/>
          <p:cNvGrpSpPr>
            <a:grpSpLocks/>
          </p:cNvGrpSpPr>
          <p:nvPr/>
        </p:nvGrpSpPr>
        <p:grpSpPr bwMode="auto">
          <a:xfrm>
            <a:off x="8904289" y="1700214"/>
            <a:ext cx="720725" cy="790575"/>
            <a:chOff x="3696" y="2025"/>
            <a:chExt cx="454" cy="498"/>
          </a:xfrm>
        </p:grpSpPr>
        <p:sp>
          <p:nvSpPr>
            <p:cNvPr id="792613" name="AutoShape 37"/>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4" name="Freeform 38"/>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5" name="AutoShape 39"/>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16" name="Line 40"/>
          <p:cNvSpPr>
            <a:spLocks noChangeShapeType="1"/>
          </p:cNvSpPr>
          <p:nvPr/>
        </p:nvSpPr>
        <p:spPr bwMode="auto">
          <a:xfrm>
            <a:off x="3719514" y="16287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7" name="Rectangle 41"/>
          <p:cNvSpPr>
            <a:spLocks noGrp="1" noChangeArrowheads="1"/>
          </p:cNvSpPr>
          <p:nvPr>
            <p:ph type="title"/>
          </p:nvPr>
        </p:nvSpPr>
        <p:spPr>
          <a:xfrm>
            <a:off x="1415482" y="24120"/>
            <a:ext cx="9252519" cy="1101419"/>
          </a:xfrm>
          <a:noFill/>
          <a:ln/>
        </p:spPr>
        <p:txBody>
          <a:bodyPr>
            <a:normAutofit/>
          </a:bodyPr>
          <a:lstStyle/>
          <a:p>
            <a:r>
              <a:rPr lang="en-US" altLang="ja-JP" sz="3400" dirty="0"/>
              <a:t>PORTA</a:t>
            </a:r>
            <a:r>
              <a:rPr lang="ja-JP" altLang="en-US" sz="3400" dirty="0" err="1"/>
              <a:t>での</a:t>
            </a:r>
            <a:r>
              <a:rPr lang="ja-JP" altLang="en-US" sz="3400" dirty="0"/>
              <a:t>統合検索の概念（全体）</a:t>
            </a:r>
          </a:p>
        </p:txBody>
      </p:sp>
      <p:sp>
        <p:nvSpPr>
          <p:cNvPr id="792618" name="Line 42"/>
          <p:cNvSpPr>
            <a:spLocks noChangeShapeType="1"/>
          </p:cNvSpPr>
          <p:nvPr/>
        </p:nvSpPr>
        <p:spPr bwMode="auto">
          <a:xfrm>
            <a:off x="3719514" y="20605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9" name="Line 43"/>
          <p:cNvSpPr>
            <a:spLocks noChangeShapeType="1"/>
          </p:cNvSpPr>
          <p:nvPr/>
        </p:nvSpPr>
        <p:spPr bwMode="auto">
          <a:xfrm>
            <a:off x="3719514" y="4652963"/>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0" name="AutoShape 44"/>
          <p:cNvSpPr>
            <a:spLocks noChangeArrowheads="1"/>
          </p:cNvSpPr>
          <p:nvPr/>
        </p:nvSpPr>
        <p:spPr bwMode="auto">
          <a:xfrm>
            <a:off x="1992313" y="5302250"/>
            <a:ext cx="1727200" cy="64928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1" name="AutoShape 45"/>
          <p:cNvSpPr>
            <a:spLocks noChangeArrowheads="1"/>
          </p:cNvSpPr>
          <p:nvPr/>
        </p:nvSpPr>
        <p:spPr bwMode="auto">
          <a:xfrm>
            <a:off x="1919289" y="4149726"/>
            <a:ext cx="1800225" cy="10080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b="1">
                <a:solidFill>
                  <a:srgbClr val="663300"/>
                </a:solidFill>
                <a:latin typeface="Meiryo UI" panose="020B0604030504040204" pitchFamily="50" charset="-128"/>
                <a:ea typeface="Meiryo UI" panose="020B0604030504040204" pitchFamily="50" charset="-128"/>
              </a:rPr>
              <a:t>NDL</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･デジタルデポジット</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・近代デジタルライブラリ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・貴重書デジタルライブラリ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WARP</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p>
        </p:txBody>
      </p:sp>
      <p:sp>
        <p:nvSpPr>
          <p:cNvPr id="792622" name="AutoShape 46"/>
          <p:cNvSpPr>
            <a:spLocks noChangeArrowheads="1"/>
          </p:cNvSpPr>
          <p:nvPr/>
        </p:nvSpPr>
        <p:spPr bwMode="auto">
          <a:xfrm>
            <a:off x="4440238" y="5805488"/>
            <a:ext cx="1873250" cy="863600"/>
          </a:xfrm>
          <a:prstGeom prst="wedgeRoundRectCallout">
            <a:avLst>
              <a:gd name="adj1" fmla="val -72713"/>
              <a:gd name="adj2" fmla="val -167278"/>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Z39.50</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623" name="Line 47"/>
          <p:cNvSpPr>
            <a:spLocks noChangeShapeType="1"/>
          </p:cNvSpPr>
          <p:nvPr/>
        </p:nvSpPr>
        <p:spPr bwMode="auto">
          <a:xfrm>
            <a:off x="3719514" y="5445125"/>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4" name="AutoShape 48"/>
          <p:cNvSpPr>
            <a:spLocks noChangeArrowheads="1"/>
          </p:cNvSpPr>
          <p:nvPr/>
        </p:nvSpPr>
        <p:spPr bwMode="auto">
          <a:xfrm>
            <a:off x="7104064" y="1700214"/>
            <a:ext cx="1152525"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・各図書館</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・他システム</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Google</a:t>
            </a:r>
            <a:r>
              <a:rPr lang="ja-JP" altLang="en-US" sz="1200" dirty="0">
                <a:solidFill>
                  <a:srgbClr val="663300"/>
                </a:solidFill>
                <a:latin typeface="Meiryo UI" panose="020B0604030504040204" pitchFamily="50" charset="-128"/>
                <a:ea typeface="Meiryo UI" panose="020B0604030504040204" pitchFamily="50" charset="-128"/>
              </a:rPr>
              <a:t>等</a:t>
            </a:r>
          </a:p>
        </p:txBody>
      </p:sp>
      <p:sp>
        <p:nvSpPr>
          <p:cNvPr id="792625" name="AutoShape 49"/>
          <p:cNvSpPr>
            <a:spLocks noChangeArrowheads="1"/>
          </p:cNvSpPr>
          <p:nvPr/>
        </p:nvSpPr>
        <p:spPr bwMode="auto">
          <a:xfrm>
            <a:off x="1919289" y="1196976"/>
            <a:ext cx="1800225" cy="5762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岡山デジタル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大百科</a:t>
            </a:r>
          </a:p>
        </p:txBody>
      </p:sp>
      <p:sp>
        <p:nvSpPr>
          <p:cNvPr id="792626" name="AutoShape 50"/>
          <p:cNvSpPr>
            <a:spLocks noChangeArrowheads="1"/>
          </p:cNvSpPr>
          <p:nvPr/>
        </p:nvSpPr>
        <p:spPr bwMode="auto">
          <a:xfrm>
            <a:off x="1847850" y="5446714"/>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7" name="AutoShape 51"/>
          <p:cNvSpPr>
            <a:spLocks noChangeArrowheads="1"/>
          </p:cNvSpPr>
          <p:nvPr/>
        </p:nvSpPr>
        <p:spPr bwMode="auto">
          <a:xfrm>
            <a:off x="1703388" y="5589589"/>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grpSp>
        <p:nvGrpSpPr>
          <p:cNvPr id="792628" name="Group 52"/>
          <p:cNvGrpSpPr>
            <a:grpSpLocks noChangeAspect="1"/>
          </p:cNvGrpSpPr>
          <p:nvPr/>
        </p:nvGrpSpPr>
        <p:grpSpPr bwMode="auto">
          <a:xfrm>
            <a:off x="12372975" y="4292600"/>
            <a:ext cx="787400" cy="2305050"/>
            <a:chOff x="4785" y="2704"/>
            <a:chExt cx="496" cy="1452"/>
          </a:xfrm>
        </p:grpSpPr>
        <p:sp>
          <p:nvSpPr>
            <p:cNvPr id="792629" name="AutoShape 53"/>
            <p:cNvSpPr>
              <a:spLocks noChangeAspect="1" noChangeArrowheads="1" noTextEdit="1"/>
            </p:cNvSpPr>
            <p:nvPr/>
          </p:nvSpPr>
          <p:spPr bwMode="auto">
            <a:xfrm>
              <a:off x="4785" y="2704"/>
              <a:ext cx="496" cy="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pic>
          <p:nvPicPr>
            <p:cNvPr id="79263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 y="3394"/>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1" name="Freeform 55"/>
            <p:cNvSpPr>
              <a:spLocks/>
            </p:cNvSpPr>
            <p:nvPr/>
          </p:nvSpPr>
          <p:spPr bwMode="auto">
            <a:xfrm>
              <a:off x="4818" y="3406"/>
              <a:ext cx="453" cy="353"/>
            </a:xfrm>
            <a:custGeom>
              <a:avLst/>
              <a:gdLst>
                <a:gd name="T0" fmla="*/ 0 w 1209"/>
                <a:gd name="T1" fmla="*/ 807 h 941"/>
                <a:gd name="T2" fmla="*/ 0 w 1209"/>
                <a:gd name="T3" fmla="*/ 0 h 941"/>
                <a:gd name="T4" fmla="*/ 1209 w 1209"/>
                <a:gd name="T5" fmla="*/ 0 h 941"/>
                <a:gd name="T6" fmla="*/ 1209 w 1209"/>
                <a:gd name="T7" fmla="*/ 807 h 941"/>
                <a:gd name="T8" fmla="*/ 604 w 1209"/>
                <a:gd name="T9" fmla="*/ 807 h 941"/>
                <a:gd name="T10" fmla="*/ 0 w 1209"/>
                <a:gd name="T11" fmla="*/ 807 h 941"/>
              </a:gdLst>
              <a:ahLst/>
              <a:cxnLst>
                <a:cxn ang="0">
                  <a:pos x="T0" y="T1"/>
                </a:cxn>
                <a:cxn ang="0">
                  <a:pos x="T2" y="T3"/>
                </a:cxn>
                <a:cxn ang="0">
                  <a:pos x="T4" y="T5"/>
                </a:cxn>
                <a:cxn ang="0">
                  <a:pos x="T6" y="T7"/>
                </a:cxn>
                <a:cxn ang="0">
                  <a:pos x="T8" y="T9"/>
                </a:cxn>
                <a:cxn ang="0">
                  <a:pos x="T10" y="T11"/>
                </a:cxn>
              </a:cxnLst>
              <a:rect l="0" t="0" r="r" b="b"/>
              <a:pathLst>
                <a:path w="1209" h="941">
                  <a:moveTo>
                    <a:pt x="0" y="807"/>
                  </a:moveTo>
                  <a:lnTo>
                    <a:pt x="0" y="0"/>
                  </a:lnTo>
                  <a:lnTo>
                    <a:pt x="1209" y="0"/>
                  </a:lnTo>
                  <a:lnTo>
                    <a:pt x="1209" y="807"/>
                  </a:lnTo>
                  <a:cubicBezTo>
                    <a:pt x="1030" y="672"/>
                    <a:pt x="783" y="672"/>
                    <a:pt x="604" y="807"/>
                  </a:cubicBezTo>
                  <a:cubicBezTo>
                    <a:pt x="425" y="941"/>
                    <a:pt x="179" y="941"/>
                    <a:pt x="0" y="8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2" name="Rectangle 56"/>
            <p:cNvSpPr>
              <a:spLocks noChangeArrowheads="1"/>
            </p:cNvSpPr>
            <p:nvPr/>
          </p:nvSpPr>
          <p:spPr bwMode="auto">
            <a:xfrm>
              <a:off x="4857" y="3424"/>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統合検索</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3" name="Rectangle 57"/>
            <p:cNvSpPr>
              <a:spLocks noChangeArrowheads="1"/>
            </p:cNvSpPr>
            <p:nvPr/>
          </p:nvSpPr>
          <p:spPr bwMode="auto">
            <a:xfrm>
              <a:off x="5109" y="3424"/>
              <a:ext cx="1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4" name="Rectangle 58"/>
            <p:cNvSpPr>
              <a:spLocks noChangeArrowheads="1"/>
            </p:cNvSpPr>
            <p:nvPr/>
          </p:nvSpPr>
          <p:spPr bwMode="auto">
            <a:xfrm>
              <a:off x="4851" y="3502"/>
              <a:ext cx="10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5" name="Rectangle 59"/>
            <p:cNvSpPr>
              <a:spLocks noChangeArrowheads="1"/>
            </p:cNvSpPr>
            <p:nvPr/>
          </p:nvSpPr>
          <p:spPr bwMode="auto">
            <a:xfrm>
              <a:off x="4977" y="3502"/>
              <a:ext cx="2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ガイドライ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6" name="Rectangle 60"/>
            <p:cNvSpPr>
              <a:spLocks noChangeArrowheads="1"/>
            </p:cNvSpPr>
            <p:nvPr/>
          </p:nvSpPr>
          <p:spPr bwMode="auto">
            <a:xfrm>
              <a:off x="5019" y="3580"/>
              <a:ext cx="4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 y="3796"/>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8" name="Freeform 62"/>
            <p:cNvSpPr>
              <a:spLocks/>
            </p:cNvSpPr>
            <p:nvPr/>
          </p:nvSpPr>
          <p:spPr bwMode="auto">
            <a:xfrm>
              <a:off x="4818" y="3803"/>
              <a:ext cx="453" cy="353"/>
            </a:xfrm>
            <a:custGeom>
              <a:avLst/>
              <a:gdLst>
                <a:gd name="T0" fmla="*/ 0 w 1209"/>
                <a:gd name="T1" fmla="*/ 806 h 940"/>
                <a:gd name="T2" fmla="*/ 0 w 1209"/>
                <a:gd name="T3" fmla="*/ 0 h 940"/>
                <a:gd name="T4" fmla="*/ 1209 w 1209"/>
                <a:gd name="T5" fmla="*/ 0 h 940"/>
                <a:gd name="T6" fmla="*/ 1209 w 1209"/>
                <a:gd name="T7" fmla="*/ 806 h 940"/>
                <a:gd name="T8" fmla="*/ 604 w 1209"/>
                <a:gd name="T9" fmla="*/ 806 h 940"/>
                <a:gd name="T10" fmla="*/ 0 w 1209"/>
                <a:gd name="T11" fmla="*/ 806 h 940"/>
              </a:gdLst>
              <a:ahLst/>
              <a:cxnLst>
                <a:cxn ang="0">
                  <a:pos x="T0" y="T1"/>
                </a:cxn>
                <a:cxn ang="0">
                  <a:pos x="T2" y="T3"/>
                </a:cxn>
                <a:cxn ang="0">
                  <a:pos x="T4" y="T5"/>
                </a:cxn>
                <a:cxn ang="0">
                  <a:pos x="T6" y="T7"/>
                </a:cxn>
                <a:cxn ang="0">
                  <a:pos x="T8" y="T9"/>
                </a:cxn>
                <a:cxn ang="0">
                  <a:pos x="T10" y="T11"/>
                </a:cxn>
              </a:cxnLst>
              <a:rect l="0" t="0" r="r" b="b"/>
              <a:pathLst>
                <a:path w="1209" h="940">
                  <a:moveTo>
                    <a:pt x="0" y="806"/>
                  </a:moveTo>
                  <a:lnTo>
                    <a:pt x="0" y="0"/>
                  </a:lnTo>
                  <a:lnTo>
                    <a:pt x="1209" y="0"/>
                  </a:lnTo>
                  <a:lnTo>
                    <a:pt x="1209" y="806"/>
                  </a:lnTo>
                  <a:cubicBezTo>
                    <a:pt x="1030" y="672"/>
                    <a:pt x="783" y="672"/>
                    <a:pt x="604" y="806"/>
                  </a:cubicBezTo>
                  <a:cubicBezTo>
                    <a:pt x="425" y="940"/>
                    <a:pt x="179" y="940"/>
                    <a:pt x="0" y="80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9" name="Rectangle 63"/>
            <p:cNvSpPr>
              <a:spLocks noChangeArrowheads="1"/>
            </p:cNvSpPr>
            <p:nvPr/>
          </p:nvSpPr>
          <p:spPr bwMode="auto">
            <a:xfrm>
              <a:off x="4851" y="3826"/>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検索機能</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0" name="Rectangle 64"/>
            <p:cNvSpPr>
              <a:spLocks noChangeArrowheads="1"/>
            </p:cNvSpPr>
            <p:nvPr/>
          </p:nvSpPr>
          <p:spPr bwMode="auto">
            <a:xfrm>
              <a:off x="5109" y="3826"/>
              <a:ext cx="5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1" name="Rectangle 65"/>
            <p:cNvSpPr>
              <a:spLocks noChangeArrowheads="1"/>
            </p:cNvSpPr>
            <p:nvPr/>
          </p:nvSpPr>
          <p:spPr bwMode="auto">
            <a:xfrm>
              <a:off x="5175" y="3826"/>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提</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2" name="Rectangle 66"/>
            <p:cNvSpPr>
              <a:spLocks noChangeArrowheads="1"/>
            </p:cNvSpPr>
            <p:nvPr/>
          </p:nvSpPr>
          <p:spPr bwMode="auto">
            <a:xfrm>
              <a:off x="4857" y="389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供</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3" name="Rectangle 67"/>
            <p:cNvSpPr>
              <a:spLocks noChangeArrowheads="1"/>
            </p:cNvSpPr>
            <p:nvPr/>
          </p:nvSpPr>
          <p:spPr bwMode="auto">
            <a:xfrm>
              <a:off x="4923" y="3898"/>
              <a:ext cx="20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4" name="Rectangle 68"/>
            <p:cNvSpPr>
              <a:spLocks noChangeArrowheads="1"/>
            </p:cNvSpPr>
            <p:nvPr/>
          </p:nvSpPr>
          <p:spPr bwMode="auto">
            <a:xfrm>
              <a:off x="5169" y="3898"/>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5" name="Rectangle 69"/>
            <p:cNvSpPr>
              <a:spLocks noChangeArrowheads="1"/>
            </p:cNvSpPr>
            <p:nvPr/>
          </p:nvSpPr>
          <p:spPr bwMode="auto">
            <a:xfrm>
              <a:off x="4917" y="3976"/>
              <a:ext cx="23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イドライン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46"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2998"/>
              <a:ext cx="4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47" name="Freeform 71"/>
            <p:cNvSpPr>
              <a:spLocks/>
            </p:cNvSpPr>
            <p:nvPr/>
          </p:nvSpPr>
          <p:spPr bwMode="auto">
            <a:xfrm>
              <a:off x="4818" y="3009"/>
              <a:ext cx="453" cy="342"/>
            </a:xfrm>
            <a:custGeom>
              <a:avLst/>
              <a:gdLst>
                <a:gd name="T0" fmla="*/ 0 w 1209"/>
                <a:gd name="T1" fmla="*/ 776 h 911"/>
                <a:gd name="T2" fmla="*/ 0 w 1209"/>
                <a:gd name="T3" fmla="*/ 0 h 911"/>
                <a:gd name="T4" fmla="*/ 1209 w 1209"/>
                <a:gd name="T5" fmla="*/ 0 h 911"/>
                <a:gd name="T6" fmla="*/ 1209 w 1209"/>
                <a:gd name="T7" fmla="*/ 776 h 911"/>
                <a:gd name="T8" fmla="*/ 604 w 1209"/>
                <a:gd name="T9" fmla="*/ 776 h 911"/>
                <a:gd name="T10" fmla="*/ 0 w 1209"/>
                <a:gd name="T11" fmla="*/ 776 h 911"/>
              </a:gdLst>
              <a:ahLst/>
              <a:cxnLst>
                <a:cxn ang="0">
                  <a:pos x="T0" y="T1"/>
                </a:cxn>
                <a:cxn ang="0">
                  <a:pos x="T2" y="T3"/>
                </a:cxn>
                <a:cxn ang="0">
                  <a:pos x="T4" y="T5"/>
                </a:cxn>
                <a:cxn ang="0">
                  <a:pos x="T6" y="T7"/>
                </a:cxn>
                <a:cxn ang="0">
                  <a:pos x="T8" y="T9"/>
                </a:cxn>
                <a:cxn ang="0">
                  <a:pos x="T10" y="T11"/>
                </a:cxn>
              </a:cxnLst>
              <a:rect l="0" t="0" r="r" b="b"/>
              <a:pathLst>
                <a:path w="1209" h="911">
                  <a:moveTo>
                    <a:pt x="0" y="776"/>
                  </a:moveTo>
                  <a:lnTo>
                    <a:pt x="0" y="0"/>
                  </a:lnTo>
                  <a:lnTo>
                    <a:pt x="1209" y="0"/>
                  </a:lnTo>
                  <a:lnTo>
                    <a:pt x="1209" y="776"/>
                  </a:lnTo>
                  <a:cubicBezTo>
                    <a:pt x="1030" y="642"/>
                    <a:pt x="783" y="642"/>
                    <a:pt x="604" y="776"/>
                  </a:cubicBezTo>
                  <a:cubicBezTo>
                    <a:pt x="425" y="911"/>
                    <a:pt x="179" y="911"/>
                    <a:pt x="0" y="77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48" name="Rectangle 72"/>
            <p:cNvSpPr>
              <a:spLocks noChangeArrowheads="1"/>
            </p:cNvSpPr>
            <p:nvPr/>
          </p:nvSpPr>
          <p:spPr bwMode="auto">
            <a:xfrm>
              <a:off x="4839" y="3022"/>
              <a:ext cx="9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ja-JP" sz="800">
                  <a:solidFill>
                    <a:srgbClr val="000000"/>
                  </a:solidFill>
                  <a:latin typeface="Meiryo UI" panose="020B0604030504040204" pitchFamily="50" charset="-128"/>
                  <a:ea typeface="Meiryo UI" panose="020B0604030504040204" pitchFamily="50" charset="-128"/>
                </a:rPr>
                <a:t>DA</a:t>
              </a:r>
              <a:endParaRPr lang="en-US" altLang="ja-JP">
                <a:solidFill>
                  <a:srgbClr val="000000"/>
                </a:solidFill>
                <a:latin typeface="Meiryo UI" panose="020B0604030504040204" pitchFamily="50" charset="-128"/>
                <a:ea typeface="Meiryo UI" panose="020B0604030504040204" pitchFamily="50" charset="-128"/>
              </a:endParaRPr>
            </a:p>
          </p:txBody>
        </p:sp>
        <p:sp>
          <p:nvSpPr>
            <p:cNvPr id="792649" name="Rectangle 73"/>
            <p:cNvSpPr>
              <a:spLocks noChangeArrowheads="1"/>
            </p:cNvSpPr>
            <p:nvPr/>
          </p:nvSpPr>
          <p:spPr bwMode="auto">
            <a:xfrm>
              <a:off x="4923" y="3022"/>
              <a:ext cx="2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メタデータス</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0" name="Rectangle 74"/>
            <p:cNvSpPr>
              <a:spLocks noChangeArrowheads="1"/>
            </p:cNvSpPr>
            <p:nvPr/>
          </p:nvSpPr>
          <p:spPr bwMode="auto">
            <a:xfrm>
              <a:off x="4851" y="3100"/>
              <a:ext cx="34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キーマガイドラ</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1" name="Rectangle 75"/>
            <p:cNvSpPr>
              <a:spLocks noChangeArrowheads="1"/>
            </p:cNvSpPr>
            <p:nvPr/>
          </p:nvSpPr>
          <p:spPr bwMode="auto">
            <a:xfrm>
              <a:off x="4989" y="3178"/>
              <a:ext cx="9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52"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2704"/>
              <a:ext cx="4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53" name="Freeform 77"/>
            <p:cNvSpPr>
              <a:spLocks/>
            </p:cNvSpPr>
            <p:nvPr/>
          </p:nvSpPr>
          <p:spPr bwMode="auto">
            <a:xfrm>
              <a:off x="4795" y="2714"/>
              <a:ext cx="476" cy="248"/>
            </a:xfrm>
            <a:custGeom>
              <a:avLst/>
              <a:gdLst>
                <a:gd name="T0" fmla="*/ 0 w 1270"/>
                <a:gd name="T1" fmla="*/ 556 h 661"/>
                <a:gd name="T2" fmla="*/ 0 w 1270"/>
                <a:gd name="T3" fmla="*/ 0 h 661"/>
                <a:gd name="T4" fmla="*/ 1270 w 1270"/>
                <a:gd name="T5" fmla="*/ 0 h 661"/>
                <a:gd name="T6" fmla="*/ 1270 w 1270"/>
                <a:gd name="T7" fmla="*/ 556 h 661"/>
                <a:gd name="T8" fmla="*/ 635 w 1270"/>
                <a:gd name="T9" fmla="*/ 556 h 661"/>
                <a:gd name="T10" fmla="*/ 0 w 1270"/>
                <a:gd name="T11" fmla="*/ 556 h 661"/>
              </a:gdLst>
              <a:ahLst/>
              <a:cxnLst>
                <a:cxn ang="0">
                  <a:pos x="T0" y="T1"/>
                </a:cxn>
                <a:cxn ang="0">
                  <a:pos x="T2" y="T3"/>
                </a:cxn>
                <a:cxn ang="0">
                  <a:pos x="T4" y="T5"/>
                </a:cxn>
                <a:cxn ang="0">
                  <a:pos x="T6" y="T7"/>
                </a:cxn>
                <a:cxn ang="0">
                  <a:pos x="T8" y="T9"/>
                </a:cxn>
                <a:cxn ang="0">
                  <a:pos x="T10" y="T11"/>
                </a:cxn>
              </a:cxnLst>
              <a:rect l="0" t="0" r="r" b="b"/>
              <a:pathLst>
                <a:path w="1270" h="661">
                  <a:moveTo>
                    <a:pt x="0" y="556"/>
                  </a:moveTo>
                  <a:lnTo>
                    <a:pt x="0" y="0"/>
                  </a:lnTo>
                  <a:lnTo>
                    <a:pt x="1270" y="0"/>
                  </a:lnTo>
                  <a:lnTo>
                    <a:pt x="1270" y="556"/>
                  </a:lnTo>
                  <a:cubicBezTo>
                    <a:pt x="1072" y="450"/>
                    <a:pt x="833" y="450"/>
                    <a:pt x="635" y="556"/>
                  </a:cubicBezTo>
                  <a:cubicBezTo>
                    <a:pt x="437" y="661"/>
                    <a:pt x="198" y="661"/>
                    <a:pt x="0" y="55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54" name="Rectangle 78"/>
            <p:cNvSpPr>
              <a:spLocks noChangeArrowheads="1"/>
            </p:cNvSpPr>
            <p:nvPr/>
          </p:nvSpPr>
          <p:spPr bwMode="auto">
            <a:xfrm>
              <a:off x="4827" y="2728"/>
              <a:ext cx="2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デジタル</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5" name="Rectangle 79"/>
            <p:cNvSpPr>
              <a:spLocks noChangeArrowheads="1"/>
            </p:cNvSpPr>
            <p:nvPr/>
          </p:nvSpPr>
          <p:spPr bwMode="auto">
            <a:xfrm>
              <a:off x="5061" y="272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化</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6" name="Rectangle 80"/>
            <p:cNvSpPr>
              <a:spLocks noChangeArrowheads="1"/>
            </p:cNvSpPr>
            <p:nvPr/>
          </p:nvSpPr>
          <p:spPr bwMode="auto">
            <a:xfrm>
              <a:off x="5127" y="2728"/>
              <a:ext cx="9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7" name="Rectangle 81"/>
            <p:cNvSpPr>
              <a:spLocks noChangeArrowheads="1"/>
            </p:cNvSpPr>
            <p:nvPr/>
          </p:nvSpPr>
          <p:spPr bwMode="auto">
            <a:xfrm>
              <a:off x="4929" y="2806"/>
              <a:ext cx="18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ドライン</a:t>
              </a:r>
              <a:endParaRPr lang="ja-JP" altLang="en-US">
                <a:solidFill>
                  <a:srgbClr val="000000"/>
                </a:solidFill>
                <a:latin typeface="Meiryo UI" panose="020B0604030504040204" pitchFamily="50" charset="-128"/>
                <a:ea typeface="Meiryo UI" panose="020B0604030504040204" pitchFamily="50" charset="-128"/>
              </a:endParaRPr>
            </a:p>
          </p:txBody>
        </p:sp>
      </p:grpSp>
      <p:sp>
        <p:nvSpPr>
          <p:cNvPr id="792658" name="AutoShape 82"/>
          <p:cNvSpPr>
            <a:spLocks noChangeArrowheads="1"/>
          </p:cNvSpPr>
          <p:nvPr/>
        </p:nvSpPr>
        <p:spPr bwMode="auto">
          <a:xfrm>
            <a:off x="5880101" y="5229226"/>
            <a:ext cx="2232025" cy="792163"/>
          </a:xfrm>
          <a:prstGeom prst="cloudCallout">
            <a:avLst>
              <a:gd name="adj1" fmla="val -51282"/>
              <a:gd name="adj2" fmla="val -97296"/>
            </a:avLst>
          </a:prstGeom>
          <a:gradFill rotWithShape="1">
            <a:gsLst>
              <a:gs pos="0">
                <a:schemeClr val="bg1"/>
              </a:gs>
              <a:gs pos="100000">
                <a:srgbClr val="FFCC99"/>
              </a:gs>
            </a:gsLst>
            <a:path path="rect">
              <a:fillToRect l="50000" t="50000" r="50000" b="50000"/>
            </a:path>
          </a:gra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400" b="1">
                <a:solidFill>
                  <a:srgbClr val="FF3300"/>
                </a:solidFill>
                <a:latin typeface="Meiryo UI" panose="020B0604030504040204" pitchFamily="50" charset="-128"/>
                <a:ea typeface="Meiryo UI" panose="020B0604030504040204" pitchFamily="50" charset="-128"/>
              </a:rPr>
              <a:t>アクセスの入り口を広く多様に</a:t>
            </a:r>
          </a:p>
        </p:txBody>
      </p:sp>
      <p:sp>
        <p:nvSpPr>
          <p:cNvPr id="792659" name="Line 83"/>
          <p:cNvSpPr>
            <a:spLocks noChangeShapeType="1"/>
          </p:cNvSpPr>
          <p:nvPr/>
        </p:nvSpPr>
        <p:spPr bwMode="auto">
          <a:xfrm>
            <a:off x="3719514" y="2852738"/>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60" name="Group 84"/>
          <p:cNvGrpSpPr>
            <a:grpSpLocks/>
          </p:cNvGrpSpPr>
          <p:nvPr/>
        </p:nvGrpSpPr>
        <p:grpSpPr bwMode="auto">
          <a:xfrm>
            <a:off x="9767889" y="2349501"/>
            <a:ext cx="719137" cy="792163"/>
            <a:chOff x="3696" y="1161"/>
            <a:chExt cx="609" cy="636"/>
          </a:xfrm>
        </p:grpSpPr>
        <p:sp>
          <p:nvSpPr>
            <p:cNvPr id="792661" name="AutoShape 85"/>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2" name="AutoShape 86"/>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3" name="AutoShape 87"/>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4" name="AutoShape 88"/>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5" name="AutoShape 89"/>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6" name="AutoShape 90"/>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67" name="Group 91"/>
          <p:cNvGrpSpPr>
            <a:grpSpLocks/>
          </p:cNvGrpSpPr>
          <p:nvPr/>
        </p:nvGrpSpPr>
        <p:grpSpPr bwMode="auto">
          <a:xfrm>
            <a:off x="8112126" y="4437064"/>
            <a:ext cx="720725" cy="790575"/>
            <a:chOff x="3696" y="2025"/>
            <a:chExt cx="454" cy="498"/>
          </a:xfrm>
        </p:grpSpPr>
        <p:sp>
          <p:nvSpPr>
            <p:cNvPr id="792668" name="AutoShape 92"/>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9" name="Freeform 93"/>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0" name="AutoShape 94"/>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73" name="Line 97"/>
          <p:cNvSpPr>
            <a:spLocks noChangeShapeType="1"/>
          </p:cNvSpPr>
          <p:nvPr/>
        </p:nvSpPr>
        <p:spPr bwMode="auto">
          <a:xfrm flipH="1">
            <a:off x="6096001" y="4005263"/>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4" name="Line 98"/>
          <p:cNvSpPr>
            <a:spLocks noChangeShapeType="1"/>
          </p:cNvSpPr>
          <p:nvPr/>
        </p:nvSpPr>
        <p:spPr bwMode="auto">
          <a:xfrm>
            <a:off x="6094414" y="3641725"/>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5" name="AutoShape 99"/>
          <p:cNvSpPr>
            <a:spLocks noChangeArrowheads="1"/>
          </p:cNvSpPr>
          <p:nvPr/>
        </p:nvSpPr>
        <p:spPr bwMode="auto">
          <a:xfrm>
            <a:off x="7175500" y="3500439"/>
            <a:ext cx="122555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ブラウザ機能拡張</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Firefox</a:t>
            </a:r>
            <a:r>
              <a:rPr lang="ja-JP" altLang="en-US" sz="1200">
                <a:solidFill>
                  <a:srgbClr val="663300"/>
                </a:solidFill>
                <a:latin typeface="Meiryo UI" panose="020B0604030504040204" pitchFamily="50" charset="-128"/>
                <a:ea typeface="Meiryo UI" panose="020B0604030504040204" pitchFamily="50" charset="-128"/>
              </a:rPr>
              <a:t>検索バー</a:t>
            </a:r>
            <a:br>
              <a:rPr lang="ja-JP" altLang="en-US"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Google</a:t>
            </a:r>
            <a:r>
              <a:rPr lang="ja-JP" altLang="en-US" sz="1200">
                <a:solidFill>
                  <a:srgbClr val="663300"/>
                </a:solidFill>
                <a:latin typeface="Meiryo UI" panose="020B0604030504040204" pitchFamily="50" charset="-128"/>
                <a:ea typeface="Meiryo UI" panose="020B0604030504040204" pitchFamily="50" charset="-128"/>
              </a:rPr>
              <a:t>ツールバー</a:t>
            </a:r>
          </a:p>
        </p:txBody>
      </p:sp>
      <p:sp>
        <p:nvSpPr>
          <p:cNvPr id="792676" name="AutoShape 100"/>
          <p:cNvSpPr>
            <a:spLocks noChangeArrowheads="1"/>
          </p:cNvSpPr>
          <p:nvPr/>
        </p:nvSpPr>
        <p:spPr bwMode="auto">
          <a:xfrm>
            <a:off x="1919289" y="3429001"/>
            <a:ext cx="1800225"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dirty="0">
                <a:solidFill>
                  <a:srgbClr val="336699"/>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en-US" altLang="ja-JP" sz="1400" dirty="0" err="1">
                <a:solidFill>
                  <a:srgbClr val="336699"/>
                </a:solidFill>
                <a:latin typeface="Meiryo UI" panose="020B0604030504040204" pitchFamily="50" charset="-128"/>
                <a:ea typeface="Meiryo UI" panose="020B0604030504040204" pitchFamily="50" charset="-128"/>
              </a:rPr>
              <a:t>CiNii</a:t>
            </a:r>
            <a:r>
              <a:rPr lang="ja-JP" altLang="en-US" sz="1400" dirty="0" err="1">
                <a:solidFill>
                  <a:srgbClr val="336699"/>
                </a:solidFill>
                <a:latin typeface="Meiryo UI" panose="020B0604030504040204" pitchFamily="50" charset="-128"/>
                <a:ea typeface="Meiryo UI" panose="020B0604030504040204" pitchFamily="50" charset="-128"/>
              </a:rPr>
              <a:t>、</a:t>
            </a:r>
            <a:r>
              <a:rPr lang="en-US" altLang="ja-JP" sz="1400" dirty="0" err="1">
                <a:solidFill>
                  <a:srgbClr val="336699"/>
                </a:solidFill>
                <a:latin typeface="Meiryo UI" panose="020B0604030504040204" pitchFamily="50" charset="-128"/>
                <a:ea typeface="Meiryo UI" panose="020B0604030504040204" pitchFamily="50" charset="-128"/>
              </a:rPr>
              <a:t>JuNii</a:t>
            </a:r>
            <a:r>
              <a:rPr lang="en-US" altLang="ja-JP" sz="1400" dirty="0">
                <a:solidFill>
                  <a:srgbClr val="336699"/>
                </a:solidFill>
                <a:latin typeface="Meiryo UI" panose="020B0604030504040204" pitchFamily="50" charset="-128"/>
                <a:ea typeface="Meiryo UI" panose="020B0604030504040204" pitchFamily="50" charset="-128"/>
              </a:rPr>
              <a:t>+</a:t>
            </a:r>
          </a:p>
        </p:txBody>
      </p:sp>
      <p:sp>
        <p:nvSpPr>
          <p:cNvPr id="792677" name="Line 101"/>
          <p:cNvSpPr>
            <a:spLocks noChangeShapeType="1"/>
          </p:cNvSpPr>
          <p:nvPr/>
        </p:nvSpPr>
        <p:spPr bwMode="auto">
          <a:xfrm flipV="1">
            <a:off x="3719514" y="3644900"/>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8" name="Line 102"/>
          <p:cNvSpPr>
            <a:spLocks noChangeShapeType="1"/>
          </p:cNvSpPr>
          <p:nvPr/>
        </p:nvSpPr>
        <p:spPr bwMode="auto">
          <a:xfrm>
            <a:off x="3719514" y="5661025"/>
            <a:ext cx="11525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79" name="Group 103"/>
          <p:cNvGrpSpPr>
            <a:grpSpLocks/>
          </p:cNvGrpSpPr>
          <p:nvPr/>
        </p:nvGrpSpPr>
        <p:grpSpPr bwMode="auto">
          <a:xfrm>
            <a:off x="9048751" y="3573464"/>
            <a:ext cx="720725" cy="790575"/>
            <a:chOff x="3696" y="2025"/>
            <a:chExt cx="454" cy="498"/>
          </a:xfrm>
        </p:grpSpPr>
        <p:sp>
          <p:nvSpPr>
            <p:cNvPr id="792680" name="AutoShape 104"/>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1" name="Freeform 105"/>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2" name="AutoShape 106"/>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83" name="Line 107"/>
          <p:cNvSpPr>
            <a:spLocks noChangeShapeType="1"/>
          </p:cNvSpPr>
          <p:nvPr/>
        </p:nvSpPr>
        <p:spPr bwMode="auto">
          <a:xfrm>
            <a:off x="8472488" y="393382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4" name="Line 108"/>
          <p:cNvSpPr>
            <a:spLocks noChangeShapeType="1"/>
          </p:cNvSpPr>
          <p:nvPr/>
        </p:nvSpPr>
        <p:spPr bwMode="auto">
          <a:xfrm flipH="1">
            <a:off x="8401050" y="3716338"/>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9" name="Line 113"/>
          <p:cNvSpPr>
            <a:spLocks noChangeShapeType="1"/>
          </p:cNvSpPr>
          <p:nvPr/>
        </p:nvSpPr>
        <p:spPr bwMode="auto">
          <a:xfrm>
            <a:off x="9696451" y="1989139"/>
            <a:ext cx="360363" cy="287337"/>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90" name="Line 114"/>
          <p:cNvSpPr>
            <a:spLocks noChangeShapeType="1"/>
          </p:cNvSpPr>
          <p:nvPr/>
        </p:nvSpPr>
        <p:spPr bwMode="auto">
          <a:xfrm flipV="1">
            <a:off x="9264650" y="2924176"/>
            <a:ext cx="431800" cy="576263"/>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5" name="Text Box 19"/>
          <p:cNvSpPr txBox="1">
            <a:spLocks noChangeArrowheads="1"/>
          </p:cNvSpPr>
          <p:nvPr/>
        </p:nvSpPr>
        <p:spPr bwMode="auto">
          <a:xfrm>
            <a:off x="8040689" y="4437064"/>
            <a:ext cx="865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ja-JP" sz="1200">
                <a:solidFill>
                  <a:srgbClr val="663300"/>
                </a:solidFill>
                <a:latin typeface="Meiryo UI" panose="020B0604030504040204" pitchFamily="50" charset="-128"/>
                <a:ea typeface="Meiryo UI" panose="020B0604030504040204" pitchFamily="50" charset="-128"/>
              </a:rPr>
              <a:t>PORTA</a:t>
            </a:r>
            <a:br>
              <a:rPr lang="en-US" altLang="ja-JP"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ホームページ</a:t>
            </a:r>
          </a:p>
        </p:txBody>
      </p:sp>
      <p:sp>
        <p:nvSpPr>
          <p:cNvPr id="792691" name="Text Box 115"/>
          <p:cNvSpPr txBox="1">
            <a:spLocks noChangeArrowheads="1"/>
          </p:cNvSpPr>
          <p:nvPr/>
        </p:nvSpPr>
        <p:spPr bwMode="auto">
          <a:xfrm>
            <a:off x="8832850" y="170021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各機関ページ</a:t>
            </a:r>
          </a:p>
        </p:txBody>
      </p:sp>
      <p:sp>
        <p:nvSpPr>
          <p:cNvPr id="792694" name="AutoShape 118"/>
          <p:cNvSpPr>
            <a:spLocks noChangeArrowheads="1"/>
          </p:cNvSpPr>
          <p:nvPr/>
        </p:nvSpPr>
        <p:spPr bwMode="auto">
          <a:xfrm>
            <a:off x="7175501" y="5805488"/>
            <a:ext cx="3241675" cy="863600"/>
          </a:xfrm>
          <a:prstGeom prst="wedgeRoundRectCallout">
            <a:avLst>
              <a:gd name="adj1" fmla="val -41579"/>
              <a:gd name="adj2" fmla="val -77574"/>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・統合検索のためのインタフェースが実装されることを目指す。</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・各機関のサービスで</a:t>
            </a: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の統合検索機能が利用されることを目指す。</a:t>
            </a:r>
          </a:p>
          <a:p>
            <a:pPr fontAlgn="base">
              <a:spcBef>
                <a:spcPct val="0"/>
              </a:spcBef>
              <a:spcAft>
                <a:spcPct val="0"/>
              </a:spcAft>
            </a:pPr>
            <a:endParaRPr lang="en-US" altLang="ja-JP" sz="1200" b="1">
              <a:solidFill>
                <a:srgbClr val="C87700"/>
              </a:solidFill>
              <a:latin typeface="Meiryo UI" panose="020B0604030504040204" pitchFamily="50" charset="-128"/>
              <a:ea typeface="Meiryo UI" panose="020B0604030504040204" pitchFamily="50" charset="-128"/>
            </a:endParaRPr>
          </a:p>
        </p:txBody>
      </p:sp>
      <p:sp>
        <p:nvSpPr>
          <p:cNvPr id="792695" name="AutoShape 119"/>
          <p:cNvSpPr>
            <a:spLocks noChangeArrowheads="1"/>
          </p:cNvSpPr>
          <p:nvPr/>
        </p:nvSpPr>
        <p:spPr bwMode="auto">
          <a:xfrm>
            <a:off x="4656138" y="2636838"/>
            <a:ext cx="431800" cy="12239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個別</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連携</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機能</a:t>
            </a:r>
          </a:p>
        </p:txBody>
      </p:sp>
      <p:sp>
        <p:nvSpPr>
          <p:cNvPr id="792696" name="AutoShape 120"/>
          <p:cNvSpPr>
            <a:spLocks noChangeArrowheads="1"/>
          </p:cNvSpPr>
          <p:nvPr/>
        </p:nvSpPr>
        <p:spPr bwMode="auto">
          <a:xfrm>
            <a:off x="8975726" y="4581525"/>
            <a:ext cx="1547813" cy="719138"/>
          </a:xfrm>
          <a:prstGeom prst="wedgeRoundRectCallout">
            <a:avLst>
              <a:gd name="adj1" fmla="val -89282"/>
              <a:gd name="adj2" fmla="val -120639"/>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のホームページを見ていなくても検索が可能</a:t>
            </a:r>
          </a:p>
        </p:txBody>
      </p:sp>
      <p:sp>
        <p:nvSpPr>
          <p:cNvPr id="2" name="フッター プレースホルダー 1"/>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11408109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スライド番号プレースホルダー 5"/>
          <p:cNvSpPr>
            <a:spLocks noGrp="1"/>
          </p:cNvSpPr>
          <p:nvPr>
            <p:ph type="sldNum" sz="quarter" idx="12"/>
          </p:nvPr>
        </p:nvSpPr>
        <p:spPr>
          <a:noFill/>
        </p:spPr>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fld id="{71369846-C50E-45D5-ABBF-B088CA47A266}" type="slidenum">
              <a:rPr kumimoji="0" lang="en-US" altLang="ja-JP">
                <a:solidFill>
                  <a:srgbClr val="000000"/>
                </a:solidFill>
                <a:latin typeface="Meiryo UI" panose="020B0604030504040204" pitchFamily="50" charset="-128"/>
                <a:ea typeface="Meiryo UI" panose="020B0604030504040204" pitchFamily="50" charset="-128"/>
              </a:rPr>
              <a:pPr/>
              <a:t>64</a:t>
            </a:fld>
            <a:endParaRPr kumimoji="0" lang="en-US" altLang="ja-JP">
              <a:solidFill>
                <a:srgbClr val="000000"/>
              </a:solidFill>
              <a:latin typeface="Meiryo UI" panose="020B0604030504040204" pitchFamily="50" charset="-128"/>
              <a:ea typeface="Meiryo UI" panose="020B0604030504040204" pitchFamily="50" charset="-128"/>
            </a:endParaRPr>
          </a:p>
        </p:txBody>
      </p:sp>
      <p:sp>
        <p:nvSpPr>
          <p:cNvPr id="13315" name="Rectangle 2"/>
          <p:cNvSpPr>
            <a:spLocks noGrp="1" noChangeArrowheads="1"/>
          </p:cNvSpPr>
          <p:nvPr>
            <p:ph type="title"/>
          </p:nvPr>
        </p:nvSpPr>
        <p:spPr>
          <a:xfrm>
            <a:off x="0" y="-3172"/>
            <a:ext cx="12192000" cy="796924"/>
          </a:xfrm>
        </p:spPr>
        <p:txBody>
          <a:bodyPr/>
          <a:lstStyle/>
          <a:p>
            <a:pPr algn="ctr" eaLnBrk="1" hangingPunct="1"/>
            <a:r>
              <a:rPr lang="ja-JP" altLang="en-US" sz="3200" dirty="0"/>
              <a:t>データ提供側で共通インターフェースを　！！</a:t>
            </a:r>
          </a:p>
        </p:txBody>
      </p:sp>
      <p:grpSp>
        <p:nvGrpSpPr>
          <p:cNvPr id="13316" name="Group 3"/>
          <p:cNvGrpSpPr>
            <a:grpSpLocks/>
          </p:cNvGrpSpPr>
          <p:nvPr/>
        </p:nvGrpSpPr>
        <p:grpSpPr bwMode="auto">
          <a:xfrm>
            <a:off x="7680325" y="1484314"/>
            <a:ext cx="1250950" cy="4105275"/>
            <a:chOff x="3833" y="527"/>
            <a:chExt cx="788" cy="3583"/>
          </a:xfrm>
        </p:grpSpPr>
        <p:sp>
          <p:nvSpPr>
            <p:cNvPr id="13351" name="Freeform 4"/>
            <p:cNvSpPr>
              <a:spLocks/>
            </p:cNvSpPr>
            <p:nvPr/>
          </p:nvSpPr>
          <p:spPr bwMode="auto">
            <a:xfrm>
              <a:off x="4241" y="935"/>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2" name="Freeform 5"/>
            <p:cNvSpPr>
              <a:spLocks/>
            </p:cNvSpPr>
            <p:nvPr/>
          </p:nvSpPr>
          <p:spPr bwMode="auto">
            <a:xfrm>
              <a:off x="4105" y="799"/>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3" name="Freeform 6"/>
            <p:cNvSpPr>
              <a:spLocks/>
            </p:cNvSpPr>
            <p:nvPr/>
          </p:nvSpPr>
          <p:spPr bwMode="auto">
            <a:xfrm>
              <a:off x="3969" y="663"/>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4" name="Freeform 7"/>
            <p:cNvSpPr>
              <a:spLocks/>
            </p:cNvSpPr>
            <p:nvPr/>
          </p:nvSpPr>
          <p:spPr bwMode="auto">
            <a:xfrm>
              <a:off x="3833" y="527"/>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5" name="Text Box 8"/>
            <p:cNvSpPr txBox="1">
              <a:spLocks noChangeArrowheads="1"/>
            </p:cNvSpPr>
            <p:nvPr/>
          </p:nvSpPr>
          <p:spPr bwMode="auto">
            <a:xfrm>
              <a:off x="3876" y="935"/>
              <a:ext cx="291" cy="2325"/>
            </a:xfrm>
            <a:prstGeom prst="rect">
              <a:avLst/>
            </a:prstGeom>
            <a:ln/>
            <a:extLst/>
          </p:spPr>
          <p:style>
            <a:lnRef idx="1">
              <a:schemeClr val="accent2"/>
            </a:lnRef>
            <a:fillRef idx="2">
              <a:schemeClr val="accent2"/>
            </a:fillRef>
            <a:effectRef idx="1">
              <a:schemeClr val="accent2"/>
            </a:effectRef>
            <a:fontRef idx="minor">
              <a:schemeClr val="dk1"/>
            </a:fontRef>
          </p:style>
          <p:txBody>
            <a:bodyPr vert="eaVert">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b="1">
                  <a:solidFill>
                    <a:srgbClr val="000000"/>
                  </a:solidFill>
                  <a:latin typeface="Meiryo UI" panose="020B0604030504040204" pitchFamily="50" charset="-128"/>
                  <a:ea typeface="Meiryo UI" panose="020B0604030504040204" pitchFamily="50" charset="-128"/>
                </a:rPr>
                <a:t>各種サービスプロバイダ</a:t>
              </a:r>
            </a:p>
          </p:txBody>
        </p:sp>
      </p:grpSp>
      <p:grpSp>
        <p:nvGrpSpPr>
          <p:cNvPr id="13317" name="Group 9"/>
          <p:cNvGrpSpPr>
            <a:grpSpLocks/>
          </p:cNvGrpSpPr>
          <p:nvPr/>
        </p:nvGrpSpPr>
        <p:grpSpPr bwMode="auto">
          <a:xfrm>
            <a:off x="9336088" y="1700214"/>
            <a:ext cx="1016000" cy="3722687"/>
            <a:chOff x="4893" y="482"/>
            <a:chExt cx="640" cy="3388"/>
          </a:xfrm>
        </p:grpSpPr>
        <p:sp>
          <p:nvSpPr>
            <p:cNvPr id="13347" name="Freeform 10"/>
            <p:cNvSpPr>
              <a:spLocks/>
            </p:cNvSpPr>
            <p:nvPr/>
          </p:nvSpPr>
          <p:spPr bwMode="auto">
            <a:xfrm>
              <a:off x="5193" y="1888"/>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8" name="Freeform 11"/>
            <p:cNvSpPr>
              <a:spLocks/>
            </p:cNvSpPr>
            <p:nvPr/>
          </p:nvSpPr>
          <p:spPr bwMode="auto">
            <a:xfrm>
              <a:off x="5012" y="1480"/>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9" name="Freeform 12"/>
            <p:cNvSpPr>
              <a:spLocks/>
            </p:cNvSpPr>
            <p:nvPr/>
          </p:nvSpPr>
          <p:spPr bwMode="auto">
            <a:xfrm>
              <a:off x="4893" y="541"/>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0" name="Text Box 13"/>
            <p:cNvSpPr txBox="1">
              <a:spLocks noChangeArrowheads="1"/>
            </p:cNvSpPr>
            <p:nvPr/>
          </p:nvSpPr>
          <p:spPr bwMode="auto">
            <a:xfrm>
              <a:off x="4919" y="482"/>
              <a:ext cx="291" cy="1871"/>
            </a:xfrm>
            <a:prstGeom prst="rect">
              <a:avLst/>
            </a:prstGeom>
            <a:ln/>
            <a:extLst/>
          </p:spPr>
          <p:style>
            <a:lnRef idx="1">
              <a:schemeClr val="accent2"/>
            </a:lnRef>
            <a:fillRef idx="2">
              <a:schemeClr val="accent2"/>
            </a:fillRef>
            <a:effectRef idx="1">
              <a:schemeClr val="accent2"/>
            </a:effectRef>
            <a:fontRef idx="minor">
              <a:schemeClr val="dk1"/>
            </a:fontRef>
          </p:style>
          <p:txBody>
            <a:bodyPr vert="eaVert">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b="1">
                  <a:solidFill>
                    <a:srgbClr val="000000"/>
                  </a:solidFill>
                  <a:latin typeface="Meiryo UI" panose="020B0604030504040204" pitchFamily="50" charset="-128"/>
                  <a:ea typeface="Meiryo UI" panose="020B0604030504040204" pitchFamily="50" charset="-128"/>
                </a:rPr>
                <a:t>各種ポータル</a:t>
              </a:r>
            </a:p>
          </p:txBody>
        </p:sp>
      </p:grpSp>
      <p:sp>
        <p:nvSpPr>
          <p:cNvPr id="13318" name="AutoShape 14"/>
          <p:cNvSpPr>
            <a:spLocks/>
          </p:cNvSpPr>
          <p:nvPr/>
        </p:nvSpPr>
        <p:spPr bwMode="auto">
          <a:xfrm>
            <a:off x="5846763" y="1557338"/>
            <a:ext cx="609600" cy="4176712"/>
          </a:xfrm>
          <a:prstGeom prst="rightBrace">
            <a:avLst>
              <a:gd name="adj1" fmla="val 57096"/>
              <a:gd name="adj2" fmla="val 4581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19" name="Freeform 15"/>
          <p:cNvSpPr>
            <a:spLocks/>
          </p:cNvSpPr>
          <p:nvPr/>
        </p:nvSpPr>
        <p:spPr bwMode="auto">
          <a:xfrm>
            <a:off x="3551239" y="1579564"/>
            <a:ext cx="2205037" cy="1343025"/>
          </a:xfrm>
          <a:custGeom>
            <a:avLst/>
            <a:gdLst>
              <a:gd name="T0" fmla="*/ 735552 w 1361"/>
              <a:gd name="T1" fmla="*/ 0 h 907"/>
              <a:gd name="T2" fmla="*/ 2205037 w 1361"/>
              <a:gd name="T3" fmla="*/ 0 h 907"/>
              <a:gd name="T4" fmla="*/ 2205037 w 1361"/>
              <a:gd name="T5" fmla="*/ 1343025 h 907"/>
              <a:gd name="T6" fmla="*/ 0 w 1361"/>
              <a:gd name="T7" fmla="*/ 1343025 h 907"/>
              <a:gd name="T8" fmla="*/ 0 w 1361"/>
              <a:gd name="T9" fmla="*/ 672253 h 907"/>
              <a:gd name="T10" fmla="*/ 735552 w 1361"/>
              <a:gd name="T11" fmla="*/ 672253 h 907"/>
              <a:gd name="T12" fmla="*/ 735552 w 1361"/>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907">
                <a:moveTo>
                  <a:pt x="454" y="0"/>
                </a:moveTo>
                <a:lnTo>
                  <a:pt x="1361" y="0"/>
                </a:lnTo>
                <a:lnTo>
                  <a:pt x="1361" y="907"/>
                </a:lnTo>
                <a:lnTo>
                  <a:pt x="0" y="907"/>
                </a:lnTo>
                <a:lnTo>
                  <a:pt x="0" y="454"/>
                </a:lnTo>
                <a:lnTo>
                  <a:pt x="454" y="454"/>
                </a:lnTo>
                <a:lnTo>
                  <a:pt x="454"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0" name="Freeform 16"/>
          <p:cNvSpPr>
            <a:spLocks/>
          </p:cNvSpPr>
          <p:nvPr/>
        </p:nvSpPr>
        <p:spPr bwMode="auto">
          <a:xfrm flipV="1">
            <a:off x="2155825" y="1579564"/>
            <a:ext cx="2160588" cy="1355725"/>
          </a:xfrm>
          <a:custGeom>
            <a:avLst/>
            <a:gdLst>
              <a:gd name="T0" fmla="*/ 0 w 1361"/>
              <a:gd name="T1" fmla="*/ 0 h 879"/>
              <a:gd name="T2" fmla="*/ 1395413 w 1361"/>
              <a:gd name="T3" fmla="*/ 0 h 879"/>
              <a:gd name="T4" fmla="*/ 1395413 w 1361"/>
              <a:gd name="T5" fmla="*/ 700227 h 879"/>
              <a:gd name="T6" fmla="*/ 2160588 w 1361"/>
              <a:gd name="T7" fmla="*/ 700227 h 879"/>
              <a:gd name="T8" fmla="*/ 2160588 w 1361"/>
              <a:gd name="T9" fmla="*/ 1355725 h 879"/>
              <a:gd name="T10" fmla="*/ 0 w 1361"/>
              <a:gd name="T11" fmla="*/ 1355725 h 879"/>
              <a:gd name="T12" fmla="*/ 0 w 1361"/>
              <a:gd name="T13" fmla="*/ 0 h 8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879">
                <a:moveTo>
                  <a:pt x="0" y="0"/>
                </a:moveTo>
                <a:lnTo>
                  <a:pt x="879" y="0"/>
                </a:lnTo>
                <a:lnTo>
                  <a:pt x="879" y="454"/>
                </a:lnTo>
                <a:lnTo>
                  <a:pt x="1361" y="454"/>
                </a:lnTo>
                <a:lnTo>
                  <a:pt x="1361" y="879"/>
                </a:lnTo>
                <a:lnTo>
                  <a:pt x="0" y="879"/>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1" name="Line 17"/>
          <p:cNvSpPr>
            <a:spLocks noChangeShapeType="1"/>
          </p:cNvSpPr>
          <p:nvPr/>
        </p:nvSpPr>
        <p:spPr bwMode="auto">
          <a:xfrm>
            <a:off x="2155825" y="1560513"/>
            <a:ext cx="36004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2" name="Text Box 18"/>
          <p:cNvSpPr txBox="1">
            <a:spLocks noChangeArrowheads="1"/>
          </p:cNvSpPr>
          <p:nvPr/>
        </p:nvSpPr>
        <p:spPr bwMode="auto">
          <a:xfrm>
            <a:off x="3935414" y="2205039"/>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機能</a:t>
            </a:r>
            <a:r>
              <a:rPr kumimoji="0" lang="en-US" altLang="ja-JP" sz="1600" b="1" dirty="0">
                <a:solidFill>
                  <a:srgbClr val="000000"/>
                </a:solidFill>
                <a:latin typeface="Meiryo UI" panose="020B0604030504040204" pitchFamily="50" charset="-128"/>
                <a:ea typeface="Meiryo UI" panose="020B0604030504040204" pitchFamily="50" charset="-128"/>
              </a:rPr>
              <a:t>1</a:t>
            </a:r>
          </a:p>
        </p:txBody>
      </p:sp>
      <p:sp>
        <p:nvSpPr>
          <p:cNvPr id="13323" name="Line 19"/>
          <p:cNvSpPr>
            <a:spLocks noChangeShapeType="1"/>
          </p:cNvSpPr>
          <p:nvPr/>
        </p:nvSpPr>
        <p:spPr bwMode="auto">
          <a:xfrm>
            <a:off x="2155825" y="2908300"/>
            <a:ext cx="36004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4" name="Line 20"/>
          <p:cNvSpPr>
            <a:spLocks noChangeShapeType="1"/>
          </p:cNvSpPr>
          <p:nvPr/>
        </p:nvSpPr>
        <p:spPr bwMode="auto">
          <a:xfrm>
            <a:off x="2155825" y="155733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5" name="Line 21"/>
          <p:cNvSpPr>
            <a:spLocks noChangeShapeType="1"/>
          </p:cNvSpPr>
          <p:nvPr/>
        </p:nvSpPr>
        <p:spPr bwMode="auto">
          <a:xfrm>
            <a:off x="5757863" y="155733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6" name="Text Box 22"/>
          <p:cNvSpPr txBox="1">
            <a:spLocks noChangeArrowheads="1"/>
          </p:cNvSpPr>
          <p:nvPr/>
        </p:nvSpPr>
        <p:spPr bwMode="auto">
          <a:xfrm>
            <a:off x="2208214" y="1700213"/>
            <a:ext cx="20281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デジタル情報提供者</a:t>
            </a:r>
            <a:r>
              <a:rPr kumimoji="0" lang="en-US" altLang="ja-JP" sz="1600" b="1" dirty="0">
                <a:solidFill>
                  <a:srgbClr val="000000"/>
                </a:solidFill>
                <a:latin typeface="Meiryo UI" panose="020B0604030504040204" pitchFamily="50" charset="-128"/>
                <a:ea typeface="Meiryo UI" panose="020B0604030504040204" pitchFamily="50" charset="-128"/>
              </a:rPr>
              <a:t>1</a:t>
            </a:r>
          </a:p>
        </p:txBody>
      </p:sp>
      <p:sp>
        <p:nvSpPr>
          <p:cNvPr id="13327" name="Freeform 23"/>
          <p:cNvSpPr>
            <a:spLocks/>
          </p:cNvSpPr>
          <p:nvPr/>
        </p:nvSpPr>
        <p:spPr bwMode="auto">
          <a:xfrm>
            <a:off x="3509964" y="4365626"/>
            <a:ext cx="2205037" cy="1400175"/>
          </a:xfrm>
          <a:custGeom>
            <a:avLst/>
            <a:gdLst>
              <a:gd name="T0" fmla="*/ 0 w 1389"/>
              <a:gd name="T1" fmla="*/ 0 h 907"/>
              <a:gd name="T2" fmla="*/ 2205037 w 1389"/>
              <a:gd name="T3" fmla="*/ 0 h 907"/>
              <a:gd name="T4" fmla="*/ 2205037 w 1389"/>
              <a:gd name="T5" fmla="*/ 1400175 h 907"/>
              <a:gd name="T6" fmla="*/ 719137 w 1389"/>
              <a:gd name="T7" fmla="*/ 1400175 h 907"/>
              <a:gd name="T8" fmla="*/ 719137 w 1389"/>
              <a:gd name="T9" fmla="*/ 744084 h 907"/>
              <a:gd name="T10" fmla="*/ 0 w 1389"/>
              <a:gd name="T11" fmla="*/ 744084 h 907"/>
              <a:gd name="T12" fmla="*/ 0 w 1389"/>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89" h="907">
                <a:moveTo>
                  <a:pt x="0" y="0"/>
                </a:moveTo>
                <a:lnTo>
                  <a:pt x="1389" y="0"/>
                </a:lnTo>
                <a:lnTo>
                  <a:pt x="1389" y="907"/>
                </a:lnTo>
                <a:lnTo>
                  <a:pt x="453" y="907"/>
                </a:lnTo>
                <a:lnTo>
                  <a:pt x="453" y="482"/>
                </a:lnTo>
                <a:lnTo>
                  <a:pt x="0" y="482"/>
                </a:lnTo>
                <a:lnTo>
                  <a:pt x="0"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8" name="Freeform 24"/>
          <p:cNvSpPr>
            <a:spLocks/>
          </p:cNvSpPr>
          <p:nvPr/>
        </p:nvSpPr>
        <p:spPr bwMode="auto">
          <a:xfrm>
            <a:off x="2135188" y="4387851"/>
            <a:ext cx="2139950" cy="1355725"/>
          </a:xfrm>
          <a:custGeom>
            <a:avLst/>
            <a:gdLst>
              <a:gd name="T0" fmla="*/ 0 w 1361"/>
              <a:gd name="T1" fmla="*/ 0 h 879"/>
              <a:gd name="T2" fmla="*/ 1382084 w 1361"/>
              <a:gd name="T3" fmla="*/ 0 h 879"/>
              <a:gd name="T4" fmla="*/ 1382084 w 1361"/>
              <a:gd name="T5" fmla="*/ 700227 h 879"/>
              <a:gd name="T6" fmla="*/ 2139950 w 1361"/>
              <a:gd name="T7" fmla="*/ 700227 h 879"/>
              <a:gd name="T8" fmla="*/ 2139950 w 1361"/>
              <a:gd name="T9" fmla="*/ 1355725 h 879"/>
              <a:gd name="T10" fmla="*/ 0 w 1361"/>
              <a:gd name="T11" fmla="*/ 1355725 h 879"/>
              <a:gd name="T12" fmla="*/ 0 w 1361"/>
              <a:gd name="T13" fmla="*/ 0 h 8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879">
                <a:moveTo>
                  <a:pt x="0" y="0"/>
                </a:moveTo>
                <a:lnTo>
                  <a:pt x="879" y="0"/>
                </a:lnTo>
                <a:lnTo>
                  <a:pt x="879" y="454"/>
                </a:lnTo>
                <a:lnTo>
                  <a:pt x="1361" y="454"/>
                </a:lnTo>
                <a:lnTo>
                  <a:pt x="1361" y="879"/>
                </a:lnTo>
                <a:lnTo>
                  <a:pt x="0" y="879"/>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9" name="Text Box 25"/>
          <p:cNvSpPr txBox="1">
            <a:spLocks noChangeArrowheads="1"/>
          </p:cNvSpPr>
          <p:nvPr/>
        </p:nvSpPr>
        <p:spPr bwMode="auto">
          <a:xfrm>
            <a:off x="3935414" y="4365626"/>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機能</a:t>
            </a:r>
            <a:r>
              <a:rPr kumimoji="0" lang="en-US" altLang="ja-JP" sz="1600" b="1">
                <a:solidFill>
                  <a:srgbClr val="000000"/>
                </a:solidFill>
                <a:latin typeface="Meiryo UI" panose="020B0604030504040204" pitchFamily="50" charset="-128"/>
                <a:ea typeface="Meiryo UI" panose="020B0604030504040204" pitchFamily="50" charset="-128"/>
              </a:rPr>
              <a:t>3</a:t>
            </a:r>
          </a:p>
        </p:txBody>
      </p:sp>
      <p:sp>
        <p:nvSpPr>
          <p:cNvPr id="13330" name="Line 26"/>
          <p:cNvSpPr>
            <a:spLocks noChangeShapeType="1"/>
          </p:cNvSpPr>
          <p:nvPr/>
        </p:nvSpPr>
        <p:spPr bwMode="auto">
          <a:xfrm flipH="1">
            <a:off x="2135188" y="5741988"/>
            <a:ext cx="36004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1" name="Line 27"/>
          <p:cNvSpPr>
            <a:spLocks noChangeShapeType="1"/>
          </p:cNvSpPr>
          <p:nvPr/>
        </p:nvSpPr>
        <p:spPr bwMode="auto">
          <a:xfrm>
            <a:off x="5715000" y="438308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2" name="Line 28"/>
          <p:cNvSpPr>
            <a:spLocks noChangeShapeType="1"/>
          </p:cNvSpPr>
          <p:nvPr/>
        </p:nvSpPr>
        <p:spPr bwMode="auto">
          <a:xfrm>
            <a:off x="2135188" y="4387850"/>
            <a:ext cx="357981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3" name="Text Box 29"/>
          <p:cNvSpPr txBox="1">
            <a:spLocks noChangeArrowheads="1"/>
          </p:cNvSpPr>
          <p:nvPr/>
        </p:nvSpPr>
        <p:spPr bwMode="auto">
          <a:xfrm>
            <a:off x="2208213" y="5084763"/>
            <a:ext cx="2305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デジタル情報提供者</a:t>
            </a:r>
            <a:r>
              <a:rPr kumimoji="0" lang="en-US" altLang="ja-JP" sz="1600" b="1">
                <a:solidFill>
                  <a:srgbClr val="000000"/>
                </a:solidFill>
                <a:latin typeface="Meiryo UI" panose="020B0604030504040204" pitchFamily="50" charset="-128"/>
                <a:ea typeface="Meiryo UI" panose="020B0604030504040204" pitchFamily="50" charset="-128"/>
              </a:rPr>
              <a:t>2</a:t>
            </a:r>
          </a:p>
        </p:txBody>
      </p:sp>
      <p:sp>
        <p:nvSpPr>
          <p:cNvPr id="13334" name="Line 30"/>
          <p:cNvSpPr>
            <a:spLocks noChangeShapeType="1"/>
          </p:cNvSpPr>
          <p:nvPr/>
        </p:nvSpPr>
        <p:spPr bwMode="auto">
          <a:xfrm>
            <a:off x="5756275" y="3003550"/>
            <a:ext cx="1588" cy="12827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5" name="Freeform 31"/>
          <p:cNvSpPr>
            <a:spLocks/>
          </p:cNvSpPr>
          <p:nvPr/>
        </p:nvSpPr>
        <p:spPr bwMode="auto">
          <a:xfrm>
            <a:off x="3530600" y="2997200"/>
            <a:ext cx="2205038" cy="1289050"/>
          </a:xfrm>
          <a:custGeom>
            <a:avLst/>
            <a:gdLst>
              <a:gd name="T0" fmla="*/ 765175 w 1389"/>
              <a:gd name="T1" fmla="*/ 0 h 1361"/>
              <a:gd name="T2" fmla="*/ 2205038 w 1389"/>
              <a:gd name="T3" fmla="*/ 0 h 1361"/>
              <a:gd name="T4" fmla="*/ 2205038 w 1389"/>
              <a:gd name="T5" fmla="*/ 1289050 h 1361"/>
              <a:gd name="T6" fmla="*/ 765175 w 1389"/>
              <a:gd name="T7" fmla="*/ 1289050 h 1361"/>
              <a:gd name="T8" fmla="*/ 765175 w 1389"/>
              <a:gd name="T9" fmla="*/ 859998 h 1361"/>
              <a:gd name="T10" fmla="*/ 0 w 1389"/>
              <a:gd name="T11" fmla="*/ 859998 h 1361"/>
              <a:gd name="T12" fmla="*/ 0 w 1389"/>
              <a:gd name="T13" fmla="*/ 429999 h 1361"/>
              <a:gd name="T14" fmla="*/ 765175 w 1389"/>
              <a:gd name="T15" fmla="*/ 429999 h 1361"/>
              <a:gd name="T16" fmla="*/ 765175 w 1389"/>
              <a:gd name="T17" fmla="*/ 0 h 1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9" h="1361">
                <a:moveTo>
                  <a:pt x="482" y="0"/>
                </a:moveTo>
                <a:lnTo>
                  <a:pt x="1389" y="0"/>
                </a:lnTo>
                <a:lnTo>
                  <a:pt x="1389" y="1361"/>
                </a:lnTo>
                <a:lnTo>
                  <a:pt x="482" y="1361"/>
                </a:lnTo>
                <a:lnTo>
                  <a:pt x="482" y="908"/>
                </a:lnTo>
                <a:lnTo>
                  <a:pt x="0" y="908"/>
                </a:lnTo>
                <a:lnTo>
                  <a:pt x="0" y="454"/>
                </a:lnTo>
                <a:lnTo>
                  <a:pt x="482" y="454"/>
                </a:lnTo>
                <a:lnTo>
                  <a:pt x="482"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6" name="Freeform 32"/>
          <p:cNvSpPr>
            <a:spLocks/>
          </p:cNvSpPr>
          <p:nvPr/>
        </p:nvSpPr>
        <p:spPr bwMode="auto">
          <a:xfrm>
            <a:off x="2135189" y="3003550"/>
            <a:ext cx="2160587" cy="1289050"/>
          </a:xfrm>
          <a:custGeom>
            <a:avLst/>
            <a:gdLst>
              <a:gd name="T0" fmla="*/ 0 w 1361"/>
              <a:gd name="T1" fmla="*/ 0 h 1361"/>
              <a:gd name="T2" fmla="*/ 2160587 w 1361"/>
              <a:gd name="T3" fmla="*/ 0 h 1361"/>
              <a:gd name="T4" fmla="*/ 2160587 w 1361"/>
              <a:gd name="T5" fmla="*/ 429999 h 1361"/>
              <a:gd name="T6" fmla="*/ 1395412 w 1361"/>
              <a:gd name="T7" fmla="*/ 429999 h 1361"/>
              <a:gd name="T8" fmla="*/ 1395412 w 1361"/>
              <a:gd name="T9" fmla="*/ 859998 h 1361"/>
              <a:gd name="T10" fmla="*/ 2160587 w 1361"/>
              <a:gd name="T11" fmla="*/ 859998 h 1361"/>
              <a:gd name="T12" fmla="*/ 2160587 w 1361"/>
              <a:gd name="T13" fmla="*/ 1289050 h 1361"/>
              <a:gd name="T14" fmla="*/ 0 w 1361"/>
              <a:gd name="T15" fmla="*/ 1289050 h 1361"/>
              <a:gd name="T16" fmla="*/ 0 w 1361"/>
              <a:gd name="T17" fmla="*/ 0 h 1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1" h="1361">
                <a:moveTo>
                  <a:pt x="0" y="0"/>
                </a:moveTo>
                <a:lnTo>
                  <a:pt x="1361" y="0"/>
                </a:lnTo>
                <a:lnTo>
                  <a:pt x="1361" y="454"/>
                </a:lnTo>
                <a:lnTo>
                  <a:pt x="879" y="454"/>
                </a:lnTo>
                <a:lnTo>
                  <a:pt x="879" y="908"/>
                </a:lnTo>
                <a:lnTo>
                  <a:pt x="1361" y="908"/>
                </a:lnTo>
                <a:lnTo>
                  <a:pt x="1361" y="1361"/>
                </a:lnTo>
                <a:lnTo>
                  <a:pt x="0" y="1361"/>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7" name="Text Box 33"/>
          <p:cNvSpPr txBox="1">
            <a:spLocks noChangeArrowheads="1"/>
          </p:cNvSpPr>
          <p:nvPr/>
        </p:nvSpPr>
        <p:spPr bwMode="auto">
          <a:xfrm>
            <a:off x="4151314" y="3357564"/>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機能</a:t>
            </a:r>
            <a:r>
              <a:rPr kumimoji="0" lang="en-US" altLang="ja-JP" sz="1600" b="1">
                <a:solidFill>
                  <a:srgbClr val="000000"/>
                </a:solidFill>
                <a:latin typeface="Meiryo UI" panose="020B0604030504040204" pitchFamily="50" charset="-128"/>
                <a:ea typeface="Meiryo UI" panose="020B0604030504040204" pitchFamily="50" charset="-128"/>
              </a:rPr>
              <a:t>2</a:t>
            </a:r>
          </a:p>
        </p:txBody>
      </p:sp>
      <p:sp>
        <p:nvSpPr>
          <p:cNvPr id="13338" name="Line 34"/>
          <p:cNvSpPr>
            <a:spLocks noChangeShapeType="1"/>
          </p:cNvSpPr>
          <p:nvPr/>
        </p:nvSpPr>
        <p:spPr bwMode="auto">
          <a:xfrm>
            <a:off x="2135188" y="2997200"/>
            <a:ext cx="0" cy="12890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9" name="Line 35"/>
          <p:cNvSpPr>
            <a:spLocks noChangeShapeType="1"/>
          </p:cNvSpPr>
          <p:nvPr/>
        </p:nvSpPr>
        <p:spPr bwMode="auto">
          <a:xfrm>
            <a:off x="2135189" y="4292600"/>
            <a:ext cx="362267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0" name="Line 36"/>
          <p:cNvSpPr>
            <a:spLocks noChangeShapeType="1"/>
          </p:cNvSpPr>
          <p:nvPr/>
        </p:nvSpPr>
        <p:spPr bwMode="auto">
          <a:xfrm>
            <a:off x="2135188" y="2997200"/>
            <a:ext cx="36004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1" name="Text Box 37"/>
          <p:cNvSpPr txBox="1">
            <a:spLocks noChangeArrowheads="1"/>
          </p:cNvSpPr>
          <p:nvPr/>
        </p:nvSpPr>
        <p:spPr bwMode="auto">
          <a:xfrm>
            <a:off x="2208213" y="3068638"/>
            <a:ext cx="193514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デジタルアーカイブ１</a:t>
            </a:r>
          </a:p>
        </p:txBody>
      </p:sp>
      <p:sp>
        <p:nvSpPr>
          <p:cNvPr id="13342" name="AutoShape 38"/>
          <p:cNvSpPr>
            <a:spLocks noChangeArrowheads="1"/>
          </p:cNvSpPr>
          <p:nvPr/>
        </p:nvSpPr>
        <p:spPr bwMode="auto">
          <a:xfrm>
            <a:off x="3000375" y="5373688"/>
            <a:ext cx="2952750" cy="1295400"/>
          </a:xfrm>
          <a:prstGeom prst="wedgeRoundRectCallout">
            <a:avLst>
              <a:gd name="adj1" fmla="val 10056"/>
              <a:gd name="adj2" fmla="val -87134"/>
              <a:gd name="adj3" fmla="val 1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r>
              <a:rPr lang="ja-JP" altLang="en-US" sz="1400" b="1" dirty="0">
                <a:solidFill>
                  <a:srgbClr val="FF0000"/>
                </a:solidFill>
                <a:latin typeface="Meiryo UI" panose="020B0604030504040204" pitchFamily="50" charset="-128"/>
                <a:ea typeface="Meiryo UI" panose="020B0604030504040204" pitchFamily="50" charset="-128"/>
              </a:rPr>
              <a:t>データプロバイダ機能とは</a:t>
            </a:r>
            <a:r>
              <a:rPr lang="ja-JP" altLang="en-US" sz="1400" b="1" dirty="0">
                <a:solidFill>
                  <a:srgbClr val="000000"/>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他のアプリケーションシステム等のプログラムから検索・閲覧利用する機能 → </a:t>
            </a:r>
            <a:r>
              <a:rPr lang="en-US" altLang="ja-JP" sz="1400" dirty="0">
                <a:solidFill>
                  <a:srgbClr val="000000"/>
                </a:solidFill>
                <a:latin typeface="Meiryo UI" panose="020B0604030504040204" pitchFamily="50" charset="-128"/>
                <a:ea typeface="Meiryo UI" panose="020B0604030504040204" pitchFamily="50" charset="-128"/>
              </a:rPr>
              <a:t>API </a:t>
            </a:r>
            <a:r>
              <a:rPr lang="ja-JP" altLang="en-US" sz="1400" dirty="0">
                <a:solidFill>
                  <a:srgbClr val="000000"/>
                </a:solidFill>
                <a:latin typeface="Meiryo UI" panose="020B0604030504040204" pitchFamily="50" charset="-128"/>
                <a:ea typeface="Meiryo UI" panose="020B0604030504040204" pitchFamily="50" charset="-128"/>
              </a:rPr>
              <a:t>（</a:t>
            </a:r>
            <a:r>
              <a:rPr lang="en-US" altLang="ja-JP" sz="1400" dirty="0">
                <a:solidFill>
                  <a:srgbClr val="000000"/>
                </a:solidFill>
                <a:latin typeface="Meiryo UI" panose="020B0604030504040204" pitchFamily="50" charset="-128"/>
                <a:ea typeface="Meiryo UI" panose="020B0604030504040204" pitchFamily="50" charset="-128"/>
              </a:rPr>
              <a:t>Application Programming Interface</a:t>
            </a:r>
            <a:r>
              <a:rPr lang="ja-JP" altLang="en-US" sz="1400" dirty="0">
                <a:solidFill>
                  <a:srgbClr val="000000"/>
                </a:solidFill>
                <a:latin typeface="Meiryo UI" panose="020B0604030504040204" pitchFamily="50" charset="-128"/>
                <a:ea typeface="Meiryo UI" panose="020B0604030504040204" pitchFamily="50" charset="-128"/>
              </a:rPr>
              <a:t>） を持つこと</a:t>
            </a:r>
          </a:p>
        </p:txBody>
      </p:sp>
      <p:sp>
        <p:nvSpPr>
          <p:cNvPr id="13343" name="AutoShape 39"/>
          <p:cNvSpPr>
            <a:spLocks noChangeArrowheads="1"/>
          </p:cNvSpPr>
          <p:nvPr/>
        </p:nvSpPr>
        <p:spPr bwMode="auto">
          <a:xfrm>
            <a:off x="8256588" y="3716339"/>
            <a:ext cx="1943100" cy="720725"/>
          </a:xfrm>
          <a:prstGeom prst="wedgeEllipseCallout">
            <a:avLst>
              <a:gd name="adj1" fmla="val -21894"/>
              <a:gd name="adj2" fmla="val 35681"/>
            </a:avLst>
          </a:prstGeom>
          <a:ln>
            <a:headEnd/>
            <a:tailEnd/>
          </a:ln>
          <a:extLst/>
        </p:spPr>
        <p:style>
          <a:lnRef idx="1">
            <a:schemeClr val="accent1"/>
          </a:lnRef>
          <a:fillRef idx="2">
            <a:schemeClr val="accent1"/>
          </a:fillRef>
          <a:effectRef idx="1">
            <a:schemeClr val="accent1"/>
          </a:effectRef>
          <a:fontRef idx="minor">
            <a:schemeClr val="dk1"/>
          </a:fontRef>
        </p:style>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a:solidFill>
                  <a:srgbClr val="000000"/>
                </a:solidFill>
                <a:latin typeface="Meiryo UI" panose="020B0604030504040204" pitchFamily="50" charset="-128"/>
                <a:ea typeface="Meiryo UI" panose="020B0604030504040204" pitchFamily="50" charset="-128"/>
              </a:rPr>
              <a:t>＋付加価値</a:t>
            </a:r>
          </a:p>
        </p:txBody>
      </p:sp>
      <p:sp>
        <p:nvSpPr>
          <p:cNvPr id="13344" name="AutoShape 40"/>
          <p:cNvSpPr>
            <a:spLocks noChangeArrowheads="1"/>
          </p:cNvSpPr>
          <p:nvPr/>
        </p:nvSpPr>
        <p:spPr bwMode="auto">
          <a:xfrm>
            <a:off x="6456364" y="3284539"/>
            <a:ext cx="2835275" cy="314325"/>
          </a:xfrm>
          <a:prstGeom prst="rightArrow">
            <a:avLst>
              <a:gd name="adj1" fmla="val 61620"/>
              <a:gd name="adj2" fmla="val 106990"/>
            </a:avLst>
          </a:prstGeom>
          <a:solidFill>
            <a:schemeClr val="tx1">
              <a:alpha val="27843"/>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5" name="Line 41"/>
          <p:cNvSpPr>
            <a:spLocks noChangeShapeType="1"/>
          </p:cNvSpPr>
          <p:nvPr/>
        </p:nvSpPr>
        <p:spPr bwMode="auto">
          <a:xfrm>
            <a:off x="2135188" y="4365626"/>
            <a:ext cx="0" cy="13509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6" name="Oval 43"/>
          <p:cNvSpPr>
            <a:spLocks noChangeArrowheads="1"/>
          </p:cNvSpPr>
          <p:nvPr/>
        </p:nvSpPr>
        <p:spPr bwMode="auto">
          <a:xfrm>
            <a:off x="6600825" y="1989139"/>
            <a:ext cx="552450" cy="2879725"/>
          </a:xfrm>
          <a:prstGeom prst="ellipse">
            <a:avLst/>
          </a:prstGeom>
          <a:ln>
            <a:headEnd/>
            <a:tailEnd/>
          </a:ln>
          <a:extLst/>
        </p:spPr>
        <p:style>
          <a:lnRef idx="1">
            <a:schemeClr val="accent1"/>
          </a:lnRef>
          <a:fillRef idx="2">
            <a:schemeClr val="accent1"/>
          </a:fillRef>
          <a:effectRef idx="1">
            <a:schemeClr val="accent1"/>
          </a:effectRef>
          <a:fontRef idx="minor">
            <a:schemeClr val="dk1"/>
          </a:fontRef>
        </p:style>
        <p:txBody>
          <a:bodyPr vert="eaVert"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sz="2400">
                <a:solidFill>
                  <a:srgbClr val="FF0000"/>
                </a:solidFill>
                <a:latin typeface="Meiryo UI" panose="020B0604030504040204" pitchFamily="50" charset="-128"/>
                <a:ea typeface="Meiryo UI" panose="020B0604030504040204" pitchFamily="50" charset="-128"/>
              </a:rPr>
              <a:t>共通仕様</a:t>
            </a:r>
            <a:endParaRPr lang="ja-JP" altLang="en-US" sz="2400" i="1">
              <a:solidFill>
                <a:srgbClr val="FF0000"/>
              </a:solidFill>
              <a:latin typeface="Meiryo UI" panose="020B0604030504040204" pitchFamily="50" charset="-128"/>
              <a:ea typeface="Meiryo UI" panose="020B0604030504040204" pitchFamily="50" charset="-128"/>
            </a:endParaRPr>
          </a:p>
        </p:txBody>
      </p:sp>
      <p:sp>
        <p:nvSpPr>
          <p:cNvPr id="2" name="フッター プレースホルダー 1"/>
          <p:cNvSpPr>
            <a:spLocks noGrp="1"/>
          </p:cNvSpPr>
          <p:nvPr>
            <p:ph type="ftr" sz="quarter" idx="11"/>
          </p:nvPr>
        </p:nvSpPr>
        <p:spPr/>
        <p:txBody>
          <a:bodyPr/>
          <a:lstStyle/>
          <a:p>
            <a:pPr>
              <a:defRPr/>
            </a:pPr>
            <a:endParaRPr lang="en-US" altLang="ja-JP">
              <a:solidFill>
                <a:srgbClr val="000000"/>
              </a:solidFill>
            </a:endParaRPr>
          </a:p>
        </p:txBody>
      </p:sp>
    </p:spTree>
    <p:extLst>
      <p:ext uri="{BB962C8B-B14F-4D97-AF65-F5344CB8AC3E}">
        <p14:creationId xmlns:p14="http://schemas.microsoft.com/office/powerpoint/2010/main" val="11852779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5"/>
          <p:cNvSpPr>
            <a:spLocks noGrp="1"/>
          </p:cNvSpPr>
          <p:nvPr>
            <p:ph type="sldNum" sz="quarter" idx="12"/>
          </p:nvPr>
        </p:nvSpPr>
        <p:spPr/>
        <p:txBody>
          <a:bodyPr/>
          <a:lstStyle/>
          <a:p>
            <a:fld id="{4700EABB-7551-43FC-ACC4-01EE98B47B5D}" type="slidenum">
              <a:rPr lang="en-US" altLang="ja-JP">
                <a:solidFill>
                  <a:srgbClr val="000000"/>
                </a:solidFill>
              </a:rPr>
              <a:pPr/>
              <a:t>65</a:t>
            </a:fld>
            <a:endParaRPr lang="en-US" altLang="ja-JP">
              <a:solidFill>
                <a:srgbClr val="000000"/>
              </a:solidFill>
            </a:endParaRPr>
          </a:p>
        </p:txBody>
      </p:sp>
      <p:sp>
        <p:nvSpPr>
          <p:cNvPr id="790530" name="Rectangle 2"/>
          <p:cNvSpPr>
            <a:spLocks noGrp="1" noChangeArrowheads="1"/>
          </p:cNvSpPr>
          <p:nvPr>
            <p:ph type="title"/>
          </p:nvPr>
        </p:nvSpPr>
        <p:spPr>
          <a:xfrm>
            <a:off x="1524000" y="-99392"/>
            <a:ext cx="9036050" cy="1151905"/>
          </a:xfrm>
        </p:spPr>
        <p:txBody>
          <a:bodyPr>
            <a:normAutofit/>
          </a:bodyPr>
          <a:lstStyle/>
          <a:p>
            <a:r>
              <a:rPr lang="ja-JP" altLang="en-US" sz="3600" dirty="0"/>
              <a:t>連携のための共通仕様</a:t>
            </a:r>
          </a:p>
        </p:txBody>
      </p:sp>
      <p:graphicFrame>
        <p:nvGraphicFramePr>
          <p:cNvPr id="790674" name="Group 146"/>
          <p:cNvGraphicFramePr>
            <a:graphicFrameLocks noGrp="1"/>
          </p:cNvGraphicFramePr>
          <p:nvPr>
            <p:extLst>
              <p:ext uri="{D42A27DB-BD31-4B8C-83A1-F6EECF244321}">
                <p14:modId xmlns:p14="http://schemas.microsoft.com/office/powerpoint/2010/main" val="469828608"/>
              </p:ext>
            </p:extLst>
          </p:nvPr>
        </p:nvGraphicFramePr>
        <p:xfrm>
          <a:off x="1704975" y="1125539"/>
          <a:ext cx="5327650" cy="5411153"/>
        </p:xfrm>
        <a:graphic>
          <a:graphicData uri="http://schemas.openxmlformats.org/drawingml/2006/table">
            <a:tbl>
              <a:tblPr/>
              <a:tblGrid>
                <a:gridCol w="503238"/>
                <a:gridCol w="1079500"/>
                <a:gridCol w="3744912"/>
              </a:tblGrid>
              <a:tr h="180975">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メタデータ形式</a:t>
                      </a:r>
                    </a:p>
                  </a:txBody>
                  <a:tcPr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190500">
                <a:tc rowSpan="1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テ</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ツ</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Junii2</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000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要素を拡張</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09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oai_dc</a:t>
                      </a:r>
                      <a:endPar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5">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90513">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Dublin Core</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モジュールを追加</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Podcast</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OpenSearch</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Atom0.3</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NDL-DA</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メタデータスキーマ</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(METS,MODS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準拠</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MARC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JAPAN/MARC(M)</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JAPAN/MARC(S)</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その他</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等に準拠した仕様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標準仕様での提供が困難な場合は、データプロバイダ独自仕様も考慮</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rowSpan="3"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サイト情報もしくは</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サイト内基点情報</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rowSpan="3" h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OPML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リスト）</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Google SiteMap</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 （適用検討中）</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ディレクトリ形式（拡張仕様）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90580" name="Group 52"/>
          <p:cNvGraphicFramePr>
            <a:graphicFrameLocks noGrp="1"/>
          </p:cNvGraphicFramePr>
          <p:nvPr>
            <p:extLst>
              <p:ext uri="{D42A27DB-BD31-4B8C-83A1-F6EECF244321}">
                <p14:modId xmlns:p14="http://schemas.microsoft.com/office/powerpoint/2010/main" val="2526226784"/>
              </p:ext>
            </p:extLst>
          </p:nvPr>
        </p:nvGraphicFramePr>
        <p:xfrm>
          <a:off x="7248525" y="2060575"/>
          <a:ext cx="3240088" cy="3192466"/>
        </p:xfrm>
        <a:graphic>
          <a:graphicData uri="http://schemas.openxmlformats.org/drawingml/2006/table">
            <a:tbl>
              <a:tblPr/>
              <a:tblGrid>
                <a:gridCol w="1106488"/>
                <a:gridCol w="2133600"/>
              </a:tblGrid>
              <a:tr h="319088">
                <a:tc grid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通信プロトコル</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3190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ハーベスト</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OAI-PMH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rowSpan="3">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横断検索</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SRW(SRU/SOAP)</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OpenSearch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7500">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1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リンクリゾルバ</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OpenURL</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5476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サービス連携</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Web</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サービス</a:t>
                      </a: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API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によるシステム連携　</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12750">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790608" name="AutoShape 80"/>
          <p:cNvSpPr>
            <a:spLocks noChangeArrowheads="1"/>
          </p:cNvSpPr>
          <p:nvPr/>
        </p:nvSpPr>
        <p:spPr bwMode="auto">
          <a:xfrm>
            <a:off x="7175501" y="5084764"/>
            <a:ext cx="3097213" cy="1584325"/>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ja-JP" altLang="en-US" sz="1600" dirty="0" err="1">
                <a:solidFill>
                  <a:srgbClr val="663300"/>
                </a:solidFill>
                <a:latin typeface="Meiryo UI" panose="020B0604030504040204" pitchFamily="50" charset="-128"/>
                <a:ea typeface="Meiryo UI" panose="020B0604030504040204" pitchFamily="50" charset="-128"/>
              </a:rPr>
              <a:t>ー</a:t>
            </a:r>
            <a:r>
              <a:rPr lang="ja-JP" altLang="en-US" sz="1600" dirty="0">
                <a:solidFill>
                  <a:srgbClr val="663300"/>
                </a:solidFill>
                <a:latin typeface="Meiryo UI" panose="020B0604030504040204" pitchFamily="50" charset="-128"/>
                <a:ea typeface="Meiryo UI" panose="020B0604030504040204" pitchFamily="50" charset="-128"/>
              </a:rPr>
              <a:t>方針</a:t>
            </a:r>
            <a:r>
              <a:rPr lang="ja-JP" altLang="en-US" sz="1600" dirty="0" err="1">
                <a:solidFill>
                  <a:srgbClr val="663300"/>
                </a:solidFill>
                <a:latin typeface="Meiryo UI" panose="020B0604030504040204" pitchFamily="50" charset="-128"/>
                <a:ea typeface="Meiryo UI" panose="020B0604030504040204" pitchFamily="50" charset="-128"/>
              </a:rPr>
              <a:t>ー</a:t>
            </a:r>
            <a:endParaRPr lang="ja-JP" altLang="en-US" sz="16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buFontTx/>
              <a:buChar char="•"/>
            </a:pPr>
            <a:r>
              <a:rPr lang="ja-JP" altLang="en-US" sz="1400" dirty="0">
                <a:solidFill>
                  <a:srgbClr val="663300"/>
                </a:solidFill>
                <a:latin typeface="Meiryo UI" panose="020B0604030504040204" pitchFamily="50" charset="-128"/>
                <a:ea typeface="Meiryo UI" panose="020B0604030504040204" pitchFamily="50" charset="-128"/>
              </a:rPr>
              <a:t>市場で広く普及している、もしくは、普及が見込まれる複数の仕様を可能な限り受け入れる。</a:t>
            </a:r>
          </a:p>
          <a:p>
            <a:pPr fontAlgn="base">
              <a:spcBef>
                <a:spcPct val="0"/>
              </a:spcBef>
              <a:spcAft>
                <a:spcPct val="0"/>
              </a:spcAft>
              <a:buFontTx/>
              <a:buChar char="•"/>
            </a:pPr>
            <a:r>
              <a:rPr lang="ja-JP" altLang="en-US" sz="1400" dirty="0">
                <a:solidFill>
                  <a:srgbClr val="663300"/>
                </a:solidFill>
                <a:latin typeface="Meiryo UI" panose="020B0604030504040204" pitchFamily="50" charset="-128"/>
                <a:ea typeface="Meiryo UI" panose="020B0604030504040204" pitchFamily="50" charset="-128"/>
              </a:rPr>
              <a:t>（最低限のメタデータであっても受け入れて利用する）</a:t>
            </a:r>
          </a:p>
        </p:txBody>
      </p:sp>
      <p:sp>
        <p:nvSpPr>
          <p:cNvPr id="790609" name="Rectangle 81"/>
          <p:cNvSpPr>
            <a:spLocks noChangeArrowheads="1"/>
          </p:cNvSpPr>
          <p:nvPr/>
        </p:nvSpPr>
        <p:spPr bwMode="auto">
          <a:xfrm>
            <a:off x="7104064" y="836613"/>
            <a:ext cx="3455987" cy="1079500"/>
          </a:xfrm>
          <a:prstGeom prst="rect">
            <a:avLst/>
          </a:prstGeom>
          <a:solidFill>
            <a:schemeClr val="accent2"/>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通信プロトコル</a:t>
            </a:r>
          </a:p>
        </p:txBody>
      </p:sp>
      <p:sp>
        <p:nvSpPr>
          <p:cNvPr id="790610" name="Rectangle 82"/>
          <p:cNvSpPr>
            <a:spLocks noChangeArrowheads="1"/>
          </p:cNvSpPr>
          <p:nvPr/>
        </p:nvSpPr>
        <p:spPr bwMode="auto">
          <a:xfrm>
            <a:off x="7246938" y="1196976"/>
            <a:ext cx="3168650" cy="720725"/>
          </a:xfrm>
          <a:prstGeom prst="rect">
            <a:avLst/>
          </a:prstGeom>
          <a:solidFill>
            <a:srgbClr val="FF66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メタデータ記述要素</a:t>
            </a:r>
          </a:p>
        </p:txBody>
      </p:sp>
      <p:sp>
        <p:nvSpPr>
          <p:cNvPr id="790611" name="Rectangle 83"/>
          <p:cNvSpPr>
            <a:spLocks noChangeArrowheads="1"/>
          </p:cNvSpPr>
          <p:nvPr/>
        </p:nvSpPr>
        <p:spPr bwMode="auto">
          <a:xfrm>
            <a:off x="7462838" y="1557338"/>
            <a:ext cx="2736850" cy="360362"/>
          </a:xfrm>
          <a:prstGeom prst="rect">
            <a:avLst/>
          </a:prstGeom>
          <a:solidFill>
            <a:srgbClr val="FF00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メタデータ記述規則</a:t>
            </a:r>
          </a:p>
        </p:txBody>
      </p:sp>
      <p:sp>
        <p:nvSpPr>
          <p:cNvPr id="2" name="フッター プレースホルダー 1"/>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41267831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スライド番号プレースホルダー 4"/>
          <p:cNvSpPr>
            <a:spLocks noGrp="1"/>
          </p:cNvSpPr>
          <p:nvPr>
            <p:ph type="sldNum" sz="quarter" idx="12"/>
          </p:nvPr>
        </p:nvSpPr>
        <p:spPr/>
        <p:txBody>
          <a:bodyPr/>
          <a:lstStyle/>
          <a:p>
            <a:fld id="{5439E2E0-8C39-4E0D-9A71-1118D4EF81A2}" type="slidenum">
              <a:rPr lang="en-US" altLang="ja-JP">
                <a:solidFill>
                  <a:srgbClr val="000000"/>
                </a:solidFill>
              </a:rPr>
              <a:pPr/>
              <a:t>66</a:t>
            </a:fld>
            <a:endParaRPr lang="en-US" altLang="ja-JP">
              <a:solidFill>
                <a:srgbClr val="000000"/>
              </a:solidFill>
            </a:endParaRPr>
          </a:p>
        </p:txBody>
      </p:sp>
      <p:sp>
        <p:nvSpPr>
          <p:cNvPr id="788586" name="AutoShape 106"/>
          <p:cNvSpPr>
            <a:spLocks noChangeArrowheads="1"/>
          </p:cNvSpPr>
          <p:nvPr/>
        </p:nvSpPr>
        <p:spPr bwMode="auto">
          <a:xfrm>
            <a:off x="2927351" y="1412876"/>
            <a:ext cx="1008063" cy="5256213"/>
          </a:xfrm>
          <a:prstGeom prst="roundRect">
            <a:avLst>
              <a:gd name="adj" fmla="val 16667"/>
            </a:avLst>
          </a:prstGeom>
          <a:gradFill rotWithShape="1">
            <a:gsLst>
              <a:gs pos="0">
                <a:schemeClr val="bg1"/>
              </a:gs>
              <a:gs pos="100000">
                <a:srgbClr val="CC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ja-JP" altLang="ja-JP" sz="1400">
              <a:solidFill>
                <a:srgbClr val="000000"/>
              </a:solidFill>
              <a:latin typeface="HG丸ｺﾞｼｯｸM-PRO" panose="020F0600000000000000" pitchFamily="50" charset="-128"/>
              <a:ea typeface="HG丸ｺﾞｼｯｸM-PRO" panose="020F0600000000000000" pitchFamily="50" charset="-128"/>
            </a:endParaRPr>
          </a:p>
        </p:txBody>
      </p:sp>
      <p:sp>
        <p:nvSpPr>
          <p:cNvPr id="788542" name="AutoShape 62"/>
          <p:cNvSpPr>
            <a:spLocks noChangeArrowheads="1"/>
          </p:cNvSpPr>
          <p:nvPr/>
        </p:nvSpPr>
        <p:spPr bwMode="auto">
          <a:xfrm>
            <a:off x="4511675" y="3789364"/>
            <a:ext cx="1511300" cy="1296987"/>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ja-JP" altLang="en-US" sz="1400">
                <a:solidFill>
                  <a:srgbClr val="000000"/>
                </a:solidFill>
                <a:latin typeface="HG丸ｺﾞｼｯｸM-PRO" panose="020F0600000000000000" pitchFamily="50" charset="-128"/>
                <a:ea typeface="HG丸ｺﾞｼｯｸM-PRO" panose="020F0600000000000000" pitchFamily="50" charset="-128"/>
              </a:rPr>
              <a:t>ハーベスト機能</a:t>
            </a:r>
          </a:p>
        </p:txBody>
      </p:sp>
      <p:sp>
        <p:nvSpPr>
          <p:cNvPr id="788484" name="Rectangle 4"/>
          <p:cNvSpPr>
            <a:spLocks noGrp="1" noChangeArrowheads="1"/>
          </p:cNvSpPr>
          <p:nvPr>
            <p:ph type="title"/>
          </p:nvPr>
        </p:nvSpPr>
        <p:spPr>
          <a:xfrm>
            <a:off x="1992313" y="404813"/>
            <a:ext cx="8229600" cy="774700"/>
          </a:xfrm>
        </p:spPr>
        <p:txBody>
          <a:bodyPr>
            <a:normAutofit fontScale="90000"/>
          </a:bodyPr>
          <a:lstStyle/>
          <a:p>
            <a:r>
              <a:rPr lang="ja-JP" altLang="en-US" sz="3200"/>
              <a:t>メタデータ収集・横断検索の概念（詳細１）</a:t>
            </a:r>
            <a:br>
              <a:rPr lang="ja-JP" altLang="en-US" sz="3200"/>
            </a:br>
            <a:r>
              <a:rPr lang="ja-JP" altLang="en-US" sz="4000"/>
              <a:t>メタデータ収集・横断検索の概念</a:t>
            </a:r>
          </a:p>
        </p:txBody>
      </p:sp>
      <p:sp>
        <p:nvSpPr>
          <p:cNvPr id="788485" name="AutoShape 5"/>
          <p:cNvSpPr>
            <a:spLocks noChangeArrowheads="1"/>
          </p:cNvSpPr>
          <p:nvPr/>
        </p:nvSpPr>
        <p:spPr bwMode="auto">
          <a:xfrm>
            <a:off x="4008439" y="1773238"/>
            <a:ext cx="2016125" cy="1943100"/>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ja-JP" altLang="en-US" sz="1400">
                <a:solidFill>
                  <a:srgbClr val="000000"/>
                </a:solidFill>
                <a:latin typeface="HG丸ｺﾞｼｯｸM-PRO" panose="020F0600000000000000" pitchFamily="50" charset="-128"/>
                <a:ea typeface="HG丸ｺﾞｼｯｸM-PRO" panose="020F0600000000000000" pitchFamily="50" charset="-128"/>
              </a:rPr>
              <a:t>横断検索機能</a:t>
            </a:r>
          </a:p>
        </p:txBody>
      </p:sp>
      <p:sp>
        <p:nvSpPr>
          <p:cNvPr id="788486" name="Oval 6"/>
          <p:cNvSpPr>
            <a:spLocks noChangeArrowheads="1"/>
          </p:cNvSpPr>
          <p:nvPr/>
        </p:nvSpPr>
        <p:spPr bwMode="auto">
          <a:xfrm>
            <a:off x="4692789" y="4638596"/>
            <a:ext cx="1125260"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OAI-PMH</a:t>
            </a:r>
          </a:p>
        </p:txBody>
      </p:sp>
      <p:sp>
        <p:nvSpPr>
          <p:cNvPr id="788487" name="Oval 7"/>
          <p:cNvSpPr>
            <a:spLocks noChangeArrowheads="1"/>
          </p:cNvSpPr>
          <p:nvPr/>
        </p:nvSpPr>
        <p:spPr bwMode="auto">
          <a:xfrm>
            <a:off x="4420777" y="2117646"/>
            <a:ext cx="131686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SRU/SOAP</a:t>
            </a:r>
          </a:p>
        </p:txBody>
      </p:sp>
      <p:sp>
        <p:nvSpPr>
          <p:cNvPr id="788488" name="Oval 8"/>
          <p:cNvSpPr>
            <a:spLocks noChangeArrowheads="1"/>
          </p:cNvSpPr>
          <p:nvPr/>
        </p:nvSpPr>
        <p:spPr bwMode="auto">
          <a:xfrm>
            <a:off x="4405087" y="2909808"/>
            <a:ext cx="1154564"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OpenURL</a:t>
            </a:r>
          </a:p>
        </p:txBody>
      </p:sp>
      <p:sp>
        <p:nvSpPr>
          <p:cNvPr id="788489" name="Oval 9"/>
          <p:cNvSpPr>
            <a:spLocks noChangeArrowheads="1"/>
          </p:cNvSpPr>
          <p:nvPr/>
        </p:nvSpPr>
        <p:spPr bwMode="auto">
          <a:xfrm>
            <a:off x="4333292" y="3270171"/>
            <a:ext cx="140928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OpenSearch</a:t>
            </a:r>
          </a:p>
        </p:txBody>
      </p:sp>
      <p:cxnSp>
        <p:nvCxnSpPr>
          <p:cNvPr id="788490" name="AutoShape 10"/>
          <p:cNvCxnSpPr>
            <a:cxnSpLocks noChangeShapeType="1"/>
            <a:stCxn id="788527" idx="0"/>
            <a:endCxn id="788486" idx="2"/>
          </p:cNvCxnSpPr>
          <p:nvPr/>
        </p:nvCxnSpPr>
        <p:spPr bwMode="auto">
          <a:xfrm flipV="1">
            <a:off x="4620419" y="4811714"/>
            <a:ext cx="72370" cy="64551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1" name="AutoShape 11"/>
          <p:cNvCxnSpPr>
            <a:cxnSpLocks noChangeShapeType="1"/>
            <a:stCxn id="788516" idx="4"/>
            <a:endCxn id="788487" idx="2"/>
          </p:cNvCxnSpPr>
          <p:nvPr/>
        </p:nvCxnSpPr>
        <p:spPr bwMode="auto">
          <a:xfrm>
            <a:off x="3573464" y="1969105"/>
            <a:ext cx="847313" cy="321658"/>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2" name="AutoShape 12"/>
          <p:cNvCxnSpPr>
            <a:cxnSpLocks noChangeShapeType="1"/>
            <a:stCxn id="788535" idx="0"/>
            <a:endCxn id="788488" idx="2"/>
          </p:cNvCxnSpPr>
          <p:nvPr/>
        </p:nvCxnSpPr>
        <p:spPr bwMode="auto">
          <a:xfrm flipV="1">
            <a:off x="3517949" y="3082926"/>
            <a:ext cx="887139" cy="5849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3" name="AutoShape 13"/>
          <p:cNvCxnSpPr>
            <a:cxnSpLocks noChangeShapeType="1"/>
            <a:stCxn id="788541" idx="2"/>
            <a:endCxn id="788489" idx="2"/>
          </p:cNvCxnSpPr>
          <p:nvPr/>
        </p:nvCxnSpPr>
        <p:spPr bwMode="auto">
          <a:xfrm flipV="1">
            <a:off x="3462433" y="3443289"/>
            <a:ext cx="870858" cy="42831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4" name="AutoShape 14"/>
          <p:cNvCxnSpPr>
            <a:cxnSpLocks noChangeShapeType="1"/>
            <a:stCxn id="788486" idx="6"/>
            <a:endCxn id="788504" idx="1"/>
          </p:cNvCxnSpPr>
          <p:nvPr/>
        </p:nvCxnSpPr>
        <p:spPr bwMode="auto">
          <a:xfrm flipV="1">
            <a:off x="5818049" y="4056857"/>
            <a:ext cx="422414" cy="75485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5" name="AutoShape 15"/>
          <p:cNvCxnSpPr>
            <a:cxnSpLocks noChangeShapeType="1"/>
            <a:stCxn id="788487" idx="6"/>
            <a:endCxn id="788505" idx="1"/>
          </p:cNvCxnSpPr>
          <p:nvPr/>
        </p:nvCxnSpPr>
        <p:spPr bwMode="auto">
          <a:xfrm>
            <a:off x="5737637" y="2290763"/>
            <a:ext cx="718726" cy="15160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6" name="AutoShape 16"/>
          <p:cNvCxnSpPr>
            <a:cxnSpLocks noChangeShapeType="1"/>
            <a:stCxn id="788488" idx="6"/>
            <a:endCxn id="788505" idx="1"/>
          </p:cNvCxnSpPr>
          <p:nvPr/>
        </p:nvCxnSpPr>
        <p:spPr bwMode="auto">
          <a:xfrm flipV="1">
            <a:off x="5559651" y="2442369"/>
            <a:ext cx="896712" cy="6405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7" name="AutoShape 17"/>
          <p:cNvCxnSpPr>
            <a:cxnSpLocks noChangeShapeType="1"/>
            <a:stCxn id="788489" idx="6"/>
            <a:endCxn id="788505" idx="1"/>
          </p:cNvCxnSpPr>
          <p:nvPr/>
        </p:nvCxnSpPr>
        <p:spPr bwMode="auto">
          <a:xfrm flipV="1">
            <a:off x="5742573" y="2442370"/>
            <a:ext cx="713791" cy="10009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498" name="Oval 18"/>
          <p:cNvSpPr>
            <a:spLocks noChangeArrowheads="1"/>
          </p:cNvSpPr>
          <p:nvPr/>
        </p:nvSpPr>
        <p:spPr bwMode="auto">
          <a:xfrm>
            <a:off x="4045482" y="2551033"/>
            <a:ext cx="95620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Z39.50</a:t>
            </a:r>
          </a:p>
        </p:txBody>
      </p:sp>
      <p:cxnSp>
        <p:nvCxnSpPr>
          <p:cNvPr id="788500" name="AutoShape 20"/>
          <p:cNvCxnSpPr>
            <a:cxnSpLocks noChangeShapeType="1"/>
            <a:stCxn id="788498" idx="0"/>
            <a:endCxn id="788487" idx="4"/>
          </p:cNvCxnSpPr>
          <p:nvPr/>
        </p:nvCxnSpPr>
        <p:spPr bwMode="auto">
          <a:xfrm flipV="1">
            <a:off x="4523583" y="2463881"/>
            <a:ext cx="555625" cy="8715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01" name="Oval 21"/>
          <p:cNvSpPr>
            <a:spLocks noChangeArrowheads="1"/>
          </p:cNvSpPr>
          <p:nvPr/>
        </p:nvSpPr>
        <p:spPr bwMode="auto">
          <a:xfrm>
            <a:off x="4909295" y="4206796"/>
            <a:ext cx="654148"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RSS</a:t>
            </a:r>
          </a:p>
        </p:txBody>
      </p:sp>
      <p:cxnSp>
        <p:nvCxnSpPr>
          <p:cNvPr id="788502" name="AutoShape 22"/>
          <p:cNvCxnSpPr>
            <a:cxnSpLocks noChangeShapeType="1"/>
            <a:stCxn id="788547" idx="0"/>
            <a:endCxn id="788501" idx="2"/>
          </p:cNvCxnSpPr>
          <p:nvPr/>
        </p:nvCxnSpPr>
        <p:spPr bwMode="auto">
          <a:xfrm flipV="1">
            <a:off x="3517949" y="4379914"/>
            <a:ext cx="1391347" cy="58499"/>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03" name="AutoShape 23"/>
          <p:cNvCxnSpPr>
            <a:cxnSpLocks noChangeShapeType="1"/>
            <a:stCxn id="788501" idx="6"/>
            <a:endCxn id="788504" idx="1"/>
          </p:cNvCxnSpPr>
          <p:nvPr/>
        </p:nvCxnSpPr>
        <p:spPr bwMode="auto">
          <a:xfrm flipV="1">
            <a:off x="5563443" y="4056857"/>
            <a:ext cx="677020" cy="32305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04" name="AutoShape 24"/>
          <p:cNvSpPr>
            <a:spLocks noChangeArrowheads="1"/>
          </p:cNvSpPr>
          <p:nvPr/>
        </p:nvSpPr>
        <p:spPr bwMode="auto">
          <a:xfrm>
            <a:off x="6240463" y="3801467"/>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メタデータ</a:t>
            </a:r>
            <a:br>
              <a:rPr lang="ja-JP" altLang="en-US" sz="1200" b="1">
                <a:solidFill>
                  <a:srgbClr val="CC6600"/>
                </a:solidFill>
                <a:latin typeface="HG丸ｺﾞｼｯｸM-PRO" panose="020F0600000000000000" pitchFamily="50" charset="-128"/>
                <a:ea typeface="HG丸ｺﾞｼｯｸM-PRO" panose="020F0600000000000000" pitchFamily="50" charset="-128"/>
              </a:rPr>
            </a:br>
            <a:r>
              <a:rPr lang="ja-JP" altLang="en-US" sz="1200" b="1">
                <a:solidFill>
                  <a:srgbClr val="CC6600"/>
                </a:solidFill>
                <a:latin typeface="HG丸ｺﾞｼｯｸM-PRO" panose="020F0600000000000000" pitchFamily="50" charset="-128"/>
                <a:ea typeface="HG丸ｺﾞｼｯｸM-PRO" panose="020F0600000000000000" pitchFamily="50" charset="-128"/>
              </a:rPr>
              <a:t>ハーベスト機能</a:t>
            </a:r>
          </a:p>
        </p:txBody>
      </p:sp>
      <p:sp>
        <p:nvSpPr>
          <p:cNvPr id="788505" name="AutoShape 25"/>
          <p:cNvSpPr>
            <a:spLocks noChangeArrowheads="1"/>
          </p:cNvSpPr>
          <p:nvPr/>
        </p:nvSpPr>
        <p:spPr bwMode="auto">
          <a:xfrm>
            <a:off x="6456364" y="228913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横断検索機能</a:t>
            </a:r>
          </a:p>
        </p:txBody>
      </p:sp>
      <p:sp>
        <p:nvSpPr>
          <p:cNvPr id="788506" name="AutoShape 26"/>
          <p:cNvSpPr>
            <a:spLocks noChangeArrowheads="1"/>
          </p:cNvSpPr>
          <p:nvPr/>
        </p:nvSpPr>
        <p:spPr bwMode="auto">
          <a:xfrm>
            <a:off x="8401051" y="2709864"/>
            <a:ext cx="792163"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全文</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07" name="AutoShape 27"/>
          <p:cNvSpPr>
            <a:spLocks noChangeArrowheads="1"/>
          </p:cNvSpPr>
          <p:nvPr/>
        </p:nvSpPr>
        <p:spPr bwMode="auto">
          <a:xfrm>
            <a:off x="8472488" y="5157789"/>
            <a:ext cx="792162"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連想検索</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08" name="AutoShape 28"/>
          <p:cNvSpPr>
            <a:spLocks noChangeArrowheads="1"/>
          </p:cNvSpPr>
          <p:nvPr/>
        </p:nvSpPr>
        <p:spPr bwMode="auto">
          <a:xfrm>
            <a:off x="8256588" y="2146261"/>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全文検索</a:t>
            </a:r>
          </a:p>
        </p:txBody>
      </p:sp>
      <p:sp>
        <p:nvSpPr>
          <p:cNvPr id="788509" name="AutoShape 29"/>
          <p:cNvSpPr>
            <a:spLocks noChangeArrowheads="1"/>
          </p:cNvSpPr>
          <p:nvPr/>
        </p:nvSpPr>
        <p:spPr bwMode="auto">
          <a:xfrm>
            <a:off x="8328025" y="4665624"/>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連想検索</a:t>
            </a:r>
          </a:p>
        </p:txBody>
      </p:sp>
      <p:sp>
        <p:nvSpPr>
          <p:cNvPr id="788510" name="AutoShape 30"/>
          <p:cNvSpPr>
            <a:spLocks noChangeArrowheads="1"/>
          </p:cNvSpPr>
          <p:nvPr/>
        </p:nvSpPr>
        <p:spPr bwMode="auto">
          <a:xfrm>
            <a:off x="9409114" y="1569442"/>
            <a:ext cx="10175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統合検索</a:t>
            </a:r>
          </a:p>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機能</a:t>
            </a:r>
          </a:p>
        </p:txBody>
      </p:sp>
      <p:sp>
        <p:nvSpPr>
          <p:cNvPr id="788511" name="AutoShape 31"/>
          <p:cNvSpPr>
            <a:spLocks noChangeArrowheads="1"/>
          </p:cNvSpPr>
          <p:nvPr/>
        </p:nvSpPr>
        <p:spPr bwMode="auto">
          <a:xfrm>
            <a:off x="6888163" y="4652964"/>
            <a:ext cx="792162"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メタデータ</a:t>
            </a:r>
          </a:p>
          <a:p>
            <a:pPr algn="ctr" fontAlgn="base">
              <a:spcBef>
                <a:spcPct val="0"/>
              </a:spcBef>
              <a:spcAft>
                <a:spcPct val="0"/>
              </a:spcAft>
            </a:pPr>
            <a:r>
              <a:rPr lang="en-US" altLang="ja-JP" sz="1200">
                <a:solidFill>
                  <a:srgbClr val="000000"/>
                </a:solidFill>
                <a:latin typeface="Arial" panose="020B0604020202020204" pitchFamily="34" charset="0"/>
              </a:rPr>
              <a:t>DB</a:t>
            </a:r>
            <a:endParaRPr lang="en-US" altLang="ja-JP" sz="800">
              <a:solidFill>
                <a:srgbClr val="000000"/>
              </a:solidFill>
              <a:latin typeface="Arial" panose="020B0604020202020204" pitchFamily="34" charset="0"/>
            </a:endParaRPr>
          </a:p>
        </p:txBody>
      </p:sp>
      <p:grpSp>
        <p:nvGrpSpPr>
          <p:cNvPr id="788512" name="Group 32"/>
          <p:cNvGrpSpPr>
            <a:grpSpLocks/>
          </p:cNvGrpSpPr>
          <p:nvPr/>
        </p:nvGrpSpPr>
        <p:grpSpPr bwMode="auto">
          <a:xfrm>
            <a:off x="3070225" y="1628776"/>
            <a:ext cx="503238" cy="576263"/>
            <a:chOff x="2200" y="2478"/>
            <a:chExt cx="349" cy="276"/>
          </a:xfrm>
        </p:grpSpPr>
        <p:grpSp>
          <p:nvGrpSpPr>
            <p:cNvPr id="788513" name="Group 33"/>
            <p:cNvGrpSpPr>
              <a:grpSpLocks/>
            </p:cNvGrpSpPr>
            <p:nvPr/>
          </p:nvGrpSpPr>
          <p:grpSpPr bwMode="auto">
            <a:xfrm>
              <a:off x="2200" y="2478"/>
              <a:ext cx="266" cy="276"/>
              <a:chOff x="2296" y="1071"/>
              <a:chExt cx="266" cy="276"/>
            </a:xfrm>
          </p:grpSpPr>
          <p:graphicFrame>
            <p:nvGraphicFramePr>
              <p:cNvPr id="788514" name="Object 34"/>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1450" name="Visio" r:id="rId4" imgW="738530" imgH="941222" progId="Visio.Drawing.11">
                      <p:embed/>
                    </p:oleObj>
                  </mc:Choice>
                  <mc:Fallback>
                    <p:oleObj name="Visio" r:id="rId4"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15" name="AutoShape 35"/>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16" name="AutoShape 36"/>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17" name="Group 37"/>
          <p:cNvGrpSpPr>
            <a:grpSpLocks/>
          </p:cNvGrpSpPr>
          <p:nvPr/>
        </p:nvGrpSpPr>
        <p:grpSpPr bwMode="auto">
          <a:xfrm>
            <a:off x="3070225" y="2276475"/>
            <a:ext cx="503238" cy="503238"/>
            <a:chOff x="2200" y="2478"/>
            <a:chExt cx="349" cy="276"/>
          </a:xfrm>
        </p:grpSpPr>
        <p:grpSp>
          <p:nvGrpSpPr>
            <p:cNvPr id="788518" name="Group 38"/>
            <p:cNvGrpSpPr>
              <a:grpSpLocks/>
            </p:cNvGrpSpPr>
            <p:nvPr/>
          </p:nvGrpSpPr>
          <p:grpSpPr bwMode="auto">
            <a:xfrm>
              <a:off x="2200" y="2478"/>
              <a:ext cx="266" cy="276"/>
              <a:chOff x="2296" y="1071"/>
              <a:chExt cx="266" cy="276"/>
            </a:xfrm>
          </p:grpSpPr>
          <p:graphicFrame>
            <p:nvGraphicFramePr>
              <p:cNvPr id="788519" name="Object 39"/>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1451" name="Visio" r:id="rId6" imgW="738530" imgH="941222" progId="Visio.Drawing.11">
                      <p:embed/>
                    </p:oleObj>
                  </mc:Choice>
                  <mc:Fallback>
                    <p:oleObj name="Visio" r:id="rId6"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20" name="AutoShape 40"/>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1" name="AutoShape 41"/>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22" name="Group 42"/>
          <p:cNvGrpSpPr>
            <a:grpSpLocks/>
          </p:cNvGrpSpPr>
          <p:nvPr/>
        </p:nvGrpSpPr>
        <p:grpSpPr bwMode="auto">
          <a:xfrm>
            <a:off x="3070226" y="4868864"/>
            <a:ext cx="504825" cy="503237"/>
            <a:chOff x="2200" y="2478"/>
            <a:chExt cx="349" cy="276"/>
          </a:xfrm>
        </p:grpSpPr>
        <p:grpSp>
          <p:nvGrpSpPr>
            <p:cNvPr id="788523" name="Group 43"/>
            <p:cNvGrpSpPr>
              <a:grpSpLocks/>
            </p:cNvGrpSpPr>
            <p:nvPr/>
          </p:nvGrpSpPr>
          <p:grpSpPr bwMode="auto">
            <a:xfrm>
              <a:off x="2200" y="2478"/>
              <a:ext cx="266" cy="276"/>
              <a:chOff x="2296" y="1071"/>
              <a:chExt cx="266" cy="276"/>
            </a:xfrm>
          </p:grpSpPr>
          <p:graphicFrame>
            <p:nvGraphicFramePr>
              <p:cNvPr id="788524" name="Object 44"/>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1452" name="Visio" r:id="rId7" imgW="738530" imgH="941222" progId="Visio.Drawing.11">
                      <p:embed/>
                    </p:oleObj>
                  </mc:Choice>
                  <mc:Fallback>
                    <p:oleObj name="Visio" r:id="rId7"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25" name="AutoShape 45"/>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6" name="AutoShape 46"/>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7" name="AutoShape 47"/>
          <p:cNvSpPr>
            <a:spLocks noChangeArrowheads="1"/>
          </p:cNvSpPr>
          <p:nvPr/>
        </p:nvSpPr>
        <p:spPr bwMode="auto">
          <a:xfrm>
            <a:off x="3935413" y="5457230"/>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仮データプロバイダ機能</a:t>
            </a:r>
          </a:p>
        </p:txBody>
      </p:sp>
      <p:sp>
        <p:nvSpPr>
          <p:cNvPr id="788528" name="AutoShape 48"/>
          <p:cNvSpPr>
            <a:spLocks noChangeArrowheads="1"/>
          </p:cNvSpPr>
          <p:nvPr/>
        </p:nvSpPr>
        <p:spPr bwMode="auto">
          <a:xfrm>
            <a:off x="4800601" y="6165850"/>
            <a:ext cx="792163"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メタデータ</a:t>
            </a:r>
          </a:p>
          <a:p>
            <a:pPr algn="ctr" fontAlgn="base">
              <a:spcBef>
                <a:spcPct val="0"/>
              </a:spcBef>
              <a:spcAft>
                <a:spcPct val="0"/>
              </a:spcAft>
            </a:pPr>
            <a:r>
              <a:rPr lang="ja-JP" altLang="en-US" sz="1200">
                <a:solidFill>
                  <a:srgbClr val="000000"/>
                </a:solidFill>
                <a:latin typeface="Arial" panose="020B0604020202020204" pitchFamily="34" charset="0"/>
              </a:rPr>
              <a:t>仮</a:t>
            </a:r>
            <a:r>
              <a:rPr lang="en-US" altLang="ja-JP" sz="1200">
                <a:solidFill>
                  <a:srgbClr val="000000"/>
                </a:solidFill>
                <a:latin typeface="Arial" panose="020B0604020202020204" pitchFamily="34" charset="0"/>
              </a:rPr>
              <a:t>DB</a:t>
            </a:r>
            <a:endParaRPr lang="en-US" altLang="ja-JP" sz="800">
              <a:solidFill>
                <a:srgbClr val="000000"/>
              </a:solidFill>
              <a:latin typeface="Arial" panose="020B0604020202020204" pitchFamily="34" charset="0"/>
            </a:endParaRPr>
          </a:p>
        </p:txBody>
      </p:sp>
      <p:cxnSp>
        <p:nvCxnSpPr>
          <p:cNvPr id="788529" name="AutoShape 49"/>
          <p:cNvCxnSpPr>
            <a:cxnSpLocks noChangeShapeType="1"/>
            <a:stCxn id="788526" idx="4"/>
            <a:endCxn id="788486" idx="2"/>
          </p:cNvCxnSpPr>
          <p:nvPr/>
        </p:nvCxnSpPr>
        <p:spPr bwMode="auto">
          <a:xfrm flipV="1">
            <a:off x="3575051" y="4811713"/>
            <a:ext cx="1117739" cy="354352"/>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30" name="AutoShape 50"/>
          <p:cNvCxnSpPr>
            <a:cxnSpLocks noChangeShapeType="1"/>
            <a:stCxn id="788552" idx="4"/>
            <a:endCxn id="788527" idx="1"/>
          </p:cNvCxnSpPr>
          <p:nvPr/>
        </p:nvCxnSpPr>
        <p:spPr bwMode="auto">
          <a:xfrm flipV="1">
            <a:off x="3575051" y="5712619"/>
            <a:ext cx="360363" cy="101146"/>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31" name="Group 51"/>
          <p:cNvGrpSpPr>
            <a:grpSpLocks/>
          </p:cNvGrpSpPr>
          <p:nvPr/>
        </p:nvGrpSpPr>
        <p:grpSpPr bwMode="auto">
          <a:xfrm>
            <a:off x="3070225" y="2924176"/>
            <a:ext cx="503238" cy="504825"/>
            <a:chOff x="2200" y="2478"/>
            <a:chExt cx="349" cy="276"/>
          </a:xfrm>
        </p:grpSpPr>
        <p:grpSp>
          <p:nvGrpSpPr>
            <p:cNvPr id="788532" name="Group 52"/>
            <p:cNvGrpSpPr>
              <a:grpSpLocks/>
            </p:cNvGrpSpPr>
            <p:nvPr/>
          </p:nvGrpSpPr>
          <p:grpSpPr bwMode="auto">
            <a:xfrm>
              <a:off x="2200" y="2478"/>
              <a:ext cx="266" cy="276"/>
              <a:chOff x="2296" y="1071"/>
              <a:chExt cx="266" cy="276"/>
            </a:xfrm>
          </p:grpSpPr>
          <p:graphicFrame>
            <p:nvGraphicFramePr>
              <p:cNvPr id="788533" name="Object 53"/>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1453" name="Visio" r:id="rId8" imgW="738530" imgH="941222" progId="Visio.Drawing.11">
                      <p:embed/>
                    </p:oleObj>
                  </mc:Choice>
                  <mc:Fallback>
                    <p:oleObj name="Visio" r:id="rId8"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34" name="AutoShape 54"/>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35" name="AutoShape 55"/>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36" name="AutoShape 56"/>
          <p:cNvCxnSpPr>
            <a:cxnSpLocks noChangeShapeType="1"/>
            <a:stCxn id="788521" idx="0"/>
            <a:endCxn id="788498" idx="2"/>
          </p:cNvCxnSpPr>
          <p:nvPr/>
        </p:nvCxnSpPr>
        <p:spPr bwMode="auto">
          <a:xfrm>
            <a:off x="3517949" y="2493206"/>
            <a:ext cx="527533" cy="230944"/>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37" name="Group 57"/>
          <p:cNvGrpSpPr>
            <a:grpSpLocks/>
          </p:cNvGrpSpPr>
          <p:nvPr/>
        </p:nvGrpSpPr>
        <p:grpSpPr bwMode="auto">
          <a:xfrm>
            <a:off x="3070225" y="3573464"/>
            <a:ext cx="503238" cy="504825"/>
            <a:chOff x="2200" y="2478"/>
            <a:chExt cx="349" cy="276"/>
          </a:xfrm>
        </p:grpSpPr>
        <p:grpSp>
          <p:nvGrpSpPr>
            <p:cNvPr id="788538" name="Group 58"/>
            <p:cNvGrpSpPr>
              <a:grpSpLocks/>
            </p:cNvGrpSpPr>
            <p:nvPr/>
          </p:nvGrpSpPr>
          <p:grpSpPr bwMode="auto">
            <a:xfrm>
              <a:off x="2200" y="2478"/>
              <a:ext cx="266" cy="276"/>
              <a:chOff x="2296" y="1071"/>
              <a:chExt cx="266" cy="276"/>
            </a:xfrm>
          </p:grpSpPr>
          <p:graphicFrame>
            <p:nvGraphicFramePr>
              <p:cNvPr id="788539" name="Object 59"/>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1454" name="Visio" r:id="rId9" imgW="738530" imgH="941222" progId="Visio.Drawing.11">
                      <p:embed/>
                    </p:oleObj>
                  </mc:Choice>
                  <mc:Fallback>
                    <p:oleObj name="Visio" r:id="rId9"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40" name="AutoShape 60"/>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41" name="AutoShape 61"/>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43" name="Group 63"/>
          <p:cNvGrpSpPr>
            <a:grpSpLocks/>
          </p:cNvGrpSpPr>
          <p:nvPr/>
        </p:nvGrpSpPr>
        <p:grpSpPr bwMode="auto">
          <a:xfrm>
            <a:off x="3070225" y="4221164"/>
            <a:ext cx="503238" cy="504825"/>
            <a:chOff x="2200" y="2478"/>
            <a:chExt cx="349" cy="276"/>
          </a:xfrm>
        </p:grpSpPr>
        <p:grpSp>
          <p:nvGrpSpPr>
            <p:cNvPr id="788544" name="Group 64"/>
            <p:cNvGrpSpPr>
              <a:grpSpLocks/>
            </p:cNvGrpSpPr>
            <p:nvPr/>
          </p:nvGrpSpPr>
          <p:grpSpPr bwMode="auto">
            <a:xfrm>
              <a:off x="2200" y="2478"/>
              <a:ext cx="266" cy="276"/>
              <a:chOff x="2296" y="1071"/>
              <a:chExt cx="266" cy="276"/>
            </a:xfrm>
          </p:grpSpPr>
          <p:graphicFrame>
            <p:nvGraphicFramePr>
              <p:cNvPr id="788545" name="Object 6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1455" name="Visio" r:id="rId10" imgW="738530" imgH="941222" progId="Visio.Drawing.11">
                      <p:embed/>
                    </p:oleObj>
                  </mc:Choice>
                  <mc:Fallback>
                    <p:oleObj name="Visio" r:id="rId10"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46" name="AutoShape 6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47" name="AutoShape 6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48" name="Group 68"/>
          <p:cNvGrpSpPr>
            <a:grpSpLocks/>
          </p:cNvGrpSpPr>
          <p:nvPr/>
        </p:nvGrpSpPr>
        <p:grpSpPr bwMode="auto">
          <a:xfrm>
            <a:off x="3070226" y="5516564"/>
            <a:ext cx="504825" cy="503237"/>
            <a:chOff x="2200" y="2478"/>
            <a:chExt cx="349" cy="276"/>
          </a:xfrm>
        </p:grpSpPr>
        <p:grpSp>
          <p:nvGrpSpPr>
            <p:cNvPr id="788549" name="Group 69"/>
            <p:cNvGrpSpPr>
              <a:grpSpLocks/>
            </p:cNvGrpSpPr>
            <p:nvPr/>
          </p:nvGrpSpPr>
          <p:grpSpPr bwMode="auto">
            <a:xfrm>
              <a:off x="2200" y="2478"/>
              <a:ext cx="266" cy="276"/>
              <a:chOff x="2296" y="1071"/>
              <a:chExt cx="266" cy="276"/>
            </a:xfrm>
          </p:grpSpPr>
          <p:graphicFrame>
            <p:nvGraphicFramePr>
              <p:cNvPr id="788550" name="Object 7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1456" name="Visio" r:id="rId11" imgW="738530" imgH="941222" progId="Visio.Drawing.11">
                      <p:embed/>
                    </p:oleObj>
                  </mc:Choice>
                  <mc:Fallback>
                    <p:oleObj name="Visio" r:id="rId11"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51" name="AutoShape 7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52" name="AutoShape 7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53" name="AutoShape 73"/>
          <p:cNvCxnSpPr>
            <a:cxnSpLocks noChangeShapeType="1"/>
            <a:stCxn id="788505" idx="3"/>
            <a:endCxn id="788508" idx="1"/>
          </p:cNvCxnSpPr>
          <p:nvPr/>
        </p:nvCxnSpPr>
        <p:spPr bwMode="auto">
          <a:xfrm flipV="1">
            <a:off x="7805738" y="2299495"/>
            <a:ext cx="450850" cy="14287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4" name="AutoShape 74"/>
          <p:cNvCxnSpPr>
            <a:cxnSpLocks noChangeShapeType="1"/>
            <a:stCxn id="788504" idx="2"/>
            <a:endCxn id="788511" idx="1"/>
          </p:cNvCxnSpPr>
          <p:nvPr/>
        </p:nvCxnSpPr>
        <p:spPr bwMode="auto">
          <a:xfrm>
            <a:off x="6925470" y="4312245"/>
            <a:ext cx="358775" cy="34071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5" name="AutoShape 75"/>
          <p:cNvCxnSpPr>
            <a:cxnSpLocks noChangeShapeType="1"/>
            <a:stCxn id="788511" idx="4"/>
            <a:endCxn id="788509" idx="1"/>
          </p:cNvCxnSpPr>
          <p:nvPr/>
        </p:nvCxnSpPr>
        <p:spPr bwMode="auto">
          <a:xfrm flipV="1">
            <a:off x="7680325" y="4818858"/>
            <a:ext cx="647700" cy="8572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6" name="AutoShape 76"/>
          <p:cNvCxnSpPr>
            <a:cxnSpLocks noChangeShapeType="1"/>
            <a:stCxn id="788511" idx="4"/>
            <a:endCxn id="788508" idx="1"/>
          </p:cNvCxnSpPr>
          <p:nvPr/>
        </p:nvCxnSpPr>
        <p:spPr bwMode="auto">
          <a:xfrm flipV="1">
            <a:off x="7680326" y="2299494"/>
            <a:ext cx="576263" cy="260508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7" name="AutoShape 77"/>
          <p:cNvCxnSpPr>
            <a:cxnSpLocks noChangeShapeType="1"/>
            <a:stCxn id="788508" idx="2"/>
            <a:endCxn id="788506" idx="1"/>
          </p:cNvCxnSpPr>
          <p:nvPr/>
        </p:nvCxnSpPr>
        <p:spPr bwMode="auto">
          <a:xfrm>
            <a:off x="8755064" y="2452727"/>
            <a:ext cx="42069" cy="257136"/>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8" name="AutoShape 78"/>
          <p:cNvCxnSpPr>
            <a:cxnSpLocks noChangeShapeType="1"/>
            <a:stCxn id="788509" idx="2"/>
            <a:endCxn id="788507" idx="1"/>
          </p:cNvCxnSpPr>
          <p:nvPr/>
        </p:nvCxnSpPr>
        <p:spPr bwMode="auto">
          <a:xfrm>
            <a:off x="8826501" y="4972090"/>
            <a:ext cx="42069" cy="18569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60" name="AutoShape 80"/>
          <p:cNvSpPr>
            <a:spLocks noChangeArrowheads="1"/>
          </p:cNvSpPr>
          <p:nvPr/>
        </p:nvSpPr>
        <p:spPr bwMode="auto">
          <a:xfrm>
            <a:off x="8401051" y="3933825"/>
            <a:ext cx="792163"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全文</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61" name="AutoShape 81"/>
          <p:cNvSpPr>
            <a:spLocks noChangeArrowheads="1"/>
          </p:cNvSpPr>
          <p:nvPr/>
        </p:nvSpPr>
        <p:spPr bwMode="auto">
          <a:xfrm>
            <a:off x="8256588" y="3441661"/>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詳細検索</a:t>
            </a:r>
          </a:p>
        </p:txBody>
      </p:sp>
      <p:cxnSp>
        <p:nvCxnSpPr>
          <p:cNvPr id="788562" name="AutoShape 82"/>
          <p:cNvCxnSpPr>
            <a:cxnSpLocks noChangeShapeType="1"/>
            <a:stCxn id="788561" idx="2"/>
            <a:endCxn id="788560" idx="1"/>
          </p:cNvCxnSpPr>
          <p:nvPr/>
        </p:nvCxnSpPr>
        <p:spPr bwMode="auto">
          <a:xfrm>
            <a:off x="8755064" y="3748127"/>
            <a:ext cx="42069" cy="18569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3" name="AutoShape 83"/>
          <p:cNvCxnSpPr>
            <a:cxnSpLocks noChangeShapeType="1"/>
            <a:stCxn id="788511" idx="4"/>
            <a:endCxn id="788561" idx="1"/>
          </p:cNvCxnSpPr>
          <p:nvPr/>
        </p:nvCxnSpPr>
        <p:spPr bwMode="auto">
          <a:xfrm flipV="1">
            <a:off x="7680326" y="3594894"/>
            <a:ext cx="576263" cy="130968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4" name="AutoShape 84"/>
          <p:cNvCxnSpPr>
            <a:cxnSpLocks noChangeShapeType="1"/>
            <a:stCxn id="788509" idx="3"/>
            <a:endCxn id="788510" idx="2"/>
          </p:cNvCxnSpPr>
          <p:nvPr/>
        </p:nvCxnSpPr>
        <p:spPr bwMode="auto">
          <a:xfrm flipV="1">
            <a:off x="9324975" y="2080221"/>
            <a:ext cx="592932" cy="273863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5" name="AutoShape 85"/>
          <p:cNvCxnSpPr>
            <a:cxnSpLocks noChangeShapeType="1"/>
            <a:stCxn id="788508" idx="3"/>
            <a:endCxn id="788510" idx="2"/>
          </p:cNvCxnSpPr>
          <p:nvPr/>
        </p:nvCxnSpPr>
        <p:spPr bwMode="auto">
          <a:xfrm flipV="1">
            <a:off x="9253539" y="2080220"/>
            <a:ext cx="664369" cy="219274"/>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6" name="AutoShape 86"/>
          <p:cNvCxnSpPr>
            <a:cxnSpLocks noChangeShapeType="1"/>
            <a:stCxn id="788561" idx="3"/>
            <a:endCxn id="788510" idx="2"/>
          </p:cNvCxnSpPr>
          <p:nvPr/>
        </p:nvCxnSpPr>
        <p:spPr bwMode="auto">
          <a:xfrm flipV="1">
            <a:off x="9253539" y="2080220"/>
            <a:ext cx="664369" cy="151467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67" name="AutoShape 87"/>
          <p:cNvSpPr>
            <a:spLocks noChangeArrowheads="1"/>
          </p:cNvSpPr>
          <p:nvPr/>
        </p:nvSpPr>
        <p:spPr bwMode="auto">
          <a:xfrm>
            <a:off x="1703388" y="1557339"/>
            <a:ext cx="1225550" cy="287337"/>
          </a:xfrm>
          <a:prstGeom prst="wedgeRoundRectCallout">
            <a:avLst>
              <a:gd name="adj1" fmla="val 62954"/>
              <a:gd name="adj2" fmla="val 12403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国立公文書館等</a:t>
            </a:r>
          </a:p>
        </p:txBody>
      </p:sp>
      <p:cxnSp>
        <p:nvCxnSpPr>
          <p:cNvPr id="788568" name="AutoShape 88"/>
          <p:cNvCxnSpPr>
            <a:cxnSpLocks noChangeShapeType="1"/>
            <a:stCxn id="788527" idx="2"/>
            <a:endCxn id="788528" idx="1"/>
          </p:cNvCxnSpPr>
          <p:nvPr/>
        </p:nvCxnSpPr>
        <p:spPr bwMode="auto">
          <a:xfrm>
            <a:off x="4620420" y="5968008"/>
            <a:ext cx="576263" cy="197842"/>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69" name="Group 89"/>
          <p:cNvGrpSpPr>
            <a:grpSpLocks/>
          </p:cNvGrpSpPr>
          <p:nvPr/>
        </p:nvGrpSpPr>
        <p:grpSpPr bwMode="auto">
          <a:xfrm>
            <a:off x="3071814" y="6092825"/>
            <a:ext cx="504825" cy="503238"/>
            <a:chOff x="2200" y="2478"/>
            <a:chExt cx="349" cy="276"/>
          </a:xfrm>
        </p:grpSpPr>
        <p:grpSp>
          <p:nvGrpSpPr>
            <p:cNvPr id="788570" name="Group 90"/>
            <p:cNvGrpSpPr>
              <a:grpSpLocks/>
            </p:cNvGrpSpPr>
            <p:nvPr/>
          </p:nvGrpSpPr>
          <p:grpSpPr bwMode="auto">
            <a:xfrm>
              <a:off x="2200" y="2478"/>
              <a:ext cx="266" cy="276"/>
              <a:chOff x="2296" y="1071"/>
              <a:chExt cx="266" cy="276"/>
            </a:xfrm>
          </p:grpSpPr>
          <p:graphicFrame>
            <p:nvGraphicFramePr>
              <p:cNvPr id="788571" name="Object 91"/>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1457" name="Visio" r:id="rId12" imgW="738530" imgH="941222" progId="Visio.Drawing.11">
                      <p:embed/>
                    </p:oleObj>
                  </mc:Choice>
                  <mc:Fallback>
                    <p:oleObj name="Visio" r:id="rId12"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72" name="AutoShape 92"/>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73" name="AutoShape 93"/>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74" name="AutoShape 94"/>
          <p:cNvCxnSpPr>
            <a:cxnSpLocks noChangeShapeType="1"/>
            <a:stCxn id="788573" idx="4"/>
            <a:endCxn id="788527" idx="1"/>
          </p:cNvCxnSpPr>
          <p:nvPr/>
        </p:nvCxnSpPr>
        <p:spPr bwMode="auto">
          <a:xfrm flipV="1">
            <a:off x="3576639" y="5712619"/>
            <a:ext cx="358775" cy="67740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75" name="AutoShape 95"/>
          <p:cNvCxnSpPr>
            <a:cxnSpLocks noChangeShapeType="1"/>
            <a:stCxn id="788505" idx="3"/>
            <a:endCxn id="788561" idx="1"/>
          </p:cNvCxnSpPr>
          <p:nvPr/>
        </p:nvCxnSpPr>
        <p:spPr bwMode="auto">
          <a:xfrm>
            <a:off x="7805738" y="2442370"/>
            <a:ext cx="450850" cy="115252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76" name="AutoShape 96"/>
          <p:cNvCxnSpPr>
            <a:cxnSpLocks noChangeShapeType="1"/>
            <a:stCxn id="788505" idx="3"/>
            <a:endCxn id="788509" idx="1"/>
          </p:cNvCxnSpPr>
          <p:nvPr/>
        </p:nvCxnSpPr>
        <p:spPr bwMode="auto">
          <a:xfrm>
            <a:off x="7805739" y="2442369"/>
            <a:ext cx="522287" cy="2376488"/>
          </a:xfrm>
          <a:prstGeom prst="straightConnector1">
            <a:avLst/>
          </a:prstGeom>
          <a:noFill/>
          <a:ln w="19050">
            <a:solidFill>
              <a:srgbClr val="FF010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77" name="AutoShape 97"/>
          <p:cNvSpPr>
            <a:spLocks noChangeArrowheads="1"/>
          </p:cNvSpPr>
          <p:nvPr/>
        </p:nvSpPr>
        <p:spPr bwMode="auto">
          <a:xfrm>
            <a:off x="1703389" y="2133600"/>
            <a:ext cx="1296987" cy="287338"/>
          </a:xfrm>
          <a:prstGeom prst="wedgeRoundRectCallout">
            <a:avLst>
              <a:gd name="adj1" fmla="val 52815"/>
              <a:gd name="adj2" fmla="val 8701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デジタル岡山大百科</a:t>
            </a:r>
          </a:p>
        </p:txBody>
      </p:sp>
      <p:sp>
        <p:nvSpPr>
          <p:cNvPr id="788578" name="AutoShape 98"/>
          <p:cNvSpPr>
            <a:spLocks noChangeArrowheads="1"/>
          </p:cNvSpPr>
          <p:nvPr/>
        </p:nvSpPr>
        <p:spPr bwMode="auto">
          <a:xfrm>
            <a:off x="1703389" y="3500439"/>
            <a:ext cx="1296987" cy="287337"/>
          </a:xfrm>
          <a:prstGeom prst="wedgeRoundRectCallout">
            <a:avLst>
              <a:gd name="adj1" fmla="val 55755"/>
              <a:gd name="adj2" fmla="val 4723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農林水産情報</a:t>
            </a:r>
          </a:p>
        </p:txBody>
      </p:sp>
      <p:sp>
        <p:nvSpPr>
          <p:cNvPr id="788579" name="AutoShape 99"/>
          <p:cNvSpPr>
            <a:spLocks noChangeArrowheads="1"/>
          </p:cNvSpPr>
          <p:nvPr/>
        </p:nvSpPr>
        <p:spPr bwMode="auto">
          <a:xfrm>
            <a:off x="1703389" y="4149726"/>
            <a:ext cx="1296987" cy="358775"/>
          </a:xfrm>
          <a:prstGeom prst="wedgeRoundRectCallout">
            <a:avLst>
              <a:gd name="adj1" fmla="val 52815"/>
              <a:gd name="adj2" fmla="val 6637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新著マップ、レファ協、カレントアウェアネス</a:t>
            </a:r>
          </a:p>
        </p:txBody>
      </p:sp>
      <p:sp>
        <p:nvSpPr>
          <p:cNvPr id="788580" name="AutoShape 100"/>
          <p:cNvSpPr>
            <a:spLocks noChangeArrowheads="1"/>
          </p:cNvSpPr>
          <p:nvPr/>
        </p:nvSpPr>
        <p:spPr bwMode="auto">
          <a:xfrm>
            <a:off x="1703389" y="4868864"/>
            <a:ext cx="1296987" cy="504825"/>
          </a:xfrm>
          <a:prstGeom prst="wedgeRoundRectCallout">
            <a:avLst>
              <a:gd name="adj1" fmla="val 60648"/>
              <a:gd name="adj2" fmla="val 2106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一橋大学、京都大学、</a:t>
            </a:r>
          </a:p>
          <a:p>
            <a:pPr fontAlgn="base">
              <a:spcBef>
                <a:spcPct val="0"/>
              </a:spcBef>
              <a:spcAft>
                <a:spcPct val="0"/>
              </a:spcAft>
            </a:pPr>
            <a:r>
              <a:rPr lang="ja-JP" altLang="en-US" sz="900">
                <a:solidFill>
                  <a:srgbClr val="0000FF"/>
                </a:solidFill>
                <a:latin typeface="ＭＳ Ｐゴシック" panose="020B0600070205080204" pitchFamily="50" charset="-128"/>
              </a:rPr>
              <a:t>近デジ、貴重書</a:t>
            </a:r>
            <a:r>
              <a:rPr lang="en-US" altLang="ja-JP" sz="900">
                <a:solidFill>
                  <a:srgbClr val="0000FF"/>
                </a:solidFill>
                <a:latin typeface="ＭＳ Ｐゴシック" panose="020B0600070205080204" pitchFamily="50" charset="-128"/>
              </a:rPr>
              <a:t>DB</a:t>
            </a:r>
            <a:r>
              <a:rPr lang="ja-JP" altLang="en-US" sz="900">
                <a:solidFill>
                  <a:srgbClr val="0000FF"/>
                </a:solidFill>
                <a:latin typeface="ＭＳ Ｐゴシック" panose="020B0600070205080204" pitchFamily="50" charset="-128"/>
              </a:rPr>
              <a:t>等</a:t>
            </a:r>
          </a:p>
        </p:txBody>
      </p:sp>
      <p:sp>
        <p:nvSpPr>
          <p:cNvPr id="788581" name="AutoShape 101"/>
          <p:cNvSpPr>
            <a:spLocks noChangeArrowheads="1"/>
          </p:cNvSpPr>
          <p:nvPr/>
        </p:nvSpPr>
        <p:spPr bwMode="auto">
          <a:xfrm>
            <a:off x="1703389" y="5661026"/>
            <a:ext cx="1296987" cy="360363"/>
          </a:xfrm>
          <a:prstGeom prst="wedgeRoundRectCallout">
            <a:avLst>
              <a:gd name="adj1" fmla="val 56731"/>
              <a:gd name="adj2" fmla="val 4119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FF3300"/>
                </a:solidFill>
                <a:latin typeface="ＭＳ Ｐゴシック" panose="020B0600070205080204" pitchFamily="50" charset="-128"/>
              </a:rPr>
              <a:t>NDL</a:t>
            </a:r>
            <a:r>
              <a:rPr lang="ja-JP" altLang="en-US" sz="900">
                <a:solidFill>
                  <a:srgbClr val="FF3300"/>
                </a:solidFill>
                <a:latin typeface="ＭＳ Ｐゴシック" panose="020B0600070205080204" pitchFamily="50" charset="-128"/>
              </a:rPr>
              <a:t>蔵書目録、雑誌記事索引等</a:t>
            </a:r>
          </a:p>
        </p:txBody>
      </p:sp>
      <p:sp>
        <p:nvSpPr>
          <p:cNvPr id="788582" name="AutoShape 102"/>
          <p:cNvSpPr>
            <a:spLocks noChangeArrowheads="1"/>
          </p:cNvSpPr>
          <p:nvPr/>
        </p:nvSpPr>
        <p:spPr bwMode="auto">
          <a:xfrm>
            <a:off x="1703389" y="6092825"/>
            <a:ext cx="1296987" cy="215900"/>
          </a:xfrm>
          <a:prstGeom prst="wedgeRoundRectCallout">
            <a:avLst>
              <a:gd name="adj1" fmla="val 53796"/>
              <a:gd name="adj2" fmla="val 14338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FF3300"/>
                </a:solidFill>
                <a:latin typeface="ＭＳ Ｐゴシック" panose="020B0600070205080204" pitchFamily="50" charset="-128"/>
              </a:rPr>
              <a:t>日本ペンクラブ等</a:t>
            </a:r>
          </a:p>
        </p:txBody>
      </p:sp>
      <p:sp>
        <p:nvSpPr>
          <p:cNvPr id="788583" name="AutoShape 103"/>
          <p:cNvSpPr>
            <a:spLocks noChangeArrowheads="1"/>
          </p:cNvSpPr>
          <p:nvPr/>
        </p:nvSpPr>
        <p:spPr bwMode="auto">
          <a:xfrm>
            <a:off x="6527800" y="5516563"/>
            <a:ext cx="1296988" cy="576262"/>
          </a:xfrm>
          <a:prstGeom prst="wedgeRoundRectCallout">
            <a:avLst>
              <a:gd name="adj1" fmla="val 77417"/>
              <a:gd name="adj2" fmla="val -20592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連想検索の分散</a:t>
            </a:r>
            <a:r>
              <a:rPr lang="en-US" altLang="ja-JP" sz="900">
                <a:solidFill>
                  <a:srgbClr val="0000FF"/>
                </a:solidFill>
                <a:latin typeface="ＭＳ Ｐゴシック" panose="020B0600070205080204" pitchFamily="50" charset="-128"/>
              </a:rPr>
              <a:t>DB</a:t>
            </a:r>
            <a:r>
              <a:rPr lang="ja-JP" altLang="en-US" sz="900">
                <a:solidFill>
                  <a:srgbClr val="0000FF"/>
                </a:solidFill>
                <a:latin typeface="ＭＳ Ｐゴシック" panose="020B0600070205080204" pitchFamily="50" charset="-128"/>
              </a:rPr>
              <a:t>機能を利用させていただければ。</a:t>
            </a:r>
          </a:p>
        </p:txBody>
      </p:sp>
      <p:sp>
        <p:nvSpPr>
          <p:cNvPr id="788585" name="AutoShape 105"/>
          <p:cNvSpPr>
            <a:spLocks noChangeArrowheads="1"/>
          </p:cNvSpPr>
          <p:nvPr/>
        </p:nvSpPr>
        <p:spPr bwMode="auto">
          <a:xfrm>
            <a:off x="8112126" y="5589588"/>
            <a:ext cx="2447925" cy="1268412"/>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a:solidFill>
                  <a:srgbClr val="663300"/>
                </a:solidFill>
                <a:latin typeface="ＭＳ Ｐゴシック" panose="020B0600070205080204" pitchFamily="50" charset="-128"/>
              </a:rPr>
              <a:t>・共通インタフェースが実装されている</a:t>
            </a:r>
            <a:r>
              <a:rPr lang="en-US" altLang="ja-JP" sz="1200">
                <a:solidFill>
                  <a:srgbClr val="663300"/>
                </a:solidFill>
                <a:latin typeface="ＭＳ Ｐゴシック" panose="020B0600070205080204" pitchFamily="50" charset="-128"/>
              </a:rPr>
              <a:t>DB</a:t>
            </a:r>
            <a:r>
              <a:rPr lang="ja-JP" altLang="en-US" sz="1200">
                <a:solidFill>
                  <a:srgbClr val="663300"/>
                </a:solidFill>
                <a:latin typeface="ＭＳ Ｐゴシック" panose="020B0600070205080204" pitchFamily="50" charset="-128"/>
              </a:rPr>
              <a:t>は容易に統合検索が可能</a:t>
            </a:r>
          </a:p>
          <a:p>
            <a:pPr fontAlgn="base">
              <a:spcBef>
                <a:spcPct val="0"/>
              </a:spcBef>
              <a:spcAft>
                <a:spcPct val="0"/>
              </a:spcAft>
            </a:pPr>
            <a:r>
              <a:rPr lang="ja-JP" altLang="en-US" sz="1200">
                <a:solidFill>
                  <a:srgbClr val="663300"/>
                </a:solidFill>
                <a:latin typeface="ＭＳ Ｐゴシック" panose="020B0600070205080204" pitchFamily="50" charset="-128"/>
              </a:rPr>
              <a:t>・共通インタフェース実装の普及により、</a:t>
            </a:r>
            <a:r>
              <a:rPr lang="en-US" altLang="ja-JP" sz="1200">
                <a:solidFill>
                  <a:srgbClr val="663300"/>
                </a:solidFill>
                <a:latin typeface="ＭＳ Ｐゴシック" panose="020B0600070205080204" pitchFamily="50" charset="-128"/>
              </a:rPr>
              <a:t>DB</a:t>
            </a:r>
            <a:r>
              <a:rPr lang="ja-JP" altLang="en-US" sz="1200">
                <a:solidFill>
                  <a:srgbClr val="663300"/>
                </a:solidFill>
                <a:latin typeface="ＭＳ Ｐゴシック" panose="020B0600070205080204" pitchFamily="50" charset="-128"/>
              </a:rPr>
              <a:t>の可視化を目指す。</a:t>
            </a:r>
          </a:p>
        </p:txBody>
      </p:sp>
      <p:sp>
        <p:nvSpPr>
          <p:cNvPr id="788587" name="AutoShape 107"/>
          <p:cNvSpPr>
            <a:spLocks noChangeArrowheads="1"/>
          </p:cNvSpPr>
          <p:nvPr/>
        </p:nvSpPr>
        <p:spPr bwMode="auto">
          <a:xfrm>
            <a:off x="6383338" y="1353542"/>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データプロバイダ管理機能</a:t>
            </a:r>
          </a:p>
        </p:txBody>
      </p:sp>
      <p:cxnSp>
        <p:nvCxnSpPr>
          <p:cNvPr id="788588" name="AutoShape 108"/>
          <p:cNvCxnSpPr>
            <a:cxnSpLocks noChangeShapeType="1"/>
            <a:stCxn id="788587" idx="1"/>
            <a:endCxn id="788586" idx="0"/>
          </p:cNvCxnSpPr>
          <p:nvPr/>
        </p:nvCxnSpPr>
        <p:spPr bwMode="auto">
          <a:xfrm flipH="1" flipV="1">
            <a:off x="3431382" y="1412875"/>
            <a:ext cx="2951956" cy="1960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Tree>
    <p:extLst>
      <p:ext uri="{BB962C8B-B14F-4D97-AF65-F5344CB8AC3E}">
        <p14:creationId xmlns:p14="http://schemas.microsoft.com/office/powerpoint/2010/main" val="2473216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4"/>
          <p:cNvSpPr>
            <a:spLocks noGrp="1"/>
          </p:cNvSpPr>
          <p:nvPr>
            <p:ph type="sldNum" sz="quarter" idx="12"/>
          </p:nvPr>
        </p:nvSpPr>
        <p:spPr/>
        <p:txBody>
          <a:bodyPr/>
          <a:lstStyle/>
          <a:p>
            <a:fld id="{0E4D4795-84DA-4C23-93FA-64FA9E209971}" type="slidenum">
              <a:rPr lang="en-US" altLang="ja-JP">
                <a:solidFill>
                  <a:srgbClr val="000000"/>
                </a:solidFill>
              </a:rPr>
              <a:pPr/>
              <a:t>67</a:t>
            </a:fld>
            <a:endParaRPr lang="en-US" altLang="ja-JP">
              <a:solidFill>
                <a:srgbClr val="000000"/>
              </a:solidFill>
            </a:endParaRPr>
          </a:p>
        </p:txBody>
      </p:sp>
      <p:sp>
        <p:nvSpPr>
          <p:cNvPr id="979970" name="AutoShape 2"/>
          <p:cNvSpPr>
            <a:spLocks noChangeArrowheads="1"/>
          </p:cNvSpPr>
          <p:nvPr/>
        </p:nvSpPr>
        <p:spPr bwMode="auto">
          <a:xfrm>
            <a:off x="6600826" y="1555750"/>
            <a:ext cx="1655763" cy="2044700"/>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ja-JP" altLang="ja-JP" sz="1400">
              <a:solidFill>
                <a:srgbClr val="000000"/>
              </a:solidFill>
              <a:latin typeface="HG丸ｺﾞｼｯｸM-PRO" panose="020F0600000000000000" pitchFamily="50" charset="-128"/>
              <a:ea typeface="HG丸ｺﾞｼｯｸM-PRO" panose="020F0600000000000000" pitchFamily="50" charset="-128"/>
            </a:endParaRPr>
          </a:p>
        </p:txBody>
      </p:sp>
      <p:pic>
        <p:nvPicPr>
          <p:cNvPr id="979971" name="Picture 3"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2238" y="908050"/>
            <a:ext cx="868362" cy="871538"/>
          </a:xfrm>
          <a:prstGeom prst="rect">
            <a:avLst/>
          </a:prstGeom>
          <a:noFill/>
          <a:extLst>
            <a:ext uri="{909E8E84-426E-40DD-AFC4-6F175D3DCCD1}">
              <a14:hiddenFill xmlns:a14="http://schemas.microsoft.com/office/drawing/2010/main">
                <a:solidFill>
                  <a:srgbClr val="FFFFFF"/>
                </a:solidFill>
              </a14:hiddenFill>
            </a:ext>
          </a:extLst>
        </p:spPr>
      </p:pic>
      <p:pic>
        <p:nvPicPr>
          <p:cNvPr id="979972" name="Picture 4"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4339" y="5516563"/>
            <a:ext cx="796925" cy="800100"/>
          </a:xfrm>
          <a:prstGeom prst="rect">
            <a:avLst/>
          </a:prstGeom>
          <a:noFill/>
          <a:extLst>
            <a:ext uri="{909E8E84-426E-40DD-AFC4-6F175D3DCCD1}">
              <a14:hiddenFill xmlns:a14="http://schemas.microsoft.com/office/drawing/2010/main">
                <a:solidFill>
                  <a:srgbClr val="FFFFFF"/>
                </a:solidFill>
              </a14:hiddenFill>
            </a:ext>
          </a:extLst>
        </p:spPr>
      </p:pic>
      <p:sp>
        <p:nvSpPr>
          <p:cNvPr id="979973" name="AutoShape 5"/>
          <p:cNvSpPr>
            <a:spLocks noChangeArrowheads="1"/>
          </p:cNvSpPr>
          <p:nvPr/>
        </p:nvSpPr>
        <p:spPr bwMode="auto">
          <a:xfrm>
            <a:off x="3216276" y="1412875"/>
            <a:ext cx="1800225" cy="2952750"/>
          </a:xfrm>
          <a:prstGeom prst="roundRect">
            <a:avLst>
              <a:gd name="adj" fmla="val 16667"/>
            </a:avLst>
          </a:prstGeom>
          <a:gradFill rotWithShape="1">
            <a:gsLst>
              <a:gs pos="0">
                <a:schemeClr val="bg1"/>
              </a:gs>
              <a:gs pos="100000">
                <a:srgbClr val="3399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en-US" altLang="ja-JP" sz="1400">
                <a:solidFill>
                  <a:srgbClr val="000000"/>
                </a:solidFill>
                <a:latin typeface="HG丸ｺﾞｼｯｸM-PRO" panose="020F0600000000000000" pitchFamily="50" charset="-128"/>
                <a:ea typeface="HG丸ｺﾞｼｯｸM-PRO" panose="020F0600000000000000" pitchFamily="50" charset="-128"/>
              </a:rPr>
              <a:t>PORTA</a:t>
            </a:r>
            <a:r>
              <a:rPr lang="ja-JP" altLang="en-US" sz="1400">
                <a:solidFill>
                  <a:srgbClr val="000000"/>
                </a:solidFill>
                <a:latin typeface="HG丸ｺﾞｼｯｸM-PRO" panose="020F0600000000000000" pitchFamily="50" charset="-128"/>
                <a:ea typeface="HG丸ｺﾞｼｯｸM-PRO" panose="020F0600000000000000" pitchFamily="50" charset="-128"/>
              </a:rPr>
              <a:t>検索機能</a:t>
            </a:r>
          </a:p>
        </p:txBody>
      </p:sp>
      <p:sp>
        <p:nvSpPr>
          <p:cNvPr id="979974" name="Rectangle 6"/>
          <p:cNvSpPr>
            <a:spLocks noGrp="1" noChangeArrowheads="1"/>
          </p:cNvSpPr>
          <p:nvPr>
            <p:ph type="title"/>
          </p:nvPr>
        </p:nvSpPr>
        <p:spPr>
          <a:xfrm>
            <a:off x="1992313" y="476250"/>
            <a:ext cx="8229600" cy="630238"/>
          </a:xfrm>
        </p:spPr>
        <p:txBody>
          <a:bodyPr>
            <a:normAutofit fontScale="90000"/>
          </a:bodyPr>
          <a:lstStyle/>
          <a:p>
            <a:r>
              <a:rPr lang="ja-JP" altLang="en-US" sz="3200"/>
              <a:t>メタデータ収集・横断検索の概念（詳細２） </a:t>
            </a:r>
            <a:r>
              <a:rPr lang="ja-JP" altLang="en-US" sz="4000"/>
              <a:t/>
            </a:r>
            <a:br>
              <a:rPr lang="ja-JP" altLang="en-US" sz="4000"/>
            </a:br>
            <a:r>
              <a:rPr lang="ja-JP" altLang="en-US" sz="4000"/>
              <a:t>検索・閲覧サービス提供の概念</a:t>
            </a:r>
          </a:p>
        </p:txBody>
      </p:sp>
      <p:sp>
        <p:nvSpPr>
          <p:cNvPr id="979975" name="AutoShape 7"/>
          <p:cNvSpPr>
            <a:spLocks noChangeArrowheads="1"/>
          </p:cNvSpPr>
          <p:nvPr/>
        </p:nvSpPr>
        <p:spPr bwMode="auto">
          <a:xfrm>
            <a:off x="6600826" y="5025430"/>
            <a:ext cx="122396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HG丸ｺﾞｼｯｸM-PRO" panose="020F0600000000000000" pitchFamily="50" charset="-128"/>
                <a:ea typeface="HG丸ｺﾞｼｯｸM-PRO" panose="020F0600000000000000" pitchFamily="50" charset="-128"/>
              </a:rPr>
              <a:t>PORTA</a:t>
            </a:r>
            <a:br>
              <a:rPr lang="en-US" altLang="ja-JP" sz="1200" b="1">
                <a:solidFill>
                  <a:srgbClr val="CC6600"/>
                </a:solidFill>
                <a:latin typeface="HG丸ｺﾞｼｯｸM-PRO" panose="020F0600000000000000" pitchFamily="50" charset="-128"/>
                <a:ea typeface="HG丸ｺﾞｼｯｸM-PRO" panose="020F0600000000000000" pitchFamily="50" charset="-128"/>
              </a:rPr>
            </a:br>
            <a:r>
              <a:rPr lang="en-US" altLang="ja-JP" sz="1200" b="1">
                <a:solidFill>
                  <a:srgbClr val="CC6600"/>
                </a:solidFill>
                <a:latin typeface="HG丸ｺﾞｼｯｸM-PRO" panose="020F0600000000000000" pitchFamily="50" charset="-128"/>
                <a:ea typeface="HG丸ｺﾞｼｯｸM-PRO" panose="020F0600000000000000" pitchFamily="50" charset="-128"/>
              </a:rPr>
              <a:t>GUI</a:t>
            </a:r>
            <a:r>
              <a:rPr lang="ja-JP" altLang="en-US" sz="1200" b="1">
                <a:solidFill>
                  <a:srgbClr val="CC6600"/>
                </a:solidFill>
                <a:latin typeface="HG丸ｺﾞｼｯｸM-PRO" panose="020F0600000000000000" pitchFamily="50" charset="-128"/>
                <a:ea typeface="HG丸ｺﾞｼｯｸM-PRO" panose="020F0600000000000000" pitchFamily="50" charset="-128"/>
              </a:rPr>
              <a:t>画面</a:t>
            </a:r>
          </a:p>
        </p:txBody>
      </p:sp>
      <p:sp>
        <p:nvSpPr>
          <p:cNvPr id="979976" name="Oval 8"/>
          <p:cNvSpPr>
            <a:spLocks noChangeArrowheads="1"/>
          </p:cNvSpPr>
          <p:nvPr/>
        </p:nvSpPr>
        <p:spPr bwMode="auto">
          <a:xfrm>
            <a:off x="3396670" y="1758871"/>
            <a:ext cx="152198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キーワード検索</a:t>
            </a:r>
          </a:p>
        </p:txBody>
      </p:sp>
      <p:sp>
        <p:nvSpPr>
          <p:cNvPr id="979977" name="Oval 9"/>
          <p:cNvSpPr>
            <a:spLocks noChangeArrowheads="1"/>
          </p:cNvSpPr>
          <p:nvPr/>
        </p:nvSpPr>
        <p:spPr bwMode="auto">
          <a:xfrm>
            <a:off x="3685421" y="2190671"/>
            <a:ext cx="98099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連想検索</a:t>
            </a:r>
          </a:p>
        </p:txBody>
      </p:sp>
      <p:sp>
        <p:nvSpPr>
          <p:cNvPr id="979978" name="Oval 10"/>
          <p:cNvSpPr>
            <a:spLocks noChangeArrowheads="1"/>
          </p:cNvSpPr>
          <p:nvPr/>
        </p:nvSpPr>
        <p:spPr bwMode="auto">
          <a:xfrm>
            <a:off x="3685421" y="3343196"/>
            <a:ext cx="98099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辞書検索</a:t>
            </a:r>
          </a:p>
        </p:txBody>
      </p:sp>
      <p:sp>
        <p:nvSpPr>
          <p:cNvPr id="979979" name="Oval 11"/>
          <p:cNvSpPr>
            <a:spLocks noChangeArrowheads="1"/>
          </p:cNvSpPr>
          <p:nvPr/>
        </p:nvSpPr>
        <p:spPr bwMode="auto">
          <a:xfrm>
            <a:off x="1812816" y="4062333"/>
            <a:ext cx="134165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ブックマーク</a:t>
            </a:r>
          </a:p>
        </p:txBody>
      </p:sp>
      <p:sp>
        <p:nvSpPr>
          <p:cNvPr id="979980" name="Oval 12"/>
          <p:cNvSpPr>
            <a:spLocks noChangeArrowheads="1"/>
          </p:cNvSpPr>
          <p:nvPr/>
        </p:nvSpPr>
        <p:spPr bwMode="auto">
          <a:xfrm>
            <a:off x="1884725" y="2693660"/>
            <a:ext cx="1161326" cy="562630"/>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新着・更新</a:t>
            </a:r>
          </a:p>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コンテンツ</a:t>
            </a:r>
          </a:p>
        </p:txBody>
      </p:sp>
      <p:sp>
        <p:nvSpPr>
          <p:cNvPr id="979981" name="Oval 13"/>
          <p:cNvSpPr>
            <a:spLocks noChangeArrowheads="1"/>
          </p:cNvSpPr>
          <p:nvPr/>
        </p:nvSpPr>
        <p:spPr bwMode="auto">
          <a:xfrm>
            <a:off x="1884725" y="3486071"/>
            <a:ext cx="116132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ランキング</a:t>
            </a:r>
          </a:p>
        </p:txBody>
      </p:sp>
      <p:sp>
        <p:nvSpPr>
          <p:cNvPr id="979982" name="Oval 14"/>
          <p:cNvSpPr>
            <a:spLocks noChangeArrowheads="1"/>
          </p:cNvSpPr>
          <p:nvPr/>
        </p:nvSpPr>
        <p:spPr bwMode="auto">
          <a:xfrm>
            <a:off x="1956808" y="4567158"/>
            <a:ext cx="152198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パーソナライズ</a:t>
            </a:r>
          </a:p>
        </p:txBody>
      </p:sp>
      <p:sp>
        <p:nvSpPr>
          <p:cNvPr id="979983" name="Oval 15"/>
          <p:cNvSpPr>
            <a:spLocks noChangeArrowheads="1"/>
          </p:cNvSpPr>
          <p:nvPr/>
        </p:nvSpPr>
        <p:spPr bwMode="auto">
          <a:xfrm>
            <a:off x="6420432" y="4494133"/>
            <a:ext cx="1605389" cy="346234"/>
          </a:xfrm>
          <a:prstGeom prst="ellipse">
            <a:avLst/>
          </a:prstGeom>
          <a:gradFill rotWithShape="1">
            <a:gsLst>
              <a:gs pos="0">
                <a:schemeClr val="bg1"/>
              </a:gs>
              <a:gs pos="100000">
                <a:srgbClr val="CC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Firefox</a:t>
            </a:r>
            <a:r>
              <a:rPr lang="ja-JP" altLang="en-US" sz="1000">
                <a:solidFill>
                  <a:srgbClr val="000000"/>
                </a:solidFill>
                <a:latin typeface="HG丸ｺﾞｼｯｸM-PRO" panose="020F0600000000000000" pitchFamily="50" charset="-128"/>
                <a:ea typeface="HG丸ｺﾞｼｯｸM-PRO" panose="020F0600000000000000" pitchFamily="50" charset="-128"/>
              </a:rPr>
              <a:t>検索バー</a:t>
            </a:r>
          </a:p>
        </p:txBody>
      </p:sp>
      <p:sp>
        <p:nvSpPr>
          <p:cNvPr id="979984" name="Oval 16"/>
          <p:cNvSpPr>
            <a:spLocks noChangeArrowheads="1"/>
          </p:cNvSpPr>
          <p:nvPr/>
        </p:nvSpPr>
        <p:spPr bwMode="auto">
          <a:xfrm>
            <a:off x="3396670" y="2695248"/>
            <a:ext cx="1521986" cy="562630"/>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分類検索</a:t>
            </a:r>
          </a:p>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ファセット検索</a:t>
            </a:r>
          </a:p>
        </p:txBody>
      </p:sp>
      <p:sp>
        <p:nvSpPr>
          <p:cNvPr id="979985" name="Oval 17"/>
          <p:cNvSpPr>
            <a:spLocks noChangeArrowheads="1"/>
          </p:cNvSpPr>
          <p:nvPr/>
        </p:nvSpPr>
        <p:spPr bwMode="auto">
          <a:xfrm>
            <a:off x="6566262" y="3846185"/>
            <a:ext cx="1161326" cy="562630"/>
          </a:xfrm>
          <a:prstGeom prst="ellipse">
            <a:avLst/>
          </a:prstGeom>
          <a:gradFill rotWithShape="1">
            <a:gsLst>
              <a:gs pos="0">
                <a:schemeClr val="bg1"/>
              </a:gs>
              <a:gs pos="100000">
                <a:srgbClr val="CC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Google</a:t>
            </a:r>
          </a:p>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ツールバー</a:t>
            </a:r>
          </a:p>
        </p:txBody>
      </p:sp>
      <p:sp>
        <p:nvSpPr>
          <p:cNvPr id="979986" name="AutoShape 18"/>
          <p:cNvSpPr>
            <a:spLocks noChangeArrowheads="1"/>
          </p:cNvSpPr>
          <p:nvPr/>
        </p:nvSpPr>
        <p:spPr bwMode="auto">
          <a:xfrm>
            <a:off x="5232401" y="2001242"/>
            <a:ext cx="122396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HG丸ｺﾞｼｯｸM-PRO" panose="020F0600000000000000" pitchFamily="50" charset="-128"/>
                <a:ea typeface="HG丸ｺﾞｼｯｸM-PRO" panose="020F0600000000000000" pitchFamily="50" charset="-128"/>
              </a:rPr>
              <a:t>P</a:t>
            </a:r>
            <a:r>
              <a:rPr lang="en-US" sz="1200" b="1">
                <a:solidFill>
                  <a:srgbClr val="CC6600"/>
                </a:solidFill>
                <a:latin typeface="HG丸ｺﾞｼｯｸM-PRO" panose="020F0600000000000000" pitchFamily="50" charset="-128"/>
                <a:ea typeface="HG丸ｺﾞｼｯｸM-PRO" panose="020F0600000000000000" pitchFamily="50" charset="-128"/>
              </a:rPr>
              <a:t>ORTA</a:t>
            </a:r>
            <a:endParaRPr lang="en-US" altLang="ja-JP" sz="1200" b="1">
              <a:solidFill>
                <a:srgbClr val="CC6600"/>
              </a:solidFill>
              <a:latin typeface="HG丸ｺﾞｼｯｸM-PRO" panose="020F0600000000000000" pitchFamily="50" charset="-128"/>
              <a:ea typeface="HG丸ｺﾞｼｯｸM-PRO" panose="020F0600000000000000" pitchFamily="50" charset="-128"/>
            </a:endParaRPr>
          </a:p>
          <a:p>
            <a:pPr algn="ctr" fontAlgn="base">
              <a:spcBef>
                <a:spcPct val="0"/>
              </a:spcBef>
              <a:spcAft>
                <a:spcPct val="0"/>
              </a:spcAft>
            </a:pPr>
            <a:r>
              <a:rPr lang="en-US" altLang="ja-JP" sz="1200" b="1">
                <a:solidFill>
                  <a:srgbClr val="CC6600"/>
                </a:solidFill>
                <a:latin typeface="HG丸ｺﾞｼｯｸM-PRO" panose="020F0600000000000000" pitchFamily="50" charset="-128"/>
                <a:ea typeface="HG丸ｺﾞｼｯｸM-PRO" panose="020F0600000000000000" pitchFamily="50" charset="-128"/>
              </a:rPr>
              <a:t>API</a:t>
            </a:r>
            <a:r>
              <a:rPr lang="ja-JP" altLang="en-US" sz="1200" b="1">
                <a:solidFill>
                  <a:srgbClr val="CC6600"/>
                </a:solidFill>
                <a:latin typeface="HG丸ｺﾞｼｯｸM-PRO" panose="020F0600000000000000" pitchFamily="50" charset="-128"/>
                <a:ea typeface="HG丸ｺﾞｼｯｸM-PRO" panose="020F0600000000000000" pitchFamily="50" charset="-128"/>
              </a:rPr>
              <a:t>サービス</a:t>
            </a:r>
          </a:p>
        </p:txBody>
      </p:sp>
      <p:sp>
        <p:nvSpPr>
          <p:cNvPr id="979987" name="Oval 19"/>
          <p:cNvSpPr>
            <a:spLocks noChangeArrowheads="1"/>
          </p:cNvSpPr>
          <p:nvPr/>
        </p:nvSpPr>
        <p:spPr bwMode="auto">
          <a:xfrm>
            <a:off x="6926402" y="1425496"/>
            <a:ext cx="1125260"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OAI-PMH</a:t>
            </a:r>
          </a:p>
        </p:txBody>
      </p:sp>
      <p:pic>
        <p:nvPicPr>
          <p:cNvPr id="979988" name="Picture 20" descr="j01953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5013" y="3789364"/>
            <a:ext cx="703262" cy="719137"/>
          </a:xfrm>
          <a:prstGeom prst="rect">
            <a:avLst/>
          </a:prstGeom>
          <a:noFill/>
          <a:extLst>
            <a:ext uri="{909E8E84-426E-40DD-AFC4-6F175D3DCCD1}">
              <a14:hiddenFill xmlns:a14="http://schemas.microsoft.com/office/drawing/2010/main">
                <a:solidFill>
                  <a:srgbClr val="FFFFFF"/>
                </a:solidFill>
              </a14:hiddenFill>
            </a:ext>
          </a:extLst>
        </p:spPr>
      </p:pic>
      <p:pic>
        <p:nvPicPr>
          <p:cNvPr id="979989" name="Picture 21"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7413" y="981075"/>
            <a:ext cx="868362" cy="871538"/>
          </a:xfrm>
          <a:prstGeom prst="rect">
            <a:avLst/>
          </a:prstGeom>
          <a:noFill/>
          <a:extLst>
            <a:ext uri="{909E8E84-426E-40DD-AFC4-6F175D3DCCD1}">
              <a14:hiddenFill xmlns:a14="http://schemas.microsoft.com/office/drawing/2010/main">
                <a:solidFill>
                  <a:srgbClr val="FFFFFF"/>
                </a:solidFill>
              </a14:hiddenFill>
            </a:ext>
          </a:extLst>
        </p:spPr>
      </p:pic>
      <p:sp>
        <p:nvSpPr>
          <p:cNvPr id="979990" name="Oval 22"/>
          <p:cNvSpPr>
            <a:spLocks noChangeArrowheads="1"/>
          </p:cNvSpPr>
          <p:nvPr/>
        </p:nvSpPr>
        <p:spPr bwMode="auto">
          <a:xfrm>
            <a:off x="6868702" y="1785858"/>
            <a:ext cx="131686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SRU/SOAP</a:t>
            </a:r>
          </a:p>
        </p:txBody>
      </p:sp>
      <p:sp>
        <p:nvSpPr>
          <p:cNvPr id="979991" name="Oval 23"/>
          <p:cNvSpPr>
            <a:spLocks noChangeArrowheads="1"/>
          </p:cNvSpPr>
          <p:nvPr/>
        </p:nvSpPr>
        <p:spPr bwMode="auto">
          <a:xfrm>
            <a:off x="6853012" y="3270171"/>
            <a:ext cx="1154564"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OpenURL</a:t>
            </a:r>
          </a:p>
        </p:txBody>
      </p:sp>
      <p:sp>
        <p:nvSpPr>
          <p:cNvPr id="979992" name="Oval 24"/>
          <p:cNvSpPr>
            <a:spLocks noChangeArrowheads="1"/>
          </p:cNvSpPr>
          <p:nvPr/>
        </p:nvSpPr>
        <p:spPr bwMode="auto">
          <a:xfrm>
            <a:off x="6809792" y="2189083"/>
            <a:ext cx="140928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OpenSearch</a:t>
            </a:r>
          </a:p>
        </p:txBody>
      </p:sp>
      <p:pic>
        <p:nvPicPr>
          <p:cNvPr id="979993" name="Picture 25"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3976" y="5661025"/>
            <a:ext cx="796925" cy="800100"/>
          </a:xfrm>
          <a:prstGeom prst="rect">
            <a:avLst/>
          </a:prstGeom>
          <a:noFill/>
          <a:extLst>
            <a:ext uri="{909E8E84-426E-40DD-AFC4-6F175D3DCCD1}">
              <a14:hiddenFill xmlns:a14="http://schemas.microsoft.com/office/drawing/2010/main">
                <a:solidFill>
                  <a:srgbClr val="FFFFFF"/>
                </a:solidFill>
              </a14:hiddenFill>
            </a:ext>
          </a:extLst>
        </p:spPr>
      </p:pic>
      <p:sp>
        <p:nvSpPr>
          <p:cNvPr id="979994" name="Oval 26"/>
          <p:cNvSpPr>
            <a:spLocks noChangeArrowheads="1"/>
          </p:cNvSpPr>
          <p:nvPr/>
        </p:nvSpPr>
        <p:spPr bwMode="auto">
          <a:xfrm>
            <a:off x="8942270" y="3429001"/>
            <a:ext cx="519351" cy="1552575"/>
          </a:xfrm>
          <a:prstGeom prst="ellipse">
            <a:avLst/>
          </a:prstGeom>
          <a:gradFill rotWithShape="1">
            <a:gsLst>
              <a:gs pos="0">
                <a:schemeClr val="bg1"/>
              </a:gs>
              <a:gs pos="100000">
                <a:srgbClr val="FF99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eaVert" anchor="ctr">
            <a:spAutoFit/>
          </a:bodyPr>
          <a:lstStyle/>
          <a:p>
            <a:pPr algn="ctr" fontAlgn="base">
              <a:spcBef>
                <a:spcPct val="0"/>
              </a:spcBef>
              <a:spcAft>
                <a:spcPct val="0"/>
              </a:spcAft>
            </a:pPr>
            <a:r>
              <a:rPr lang="ja-JP" altLang="en-US" sz="1200">
                <a:solidFill>
                  <a:srgbClr val="000000"/>
                </a:solidFill>
                <a:latin typeface="HG丸ｺﾞｼｯｸM-PRO" panose="020F0600000000000000" pitchFamily="50" charset="-128"/>
                <a:ea typeface="HG丸ｺﾞｼｯｸM-PRO" panose="020F0600000000000000" pitchFamily="50" charset="-128"/>
              </a:rPr>
              <a:t>ブラウザ</a:t>
            </a:r>
            <a:endParaRPr lang="ja-JP" altLang="en-US" sz="900" b="1">
              <a:solidFill>
                <a:srgbClr val="3333CC"/>
              </a:solidFill>
              <a:latin typeface="HG丸ｺﾞｼｯｸM-PRO" panose="020F0600000000000000" pitchFamily="50" charset="-128"/>
              <a:ea typeface="HG丸ｺﾞｼｯｸM-PRO" panose="020F0600000000000000" pitchFamily="50" charset="-128"/>
            </a:endParaRPr>
          </a:p>
        </p:txBody>
      </p:sp>
      <p:sp>
        <p:nvSpPr>
          <p:cNvPr id="979995" name="Oval 27"/>
          <p:cNvSpPr>
            <a:spLocks noChangeArrowheads="1"/>
          </p:cNvSpPr>
          <p:nvPr/>
        </p:nvSpPr>
        <p:spPr bwMode="auto">
          <a:xfrm>
            <a:off x="3412955" y="3871541"/>
            <a:ext cx="1395755" cy="32459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関連情報リンク</a:t>
            </a:r>
          </a:p>
        </p:txBody>
      </p:sp>
      <p:sp>
        <p:nvSpPr>
          <p:cNvPr id="979996" name="Freeform 28"/>
          <p:cNvSpPr>
            <a:spLocks/>
          </p:cNvSpPr>
          <p:nvPr/>
        </p:nvSpPr>
        <p:spPr bwMode="auto">
          <a:xfrm>
            <a:off x="12444413" y="5157788"/>
            <a:ext cx="3529012" cy="1143000"/>
          </a:xfrm>
          <a:custGeom>
            <a:avLst/>
            <a:gdLst>
              <a:gd name="T0" fmla="*/ 0 w 2223"/>
              <a:gd name="T1" fmla="*/ 671 h 720"/>
              <a:gd name="T2" fmla="*/ 897 w 2223"/>
              <a:gd name="T3" fmla="*/ 706 h 720"/>
              <a:gd name="T4" fmla="*/ 1647 w 2223"/>
              <a:gd name="T5" fmla="*/ 586 h 720"/>
              <a:gd name="T6" fmla="*/ 2223 w 2223"/>
              <a:gd name="T7" fmla="*/ 0 h 720"/>
            </a:gdLst>
            <a:ahLst/>
            <a:cxnLst>
              <a:cxn ang="0">
                <a:pos x="T0" y="T1"/>
              </a:cxn>
              <a:cxn ang="0">
                <a:pos x="T2" y="T3"/>
              </a:cxn>
              <a:cxn ang="0">
                <a:pos x="T4" y="T5"/>
              </a:cxn>
              <a:cxn ang="0">
                <a:pos x="T6" y="T7"/>
              </a:cxn>
            </a:cxnLst>
            <a:rect l="0" t="0" r="r" b="b"/>
            <a:pathLst>
              <a:path w="2223" h="720">
                <a:moveTo>
                  <a:pt x="0" y="671"/>
                </a:moveTo>
                <a:cubicBezTo>
                  <a:pt x="149" y="677"/>
                  <a:pt x="623" y="720"/>
                  <a:pt x="897" y="706"/>
                </a:cubicBezTo>
                <a:cubicBezTo>
                  <a:pt x="1171" y="692"/>
                  <a:pt x="1426" y="704"/>
                  <a:pt x="1647" y="586"/>
                </a:cubicBezTo>
                <a:cubicBezTo>
                  <a:pt x="1868" y="468"/>
                  <a:pt x="2103" y="122"/>
                  <a:pt x="2223" y="0"/>
                </a:cubicBezTo>
              </a:path>
            </a:pathLst>
          </a:custGeom>
          <a:noFill/>
          <a:ln w="19050" cap="flat" cmpd="sng">
            <a:solidFill>
              <a:srgbClr val="FF0000"/>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cxnSp>
        <p:nvCxnSpPr>
          <p:cNvPr id="979997" name="AutoShape 29"/>
          <p:cNvCxnSpPr>
            <a:cxnSpLocks noChangeShapeType="1"/>
            <a:stCxn id="979976" idx="6"/>
            <a:endCxn id="979975" idx="1"/>
          </p:cNvCxnSpPr>
          <p:nvPr/>
        </p:nvCxnSpPr>
        <p:spPr bwMode="auto">
          <a:xfrm>
            <a:off x="4918657" y="1931989"/>
            <a:ext cx="1682169" cy="3348831"/>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79998" name="AutoShape 30"/>
          <p:cNvCxnSpPr>
            <a:cxnSpLocks noChangeShapeType="1"/>
            <a:stCxn id="979977" idx="6"/>
            <a:endCxn id="979975" idx="1"/>
          </p:cNvCxnSpPr>
          <p:nvPr/>
        </p:nvCxnSpPr>
        <p:spPr bwMode="auto">
          <a:xfrm>
            <a:off x="4666417" y="2363789"/>
            <a:ext cx="1934408" cy="2917031"/>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79999" name="AutoShape 31"/>
          <p:cNvCxnSpPr>
            <a:cxnSpLocks noChangeShapeType="1"/>
            <a:stCxn id="979984" idx="6"/>
            <a:endCxn id="979975" idx="1"/>
          </p:cNvCxnSpPr>
          <p:nvPr/>
        </p:nvCxnSpPr>
        <p:spPr bwMode="auto">
          <a:xfrm>
            <a:off x="4918657" y="2976563"/>
            <a:ext cx="1682169" cy="2304256"/>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0" name="AutoShape 32"/>
          <p:cNvCxnSpPr>
            <a:cxnSpLocks noChangeShapeType="1"/>
            <a:stCxn id="979978" idx="6"/>
            <a:endCxn id="979975" idx="1"/>
          </p:cNvCxnSpPr>
          <p:nvPr/>
        </p:nvCxnSpPr>
        <p:spPr bwMode="auto">
          <a:xfrm>
            <a:off x="4666417" y="3516313"/>
            <a:ext cx="1934408" cy="1764506"/>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01" name="Freeform 33"/>
          <p:cNvSpPr>
            <a:spLocks/>
          </p:cNvSpPr>
          <p:nvPr/>
        </p:nvSpPr>
        <p:spPr bwMode="auto">
          <a:xfrm>
            <a:off x="7824789" y="4437063"/>
            <a:ext cx="2016125" cy="647700"/>
          </a:xfrm>
          <a:custGeom>
            <a:avLst/>
            <a:gdLst>
              <a:gd name="T0" fmla="*/ 0 w 1405"/>
              <a:gd name="T1" fmla="*/ 182 h 207"/>
              <a:gd name="T2" fmla="*/ 554 w 1405"/>
              <a:gd name="T3" fmla="*/ 193 h 207"/>
              <a:gd name="T4" fmla="*/ 1122 w 1405"/>
              <a:gd name="T5" fmla="*/ 97 h 207"/>
              <a:gd name="T6" fmla="*/ 1405 w 1405"/>
              <a:gd name="T7" fmla="*/ 0 h 207"/>
            </a:gdLst>
            <a:ahLst/>
            <a:cxnLst>
              <a:cxn ang="0">
                <a:pos x="T0" y="T1"/>
              </a:cxn>
              <a:cxn ang="0">
                <a:pos x="T2" y="T3"/>
              </a:cxn>
              <a:cxn ang="0">
                <a:pos x="T4" y="T5"/>
              </a:cxn>
              <a:cxn ang="0">
                <a:pos x="T6" y="T7"/>
              </a:cxn>
            </a:cxnLst>
            <a:rect l="0" t="0" r="r" b="b"/>
            <a:pathLst>
              <a:path w="1405" h="207">
                <a:moveTo>
                  <a:pt x="0" y="182"/>
                </a:moveTo>
                <a:cubicBezTo>
                  <a:pt x="92" y="184"/>
                  <a:pt x="367" y="207"/>
                  <a:pt x="554" y="193"/>
                </a:cubicBezTo>
                <a:cubicBezTo>
                  <a:pt x="741" y="179"/>
                  <a:pt x="980" y="129"/>
                  <a:pt x="1122" y="97"/>
                </a:cubicBezTo>
                <a:cubicBezTo>
                  <a:pt x="1264" y="65"/>
                  <a:pt x="1346" y="20"/>
                  <a:pt x="1405"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sp>
        <p:nvSpPr>
          <p:cNvPr id="980002" name="Freeform 34"/>
          <p:cNvSpPr>
            <a:spLocks/>
          </p:cNvSpPr>
          <p:nvPr/>
        </p:nvSpPr>
        <p:spPr bwMode="auto">
          <a:xfrm>
            <a:off x="12588875" y="4076701"/>
            <a:ext cx="1800225" cy="720725"/>
          </a:xfrm>
          <a:custGeom>
            <a:avLst/>
            <a:gdLst>
              <a:gd name="T0" fmla="*/ 0 w 1408"/>
              <a:gd name="T1" fmla="*/ 880 h 880"/>
              <a:gd name="T2" fmla="*/ 752 w 1408"/>
              <a:gd name="T3" fmla="*/ 512 h 880"/>
              <a:gd name="T4" fmla="*/ 1152 w 1408"/>
              <a:gd name="T5" fmla="*/ 240 h 880"/>
              <a:gd name="T6" fmla="*/ 1408 w 1408"/>
              <a:gd name="T7" fmla="*/ 0 h 880"/>
            </a:gdLst>
            <a:ahLst/>
            <a:cxnLst>
              <a:cxn ang="0">
                <a:pos x="T0" y="T1"/>
              </a:cxn>
              <a:cxn ang="0">
                <a:pos x="T2" y="T3"/>
              </a:cxn>
              <a:cxn ang="0">
                <a:pos x="T4" y="T5"/>
              </a:cxn>
              <a:cxn ang="0">
                <a:pos x="T6" y="T7"/>
              </a:cxn>
            </a:cxnLst>
            <a:rect l="0" t="0" r="r" b="b"/>
            <a:pathLst>
              <a:path w="1408" h="880">
                <a:moveTo>
                  <a:pt x="0" y="880"/>
                </a:moveTo>
                <a:cubicBezTo>
                  <a:pt x="125" y="817"/>
                  <a:pt x="560" y="619"/>
                  <a:pt x="752" y="512"/>
                </a:cubicBezTo>
                <a:cubicBezTo>
                  <a:pt x="944" y="405"/>
                  <a:pt x="1043" y="325"/>
                  <a:pt x="1152" y="240"/>
                </a:cubicBezTo>
                <a:cubicBezTo>
                  <a:pt x="1261" y="155"/>
                  <a:pt x="1355" y="50"/>
                  <a:pt x="1408"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cxnSp>
        <p:nvCxnSpPr>
          <p:cNvPr id="980003" name="AutoShape 35"/>
          <p:cNvCxnSpPr>
            <a:cxnSpLocks noChangeShapeType="1"/>
            <a:stCxn id="979973" idx="3"/>
            <a:endCxn id="979986" idx="1"/>
          </p:cNvCxnSpPr>
          <p:nvPr/>
        </p:nvCxnSpPr>
        <p:spPr bwMode="auto">
          <a:xfrm flipV="1">
            <a:off x="5016500" y="2256632"/>
            <a:ext cx="215900" cy="6326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4" name="AutoShape 36"/>
          <p:cNvCxnSpPr>
            <a:cxnSpLocks noChangeShapeType="1"/>
            <a:stCxn id="979986" idx="3"/>
            <a:endCxn id="979987" idx="2"/>
          </p:cNvCxnSpPr>
          <p:nvPr/>
        </p:nvCxnSpPr>
        <p:spPr bwMode="auto">
          <a:xfrm flipV="1">
            <a:off x="6456364" y="1598613"/>
            <a:ext cx="470039" cy="658018"/>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5" name="AutoShape 37"/>
          <p:cNvCxnSpPr>
            <a:cxnSpLocks noChangeShapeType="1"/>
            <a:stCxn id="979986" idx="3"/>
            <a:endCxn id="979990" idx="2"/>
          </p:cNvCxnSpPr>
          <p:nvPr/>
        </p:nvCxnSpPr>
        <p:spPr bwMode="auto">
          <a:xfrm flipV="1">
            <a:off x="6456363" y="1958975"/>
            <a:ext cx="412338" cy="2976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6" name="AutoShape 38"/>
          <p:cNvCxnSpPr>
            <a:cxnSpLocks noChangeShapeType="1"/>
            <a:stCxn id="979986" idx="3"/>
            <a:endCxn id="979991" idx="2"/>
          </p:cNvCxnSpPr>
          <p:nvPr/>
        </p:nvCxnSpPr>
        <p:spPr bwMode="auto">
          <a:xfrm>
            <a:off x="6456364" y="2256632"/>
            <a:ext cx="396649" cy="118665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7" name="AutoShape 39"/>
          <p:cNvCxnSpPr>
            <a:cxnSpLocks noChangeShapeType="1"/>
            <a:stCxn id="979986" idx="3"/>
            <a:endCxn id="979992" idx="2"/>
          </p:cNvCxnSpPr>
          <p:nvPr/>
        </p:nvCxnSpPr>
        <p:spPr bwMode="auto">
          <a:xfrm>
            <a:off x="6456363" y="2256632"/>
            <a:ext cx="353428" cy="10556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8" name="AutoShape 40"/>
          <p:cNvCxnSpPr>
            <a:cxnSpLocks noChangeShapeType="1"/>
            <a:stCxn id="979986" idx="2"/>
            <a:endCxn id="979983" idx="2"/>
          </p:cNvCxnSpPr>
          <p:nvPr/>
        </p:nvCxnSpPr>
        <p:spPr bwMode="auto">
          <a:xfrm>
            <a:off x="5844383" y="2512020"/>
            <a:ext cx="576049" cy="215523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9" name="AutoShape 41"/>
          <p:cNvCxnSpPr>
            <a:cxnSpLocks noChangeShapeType="1"/>
            <a:stCxn id="979986" idx="2"/>
            <a:endCxn id="979985" idx="2"/>
          </p:cNvCxnSpPr>
          <p:nvPr/>
        </p:nvCxnSpPr>
        <p:spPr bwMode="auto">
          <a:xfrm>
            <a:off x="5844382" y="2512020"/>
            <a:ext cx="721880" cy="161548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10" name="Freeform 42"/>
          <p:cNvSpPr>
            <a:spLocks/>
          </p:cNvSpPr>
          <p:nvPr/>
        </p:nvSpPr>
        <p:spPr bwMode="auto">
          <a:xfrm>
            <a:off x="8588376" y="1773238"/>
            <a:ext cx="1063625" cy="2146300"/>
          </a:xfrm>
          <a:custGeom>
            <a:avLst/>
            <a:gdLst>
              <a:gd name="T0" fmla="*/ 280 w 670"/>
              <a:gd name="T1" fmla="*/ 0 h 1352"/>
              <a:gd name="T2" fmla="*/ 12 w 670"/>
              <a:gd name="T3" fmla="*/ 885 h 1352"/>
              <a:gd name="T4" fmla="*/ 350 w 670"/>
              <a:gd name="T5" fmla="*/ 1233 h 1352"/>
              <a:gd name="T6" fmla="*/ 670 w 670"/>
              <a:gd name="T7" fmla="*/ 1352 h 1352"/>
            </a:gdLst>
            <a:ahLst/>
            <a:cxnLst>
              <a:cxn ang="0">
                <a:pos x="T0" y="T1"/>
              </a:cxn>
              <a:cxn ang="0">
                <a:pos x="T2" y="T3"/>
              </a:cxn>
              <a:cxn ang="0">
                <a:pos x="T4" y="T5"/>
              </a:cxn>
              <a:cxn ang="0">
                <a:pos x="T6" y="T7"/>
              </a:cxn>
            </a:cxnLst>
            <a:rect l="0" t="0" r="r" b="b"/>
            <a:pathLst>
              <a:path w="670" h="1352">
                <a:moveTo>
                  <a:pt x="280" y="0"/>
                </a:moveTo>
                <a:cubicBezTo>
                  <a:pt x="235" y="147"/>
                  <a:pt x="0" y="680"/>
                  <a:pt x="12" y="885"/>
                </a:cubicBezTo>
                <a:cubicBezTo>
                  <a:pt x="24" y="1090"/>
                  <a:pt x="240" y="1155"/>
                  <a:pt x="350" y="1233"/>
                </a:cubicBezTo>
                <a:cubicBezTo>
                  <a:pt x="460" y="1311"/>
                  <a:pt x="603" y="1327"/>
                  <a:pt x="670" y="1352"/>
                </a:cubicBezTo>
              </a:path>
            </a:pathLst>
          </a:custGeom>
          <a:noFill/>
          <a:ln w="19050" cap="flat" cmpd="sng">
            <a:solidFill>
              <a:srgbClr val="FF0000"/>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sp>
        <p:nvSpPr>
          <p:cNvPr id="980011" name="AutoShape 43"/>
          <p:cNvSpPr>
            <a:spLocks noChangeArrowheads="1"/>
          </p:cNvSpPr>
          <p:nvPr/>
        </p:nvSpPr>
        <p:spPr bwMode="auto">
          <a:xfrm>
            <a:off x="2640013" y="1412875"/>
            <a:ext cx="576262"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200">
                <a:solidFill>
                  <a:srgbClr val="000000"/>
                </a:solidFill>
                <a:latin typeface="Arial" panose="020B0604020202020204" pitchFamily="34" charset="0"/>
              </a:rPr>
              <a:t>DB</a:t>
            </a:r>
            <a:endParaRPr lang="en-US" altLang="ja-JP" sz="800">
              <a:solidFill>
                <a:srgbClr val="000000"/>
              </a:solidFill>
              <a:latin typeface="Arial" panose="020B0604020202020204" pitchFamily="34" charset="0"/>
            </a:endParaRPr>
          </a:p>
        </p:txBody>
      </p:sp>
      <p:pic>
        <p:nvPicPr>
          <p:cNvPr id="980012" name="Picture 44"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850" y="1844676"/>
            <a:ext cx="723900" cy="727075"/>
          </a:xfrm>
          <a:prstGeom prst="rect">
            <a:avLst/>
          </a:prstGeom>
          <a:noFill/>
          <a:extLst>
            <a:ext uri="{909E8E84-426E-40DD-AFC4-6F175D3DCCD1}">
              <a14:hiddenFill xmlns:a14="http://schemas.microsoft.com/office/drawing/2010/main">
                <a:solidFill>
                  <a:srgbClr val="FFFFFF"/>
                </a:solidFill>
              </a14:hiddenFill>
            </a:ext>
          </a:extLst>
        </p:spPr>
      </p:pic>
      <p:sp>
        <p:nvSpPr>
          <p:cNvPr id="980013" name="AutoShape 45"/>
          <p:cNvSpPr>
            <a:spLocks noChangeArrowheads="1"/>
          </p:cNvSpPr>
          <p:nvPr/>
        </p:nvSpPr>
        <p:spPr bwMode="auto">
          <a:xfrm>
            <a:off x="10091738" y="1123950"/>
            <a:ext cx="576262"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200">
                <a:solidFill>
                  <a:srgbClr val="000000"/>
                </a:solidFill>
                <a:latin typeface="Arial" panose="020B0604020202020204" pitchFamily="34" charset="0"/>
              </a:rPr>
              <a:t>DB</a:t>
            </a:r>
            <a:endParaRPr lang="en-US" altLang="ja-JP" sz="800">
              <a:solidFill>
                <a:srgbClr val="000000"/>
              </a:solidFill>
              <a:latin typeface="Arial" panose="020B0604020202020204" pitchFamily="34" charset="0"/>
            </a:endParaRPr>
          </a:p>
        </p:txBody>
      </p:sp>
      <p:cxnSp>
        <p:nvCxnSpPr>
          <p:cNvPr id="980014" name="AutoShape 46"/>
          <p:cNvCxnSpPr>
            <a:cxnSpLocks noChangeShapeType="1"/>
            <a:stCxn id="980013" idx="2"/>
            <a:endCxn id="979989" idx="3"/>
          </p:cNvCxnSpPr>
          <p:nvPr/>
        </p:nvCxnSpPr>
        <p:spPr bwMode="auto">
          <a:xfrm flipH="1">
            <a:off x="9375776" y="1376364"/>
            <a:ext cx="715963" cy="4127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5" name="AutoShape 47"/>
          <p:cNvCxnSpPr>
            <a:cxnSpLocks noChangeShapeType="1"/>
            <a:stCxn id="980011" idx="3"/>
            <a:endCxn id="979973" idx="1"/>
          </p:cNvCxnSpPr>
          <p:nvPr/>
        </p:nvCxnSpPr>
        <p:spPr bwMode="auto">
          <a:xfrm>
            <a:off x="2928939" y="1916114"/>
            <a:ext cx="287337" cy="97313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6" name="AutoShape 48"/>
          <p:cNvCxnSpPr>
            <a:cxnSpLocks noChangeShapeType="1"/>
            <a:stCxn id="980012" idx="3"/>
            <a:endCxn id="979973" idx="1"/>
          </p:cNvCxnSpPr>
          <p:nvPr/>
        </p:nvCxnSpPr>
        <p:spPr bwMode="auto">
          <a:xfrm>
            <a:off x="2571751" y="2208214"/>
            <a:ext cx="644525" cy="68103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17" name="AutoShape 49"/>
          <p:cNvSpPr>
            <a:spLocks noChangeArrowheads="1"/>
          </p:cNvSpPr>
          <p:nvPr/>
        </p:nvSpPr>
        <p:spPr bwMode="auto">
          <a:xfrm>
            <a:off x="1774826" y="5445126"/>
            <a:ext cx="1654175" cy="1152525"/>
          </a:xfrm>
          <a:prstGeom prst="wedgeRoundRectCallout">
            <a:avLst>
              <a:gd name="adj1" fmla="val 76009"/>
              <a:gd name="adj2" fmla="val 3995"/>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00"/>
                </a:solidFill>
                <a:latin typeface="ＭＳ Ｐゴシック" panose="020B0600070205080204" pitchFamily="50" charset="-128"/>
              </a:rPr>
              <a:t>・総合目録ネットワーク</a:t>
            </a:r>
          </a:p>
          <a:p>
            <a:pPr fontAlgn="base">
              <a:spcBef>
                <a:spcPct val="0"/>
              </a:spcBef>
              <a:spcAft>
                <a:spcPct val="0"/>
              </a:spcAft>
            </a:pPr>
            <a:r>
              <a:rPr lang="ja-JP" altLang="en-US" sz="900">
                <a:solidFill>
                  <a:srgbClr val="000000"/>
                </a:solidFill>
                <a:latin typeface="ＭＳ Ｐゴシック" panose="020B0600070205080204" pitchFamily="50" charset="-128"/>
              </a:rPr>
              <a:t>・</a:t>
            </a:r>
            <a:r>
              <a:rPr lang="en-US" altLang="ja-JP" sz="900">
                <a:solidFill>
                  <a:srgbClr val="000000"/>
                </a:solidFill>
                <a:latin typeface="ＭＳ Ｐゴシック" panose="020B0600070205080204" pitchFamily="50" charset="-128"/>
              </a:rPr>
              <a:t>Amazon.co.jp,, </a:t>
            </a:r>
          </a:p>
          <a:p>
            <a:pPr fontAlgn="base">
              <a:spcBef>
                <a:spcPct val="0"/>
              </a:spcBef>
              <a:spcAft>
                <a:spcPct val="0"/>
              </a:spcAft>
            </a:pPr>
            <a:r>
              <a:rPr lang="ja-JP" altLang="en-US" sz="900">
                <a:solidFill>
                  <a:srgbClr val="000000"/>
                </a:solidFill>
                <a:latin typeface="ＭＳ Ｐゴシック" panose="020B0600070205080204" pitchFamily="50" charset="-128"/>
              </a:rPr>
              <a:t>・</a:t>
            </a:r>
            <a:r>
              <a:rPr lang="en-US" altLang="ja-JP" sz="900">
                <a:solidFill>
                  <a:srgbClr val="000000"/>
                </a:solidFill>
                <a:latin typeface="ＭＳ Ｐゴシック" panose="020B0600070205080204" pitchFamily="50" charset="-128"/>
              </a:rPr>
              <a:t>Kinokuniya BookWeb, </a:t>
            </a:r>
          </a:p>
          <a:p>
            <a:pPr fontAlgn="base">
              <a:spcBef>
                <a:spcPct val="0"/>
              </a:spcBef>
              <a:spcAft>
                <a:spcPct val="0"/>
              </a:spcAft>
            </a:pPr>
            <a:r>
              <a:rPr lang="ja-JP" altLang="en-US" sz="900">
                <a:solidFill>
                  <a:srgbClr val="000000"/>
                </a:solidFill>
                <a:latin typeface="ＭＳ Ｐゴシック" panose="020B0600070205080204" pitchFamily="50" charset="-128"/>
              </a:rPr>
              <a:t>・</a:t>
            </a:r>
            <a:r>
              <a:rPr lang="en-US" altLang="ja-JP" sz="900">
                <a:solidFill>
                  <a:srgbClr val="000000"/>
                </a:solidFill>
                <a:latin typeface="ＭＳ Ｐゴシック" panose="020B0600070205080204" pitchFamily="50" charset="-128"/>
              </a:rPr>
              <a:t>bk1</a:t>
            </a:r>
          </a:p>
          <a:p>
            <a:pPr fontAlgn="base">
              <a:spcBef>
                <a:spcPct val="0"/>
              </a:spcBef>
              <a:spcAft>
                <a:spcPct val="0"/>
              </a:spcAft>
            </a:pPr>
            <a:r>
              <a:rPr lang="ja-JP" altLang="en-US" sz="900">
                <a:solidFill>
                  <a:srgbClr val="000000"/>
                </a:solidFill>
                <a:latin typeface="ＭＳ Ｐゴシック" panose="020B0600070205080204" pitchFamily="50" charset="-128"/>
              </a:rPr>
              <a:t>・</a:t>
            </a:r>
            <a:r>
              <a:rPr lang="en-US" altLang="ja-JP" sz="900">
                <a:solidFill>
                  <a:srgbClr val="000000"/>
                </a:solidFill>
                <a:latin typeface="ＭＳ Ｐゴシック" panose="020B0600070205080204" pitchFamily="50" charset="-128"/>
              </a:rPr>
              <a:t>Google </a:t>
            </a:r>
            <a:r>
              <a:rPr lang="ja-JP" altLang="en-US" sz="900">
                <a:solidFill>
                  <a:srgbClr val="000000"/>
                </a:solidFill>
                <a:latin typeface="ＭＳ Ｐゴシック" panose="020B0600070205080204" pitchFamily="50" charset="-128"/>
              </a:rPr>
              <a:t>ブック検索</a:t>
            </a:r>
            <a:r>
              <a:rPr lang="en-US" altLang="ja-JP" sz="900">
                <a:solidFill>
                  <a:srgbClr val="000000"/>
                </a:solidFill>
                <a:latin typeface="ＭＳ Ｐゴシック" panose="020B0600070205080204" pitchFamily="50" charset="-128"/>
              </a:rPr>
              <a:t>, </a:t>
            </a:r>
          </a:p>
          <a:p>
            <a:pPr fontAlgn="base">
              <a:spcBef>
                <a:spcPct val="0"/>
              </a:spcBef>
              <a:spcAft>
                <a:spcPct val="0"/>
              </a:spcAft>
            </a:pPr>
            <a:r>
              <a:rPr lang="en-US" altLang="ja-JP" sz="900">
                <a:solidFill>
                  <a:srgbClr val="000000"/>
                </a:solidFill>
                <a:latin typeface="ＭＳ Ｐゴシック" panose="020B0600070205080204" pitchFamily="50" charset="-128"/>
              </a:rPr>
              <a:t>Google Scholar, Google </a:t>
            </a:r>
            <a:r>
              <a:rPr lang="ja-JP" altLang="en-US" sz="900">
                <a:solidFill>
                  <a:srgbClr val="000000"/>
                </a:solidFill>
                <a:latin typeface="ＭＳ Ｐゴシック" panose="020B0600070205080204" pitchFamily="50" charset="-128"/>
              </a:rPr>
              <a:t>イメージ検索</a:t>
            </a:r>
            <a:r>
              <a:rPr lang="en-US" altLang="ja-JP" sz="900">
                <a:solidFill>
                  <a:srgbClr val="000000"/>
                </a:solidFill>
                <a:latin typeface="ＭＳ Ｐゴシック" panose="020B0600070205080204" pitchFamily="50" charset="-128"/>
              </a:rPr>
              <a:t>, Wikipedia</a:t>
            </a:r>
            <a:r>
              <a:rPr lang="en-US" altLang="ja-JP" sz="900" b="1">
                <a:solidFill>
                  <a:srgbClr val="000000"/>
                </a:solidFill>
                <a:latin typeface="ＭＳ Ｐゴシック" panose="020B0600070205080204" pitchFamily="50" charset="-128"/>
              </a:rPr>
              <a:t> </a:t>
            </a:r>
            <a:endParaRPr lang="en-US" altLang="ja-JP" sz="900">
              <a:solidFill>
                <a:srgbClr val="0000FF"/>
              </a:solidFill>
              <a:latin typeface="ＭＳ Ｐゴシック" panose="020B0600070205080204" pitchFamily="50" charset="-128"/>
            </a:endParaRPr>
          </a:p>
        </p:txBody>
      </p:sp>
      <p:cxnSp>
        <p:nvCxnSpPr>
          <p:cNvPr id="980018" name="AutoShape 50"/>
          <p:cNvCxnSpPr>
            <a:cxnSpLocks noChangeShapeType="1"/>
            <a:stCxn id="979975" idx="1"/>
            <a:endCxn id="979995" idx="6"/>
          </p:cNvCxnSpPr>
          <p:nvPr/>
        </p:nvCxnSpPr>
        <p:spPr bwMode="auto">
          <a:xfrm flipH="1" flipV="1">
            <a:off x="4808709" y="4033839"/>
            <a:ext cx="1792116" cy="124698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9" name="AutoShape 51"/>
          <p:cNvCxnSpPr>
            <a:cxnSpLocks noChangeShapeType="1"/>
            <a:stCxn id="979995" idx="4"/>
            <a:endCxn id="979993" idx="0"/>
          </p:cNvCxnSpPr>
          <p:nvPr/>
        </p:nvCxnSpPr>
        <p:spPr bwMode="auto">
          <a:xfrm>
            <a:off x="4110832" y="4196135"/>
            <a:ext cx="151606" cy="146489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0" name="AutoShape 52"/>
          <p:cNvCxnSpPr>
            <a:cxnSpLocks noChangeShapeType="1"/>
            <a:stCxn id="979987" idx="6"/>
            <a:endCxn id="979989" idx="1"/>
          </p:cNvCxnSpPr>
          <p:nvPr/>
        </p:nvCxnSpPr>
        <p:spPr bwMode="auto">
          <a:xfrm flipV="1">
            <a:off x="8051663" y="1416845"/>
            <a:ext cx="455751" cy="18176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1" name="AutoShape 53"/>
          <p:cNvCxnSpPr>
            <a:cxnSpLocks noChangeShapeType="1"/>
            <a:stCxn id="979990" idx="6"/>
            <a:endCxn id="979989" idx="1"/>
          </p:cNvCxnSpPr>
          <p:nvPr/>
        </p:nvCxnSpPr>
        <p:spPr bwMode="auto">
          <a:xfrm flipV="1">
            <a:off x="8185563" y="1416845"/>
            <a:ext cx="321851" cy="54213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2" name="AutoShape 54"/>
          <p:cNvCxnSpPr>
            <a:cxnSpLocks noChangeShapeType="1"/>
            <a:stCxn id="979991" idx="6"/>
            <a:endCxn id="979994" idx="2"/>
          </p:cNvCxnSpPr>
          <p:nvPr/>
        </p:nvCxnSpPr>
        <p:spPr bwMode="auto">
          <a:xfrm>
            <a:off x="8007576" y="3443288"/>
            <a:ext cx="934694" cy="76200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3" name="AutoShape 55"/>
          <p:cNvCxnSpPr>
            <a:cxnSpLocks noChangeShapeType="1"/>
            <a:stCxn id="979992" idx="6"/>
            <a:endCxn id="979989" idx="1"/>
          </p:cNvCxnSpPr>
          <p:nvPr/>
        </p:nvCxnSpPr>
        <p:spPr bwMode="auto">
          <a:xfrm flipV="1">
            <a:off x="8219073" y="1416844"/>
            <a:ext cx="288341" cy="9453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4" name="AutoShape 56"/>
          <p:cNvCxnSpPr>
            <a:cxnSpLocks noChangeShapeType="1"/>
            <a:stCxn id="979980" idx="6"/>
            <a:endCxn id="979973" idx="1"/>
          </p:cNvCxnSpPr>
          <p:nvPr/>
        </p:nvCxnSpPr>
        <p:spPr bwMode="auto">
          <a:xfrm flipV="1">
            <a:off x="3046051" y="2889251"/>
            <a:ext cx="170224" cy="85725"/>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5" name="AutoShape 57"/>
          <p:cNvCxnSpPr>
            <a:cxnSpLocks noChangeShapeType="1"/>
            <a:stCxn id="979981" idx="6"/>
            <a:endCxn id="979973" idx="1"/>
          </p:cNvCxnSpPr>
          <p:nvPr/>
        </p:nvCxnSpPr>
        <p:spPr bwMode="auto">
          <a:xfrm flipV="1">
            <a:off x="3046051" y="2889250"/>
            <a:ext cx="170224" cy="76993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6" name="AutoShape 58"/>
          <p:cNvCxnSpPr>
            <a:cxnSpLocks noChangeShapeType="1"/>
            <a:stCxn id="979979" idx="7"/>
            <a:endCxn id="979973" idx="1"/>
          </p:cNvCxnSpPr>
          <p:nvPr/>
        </p:nvCxnSpPr>
        <p:spPr bwMode="auto">
          <a:xfrm flipV="1">
            <a:off x="2957991" y="2889250"/>
            <a:ext cx="258284" cy="122378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7" name="AutoShape 59"/>
          <p:cNvCxnSpPr>
            <a:cxnSpLocks noChangeShapeType="1"/>
            <a:stCxn id="979982" idx="7"/>
            <a:endCxn id="979973" idx="2"/>
          </p:cNvCxnSpPr>
          <p:nvPr/>
        </p:nvCxnSpPr>
        <p:spPr bwMode="auto">
          <a:xfrm flipV="1">
            <a:off x="3255904" y="4365625"/>
            <a:ext cx="860484" cy="25223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28" name="AutoShape 60"/>
          <p:cNvSpPr>
            <a:spLocks noChangeArrowheads="1"/>
          </p:cNvSpPr>
          <p:nvPr/>
        </p:nvSpPr>
        <p:spPr bwMode="auto">
          <a:xfrm>
            <a:off x="8112126" y="5445126"/>
            <a:ext cx="2447925" cy="1439863"/>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a:solidFill>
                  <a:srgbClr val="663300"/>
                </a:solidFill>
                <a:latin typeface="ＭＳ Ｐゴシック" panose="020B0600070205080204" pitchFamily="50" charset="-128"/>
              </a:rPr>
              <a:t>・</a:t>
            </a:r>
            <a:r>
              <a:rPr lang="en-US" altLang="ja-JP" sz="1200">
                <a:solidFill>
                  <a:srgbClr val="663300"/>
                </a:solidFill>
                <a:latin typeface="ＭＳ Ｐゴシック" panose="020B0600070205080204" pitchFamily="50" charset="-128"/>
              </a:rPr>
              <a:t>Web2.0</a:t>
            </a:r>
            <a:r>
              <a:rPr lang="ja-JP" altLang="en-US" sz="1200">
                <a:solidFill>
                  <a:srgbClr val="663300"/>
                </a:solidFill>
                <a:latin typeface="ＭＳ Ｐゴシック" panose="020B0600070205080204" pitchFamily="50" charset="-128"/>
              </a:rPr>
              <a:t>的なサービスを積極的に適用</a:t>
            </a:r>
          </a:p>
          <a:p>
            <a:pPr fontAlgn="base">
              <a:spcBef>
                <a:spcPct val="0"/>
              </a:spcBef>
              <a:spcAft>
                <a:spcPct val="0"/>
              </a:spcAft>
            </a:pPr>
            <a:r>
              <a:rPr lang="ja-JP" altLang="en-US" sz="1200">
                <a:solidFill>
                  <a:srgbClr val="663300"/>
                </a:solidFill>
                <a:latin typeface="ＭＳ Ｐゴシック" panose="020B0600070205080204" pitchFamily="50" charset="-128"/>
              </a:rPr>
              <a:t>・利用者参加型のサービスを目指す</a:t>
            </a:r>
            <a:endParaRPr lang="ja-JP" altLang="en-US" sz="1600">
              <a:solidFill>
                <a:srgbClr val="663300"/>
              </a:solidFill>
              <a:latin typeface="HG丸ｺﾞｼｯｸM-PRO" panose="020F0600000000000000" pitchFamily="50" charset="-128"/>
              <a:ea typeface="HG丸ｺﾞｼｯｸM-PRO" panose="020F0600000000000000" pitchFamily="50" charset="-128"/>
            </a:endParaRPr>
          </a:p>
          <a:p>
            <a:pPr fontAlgn="base">
              <a:spcBef>
                <a:spcPct val="0"/>
              </a:spcBef>
              <a:spcAft>
                <a:spcPct val="0"/>
              </a:spcAft>
            </a:pPr>
            <a:endParaRPr lang="en-US" altLang="ja-JP" sz="1200">
              <a:solidFill>
                <a:srgbClr val="663300"/>
              </a:solidFill>
              <a:latin typeface="ＭＳ Ｐゴシック" panose="020B0600070205080204" pitchFamily="50" charset="-128"/>
            </a:endParaRPr>
          </a:p>
        </p:txBody>
      </p:sp>
      <p:sp>
        <p:nvSpPr>
          <p:cNvPr id="980029" name="AutoShape 61"/>
          <p:cNvSpPr>
            <a:spLocks noChangeArrowheads="1"/>
          </p:cNvSpPr>
          <p:nvPr/>
        </p:nvSpPr>
        <p:spPr bwMode="auto">
          <a:xfrm>
            <a:off x="3000376" y="4941888"/>
            <a:ext cx="1008063" cy="431800"/>
          </a:xfrm>
          <a:prstGeom prst="wedgeRoundRectCallout">
            <a:avLst>
              <a:gd name="adj1" fmla="val 63856"/>
              <a:gd name="adj2" fmla="val 14338"/>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リンクリゾルバでナビゲート</a:t>
            </a:r>
            <a:r>
              <a:rPr lang="ja-JP" altLang="en-US" sz="900" b="1">
                <a:solidFill>
                  <a:srgbClr val="000000"/>
                </a:solidFill>
                <a:latin typeface="ＭＳ Ｐゴシック" panose="020B0600070205080204" pitchFamily="50" charset="-128"/>
              </a:rPr>
              <a:t> </a:t>
            </a:r>
            <a:endParaRPr lang="ja-JP" altLang="en-US" sz="900">
              <a:solidFill>
                <a:srgbClr val="0000FF"/>
              </a:solidFill>
              <a:latin typeface="ＭＳ Ｐゴシック" panose="020B0600070205080204" pitchFamily="50" charset="-128"/>
            </a:endParaRPr>
          </a:p>
        </p:txBody>
      </p:sp>
      <p:sp>
        <p:nvSpPr>
          <p:cNvPr id="980030" name="AutoShape 62"/>
          <p:cNvSpPr>
            <a:spLocks noChangeArrowheads="1"/>
          </p:cNvSpPr>
          <p:nvPr/>
        </p:nvSpPr>
        <p:spPr bwMode="auto">
          <a:xfrm>
            <a:off x="1703388" y="1268413"/>
            <a:ext cx="1008062" cy="431800"/>
          </a:xfrm>
          <a:prstGeom prst="wedgeRoundRectCallout">
            <a:avLst>
              <a:gd name="adj1" fmla="val 39449"/>
              <a:gd name="adj2" fmla="val 16875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横断検索もしくはハーベスト</a:t>
            </a:r>
            <a:r>
              <a:rPr lang="ja-JP" altLang="en-US" sz="900" b="1">
                <a:solidFill>
                  <a:srgbClr val="000000"/>
                </a:solidFill>
                <a:latin typeface="ＭＳ Ｐゴシック" panose="020B0600070205080204" pitchFamily="50" charset="-128"/>
              </a:rPr>
              <a:t> </a:t>
            </a:r>
            <a:endParaRPr lang="ja-JP" altLang="en-US" sz="900">
              <a:solidFill>
                <a:srgbClr val="0000FF"/>
              </a:solidFill>
              <a:latin typeface="ＭＳ Ｐゴシック" panose="020B0600070205080204" pitchFamily="50" charset="-128"/>
            </a:endParaRPr>
          </a:p>
        </p:txBody>
      </p:sp>
      <p:sp>
        <p:nvSpPr>
          <p:cNvPr id="980031" name="AutoShape 63"/>
          <p:cNvSpPr>
            <a:spLocks noChangeArrowheads="1"/>
          </p:cNvSpPr>
          <p:nvPr/>
        </p:nvSpPr>
        <p:spPr bwMode="auto">
          <a:xfrm>
            <a:off x="1703388" y="3860800"/>
            <a:ext cx="1223962" cy="215900"/>
          </a:xfrm>
          <a:prstGeom prst="wedgeRoundRectCallout">
            <a:avLst>
              <a:gd name="adj1" fmla="val -18481"/>
              <a:gd name="adj2" fmla="val -12573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ユーザ評価の活用</a:t>
            </a:r>
          </a:p>
        </p:txBody>
      </p:sp>
      <p:sp>
        <p:nvSpPr>
          <p:cNvPr id="980032" name="AutoShape 64"/>
          <p:cNvSpPr>
            <a:spLocks noChangeArrowheads="1"/>
          </p:cNvSpPr>
          <p:nvPr/>
        </p:nvSpPr>
        <p:spPr bwMode="auto">
          <a:xfrm>
            <a:off x="1703388" y="4365625"/>
            <a:ext cx="1439862" cy="215900"/>
          </a:xfrm>
          <a:prstGeom prst="wedgeRoundRectCallout">
            <a:avLst>
              <a:gd name="adj1" fmla="val -33130"/>
              <a:gd name="adj2" fmla="val -9926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ソーシャルブックマーク</a:t>
            </a:r>
          </a:p>
        </p:txBody>
      </p:sp>
      <p:sp>
        <p:nvSpPr>
          <p:cNvPr id="980033" name="AutoShape 65"/>
          <p:cNvSpPr>
            <a:spLocks noChangeArrowheads="1"/>
          </p:cNvSpPr>
          <p:nvPr/>
        </p:nvSpPr>
        <p:spPr bwMode="auto">
          <a:xfrm>
            <a:off x="1703389" y="3284538"/>
            <a:ext cx="936625" cy="215900"/>
          </a:xfrm>
          <a:prstGeom prst="wedgeRoundRectCallout">
            <a:avLst>
              <a:gd name="adj1" fmla="val -16273"/>
              <a:gd name="adj2" fmla="val -13382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0000FF"/>
                </a:solidFill>
                <a:latin typeface="ＭＳ Ｐゴシック" panose="020B0600070205080204" pitchFamily="50" charset="-128"/>
              </a:rPr>
              <a:t>RSS</a:t>
            </a:r>
            <a:r>
              <a:rPr lang="ja-JP" altLang="en-US" sz="900">
                <a:solidFill>
                  <a:srgbClr val="0000FF"/>
                </a:solidFill>
                <a:latin typeface="ＭＳ Ｐゴシック" panose="020B0600070205080204" pitchFamily="50" charset="-128"/>
              </a:rPr>
              <a:t>で提供</a:t>
            </a:r>
          </a:p>
        </p:txBody>
      </p:sp>
      <p:sp>
        <p:nvSpPr>
          <p:cNvPr id="980034" name="AutoShape 66"/>
          <p:cNvSpPr>
            <a:spLocks noChangeArrowheads="1"/>
          </p:cNvSpPr>
          <p:nvPr/>
        </p:nvSpPr>
        <p:spPr bwMode="auto">
          <a:xfrm>
            <a:off x="9696450" y="2852739"/>
            <a:ext cx="863600" cy="649287"/>
          </a:xfrm>
          <a:prstGeom prst="wedgeRoundRectCallout">
            <a:avLst>
              <a:gd name="adj1" fmla="val -285111"/>
              <a:gd name="adj2" fmla="val 13679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0000FF"/>
                </a:solidFill>
                <a:latin typeface="ＭＳ Ｐゴシック" panose="020B0600070205080204" pitchFamily="50" charset="-128"/>
              </a:rPr>
              <a:t>PORTA</a:t>
            </a:r>
            <a:r>
              <a:rPr lang="ja-JP" altLang="en-US" sz="900">
                <a:solidFill>
                  <a:srgbClr val="0000FF"/>
                </a:solidFill>
                <a:latin typeface="ＭＳ Ｐゴシック" panose="020B0600070205080204" pitchFamily="50" charset="-128"/>
              </a:rPr>
              <a:t>サイトへ来なくてもブラウザから利用可</a:t>
            </a:r>
          </a:p>
        </p:txBody>
      </p:sp>
      <p:sp>
        <p:nvSpPr>
          <p:cNvPr id="980035" name="AutoShape 67"/>
          <p:cNvSpPr>
            <a:spLocks noChangeArrowheads="1"/>
          </p:cNvSpPr>
          <p:nvPr/>
        </p:nvSpPr>
        <p:spPr bwMode="auto">
          <a:xfrm>
            <a:off x="6816726" y="5949950"/>
            <a:ext cx="1008063" cy="503238"/>
          </a:xfrm>
          <a:prstGeom prst="wedgeRoundRectCallout">
            <a:avLst>
              <a:gd name="adj1" fmla="val -21181"/>
              <a:gd name="adj2" fmla="val -136435"/>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画面からの基本的なサービスのみ</a:t>
            </a:r>
          </a:p>
        </p:txBody>
      </p:sp>
      <p:sp>
        <p:nvSpPr>
          <p:cNvPr id="980036" name="AutoShape 68"/>
          <p:cNvSpPr>
            <a:spLocks noChangeArrowheads="1"/>
          </p:cNvSpPr>
          <p:nvPr/>
        </p:nvSpPr>
        <p:spPr bwMode="auto">
          <a:xfrm>
            <a:off x="9480550" y="115889"/>
            <a:ext cx="1150938" cy="649287"/>
          </a:xfrm>
          <a:prstGeom prst="wedgeRoundRectCallout">
            <a:avLst>
              <a:gd name="adj1" fmla="val -184069"/>
              <a:gd name="adj2" fmla="val 153667"/>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平成</a:t>
            </a:r>
            <a:r>
              <a:rPr lang="en-US" altLang="ja-JP" sz="900">
                <a:solidFill>
                  <a:srgbClr val="0000FF"/>
                </a:solidFill>
                <a:latin typeface="ＭＳ Ｐゴシック" panose="020B0600070205080204" pitchFamily="50" charset="-128"/>
              </a:rPr>
              <a:t>20</a:t>
            </a:r>
            <a:r>
              <a:rPr lang="ja-JP" altLang="en-US" sz="900">
                <a:solidFill>
                  <a:srgbClr val="0000FF"/>
                </a:solidFill>
                <a:latin typeface="ＭＳ Ｐゴシック" panose="020B0600070205080204" pitchFamily="50" charset="-128"/>
              </a:rPr>
              <a:t>年</a:t>
            </a:r>
            <a:r>
              <a:rPr lang="en-US" altLang="ja-JP" sz="900">
                <a:solidFill>
                  <a:srgbClr val="0000FF"/>
                </a:solidFill>
                <a:latin typeface="ＭＳ Ｐゴシック" panose="020B0600070205080204" pitchFamily="50" charset="-128"/>
              </a:rPr>
              <a:t>3</a:t>
            </a:r>
            <a:r>
              <a:rPr lang="ja-JP" altLang="en-US" sz="900">
                <a:solidFill>
                  <a:srgbClr val="0000FF"/>
                </a:solidFill>
                <a:latin typeface="ＭＳ Ｐゴシック" panose="020B0600070205080204" pitchFamily="50" charset="-128"/>
              </a:rPr>
              <a:t>月公開</a:t>
            </a:r>
          </a:p>
          <a:p>
            <a:pPr fontAlgn="base">
              <a:spcBef>
                <a:spcPct val="0"/>
              </a:spcBef>
              <a:spcAft>
                <a:spcPct val="0"/>
              </a:spcAft>
            </a:pPr>
            <a:r>
              <a:rPr lang="ja-JP" altLang="en-US" sz="900">
                <a:solidFill>
                  <a:srgbClr val="0000FF"/>
                </a:solidFill>
                <a:latin typeface="ＭＳ Ｐゴシック" panose="020B0600070205080204" pitchFamily="50" charset="-128"/>
              </a:rPr>
              <a:t>（</a:t>
            </a:r>
            <a:r>
              <a:rPr lang="en-US" altLang="ja-JP" sz="900">
                <a:solidFill>
                  <a:srgbClr val="0000FF"/>
                </a:solidFill>
                <a:latin typeface="ＭＳ Ｐゴシック" panose="020B0600070205080204" pitchFamily="50" charset="-128"/>
              </a:rPr>
              <a:t>OAI-PMH</a:t>
            </a:r>
            <a:r>
              <a:rPr lang="ja-JP" altLang="en-US" sz="900">
                <a:solidFill>
                  <a:srgbClr val="0000FF"/>
                </a:solidFill>
                <a:latin typeface="ＭＳ Ｐゴシック" panose="020B0600070205080204" pitchFamily="50" charset="-128"/>
              </a:rPr>
              <a:t>は近々公開予定）</a:t>
            </a:r>
          </a:p>
        </p:txBody>
      </p:sp>
      <p:sp>
        <p:nvSpPr>
          <p:cNvPr id="980037" name="Oval 69"/>
          <p:cNvSpPr>
            <a:spLocks noChangeArrowheads="1"/>
          </p:cNvSpPr>
          <p:nvPr/>
        </p:nvSpPr>
        <p:spPr bwMode="auto">
          <a:xfrm>
            <a:off x="6998232" y="2549446"/>
            <a:ext cx="95620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Z39.50</a:t>
            </a:r>
          </a:p>
        </p:txBody>
      </p:sp>
      <p:cxnSp>
        <p:nvCxnSpPr>
          <p:cNvPr id="980038" name="AutoShape 70"/>
          <p:cNvCxnSpPr>
            <a:cxnSpLocks noChangeShapeType="1"/>
            <a:stCxn id="979986" idx="3"/>
            <a:endCxn id="980037" idx="2"/>
          </p:cNvCxnSpPr>
          <p:nvPr/>
        </p:nvCxnSpPr>
        <p:spPr bwMode="auto">
          <a:xfrm>
            <a:off x="6456363" y="2256631"/>
            <a:ext cx="541868" cy="465932"/>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39" name="AutoShape 71"/>
          <p:cNvCxnSpPr>
            <a:cxnSpLocks noChangeShapeType="1"/>
            <a:stCxn id="980037" idx="6"/>
            <a:endCxn id="979989" idx="1"/>
          </p:cNvCxnSpPr>
          <p:nvPr/>
        </p:nvCxnSpPr>
        <p:spPr bwMode="auto">
          <a:xfrm flipV="1">
            <a:off x="7954433" y="1416845"/>
            <a:ext cx="552981" cy="13057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40" name="Rectangle 72"/>
          <p:cNvSpPr>
            <a:spLocks noChangeArrowheads="1"/>
          </p:cNvSpPr>
          <p:nvPr/>
        </p:nvSpPr>
        <p:spPr bwMode="auto">
          <a:xfrm>
            <a:off x="4367214" y="6308725"/>
            <a:ext cx="1628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en-US" altLang="ja-JP" sz="800">
                <a:solidFill>
                  <a:srgbClr val="FF0101"/>
                </a:solidFill>
                <a:latin typeface="HG丸ｺﾞｼｯｸM-PRO" panose="020F0600000000000000" pitchFamily="50" charset="-128"/>
                <a:ea typeface="HG丸ｺﾞｼｯｸM-PRO" panose="020F0600000000000000" pitchFamily="50" charset="-128"/>
              </a:rPr>
              <a:t>Web</a:t>
            </a:r>
            <a:r>
              <a:rPr lang="ja-JP" altLang="en-US" sz="800">
                <a:solidFill>
                  <a:srgbClr val="FF0101"/>
                </a:solidFill>
                <a:latin typeface="HG丸ｺﾞｼｯｸM-PRO" panose="020F0600000000000000" pitchFamily="50" charset="-128"/>
                <a:ea typeface="HG丸ｺﾞｼｯｸM-PRO" panose="020F0600000000000000" pitchFamily="50" charset="-128"/>
              </a:rPr>
              <a:t>サービスインタフェース、</a:t>
            </a:r>
          </a:p>
          <a:p>
            <a:pPr algn="ctr" fontAlgn="base">
              <a:spcBef>
                <a:spcPct val="0"/>
              </a:spcBef>
              <a:spcAft>
                <a:spcPct val="0"/>
              </a:spcAft>
            </a:pPr>
            <a:r>
              <a:rPr lang="en-US" altLang="ja-JP" sz="800">
                <a:solidFill>
                  <a:srgbClr val="FF0101"/>
                </a:solidFill>
                <a:latin typeface="HG丸ｺﾞｼｯｸM-PRO" panose="020F0600000000000000" pitchFamily="50" charset="-128"/>
                <a:ea typeface="HG丸ｺﾞｼｯｸM-PRO" panose="020F0600000000000000" pitchFamily="50" charset="-128"/>
              </a:rPr>
              <a:t>OpenURL</a:t>
            </a:r>
            <a:r>
              <a:rPr lang="ja-JP" altLang="en-US" sz="800">
                <a:solidFill>
                  <a:srgbClr val="FF0101"/>
                </a:solidFill>
                <a:latin typeface="HG丸ｺﾞｼｯｸM-PRO" panose="020F0600000000000000" pitchFamily="50" charset="-128"/>
                <a:ea typeface="HG丸ｺﾞｼｯｸM-PRO" panose="020F0600000000000000" pitchFamily="50" charset="-128"/>
              </a:rPr>
              <a:t>等対応サイト</a:t>
            </a:r>
          </a:p>
        </p:txBody>
      </p:sp>
      <p:sp>
        <p:nvSpPr>
          <p:cNvPr id="980041" name="Rectangle 73"/>
          <p:cNvSpPr>
            <a:spLocks noChangeArrowheads="1"/>
          </p:cNvSpPr>
          <p:nvPr/>
        </p:nvSpPr>
        <p:spPr bwMode="auto">
          <a:xfrm>
            <a:off x="9444038" y="788988"/>
            <a:ext cx="895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800">
                <a:solidFill>
                  <a:srgbClr val="FF0101"/>
                </a:solidFill>
                <a:latin typeface="HG丸ｺﾞｼｯｸM-PRO" panose="020F0600000000000000" pitchFamily="50" charset="-128"/>
                <a:ea typeface="HG丸ｺﾞｼｯｸM-PRO" panose="020F0600000000000000" pitchFamily="50" charset="-128"/>
              </a:rPr>
              <a:t>ポータルサイト</a:t>
            </a:r>
          </a:p>
          <a:p>
            <a:pPr algn="ctr" fontAlgn="base">
              <a:spcBef>
                <a:spcPct val="0"/>
              </a:spcBef>
              <a:spcAft>
                <a:spcPct val="0"/>
              </a:spcAft>
            </a:pPr>
            <a:r>
              <a:rPr lang="en-US" altLang="ja-JP" sz="800">
                <a:solidFill>
                  <a:srgbClr val="FF0101"/>
                </a:solidFill>
                <a:latin typeface="HG丸ｺﾞｼｯｸM-PRO" panose="020F0600000000000000" pitchFamily="50" charset="-128"/>
                <a:ea typeface="HG丸ｺﾞｼｯｸM-PRO" panose="020F0600000000000000" pitchFamily="50" charset="-128"/>
              </a:rPr>
              <a:t>DB</a:t>
            </a:r>
            <a:r>
              <a:rPr lang="ja-JP" altLang="en-US" sz="800">
                <a:solidFill>
                  <a:srgbClr val="FF0101"/>
                </a:solidFill>
                <a:latin typeface="HG丸ｺﾞｼｯｸM-PRO" panose="020F0600000000000000" pitchFamily="50" charset="-128"/>
                <a:ea typeface="HG丸ｺﾞｼｯｸM-PRO" panose="020F0600000000000000" pitchFamily="50" charset="-128"/>
              </a:rPr>
              <a:t>提供サイト</a:t>
            </a:r>
          </a:p>
        </p:txBody>
      </p:sp>
      <p:sp>
        <p:nvSpPr>
          <p:cNvPr id="980042" name="AutoShape 74"/>
          <p:cNvSpPr>
            <a:spLocks noChangeArrowheads="1"/>
          </p:cNvSpPr>
          <p:nvPr/>
        </p:nvSpPr>
        <p:spPr bwMode="auto">
          <a:xfrm>
            <a:off x="1524001" y="5013325"/>
            <a:ext cx="1439863" cy="215900"/>
          </a:xfrm>
          <a:prstGeom prst="wedgeRoundRectCallout">
            <a:avLst>
              <a:gd name="adj1" fmla="val -8324"/>
              <a:gd name="adj2" fmla="val -13161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自分用にカスタマイズ</a:t>
            </a:r>
          </a:p>
        </p:txBody>
      </p:sp>
      <p:sp>
        <p:nvSpPr>
          <p:cNvPr id="980043" name="AutoShape 75"/>
          <p:cNvSpPr>
            <a:spLocks noChangeArrowheads="1"/>
          </p:cNvSpPr>
          <p:nvPr/>
        </p:nvSpPr>
        <p:spPr bwMode="auto">
          <a:xfrm>
            <a:off x="5592763" y="1125539"/>
            <a:ext cx="1225550" cy="503237"/>
          </a:xfrm>
          <a:prstGeom prst="wedgeRoundRectCallout">
            <a:avLst>
              <a:gd name="adj1" fmla="val -86398"/>
              <a:gd name="adj2" fmla="val 8722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大学、研究機関等による研究開発成果を積極的に適用</a:t>
            </a:r>
          </a:p>
        </p:txBody>
      </p:sp>
      <p:sp>
        <p:nvSpPr>
          <p:cNvPr id="980044" name="Oval 76"/>
          <p:cNvSpPr>
            <a:spLocks noChangeArrowheads="1"/>
          </p:cNvSpPr>
          <p:nvPr/>
        </p:nvSpPr>
        <p:spPr bwMode="auto">
          <a:xfrm>
            <a:off x="7141320" y="2909808"/>
            <a:ext cx="654148"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RSS</a:t>
            </a:r>
          </a:p>
        </p:txBody>
      </p:sp>
      <p:sp>
        <p:nvSpPr>
          <p:cNvPr id="980045" name="AutoShape 77"/>
          <p:cNvSpPr>
            <a:spLocks noChangeArrowheads="1"/>
          </p:cNvSpPr>
          <p:nvPr/>
        </p:nvSpPr>
        <p:spPr bwMode="auto">
          <a:xfrm>
            <a:off x="8832850" y="2565401"/>
            <a:ext cx="863600" cy="360363"/>
          </a:xfrm>
          <a:prstGeom prst="wedgeRoundRectCallout">
            <a:avLst>
              <a:gd name="adj1" fmla="val -170037"/>
              <a:gd name="adj2" fmla="val 55727"/>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新着・更新のみ</a:t>
            </a:r>
          </a:p>
        </p:txBody>
      </p:sp>
      <p:cxnSp>
        <p:nvCxnSpPr>
          <p:cNvPr id="980046" name="AutoShape 78"/>
          <p:cNvCxnSpPr>
            <a:cxnSpLocks noChangeShapeType="1"/>
            <a:endCxn id="980044" idx="2"/>
          </p:cNvCxnSpPr>
          <p:nvPr/>
        </p:nvCxnSpPr>
        <p:spPr bwMode="auto">
          <a:xfrm>
            <a:off x="6475414" y="2500313"/>
            <a:ext cx="665907" cy="582612"/>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47" name="AutoShape 79"/>
          <p:cNvCxnSpPr>
            <a:cxnSpLocks noChangeShapeType="1"/>
            <a:stCxn id="980044" idx="6"/>
            <a:endCxn id="979989" idx="1"/>
          </p:cNvCxnSpPr>
          <p:nvPr/>
        </p:nvCxnSpPr>
        <p:spPr bwMode="auto">
          <a:xfrm flipV="1">
            <a:off x="7795469" y="1416845"/>
            <a:ext cx="711945" cy="166608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48" name="AutoShape 80"/>
          <p:cNvSpPr>
            <a:spLocks noChangeArrowheads="1"/>
          </p:cNvSpPr>
          <p:nvPr/>
        </p:nvSpPr>
        <p:spPr bwMode="auto">
          <a:xfrm>
            <a:off x="9625013" y="1844676"/>
            <a:ext cx="863600" cy="506413"/>
          </a:xfrm>
          <a:prstGeom prst="wedgeRoundRectCallout">
            <a:avLst>
              <a:gd name="adj1" fmla="val -135662"/>
              <a:gd name="adj2" fmla="val 1394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0000FF"/>
                </a:solidFill>
                <a:latin typeface="ＭＳ Ｐゴシック" panose="020B0600070205080204" pitchFamily="50" charset="-128"/>
              </a:rPr>
              <a:t>PORTA</a:t>
            </a:r>
            <a:r>
              <a:rPr lang="ja-JP" altLang="en-US" sz="900">
                <a:solidFill>
                  <a:srgbClr val="0000FF"/>
                </a:solidFill>
                <a:latin typeface="ＭＳ Ｐゴシック" panose="020B0600070205080204" pitchFamily="50" charset="-128"/>
              </a:rPr>
              <a:t>も含めてサービス提供</a:t>
            </a:r>
          </a:p>
        </p:txBody>
      </p:sp>
      <p:sp>
        <p:nvSpPr>
          <p:cNvPr id="980049" name="Oval 81"/>
          <p:cNvSpPr>
            <a:spLocks noChangeArrowheads="1"/>
          </p:cNvSpPr>
          <p:nvPr/>
        </p:nvSpPr>
        <p:spPr bwMode="auto">
          <a:xfrm>
            <a:off x="8367554" y="4724401"/>
            <a:ext cx="692468" cy="862013"/>
          </a:xfrm>
          <a:prstGeom prst="ellipse">
            <a:avLst/>
          </a:prstGeom>
          <a:gradFill rotWithShape="1">
            <a:gsLst>
              <a:gs pos="0">
                <a:schemeClr val="bg1"/>
              </a:gs>
              <a:gs pos="100000">
                <a:srgbClr val="FF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eaVert" anchor="ctr">
            <a:spAutoFit/>
          </a:bodyPr>
          <a:lstStyle/>
          <a:p>
            <a:pPr algn="ctr" fontAlgn="base">
              <a:spcBef>
                <a:spcPct val="0"/>
              </a:spcBef>
              <a:spcAft>
                <a:spcPct val="0"/>
              </a:spcAft>
            </a:pPr>
            <a:r>
              <a:rPr lang="ja-JP" altLang="en-US" sz="1000">
                <a:solidFill>
                  <a:srgbClr val="000000"/>
                </a:solidFill>
                <a:latin typeface="HG丸ｺﾞｼｯｸM-PRO" panose="020F0600000000000000" pitchFamily="50" charset="-128"/>
                <a:ea typeface="HG丸ｺﾞｼｯｸM-PRO" panose="020F0600000000000000" pitchFamily="50" charset="-128"/>
              </a:rPr>
              <a:t>ダウンロード</a:t>
            </a:r>
            <a:endParaRPr lang="ja-JP" altLang="en-US" sz="800" b="1">
              <a:solidFill>
                <a:srgbClr val="3333CC"/>
              </a:solidFill>
              <a:latin typeface="HG丸ｺﾞｼｯｸM-PRO" panose="020F0600000000000000" pitchFamily="50" charset="-128"/>
              <a:ea typeface="HG丸ｺﾞｼｯｸM-PRO" panose="020F0600000000000000" pitchFamily="50" charset="-128"/>
            </a:endParaRPr>
          </a:p>
        </p:txBody>
      </p:sp>
      <p:sp>
        <p:nvSpPr>
          <p:cNvPr id="980050" name="Freeform 82"/>
          <p:cNvSpPr>
            <a:spLocks/>
          </p:cNvSpPr>
          <p:nvPr/>
        </p:nvSpPr>
        <p:spPr bwMode="auto">
          <a:xfrm>
            <a:off x="12588875" y="5589588"/>
            <a:ext cx="2230438" cy="512762"/>
          </a:xfrm>
          <a:custGeom>
            <a:avLst/>
            <a:gdLst>
              <a:gd name="T0" fmla="*/ 0 w 1405"/>
              <a:gd name="T1" fmla="*/ 323 h 323"/>
              <a:gd name="T2" fmla="*/ 490 w 1405"/>
              <a:gd name="T3" fmla="*/ 48 h 323"/>
              <a:gd name="T4" fmla="*/ 1138 w 1405"/>
              <a:gd name="T5" fmla="*/ 32 h 323"/>
              <a:gd name="T6" fmla="*/ 1405 w 1405"/>
              <a:gd name="T7" fmla="*/ 141 h 323"/>
            </a:gdLst>
            <a:ahLst/>
            <a:cxnLst>
              <a:cxn ang="0">
                <a:pos x="T0" y="T1"/>
              </a:cxn>
              <a:cxn ang="0">
                <a:pos x="T2" y="T3"/>
              </a:cxn>
              <a:cxn ang="0">
                <a:pos x="T4" y="T5"/>
              </a:cxn>
              <a:cxn ang="0">
                <a:pos x="T6" y="T7"/>
              </a:cxn>
            </a:cxnLst>
            <a:rect l="0" t="0" r="r" b="b"/>
            <a:pathLst>
              <a:path w="1405" h="323">
                <a:moveTo>
                  <a:pt x="0" y="323"/>
                </a:moveTo>
                <a:cubicBezTo>
                  <a:pt x="81" y="277"/>
                  <a:pt x="300" y="96"/>
                  <a:pt x="490" y="48"/>
                </a:cubicBezTo>
                <a:cubicBezTo>
                  <a:pt x="680" y="0"/>
                  <a:pt x="986" y="17"/>
                  <a:pt x="1138" y="32"/>
                </a:cubicBezTo>
                <a:cubicBezTo>
                  <a:pt x="1290" y="47"/>
                  <a:pt x="1350" y="118"/>
                  <a:pt x="1405" y="141"/>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sp>
        <p:nvSpPr>
          <p:cNvPr id="980051" name="AutoShape 83"/>
          <p:cNvSpPr>
            <a:spLocks noChangeArrowheads="1"/>
          </p:cNvSpPr>
          <p:nvPr/>
        </p:nvSpPr>
        <p:spPr bwMode="auto">
          <a:xfrm>
            <a:off x="9444038" y="5013326"/>
            <a:ext cx="1223962" cy="358775"/>
          </a:xfrm>
          <a:prstGeom prst="wedgeRoundRectCallout">
            <a:avLst>
              <a:gd name="adj1" fmla="val -85407"/>
              <a:gd name="adj2" fmla="val -2168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検索結果を</a:t>
            </a:r>
            <a:r>
              <a:rPr lang="en-US" altLang="ja-JP" sz="900">
                <a:solidFill>
                  <a:srgbClr val="0000FF"/>
                </a:solidFill>
                <a:latin typeface="ＭＳ Ｐゴシック" panose="020B0600070205080204" pitchFamily="50" charset="-128"/>
              </a:rPr>
              <a:t>XML</a:t>
            </a:r>
            <a:r>
              <a:rPr lang="ja-JP" altLang="en-US" sz="900">
                <a:solidFill>
                  <a:srgbClr val="0000FF"/>
                </a:solidFill>
                <a:latin typeface="ＭＳ Ｐゴシック" panose="020B0600070205080204" pitchFamily="50" charset="-128"/>
              </a:rPr>
              <a:t>でダウンロード</a:t>
            </a:r>
          </a:p>
        </p:txBody>
      </p:sp>
      <p:sp>
        <p:nvSpPr>
          <p:cNvPr id="980052" name="Freeform 84"/>
          <p:cNvSpPr>
            <a:spLocks/>
          </p:cNvSpPr>
          <p:nvPr/>
        </p:nvSpPr>
        <p:spPr bwMode="auto">
          <a:xfrm>
            <a:off x="10668001" y="3789364"/>
            <a:ext cx="2087563" cy="71437"/>
          </a:xfrm>
          <a:custGeom>
            <a:avLst/>
            <a:gdLst>
              <a:gd name="T0" fmla="*/ 0 w 1224"/>
              <a:gd name="T1" fmla="*/ 519 h 519"/>
              <a:gd name="T2" fmla="*/ 477 w 1224"/>
              <a:gd name="T3" fmla="*/ 417 h 519"/>
              <a:gd name="T4" fmla="*/ 925 w 1224"/>
              <a:gd name="T5" fmla="*/ 209 h 519"/>
              <a:gd name="T6" fmla="*/ 1224 w 1224"/>
              <a:gd name="T7" fmla="*/ 0 h 519"/>
            </a:gdLst>
            <a:ahLst/>
            <a:cxnLst>
              <a:cxn ang="0">
                <a:pos x="T0" y="T1"/>
              </a:cxn>
              <a:cxn ang="0">
                <a:pos x="T2" y="T3"/>
              </a:cxn>
              <a:cxn ang="0">
                <a:pos x="T4" y="T5"/>
              </a:cxn>
              <a:cxn ang="0">
                <a:pos x="T6" y="T7"/>
              </a:cxn>
            </a:cxnLst>
            <a:rect l="0" t="0" r="r" b="b"/>
            <a:pathLst>
              <a:path w="1224" h="519">
                <a:moveTo>
                  <a:pt x="0" y="519"/>
                </a:moveTo>
                <a:cubicBezTo>
                  <a:pt x="79" y="502"/>
                  <a:pt x="323" y="469"/>
                  <a:pt x="477" y="417"/>
                </a:cubicBezTo>
                <a:cubicBezTo>
                  <a:pt x="631" y="365"/>
                  <a:pt x="801" y="279"/>
                  <a:pt x="925" y="209"/>
                </a:cubicBezTo>
                <a:cubicBezTo>
                  <a:pt x="1049" y="139"/>
                  <a:pt x="1162" y="44"/>
                  <a:pt x="1224"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cxnSp>
        <p:nvCxnSpPr>
          <p:cNvPr id="980053" name="AutoShape 85"/>
          <p:cNvCxnSpPr>
            <a:cxnSpLocks noChangeShapeType="1"/>
            <a:stCxn id="979985" idx="6"/>
            <a:endCxn id="979994" idx="2"/>
          </p:cNvCxnSpPr>
          <p:nvPr/>
        </p:nvCxnSpPr>
        <p:spPr bwMode="auto">
          <a:xfrm>
            <a:off x="7727588" y="4127500"/>
            <a:ext cx="1214682" cy="77789"/>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4" name="AutoShape 86"/>
          <p:cNvCxnSpPr>
            <a:cxnSpLocks noChangeShapeType="1"/>
            <a:stCxn id="979983" idx="6"/>
            <a:endCxn id="979994" idx="2"/>
          </p:cNvCxnSpPr>
          <p:nvPr/>
        </p:nvCxnSpPr>
        <p:spPr bwMode="auto">
          <a:xfrm flipV="1">
            <a:off x="8025821" y="4205289"/>
            <a:ext cx="916449" cy="46196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5" name="AutoShape 87"/>
          <p:cNvCxnSpPr>
            <a:cxnSpLocks noChangeShapeType="1"/>
            <a:stCxn id="979975" idx="3"/>
            <a:endCxn id="979994" idx="2"/>
          </p:cNvCxnSpPr>
          <p:nvPr/>
        </p:nvCxnSpPr>
        <p:spPr bwMode="auto">
          <a:xfrm flipV="1">
            <a:off x="7824789" y="4205289"/>
            <a:ext cx="1117481" cy="1075530"/>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6" name="AutoShape 88"/>
          <p:cNvCxnSpPr>
            <a:cxnSpLocks noChangeShapeType="1"/>
            <a:stCxn id="980044" idx="6"/>
            <a:endCxn id="979994" idx="2"/>
          </p:cNvCxnSpPr>
          <p:nvPr/>
        </p:nvCxnSpPr>
        <p:spPr bwMode="auto">
          <a:xfrm>
            <a:off x="7795468" y="3082925"/>
            <a:ext cx="1146802" cy="112236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Tree>
    <p:extLst>
      <p:ext uri="{BB962C8B-B14F-4D97-AF65-F5344CB8AC3E}">
        <p14:creationId xmlns:p14="http://schemas.microsoft.com/office/powerpoint/2010/main" val="3775922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80030"/>
                                        </p:tgtEl>
                                        <p:attrNameLst>
                                          <p:attrName>style.visibility</p:attrName>
                                        </p:attrNameLst>
                                      </p:cBhvr>
                                      <p:to>
                                        <p:strVal val="visible"/>
                                      </p:to>
                                    </p:set>
                                    <p:anim calcmode="lin" valueType="num">
                                      <p:cBhvr additive="base">
                                        <p:cTn id="7" dur="500" fill="hold"/>
                                        <p:tgtEl>
                                          <p:spTgt spid="980030"/>
                                        </p:tgtEl>
                                        <p:attrNameLst>
                                          <p:attrName>ppt_x</p:attrName>
                                        </p:attrNameLst>
                                      </p:cBhvr>
                                      <p:tavLst>
                                        <p:tav tm="0">
                                          <p:val>
                                            <p:strVal val="#ppt_x"/>
                                          </p:val>
                                        </p:tav>
                                        <p:tav tm="100000">
                                          <p:val>
                                            <p:strVal val="#ppt_x"/>
                                          </p:val>
                                        </p:tav>
                                      </p:tavLst>
                                    </p:anim>
                                    <p:anim calcmode="lin" valueType="num">
                                      <p:cBhvr additive="base">
                                        <p:cTn id="8" dur="500" fill="hold"/>
                                        <p:tgtEl>
                                          <p:spTgt spid="9800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80033"/>
                                        </p:tgtEl>
                                        <p:attrNameLst>
                                          <p:attrName>style.visibility</p:attrName>
                                        </p:attrNameLst>
                                      </p:cBhvr>
                                      <p:to>
                                        <p:strVal val="visible"/>
                                      </p:to>
                                    </p:set>
                                    <p:anim calcmode="lin" valueType="num">
                                      <p:cBhvr additive="base">
                                        <p:cTn id="11" dur="500" fill="hold"/>
                                        <p:tgtEl>
                                          <p:spTgt spid="980033"/>
                                        </p:tgtEl>
                                        <p:attrNameLst>
                                          <p:attrName>ppt_x</p:attrName>
                                        </p:attrNameLst>
                                      </p:cBhvr>
                                      <p:tavLst>
                                        <p:tav tm="0">
                                          <p:val>
                                            <p:strVal val="#ppt_x"/>
                                          </p:val>
                                        </p:tav>
                                        <p:tav tm="100000">
                                          <p:val>
                                            <p:strVal val="#ppt_x"/>
                                          </p:val>
                                        </p:tav>
                                      </p:tavLst>
                                    </p:anim>
                                    <p:anim calcmode="lin" valueType="num">
                                      <p:cBhvr additive="base">
                                        <p:cTn id="12" dur="500" fill="hold"/>
                                        <p:tgtEl>
                                          <p:spTgt spid="9800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80031"/>
                                        </p:tgtEl>
                                        <p:attrNameLst>
                                          <p:attrName>style.visibility</p:attrName>
                                        </p:attrNameLst>
                                      </p:cBhvr>
                                      <p:to>
                                        <p:strVal val="visible"/>
                                      </p:to>
                                    </p:set>
                                    <p:anim calcmode="lin" valueType="num">
                                      <p:cBhvr additive="base">
                                        <p:cTn id="15" dur="500" fill="hold"/>
                                        <p:tgtEl>
                                          <p:spTgt spid="980031"/>
                                        </p:tgtEl>
                                        <p:attrNameLst>
                                          <p:attrName>ppt_x</p:attrName>
                                        </p:attrNameLst>
                                      </p:cBhvr>
                                      <p:tavLst>
                                        <p:tav tm="0">
                                          <p:val>
                                            <p:strVal val="#ppt_x"/>
                                          </p:val>
                                        </p:tav>
                                        <p:tav tm="100000">
                                          <p:val>
                                            <p:strVal val="#ppt_x"/>
                                          </p:val>
                                        </p:tav>
                                      </p:tavLst>
                                    </p:anim>
                                    <p:anim calcmode="lin" valueType="num">
                                      <p:cBhvr additive="base">
                                        <p:cTn id="16" dur="500" fill="hold"/>
                                        <p:tgtEl>
                                          <p:spTgt spid="9800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80032"/>
                                        </p:tgtEl>
                                        <p:attrNameLst>
                                          <p:attrName>style.visibility</p:attrName>
                                        </p:attrNameLst>
                                      </p:cBhvr>
                                      <p:to>
                                        <p:strVal val="visible"/>
                                      </p:to>
                                    </p:set>
                                    <p:anim calcmode="lin" valueType="num">
                                      <p:cBhvr additive="base">
                                        <p:cTn id="19" dur="500" fill="hold"/>
                                        <p:tgtEl>
                                          <p:spTgt spid="980032"/>
                                        </p:tgtEl>
                                        <p:attrNameLst>
                                          <p:attrName>ppt_x</p:attrName>
                                        </p:attrNameLst>
                                      </p:cBhvr>
                                      <p:tavLst>
                                        <p:tav tm="0">
                                          <p:val>
                                            <p:strVal val="#ppt_x"/>
                                          </p:val>
                                        </p:tav>
                                        <p:tav tm="100000">
                                          <p:val>
                                            <p:strVal val="#ppt_x"/>
                                          </p:val>
                                        </p:tav>
                                      </p:tavLst>
                                    </p:anim>
                                    <p:anim calcmode="lin" valueType="num">
                                      <p:cBhvr additive="base">
                                        <p:cTn id="20" dur="500" fill="hold"/>
                                        <p:tgtEl>
                                          <p:spTgt spid="9800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80042"/>
                                        </p:tgtEl>
                                        <p:attrNameLst>
                                          <p:attrName>style.visibility</p:attrName>
                                        </p:attrNameLst>
                                      </p:cBhvr>
                                      <p:to>
                                        <p:strVal val="visible"/>
                                      </p:to>
                                    </p:set>
                                    <p:anim calcmode="lin" valueType="num">
                                      <p:cBhvr additive="base">
                                        <p:cTn id="23" dur="500" fill="hold"/>
                                        <p:tgtEl>
                                          <p:spTgt spid="980042"/>
                                        </p:tgtEl>
                                        <p:attrNameLst>
                                          <p:attrName>ppt_x</p:attrName>
                                        </p:attrNameLst>
                                      </p:cBhvr>
                                      <p:tavLst>
                                        <p:tav tm="0">
                                          <p:val>
                                            <p:strVal val="#ppt_x"/>
                                          </p:val>
                                        </p:tav>
                                        <p:tav tm="100000">
                                          <p:val>
                                            <p:strVal val="#ppt_x"/>
                                          </p:val>
                                        </p:tav>
                                      </p:tavLst>
                                    </p:anim>
                                    <p:anim calcmode="lin" valueType="num">
                                      <p:cBhvr additive="base">
                                        <p:cTn id="24" dur="500" fill="hold"/>
                                        <p:tgtEl>
                                          <p:spTgt spid="9800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80029"/>
                                        </p:tgtEl>
                                        <p:attrNameLst>
                                          <p:attrName>style.visibility</p:attrName>
                                        </p:attrNameLst>
                                      </p:cBhvr>
                                      <p:to>
                                        <p:strVal val="visible"/>
                                      </p:to>
                                    </p:set>
                                    <p:anim calcmode="lin" valueType="num">
                                      <p:cBhvr additive="base">
                                        <p:cTn id="27" dur="500" fill="hold"/>
                                        <p:tgtEl>
                                          <p:spTgt spid="980029"/>
                                        </p:tgtEl>
                                        <p:attrNameLst>
                                          <p:attrName>ppt_x</p:attrName>
                                        </p:attrNameLst>
                                      </p:cBhvr>
                                      <p:tavLst>
                                        <p:tav tm="0">
                                          <p:val>
                                            <p:strVal val="#ppt_x"/>
                                          </p:val>
                                        </p:tav>
                                        <p:tav tm="100000">
                                          <p:val>
                                            <p:strVal val="#ppt_x"/>
                                          </p:val>
                                        </p:tav>
                                      </p:tavLst>
                                    </p:anim>
                                    <p:anim calcmode="lin" valueType="num">
                                      <p:cBhvr additive="base">
                                        <p:cTn id="28" dur="500" fill="hold"/>
                                        <p:tgtEl>
                                          <p:spTgt spid="9800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80043"/>
                                        </p:tgtEl>
                                        <p:attrNameLst>
                                          <p:attrName>style.visibility</p:attrName>
                                        </p:attrNameLst>
                                      </p:cBhvr>
                                      <p:to>
                                        <p:strVal val="visible"/>
                                      </p:to>
                                    </p:set>
                                    <p:anim calcmode="lin" valueType="num">
                                      <p:cBhvr additive="base">
                                        <p:cTn id="31" dur="500" fill="hold"/>
                                        <p:tgtEl>
                                          <p:spTgt spid="980043"/>
                                        </p:tgtEl>
                                        <p:attrNameLst>
                                          <p:attrName>ppt_x</p:attrName>
                                        </p:attrNameLst>
                                      </p:cBhvr>
                                      <p:tavLst>
                                        <p:tav tm="0">
                                          <p:val>
                                            <p:strVal val="#ppt_x"/>
                                          </p:val>
                                        </p:tav>
                                        <p:tav tm="100000">
                                          <p:val>
                                            <p:strVal val="#ppt_x"/>
                                          </p:val>
                                        </p:tav>
                                      </p:tavLst>
                                    </p:anim>
                                    <p:anim calcmode="lin" valueType="num">
                                      <p:cBhvr additive="base">
                                        <p:cTn id="32" dur="500" fill="hold"/>
                                        <p:tgtEl>
                                          <p:spTgt spid="98004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80035"/>
                                        </p:tgtEl>
                                        <p:attrNameLst>
                                          <p:attrName>style.visibility</p:attrName>
                                        </p:attrNameLst>
                                      </p:cBhvr>
                                      <p:to>
                                        <p:strVal val="visible"/>
                                      </p:to>
                                    </p:set>
                                    <p:anim calcmode="lin" valueType="num">
                                      <p:cBhvr additive="base">
                                        <p:cTn id="35" dur="500" fill="hold"/>
                                        <p:tgtEl>
                                          <p:spTgt spid="980035"/>
                                        </p:tgtEl>
                                        <p:attrNameLst>
                                          <p:attrName>ppt_x</p:attrName>
                                        </p:attrNameLst>
                                      </p:cBhvr>
                                      <p:tavLst>
                                        <p:tav tm="0">
                                          <p:val>
                                            <p:strVal val="#ppt_x"/>
                                          </p:val>
                                        </p:tav>
                                        <p:tav tm="100000">
                                          <p:val>
                                            <p:strVal val="#ppt_x"/>
                                          </p:val>
                                        </p:tav>
                                      </p:tavLst>
                                    </p:anim>
                                    <p:anim calcmode="lin" valueType="num">
                                      <p:cBhvr additive="base">
                                        <p:cTn id="36" dur="500" fill="hold"/>
                                        <p:tgtEl>
                                          <p:spTgt spid="9800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80034"/>
                                        </p:tgtEl>
                                        <p:attrNameLst>
                                          <p:attrName>style.visibility</p:attrName>
                                        </p:attrNameLst>
                                      </p:cBhvr>
                                      <p:to>
                                        <p:strVal val="visible"/>
                                      </p:to>
                                    </p:set>
                                    <p:anim calcmode="lin" valueType="num">
                                      <p:cBhvr additive="base">
                                        <p:cTn id="39" dur="500" fill="hold"/>
                                        <p:tgtEl>
                                          <p:spTgt spid="980034"/>
                                        </p:tgtEl>
                                        <p:attrNameLst>
                                          <p:attrName>ppt_x</p:attrName>
                                        </p:attrNameLst>
                                      </p:cBhvr>
                                      <p:tavLst>
                                        <p:tav tm="0">
                                          <p:val>
                                            <p:strVal val="#ppt_x"/>
                                          </p:val>
                                        </p:tav>
                                        <p:tav tm="100000">
                                          <p:val>
                                            <p:strVal val="#ppt_x"/>
                                          </p:val>
                                        </p:tav>
                                      </p:tavLst>
                                    </p:anim>
                                    <p:anim calcmode="lin" valueType="num">
                                      <p:cBhvr additive="base">
                                        <p:cTn id="40" dur="500" fill="hold"/>
                                        <p:tgtEl>
                                          <p:spTgt spid="9800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80045"/>
                                        </p:tgtEl>
                                        <p:attrNameLst>
                                          <p:attrName>style.visibility</p:attrName>
                                        </p:attrNameLst>
                                      </p:cBhvr>
                                      <p:to>
                                        <p:strVal val="visible"/>
                                      </p:to>
                                    </p:set>
                                    <p:anim calcmode="lin" valueType="num">
                                      <p:cBhvr additive="base">
                                        <p:cTn id="43" dur="500" fill="hold"/>
                                        <p:tgtEl>
                                          <p:spTgt spid="980045"/>
                                        </p:tgtEl>
                                        <p:attrNameLst>
                                          <p:attrName>ppt_x</p:attrName>
                                        </p:attrNameLst>
                                      </p:cBhvr>
                                      <p:tavLst>
                                        <p:tav tm="0">
                                          <p:val>
                                            <p:strVal val="#ppt_x"/>
                                          </p:val>
                                        </p:tav>
                                        <p:tav tm="100000">
                                          <p:val>
                                            <p:strVal val="#ppt_x"/>
                                          </p:val>
                                        </p:tav>
                                      </p:tavLst>
                                    </p:anim>
                                    <p:anim calcmode="lin" valueType="num">
                                      <p:cBhvr additive="base">
                                        <p:cTn id="44" dur="500" fill="hold"/>
                                        <p:tgtEl>
                                          <p:spTgt spid="98004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80036"/>
                                        </p:tgtEl>
                                        <p:attrNameLst>
                                          <p:attrName>style.visibility</p:attrName>
                                        </p:attrNameLst>
                                      </p:cBhvr>
                                      <p:to>
                                        <p:strVal val="visible"/>
                                      </p:to>
                                    </p:set>
                                    <p:anim calcmode="lin" valueType="num">
                                      <p:cBhvr additive="base">
                                        <p:cTn id="47" dur="500" fill="hold"/>
                                        <p:tgtEl>
                                          <p:spTgt spid="980036"/>
                                        </p:tgtEl>
                                        <p:attrNameLst>
                                          <p:attrName>ppt_x</p:attrName>
                                        </p:attrNameLst>
                                      </p:cBhvr>
                                      <p:tavLst>
                                        <p:tav tm="0">
                                          <p:val>
                                            <p:strVal val="#ppt_x"/>
                                          </p:val>
                                        </p:tav>
                                        <p:tav tm="100000">
                                          <p:val>
                                            <p:strVal val="#ppt_x"/>
                                          </p:val>
                                        </p:tav>
                                      </p:tavLst>
                                    </p:anim>
                                    <p:anim calcmode="lin" valueType="num">
                                      <p:cBhvr additive="base">
                                        <p:cTn id="48" dur="500" fill="hold"/>
                                        <p:tgtEl>
                                          <p:spTgt spid="9800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80051"/>
                                        </p:tgtEl>
                                        <p:attrNameLst>
                                          <p:attrName>style.visibility</p:attrName>
                                        </p:attrNameLst>
                                      </p:cBhvr>
                                      <p:to>
                                        <p:strVal val="visible"/>
                                      </p:to>
                                    </p:set>
                                    <p:anim calcmode="lin" valueType="num">
                                      <p:cBhvr additive="base">
                                        <p:cTn id="51" dur="500" fill="hold"/>
                                        <p:tgtEl>
                                          <p:spTgt spid="980051"/>
                                        </p:tgtEl>
                                        <p:attrNameLst>
                                          <p:attrName>ppt_x</p:attrName>
                                        </p:attrNameLst>
                                      </p:cBhvr>
                                      <p:tavLst>
                                        <p:tav tm="0">
                                          <p:val>
                                            <p:strVal val="#ppt_x"/>
                                          </p:val>
                                        </p:tav>
                                        <p:tav tm="100000">
                                          <p:val>
                                            <p:strVal val="#ppt_x"/>
                                          </p:val>
                                        </p:tav>
                                      </p:tavLst>
                                    </p:anim>
                                    <p:anim calcmode="lin" valueType="num">
                                      <p:cBhvr additive="base">
                                        <p:cTn id="52" dur="500" fill="hold"/>
                                        <p:tgtEl>
                                          <p:spTgt spid="9800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80048"/>
                                        </p:tgtEl>
                                        <p:attrNameLst>
                                          <p:attrName>style.visibility</p:attrName>
                                        </p:attrNameLst>
                                      </p:cBhvr>
                                      <p:to>
                                        <p:strVal val="visible"/>
                                      </p:to>
                                    </p:set>
                                    <p:anim calcmode="lin" valueType="num">
                                      <p:cBhvr additive="base">
                                        <p:cTn id="55" dur="500" fill="hold"/>
                                        <p:tgtEl>
                                          <p:spTgt spid="980048"/>
                                        </p:tgtEl>
                                        <p:attrNameLst>
                                          <p:attrName>ppt_x</p:attrName>
                                        </p:attrNameLst>
                                      </p:cBhvr>
                                      <p:tavLst>
                                        <p:tav tm="0">
                                          <p:val>
                                            <p:strVal val="#ppt_x"/>
                                          </p:val>
                                        </p:tav>
                                        <p:tav tm="100000">
                                          <p:val>
                                            <p:strVal val="#ppt_x"/>
                                          </p:val>
                                        </p:tav>
                                      </p:tavLst>
                                    </p:anim>
                                    <p:anim calcmode="lin" valueType="num">
                                      <p:cBhvr additive="base">
                                        <p:cTn id="56" dur="500" fill="hold"/>
                                        <p:tgtEl>
                                          <p:spTgt spid="9800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029" grpId="0" animBg="1"/>
      <p:bldP spid="980030" grpId="0" animBg="1"/>
      <p:bldP spid="980031" grpId="0" animBg="1"/>
      <p:bldP spid="980032" grpId="0" animBg="1"/>
      <p:bldP spid="980033" grpId="0" animBg="1"/>
      <p:bldP spid="980034" grpId="0" animBg="1"/>
      <p:bldP spid="980035" grpId="0" animBg="1"/>
      <p:bldP spid="980036" grpId="0" animBg="1"/>
      <p:bldP spid="980042" grpId="0" animBg="1"/>
      <p:bldP spid="980043" grpId="0" animBg="1"/>
      <p:bldP spid="980045" grpId="0" animBg="1"/>
      <p:bldP spid="980048" grpId="0" animBg="1"/>
      <p:bldP spid="98005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スライド番号プレースホルダー 4"/>
          <p:cNvSpPr>
            <a:spLocks noGrp="1"/>
          </p:cNvSpPr>
          <p:nvPr>
            <p:ph type="sldNum" sz="quarter" idx="12"/>
          </p:nvPr>
        </p:nvSpPr>
        <p:spPr/>
        <p:txBody>
          <a:bodyPr/>
          <a:lstStyle/>
          <a:p>
            <a:fld id="{D0094618-DCB5-40D7-B33D-979DA75D4306}" type="slidenum">
              <a:rPr lang="en-US" altLang="ja-JP">
                <a:solidFill>
                  <a:srgbClr val="000000"/>
                </a:solidFill>
              </a:rPr>
              <a:pPr/>
              <a:t>68</a:t>
            </a:fld>
            <a:endParaRPr lang="en-US" altLang="ja-JP">
              <a:solidFill>
                <a:srgbClr val="000000"/>
              </a:solidFill>
            </a:endParaRPr>
          </a:p>
        </p:txBody>
      </p:sp>
      <p:sp>
        <p:nvSpPr>
          <p:cNvPr id="828458" name="Oval 42"/>
          <p:cNvSpPr>
            <a:spLocks noChangeArrowheads="1"/>
          </p:cNvSpPr>
          <p:nvPr/>
        </p:nvSpPr>
        <p:spPr bwMode="auto">
          <a:xfrm>
            <a:off x="7032626" y="3644900"/>
            <a:ext cx="3635375" cy="3213100"/>
          </a:xfrm>
          <a:prstGeom prst="ellipse">
            <a:avLst/>
          </a:prstGeom>
          <a:ln>
            <a:headEnd/>
            <a:tailEnd/>
          </a:ln>
          <a:extLst/>
        </p:spPr>
        <p:style>
          <a:lnRef idx="1">
            <a:schemeClr val="accent1"/>
          </a:lnRef>
          <a:fillRef idx="2">
            <a:schemeClr val="accent1"/>
          </a:fillRef>
          <a:effectRef idx="1">
            <a:schemeClr val="accent1"/>
          </a:effectRef>
          <a:fontRef idx="minor">
            <a:schemeClr val="dk1"/>
          </a:fontRef>
        </p:style>
        <p:txBody>
          <a:bodyPr wrap="none"/>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32" name="AutoShape 16"/>
          <p:cNvSpPr>
            <a:spLocks noChangeArrowheads="1"/>
          </p:cNvSpPr>
          <p:nvPr/>
        </p:nvSpPr>
        <p:spPr bwMode="auto">
          <a:xfrm>
            <a:off x="7535864" y="4049714"/>
            <a:ext cx="2447925" cy="2808287"/>
          </a:xfrm>
          <a:prstGeom prst="can">
            <a:avLst>
              <a:gd name="adj" fmla="val 2868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DB</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20" name="Rectangle 4"/>
          <p:cNvSpPr>
            <a:spLocks noGrp="1" noChangeArrowheads="1"/>
          </p:cNvSpPr>
          <p:nvPr>
            <p:ph type="title"/>
          </p:nvPr>
        </p:nvSpPr>
        <p:spPr>
          <a:xfrm>
            <a:off x="0" y="34609"/>
            <a:ext cx="12192000" cy="797240"/>
          </a:xfrm>
        </p:spPr>
        <p:txBody>
          <a:bodyPr>
            <a:normAutofit/>
          </a:bodyPr>
          <a:lstStyle/>
          <a:p>
            <a:r>
              <a:rPr lang="en-US" altLang="ja-JP" sz="3200" dirty="0"/>
              <a:t>PORTA/DA</a:t>
            </a:r>
            <a:r>
              <a:rPr lang="ja-JP" altLang="en-US" sz="3200" dirty="0"/>
              <a:t>システムで</a:t>
            </a:r>
            <a:r>
              <a:rPr lang="ja-JP" altLang="en-US" sz="3200" dirty="0" smtClean="0"/>
              <a:t>のメタデータ</a:t>
            </a:r>
            <a:r>
              <a:rPr lang="ja-JP" altLang="en-US" sz="3200" dirty="0"/>
              <a:t>の仕様の関係</a:t>
            </a:r>
          </a:p>
        </p:txBody>
      </p:sp>
      <p:sp>
        <p:nvSpPr>
          <p:cNvPr id="828421" name="Oval 5"/>
          <p:cNvSpPr>
            <a:spLocks noChangeArrowheads="1"/>
          </p:cNvSpPr>
          <p:nvPr/>
        </p:nvSpPr>
        <p:spPr bwMode="auto">
          <a:xfrm>
            <a:off x="7319964" y="1484314"/>
            <a:ext cx="3024187" cy="1368425"/>
          </a:xfrm>
          <a:prstGeom prst="ellipse">
            <a:avLst/>
          </a:prstGeom>
          <a:ln>
            <a:headEnd/>
            <a:tailEnd/>
          </a:ln>
          <a:extLst/>
        </p:spPr>
        <p:style>
          <a:lnRef idx="1">
            <a:schemeClr val="accent1"/>
          </a:lnRef>
          <a:fillRef idx="2">
            <a:schemeClr val="accent1"/>
          </a:fillRef>
          <a:effectRef idx="1">
            <a:schemeClr val="accent1"/>
          </a:effectRef>
          <a:fontRef idx="minor">
            <a:schemeClr val="dk1"/>
          </a:fontRef>
        </p:style>
        <p:txBody>
          <a:bodyPr wrap="none"/>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24" name="AutoShape 8"/>
          <p:cNvSpPr>
            <a:spLocks noChangeArrowheads="1"/>
          </p:cNvSpPr>
          <p:nvPr/>
        </p:nvSpPr>
        <p:spPr bwMode="auto">
          <a:xfrm>
            <a:off x="3432176" y="1628775"/>
            <a:ext cx="1008063" cy="503238"/>
          </a:xfrm>
          <a:prstGeom prst="can">
            <a:avLst>
              <a:gd name="adj" fmla="val 25000"/>
            </a:avLst>
          </a:prstGeom>
          <a:gradFill rotWithShape="1">
            <a:gsLst>
              <a:gs pos="0">
                <a:schemeClr val="accent1">
                  <a:gamma/>
                  <a:tint val="0"/>
                  <a:invGamma/>
                </a:schemeClr>
              </a:gs>
              <a:gs pos="100000">
                <a:schemeClr val="accent1"/>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刊行物</a:t>
            </a:r>
          </a:p>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26" name="Oval 10"/>
          <p:cNvSpPr>
            <a:spLocks noChangeArrowheads="1"/>
          </p:cNvSpPr>
          <p:nvPr/>
        </p:nvSpPr>
        <p:spPr bwMode="auto">
          <a:xfrm>
            <a:off x="2855913" y="1412875"/>
            <a:ext cx="2735262" cy="3816350"/>
          </a:xfrm>
          <a:prstGeom prst="ellipse">
            <a:avLst/>
          </a:prstGeom>
          <a:ln>
            <a:headEnd/>
            <a:tailEnd/>
          </a:ln>
          <a:extLst/>
        </p:spPr>
        <p:style>
          <a:lnRef idx="1">
            <a:schemeClr val="accent4"/>
          </a:lnRef>
          <a:fillRef idx="2">
            <a:schemeClr val="accent4"/>
          </a:fillRef>
          <a:effectRef idx="1">
            <a:schemeClr val="accent4"/>
          </a:effectRef>
          <a:fontRef idx="minor">
            <a:schemeClr val="dk1"/>
          </a:fontRef>
        </p:style>
        <p:txBody>
          <a:bodyPr/>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27" name="Text Box 11"/>
          <p:cNvSpPr txBox="1">
            <a:spLocks noChangeArrowheads="1"/>
          </p:cNvSpPr>
          <p:nvPr/>
        </p:nvSpPr>
        <p:spPr bwMode="auto">
          <a:xfrm>
            <a:off x="8110539" y="4410075"/>
            <a:ext cx="1584325" cy="1803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ja-JP" sz="1400">
                <a:solidFill>
                  <a:srgbClr val="000000"/>
                </a:solidFill>
                <a:latin typeface="Meiryo UI" panose="020B0604030504040204" pitchFamily="50" charset="-128"/>
                <a:ea typeface="Meiryo UI" panose="020B0604030504040204" pitchFamily="50" charset="-128"/>
              </a:rPr>
              <a:t>METS</a:t>
            </a: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p:txBody>
      </p:sp>
      <p:sp>
        <p:nvSpPr>
          <p:cNvPr id="828428" name="Text Box 12"/>
          <p:cNvSpPr txBox="1">
            <a:spLocks noChangeArrowheads="1"/>
          </p:cNvSpPr>
          <p:nvPr/>
        </p:nvSpPr>
        <p:spPr bwMode="auto">
          <a:xfrm>
            <a:off x="8110539" y="6210301"/>
            <a:ext cx="1584325" cy="3143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ja-JP" altLang="en-US" sz="1400">
                <a:solidFill>
                  <a:srgbClr val="000000"/>
                </a:solidFill>
                <a:latin typeface="Meiryo UI" panose="020B0604030504040204" pitchFamily="50" charset="-128"/>
                <a:ea typeface="Meiryo UI" panose="020B0604030504040204" pitchFamily="50" charset="-128"/>
              </a:rPr>
              <a:t>コンテンツ</a:t>
            </a:r>
          </a:p>
        </p:txBody>
      </p:sp>
      <p:sp>
        <p:nvSpPr>
          <p:cNvPr id="828429" name="Text Box 13"/>
          <p:cNvSpPr txBox="1">
            <a:spLocks noChangeArrowheads="1"/>
          </p:cNvSpPr>
          <p:nvPr/>
        </p:nvSpPr>
        <p:spPr bwMode="auto">
          <a:xfrm>
            <a:off x="8255000" y="4733925"/>
            <a:ext cx="1295400" cy="415498"/>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記述メタデータ</a:t>
            </a:r>
            <a:r>
              <a:rPr lang="ja-JP" altLang="en-US" sz="900">
                <a:solidFill>
                  <a:srgbClr val="000000"/>
                </a:solidFill>
                <a:latin typeface="Meiryo UI" panose="020B0604030504040204" pitchFamily="50" charset="-128"/>
                <a:ea typeface="Meiryo UI" panose="020B0604030504040204" pitchFamily="50" charset="-128"/>
              </a:rPr>
              <a:t>（各種記述規則・要素）</a:t>
            </a:r>
          </a:p>
        </p:txBody>
      </p:sp>
      <p:sp>
        <p:nvSpPr>
          <p:cNvPr id="828430" name="Text Box 14"/>
          <p:cNvSpPr txBox="1">
            <a:spLocks noChangeArrowheads="1"/>
          </p:cNvSpPr>
          <p:nvPr/>
        </p:nvSpPr>
        <p:spPr bwMode="auto">
          <a:xfrm>
            <a:off x="8255000" y="5200650"/>
            <a:ext cx="1295400" cy="8318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技術メタデータ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権利メタデータ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保存メタデータ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管理メタデータ</a:t>
            </a:r>
          </a:p>
        </p:txBody>
      </p:sp>
      <p:sp>
        <p:nvSpPr>
          <p:cNvPr id="828433" name="Text Box 17"/>
          <p:cNvSpPr txBox="1">
            <a:spLocks noChangeArrowheads="1"/>
          </p:cNvSpPr>
          <p:nvPr/>
        </p:nvSpPr>
        <p:spPr bwMode="auto">
          <a:xfrm>
            <a:off x="7967664" y="4122739"/>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ja-JP" altLang="en-US" sz="1200" b="1">
                <a:solidFill>
                  <a:srgbClr val="3333CC"/>
                </a:solidFill>
                <a:latin typeface="Meiryo UI" panose="020B0604030504040204" pitchFamily="50" charset="-128"/>
                <a:ea typeface="Meiryo UI" panose="020B0604030504040204" pitchFamily="50" charset="-128"/>
              </a:rPr>
              <a:t>保存機能</a:t>
            </a:r>
          </a:p>
        </p:txBody>
      </p:sp>
      <p:sp>
        <p:nvSpPr>
          <p:cNvPr id="828434" name="Text Box 18"/>
          <p:cNvSpPr txBox="1">
            <a:spLocks noChangeArrowheads="1"/>
          </p:cNvSpPr>
          <p:nvPr/>
        </p:nvSpPr>
        <p:spPr bwMode="auto">
          <a:xfrm>
            <a:off x="8183564" y="1557339"/>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en-US" altLang="ja-JP" sz="1200" b="1">
                <a:solidFill>
                  <a:srgbClr val="3333CC"/>
                </a:solidFill>
                <a:latin typeface="Meiryo UI" panose="020B0604030504040204" pitchFamily="50" charset="-128"/>
                <a:ea typeface="Meiryo UI" panose="020B0604030504040204" pitchFamily="50" charset="-128"/>
              </a:rPr>
              <a:t>PORTA</a:t>
            </a:r>
          </a:p>
        </p:txBody>
      </p:sp>
      <p:sp>
        <p:nvSpPr>
          <p:cNvPr id="828435" name="AutoShape 19"/>
          <p:cNvSpPr>
            <a:spLocks noChangeArrowheads="1"/>
          </p:cNvSpPr>
          <p:nvPr/>
        </p:nvSpPr>
        <p:spPr bwMode="auto">
          <a:xfrm>
            <a:off x="8472489" y="1989138"/>
            <a:ext cx="1584325" cy="792162"/>
          </a:xfrm>
          <a:prstGeom prst="can">
            <a:avLst>
              <a:gd name="adj" fmla="val 25000"/>
            </a:avLst>
          </a:prstGeom>
          <a:gradFill rotWithShape="1">
            <a:gsLst>
              <a:gs pos="0">
                <a:srgbClr val="66FFFF">
                  <a:gamma/>
                  <a:tint val="0"/>
                  <a:invGamma/>
                </a:srgbClr>
              </a:gs>
              <a:gs pos="100000">
                <a:srgbClr val="66FFFF"/>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800">
              <a:solidFill>
                <a:srgbClr val="000000"/>
              </a:solidFill>
              <a:latin typeface="Meiryo UI" panose="020B0604030504040204" pitchFamily="50" charset="-128"/>
              <a:ea typeface="Meiryo UI" panose="020B0604030504040204" pitchFamily="50" charset="-128"/>
            </a:endParaRPr>
          </a:p>
        </p:txBody>
      </p:sp>
      <p:sp>
        <p:nvSpPr>
          <p:cNvPr id="828431" name="Text Box 15"/>
          <p:cNvSpPr txBox="1">
            <a:spLocks noChangeArrowheads="1"/>
          </p:cNvSpPr>
          <p:nvPr/>
        </p:nvSpPr>
        <p:spPr bwMode="auto">
          <a:xfrm>
            <a:off x="8616950" y="23495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br>
              <a:rPr lang="ja-JP" altLang="en-US" sz="1000">
                <a:solidFill>
                  <a:srgbClr val="000000"/>
                </a:solidFill>
                <a:latin typeface="Meiryo UI" panose="020B0604030504040204" pitchFamily="50" charset="-128"/>
                <a:ea typeface="Meiryo UI" panose="020B0604030504040204" pitchFamily="50" charset="-128"/>
              </a:rPr>
            </a:b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DC-NDL</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36" name="Rectangle 20"/>
          <p:cNvSpPr>
            <a:spLocks noChangeArrowheads="1"/>
          </p:cNvSpPr>
          <p:nvPr/>
        </p:nvSpPr>
        <p:spPr bwMode="auto">
          <a:xfrm>
            <a:off x="9021355" y="1989139"/>
            <a:ext cx="543739" cy="246221"/>
          </a:xfrm>
          <a:prstGeom prst="rect">
            <a:avLst/>
          </a:prstGeom>
          <a:ln/>
          <a:extLst/>
        </p:spPr>
        <p:style>
          <a:lnRef idx="1">
            <a:schemeClr val="accent1"/>
          </a:lnRef>
          <a:fillRef idx="2">
            <a:schemeClr val="accent1"/>
          </a:fillRef>
          <a:effectRef idx="1">
            <a:schemeClr val="accent1"/>
          </a:effectRef>
          <a:fontRef idx="minor">
            <a:schemeClr val="dk1"/>
          </a:fontRef>
        </p:style>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メタ</a:t>
            </a:r>
            <a:r>
              <a:rPr lang="en-US" altLang="ja-JP" sz="1000">
                <a:solidFill>
                  <a:srgbClr val="000000"/>
                </a:solidFill>
                <a:latin typeface="Meiryo UI" panose="020B0604030504040204" pitchFamily="50" charset="-128"/>
                <a:ea typeface="Meiryo UI" panose="020B0604030504040204" pitchFamily="50" charset="-128"/>
              </a:rPr>
              <a:t>DB</a:t>
            </a:r>
          </a:p>
        </p:txBody>
      </p:sp>
      <p:sp>
        <p:nvSpPr>
          <p:cNvPr id="828437" name="AutoShape 21"/>
          <p:cNvSpPr>
            <a:spLocks noChangeArrowheads="1"/>
          </p:cNvSpPr>
          <p:nvPr/>
        </p:nvSpPr>
        <p:spPr bwMode="auto">
          <a:xfrm>
            <a:off x="6318250" y="2749451"/>
            <a:ext cx="1570038" cy="42564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000" b="1">
                <a:solidFill>
                  <a:srgbClr val="CC6600"/>
                </a:solidFill>
                <a:latin typeface="Meiryo UI" panose="020B0604030504040204" pitchFamily="50" charset="-128"/>
                <a:ea typeface="Meiryo UI" panose="020B0604030504040204" pitchFamily="50" charset="-128"/>
              </a:rPr>
              <a:t>メタデータ交換</a:t>
            </a:r>
          </a:p>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a:t>
            </a:r>
            <a:r>
              <a:rPr lang="en-US" altLang="ja-JP" sz="900" b="1">
                <a:solidFill>
                  <a:srgbClr val="CC6600"/>
                </a:solidFill>
                <a:latin typeface="Meiryo UI" panose="020B0604030504040204" pitchFamily="50" charset="-128"/>
                <a:ea typeface="Meiryo UI" panose="020B0604030504040204" pitchFamily="50" charset="-128"/>
              </a:rPr>
              <a:t>DC</a:t>
            </a:r>
            <a:r>
              <a:rPr lang="ja-JP" altLang="en-US" sz="900" b="1">
                <a:solidFill>
                  <a:srgbClr val="CC6600"/>
                </a:solidFill>
                <a:latin typeface="Meiryo UI" panose="020B0604030504040204" pitchFamily="50" charset="-128"/>
                <a:ea typeface="Meiryo UI" panose="020B0604030504040204" pitchFamily="50" charset="-128"/>
              </a:rPr>
              <a:t>にマッピング）</a:t>
            </a:r>
          </a:p>
        </p:txBody>
      </p:sp>
      <p:sp>
        <p:nvSpPr>
          <p:cNvPr id="828439" name="AutoShape 23"/>
          <p:cNvSpPr>
            <a:spLocks noChangeArrowheads="1"/>
          </p:cNvSpPr>
          <p:nvPr/>
        </p:nvSpPr>
        <p:spPr bwMode="auto">
          <a:xfrm>
            <a:off x="3216276" y="1700213"/>
            <a:ext cx="504825" cy="360362"/>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音声</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0" name="AutoShape 24"/>
          <p:cNvSpPr>
            <a:spLocks noChangeArrowheads="1"/>
          </p:cNvSpPr>
          <p:nvPr/>
        </p:nvSpPr>
        <p:spPr bwMode="auto">
          <a:xfrm>
            <a:off x="3143250" y="2565400"/>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図書館資料デジタル化</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1" name="AutoShape 25"/>
          <p:cNvSpPr>
            <a:spLocks noChangeArrowheads="1"/>
          </p:cNvSpPr>
          <p:nvPr/>
        </p:nvSpPr>
        <p:spPr bwMode="auto">
          <a:xfrm>
            <a:off x="1828790" y="2507169"/>
            <a:ext cx="1101746" cy="346650"/>
          </a:xfrm>
          <a:prstGeom prst="flowChartMultidocument">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spAutoFit/>
          </a:bodyP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図書館資料</a:t>
            </a:r>
          </a:p>
        </p:txBody>
      </p:sp>
      <p:sp>
        <p:nvSpPr>
          <p:cNvPr id="828442" name="Rectangle 26"/>
          <p:cNvSpPr>
            <a:spLocks noChangeArrowheads="1"/>
          </p:cNvSpPr>
          <p:nvPr/>
        </p:nvSpPr>
        <p:spPr bwMode="auto">
          <a:xfrm>
            <a:off x="2956492" y="1412876"/>
            <a:ext cx="99899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ネットワーク情報</a:t>
            </a:r>
          </a:p>
        </p:txBody>
      </p:sp>
      <p:sp>
        <p:nvSpPr>
          <p:cNvPr id="828443" name="AutoShape 27"/>
          <p:cNvSpPr>
            <a:spLocks noChangeArrowheads="1"/>
          </p:cNvSpPr>
          <p:nvPr/>
        </p:nvSpPr>
        <p:spPr bwMode="auto">
          <a:xfrm>
            <a:off x="2927350" y="2060576"/>
            <a:ext cx="6477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動画</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4" name="AutoShape 28"/>
          <p:cNvSpPr>
            <a:spLocks noChangeArrowheads="1"/>
          </p:cNvSpPr>
          <p:nvPr/>
        </p:nvSpPr>
        <p:spPr bwMode="auto">
          <a:xfrm>
            <a:off x="3648075" y="2133601"/>
            <a:ext cx="6477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静止画</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46" name="Oval 30"/>
          <p:cNvSpPr>
            <a:spLocks noChangeArrowheads="1"/>
          </p:cNvSpPr>
          <p:nvPr/>
        </p:nvSpPr>
        <p:spPr bwMode="auto">
          <a:xfrm>
            <a:off x="2135188" y="5273676"/>
            <a:ext cx="2519362" cy="1323975"/>
          </a:xfrm>
          <a:prstGeom prst="ellipse">
            <a:avLst/>
          </a:prstGeom>
          <a:ln>
            <a:headEnd/>
            <a:tailEnd/>
          </a:ln>
          <a:extLst/>
        </p:spPr>
        <p:style>
          <a:lnRef idx="1">
            <a:schemeClr val="accent4"/>
          </a:lnRef>
          <a:fillRef idx="2">
            <a:schemeClr val="accent4"/>
          </a:fillRef>
          <a:effectRef idx="1">
            <a:schemeClr val="accent4"/>
          </a:effectRef>
          <a:fontRef idx="minor">
            <a:schemeClr val="dk1"/>
          </a:fontRef>
        </p:style>
        <p:txBody>
          <a:bodyPr/>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47" name="Rectangle 31"/>
          <p:cNvSpPr>
            <a:spLocks noChangeArrowheads="1"/>
          </p:cNvSpPr>
          <p:nvPr/>
        </p:nvSpPr>
        <p:spPr bwMode="auto">
          <a:xfrm>
            <a:off x="3059188" y="5418139"/>
            <a:ext cx="93647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パッケージ情報</a:t>
            </a:r>
          </a:p>
        </p:txBody>
      </p:sp>
      <p:sp>
        <p:nvSpPr>
          <p:cNvPr id="828448" name="AutoShape 32"/>
          <p:cNvSpPr>
            <a:spLocks noChangeArrowheads="1"/>
          </p:cNvSpPr>
          <p:nvPr/>
        </p:nvSpPr>
        <p:spPr bwMode="auto">
          <a:xfrm>
            <a:off x="2351088" y="5705476"/>
            <a:ext cx="431800" cy="360363"/>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CD</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49" name="AutoShape 33"/>
          <p:cNvSpPr>
            <a:spLocks noChangeArrowheads="1"/>
          </p:cNvSpPr>
          <p:nvPr/>
        </p:nvSpPr>
        <p:spPr bwMode="auto">
          <a:xfrm>
            <a:off x="2927351" y="5634038"/>
            <a:ext cx="360363" cy="431800"/>
          </a:xfrm>
          <a:prstGeom prst="can">
            <a:avLst>
              <a:gd name="adj" fmla="val 29956"/>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DVD</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50" name="AutoShape 34"/>
          <p:cNvSpPr>
            <a:spLocks noChangeArrowheads="1"/>
          </p:cNvSpPr>
          <p:nvPr/>
        </p:nvSpPr>
        <p:spPr bwMode="auto">
          <a:xfrm>
            <a:off x="2998788" y="6137276"/>
            <a:ext cx="4318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VTR</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51" name="AutoShape 35"/>
          <p:cNvSpPr>
            <a:spLocks noChangeArrowheads="1"/>
          </p:cNvSpPr>
          <p:nvPr/>
        </p:nvSpPr>
        <p:spPr bwMode="auto">
          <a:xfrm>
            <a:off x="2351089" y="6281739"/>
            <a:ext cx="504825" cy="287337"/>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ゲーム</a:t>
            </a:r>
            <a:endParaRPr lang="ja-JP" altLang="en-US" sz="800">
              <a:solidFill>
                <a:srgbClr val="000000"/>
              </a:solidFill>
              <a:latin typeface="Meiryo UI" panose="020B0604030504040204" pitchFamily="50" charset="-128"/>
              <a:ea typeface="Meiryo UI" panose="020B0604030504040204" pitchFamily="50" charset="-128"/>
            </a:endParaRPr>
          </a:p>
        </p:txBody>
      </p:sp>
      <p:cxnSp>
        <p:nvCxnSpPr>
          <p:cNvPr id="828452" name="AutoShape 36"/>
          <p:cNvCxnSpPr>
            <a:cxnSpLocks noChangeShapeType="1"/>
            <a:stCxn id="828437" idx="3"/>
            <a:endCxn id="828431" idx="1"/>
          </p:cNvCxnSpPr>
          <p:nvPr/>
        </p:nvCxnSpPr>
        <p:spPr bwMode="auto">
          <a:xfrm flipV="1">
            <a:off x="7888288" y="2552701"/>
            <a:ext cx="728662" cy="40957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53" name="AutoShape 37"/>
          <p:cNvCxnSpPr>
            <a:cxnSpLocks noChangeShapeType="1"/>
            <a:stCxn id="828464" idx="3"/>
            <a:endCxn id="828437" idx="1"/>
          </p:cNvCxnSpPr>
          <p:nvPr/>
        </p:nvCxnSpPr>
        <p:spPr bwMode="auto">
          <a:xfrm flipV="1">
            <a:off x="5159376" y="2962276"/>
            <a:ext cx="1158875" cy="23812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54" name="AutoShape 38"/>
          <p:cNvSpPr>
            <a:spLocks noChangeArrowheads="1"/>
          </p:cNvSpPr>
          <p:nvPr/>
        </p:nvSpPr>
        <p:spPr bwMode="auto">
          <a:xfrm>
            <a:off x="5591176" y="6021388"/>
            <a:ext cx="1374775" cy="5842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コンテンツ交換</a:t>
            </a:r>
          </a:p>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（可能な限り情報パッケージの形で）</a:t>
            </a:r>
          </a:p>
        </p:txBody>
      </p:sp>
      <p:sp>
        <p:nvSpPr>
          <p:cNvPr id="828455" name="AutoShape 39"/>
          <p:cNvSpPr>
            <a:spLocks noChangeArrowheads="1"/>
          </p:cNvSpPr>
          <p:nvPr/>
        </p:nvSpPr>
        <p:spPr bwMode="auto">
          <a:xfrm>
            <a:off x="8562976" y="3355380"/>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DC</a:t>
            </a:r>
            <a:r>
              <a:rPr lang="ja-JP" altLang="en-US" sz="1200" b="1">
                <a:solidFill>
                  <a:srgbClr val="CC6600"/>
                </a:solidFill>
                <a:latin typeface="Meiryo UI" panose="020B0604030504040204" pitchFamily="50" charset="-128"/>
                <a:ea typeface="Meiryo UI" panose="020B0604030504040204" pitchFamily="50" charset="-128"/>
              </a:rPr>
              <a:t>－</a:t>
            </a:r>
            <a:r>
              <a:rPr lang="en-US" altLang="ja-JP" sz="1200" b="1">
                <a:solidFill>
                  <a:srgbClr val="CC6600"/>
                </a:solidFill>
                <a:latin typeface="Meiryo UI" panose="020B0604030504040204" pitchFamily="50" charset="-128"/>
                <a:ea typeface="Meiryo UI" panose="020B0604030504040204" pitchFamily="50" charset="-128"/>
              </a:rPr>
              <a:t>NDL</a:t>
            </a:r>
            <a:r>
              <a:rPr lang="ja-JP" altLang="en-US" sz="1200" b="1">
                <a:solidFill>
                  <a:srgbClr val="CC6600"/>
                </a:solidFill>
                <a:latin typeface="Meiryo UI" panose="020B0604030504040204" pitchFamily="50" charset="-128"/>
                <a:ea typeface="Meiryo UI" panose="020B0604030504040204" pitchFamily="50" charset="-128"/>
              </a:rPr>
              <a:t>にマッピング</a:t>
            </a:r>
          </a:p>
        </p:txBody>
      </p:sp>
      <p:cxnSp>
        <p:nvCxnSpPr>
          <p:cNvPr id="828456" name="AutoShape 40"/>
          <p:cNvCxnSpPr>
            <a:cxnSpLocks noChangeShapeType="1"/>
            <a:stCxn id="828455" idx="0"/>
            <a:endCxn id="828431" idx="2"/>
          </p:cNvCxnSpPr>
          <p:nvPr/>
        </p:nvCxnSpPr>
        <p:spPr bwMode="auto">
          <a:xfrm flipV="1">
            <a:off x="9247982" y="2755900"/>
            <a:ext cx="16668" cy="599480"/>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57" name="AutoShape 41"/>
          <p:cNvCxnSpPr>
            <a:cxnSpLocks noChangeShapeType="1"/>
            <a:stCxn id="828429" idx="0"/>
            <a:endCxn id="828455" idx="2"/>
          </p:cNvCxnSpPr>
          <p:nvPr/>
        </p:nvCxnSpPr>
        <p:spPr bwMode="auto">
          <a:xfrm flipV="1">
            <a:off x="8902700" y="3866158"/>
            <a:ext cx="345283" cy="86776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59" name="Text Box 43"/>
          <p:cNvSpPr txBox="1">
            <a:spLocks noChangeArrowheads="1"/>
          </p:cNvSpPr>
          <p:nvPr/>
        </p:nvSpPr>
        <p:spPr bwMode="auto">
          <a:xfrm>
            <a:off x="7104064" y="3789364"/>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en-US" altLang="ja-JP" sz="1200" b="1">
                <a:solidFill>
                  <a:srgbClr val="3333CC"/>
                </a:solidFill>
                <a:latin typeface="Meiryo UI" panose="020B0604030504040204" pitchFamily="50" charset="-128"/>
                <a:ea typeface="Meiryo UI" panose="020B0604030504040204" pitchFamily="50" charset="-128"/>
              </a:rPr>
              <a:t>DA</a:t>
            </a:r>
            <a:r>
              <a:rPr lang="ja-JP" altLang="en-US" sz="1200" b="1">
                <a:solidFill>
                  <a:srgbClr val="3333CC"/>
                </a:solidFill>
                <a:latin typeface="Meiryo UI" panose="020B0604030504040204" pitchFamily="50" charset="-128"/>
                <a:ea typeface="Meiryo UI" panose="020B0604030504040204" pitchFamily="50" charset="-128"/>
              </a:rPr>
              <a:t>システム</a:t>
            </a:r>
          </a:p>
        </p:txBody>
      </p:sp>
      <p:cxnSp>
        <p:nvCxnSpPr>
          <p:cNvPr id="828460" name="AutoShape 44"/>
          <p:cNvCxnSpPr>
            <a:cxnSpLocks noChangeShapeType="1"/>
            <a:stCxn id="828465" idx="3"/>
            <a:endCxn id="828437" idx="1"/>
          </p:cNvCxnSpPr>
          <p:nvPr/>
        </p:nvCxnSpPr>
        <p:spPr bwMode="auto">
          <a:xfrm>
            <a:off x="5662614" y="2336801"/>
            <a:ext cx="655637" cy="62547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1" name="AutoShape 45"/>
          <p:cNvCxnSpPr>
            <a:cxnSpLocks noChangeShapeType="1"/>
            <a:stCxn id="828446" idx="6"/>
            <a:endCxn id="828454" idx="1"/>
          </p:cNvCxnSpPr>
          <p:nvPr/>
        </p:nvCxnSpPr>
        <p:spPr bwMode="auto">
          <a:xfrm>
            <a:off x="4654551" y="5935664"/>
            <a:ext cx="917575" cy="37782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2" name="AutoShape 46"/>
          <p:cNvCxnSpPr>
            <a:cxnSpLocks noChangeShapeType="1"/>
            <a:stCxn id="828454" idx="3"/>
            <a:endCxn id="828427" idx="1"/>
          </p:cNvCxnSpPr>
          <p:nvPr/>
        </p:nvCxnSpPr>
        <p:spPr bwMode="auto">
          <a:xfrm flipV="1">
            <a:off x="6985000" y="5311776"/>
            <a:ext cx="1125538" cy="100171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3" name="AutoShape 47"/>
          <p:cNvCxnSpPr>
            <a:cxnSpLocks noChangeShapeType="1"/>
            <a:stCxn id="828426" idx="4"/>
            <a:endCxn id="828454" idx="1"/>
          </p:cNvCxnSpPr>
          <p:nvPr/>
        </p:nvCxnSpPr>
        <p:spPr bwMode="auto">
          <a:xfrm>
            <a:off x="4224339" y="5229226"/>
            <a:ext cx="1347787" cy="108426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64" name="Text Box 48"/>
          <p:cNvSpPr txBox="1">
            <a:spLocks noChangeArrowheads="1"/>
          </p:cNvSpPr>
          <p:nvPr/>
        </p:nvSpPr>
        <p:spPr bwMode="auto">
          <a:xfrm>
            <a:off x="3863975" y="29972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ISBD/MODS</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65" name="Text Box 49"/>
          <p:cNvSpPr txBox="1">
            <a:spLocks noChangeArrowheads="1"/>
          </p:cNvSpPr>
          <p:nvPr/>
        </p:nvSpPr>
        <p:spPr bwMode="auto">
          <a:xfrm>
            <a:off x="4367213" y="21336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（各種記述要素）</a:t>
            </a:r>
          </a:p>
        </p:txBody>
      </p:sp>
      <p:sp>
        <p:nvSpPr>
          <p:cNvPr id="828466" name="Text Box 50"/>
          <p:cNvSpPr txBox="1">
            <a:spLocks noChangeArrowheads="1"/>
          </p:cNvSpPr>
          <p:nvPr/>
        </p:nvSpPr>
        <p:spPr bwMode="auto">
          <a:xfrm>
            <a:off x="3503613" y="5734050"/>
            <a:ext cx="1295400" cy="52322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（各種記述規則・要素）</a:t>
            </a:r>
          </a:p>
        </p:txBody>
      </p:sp>
      <p:cxnSp>
        <p:nvCxnSpPr>
          <p:cNvPr id="828467" name="AutoShape 51"/>
          <p:cNvCxnSpPr>
            <a:cxnSpLocks noChangeShapeType="1"/>
            <a:stCxn id="828466" idx="3"/>
            <a:endCxn id="828437" idx="1"/>
          </p:cNvCxnSpPr>
          <p:nvPr/>
        </p:nvCxnSpPr>
        <p:spPr bwMode="auto">
          <a:xfrm flipV="1">
            <a:off x="4799014" y="2962276"/>
            <a:ext cx="1519237" cy="303338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9" name="AutoShape 53"/>
          <p:cNvCxnSpPr>
            <a:cxnSpLocks noChangeShapeType="1"/>
            <a:stCxn id="828441" idx="3"/>
            <a:endCxn id="828440" idx="2"/>
          </p:cNvCxnSpPr>
          <p:nvPr/>
        </p:nvCxnSpPr>
        <p:spPr bwMode="auto">
          <a:xfrm>
            <a:off x="2930536" y="2680495"/>
            <a:ext cx="212714" cy="17383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71" name="Text Box 55"/>
          <p:cNvSpPr txBox="1">
            <a:spLocks noChangeArrowheads="1"/>
          </p:cNvSpPr>
          <p:nvPr/>
        </p:nvSpPr>
        <p:spPr bwMode="auto">
          <a:xfrm>
            <a:off x="1919288" y="2781300"/>
            <a:ext cx="1079500" cy="553998"/>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ISBD/MARC</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74" name="AutoShape 58"/>
          <p:cNvSpPr>
            <a:spLocks noChangeArrowheads="1"/>
          </p:cNvSpPr>
          <p:nvPr/>
        </p:nvSpPr>
        <p:spPr bwMode="auto">
          <a:xfrm>
            <a:off x="3071813" y="3429000"/>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記録史料デジタル化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75" name="AutoShape 59"/>
          <p:cNvSpPr>
            <a:spLocks noChangeArrowheads="1"/>
          </p:cNvSpPr>
          <p:nvPr/>
        </p:nvSpPr>
        <p:spPr bwMode="auto">
          <a:xfrm>
            <a:off x="3143250" y="4221163"/>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博物館資料デジタル化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72" name="Text Box 56"/>
          <p:cNvSpPr txBox="1">
            <a:spLocks noChangeArrowheads="1"/>
          </p:cNvSpPr>
          <p:nvPr/>
        </p:nvSpPr>
        <p:spPr bwMode="auto">
          <a:xfrm>
            <a:off x="3863975" y="38608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ISAD/EAD</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73" name="Text Box 57"/>
          <p:cNvSpPr txBox="1">
            <a:spLocks noChangeArrowheads="1"/>
          </p:cNvSpPr>
          <p:nvPr/>
        </p:nvSpPr>
        <p:spPr bwMode="auto">
          <a:xfrm>
            <a:off x="3863975" y="47244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IGMOI/</a:t>
            </a:r>
            <a:r>
              <a:rPr lang="ja-JP" altLang="en-US" sz="1000">
                <a:solidFill>
                  <a:srgbClr val="000000"/>
                </a:solidFill>
                <a:latin typeface="Meiryo UI" panose="020B0604030504040204" pitchFamily="50" charset="-128"/>
                <a:ea typeface="Meiryo UI" panose="020B0604030504040204" pitchFamily="50" charset="-128"/>
              </a:rPr>
              <a:t>？）</a:t>
            </a:r>
          </a:p>
        </p:txBody>
      </p:sp>
      <p:cxnSp>
        <p:nvCxnSpPr>
          <p:cNvPr id="828476" name="AutoShape 60"/>
          <p:cNvCxnSpPr>
            <a:cxnSpLocks noChangeShapeType="1"/>
            <a:stCxn id="828472" idx="3"/>
            <a:endCxn id="828437" idx="1"/>
          </p:cNvCxnSpPr>
          <p:nvPr/>
        </p:nvCxnSpPr>
        <p:spPr bwMode="auto">
          <a:xfrm flipV="1">
            <a:off x="5159376" y="2962276"/>
            <a:ext cx="1158875" cy="1101725"/>
          </a:xfrm>
          <a:prstGeom prst="straightConnector1">
            <a:avLst/>
          </a:prstGeom>
          <a:noFill/>
          <a:ln w="1905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77" name="AutoShape 61"/>
          <p:cNvCxnSpPr>
            <a:cxnSpLocks noChangeShapeType="1"/>
            <a:stCxn id="828473" idx="3"/>
            <a:endCxn id="828437" idx="1"/>
          </p:cNvCxnSpPr>
          <p:nvPr/>
        </p:nvCxnSpPr>
        <p:spPr bwMode="auto">
          <a:xfrm flipV="1">
            <a:off x="5159376" y="2962276"/>
            <a:ext cx="1158875" cy="1965325"/>
          </a:xfrm>
          <a:prstGeom prst="straightConnector1">
            <a:avLst/>
          </a:prstGeom>
          <a:noFill/>
          <a:ln w="1905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78" name="AutoShape 62"/>
          <p:cNvSpPr>
            <a:spLocks noChangeArrowheads="1"/>
          </p:cNvSpPr>
          <p:nvPr/>
        </p:nvSpPr>
        <p:spPr bwMode="auto">
          <a:xfrm>
            <a:off x="6240464" y="4581525"/>
            <a:ext cx="1296987" cy="935038"/>
          </a:xfrm>
          <a:prstGeom prst="wedgeRoundRectCallout">
            <a:avLst>
              <a:gd name="adj1" fmla="val 94065"/>
              <a:gd name="adj2" fmla="val -1273"/>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保存時に</a:t>
            </a:r>
            <a:r>
              <a:rPr lang="en-US" altLang="ja-JP" sz="900">
                <a:solidFill>
                  <a:srgbClr val="0000FF"/>
                </a:solidFill>
                <a:latin typeface="Meiryo UI" panose="020B0604030504040204" pitchFamily="50" charset="-128"/>
                <a:ea typeface="Meiryo UI" panose="020B0604030504040204" pitchFamily="50" charset="-128"/>
              </a:rPr>
              <a:t>MODS</a:t>
            </a:r>
            <a:r>
              <a:rPr lang="ja-JP" altLang="en-US" sz="900">
                <a:solidFill>
                  <a:srgbClr val="0000FF"/>
                </a:solidFill>
                <a:latin typeface="Meiryo UI" panose="020B0604030504040204" pitchFamily="50" charset="-128"/>
                <a:ea typeface="Meiryo UI" panose="020B0604030504040204" pitchFamily="50" charset="-128"/>
              </a:rPr>
              <a:t>にマッピングすることはやめた。</a:t>
            </a:r>
          </a:p>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無理にマッピングして、情報を欠落させない。</a:t>
            </a:r>
          </a:p>
        </p:txBody>
      </p:sp>
      <p:sp>
        <p:nvSpPr>
          <p:cNvPr id="828479" name="AutoShape 63"/>
          <p:cNvSpPr>
            <a:spLocks noChangeArrowheads="1"/>
          </p:cNvSpPr>
          <p:nvPr/>
        </p:nvSpPr>
        <p:spPr bwMode="auto">
          <a:xfrm>
            <a:off x="5951539" y="3644900"/>
            <a:ext cx="1296987" cy="647700"/>
          </a:xfrm>
          <a:prstGeom prst="wedgeRoundRectCallout">
            <a:avLst>
              <a:gd name="adj1" fmla="val 32741"/>
              <a:gd name="adj2" fmla="val -10637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dirty="0">
                <a:solidFill>
                  <a:srgbClr val="0000FF"/>
                </a:solidFill>
                <a:latin typeface="Meiryo UI" panose="020B0604030504040204" pitchFamily="50" charset="-128"/>
                <a:ea typeface="Meiryo UI" panose="020B0604030504040204" pitchFamily="50" charset="-128"/>
              </a:rPr>
              <a:t>統合検索のために、最大公約数の記述要素に無理にでもマッピング</a:t>
            </a:r>
          </a:p>
        </p:txBody>
      </p:sp>
      <p:sp>
        <p:nvSpPr>
          <p:cNvPr id="828480" name="AutoShape 64"/>
          <p:cNvSpPr>
            <a:spLocks noChangeArrowheads="1"/>
          </p:cNvSpPr>
          <p:nvPr/>
        </p:nvSpPr>
        <p:spPr bwMode="auto">
          <a:xfrm>
            <a:off x="4079876" y="1412876"/>
            <a:ext cx="936625" cy="360363"/>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ウェブページ</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81" name="Text Box 65"/>
          <p:cNvSpPr txBox="1">
            <a:spLocks noChangeArrowheads="1"/>
          </p:cNvSpPr>
          <p:nvPr/>
        </p:nvSpPr>
        <p:spPr bwMode="auto">
          <a:xfrm>
            <a:off x="4943475" y="1557338"/>
            <a:ext cx="10795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DC</a:t>
            </a:r>
            <a:r>
              <a:rPr lang="ja-JP" altLang="en-US" sz="1000">
                <a:solidFill>
                  <a:srgbClr val="000000"/>
                </a:solidFill>
                <a:latin typeface="Meiryo UI" panose="020B0604030504040204" pitchFamily="50" charset="-128"/>
                <a:ea typeface="Meiryo UI" panose="020B0604030504040204" pitchFamily="50" charset="-128"/>
              </a:rPr>
              <a:t>）</a:t>
            </a:r>
          </a:p>
        </p:txBody>
      </p:sp>
      <p:cxnSp>
        <p:nvCxnSpPr>
          <p:cNvPr id="828482" name="AutoShape 66"/>
          <p:cNvCxnSpPr>
            <a:cxnSpLocks noChangeShapeType="1"/>
            <a:stCxn id="828481" idx="2"/>
            <a:endCxn id="828437" idx="1"/>
          </p:cNvCxnSpPr>
          <p:nvPr/>
        </p:nvCxnSpPr>
        <p:spPr bwMode="auto">
          <a:xfrm>
            <a:off x="5483226" y="1963739"/>
            <a:ext cx="835025" cy="99853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83" name="AutoShape 67"/>
          <p:cNvSpPr>
            <a:spLocks noChangeArrowheads="1"/>
          </p:cNvSpPr>
          <p:nvPr/>
        </p:nvSpPr>
        <p:spPr bwMode="auto">
          <a:xfrm>
            <a:off x="6456363" y="1424980"/>
            <a:ext cx="1638300"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Web</a:t>
            </a:r>
            <a:r>
              <a:rPr lang="ja-JP" altLang="en-US" sz="1200" b="1">
                <a:solidFill>
                  <a:srgbClr val="CC6600"/>
                </a:solidFill>
                <a:latin typeface="Meiryo UI" panose="020B0604030504040204" pitchFamily="50" charset="-128"/>
                <a:ea typeface="Meiryo UI" panose="020B0604030504040204" pitchFamily="50" charset="-128"/>
              </a:rPr>
              <a:t>サービス連携</a:t>
            </a:r>
          </a:p>
          <a:p>
            <a:pPr algn="ctr" fontAlgn="base">
              <a:spcBef>
                <a:spcPct val="0"/>
              </a:spcBef>
              <a:spcAft>
                <a:spcPct val="0"/>
              </a:spcAft>
            </a:pPr>
            <a:endParaRPr lang="en-US" altLang="ja-JP" sz="1200" b="1">
              <a:solidFill>
                <a:srgbClr val="CC6600"/>
              </a:solidFill>
              <a:latin typeface="Meiryo UI" panose="020B0604030504040204" pitchFamily="50" charset="-128"/>
              <a:ea typeface="Meiryo UI" panose="020B0604030504040204" pitchFamily="50" charset="-128"/>
            </a:endParaRPr>
          </a:p>
        </p:txBody>
      </p:sp>
      <p:sp>
        <p:nvSpPr>
          <p:cNvPr id="828445" name="AutoShape 29"/>
          <p:cNvSpPr>
            <a:spLocks noChangeArrowheads="1"/>
          </p:cNvSpPr>
          <p:nvPr/>
        </p:nvSpPr>
        <p:spPr bwMode="auto">
          <a:xfrm>
            <a:off x="6240464" y="1700213"/>
            <a:ext cx="1647825" cy="6350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dirty="0">
                <a:solidFill>
                  <a:srgbClr val="CC6600"/>
                </a:solidFill>
                <a:latin typeface="Meiryo UI" panose="020B0604030504040204" pitchFamily="50" charset="-128"/>
                <a:ea typeface="Meiryo UI" panose="020B0604030504040204" pitchFamily="50" charset="-128"/>
              </a:rPr>
              <a:t>横断検索</a:t>
            </a:r>
          </a:p>
          <a:p>
            <a:pPr algn="ctr" fontAlgn="base">
              <a:spcBef>
                <a:spcPct val="0"/>
              </a:spcBef>
              <a:spcAft>
                <a:spcPct val="0"/>
              </a:spcAft>
            </a:pPr>
            <a:r>
              <a:rPr lang="ja-JP" altLang="en-US" sz="900" b="1" dirty="0">
                <a:solidFill>
                  <a:srgbClr val="CC6600"/>
                </a:solidFill>
                <a:latin typeface="Meiryo UI" panose="020B0604030504040204" pitchFamily="50" charset="-128"/>
                <a:ea typeface="Meiryo UI" panose="020B0604030504040204" pitchFamily="50" charset="-128"/>
              </a:rPr>
              <a:t>（検索結果はプロトコルによる）</a:t>
            </a:r>
          </a:p>
        </p:txBody>
      </p:sp>
      <p:sp>
        <p:nvSpPr>
          <p:cNvPr id="828484" name="AutoShape 68"/>
          <p:cNvSpPr>
            <a:spLocks noChangeArrowheads="1"/>
          </p:cNvSpPr>
          <p:nvPr/>
        </p:nvSpPr>
        <p:spPr bwMode="auto">
          <a:xfrm>
            <a:off x="7967663" y="692151"/>
            <a:ext cx="1441450" cy="504825"/>
          </a:xfrm>
          <a:prstGeom prst="wedgeRoundRectCallout">
            <a:avLst>
              <a:gd name="adj1" fmla="val -84583"/>
              <a:gd name="adj2" fmla="val 9780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dirty="0">
                <a:solidFill>
                  <a:srgbClr val="0000FF"/>
                </a:solidFill>
                <a:latin typeface="Meiryo UI" panose="020B0604030504040204" pitchFamily="50" charset="-128"/>
                <a:ea typeface="Meiryo UI" panose="020B0604030504040204" pitchFamily="50" charset="-128"/>
              </a:rPr>
              <a:t>将来的には、メタデータ検索ではなく、サービス連携を目指す</a:t>
            </a:r>
          </a:p>
        </p:txBody>
      </p:sp>
      <p:sp>
        <p:nvSpPr>
          <p:cNvPr id="828485" name="Rectangle 69"/>
          <p:cNvSpPr>
            <a:spLocks noChangeArrowheads="1"/>
          </p:cNvSpPr>
          <p:nvPr/>
        </p:nvSpPr>
        <p:spPr bwMode="auto">
          <a:xfrm>
            <a:off x="-1460225" y="1016794"/>
            <a:ext cx="1152525" cy="3603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a:solidFill>
                  <a:srgbClr val="FF0000"/>
                </a:solidFill>
                <a:latin typeface="Meiryo UI" panose="020B0604030504040204" pitchFamily="50" charset="-128"/>
                <a:ea typeface="Meiryo UI" panose="020B0604030504040204" pitchFamily="50" charset="-128"/>
              </a:rPr>
              <a:t>参考</a:t>
            </a:r>
          </a:p>
        </p:txBody>
      </p:sp>
      <p:sp>
        <p:nvSpPr>
          <p:cNvPr id="2" name="フッター プレースホルダー 1"/>
          <p:cNvSpPr>
            <a:spLocks noGrp="1"/>
          </p:cNvSpPr>
          <p:nvPr>
            <p:ph type="ftr" sz="quarter" idx="11"/>
          </p:nvPr>
        </p:nvSpPr>
        <p:spPr/>
        <p:txBody>
          <a:bodyPr/>
          <a:lstStyle/>
          <a:p>
            <a:endParaRPr kumimoji="0" lang="en-US" dirty="0"/>
          </a:p>
        </p:txBody>
      </p:sp>
    </p:spTree>
    <p:extLst>
      <p:ext uri="{BB962C8B-B14F-4D97-AF65-F5344CB8AC3E}">
        <p14:creationId xmlns:p14="http://schemas.microsoft.com/office/powerpoint/2010/main" val="13268572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en-US" altLang="ja-JP" dirty="0" smtClean="0"/>
              <a:t>PORTA</a:t>
            </a:r>
            <a:r>
              <a:rPr lang="ja-JP" altLang="en-US" dirty="0" smtClean="0"/>
              <a:t>リリース後の考察</a:t>
            </a:r>
            <a:r>
              <a:rPr lang="en-US" altLang="ja-JP" dirty="0"/>
              <a:t>	</a:t>
            </a:r>
            <a:endParaRPr lang="ja-JP" altLang="ja-JP"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69</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432713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1331522"/>
          </a:xfrm>
        </p:spPr>
        <p:txBody>
          <a:bodyPr>
            <a:normAutofit/>
          </a:bodyPr>
          <a:lstStyle/>
          <a:p>
            <a:pPr algn="ctr"/>
            <a:r>
              <a:rPr lang="ja-JP" altLang="en-US" sz="4000" dirty="0"/>
              <a:t>国立国会図書館の施設展開</a:t>
            </a:r>
          </a:p>
        </p:txBody>
      </p:sp>
      <p:grpSp>
        <p:nvGrpSpPr>
          <p:cNvPr id="36" name="グループ化 35"/>
          <p:cNvGrpSpPr/>
          <p:nvPr/>
        </p:nvGrpSpPr>
        <p:grpSpPr>
          <a:xfrm>
            <a:off x="4917223" y="1520572"/>
            <a:ext cx="5589146" cy="5102214"/>
            <a:chOff x="3393712" y="1509262"/>
            <a:chExt cx="5589146" cy="5102214"/>
          </a:xfrm>
        </p:grpSpPr>
        <p:grpSp>
          <p:nvGrpSpPr>
            <p:cNvPr id="20" name="グループ化 19"/>
            <p:cNvGrpSpPr/>
            <p:nvPr/>
          </p:nvGrpSpPr>
          <p:grpSpPr>
            <a:xfrm>
              <a:off x="3393712" y="1509262"/>
              <a:ext cx="2570485" cy="2911100"/>
              <a:chOff x="3869247" y="1568230"/>
              <a:chExt cx="2570485" cy="2763852"/>
            </a:xfrm>
            <a:noFill/>
          </p:grpSpPr>
          <p:sp>
            <p:nvSpPr>
              <p:cNvPr id="8" name="角丸四角形 7"/>
              <p:cNvSpPr/>
              <p:nvPr/>
            </p:nvSpPr>
            <p:spPr>
              <a:xfrm>
                <a:off x="3869247" y="1568230"/>
                <a:ext cx="2570485" cy="2763852"/>
              </a:xfrm>
              <a:prstGeom prst="roundRect">
                <a:avLst>
                  <a:gd name="adj" fmla="val 9055"/>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2400"/>
                  </a:lnSpc>
                  <a:defRPr/>
                </a:pPr>
                <a:r>
                  <a:rPr lang="ja-JP" altLang="en-US" sz="2000" b="1" dirty="0">
                    <a:solidFill>
                      <a:prstClr val="black"/>
                    </a:solidFill>
                    <a:latin typeface="Meiryo UI" panose="020B0604030504040204" pitchFamily="50" charset="-128"/>
                    <a:ea typeface="Meiryo UI" panose="020B0604030504040204" pitchFamily="50" charset="-128"/>
                  </a:rPr>
                  <a:t>　　東京本館 </a:t>
                </a:r>
                <a:r>
                  <a:rPr lang="en-US" altLang="ja-JP" sz="2000" b="1" dirty="0">
                    <a:solidFill>
                      <a:srgbClr val="FF0000"/>
                    </a:solidFill>
                    <a:latin typeface="Meiryo UI" panose="020B0604030504040204" pitchFamily="50" charset="-128"/>
                    <a:ea typeface="Meiryo UI" panose="020B0604030504040204" pitchFamily="50" charset="-128"/>
                  </a:rPr>
                  <a:t>1968</a:t>
                </a:r>
              </a:p>
              <a:p>
                <a:pPr>
                  <a:lnSpc>
                    <a:spcPts val="2400"/>
                  </a:lnSpc>
                  <a:defRPr/>
                </a:pPr>
                <a:r>
                  <a:rPr lang="ja-JP" altLang="en-US" sz="2000" b="1" dirty="0">
                    <a:solidFill>
                      <a:prstClr val="black"/>
                    </a:solidFill>
                    <a:latin typeface="Meiryo UI" panose="020B0604030504040204" pitchFamily="50" charset="-128"/>
                    <a:ea typeface="Meiryo UI" panose="020B0604030504040204" pitchFamily="50" charset="-128"/>
                    <a:cs typeface="Calibri" panose="020F0502020204030204" pitchFamily="34" charset="0"/>
                  </a:rPr>
                  <a:t>　</a:t>
                </a: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新館増築</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2000" b="1" dirty="0">
                    <a:solidFill>
                      <a:srgbClr val="FF0000"/>
                    </a:solidFill>
                    <a:latin typeface="Meiryo UI" panose="020B0604030504040204" pitchFamily="50" charset="-128"/>
                    <a:ea typeface="Meiryo UI" panose="020B0604030504040204" pitchFamily="50" charset="-128"/>
                  </a:rPr>
                  <a:t>1986</a:t>
                </a:r>
              </a:p>
              <a:p>
                <a:pPr>
                  <a:lnSpc>
                    <a:spcPts val="2400"/>
                  </a:lnSpc>
                  <a:defRPr/>
                </a:pPr>
                <a:r>
                  <a:rPr lang="ja-JP" altLang="en-US" sz="1600" b="1" dirty="0">
                    <a:solidFill>
                      <a:prstClr val="black"/>
                    </a:solidFill>
                    <a:latin typeface="Meiryo UI" panose="020B0604030504040204" pitchFamily="50" charset="-128"/>
                    <a:ea typeface="Meiryo UI" panose="020B0604030504040204" pitchFamily="50" charset="-128"/>
                  </a:rPr>
                  <a:t>　　　＋（新装）</a:t>
                </a:r>
                <a:r>
                  <a:rPr lang="en-US" altLang="ja-JP" sz="2000" b="1" dirty="0">
                    <a:solidFill>
                      <a:srgbClr val="FF0000"/>
                    </a:solidFill>
                    <a:latin typeface="Meiryo UI" panose="020B0604030504040204" pitchFamily="50" charset="-128"/>
                    <a:ea typeface="Meiryo UI" panose="020B0604030504040204" pitchFamily="50" charset="-128"/>
                  </a:rPr>
                  <a:t>2004</a:t>
                </a: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ja-JP" altLang="en-US" sz="2000" b="1" dirty="0">
                  <a:solidFill>
                    <a:prstClr val="black"/>
                  </a:solidFill>
                  <a:latin typeface="Meiryo UI" panose="020B0604030504040204" pitchFamily="50" charset="-128"/>
                  <a:ea typeface="Meiryo UI" panose="020B0604030504040204" pitchFamily="50" charset="-128"/>
                </a:endParaRPr>
              </a:p>
            </p:txBody>
          </p:sp>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8991" y="2666979"/>
                <a:ext cx="2367110" cy="1555407"/>
              </a:xfrm>
              <a:prstGeom prst="rect">
                <a:avLst/>
              </a:prstGeom>
              <a:grpFill/>
            </p:spPr>
          </p:pic>
        </p:grpSp>
        <p:grpSp>
          <p:nvGrpSpPr>
            <p:cNvPr id="19" name="グループ化 18"/>
            <p:cNvGrpSpPr/>
            <p:nvPr/>
          </p:nvGrpSpPr>
          <p:grpSpPr>
            <a:xfrm>
              <a:off x="6457950" y="4321401"/>
              <a:ext cx="2524908" cy="2290075"/>
              <a:chOff x="7019925" y="2514755"/>
              <a:chExt cx="2524908" cy="2290075"/>
            </a:xfrm>
          </p:grpSpPr>
          <p:sp>
            <p:nvSpPr>
              <p:cNvPr id="16" name="角丸四角形 15"/>
              <p:cNvSpPr/>
              <p:nvPr/>
            </p:nvSpPr>
            <p:spPr>
              <a:xfrm>
                <a:off x="7019925" y="2514755"/>
                <a:ext cx="2524908" cy="2290075"/>
              </a:xfrm>
              <a:prstGeom prst="roundRect">
                <a:avLst>
                  <a:gd name="adj" fmla="val 10485"/>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2200"/>
                  </a:lnSpc>
                  <a:defRPr/>
                </a:pPr>
                <a:r>
                  <a:rPr lang="ja-JP" altLang="en-US" sz="2000" b="1" dirty="0">
                    <a:solidFill>
                      <a:prstClr val="black"/>
                    </a:solidFill>
                    <a:latin typeface="Meiryo UI" panose="020B0604030504040204" pitchFamily="50" charset="-128"/>
                    <a:ea typeface="Meiryo UI" panose="020B0604030504040204" pitchFamily="50" charset="-128"/>
                  </a:rPr>
                  <a:t> 国際子ども図書館</a:t>
                </a:r>
              </a:p>
              <a:p>
                <a:pPr>
                  <a:lnSpc>
                    <a:spcPts val="2200"/>
                  </a:lnSpc>
                  <a:defRPr/>
                </a:pPr>
                <a:r>
                  <a:rPr lang="ja-JP" altLang="en-US" sz="2000" b="1" dirty="0">
                    <a:solidFill>
                      <a:prstClr val="black"/>
                    </a:solidFill>
                    <a:latin typeface="Meiryo UI" panose="020B0604030504040204" pitchFamily="50" charset="-128"/>
                    <a:ea typeface="Meiryo UI" panose="020B0604030504040204" pitchFamily="50" charset="-128"/>
                  </a:rPr>
                  <a:t> </a:t>
                </a:r>
                <a:r>
                  <a:rPr lang="en-US" altLang="ja-JP" sz="2000" b="1" dirty="0">
                    <a:solidFill>
                      <a:prstClr val="black"/>
                    </a:solidFill>
                    <a:latin typeface="Meiryo UI" panose="020B0604030504040204" pitchFamily="50" charset="-128"/>
                    <a:ea typeface="Meiryo UI" panose="020B0604030504040204" pitchFamily="50" charset="-128"/>
                  </a:rPr>
                  <a:t>2002</a:t>
                </a:r>
                <a:r>
                  <a:rPr lang="ja-JP" altLang="en-US" sz="2000" b="1" dirty="0">
                    <a:solidFill>
                      <a:prstClr val="black"/>
                    </a:solidFill>
                    <a:latin typeface="Meiryo UI" panose="020B0604030504040204" pitchFamily="50" charset="-128"/>
                    <a:ea typeface="Meiryo UI" panose="020B0604030504040204" pitchFamily="50" charset="-128"/>
                  </a:rPr>
                  <a:t> </a:t>
                </a: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a:t>
                </a:r>
                <a:r>
                  <a:rPr lang="ja-JP" altLang="en-US" sz="1400" b="1" dirty="0">
                    <a:solidFill>
                      <a:prstClr val="black"/>
                    </a:solidFill>
                    <a:latin typeface="Meiryo UI" panose="020B0604030504040204" pitchFamily="50" charset="-128"/>
                    <a:ea typeface="Meiryo UI" panose="020B0604030504040204" pitchFamily="50" charset="-128"/>
                  </a:rPr>
                  <a:t>増築</a:t>
                </a:r>
                <a:r>
                  <a:rPr lang="en-US" altLang="ja-JP" sz="1400" b="1" dirty="0">
                    <a:solidFill>
                      <a:prstClr val="black"/>
                    </a:solidFill>
                    <a:latin typeface="Meiryo UI" panose="020B0604030504040204" pitchFamily="50" charset="-128"/>
                    <a:ea typeface="Meiryo UI" panose="020B0604030504040204" pitchFamily="50" charset="-128"/>
                  </a:rPr>
                  <a:t>)2015</a:t>
                </a:r>
                <a:r>
                  <a:rPr lang="ja-JP" altLang="en-US" sz="1400" b="1" dirty="0">
                    <a:solidFill>
                      <a:prstClr val="black"/>
                    </a:solidFill>
                    <a:latin typeface="Meiryo UI" panose="020B0604030504040204" pitchFamily="50" charset="-128"/>
                    <a:ea typeface="Meiryo UI" panose="020B0604030504040204" pitchFamily="50" charset="-128"/>
                  </a:rPr>
                  <a:t>予定</a:t>
                </a: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ja-JP" altLang="en-US" sz="2000" b="1" dirty="0">
                  <a:solidFill>
                    <a:prstClr val="black"/>
                  </a:solidFill>
                  <a:latin typeface="Meiryo UI" panose="020B0604030504040204" pitchFamily="50" charset="-128"/>
                  <a:ea typeface="Meiryo UI" panose="020B0604030504040204" pitchFamily="50" charset="-128"/>
                </a:endParaRPr>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2879" y="3331342"/>
                <a:ext cx="2044964" cy="1405425"/>
              </a:xfrm>
              <a:prstGeom prst="rect">
                <a:avLst/>
              </a:prstGeom>
            </p:spPr>
          </p:pic>
        </p:grpSp>
        <p:grpSp>
          <p:nvGrpSpPr>
            <p:cNvPr id="25" name="グループ化 24"/>
            <p:cNvGrpSpPr/>
            <p:nvPr/>
          </p:nvGrpSpPr>
          <p:grpSpPr>
            <a:xfrm>
              <a:off x="6454554" y="1563511"/>
              <a:ext cx="2524908" cy="2409722"/>
              <a:chOff x="6165311" y="1606890"/>
              <a:chExt cx="2524908" cy="2409722"/>
            </a:xfrm>
          </p:grpSpPr>
          <p:sp>
            <p:nvSpPr>
              <p:cNvPr id="21" name="角丸四角形 20"/>
              <p:cNvSpPr/>
              <p:nvPr/>
            </p:nvSpPr>
            <p:spPr>
              <a:xfrm>
                <a:off x="6165311" y="1606890"/>
                <a:ext cx="2524908" cy="2409722"/>
              </a:xfrm>
              <a:prstGeom prst="roundRect">
                <a:avLst>
                  <a:gd name="adj" fmla="val 10485"/>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2000"/>
                  </a:lnSpc>
                </a:pPr>
                <a:r>
                  <a:rPr lang="ja-JP" altLang="en-US" sz="2000" b="1" dirty="0">
                    <a:solidFill>
                      <a:prstClr val="black"/>
                    </a:solidFill>
                    <a:latin typeface="Meiryo UI" panose="020B0604030504040204" pitchFamily="50" charset="-128"/>
                    <a:ea typeface="Meiryo UI" panose="020B0604030504040204" pitchFamily="50" charset="-128"/>
                  </a:rPr>
                  <a:t>　関西館 </a:t>
                </a:r>
                <a:r>
                  <a:rPr lang="en-US" altLang="ja-JP" sz="2000" b="1" dirty="0">
                    <a:solidFill>
                      <a:prstClr val="black"/>
                    </a:solidFill>
                    <a:latin typeface="Meiryo UI" panose="020B0604030504040204" pitchFamily="50" charset="-128"/>
                    <a:ea typeface="Meiryo UI" panose="020B0604030504040204" pitchFamily="50" charset="-128"/>
                  </a:rPr>
                  <a:t>2002</a:t>
                </a:r>
                <a:r>
                  <a:rPr lang="ja-JP" altLang="en-US" sz="2000" b="1" dirty="0">
                    <a:solidFill>
                      <a:prstClr val="black"/>
                    </a:solidFill>
                    <a:latin typeface="Meiryo UI" panose="020B0604030504040204" pitchFamily="50" charset="-128"/>
                    <a:ea typeface="Meiryo UI" panose="020B0604030504040204" pitchFamily="50" charset="-128"/>
                  </a:rPr>
                  <a:t>　</a:t>
                </a:r>
                <a:endParaRPr lang="en-US" altLang="ja-JP" sz="2000" b="1" dirty="0">
                  <a:solidFill>
                    <a:prstClr val="black"/>
                  </a:solidFill>
                  <a:latin typeface="Meiryo UI" panose="020B0604030504040204" pitchFamily="50" charset="-128"/>
                  <a:ea typeface="Meiryo UI" panose="020B0604030504040204" pitchFamily="50" charset="-128"/>
                </a:endParaRPr>
              </a:p>
              <a:p>
                <a:pPr>
                  <a:lnSpc>
                    <a:spcPts val="2200"/>
                  </a:lnSpc>
                </a:pPr>
                <a:r>
                  <a:rPr lang="ja-JP" altLang="en-US" sz="2000" b="1" dirty="0">
                    <a:solidFill>
                      <a:prstClr val="black"/>
                    </a:solidFill>
                    <a:latin typeface="Meiryo UI" panose="020B0604030504040204" pitchFamily="50" charset="-128"/>
                    <a:ea typeface="Meiryo UI" panose="020B0604030504040204" pitchFamily="50" charset="-128"/>
                  </a:rPr>
                  <a:t>　　</a:t>
                </a:r>
                <a:r>
                  <a:rPr lang="ja-JP" altLang="en-US" sz="1600" b="1" dirty="0">
                    <a:solidFill>
                      <a:prstClr val="black"/>
                    </a:solidFill>
                    <a:latin typeface="Meiryo UI" panose="020B0604030504040204" pitchFamily="50" charset="-128"/>
                    <a:ea typeface="Meiryo UI" panose="020B0604030504040204" pitchFamily="50" charset="-128"/>
                  </a:rPr>
                  <a:t>＋</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増築</a:t>
                </a:r>
                <a:r>
                  <a:rPr lang="en-US" altLang="ja-JP" sz="1600" b="1" dirty="0">
                    <a:solidFill>
                      <a:prstClr val="black"/>
                    </a:solidFill>
                    <a:latin typeface="Meiryo UI" panose="020B0604030504040204" pitchFamily="50" charset="-128"/>
                    <a:ea typeface="Meiryo UI" panose="020B0604030504040204" pitchFamily="50" charset="-128"/>
                  </a:rPr>
                  <a:t>)</a:t>
                </a:r>
                <a:r>
                  <a:rPr lang="en-US" altLang="ja-JP" b="1" dirty="0">
                    <a:solidFill>
                      <a:prstClr val="black"/>
                    </a:solidFill>
                    <a:latin typeface="Meiryo UI" panose="020B0604030504040204" pitchFamily="50" charset="-128"/>
                    <a:ea typeface="Meiryo UI" panose="020B0604030504040204" pitchFamily="50" charset="-128"/>
                  </a:rPr>
                  <a:t>2019</a:t>
                </a:r>
                <a:r>
                  <a:rPr lang="ja-JP" altLang="en-US" sz="1600" b="1" dirty="0">
                    <a:solidFill>
                      <a:prstClr val="black"/>
                    </a:solidFill>
                    <a:latin typeface="Meiryo UI" panose="020B0604030504040204" pitchFamily="50" charset="-128"/>
                    <a:ea typeface="Meiryo UI" panose="020B0604030504040204" pitchFamily="50" charset="-128"/>
                  </a:rPr>
                  <a:t>予定</a:t>
                </a:r>
                <a:endParaRPr lang="en-US" altLang="ja-JP" sz="1600" b="1" dirty="0">
                  <a:solidFill>
                    <a:prstClr val="black"/>
                  </a:solidFill>
                  <a:latin typeface="Meiryo UI" panose="020B0604030504040204" pitchFamily="50" charset="-128"/>
                  <a:ea typeface="Meiryo UI" panose="020B0604030504040204" pitchFamily="50" charset="-128"/>
                </a:endParaRPr>
              </a:p>
              <a:p>
                <a:pPr>
                  <a:lnSpc>
                    <a:spcPts val="2400"/>
                  </a:lnSpc>
                </a:pPr>
                <a:endParaRPr lang="en-US" altLang="ja-JP" sz="2000" b="1" dirty="0">
                  <a:solidFill>
                    <a:prstClr val="black"/>
                  </a:solidFill>
                  <a:latin typeface="Meiryo UI" panose="020B0604030504040204" pitchFamily="50" charset="-128"/>
                  <a:ea typeface="Meiryo UI" panose="020B0604030504040204" pitchFamily="50" charset="-128"/>
                </a:endParaRPr>
              </a:p>
              <a:p>
                <a:pPr>
                  <a:lnSpc>
                    <a:spcPts val="2400"/>
                  </a:lnSpc>
                </a:pPr>
                <a:endParaRPr lang="en-US" altLang="ja-JP" sz="2000" b="1" dirty="0">
                  <a:solidFill>
                    <a:prstClr val="black"/>
                  </a:solidFill>
                  <a:latin typeface="Meiryo UI" panose="020B0604030504040204" pitchFamily="50" charset="-128"/>
                  <a:ea typeface="Meiryo UI" panose="020B0604030504040204" pitchFamily="50" charset="-128"/>
                </a:endParaRPr>
              </a:p>
              <a:p>
                <a:pPr>
                  <a:lnSpc>
                    <a:spcPts val="2400"/>
                  </a:lnSpc>
                </a:pPr>
                <a:endParaRPr lang="en-US" altLang="ja-JP" sz="2000" b="1" dirty="0">
                  <a:solidFill>
                    <a:prstClr val="black"/>
                  </a:solidFill>
                  <a:latin typeface="Meiryo UI" panose="020B0604030504040204" pitchFamily="50" charset="-128"/>
                  <a:ea typeface="Meiryo UI" panose="020B0604030504040204" pitchFamily="50" charset="-128"/>
                </a:endParaRPr>
              </a:p>
              <a:p>
                <a:pPr>
                  <a:lnSpc>
                    <a:spcPts val="2400"/>
                  </a:lnSpc>
                </a:pPr>
                <a:endParaRPr lang="ja-JP" altLang="en-US" sz="2000" b="1" dirty="0">
                  <a:solidFill>
                    <a:prstClr val="black"/>
                  </a:solidFill>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9715" y="2549191"/>
                <a:ext cx="2242892" cy="1331044"/>
              </a:xfrm>
              <a:prstGeom prst="rect">
                <a:avLst/>
              </a:prstGeom>
            </p:spPr>
          </p:pic>
        </p:grpSp>
        <p:grpSp>
          <p:nvGrpSpPr>
            <p:cNvPr id="34" name="グループ化 33"/>
            <p:cNvGrpSpPr/>
            <p:nvPr/>
          </p:nvGrpSpPr>
          <p:grpSpPr>
            <a:xfrm>
              <a:off x="3828518" y="4476575"/>
              <a:ext cx="2620623" cy="2066680"/>
              <a:chOff x="3828518" y="4476575"/>
              <a:chExt cx="2620623" cy="2066680"/>
            </a:xfrm>
          </p:grpSpPr>
          <p:sp>
            <p:nvSpPr>
              <p:cNvPr id="33" name="右矢印 32"/>
              <p:cNvSpPr/>
              <p:nvPr/>
            </p:nvSpPr>
            <p:spPr>
              <a:xfrm>
                <a:off x="3828518" y="6249057"/>
                <a:ext cx="2620623" cy="294198"/>
              </a:xfrm>
              <a:prstGeom prst="rightArrow">
                <a:avLst>
                  <a:gd name="adj1" fmla="val 54791"/>
                  <a:gd name="adj2" fmla="val 50000"/>
                </a:avLst>
              </a:prstGeom>
              <a:noFill/>
              <a:ln w="12700">
                <a:solidFill>
                  <a:schemeClr val="accent5">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2" name="曲折矢印 31"/>
              <p:cNvSpPr/>
              <p:nvPr/>
            </p:nvSpPr>
            <p:spPr>
              <a:xfrm rot="5400000" flipH="1">
                <a:off x="3489388" y="4815706"/>
                <a:ext cx="1350224" cy="671962"/>
              </a:xfrm>
              <a:prstGeom prst="bentArrow">
                <a:avLst>
                  <a:gd name="adj1" fmla="val 9691"/>
                  <a:gd name="adj2" fmla="val 11106"/>
                  <a:gd name="adj3" fmla="val 15313"/>
                  <a:gd name="adj4" fmla="val 43750"/>
                </a:avLst>
              </a:prstGeom>
              <a:solidFill>
                <a:srgbClr val="0070C0"/>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grpSp>
      </p:grpSp>
      <p:sp>
        <p:nvSpPr>
          <p:cNvPr id="4" name="スライド番号プレースホルダー 3"/>
          <p:cNvSpPr>
            <a:spLocks noGrp="1"/>
          </p:cNvSpPr>
          <p:nvPr>
            <p:ph type="sldNum" sz="quarter" idx="12"/>
          </p:nvPr>
        </p:nvSpPr>
        <p:spPr>
          <a:xfrm>
            <a:off x="8610600" y="6459032"/>
            <a:ext cx="2057400" cy="365125"/>
          </a:xfrm>
        </p:spPr>
        <p:txBody>
          <a:bodyPr/>
          <a:lstStyle/>
          <a:p>
            <a:fld id="{AE81233C-BF56-4BFB-98E8-8EF39C2E5007}" type="slidenum">
              <a:rPr lang="ja-JP" altLang="en-US" smtClean="0">
                <a:solidFill>
                  <a:prstClr val="black"/>
                </a:solidFill>
              </a:rPr>
              <a:pPr/>
              <a:t>7</a:t>
            </a:fld>
            <a:endParaRPr lang="ja-JP" altLang="en-US" dirty="0">
              <a:solidFill>
                <a:prstClr val="black"/>
              </a:solidFill>
            </a:endParaRPr>
          </a:p>
        </p:txBody>
      </p:sp>
      <p:sp>
        <p:nvSpPr>
          <p:cNvPr id="6" name="右矢印 5"/>
          <p:cNvSpPr/>
          <p:nvPr/>
        </p:nvSpPr>
        <p:spPr>
          <a:xfrm>
            <a:off x="3863752" y="2194760"/>
            <a:ext cx="1006071" cy="206623"/>
          </a:xfrm>
          <a:prstGeom prst="rightArrow">
            <a:avLst/>
          </a:prstGeom>
          <a:solidFill>
            <a:srgbClr val="0070C0"/>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7" name="角丸四角形 6"/>
          <p:cNvSpPr/>
          <p:nvPr/>
        </p:nvSpPr>
        <p:spPr>
          <a:xfrm>
            <a:off x="1826419" y="1624846"/>
            <a:ext cx="2037334" cy="1498600"/>
          </a:xfrm>
          <a:prstGeom prst="roundRect">
            <a:avLst>
              <a:gd name="adj" fmla="val 10021"/>
            </a:avLst>
          </a:prstGeom>
          <a:noFill/>
          <a:ln w="285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ts val="2400"/>
              </a:lnSpc>
              <a:defRPr/>
            </a:pPr>
            <a:r>
              <a:rPr lang="ja-JP" altLang="ja-JP" sz="2000" b="1" dirty="0">
                <a:solidFill>
                  <a:prstClr val="black"/>
                </a:solidFill>
                <a:latin typeface="Meiryo UI" panose="020B0604030504040204" pitchFamily="50" charset="-128"/>
                <a:ea typeface="Meiryo UI" panose="020B0604030504040204" pitchFamily="50" charset="-128"/>
              </a:rPr>
              <a:t>帝国議会の</a:t>
            </a:r>
            <a:endParaRPr lang="ja-JP" altLang="en-US" sz="2000" b="1" dirty="0">
              <a:solidFill>
                <a:prstClr val="black"/>
              </a:solidFill>
              <a:latin typeface="Meiryo UI" panose="020B0604030504040204" pitchFamily="50" charset="-128"/>
              <a:ea typeface="Meiryo UI" panose="020B0604030504040204" pitchFamily="50" charset="-128"/>
            </a:endParaRPr>
          </a:p>
          <a:p>
            <a:pPr algn="ctr">
              <a:lnSpc>
                <a:spcPts val="2400"/>
              </a:lnSpc>
              <a:defRPr/>
            </a:pPr>
            <a:r>
              <a:rPr lang="ja-JP" altLang="ja-JP" sz="2000" b="1" dirty="0">
                <a:solidFill>
                  <a:prstClr val="black"/>
                </a:solidFill>
                <a:latin typeface="Meiryo UI" panose="020B0604030504040204" pitchFamily="50" charset="-128"/>
                <a:ea typeface="Meiryo UI" panose="020B0604030504040204" pitchFamily="50" charset="-128"/>
              </a:rPr>
              <a:t>衆議院図書館</a:t>
            </a:r>
            <a:r>
              <a:rPr lang="ja-JP" altLang="en-US" sz="2000" b="1" dirty="0">
                <a:solidFill>
                  <a:prstClr val="black"/>
                </a:solidFill>
                <a:latin typeface="Meiryo UI" panose="020B0604030504040204" pitchFamily="50" charset="-128"/>
                <a:ea typeface="Meiryo UI" panose="020B0604030504040204" pitchFamily="50" charset="-128"/>
              </a:rPr>
              <a:t>･</a:t>
            </a:r>
          </a:p>
          <a:p>
            <a:pPr algn="ctr">
              <a:lnSpc>
                <a:spcPts val="2400"/>
              </a:lnSpc>
              <a:defRPr/>
            </a:pPr>
            <a:r>
              <a:rPr lang="ja-JP" altLang="ja-JP" sz="2000" b="1" dirty="0">
                <a:solidFill>
                  <a:prstClr val="black"/>
                </a:solidFill>
                <a:latin typeface="Meiryo UI" panose="020B0604030504040204" pitchFamily="50" charset="-128"/>
                <a:ea typeface="Meiryo UI" panose="020B0604030504040204" pitchFamily="50" charset="-128"/>
              </a:rPr>
              <a:t>貴族院図書館</a:t>
            </a:r>
            <a:endParaRPr lang="ja-JP" altLang="en-US" sz="2000" b="1" dirty="0">
              <a:solidFill>
                <a:prstClr val="black"/>
              </a:solidFill>
              <a:latin typeface="Meiryo UI" panose="020B0604030504040204" pitchFamily="50" charset="-128"/>
              <a:ea typeface="Meiryo UI" panose="020B0604030504040204" pitchFamily="50" charset="-128"/>
            </a:endParaRPr>
          </a:p>
          <a:p>
            <a:pPr algn="ctr">
              <a:lnSpc>
                <a:spcPts val="2400"/>
              </a:lnSpc>
              <a:defRPr/>
            </a:pPr>
            <a:r>
              <a:rPr lang="en-US" altLang="ja-JP" sz="2000" b="1" dirty="0">
                <a:solidFill>
                  <a:prstClr val="black"/>
                </a:solidFill>
                <a:latin typeface="Meiryo UI" panose="020B0604030504040204" pitchFamily="50" charset="-128"/>
                <a:ea typeface="Meiryo UI" panose="020B0604030504040204" pitchFamily="50" charset="-128"/>
              </a:rPr>
              <a:t>1890</a:t>
            </a:r>
            <a:endParaRPr lang="ja-JP" altLang="en-US" sz="2000" b="1" dirty="0">
              <a:solidFill>
                <a:prstClr val="black"/>
              </a:solidFill>
              <a:latin typeface="Meiryo UI" panose="020B0604030504040204" pitchFamily="50" charset="-128"/>
              <a:ea typeface="Meiryo UI" panose="020B0604030504040204" pitchFamily="50" charset="-128"/>
            </a:endParaRPr>
          </a:p>
        </p:txBody>
      </p:sp>
      <p:sp>
        <p:nvSpPr>
          <p:cNvPr id="9" name="右矢印 8"/>
          <p:cNvSpPr/>
          <p:nvPr/>
        </p:nvSpPr>
        <p:spPr>
          <a:xfrm>
            <a:off x="2832174" y="5691219"/>
            <a:ext cx="269531" cy="146891"/>
          </a:xfrm>
          <a:prstGeom prst="rightArrow">
            <a:avLst/>
          </a:prstGeom>
          <a:solidFill>
            <a:srgbClr val="0070C0"/>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solidFill>
                <a:prstClr val="white"/>
              </a:solidFill>
              <a:latin typeface="Meiryo UI" panose="020B0604030504040204" pitchFamily="50" charset="-128"/>
              <a:ea typeface="Meiryo UI" panose="020B0604030504040204" pitchFamily="50" charset="-128"/>
            </a:endParaRPr>
          </a:p>
        </p:txBody>
      </p:sp>
      <p:grpSp>
        <p:nvGrpSpPr>
          <p:cNvPr id="13" name="グループ化 2"/>
          <p:cNvGrpSpPr>
            <a:grpSpLocks/>
          </p:cNvGrpSpPr>
          <p:nvPr/>
        </p:nvGrpSpPr>
        <p:grpSpPr bwMode="auto">
          <a:xfrm>
            <a:off x="3106713" y="4794153"/>
            <a:ext cx="2245467" cy="1796205"/>
            <a:chOff x="1936029" y="4671832"/>
            <a:chExt cx="1763114" cy="1621359"/>
          </a:xfrm>
        </p:grpSpPr>
        <p:sp>
          <p:nvSpPr>
            <p:cNvPr id="15" name="角丸四角形 14"/>
            <p:cNvSpPr/>
            <p:nvPr/>
          </p:nvSpPr>
          <p:spPr>
            <a:xfrm>
              <a:off x="1936029" y="4671832"/>
              <a:ext cx="1763114" cy="1621359"/>
            </a:xfrm>
            <a:prstGeom prst="roundRect">
              <a:avLst>
                <a:gd name="adj" fmla="val 1070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sz="2000" dirty="0">
                <a:solidFill>
                  <a:prstClr val="black"/>
                </a:solidFill>
                <a:latin typeface="Meiryo UI" panose="020B0604030504040204" pitchFamily="50" charset="-128"/>
                <a:ea typeface="Meiryo UI" panose="020B0604030504040204" pitchFamily="50" charset="-128"/>
              </a:endParaRPr>
            </a:p>
            <a:p>
              <a:pPr>
                <a:defRPr/>
              </a:pPr>
              <a:endParaRPr lang="ja-JP" altLang="en-US" sz="2000" dirty="0">
                <a:solidFill>
                  <a:prstClr val="black"/>
                </a:solidFill>
                <a:latin typeface="Meiryo UI" panose="020B0604030504040204" pitchFamily="50" charset="-128"/>
                <a:ea typeface="Meiryo UI" panose="020B0604030504040204" pitchFamily="50" charset="-128"/>
              </a:endParaRPr>
            </a:p>
            <a:p>
              <a:pPr>
                <a:defRPr/>
              </a:pPr>
              <a:endParaRPr lang="ja-JP" altLang="en-US"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lnSpc>
                  <a:spcPts val="2300"/>
                </a:lnSpc>
                <a:defRPr/>
              </a:pPr>
              <a:r>
                <a:rPr lang="ja-JP" altLang="en-US" sz="2000" b="1" dirty="0">
                  <a:solidFill>
                    <a:prstClr val="black"/>
                  </a:solidFill>
                  <a:latin typeface="Meiryo UI" panose="020B0604030504040204" pitchFamily="50" charset="-128"/>
                  <a:ea typeface="Meiryo UI" panose="020B0604030504040204" pitchFamily="50" charset="-128"/>
                </a:rPr>
                <a:t>帝国図書館</a:t>
              </a:r>
              <a:r>
                <a:rPr lang="en-US" altLang="ja-JP" sz="2000" b="1" dirty="0">
                  <a:solidFill>
                    <a:prstClr val="black"/>
                  </a:solidFill>
                  <a:latin typeface="Meiryo UI" panose="020B0604030504040204" pitchFamily="50" charset="-128"/>
                  <a:ea typeface="Meiryo UI" panose="020B0604030504040204" pitchFamily="50" charset="-128"/>
                </a:rPr>
                <a:t>1906</a:t>
              </a:r>
            </a:p>
            <a:p>
              <a:pPr>
                <a:lnSpc>
                  <a:spcPts val="2300"/>
                </a:lnSpc>
                <a:defRPr/>
              </a:pPr>
              <a:r>
                <a:rPr lang="ja-JP" altLang="en-US" sz="2000" b="1" dirty="0">
                  <a:solidFill>
                    <a:prstClr val="black"/>
                  </a:solidFill>
                  <a:latin typeface="Meiryo UI" panose="020B0604030504040204" pitchFamily="50" charset="-128"/>
                  <a:ea typeface="Meiryo UI" panose="020B0604030504040204" pitchFamily="50" charset="-128"/>
                </a:rPr>
                <a:t>　 　</a:t>
              </a:r>
              <a:r>
                <a:rPr lang="ja-JP" altLang="en-US" sz="1600" b="1" dirty="0">
                  <a:solidFill>
                    <a:prstClr val="black"/>
                  </a:solidFill>
                  <a:latin typeface="Meiryo UI" panose="020B0604030504040204" pitchFamily="50" charset="-128"/>
                  <a:ea typeface="Meiryo UI" panose="020B0604030504040204" pitchFamily="50" charset="-128"/>
                </a:rPr>
                <a:t>＋</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増築</a:t>
              </a:r>
              <a:r>
                <a:rPr lang="en-US" altLang="ja-JP" sz="1600" b="1" dirty="0">
                  <a:solidFill>
                    <a:prstClr val="black"/>
                  </a:solidFill>
                  <a:latin typeface="Meiryo UI" panose="020B0604030504040204" pitchFamily="50" charset="-128"/>
                  <a:ea typeface="Meiryo UI" panose="020B0604030504040204" pitchFamily="50" charset="-128"/>
                </a:rPr>
                <a:t>)1929</a:t>
              </a:r>
              <a:endParaRPr lang="ja-JP" altLang="en-US" sz="1600" b="1" dirty="0">
                <a:solidFill>
                  <a:prstClr val="black"/>
                </a:solidFill>
                <a:latin typeface="Meiryo UI" panose="020B0604030504040204" pitchFamily="50" charset="-128"/>
                <a:ea typeface="Meiryo UI" panose="020B0604030504040204" pitchFamily="50" charset="-128"/>
              </a:endParaRPr>
            </a:p>
          </p:txBody>
        </p:sp>
        <p:pic>
          <p:nvPicPr>
            <p:cNvPr id="14" name="Picture 4"/>
            <p:cNvPicPr>
              <a:picLocks noChangeAspect="1" noChangeArrowheads="1"/>
            </p:cNvPicPr>
            <p:nvPr/>
          </p:nvPicPr>
          <p:blipFill>
            <a:blip r:embed="rId6">
              <a:extLst>
                <a:ext uri="{28A0092B-C50C-407E-A947-70E740481C1C}">
                  <a14:useLocalDpi xmlns:a14="http://schemas.microsoft.com/office/drawing/2010/main" val="0"/>
                </a:ext>
              </a:extLst>
            </a:blip>
            <a:srcRect t="19212" b="-12115"/>
            <a:stretch>
              <a:fillRect/>
            </a:stretch>
          </p:blipFill>
          <p:spPr bwMode="auto">
            <a:xfrm>
              <a:off x="2102701" y="4781674"/>
              <a:ext cx="1385280" cy="102437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グループ化 1"/>
          <p:cNvGrpSpPr>
            <a:grpSpLocks/>
          </p:cNvGrpSpPr>
          <p:nvPr/>
        </p:nvGrpSpPr>
        <p:grpSpPr bwMode="auto">
          <a:xfrm>
            <a:off x="1717978" y="5063821"/>
            <a:ext cx="1085850" cy="1458912"/>
            <a:chOff x="467545" y="4850686"/>
            <a:chExt cx="1087075" cy="1458634"/>
          </a:xfrm>
        </p:grpSpPr>
        <p:pic>
          <p:nvPicPr>
            <p:cNvPr id="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813" y="4984856"/>
              <a:ext cx="1073807" cy="49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角丸四角形 34"/>
            <p:cNvSpPr/>
            <p:nvPr/>
          </p:nvSpPr>
          <p:spPr>
            <a:xfrm>
              <a:off x="467545" y="4850686"/>
              <a:ext cx="1087075" cy="14586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prstClr val="black"/>
                </a:solidFill>
                <a:latin typeface="Meiryo UI" panose="020B0604030504040204" pitchFamily="50" charset="-128"/>
                <a:ea typeface="Meiryo UI" panose="020B0604030504040204" pitchFamily="50" charset="-128"/>
              </a:endParaRPr>
            </a:p>
            <a:p>
              <a:pPr>
                <a:defRPr/>
              </a:pPr>
              <a:endParaRPr lang="ja-JP" altLang="en-US" dirty="0">
                <a:solidFill>
                  <a:prstClr val="black"/>
                </a:solidFill>
                <a:latin typeface="Meiryo UI" panose="020B0604030504040204" pitchFamily="50" charset="-128"/>
                <a:ea typeface="Meiryo UI" panose="020B0604030504040204" pitchFamily="50" charset="-128"/>
              </a:endParaRPr>
            </a:p>
            <a:p>
              <a:pPr algn="ctr">
                <a:lnSpc>
                  <a:spcPts val="2000"/>
                </a:lnSpc>
                <a:defRPr/>
              </a:pPr>
              <a:r>
                <a:rPr lang="ja-JP" altLang="en-US" sz="2000" b="1" dirty="0">
                  <a:solidFill>
                    <a:prstClr val="black"/>
                  </a:solidFill>
                  <a:latin typeface="Meiryo UI" panose="020B0604030504040204" pitchFamily="50" charset="-128"/>
                  <a:ea typeface="Meiryo UI" panose="020B0604030504040204" pitchFamily="50" charset="-128"/>
                </a:rPr>
                <a:t>東京</a:t>
              </a:r>
              <a:endParaRPr lang="en-US" altLang="ja-JP" sz="2000" b="1" dirty="0">
                <a:solidFill>
                  <a:prstClr val="black"/>
                </a:solidFill>
                <a:latin typeface="Meiryo UI" panose="020B0604030504040204" pitchFamily="50" charset="-128"/>
                <a:ea typeface="Meiryo UI" panose="020B0604030504040204" pitchFamily="50" charset="-128"/>
              </a:endParaRPr>
            </a:p>
            <a:p>
              <a:pPr algn="ctr">
                <a:lnSpc>
                  <a:spcPts val="2000"/>
                </a:lnSpc>
                <a:defRPr/>
              </a:pPr>
              <a:r>
                <a:rPr lang="ja-JP" altLang="en-US" sz="2000" b="1" dirty="0">
                  <a:solidFill>
                    <a:prstClr val="black"/>
                  </a:solidFill>
                  <a:latin typeface="Meiryo UI" panose="020B0604030504040204" pitchFamily="50" charset="-128"/>
                  <a:ea typeface="Meiryo UI" panose="020B0604030504040204" pitchFamily="50" charset="-128"/>
                </a:rPr>
                <a:t>書籍館</a:t>
              </a:r>
            </a:p>
            <a:p>
              <a:pPr algn="ctr">
                <a:lnSpc>
                  <a:spcPts val="2000"/>
                </a:lnSpc>
                <a:defRPr/>
              </a:pPr>
              <a:r>
                <a:rPr lang="en-US" altLang="ja-JP" sz="2000" b="1" dirty="0">
                  <a:solidFill>
                    <a:prstClr val="black"/>
                  </a:solidFill>
                  <a:latin typeface="Meiryo UI" panose="020B0604030504040204" pitchFamily="50" charset="-128"/>
                  <a:ea typeface="Meiryo UI" panose="020B0604030504040204" pitchFamily="50" charset="-128"/>
                </a:rPr>
                <a:t>1875</a:t>
              </a:r>
              <a:endParaRPr lang="ja-JP" altLang="en-US" b="1" dirty="0">
                <a:solidFill>
                  <a:prstClr val="black"/>
                </a:solidFill>
                <a:latin typeface="Meiryo UI" panose="020B0604030504040204" pitchFamily="50" charset="-128"/>
                <a:ea typeface="Meiryo UI" panose="020B0604030504040204" pitchFamily="50" charset="-128"/>
              </a:endParaRPr>
            </a:p>
          </p:txBody>
        </p:sp>
      </p:grpSp>
      <p:sp>
        <p:nvSpPr>
          <p:cNvPr id="10" name="角丸四角形 9"/>
          <p:cNvSpPr/>
          <p:nvPr/>
        </p:nvSpPr>
        <p:spPr>
          <a:xfrm>
            <a:off x="1727218" y="4076133"/>
            <a:ext cx="1039113" cy="644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000"/>
              </a:lnSpc>
              <a:defRPr/>
            </a:pPr>
            <a:r>
              <a:rPr lang="ja-JP" altLang="en-US" sz="2000" b="1" dirty="0">
                <a:solidFill>
                  <a:prstClr val="black"/>
                </a:solidFill>
                <a:latin typeface="Meiryo UI" panose="020B0604030504040204" pitchFamily="50" charset="-128"/>
                <a:ea typeface="Meiryo UI" panose="020B0604030504040204" pitchFamily="50" charset="-128"/>
              </a:rPr>
              <a:t>書籍館</a:t>
            </a:r>
            <a:endParaRPr lang="en-US" altLang="ja-JP" sz="2000" b="1" dirty="0">
              <a:solidFill>
                <a:prstClr val="black"/>
              </a:solidFill>
              <a:latin typeface="Meiryo UI" panose="020B0604030504040204" pitchFamily="50" charset="-128"/>
              <a:ea typeface="Meiryo UI" panose="020B0604030504040204" pitchFamily="50" charset="-128"/>
            </a:endParaRPr>
          </a:p>
          <a:p>
            <a:pPr algn="ctr"/>
            <a:r>
              <a:rPr lang="ja-JP" altLang="en-US" b="1" dirty="0">
                <a:solidFill>
                  <a:prstClr val="black"/>
                </a:solidFill>
                <a:latin typeface="Meiryo UI" panose="020B0604030504040204" pitchFamily="50" charset="-128"/>
                <a:ea typeface="Meiryo UI" panose="020B0604030504040204" pitchFamily="50" charset="-128"/>
              </a:rPr>
              <a:t>１</a:t>
            </a:r>
            <a:r>
              <a:rPr lang="en-US" altLang="ja-JP" b="1" dirty="0">
                <a:solidFill>
                  <a:prstClr val="black"/>
                </a:solidFill>
                <a:latin typeface="Meiryo UI" panose="020B0604030504040204" pitchFamily="50" charset="-128"/>
                <a:ea typeface="Meiryo UI" panose="020B0604030504040204" pitchFamily="50" charset="-128"/>
              </a:rPr>
              <a:t>872</a:t>
            </a:r>
          </a:p>
        </p:txBody>
      </p:sp>
      <p:sp>
        <p:nvSpPr>
          <p:cNvPr id="11" name="下矢印 10"/>
          <p:cNvSpPr/>
          <p:nvPr/>
        </p:nvSpPr>
        <p:spPr>
          <a:xfrm>
            <a:off x="2125890" y="4720993"/>
            <a:ext cx="283278" cy="326694"/>
          </a:xfrm>
          <a:prstGeom prst="downArrow">
            <a:avLst/>
          </a:prstGeom>
          <a:noFill/>
          <a:ln w="12700">
            <a:solidFill>
              <a:schemeClr val="accent5">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23" name="直線コネクタ 22"/>
          <p:cNvCxnSpPr/>
          <p:nvPr/>
        </p:nvCxnSpPr>
        <p:spPr>
          <a:xfrm>
            <a:off x="6662340" y="4461317"/>
            <a:ext cx="1310312" cy="454523"/>
          </a:xfrm>
          <a:prstGeom prst="line">
            <a:avLst/>
          </a:prstGeom>
          <a:ln w="76200" cmpd="db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515266" y="1984740"/>
            <a:ext cx="448021" cy="0"/>
          </a:xfrm>
          <a:prstGeom prst="line">
            <a:avLst/>
          </a:prstGeom>
          <a:ln w="76200" cmpd="dbl">
            <a:headEnd type="oval"/>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7465580" y="2083771"/>
            <a:ext cx="492443" cy="3373676"/>
          </a:xfrm>
          <a:prstGeom prst="rect">
            <a:avLst/>
          </a:prstGeom>
          <a:noFill/>
        </p:spPr>
        <p:txBody>
          <a:bodyPr vert="eaVert" wrap="square" rtlCol="0">
            <a:spAutoFit/>
          </a:bodyPr>
          <a:lstStyle/>
          <a:p>
            <a:r>
              <a:rPr lang="ja-JP" altLang="en-US" sz="2000" b="1" dirty="0">
                <a:solidFill>
                  <a:srgbClr val="FF0000"/>
                </a:solidFill>
                <a:latin typeface="Meiryo UI" panose="020B0604030504040204" pitchFamily="50" charset="-128"/>
                <a:ea typeface="Meiryo UI" panose="020B0604030504040204" pitchFamily="50" charset="-128"/>
              </a:rPr>
              <a:t>～三施設一体で機能～</a:t>
            </a:r>
          </a:p>
        </p:txBody>
      </p:sp>
      <p:sp>
        <p:nvSpPr>
          <p:cNvPr id="47" name="フローチャート: 代替処理 46"/>
          <p:cNvSpPr/>
          <p:nvPr/>
        </p:nvSpPr>
        <p:spPr>
          <a:xfrm>
            <a:off x="4149711" y="1574821"/>
            <a:ext cx="434151" cy="1761142"/>
          </a:xfrm>
          <a:prstGeom prst="flowChartAlternate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prstClr val="white"/>
                </a:solidFill>
                <a:latin typeface="Meiryo UI" panose="020B0604030504040204" pitchFamily="50" charset="-128"/>
                <a:ea typeface="Meiryo UI" panose="020B0604030504040204" pitchFamily="50" charset="-128"/>
              </a:rPr>
              <a:t>仮庁舎で開館</a:t>
            </a:r>
          </a:p>
        </p:txBody>
      </p:sp>
      <p:sp>
        <p:nvSpPr>
          <p:cNvPr id="49" name="テキスト ボックス 48"/>
          <p:cNvSpPr txBox="1"/>
          <p:nvPr/>
        </p:nvSpPr>
        <p:spPr>
          <a:xfrm>
            <a:off x="4006745" y="1198431"/>
            <a:ext cx="1020222" cy="400110"/>
          </a:xfrm>
          <a:prstGeom prst="rect">
            <a:avLst/>
          </a:prstGeom>
          <a:noFill/>
        </p:spPr>
        <p:txBody>
          <a:bodyPr wrap="square" rtlCol="0">
            <a:spAutoFit/>
          </a:bodyPr>
          <a:lstStyle/>
          <a:p>
            <a:pPr>
              <a:lnSpc>
                <a:spcPts val="2400"/>
              </a:lnSpc>
              <a:defRPr/>
            </a:pPr>
            <a:r>
              <a:rPr lang="en-US" altLang="ja-JP" sz="2000" b="1" dirty="0">
                <a:solidFill>
                  <a:srgbClr val="FF0000"/>
                </a:solidFill>
                <a:latin typeface="Meiryo UI" panose="020B0604030504040204" pitchFamily="50" charset="-128"/>
                <a:ea typeface="Meiryo UI" panose="020B0604030504040204" pitchFamily="50" charset="-128"/>
              </a:rPr>
              <a:t>1948</a:t>
            </a:r>
            <a:endParaRPr lang="ja-JP" altLang="en-US" sz="2000" b="1" dirty="0">
              <a:solidFill>
                <a:srgbClr val="FF0000"/>
              </a:solidFill>
              <a:latin typeface="Meiryo UI" panose="020B0604030504040204" pitchFamily="50" charset="-128"/>
              <a:ea typeface="Meiryo UI" panose="020B0604030504040204" pitchFamily="50" charset="-128"/>
            </a:endParaRPr>
          </a:p>
        </p:txBody>
      </p:sp>
      <p:sp>
        <p:nvSpPr>
          <p:cNvPr id="54" name="テキスト ボックス 53"/>
          <p:cNvSpPr txBox="1"/>
          <p:nvPr/>
        </p:nvSpPr>
        <p:spPr>
          <a:xfrm>
            <a:off x="5357188" y="4665486"/>
            <a:ext cx="593025" cy="954107"/>
          </a:xfrm>
          <a:prstGeom prst="rect">
            <a:avLst/>
          </a:prstGeom>
          <a:noFill/>
        </p:spPr>
        <p:txBody>
          <a:bodyPr wrap="square" rtlCol="0">
            <a:spAutoFit/>
          </a:bodyPr>
          <a:lstStyle/>
          <a:p>
            <a:r>
              <a:rPr lang="en-US" altLang="ja-JP" sz="1400" dirty="0">
                <a:solidFill>
                  <a:prstClr val="black"/>
                </a:solidFill>
                <a:latin typeface="Meiryo UI" panose="020B0604030504040204" pitchFamily="50" charset="-128"/>
                <a:ea typeface="Meiryo UI" panose="020B0604030504040204" pitchFamily="50" charset="-128"/>
              </a:rPr>
              <a:t>1961</a:t>
            </a:r>
          </a:p>
          <a:p>
            <a:r>
              <a:rPr lang="ja-JP" altLang="en-US" sz="1400" dirty="0">
                <a:solidFill>
                  <a:prstClr val="black"/>
                </a:solidFill>
                <a:latin typeface="Meiryo UI" panose="020B0604030504040204" pitchFamily="50" charset="-128"/>
                <a:ea typeface="Meiryo UI" panose="020B0604030504040204" pitchFamily="50" charset="-128"/>
              </a:rPr>
              <a:t>蔵書</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移転</a:t>
            </a:r>
          </a:p>
        </p:txBody>
      </p:sp>
      <p:sp>
        <p:nvSpPr>
          <p:cNvPr id="55" name="コンテンツ プレースホルダー 2"/>
          <p:cNvSpPr>
            <a:spLocks noGrp="1"/>
          </p:cNvSpPr>
          <p:nvPr>
            <p:ph idx="1"/>
          </p:nvPr>
        </p:nvSpPr>
        <p:spPr>
          <a:xfrm>
            <a:off x="6122443" y="5014870"/>
            <a:ext cx="1835580" cy="1043633"/>
          </a:xfrm>
        </p:spPr>
        <p:txBody>
          <a:bodyPr>
            <a:noAutofit/>
          </a:bodyPr>
          <a:lstStyle/>
          <a:p>
            <a:pPr marL="0" indent="0" fontAlgn="t">
              <a:lnSpc>
                <a:spcPts val="1500"/>
              </a:lnSpc>
              <a:spcBef>
                <a:spcPts val="0"/>
              </a:spcBef>
              <a:buNone/>
            </a:pPr>
            <a:r>
              <a:rPr lang="ja-JP" altLang="en-US" sz="1400" dirty="0">
                <a:solidFill>
                  <a:schemeClr val="accent6">
                    <a:lumMod val="50000"/>
                  </a:schemeClr>
                </a:solidFill>
              </a:rPr>
              <a:t>●</a:t>
            </a:r>
            <a:r>
              <a:rPr lang="ja-JP" altLang="ja-JP" sz="1400" dirty="0"/>
              <a:t>第</a:t>
            </a:r>
            <a:r>
              <a:rPr lang="en-US" altLang="ja-JP" sz="1400" dirty="0"/>
              <a:t>3期</a:t>
            </a:r>
            <a:r>
              <a:rPr lang="ja-JP" altLang="ja-JP" sz="1400" dirty="0"/>
              <a:t> </a:t>
            </a:r>
            <a:r>
              <a:rPr lang="en-US" altLang="ja-JP" sz="1400" b="1" dirty="0" err="1"/>
              <a:t>変革期</a:t>
            </a:r>
            <a:endParaRPr lang="en-US" altLang="ja-JP" sz="1400" b="1" dirty="0"/>
          </a:p>
          <a:p>
            <a:pPr marL="0" indent="0" fontAlgn="t">
              <a:lnSpc>
                <a:spcPts val="1500"/>
              </a:lnSpc>
              <a:spcBef>
                <a:spcPts val="0"/>
              </a:spcBef>
              <a:buNone/>
            </a:pPr>
            <a:r>
              <a:rPr lang="ja-JP" altLang="en-US" sz="1400" dirty="0"/>
              <a:t> 　　　</a:t>
            </a:r>
            <a:r>
              <a:rPr lang="en-US" altLang="ja-JP" sz="1400" dirty="0"/>
              <a:t>(1986</a:t>
            </a:r>
            <a:r>
              <a:rPr lang="ja-JP" altLang="en-US" sz="1400" dirty="0"/>
              <a:t>ｰ</a:t>
            </a:r>
            <a:r>
              <a:rPr lang="en-US" altLang="ja-JP" sz="1400" dirty="0"/>
              <a:t>2004)</a:t>
            </a:r>
            <a:endParaRPr lang="ja-JP" altLang="ja-JP" sz="1400" dirty="0"/>
          </a:p>
          <a:p>
            <a:pPr marL="0" indent="0" fontAlgn="t">
              <a:lnSpc>
                <a:spcPts val="1500"/>
              </a:lnSpc>
              <a:spcBef>
                <a:spcPts val="0"/>
              </a:spcBef>
              <a:buNone/>
            </a:pPr>
            <a:r>
              <a:rPr lang="ja-JP" altLang="en-US" sz="1400" dirty="0">
                <a:solidFill>
                  <a:schemeClr val="accent6">
                    <a:lumMod val="50000"/>
                  </a:schemeClr>
                </a:solidFill>
              </a:rPr>
              <a:t>●</a:t>
            </a:r>
            <a:r>
              <a:rPr lang="ja-JP" altLang="ja-JP" sz="1400" dirty="0"/>
              <a:t>第</a:t>
            </a:r>
            <a:r>
              <a:rPr lang="en-US" altLang="ja-JP" sz="1400" dirty="0"/>
              <a:t>4期</a:t>
            </a:r>
            <a:r>
              <a:rPr lang="ja-JP" altLang="ja-JP" sz="1400" dirty="0"/>
              <a:t> </a:t>
            </a:r>
            <a:r>
              <a:rPr lang="ja-JP" altLang="ja-JP" sz="1400" b="1" dirty="0"/>
              <a:t>成熟期</a:t>
            </a:r>
            <a:r>
              <a:rPr lang="ja-JP" altLang="en-US" sz="1400" b="1" dirty="0"/>
              <a:t>／</a:t>
            </a:r>
            <a:endParaRPr lang="en-US" altLang="ja-JP" sz="1400" b="1" dirty="0"/>
          </a:p>
          <a:p>
            <a:pPr marL="0" indent="0" fontAlgn="t">
              <a:lnSpc>
                <a:spcPts val="1500"/>
              </a:lnSpc>
              <a:spcBef>
                <a:spcPts val="0"/>
              </a:spcBef>
              <a:buNone/>
            </a:pPr>
            <a:r>
              <a:rPr lang="ja-JP" altLang="en-US" sz="1400" b="1" dirty="0"/>
              <a:t>　　　</a:t>
            </a:r>
            <a:r>
              <a:rPr lang="ja-JP" altLang="ja-JP" sz="1400" b="1" dirty="0"/>
              <a:t> 第二創業期</a:t>
            </a:r>
            <a:r>
              <a:rPr lang="ja-JP" altLang="en-US" sz="1400" b="1" dirty="0"/>
              <a:t> </a:t>
            </a:r>
            <a:endParaRPr lang="en-US" altLang="ja-JP" sz="1400" b="1" dirty="0"/>
          </a:p>
          <a:p>
            <a:pPr marL="0" indent="0" fontAlgn="t">
              <a:lnSpc>
                <a:spcPts val="1500"/>
              </a:lnSpc>
              <a:spcBef>
                <a:spcPts val="0"/>
              </a:spcBef>
              <a:buNone/>
            </a:pPr>
            <a:r>
              <a:rPr lang="ja-JP" altLang="en-US" sz="1400" dirty="0"/>
              <a:t>　　　　</a:t>
            </a:r>
            <a:r>
              <a:rPr lang="en-US" altLang="ja-JP" sz="1400" dirty="0"/>
              <a:t>(2004-</a:t>
            </a:r>
            <a:r>
              <a:rPr lang="ja-JP" altLang="en-US" sz="1400" dirty="0"/>
              <a:t>　</a:t>
            </a:r>
            <a:r>
              <a:rPr lang="ja-JP" altLang="ja-JP" sz="1400" dirty="0"/>
              <a:t>　</a:t>
            </a:r>
            <a:r>
              <a:rPr lang="en-US" altLang="ja-JP" sz="1400" dirty="0"/>
              <a:t>)</a:t>
            </a:r>
            <a:endParaRPr lang="ja-JP" altLang="ja-JP" sz="1400" dirty="0"/>
          </a:p>
        </p:txBody>
      </p:sp>
      <p:sp>
        <p:nvSpPr>
          <p:cNvPr id="56" name="コンテンツ プレースホルダー 2"/>
          <p:cNvSpPr txBox="1">
            <a:spLocks/>
          </p:cNvSpPr>
          <p:nvPr/>
        </p:nvSpPr>
        <p:spPr>
          <a:xfrm>
            <a:off x="2919723" y="3520167"/>
            <a:ext cx="2334507" cy="17567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fontAlgn="t">
              <a:lnSpc>
                <a:spcPts val="1500"/>
              </a:lnSpc>
              <a:buNone/>
            </a:pPr>
            <a:r>
              <a:rPr lang="ja-JP" altLang="en-US" sz="1400" dirty="0">
                <a:solidFill>
                  <a:srgbClr val="4F81BD">
                    <a:lumMod val="75000"/>
                  </a:srgbClr>
                </a:solidFill>
                <a:latin typeface="Meiryo UI" panose="020B0604030504040204" pitchFamily="50" charset="-128"/>
                <a:ea typeface="Meiryo UI" panose="020B0604030504040204" pitchFamily="50" charset="-128"/>
              </a:rPr>
              <a:t>●</a:t>
            </a:r>
            <a:r>
              <a:rPr lang="ja-JP" altLang="ja-JP" sz="1400" b="1" dirty="0">
                <a:solidFill>
                  <a:prstClr val="black"/>
                </a:solidFill>
                <a:latin typeface="Meiryo UI" panose="020B0604030504040204" pitchFamily="50" charset="-128"/>
                <a:ea typeface="Meiryo UI" panose="020B0604030504040204" pitchFamily="50" charset="-128"/>
              </a:rPr>
              <a:t>前史</a:t>
            </a:r>
            <a:r>
              <a:rPr lang="ja-JP" altLang="ja-JP"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50" charset="-128"/>
                <a:ea typeface="Meiryo UI" panose="020B0604030504040204" pitchFamily="50" charset="-128"/>
              </a:rPr>
              <a:t>(1872-1948)</a:t>
            </a:r>
            <a:endParaRPr lang="ja-JP" altLang="ja-JP" sz="1400" dirty="0">
              <a:solidFill>
                <a:prstClr val="black"/>
              </a:solidFill>
              <a:latin typeface="Meiryo UI" panose="020B0604030504040204" pitchFamily="50" charset="-128"/>
              <a:ea typeface="Meiryo UI" panose="020B0604030504040204" pitchFamily="50" charset="-128"/>
            </a:endParaRPr>
          </a:p>
          <a:p>
            <a:pPr marL="0" indent="0" fontAlgn="t">
              <a:lnSpc>
                <a:spcPts val="1500"/>
              </a:lnSpc>
              <a:buNone/>
            </a:pPr>
            <a:r>
              <a:rPr lang="ja-JP" altLang="en-US" sz="1400" dirty="0">
                <a:solidFill>
                  <a:srgbClr val="F79646">
                    <a:lumMod val="50000"/>
                  </a:srgbClr>
                </a:solidFill>
                <a:latin typeface="Meiryo UI" panose="020B0604030504040204" pitchFamily="50" charset="-128"/>
                <a:ea typeface="Meiryo UI" panose="020B0604030504040204" pitchFamily="50" charset="-128"/>
              </a:rPr>
              <a:t>●</a:t>
            </a:r>
            <a:r>
              <a:rPr lang="ja-JP" altLang="ja-JP" sz="1400" dirty="0">
                <a:solidFill>
                  <a:prstClr val="black"/>
                </a:solidFill>
                <a:latin typeface="Meiryo UI" panose="020B0604030504040204" pitchFamily="50" charset="-128"/>
                <a:ea typeface="Meiryo UI" panose="020B0604030504040204" pitchFamily="50" charset="-128"/>
              </a:rPr>
              <a:t>第</a:t>
            </a:r>
            <a:r>
              <a:rPr lang="en-US" altLang="ja-JP" sz="1400" dirty="0">
                <a:solidFill>
                  <a:prstClr val="black"/>
                </a:solidFill>
                <a:latin typeface="Meiryo UI" panose="020B0604030504040204" pitchFamily="50" charset="-128"/>
                <a:ea typeface="Meiryo UI" panose="020B0604030504040204" pitchFamily="50" charset="-128"/>
              </a:rPr>
              <a:t>1期</a:t>
            </a: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b="1" dirty="0" err="1">
                <a:solidFill>
                  <a:prstClr val="black"/>
                </a:solidFill>
                <a:latin typeface="Meiryo UI" panose="020B0604030504040204" pitchFamily="50" charset="-128"/>
                <a:ea typeface="Meiryo UI" panose="020B0604030504040204" pitchFamily="50" charset="-128"/>
              </a:rPr>
              <a:t>創業期</a:t>
            </a:r>
            <a:r>
              <a:rPr lang="ja-JP" altLang="en-US" sz="1400" dirty="0">
                <a:solidFill>
                  <a:prstClr val="black"/>
                </a:solidFill>
                <a:latin typeface="Meiryo UI" panose="020B0604030504040204" pitchFamily="50" charset="-128"/>
                <a:ea typeface="Meiryo UI" panose="020B0604030504040204" pitchFamily="50" charset="-128"/>
              </a:rPr>
              <a:t> </a:t>
            </a:r>
            <a:endParaRPr lang="en-US" altLang="ja-JP" sz="1400" dirty="0">
              <a:solidFill>
                <a:prstClr val="black"/>
              </a:solidFill>
              <a:latin typeface="Meiryo UI" panose="020B0604030504040204" pitchFamily="50" charset="-128"/>
              <a:ea typeface="Meiryo UI" panose="020B0604030504040204" pitchFamily="50" charset="-128"/>
            </a:endParaRPr>
          </a:p>
          <a:p>
            <a:pPr marL="0" indent="0" fontAlgn="t">
              <a:lnSpc>
                <a:spcPts val="1500"/>
              </a:lnSpc>
              <a:buNone/>
            </a:pP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50" charset="-128"/>
                <a:ea typeface="Meiryo UI" panose="020B0604030504040204" pitchFamily="50" charset="-128"/>
              </a:rPr>
              <a:t>(1948-1968)</a:t>
            </a:r>
            <a:endParaRPr lang="ja-JP" altLang="ja-JP" sz="1400" dirty="0">
              <a:solidFill>
                <a:prstClr val="black"/>
              </a:solidFill>
              <a:latin typeface="Meiryo UI" panose="020B0604030504040204" pitchFamily="50" charset="-128"/>
              <a:ea typeface="Meiryo UI" panose="020B0604030504040204" pitchFamily="50" charset="-128"/>
            </a:endParaRPr>
          </a:p>
          <a:p>
            <a:pPr marL="0" indent="0" fontAlgn="t">
              <a:lnSpc>
                <a:spcPts val="1500"/>
              </a:lnSpc>
              <a:buNone/>
            </a:pPr>
            <a:r>
              <a:rPr lang="ja-JP" altLang="en-US" sz="1400" dirty="0">
                <a:solidFill>
                  <a:srgbClr val="F79646">
                    <a:lumMod val="50000"/>
                  </a:srgbClr>
                </a:solidFill>
                <a:latin typeface="Meiryo UI" panose="020B0604030504040204" pitchFamily="50" charset="-128"/>
                <a:ea typeface="Meiryo UI" panose="020B0604030504040204" pitchFamily="50" charset="-128"/>
              </a:rPr>
              <a:t>●</a:t>
            </a:r>
            <a:r>
              <a:rPr lang="ja-JP" altLang="ja-JP" sz="1400" dirty="0">
                <a:solidFill>
                  <a:prstClr val="black"/>
                </a:solidFill>
                <a:latin typeface="Meiryo UI" panose="020B0604030504040204" pitchFamily="50" charset="-128"/>
                <a:ea typeface="Meiryo UI" panose="020B0604030504040204" pitchFamily="50" charset="-128"/>
              </a:rPr>
              <a:t>第</a:t>
            </a:r>
            <a:r>
              <a:rPr lang="en-US" altLang="ja-JP" sz="1400" dirty="0">
                <a:solidFill>
                  <a:prstClr val="black"/>
                </a:solidFill>
                <a:latin typeface="Meiryo UI" panose="020B0604030504040204" pitchFamily="50" charset="-128"/>
                <a:ea typeface="Meiryo UI" panose="020B0604030504040204" pitchFamily="50" charset="-128"/>
              </a:rPr>
              <a:t>2期</a:t>
            </a: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b="1" dirty="0" err="1">
                <a:solidFill>
                  <a:prstClr val="black"/>
                </a:solidFill>
                <a:latin typeface="Meiryo UI" panose="020B0604030504040204" pitchFamily="50" charset="-128"/>
                <a:ea typeface="Meiryo UI" panose="020B0604030504040204" pitchFamily="50" charset="-128"/>
              </a:rPr>
              <a:t>発展期</a:t>
            </a:r>
            <a:endParaRPr lang="en-US" altLang="ja-JP" sz="1400" b="1" dirty="0">
              <a:solidFill>
                <a:prstClr val="black"/>
              </a:solidFill>
              <a:latin typeface="Meiryo UI" panose="020B0604030504040204" pitchFamily="50" charset="-128"/>
              <a:ea typeface="Meiryo UI" panose="020B0604030504040204" pitchFamily="50" charset="-128"/>
            </a:endParaRPr>
          </a:p>
          <a:p>
            <a:pPr marL="0" indent="0" fontAlgn="t">
              <a:lnSpc>
                <a:spcPts val="1500"/>
              </a:lnSpc>
              <a:buNone/>
            </a:pP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50" charset="-128"/>
                <a:ea typeface="Meiryo UI" panose="020B0604030504040204" pitchFamily="50" charset="-128"/>
              </a:rPr>
              <a:t>(1968-1986)</a:t>
            </a:r>
            <a:endParaRPr lang="ja-JP" altLang="ja-JP" sz="1400" dirty="0">
              <a:solidFill>
                <a:prstClr val="black"/>
              </a:solidFill>
              <a:latin typeface="Meiryo UI" panose="020B0604030504040204" pitchFamily="50" charset="-128"/>
              <a:ea typeface="Meiryo UI" panose="020B0604030504040204" pitchFamily="50" charset="-128"/>
            </a:endParaRPr>
          </a:p>
          <a:p>
            <a:pPr marL="0" indent="0" fontAlgn="t">
              <a:buNone/>
            </a:pPr>
            <a:endParaRPr lang="ja-JP" altLang="ja-JP" sz="1600" dirty="0">
              <a:solidFill>
                <a:prstClr val="black"/>
              </a:solidFill>
              <a:latin typeface="Meiryo UI" panose="020B0604030504040204" pitchFamily="50" charset="-128"/>
              <a:ea typeface="Meiryo UI" panose="020B0604030504040204" pitchFamily="50" charset="-128"/>
            </a:endParaRPr>
          </a:p>
          <a:p>
            <a:pPr marL="0" indent="0">
              <a:buNone/>
            </a:pPr>
            <a:endParaRPr lang="ja-JP" altLang="en-US" dirty="0">
              <a:solidFill>
                <a:prstClr val="black"/>
              </a:solidFill>
              <a:latin typeface="Meiryo UI" panose="020B0604030504040204" pitchFamily="50" charset="-128"/>
              <a:ea typeface="Meiryo UI" panose="020B0604030504040204" pitchFamily="50" charset="-128"/>
            </a:endParaRPr>
          </a:p>
        </p:txBody>
      </p:sp>
      <p:cxnSp>
        <p:nvCxnSpPr>
          <p:cNvPr id="28" name="直線コネクタ 27"/>
          <p:cNvCxnSpPr>
            <a:stCxn id="21" idx="2"/>
            <a:endCxn id="16" idx="0"/>
          </p:cNvCxnSpPr>
          <p:nvPr/>
        </p:nvCxnSpPr>
        <p:spPr>
          <a:xfrm>
            <a:off x="9240519" y="3984543"/>
            <a:ext cx="3396" cy="348168"/>
          </a:xfrm>
          <a:prstGeom prst="line">
            <a:avLst/>
          </a:prstGeom>
          <a:ln w="76200" cmpd="db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8868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E490CC47-B703-4691-87D5-D8AD47B300F2}" type="slidenum">
              <a:rPr lang="en-US" altLang="ja-JP">
                <a:solidFill>
                  <a:srgbClr val="000000"/>
                </a:solidFill>
              </a:rPr>
              <a:pPr/>
              <a:t>70</a:t>
            </a:fld>
            <a:endParaRPr lang="en-US" altLang="ja-JP">
              <a:solidFill>
                <a:srgbClr val="000000"/>
              </a:solidFill>
            </a:endParaRPr>
          </a:p>
        </p:txBody>
      </p:sp>
      <p:sp>
        <p:nvSpPr>
          <p:cNvPr id="398338" name="Rectangle 2"/>
          <p:cNvSpPr>
            <a:spLocks noGrp="1" noChangeArrowheads="1"/>
          </p:cNvSpPr>
          <p:nvPr>
            <p:ph type="title"/>
          </p:nvPr>
        </p:nvSpPr>
        <p:spPr>
          <a:xfrm>
            <a:off x="0" y="1"/>
            <a:ext cx="12192000" cy="861848"/>
          </a:xfrm>
        </p:spPr>
        <p:txBody>
          <a:bodyPr>
            <a:normAutofit/>
          </a:bodyPr>
          <a:lstStyle/>
          <a:p>
            <a:r>
              <a:rPr lang="ja-JP" altLang="en-US" sz="4000" dirty="0"/>
              <a:t>統合検索のために苦労した点</a:t>
            </a:r>
          </a:p>
        </p:txBody>
      </p:sp>
      <p:sp>
        <p:nvSpPr>
          <p:cNvPr id="398339" name="Rectangle 3"/>
          <p:cNvSpPr>
            <a:spLocks noGrp="1" noChangeArrowheads="1"/>
          </p:cNvSpPr>
          <p:nvPr>
            <p:ph type="body" idx="1"/>
          </p:nvPr>
        </p:nvSpPr>
        <p:spPr>
          <a:xfrm>
            <a:off x="451945" y="935421"/>
            <a:ext cx="11288110" cy="5195505"/>
          </a:xfrm>
        </p:spPr>
        <p:txBody>
          <a:bodyPr/>
          <a:lstStyle/>
          <a:p>
            <a:pPr>
              <a:lnSpc>
                <a:spcPct val="90000"/>
              </a:lnSpc>
            </a:pPr>
            <a:r>
              <a:rPr lang="ja-JP" altLang="en-US" sz="2000" dirty="0"/>
              <a:t>統合検索への賛同を得ること</a:t>
            </a:r>
          </a:p>
          <a:p>
            <a:pPr lvl="1">
              <a:lnSpc>
                <a:spcPct val="90000"/>
              </a:lnSpc>
            </a:pPr>
            <a:r>
              <a:rPr lang="ja-JP" altLang="en-US" sz="1800" dirty="0"/>
              <a:t>大きな意義は、各機関のコンテンツの利活用が促進されること</a:t>
            </a:r>
          </a:p>
          <a:p>
            <a:pPr lvl="1">
              <a:lnSpc>
                <a:spcPct val="90000"/>
              </a:lnSpc>
            </a:pPr>
            <a:r>
              <a:rPr lang="ja-JP" altLang="en-US" sz="1800" dirty="0"/>
              <a:t>利用者の利便性が向上すること</a:t>
            </a:r>
          </a:p>
          <a:p>
            <a:pPr lvl="1">
              <a:lnSpc>
                <a:spcPct val="90000"/>
              </a:lnSpc>
            </a:pPr>
            <a:r>
              <a:rPr lang="ja-JP" altLang="en-US" sz="1800" dirty="0"/>
              <a:t>実際には、</a:t>
            </a:r>
          </a:p>
          <a:p>
            <a:pPr lvl="2">
              <a:lnSpc>
                <a:spcPct val="90000"/>
              </a:lnSpc>
            </a:pPr>
            <a:r>
              <a:rPr lang="ja-JP" altLang="en-US" sz="1600" dirty="0"/>
              <a:t>サービスが横取りされると誤解される</a:t>
            </a:r>
          </a:p>
          <a:p>
            <a:pPr lvl="2">
              <a:lnSpc>
                <a:spcPct val="90000"/>
              </a:lnSpc>
            </a:pPr>
            <a:r>
              <a:rPr lang="ja-JP" altLang="en-US" sz="1600" dirty="0"/>
              <a:t>アクセスが増えることを不安視する</a:t>
            </a:r>
          </a:p>
          <a:p>
            <a:pPr>
              <a:lnSpc>
                <a:spcPct val="90000"/>
              </a:lnSpc>
            </a:pPr>
            <a:r>
              <a:rPr lang="ja-JP" altLang="en-US" sz="2000" dirty="0"/>
              <a:t>標準プロトコルの実装</a:t>
            </a:r>
          </a:p>
          <a:p>
            <a:pPr lvl="1">
              <a:lnSpc>
                <a:spcPct val="90000"/>
              </a:lnSpc>
            </a:pPr>
            <a:r>
              <a:rPr lang="ja-JP" altLang="en-US" sz="1800" dirty="0"/>
              <a:t>ほとんどのサイトで、外部提供インタフェースを持っていない</a:t>
            </a:r>
          </a:p>
          <a:p>
            <a:pPr lvl="1">
              <a:lnSpc>
                <a:spcPct val="90000"/>
              </a:lnSpc>
            </a:pPr>
            <a:r>
              <a:rPr lang="ja-JP" altLang="en-US" sz="1800" dirty="0"/>
              <a:t>サイト側に実装が必要で、その費用が捻出できない</a:t>
            </a:r>
          </a:p>
          <a:p>
            <a:pPr>
              <a:lnSpc>
                <a:spcPct val="90000"/>
              </a:lnSpc>
            </a:pPr>
            <a:r>
              <a:rPr lang="ja-JP" altLang="en-US" sz="2000" dirty="0"/>
              <a:t>メタデータのマッピングの調整</a:t>
            </a:r>
          </a:p>
          <a:p>
            <a:pPr lvl="1">
              <a:lnSpc>
                <a:spcPct val="90000"/>
              </a:lnSpc>
            </a:pPr>
            <a:r>
              <a:rPr lang="ja-JP" altLang="en-US" sz="1800" dirty="0"/>
              <a:t>ダブリンコアをベースにした記述要素を使っていても、使い方がそれぞれまちまち</a:t>
            </a:r>
          </a:p>
          <a:p>
            <a:pPr lvl="1">
              <a:lnSpc>
                <a:spcPct val="90000"/>
              </a:lnSpc>
            </a:pPr>
            <a:r>
              <a:rPr lang="ja-JP" altLang="en-US" sz="1800" dirty="0"/>
              <a:t>同じ要素を使っていても、記述規則が異なり、同じ内容として認識できない</a:t>
            </a:r>
          </a:p>
          <a:p>
            <a:pPr lvl="2">
              <a:lnSpc>
                <a:spcPct val="90000"/>
              </a:lnSpc>
            </a:pPr>
            <a:r>
              <a:rPr lang="ja-JP" altLang="en-US" sz="1600" dirty="0"/>
              <a:t>特に、横断検索先は、表記のゆれをカバーできない（横断検索先のシステムに依存）</a:t>
            </a:r>
          </a:p>
        </p:txBody>
      </p:sp>
      <p:sp>
        <p:nvSpPr>
          <p:cNvPr id="398340" name="Rectangle 4"/>
          <p:cNvSpPr>
            <a:spLocks noChangeArrowheads="1"/>
          </p:cNvSpPr>
          <p:nvPr/>
        </p:nvSpPr>
        <p:spPr bwMode="auto">
          <a:xfrm>
            <a:off x="952007" y="6186487"/>
            <a:ext cx="10358926"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fontAlgn="base">
              <a:lnSpc>
                <a:spcPct val="90000"/>
              </a:lnSpc>
              <a:spcBef>
                <a:spcPct val="20000"/>
              </a:spcBef>
              <a:spcAft>
                <a:spcPct val="0"/>
              </a:spcAft>
              <a:buClr>
                <a:srgbClr val="CC3300"/>
              </a:buClr>
              <a:buSzPct val="75000"/>
              <a:buFont typeface="Wingdings" panose="05000000000000000000" pitchFamily="2" charset="2"/>
              <a:buNone/>
            </a:pPr>
            <a:r>
              <a:rPr lang="ja-JP" altLang="en-US" dirty="0">
                <a:solidFill>
                  <a:srgbClr val="FF0000"/>
                </a:solidFill>
              </a:rPr>
              <a:t>調整には、膨大な時間を費やしている⇒汎用的なマッピング、記述規則等の</a:t>
            </a:r>
            <a:r>
              <a:rPr lang="ja-JP" altLang="en-US" dirty="0" smtClean="0">
                <a:solidFill>
                  <a:srgbClr val="FF0000"/>
                </a:solidFill>
              </a:rPr>
              <a:t>ルールの普及が</a:t>
            </a:r>
            <a:r>
              <a:rPr lang="ja-JP" altLang="en-US" dirty="0">
                <a:solidFill>
                  <a:srgbClr val="FF0000"/>
                </a:solidFill>
              </a:rPr>
              <a:t>必要</a:t>
            </a:r>
          </a:p>
        </p:txBody>
      </p:sp>
    </p:spTree>
    <p:extLst>
      <p:ext uri="{BB962C8B-B14F-4D97-AF65-F5344CB8AC3E}">
        <p14:creationId xmlns:p14="http://schemas.microsoft.com/office/powerpoint/2010/main" val="20808056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スライド番号プレースホルダー 5"/>
          <p:cNvSpPr>
            <a:spLocks noGrp="1"/>
          </p:cNvSpPr>
          <p:nvPr>
            <p:ph type="sldNum" sz="quarter" idx="12"/>
          </p:nvPr>
        </p:nvSpPr>
        <p:spPr/>
        <p:txBody>
          <a:bodyPr/>
          <a:lstStyle/>
          <a:p>
            <a:fld id="{0BC91203-43CC-4C4B-A0FA-3FF25BC3979B}" type="slidenum">
              <a:rPr lang="en-US" altLang="ja-JP">
                <a:solidFill>
                  <a:srgbClr val="000000"/>
                </a:solidFill>
              </a:rPr>
              <a:pPr/>
              <a:t>71</a:t>
            </a:fld>
            <a:endParaRPr lang="en-US" altLang="ja-JP">
              <a:solidFill>
                <a:srgbClr val="000000"/>
              </a:solidFill>
            </a:endParaRPr>
          </a:p>
        </p:txBody>
      </p:sp>
      <p:sp>
        <p:nvSpPr>
          <p:cNvPr id="449538" name="Rectangle 2"/>
          <p:cNvSpPr>
            <a:spLocks noGrp="1" noChangeArrowheads="1"/>
          </p:cNvSpPr>
          <p:nvPr>
            <p:ph type="title"/>
          </p:nvPr>
        </p:nvSpPr>
        <p:spPr/>
        <p:txBody>
          <a:bodyPr/>
          <a:lstStyle/>
          <a:p>
            <a:r>
              <a:rPr lang="en-US" altLang="ja-JP" dirty="0"/>
              <a:t>PORTA</a:t>
            </a:r>
            <a:r>
              <a:rPr lang="ja-JP" altLang="en-US" dirty="0"/>
              <a:t>公開時の反応・課題</a:t>
            </a:r>
          </a:p>
        </p:txBody>
      </p:sp>
      <p:sp>
        <p:nvSpPr>
          <p:cNvPr id="449539" name="Rectangle 3"/>
          <p:cNvSpPr>
            <a:spLocks noGrp="1" noChangeArrowheads="1"/>
          </p:cNvSpPr>
          <p:nvPr>
            <p:ph type="body" idx="1"/>
          </p:nvPr>
        </p:nvSpPr>
        <p:spPr>
          <a:xfrm>
            <a:off x="798786" y="1135117"/>
            <a:ext cx="10668000" cy="5462533"/>
          </a:xfrm>
        </p:spPr>
        <p:txBody>
          <a:bodyPr/>
          <a:lstStyle/>
          <a:p>
            <a:r>
              <a:rPr lang="ja-JP" altLang="en-US" dirty="0"/>
              <a:t>ブログ、レポート</a:t>
            </a:r>
          </a:p>
          <a:p>
            <a:pPr lvl="1"/>
            <a:r>
              <a:rPr lang="ja-JP" altLang="en-US" dirty="0"/>
              <a:t>国立国会図書館がソーシャルブックマークを始めると誰が予想しえたのか。 （図書館退屈男）</a:t>
            </a:r>
          </a:p>
          <a:p>
            <a:pPr lvl="2"/>
            <a:r>
              <a:rPr lang="en-US" altLang="ja-JP" dirty="0">
                <a:hlinkClick r:id="rId3"/>
              </a:rPr>
              <a:t>http://toshokan.weblogs.jp/blog/2007/10/post_4226.html</a:t>
            </a:r>
            <a:endParaRPr lang="en-US" altLang="ja-JP" dirty="0"/>
          </a:p>
          <a:p>
            <a:pPr lvl="1"/>
            <a:r>
              <a:rPr lang="en-US" altLang="ja-JP" dirty="0"/>
              <a:t>5</a:t>
            </a:r>
            <a:r>
              <a:rPr lang="ja-JP" altLang="en-US" dirty="0"/>
              <a:t>年の歳月が育んだもの　－荒野の日々を超えて（岡本真） </a:t>
            </a:r>
          </a:p>
          <a:p>
            <a:pPr lvl="2"/>
            <a:r>
              <a:rPr lang="en-US" altLang="ja-JP" dirty="0">
                <a:hlinkClick r:id="rId4"/>
              </a:rPr>
              <a:t>http://www.maruzen.co.jp/business/edu/lib_news/pdf/library_news150_04-05.pdf</a:t>
            </a:r>
            <a:endParaRPr lang="en-US" altLang="ja-JP" dirty="0"/>
          </a:p>
          <a:p>
            <a:pPr lvl="1"/>
            <a:r>
              <a:rPr lang="ja-JP" altLang="en-US" dirty="0"/>
              <a:t>各</a:t>
            </a:r>
            <a:r>
              <a:rPr lang="en-US" altLang="ja-JP" dirty="0"/>
              <a:t>Blog</a:t>
            </a:r>
            <a:r>
              <a:rPr lang="ja-JP" altLang="en-US" dirty="0"/>
              <a:t>で</a:t>
            </a:r>
            <a:r>
              <a:rPr lang="ja-JP" altLang="en-US" dirty="0" err="1"/>
              <a:t>．．．．</a:t>
            </a:r>
            <a:endParaRPr lang="ja-JP" altLang="en-US" dirty="0"/>
          </a:p>
          <a:p>
            <a:r>
              <a:rPr lang="ja-JP" altLang="en-US" dirty="0"/>
              <a:t>意見等</a:t>
            </a:r>
          </a:p>
          <a:p>
            <a:pPr lvl="1"/>
            <a:r>
              <a:rPr lang="ja-JP" altLang="en-US" dirty="0"/>
              <a:t>操作性が悪い、不安定、レスポンスが悪い</a:t>
            </a:r>
            <a:r>
              <a:rPr lang="ja-JP" altLang="en-US" dirty="0" err="1"/>
              <a:t>，，，，</a:t>
            </a:r>
            <a:endParaRPr lang="ja-JP" altLang="en-US" dirty="0"/>
          </a:p>
          <a:p>
            <a:pPr lvl="1"/>
            <a:r>
              <a:rPr lang="en-US" altLang="ja-JP" dirty="0">
                <a:solidFill>
                  <a:srgbClr val="FF0000"/>
                </a:solidFill>
              </a:rPr>
              <a:t>NDL</a:t>
            </a:r>
            <a:r>
              <a:rPr lang="ja-JP" altLang="en-US" dirty="0">
                <a:solidFill>
                  <a:srgbClr val="FF0000"/>
                </a:solidFill>
              </a:rPr>
              <a:t>のサービスらしくない</a:t>
            </a:r>
            <a:r>
              <a:rPr lang="ja-JP" altLang="en-US" dirty="0" err="1">
                <a:solidFill>
                  <a:srgbClr val="FF0000"/>
                </a:solidFill>
              </a:rPr>
              <a:t>．．．</a:t>
            </a:r>
            <a:endParaRPr lang="ja-JP" altLang="en-US" dirty="0">
              <a:solidFill>
                <a:srgbClr val="FF0000"/>
              </a:solidFill>
            </a:endParaRPr>
          </a:p>
        </p:txBody>
      </p:sp>
      <p:sp>
        <p:nvSpPr>
          <p:cNvPr id="449542" name="AutoShape 6"/>
          <p:cNvSpPr>
            <a:spLocks noChangeArrowheads="1"/>
          </p:cNvSpPr>
          <p:nvPr/>
        </p:nvSpPr>
        <p:spPr bwMode="auto">
          <a:xfrm>
            <a:off x="6322684" y="5635625"/>
            <a:ext cx="2051050" cy="720725"/>
          </a:xfrm>
          <a:prstGeom prst="cloudCallout">
            <a:avLst>
              <a:gd name="adj1" fmla="val -97416"/>
              <a:gd name="adj2" fmla="val -112084"/>
            </a:avLst>
          </a:prstGeom>
          <a:gradFill rotWithShape="1">
            <a:gsLst>
              <a:gs pos="0">
                <a:schemeClr val="bg1"/>
              </a:gs>
              <a:gs pos="100000">
                <a:srgbClr val="FFCC99"/>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dirty="0">
                <a:solidFill>
                  <a:srgbClr val="000000"/>
                </a:solidFill>
              </a:rPr>
              <a:t>褒められている？？</a:t>
            </a:r>
          </a:p>
        </p:txBody>
      </p:sp>
    </p:spTree>
    <p:extLst>
      <p:ext uri="{BB962C8B-B14F-4D97-AF65-F5344CB8AC3E}">
        <p14:creationId xmlns:p14="http://schemas.microsoft.com/office/powerpoint/2010/main" val="30753732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2FAA6D04-7052-41D7-B4B7-B831E83553AF}" type="slidenum">
              <a:rPr lang="en-US" altLang="ja-JP">
                <a:solidFill>
                  <a:srgbClr val="000000"/>
                </a:solidFill>
              </a:rPr>
              <a:pPr/>
              <a:t>72</a:t>
            </a:fld>
            <a:endParaRPr lang="en-US" altLang="ja-JP">
              <a:solidFill>
                <a:srgbClr val="000000"/>
              </a:solidFill>
            </a:endParaRPr>
          </a:p>
        </p:txBody>
      </p:sp>
      <p:sp>
        <p:nvSpPr>
          <p:cNvPr id="813058" name="Rectangle 2"/>
          <p:cNvSpPr>
            <a:spLocks noGrp="1" noChangeArrowheads="1"/>
          </p:cNvSpPr>
          <p:nvPr>
            <p:ph type="title"/>
          </p:nvPr>
        </p:nvSpPr>
        <p:spPr>
          <a:xfrm>
            <a:off x="0" y="29845"/>
            <a:ext cx="12090400" cy="742315"/>
          </a:xfrm>
        </p:spPr>
        <p:txBody>
          <a:bodyPr/>
          <a:lstStyle/>
          <a:p>
            <a:r>
              <a:rPr lang="en-US" altLang="ja-JP" dirty="0">
                <a:latin typeface="ＭＳ Ｐゴシック" panose="020B0600070205080204" pitchFamily="50" charset="-128"/>
              </a:rPr>
              <a:t>PORTA</a:t>
            </a:r>
            <a:r>
              <a:rPr lang="ja-JP" altLang="en-US" dirty="0" smtClean="0"/>
              <a:t>の次の</a:t>
            </a:r>
            <a:r>
              <a:rPr lang="ja-JP" altLang="en-US" dirty="0"/>
              <a:t>方向性</a:t>
            </a:r>
          </a:p>
        </p:txBody>
      </p:sp>
      <p:sp>
        <p:nvSpPr>
          <p:cNvPr id="813059" name="Rectangle 3"/>
          <p:cNvSpPr>
            <a:spLocks noGrp="1" noChangeArrowheads="1"/>
          </p:cNvSpPr>
          <p:nvPr>
            <p:ph type="body" idx="1"/>
          </p:nvPr>
        </p:nvSpPr>
        <p:spPr>
          <a:xfrm>
            <a:off x="756745" y="1282262"/>
            <a:ext cx="10804634" cy="5386826"/>
          </a:xfrm>
        </p:spPr>
        <p:txBody>
          <a:bodyPr/>
          <a:lstStyle/>
          <a:p>
            <a:r>
              <a:rPr lang="ja-JP" altLang="en-US" sz="2400" dirty="0"/>
              <a:t>継続して、デジタルコンテンツの可視化を目指す</a:t>
            </a:r>
          </a:p>
          <a:p>
            <a:pPr marL="762000" lvl="1" indent="-304800"/>
            <a:r>
              <a:rPr lang="ja-JP" altLang="en-US" sz="2000" dirty="0"/>
              <a:t>各データプロバイダに検索やサービス連携のための</a:t>
            </a:r>
            <a:r>
              <a:rPr lang="en-US" altLang="ja-JP" sz="2000" dirty="0"/>
              <a:t>API</a:t>
            </a:r>
            <a:r>
              <a:rPr lang="ja-JP" altLang="en-US" sz="2000" dirty="0"/>
              <a:t>が実装されることの普及啓発活動を継続</a:t>
            </a:r>
          </a:p>
          <a:p>
            <a:pPr marL="762000" lvl="1" indent="-304800"/>
            <a:r>
              <a:rPr lang="en-US" altLang="ja-JP" sz="2000" dirty="0"/>
              <a:t>PORTA</a:t>
            </a:r>
            <a:r>
              <a:rPr lang="ja-JP" altLang="en-US" sz="2000" dirty="0"/>
              <a:t>の外部インタフェースを利用した、様々なサービスの出現を期待</a:t>
            </a:r>
          </a:p>
          <a:p>
            <a:pPr marL="762000" lvl="1" indent="-304800"/>
            <a:r>
              <a:rPr lang="ja-JP" altLang="en-US" sz="2000" dirty="0"/>
              <a:t>各データプロバイダが共通インタフェースを実装したら、インキュベーションの役割を終える</a:t>
            </a:r>
          </a:p>
          <a:p>
            <a:r>
              <a:rPr lang="ja-JP" altLang="en-US" sz="2400" dirty="0"/>
              <a:t>利用者の情報探索行動を体系的に支援</a:t>
            </a:r>
          </a:p>
          <a:p>
            <a:pPr marL="762000" lvl="1" indent="-304800"/>
            <a:r>
              <a:rPr lang="ja-JP" altLang="en-US" sz="2000" dirty="0"/>
              <a:t>コンテンツの体系的な検索・閲覧サービスの実現</a:t>
            </a:r>
          </a:p>
          <a:p>
            <a:pPr marL="762000" lvl="1" indent="-304800"/>
            <a:r>
              <a:rPr lang="ja-JP" altLang="en-US" sz="2000" dirty="0"/>
              <a:t>レファレンス情報や各機関の蔵書目録と統合した検索</a:t>
            </a:r>
          </a:p>
          <a:p>
            <a:r>
              <a:rPr lang="ja-JP" altLang="en-US" sz="2400" dirty="0"/>
              <a:t>関係機関と協力して、統合利用環境を構築</a:t>
            </a:r>
          </a:p>
          <a:p>
            <a:pPr marL="762000" lvl="1" indent="-304800"/>
            <a:r>
              <a:rPr lang="ja-JP" altLang="en-US" sz="2000" dirty="0"/>
              <a:t>分散デジタルアーカイブ、統合検索ポータルの実現に向けた協力関係</a:t>
            </a:r>
          </a:p>
          <a:p>
            <a:pPr marL="762000" lvl="1" indent="-304800"/>
            <a:r>
              <a:rPr lang="ja-JP" altLang="en-US" sz="2000" dirty="0"/>
              <a:t>今後は、単なるメタデータ交換ではなく、セマンティック</a:t>
            </a:r>
            <a:r>
              <a:rPr lang="en-US" altLang="ja-JP" sz="2000" dirty="0"/>
              <a:t>Web</a:t>
            </a:r>
            <a:r>
              <a:rPr lang="ja-JP" altLang="en-US" sz="2000" dirty="0"/>
              <a:t>サービスでの連携を目指す</a:t>
            </a:r>
          </a:p>
        </p:txBody>
      </p:sp>
    </p:spTree>
    <p:extLst>
      <p:ext uri="{BB962C8B-B14F-4D97-AF65-F5344CB8AC3E}">
        <p14:creationId xmlns:p14="http://schemas.microsoft.com/office/powerpoint/2010/main" val="21885552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7B13E08A-AD31-44B6-B3DE-7EC7353E26BF}" type="slidenum">
              <a:rPr lang="en-US" altLang="ja-JP">
                <a:solidFill>
                  <a:srgbClr val="000000"/>
                </a:solidFill>
              </a:rPr>
              <a:pPr/>
              <a:t>73</a:t>
            </a:fld>
            <a:endParaRPr lang="en-US" altLang="ja-JP">
              <a:solidFill>
                <a:srgbClr val="000000"/>
              </a:solidFill>
            </a:endParaRPr>
          </a:p>
        </p:txBody>
      </p:sp>
      <p:sp>
        <p:nvSpPr>
          <p:cNvPr id="361474" name="Rectangle 2"/>
          <p:cNvSpPr>
            <a:spLocks noGrp="1" noChangeArrowheads="1"/>
          </p:cNvSpPr>
          <p:nvPr>
            <p:ph type="title"/>
          </p:nvPr>
        </p:nvSpPr>
        <p:spPr>
          <a:xfrm>
            <a:off x="0" y="1"/>
            <a:ext cx="12192000" cy="965200"/>
          </a:xfrm>
        </p:spPr>
        <p:txBody>
          <a:bodyPr>
            <a:normAutofit/>
          </a:bodyPr>
          <a:lstStyle/>
          <a:p>
            <a:pPr algn="ctr"/>
            <a:r>
              <a:rPr lang="ja-JP" altLang="en-US" sz="4000" dirty="0"/>
              <a:t>統合検索に必要な技術</a:t>
            </a:r>
            <a:r>
              <a:rPr lang="ja-JP" altLang="en-US" sz="4000" dirty="0" smtClean="0"/>
              <a:t>要素（</a:t>
            </a:r>
            <a:r>
              <a:rPr lang="en-US" altLang="ja-JP" sz="4000" dirty="0"/>
              <a:t>Web2.0</a:t>
            </a:r>
            <a:r>
              <a:rPr lang="ja-JP" altLang="en-US" sz="4000" dirty="0"/>
              <a:t>）</a:t>
            </a:r>
          </a:p>
        </p:txBody>
      </p:sp>
      <p:sp>
        <p:nvSpPr>
          <p:cNvPr id="361475" name="Rectangle 3"/>
          <p:cNvSpPr>
            <a:spLocks noGrp="1" noChangeArrowheads="1"/>
          </p:cNvSpPr>
          <p:nvPr>
            <p:ph type="body" idx="1"/>
          </p:nvPr>
        </p:nvSpPr>
        <p:spPr>
          <a:xfrm>
            <a:off x="838200" y="1078787"/>
            <a:ext cx="10515600" cy="5455577"/>
          </a:xfrm>
        </p:spPr>
        <p:txBody>
          <a:bodyPr/>
          <a:lstStyle/>
          <a:p>
            <a:pPr marL="711200" indent="-711200">
              <a:lnSpc>
                <a:spcPct val="80000"/>
              </a:lnSpc>
            </a:pPr>
            <a:r>
              <a:rPr lang="ja-JP" altLang="en-US" sz="2400" dirty="0"/>
              <a:t>深層ウェブの表層化（検索エンジンがインデキシングしやすいように）</a:t>
            </a:r>
          </a:p>
          <a:p>
            <a:pPr marL="1066800" lvl="1" indent="-609600">
              <a:lnSpc>
                <a:spcPct val="80000"/>
              </a:lnSpc>
            </a:pPr>
            <a:r>
              <a:rPr lang="en-US" altLang="ja-JP" sz="2000" dirty="0"/>
              <a:t>Google</a:t>
            </a:r>
            <a:r>
              <a:rPr lang="ja-JP" altLang="en-US" sz="2000" dirty="0"/>
              <a:t>の</a:t>
            </a:r>
            <a:r>
              <a:rPr lang="en-US" altLang="ja-JP" sz="2000" dirty="0"/>
              <a:t>Sitemaps</a:t>
            </a:r>
            <a:r>
              <a:rPr lang="ja-JP" altLang="en-US" sz="2000" dirty="0" err="1"/>
              <a:t>のような</a:t>
            </a:r>
            <a:r>
              <a:rPr lang="ja-JP" altLang="en-US" sz="2000" dirty="0"/>
              <a:t>仕組み</a:t>
            </a:r>
          </a:p>
          <a:p>
            <a:pPr marL="1066800" lvl="1" indent="-609600">
              <a:lnSpc>
                <a:spcPct val="80000"/>
              </a:lnSpc>
            </a:pPr>
            <a:r>
              <a:rPr lang="ja-JP" altLang="en-US" sz="2000" dirty="0"/>
              <a:t>検索機能</a:t>
            </a:r>
            <a:r>
              <a:rPr lang="en-US" altLang="ja-JP" sz="2000" dirty="0"/>
              <a:t>API</a:t>
            </a:r>
          </a:p>
          <a:p>
            <a:pPr marL="711200" indent="-711200">
              <a:lnSpc>
                <a:spcPct val="80000"/>
              </a:lnSpc>
            </a:pPr>
            <a:r>
              <a:rPr lang="ja-JP" altLang="en-US" sz="2400" dirty="0"/>
              <a:t>共通仕様の適用</a:t>
            </a:r>
          </a:p>
          <a:p>
            <a:pPr marL="1066800" lvl="1" indent="-609600">
              <a:lnSpc>
                <a:spcPct val="80000"/>
              </a:lnSpc>
            </a:pPr>
            <a:r>
              <a:rPr lang="ja-JP" altLang="en-US" sz="2000" dirty="0"/>
              <a:t>統合検索のための通信規約</a:t>
            </a:r>
          </a:p>
          <a:p>
            <a:pPr marL="1422400" lvl="2" indent="-508000">
              <a:lnSpc>
                <a:spcPct val="80000"/>
              </a:lnSpc>
            </a:pPr>
            <a:r>
              <a:rPr lang="en-US" altLang="ja-JP" sz="1800" dirty="0"/>
              <a:t>OAI-PMH</a:t>
            </a:r>
          </a:p>
          <a:p>
            <a:pPr marL="1422400" lvl="2" indent="-508000">
              <a:lnSpc>
                <a:spcPct val="80000"/>
              </a:lnSpc>
            </a:pPr>
            <a:r>
              <a:rPr lang="en-US" altLang="ja-JP" sz="1800" dirty="0"/>
              <a:t>SRW</a:t>
            </a:r>
            <a:r>
              <a:rPr lang="ja-JP" altLang="en-US" sz="1800" dirty="0"/>
              <a:t>（</a:t>
            </a:r>
            <a:r>
              <a:rPr lang="en-US" altLang="ja-JP" sz="1800" dirty="0"/>
              <a:t>SRU/SOAP</a:t>
            </a:r>
            <a:r>
              <a:rPr lang="ja-JP" altLang="en-US" sz="1800" dirty="0"/>
              <a:t>）</a:t>
            </a:r>
          </a:p>
          <a:p>
            <a:pPr marL="1422400" lvl="2" indent="-508000">
              <a:lnSpc>
                <a:spcPct val="80000"/>
              </a:lnSpc>
            </a:pPr>
            <a:r>
              <a:rPr lang="en-US" altLang="ja-JP" sz="1800" dirty="0"/>
              <a:t>RSS</a:t>
            </a:r>
          </a:p>
          <a:p>
            <a:pPr marL="1422400" lvl="2" indent="-508000">
              <a:lnSpc>
                <a:spcPct val="80000"/>
              </a:lnSpc>
            </a:pPr>
            <a:r>
              <a:rPr lang="en-US" altLang="ja-JP" sz="1800" dirty="0"/>
              <a:t>Z39.50</a:t>
            </a:r>
          </a:p>
          <a:p>
            <a:pPr marL="1066800" lvl="1" indent="-609600">
              <a:lnSpc>
                <a:spcPct val="80000"/>
              </a:lnSpc>
            </a:pPr>
            <a:r>
              <a:rPr lang="ja-JP" altLang="en-US" sz="2000" dirty="0"/>
              <a:t>書誌情報及びメタデータの記述要素、記述規則</a:t>
            </a:r>
          </a:p>
          <a:p>
            <a:pPr marL="1422400" lvl="2" indent="-508000">
              <a:lnSpc>
                <a:spcPct val="80000"/>
              </a:lnSpc>
            </a:pPr>
            <a:r>
              <a:rPr lang="en-US" altLang="ja-JP" sz="1800" dirty="0"/>
              <a:t>DC</a:t>
            </a:r>
            <a:r>
              <a:rPr lang="ja-JP" altLang="en-US" sz="1800" dirty="0" err="1"/>
              <a:t>、</a:t>
            </a:r>
            <a:r>
              <a:rPr lang="ja-JP" altLang="en-US" sz="1800" dirty="0"/>
              <a:t> </a:t>
            </a:r>
            <a:r>
              <a:rPr lang="en-US" altLang="ja-JP" sz="1800" dirty="0"/>
              <a:t>MODS</a:t>
            </a:r>
            <a:r>
              <a:rPr lang="ja-JP" altLang="en-US" sz="1800" dirty="0" err="1"/>
              <a:t>、．．．．</a:t>
            </a:r>
            <a:endParaRPr lang="ja-JP" altLang="en-US" sz="1800" dirty="0"/>
          </a:p>
          <a:p>
            <a:pPr marL="1422400" lvl="2" indent="-508000">
              <a:lnSpc>
                <a:spcPct val="80000"/>
              </a:lnSpc>
            </a:pPr>
            <a:r>
              <a:rPr lang="en-US" altLang="ja-JP" sz="1800" dirty="0"/>
              <a:t>J/M⇔MODS</a:t>
            </a:r>
            <a:r>
              <a:rPr lang="ja-JP" altLang="en-US" sz="1800" dirty="0" err="1"/>
              <a:t>、</a:t>
            </a:r>
            <a:r>
              <a:rPr lang="en-US" altLang="ja-JP" sz="1800" dirty="0"/>
              <a:t>DC⇔MODS</a:t>
            </a:r>
            <a:r>
              <a:rPr lang="ja-JP" altLang="en-US" sz="1800" dirty="0" err="1"/>
              <a:t>．．．．</a:t>
            </a:r>
            <a:endParaRPr lang="ja-JP" altLang="en-US" sz="1800" dirty="0"/>
          </a:p>
          <a:p>
            <a:pPr marL="1066800" lvl="1" indent="-609600">
              <a:lnSpc>
                <a:spcPct val="80000"/>
              </a:lnSpc>
            </a:pPr>
            <a:r>
              <a:rPr lang="ja-JP" altLang="en-US" sz="2000" dirty="0"/>
              <a:t>デジタル化仕様</a:t>
            </a:r>
          </a:p>
          <a:p>
            <a:pPr marL="1422400" lvl="2" indent="-508000">
              <a:lnSpc>
                <a:spcPct val="80000"/>
              </a:lnSpc>
            </a:pPr>
            <a:r>
              <a:rPr lang="ja-JP" altLang="en-US" sz="1800" dirty="0"/>
              <a:t>テキスト、イメージ、音声、動画</a:t>
            </a:r>
            <a:r>
              <a:rPr lang="ja-JP" altLang="en-US" sz="1800" dirty="0" err="1"/>
              <a:t>．．．</a:t>
            </a:r>
            <a:endParaRPr lang="ja-JP" altLang="en-US" sz="1800" dirty="0"/>
          </a:p>
        </p:txBody>
      </p:sp>
    </p:spTree>
    <p:extLst>
      <p:ext uri="{BB962C8B-B14F-4D97-AF65-F5344CB8AC3E}">
        <p14:creationId xmlns:p14="http://schemas.microsoft.com/office/powerpoint/2010/main" val="2505082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スライド番号プレースホルダー 4"/>
          <p:cNvSpPr>
            <a:spLocks noGrp="1"/>
          </p:cNvSpPr>
          <p:nvPr>
            <p:ph type="sldNum" sz="quarter" idx="12"/>
          </p:nvPr>
        </p:nvSpPr>
        <p:spPr/>
        <p:txBody>
          <a:bodyPr/>
          <a:lstStyle/>
          <a:p>
            <a:fld id="{EC0A37C1-AE20-4AD0-9E26-232ACE25015A}" type="slidenum">
              <a:rPr lang="en-US" altLang="ja-JP">
                <a:solidFill>
                  <a:srgbClr val="000000"/>
                </a:solidFill>
              </a:rPr>
              <a:pPr/>
              <a:t>74</a:t>
            </a:fld>
            <a:endParaRPr lang="en-US" altLang="ja-JP">
              <a:solidFill>
                <a:srgbClr val="000000"/>
              </a:solidFill>
            </a:endParaRPr>
          </a:p>
        </p:txBody>
      </p:sp>
      <p:sp>
        <p:nvSpPr>
          <p:cNvPr id="374788" name="Rectangle 4"/>
          <p:cNvSpPr>
            <a:spLocks noGrp="1" noChangeArrowheads="1"/>
          </p:cNvSpPr>
          <p:nvPr>
            <p:ph type="title"/>
          </p:nvPr>
        </p:nvSpPr>
        <p:spPr/>
        <p:txBody>
          <a:bodyPr/>
          <a:lstStyle/>
          <a:p>
            <a:r>
              <a:rPr lang="ja-JP" altLang="en-US" dirty="0"/>
              <a:t>研究成果の活用の必要性</a:t>
            </a:r>
          </a:p>
        </p:txBody>
      </p:sp>
      <p:sp>
        <p:nvSpPr>
          <p:cNvPr id="374789" name="AutoShape 5"/>
          <p:cNvSpPr>
            <a:spLocks noChangeArrowheads="1"/>
          </p:cNvSpPr>
          <p:nvPr/>
        </p:nvSpPr>
        <p:spPr bwMode="auto">
          <a:xfrm>
            <a:off x="4511675" y="1557338"/>
            <a:ext cx="3168650"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指数的に増大するデジタル情報</a:t>
            </a:r>
          </a:p>
        </p:txBody>
      </p:sp>
      <p:sp>
        <p:nvSpPr>
          <p:cNvPr id="374790" name="AutoShape 6"/>
          <p:cNvSpPr>
            <a:spLocks noChangeArrowheads="1"/>
          </p:cNvSpPr>
          <p:nvPr/>
        </p:nvSpPr>
        <p:spPr bwMode="auto">
          <a:xfrm>
            <a:off x="2566988" y="2781300"/>
            <a:ext cx="3168650"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従来の人手に頼った収集確認や</a:t>
            </a:r>
          </a:p>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組織化（書誌情報付与）では破綻し、</a:t>
            </a:r>
          </a:p>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組織化が十分に行えなくなる</a:t>
            </a:r>
          </a:p>
        </p:txBody>
      </p:sp>
      <p:sp>
        <p:nvSpPr>
          <p:cNvPr id="374791" name="AutoShape 7"/>
          <p:cNvSpPr>
            <a:spLocks noChangeArrowheads="1"/>
          </p:cNvSpPr>
          <p:nvPr/>
        </p:nvSpPr>
        <p:spPr bwMode="auto">
          <a:xfrm>
            <a:off x="6240463" y="2781300"/>
            <a:ext cx="3600450"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全文検索だけでは的確に絞り込めない。</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また、検索語など適切な検索条件を与えるのは</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一般的には難しい</a:t>
            </a:r>
          </a:p>
        </p:txBody>
      </p:sp>
      <p:sp>
        <p:nvSpPr>
          <p:cNvPr id="374792" name="AutoShape 8"/>
          <p:cNvSpPr>
            <a:spLocks noChangeArrowheads="1"/>
          </p:cNvSpPr>
          <p:nvPr/>
        </p:nvSpPr>
        <p:spPr bwMode="auto">
          <a:xfrm>
            <a:off x="4872039" y="4149726"/>
            <a:ext cx="2160587" cy="7905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・自然言語処理、機械学習</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a:t>
            </a:r>
            <a:r>
              <a:rPr lang="en-US" altLang="ja-JP" sz="1400" dirty="0">
                <a:solidFill>
                  <a:srgbClr val="663300"/>
                </a:solidFill>
                <a:latin typeface="Meiryo UI" panose="020B0604030504040204" pitchFamily="50" charset="-128"/>
                <a:ea typeface="Meiryo UI" panose="020B0604030504040204" pitchFamily="50" charset="-128"/>
              </a:rPr>
              <a:t>Web</a:t>
            </a:r>
            <a:r>
              <a:rPr lang="ja-JP" altLang="en-US" sz="1400" dirty="0">
                <a:solidFill>
                  <a:srgbClr val="663300"/>
                </a:solidFill>
                <a:latin typeface="Meiryo UI" panose="020B0604030504040204" pitchFamily="50" charset="-128"/>
                <a:ea typeface="Meiryo UI" panose="020B0604030504040204" pitchFamily="50" charset="-128"/>
              </a:rPr>
              <a:t>コンテンツ解析</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・セマンティックウェブ技術</a:t>
            </a:r>
            <a:endParaRPr lang="ja-JP" altLang="en-US" sz="1200" dirty="0">
              <a:solidFill>
                <a:srgbClr val="663300"/>
              </a:solidFill>
              <a:latin typeface="Meiryo UI" panose="020B0604030504040204" pitchFamily="50" charset="-128"/>
              <a:ea typeface="Meiryo UI" panose="020B0604030504040204" pitchFamily="50" charset="-128"/>
            </a:endParaRPr>
          </a:p>
        </p:txBody>
      </p:sp>
      <p:sp>
        <p:nvSpPr>
          <p:cNvPr id="374793" name="AutoShape 9"/>
          <p:cNvSpPr>
            <a:spLocks noChangeArrowheads="1"/>
          </p:cNvSpPr>
          <p:nvPr/>
        </p:nvSpPr>
        <p:spPr bwMode="auto">
          <a:xfrm>
            <a:off x="2063750" y="5445126"/>
            <a:ext cx="3671888" cy="7905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収集確認や組織化に要する人手の工数を削減し、</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あわせて件名標目や典拠</a:t>
            </a:r>
            <a:r>
              <a:rPr lang="en-US" altLang="ja-JP" sz="1400" dirty="0">
                <a:solidFill>
                  <a:srgbClr val="663300"/>
                </a:solidFill>
                <a:latin typeface="Meiryo UI" panose="020B0604030504040204" pitchFamily="50" charset="-128"/>
                <a:ea typeface="Meiryo UI" panose="020B0604030504040204" pitchFamily="50" charset="-128"/>
              </a:rPr>
              <a:t>DB</a:t>
            </a:r>
            <a:r>
              <a:rPr lang="ja-JP" altLang="en-US" sz="1400" dirty="0">
                <a:solidFill>
                  <a:srgbClr val="663300"/>
                </a:solidFill>
                <a:latin typeface="Meiryo UI" panose="020B0604030504040204" pitchFamily="50" charset="-128"/>
                <a:ea typeface="Meiryo UI" panose="020B0604030504040204" pitchFamily="50" charset="-128"/>
              </a:rPr>
              <a:t>等の辞書類の増強</a:t>
            </a:r>
            <a:endParaRPr lang="ja-JP" altLang="en-US" sz="1200" dirty="0">
              <a:solidFill>
                <a:srgbClr val="663300"/>
              </a:solidFill>
              <a:latin typeface="Meiryo UI" panose="020B0604030504040204" pitchFamily="50" charset="-128"/>
              <a:ea typeface="Meiryo UI" panose="020B0604030504040204" pitchFamily="50" charset="-128"/>
            </a:endParaRPr>
          </a:p>
        </p:txBody>
      </p:sp>
      <p:sp>
        <p:nvSpPr>
          <p:cNvPr id="374794" name="AutoShape 10"/>
          <p:cNvSpPr>
            <a:spLocks noChangeArrowheads="1"/>
          </p:cNvSpPr>
          <p:nvPr/>
        </p:nvSpPr>
        <p:spPr bwMode="auto">
          <a:xfrm>
            <a:off x="6311900" y="5445126"/>
            <a:ext cx="3671888" cy="9366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書誌情報を使った検索絞込みや、</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類似文書提示などによる検索拡大といった</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様々な検索機能の提供や、</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地図や時間軸での検索インタフェースの提供</a:t>
            </a:r>
          </a:p>
          <a:p>
            <a:pPr algn="ctr" fontAlgn="base">
              <a:spcBef>
                <a:spcPct val="0"/>
              </a:spcBef>
              <a:spcAft>
                <a:spcPct val="0"/>
              </a:spcAft>
            </a:pPr>
            <a:endParaRPr lang="en-US" altLang="ja-JP" sz="1200">
              <a:solidFill>
                <a:srgbClr val="663300"/>
              </a:solidFill>
              <a:latin typeface="Meiryo UI" panose="020B0604030504040204" pitchFamily="50" charset="-128"/>
              <a:ea typeface="Meiryo UI" panose="020B0604030504040204" pitchFamily="50" charset="-128"/>
            </a:endParaRPr>
          </a:p>
        </p:txBody>
      </p:sp>
      <p:sp>
        <p:nvSpPr>
          <p:cNvPr id="374795" name="Text Box 11"/>
          <p:cNvSpPr txBox="1">
            <a:spLocks noChangeArrowheads="1"/>
          </p:cNvSpPr>
          <p:nvPr/>
        </p:nvSpPr>
        <p:spPr bwMode="auto">
          <a:xfrm>
            <a:off x="2566988" y="2349501"/>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図書館側での問題</a:t>
            </a:r>
          </a:p>
        </p:txBody>
      </p:sp>
      <p:sp>
        <p:nvSpPr>
          <p:cNvPr id="374796" name="Text Box 12"/>
          <p:cNvSpPr txBox="1">
            <a:spLocks noChangeArrowheads="1"/>
          </p:cNvSpPr>
          <p:nvPr/>
        </p:nvSpPr>
        <p:spPr bwMode="auto">
          <a:xfrm>
            <a:off x="7391400" y="2276476"/>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利用者側での問題</a:t>
            </a:r>
          </a:p>
        </p:txBody>
      </p:sp>
      <p:sp>
        <p:nvSpPr>
          <p:cNvPr id="374797" name="Text Box 13"/>
          <p:cNvSpPr txBox="1">
            <a:spLocks noChangeArrowheads="1"/>
          </p:cNvSpPr>
          <p:nvPr/>
        </p:nvSpPr>
        <p:spPr bwMode="auto">
          <a:xfrm>
            <a:off x="4367214" y="3789363"/>
            <a:ext cx="3527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ツールや手法の適用性の検討</a:t>
            </a:r>
          </a:p>
        </p:txBody>
      </p:sp>
      <p:sp>
        <p:nvSpPr>
          <p:cNvPr id="374798" name="Text Box 14"/>
          <p:cNvSpPr txBox="1">
            <a:spLocks noChangeArrowheads="1"/>
          </p:cNvSpPr>
          <p:nvPr/>
        </p:nvSpPr>
        <p:spPr bwMode="auto">
          <a:xfrm>
            <a:off x="2351089" y="4941888"/>
            <a:ext cx="2592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「収集・組織化支援機能」</a:t>
            </a:r>
          </a:p>
        </p:txBody>
      </p:sp>
      <p:sp>
        <p:nvSpPr>
          <p:cNvPr id="374799" name="Text Box 15"/>
          <p:cNvSpPr txBox="1">
            <a:spLocks noChangeArrowheads="1"/>
          </p:cNvSpPr>
          <p:nvPr/>
        </p:nvSpPr>
        <p:spPr bwMode="auto">
          <a:xfrm>
            <a:off x="6600825" y="5013326"/>
            <a:ext cx="2592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「利用者向け検索機能」</a:t>
            </a:r>
          </a:p>
        </p:txBody>
      </p:sp>
      <p:sp>
        <p:nvSpPr>
          <p:cNvPr id="374800" name="Line 16"/>
          <p:cNvSpPr>
            <a:spLocks noChangeShapeType="1"/>
          </p:cNvSpPr>
          <p:nvPr/>
        </p:nvSpPr>
        <p:spPr bwMode="auto">
          <a:xfrm>
            <a:off x="7175500" y="4508500"/>
            <a:ext cx="8651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1" name="Line 17"/>
          <p:cNvSpPr>
            <a:spLocks noChangeShapeType="1"/>
          </p:cNvSpPr>
          <p:nvPr/>
        </p:nvSpPr>
        <p:spPr bwMode="auto">
          <a:xfrm flipH="1">
            <a:off x="3935413" y="4437063"/>
            <a:ext cx="792162"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2" name="Line 18"/>
          <p:cNvSpPr>
            <a:spLocks noChangeShapeType="1"/>
          </p:cNvSpPr>
          <p:nvPr/>
        </p:nvSpPr>
        <p:spPr bwMode="auto">
          <a:xfrm flipH="1">
            <a:off x="4872038" y="2133600"/>
            <a:ext cx="576262" cy="4318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3" name="Line 19"/>
          <p:cNvSpPr>
            <a:spLocks noChangeShapeType="1"/>
          </p:cNvSpPr>
          <p:nvPr/>
        </p:nvSpPr>
        <p:spPr bwMode="auto">
          <a:xfrm>
            <a:off x="6672263" y="2133600"/>
            <a:ext cx="431800" cy="4318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4" name="Line 20"/>
          <p:cNvSpPr>
            <a:spLocks noChangeShapeType="1"/>
          </p:cNvSpPr>
          <p:nvPr/>
        </p:nvSpPr>
        <p:spPr bwMode="auto">
          <a:xfrm flipH="1">
            <a:off x="3719513" y="3573463"/>
            <a:ext cx="0" cy="12954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5" name="Line 21"/>
          <p:cNvSpPr>
            <a:spLocks noChangeShapeType="1"/>
          </p:cNvSpPr>
          <p:nvPr/>
        </p:nvSpPr>
        <p:spPr bwMode="auto">
          <a:xfrm flipH="1">
            <a:off x="8183563" y="3573463"/>
            <a:ext cx="0" cy="12954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01828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mph" presetSubtype="0" repeatCount="3000" fill="remove" grpId="0" nodeType="withEffect">
                                  <p:stCondLst>
                                    <p:cond delay="0"/>
                                  </p:stCondLst>
                                  <p:childTnLst>
                                    <p:animClr clrSpc="hsl" dir="cw">
                                      <p:cBhvr override="childStyle">
                                        <p:cTn id="6" dur="500" fill="hold"/>
                                        <p:tgtEl>
                                          <p:spTgt spid="374802"/>
                                        </p:tgtEl>
                                        <p:attrNameLst>
                                          <p:attrName>style.color</p:attrName>
                                        </p:attrNameLst>
                                      </p:cBhvr>
                                      <p:by>
                                        <p:hsl h="10842353" s="0" l="0"/>
                                      </p:by>
                                    </p:animClr>
                                    <p:animClr clrSpc="hsl" dir="cw">
                                      <p:cBhvr>
                                        <p:cTn id="7" dur="500" fill="hold"/>
                                        <p:tgtEl>
                                          <p:spTgt spid="374802"/>
                                        </p:tgtEl>
                                        <p:attrNameLst>
                                          <p:attrName>fillcolor</p:attrName>
                                        </p:attrNameLst>
                                      </p:cBhvr>
                                      <p:by>
                                        <p:hsl h="10842353" s="0" l="0"/>
                                      </p:by>
                                    </p:animClr>
                                    <p:animClr clrSpc="hsl" dir="cw">
                                      <p:cBhvr>
                                        <p:cTn id="8" dur="500" fill="hold"/>
                                        <p:tgtEl>
                                          <p:spTgt spid="374802"/>
                                        </p:tgtEl>
                                        <p:attrNameLst>
                                          <p:attrName>stroke.color</p:attrName>
                                        </p:attrNameLst>
                                      </p:cBhvr>
                                      <p:by>
                                        <p:hsl h="10842353" s="0" l="0"/>
                                      </p:by>
                                    </p:animClr>
                                    <p:set>
                                      <p:cBhvr>
                                        <p:cTn id="9" dur="500" fill="hold"/>
                                        <p:tgtEl>
                                          <p:spTgt spid="374802"/>
                                        </p:tgtEl>
                                        <p:attrNameLst>
                                          <p:attrName>fill.type</p:attrName>
                                        </p:attrNameLst>
                                      </p:cBhvr>
                                      <p:to>
                                        <p:strVal val="solid"/>
                                      </p:to>
                                    </p:set>
                                  </p:childTnLst>
                                </p:cTn>
                              </p:par>
                              <p:par>
                                <p:cTn id="10" presetID="23" presetClass="emph" presetSubtype="0" repeatCount="3000" fill="remove" grpId="0" nodeType="withEffect">
                                  <p:stCondLst>
                                    <p:cond delay="0"/>
                                  </p:stCondLst>
                                  <p:childTnLst>
                                    <p:animClr clrSpc="hsl" dir="cw">
                                      <p:cBhvr override="childStyle">
                                        <p:cTn id="11" dur="500" fill="hold"/>
                                        <p:tgtEl>
                                          <p:spTgt spid="374803"/>
                                        </p:tgtEl>
                                        <p:attrNameLst>
                                          <p:attrName>style.color</p:attrName>
                                        </p:attrNameLst>
                                      </p:cBhvr>
                                      <p:by>
                                        <p:hsl h="10842353" s="0" l="0"/>
                                      </p:by>
                                    </p:animClr>
                                    <p:animClr clrSpc="hsl" dir="cw">
                                      <p:cBhvr>
                                        <p:cTn id="12" dur="500" fill="hold"/>
                                        <p:tgtEl>
                                          <p:spTgt spid="374803"/>
                                        </p:tgtEl>
                                        <p:attrNameLst>
                                          <p:attrName>fillcolor</p:attrName>
                                        </p:attrNameLst>
                                      </p:cBhvr>
                                      <p:by>
                                        <p:hsl h="10842353" s="0" l="0"/>
                                      </p:by>
                                    </p:animClr>
                                    <p:animClr clrSpc="hsl" dir="cw">
                                      <p:cBhvr>
                                        <p:cTn id="13" dur="500" fill="hold"/>
                                        <p:tgtEl>
                                          <p:spTgt spid="374803"/>
                                        </p:tgtEl>
                                        <p:attrNameLst>
                                          <p:attrName>stroke.color</p:attrName>
                                        </p:attrNameLst>
                                      </p:cBhvr>
                                      <p:by>
                                        <p:hsl h="10842353" s="0" l="0"/>
                                      </p:by>
                                    </p:animClr>
                                    <p:set>
                                      <p:cBhvr>
                                        <p:cTn id="14" dur="500" fill="hold"/>
                                        <p:tgtEl>
                                          <p:spTgt spid="374803"/>
                                        </p:tgtEl>
                                        <p:attrNameLst>
                                          <p:attrName>fill.type</p:attrName>
                                        </p:attrNameLst>
                                      </p:cBhvr>
                                      <p:to>
                                        <p:strVal val="solid"/>
                                      </p:to>
                                    </p:set>
                                  </p:childTnLst>
                                </p:cTn>
                              </p:par>
                              <p:par>
                                <p:cTn id="15" presetID="23" presetClass="emph" presetSubtype="0" repeatCount="3000" fill="remove" grpId="0" nodeType="withEffect">
                                  <p:stCondLst>
                                    <p:cond delay="0"/>
                                  </p:stCondLst>
                                  <p:childTnLst>
                                    <p:animClr clrSpc="hsl" dir="cw">
                                      <p:cBhvr override="childStyle">
                                        <p:cTn id="16" dur="500" fill="hold"/>
                                        <p:tgtEl>
                                          <p:spTgt spid="374804"/>
                                        </p:tgtEl>
                                        <p:attrNameLst>
                                          <p:attrName>style.color</p:attrName>
                                        </p:attrNameLst>
                                      </p:cBhvr>
                                      <p:by>
                                        <p:hsl h="10842353" s="0" l="0"/>
                                      </p:by>
                                    </p:animClr>
                                    <p:animClr clrSpc="hsl" dir="cw">
                                      <p:cBhvr>
                                        <p:cTn id="17" dur="500" fill="hold"/>
                                        <p:tgtEl>
                                          <p:spTgt spid="374804"/>
                                        </p:tgtEl>
                                        <p:attrNameLst>
                                          <p:attrName>fillcolor</p:attrName>
                                        </p:attrNameLst>
                                      </p:cBhvr>
                                      <p:by>
                                        <p:hsl h="10842353" s="0" l="0"/>
                                      </p:by>
                                    </p:animClr>
                                    <p:animClr clrSpc="hsl" dir="cw">
                                      <p:cBhvr>
                                        <p:cTn id="18" dur="500" fill="hold"/>
                                        <p:tgtEl>
                                          <p:spTgt spid="374804"/>
                                        </p:tgtEl>
                                        <p:attrNameLst>
                                          <p:attrName>stroke.color</p:attrName>
                                        </p:attrNameLst>
                                      </p:cBhvr>
                                      <p:by>
                                        <p:hsl h="10842353" s="0" l="0"/>
                                      </p:by>
                                    </p:animClr>
                                    <p:set>
                                      <p:cBhvr>
                                        <p:cTn id="19" dur="500" fill="hold"/>
                                        <p:tgtEl>
                                          <p:spTgt spid="374804"/>
                                        </p:tgtEl>
                                        <p:attrNameLst>
                                          <p:attrName>fill.type</p:attrName>
                                        </p:attrNameLst>
                                      </p:cBhvr>
                                      <p:to>
                                        <p:strVal val="solid"/>
                                      </p:to>
                                    </p:set>
                                  </p:childTnLst>
                                </p:cTn>
                              </p:par>
                              <p:par>
                                <p:cTn id="20" presetID="23" presetClass="emph" presetSubtype="0" repeatCount="3000" fill="remove" grpId="0" nodeType="withEffect">
                                  <p:stCondLst>
                                    <p:cond delay="0"/>
                                  </p:stCondLst>
                                  <p:childTnLst>
                                    <p:animClr clrSpc="hsl" dir="cw">
                                      <p:cBhvr override="childStyle">
                                        <p:cTn id="21" dur="500" fill="hold"/>
                                        <p:tgtEl>
                                          <p:spTgt spid="374805"/>
                                        </p:tgtEl>
                                        <p:attrNameLst>
                                          <p:attrName>style.color</p:attrName>
                                        </p:attrNameLst>
                                      </p:cBhvr>
                                      <p:by>
                                        <p:hsl h="10842353" s="0" l="0"/>
                                      </p:by>
                                    </p:animClr>
                                    <p:animClr clrSpc="hsl" dir="cw">
                                      <p:cBhvr>
                                        <p:cTn id="22" dur="500" fill="hold"/>
                                        <p:tgtEl>
                                          <p:spTgt spid="374805"/>
                                        </p:tgtEl>
                                        <p:attrNameLst>
                                          <p:attrName>fillcolor</p:attrName>
                                        </p:attrNameLst>
                                      </p:cBhvr>
                                      <p:by>
                                        <p:hsl h="10842353" s="0" l="0"/>
                                      </p:by>
                                    </p:animClr>
                                    <p:animClr clrSpc="hsl" dir="cw">
                                      <p:cBhvr>
                                        <p:cTn id="23" dur="500" fill="hold"/>
                                        <p:tgtEl>
                                          <p:spTgt spid="374805"/>
                                        </p:tgtEl>
                                        <p:attrNameLst>
                                          <p:attrName>stroke.color</p:attrName>
                                        </p:attrNameLst>
                                      </p:cBhvr>
                                      <p:by>
                                        <p:hsl h="10842353" s="0" l="0"/>
                                      </p:by>
                                    </p:animClr>
                                    <p:set>
                                      <p:cBhvr>
                                        <p:cTn id="24" dur="500" fill="hold"/>
                                        <p:tgtEl>
                                          <p:spTgt spid="37480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02" grpId="0" animBg="1"/>
      <p:bldP spid="374803" grpId="0" animBg="1"/>
      <p:bldP spid="374804" grpId="0" animBg="1"/>
      <p:bldP spid="37480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8BFB7908-53F6-4716-94F5-71C3EA4C525B}" type="slidenum">
              <a:rPr lang="en-US" altLang="ja-JP">
                <a:solidFill>
                  <a:srgbClr val="000000"/>
                </a:solidFill>
              </a:rPr>
              <a:pPr/>
              <a:t>75</a:t>
            </a:fld>
            <a:endParaRPr lang="en-US" altLang="ja-JP">
              <a:solidFill>
                <a:srgbClr val="000000"/>
              </a:solidFill>
            </a:endParaRPr>
          </a:p>
        </p:txBody>
      </p:sp>
      <p:sp>
        <p:nvSpPr>
          <p:cNvPr id="373762" name="Rectangle 2"/>
          <p:cNvSpPr>
            <a:spLocks noGrp="1" noChangeArrowheads="1"/>
          </p:cNvSpPr>
          <p:nvPr>
            <p:ph type="title"/>
          </p:nvPr>
        </p:nvSpPr>
        <p:spPr/>
        <p:txBody>
          <a:bodyPr>
            <a:normAutofit/>
          </a:bodyPr>
          <a:lstStyle/>
          <a:p>
            <a:pPr algn="ctr"/>
            <a:r>
              <a:rPr lang="ja-JP" altLang="en-US" sz="3600" dirty="0"/>
              <a:t>今後適用すべき技術と</a:t>
            </a:r>
            <a:r>
              <a:rPr lang="ja-JP" altLang="en-US" sz="3600" dirty="0" smtClean="0"/>
              <a:t>進め方（</a:t>
            </a:r>
            <a:r>
              <a:rPr lang="en-US" altLang="ja-JP" sz="3600" dirty="0"/>
              <a:t>Web3.0</a:t>
            </a:r>
            <a:r>
              <a:rPr lang="ja-JP" altLang="en-US" sz="3600" dirty="0"/>
              <a:t>に向けて）</a:t>
            </a:r>
          </a:p>
        </p:txBody>
      </p:sp>
      <p:sp>
        <p:nvSpPr>
          <p:cNvPr id="373763" name="Rectangle 3"/>
          <p:cNvSpPr>
            <a:spLocks noGrp="1" noChangeArrowheads="1"/>
          </p:cNvSpPr>
          <p:nvPr>
            <p:ph type="body" idx="1"/>
          </p:nvPr>
        </p:nvSpPr>
        <p:spPr>
          <a:xfrm>
            <a:off x="328773" y="772160"/>
            <a:ext cx="11496782" cy="5825490"/>
          </a:xfrm>
        </p:spPr>
        <p:txBody>
          <a:bodyPr>
            <a:noAutofit/>
          </a:bodyPr>
          <a:lstStyle/>
          <a:p>
            <a:pPr>
              <a:lnSpc>
                <a:spcPct val="80000"/>
              </a:lnSpc>
            </a:pPr>
            <a:r>
              <a:rPr lang="ja-JP" altLang="en-US" sz="2400" dirty="0"/>
              <a:t>技術</a:t>
            </a:r>
          </a:p>
          <a:p>
            <a:pPr lvl="1">
              <a:lnSpc>
                <a:spcPct val="80000"/>
              </a:lnSpc>
            </a:pPr>
            <a:r>
              <a:rPr lang="ja-JP" altLang="en-US" sz="2000" dirty="0"/>
              <a:t>収集を容易にする技術</a:t>
            </a:r>
          </a:p>
          <a:p>
            <a:pPr lvl="2">
              <a:lnSpc>
                <a:spcPct val="80000"/>
              </a:lnSpc>
            </a:pPr>
            <a:r>
              <a:rPr lang="ja-JP" altLang="en-US" sz="1800" dirty="0"/>
              <a:t>収集効率を高める技術（差分収集と再現技術を含む）</a:t>
            </a:r>
          </a:p>
          <a:p>
            <a:pPr lvl="2">
              <a:lnSpc>
                <a:spcPct val="80000"/>
              </a:lnSpc>
            </a:pPr>
            <a:r>
              <a:rPr lang="ja-JP" altLang="en-US" sz="1800" dirty="0"/>
              <a:t>収集品質を高める技術</a:t>
            </a:r>
          </a:p>
          <a:p>
            <a:pPr lvl="2">
              <a:lnSpc>
                <a:spcPct val="80000"/>
              </a:lnSpc>
            </a:pPr>
            <a:r>
              <a:rPr lang="ja-JP" altLang="en-US" sz="1800" dirty="0"/>
              <a:t>収集したサイトイメージから著作物を切り出す技術</a:t>
            </a:r>
          </a:p>
          <a:p>
            <a:pPr lvl="1">
              <a:lnSpc>
                <a:spcPct val="80000"/>
              </a:lnSpc>
            </a:pPr>
            <a:r>
              <a:rPr lang="ja-JP" altLang="en-US" sz="2000" dirty="0"/>
              <a:t>メタデータの付与を省力化する機能</a:t>
            </a:r>
          </a:p>
          <a:p>
            <a:pPr lvl="2">
              <a:lnSpc>
                <a:spcPct val="80000"/>
              </a:lnSpc>
            </a:pPr>
            <a:r>
              <a:rPr lang="ja-JP" altLang="en-US" sz="1800" dirty="0"/>
              <a:t>可能な限り自動化</a:t>
            </a:r>
          </a:p>
          <a:p>
            <a:pPr lvl="3">
              <a:lnSpc>
                <a:spcPct val="80000"/>
              </a:lnSpc>
            </a:pPr>
            <a:r>
              <a:rPr lang="ja-JP" altLang="en-US" sz="1600" dirty="0"/>
              <a:t>セマンティックウェブ技術の活用</a:t>
            </a:r>
          </a:p>
          <a:p>
            <a:pPr lvl="3">
              <a:lnSpc>
                <a:spcPct val="80000"/>
              </a:lnSpc>
            </a:pPr>
            <a:r>
              <a:rPr lang="ja-JP" altLang="en-US" sz="1600" dirty="0"/>
              <a:t>将来的には、 </a:t>
            </a:r>
            <a:r>
              <a:rPr lang="en-US" altLang="ja-JP" sz="1600" dirty="0"/>
              <a:t>FRBR</a:t>
            </a:r>
            <a:r>
              <a:rPr lang="ja-JP" altLang="en-US" sz="1600" dirty="0"/>
              <a:t>の概念を適用した組織化も</a:t>
            </a:r>
          </a:p>
          <a:p>
            <a:pPr lvl="2">
              <a:lnSpc>
                <a:spcPct val="80000"/>
              </a:lnSpc>
            </a:pPr>
            <a:r>
              <a:rPr lang="ja-JP" altLang="en-US" sz="1800" dirty="0"/>
              <a:t>自動化の精度が低いものに関しては、人手による確認作業を省力化できる機能</a:t>
            </a:r>
          </a:p>
          <a:p>
            <a:pPr lvl="1">
              <a:lnSpc>
                <a:spcPct val="80000"/>
              </a:lnSpc>
            </a:pPr>
            <a:r>
              <a:rPr lang="ja-JP" altLang="en-US" sz="2000" dirty="0"/>
              <a:t>検索を容易にする技術</a:t>
            </a:r>
          </a:p>
          <a:p>
            <a:pPr lvl="2">
              <a:lnSpc>
                <a:spcPct val="80000"/>
              </a:lnSpc>
            </a:pPr>
            <a:r>
              <a:rPr lang="ja-JP" altLang="en-US" sz="1800" dirty="0"/>
              <a:t>キーワードマッチングだけでなく、推定する技術も活用した検索技術</a:t>
            </a:r>
          </a:p>
          <a:p>
            <a:pPr lvl="2">
              <a:lnSpc>
                <a:spcPct val="80000"/>
              </a:lnSpc>
            </a:pPr>
            <a:r>
              <a:rPr lang="ja-JP" altLang="en-US" sz="1800" dirty="0"/>
              <a:t>検索、クラスタリング検索等</a:t>
            </a:r>
          </a:p>
          <a:p>
            <a:pPr>
              <a:lnSpc>
                <a:spcPct val="80000"/>
              </a:lnSpc>
            </a:pPr>
            <a:r>
              <a:rPr lang="ja-JP" altLang="en-US" sz="2400" dirty="0"/>
              <a:t>進め方</a:t>
            </a:r>
          </a:p>
          <a:p>
            <a:pPr lvl="1">
              <a:lnSpc>
                <a:spcPct val="80000"/>
              </a:lnSpc>
            </a:pPr>
            <a:r>
              <a:rPr lang="ja-JP" altLang="en-US" sz="2000" dirty="0"/>
              <a:t>国際標準、業界標準の積極的な適用</a:t>
            </a:r>
          </a:p>
          <a:p>
            <a:pPr lvl="1">
              <a:lnSpc>
                <a:spcPct val="80000"/>
              </a:lnSpc>
            </a:pPr>
            <a:r>
              <a:rPr lang="ja-JP" altLang="en-US" sz="2000" dirty="0"/>
              <a:t>政府機関、民間を問わず、国内外の研究機関、研究者等と連携して調査研究</a:t>
            </a:r>
          </a:p>
          <a:p>
            <a:pPr lvl="1">
              <a:lnSpc>
                <a:spcPct val="80000"/>
              </a:lnSpc>
            </a:pPr>
            <a:r>
              <a:rPr lang="ja-JP" altLang="en-US" sz="2000" dirty="0"/>
              <a:t>各機関の研究成果を組み合わせて機能を実現</a:t>
            </a:r>
          </a:p>
          <a:p>
            <a:pPr lvl="1">
              <a:lnSpc>
                <a:spcPct val="80000"/>
              </a:lnSpc>
            </a:pPr>
            <a:r>
              <a:rPr lang="ja-JP" altLang="en-US" sz="2000" dirty="0"/>
              <a:t>まずは、海外では</a:t>
            </a:r>
            <a:r>
              <a:rPr lang="en-US" altLang="ja-JP" sz="2000" dirty="0"/>
              <a:t>IIPC</a:t>
            </a:r>
            <a:r>
              <a:rPr lang="ja-JP" altLang="en-US" sz="2000" dirty="0" err="1"/>
              <a:t>、</a:t>
            </a:r>
            <a:r>
              <a:rPr lang="ja-JP" altLang="en-US" sz="2000" dirty="0"/>
              <a:t>国内では研究開発を行っている</a:t>
            </a:r>
            <a:r>
              <a:rPr lang="en-US" altLang="ja-JP" sz="2000" dirty="0"/>
              <a:t>JST</a:t>
            </a:r>
            <a:r>
              <a:rPr lang="ja-JP" altLang="en-US" sz="2000" dirty="0" err="1"/>
              <a:t>、</a:t>
            </a:r>
            <a:r>
              <a:rPr lang="en-US" altLang="ja-JP" sz="2000" dirty="0"/>
              <a:t>NII</a:t>
            </a:r>
            <a:r>
              <a:rPr lang="ja-JP" altLang="en-US" sz="2000" dirty="0" err="1"/>
              <a:t>、</a:t>
            </a:r>
            <a:r>
              <a:rPr lang="en-US" altLang="ja-JP" sz="2000" dirty="0"/>
              <a:t>NICT</a:t>
            </a:r>
            <a:r>
              <a:rPr lang="ja-JP" altLang="en-US" sz="2000" dirty="0" err="1"/>
              <a:t>、</a:t>
            </a:r>
            <a:r>
              <a:rPr lang="en-US" altLang="ja-JP" sz="2000" dirty="0"/>
              <a:t>AIST</a:t>
            </a:r>
            <a:r>
              <a:rPr lang="ja-JP" altLang="en-US" sz="2000" dirty="0" err="1"/>
              <a:t>、</a:t>
            </a:r>
            <a:r>
              <a:rPr lang="en-US" altLang="ja-JP" sz="2000" dirty="0"/>
              <a:t>IPA</a:t>
            </a:r>
            <a:r>
              <a:rPr lang="ja-JP" altLang="en-US" sz="2000" dirty="0"/>
              <a:t>等の政府機関、大学の研究室との連携</a:t>
            </a:r>
          </a:p>
          <a:p>
            <a:pPr lvl="1">
              <a:lnSpc>
                <a:spcPct val="80000"/>
              </a:lnSpc>
            </a:pPr>
            <a:r>
              <a:rPr lang="ja-JP" altLang="en-US" sz="2000" dirty="0"/>
              <a:t>有用な検索サービスを実施している商用ポータル機関（</a:t>
            </a:r>
            <a:r>
              <a:rPr lang="en-US" altLang="ja-JP" sz="2000" dirty="0"/>
              <a:t>Google</a:t>
            </a:r>
            <a:r>
              <a:rPr lang="ja-JP" altLang="en-US" sz="2000" dirty="0" err="1"/>
              <a:t>、</a:t>
            </a:r>
            <a:r>
              <a:rPr lang="en-US" altLang="ja-JP" sz="2000" dirty="0"/>
              <a:t>Yahoo</a:t>
            </a:r>
            <a:r>
              <a:rPr lang="ja-JP" altLang="en-US" sz="2000" dirty="0"/>
              <a:t>等）との連携</a:t>
            </a:r>
          </a:p>
        </p:txBody>
      </p:sp>
    </p:spTree>
    <p:extLst>
      <p:ext uri="{BB962C8B-B14F-4D97-AF65-F5344CB8AC3E}">
        <p14:creationId xmlns:p14="http://schemas.microsoft.com/office/powerpoint/2010/main" val="4080573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F4E7627A-61B2-41E3-B9CE-8EF796210097}" type="slidenum">
              <a:rPr lang="en-US" altLang="ja-JP">
                <a:solidFill>
                  <a:srgbClr val="000000"/>
                </a:solidFill>
              </a:rPr>
              <a:pPr/>
              <a:t>76</a:t>
            </a:fld>
            <a:endParaRPr lang="en-US" altLang="ja-JP">
              <a:solidFill>
                <a:srgbClr val="000000"/>
              </a:solidFill>
            </a:endParaRPr>
          </a:p>
        </p:txBody>
      </p:sp>
      <p:sp>
        <p:nvSpPr>
          <p:cNvPr id="362498" name="Rectangle 2"/>
          <p:cNvSpPr>
            <a:spLocks noGrp="1" noChangeArrowheads="1"/>
          </p:cNvSpPr>
          <p:nvPr>
            <p:ph type="title"/>
          </p:nvPr>
        </p:nvSpPr>
        <p:spPr>
          <a:xfrm>
            <a:off x="121920" y="29845"/>
            <a:ext cx="11968480" cy="977023"/>
          </a:xfrm>
        </p:spPr>
        <p:txBody>
          <a:bodyPr/>
          <a:lstStyle/>
          <a:p>
            <a:r>
              <a:rPr lang="ja-JP" altLang="en-US" sz="3600" dirty="0"/>
              <a:t>今後の図書館サービスの方向性（概念）</a:t>
            </a:r>
            <a:r>
              <a:rPr lang="ja-JP" altLang="en-US" sz="4000" dirty="0"/>
              <a:t> </a:t>
            </a:r>
          </a:p>
        </p:txBody>
      </p:sp>
      <p:sp>
        <p:nvSpPr>
          <p:cNvPr id="362499" name="Rectangle 3"/>
          <p:cNvSpPr>
            <a:spLocks noGrp="1" noChangeArrowheads="1"/>
          </p:cNvSpPr>
          <p:nvPr>
            <p:ph type="body" idx="1"/>
          </p:nvPr>
        </p:nvSpPr>
        <p:spPr>
          <a:xfrm>
            <a:off x="390417" y="1600201"/>
            <a:ext cx="11435137" cy="4924425"/>
          </a:xfrm>
        </p:spPr>
        <p:txBody>
          <a:bodyPr/>
          <a:lstStyle/>
          <a:p>
            <a:pPr marL="711200" indent="-711200"/>
            <a:r>
              <a:rPr lang="ja-JP" altLang="en-US" sz="2400" dirty="0"/>
              <a:t>蔵書管理指向からサービス指向へ</a:t>
            </a:r>
          </a:p>
          <a:p>
            <a:pPr marL="1066800" lvl="1" indent="-609600"/>
            <a:r>
              <a:rPr lang="ja-JP" altLang="en-US" sz="2000" dirty="0"/>
              <a:t>図書館システム内で利用者を囲い込まない</a:t>
            </a:r>
          </a:p>
          <a:p>
            <a:pPr marL="1066800" lvl="1" indent="-609600"/>
            <a:r>
              <a:rPr lang="ja-JP" altLang="en-US" sz="2000" dirty="0"/>
              <a:t>他のシステムに任せられる部分は任せる、</a:t>
            </a:r>
          </a:p>
          <a:p>
            <a:pPr marL="1066800" lvl="1" indent="-609600"/>
            <a:r>
              <a:rPr lang="ja-JP" altLang="en-US" sz="2000" dirty="0"/>
              <a:t>必ずしも図書館システムはトータルシステムでなくてもよい</a:t>
            </a:r>
          </a:p>
          <a:p>
            <a:pPr marL="711200" indent="-711200"/>
            <a:r>
              <a:rPr lang="ja-JP" altLang="en-US" sz="2400" dirty="0"/>
              <a:t>利用者、関係機関との関係の緊密化</a:t>
            </a:r>
          </a:p>
          <a:p>
            <a:pPr marL="1066800" lvl="1" indent="-609600"/>
            <a:r>
              <a:rPr lang="ja-JP" altLang="en-US" sz="2000" dirty="0"/>
              <a:t>ユーザの情報利用行動の客観的把握</a:t>
            </a:r>
          </a:p>
          <a:p>
            <a:pPr marL="1422400" lvl="2" indent="-508000"/>
            <a:r>
              <a:rPr lang="ja-JP" altLang="en-US" sz="1800" dirty="0"/>
              <a:t>利用者満足の向上のために、マーケティング手法（</a:t>
            </a:r>
            <a:r>
              <a:rPr lang="en-US" altLang="ja-JP" sz="1800" dirty="0"/>
              <a:t>CRM</a:t>
            </a:r>
            <a:r>
              <a:rPr lang="ja-JP" altLang="en-US" sz="1800" dirty="0"/>
              <a:t>等）の適用</a:t>
            </a:r>
          </a:p>
          <a:p>
            <a:pPr marL="1422400" lvl="2" indent="-508000"/>
            <a:r>
              <a:rPr lang="ja-JP" altLang="en-US" sz="1800" dirty="0"/>
              <a:t>利用者と図書館蔵書のマッチングを支援</a:t>
            </a:r>
          </a:p>
          <a:p>
            <a:pPr marL="1828800" lvl="3" indent="-457200"/>
            <a:r>
              <a:rPr lang="en-US" altLang="ja-JP" sz="1600" dirty="0"/>
              <a:t>Google </a:t>
            </a:r>
            <a:r>
              <a:rPr lang="ja-JP" altLang="en-US" sz="1600" dirty="0"/>
              <a:t>等から図書館資料へのアクセスを可能に</a:t>
            </a:r>
          </a:p>
          <a:p>
            <a:pPr marL="1828800" lvl="3" indent="-457200"/>
            <a:r>
              <a:rPr lang="ja-JP" altLang="en-US" sz="1600" dirty="0"/>
              <a:t>利用者個人への直接サービスを志向</a:t>
            </a:r>
          </a:p>
          <a:p>
            <a:pPr marL="1828800" lvl="3" indent="-457200"/>
            <a:r>
              <a:rPr lang="ja-JP" altLang="en-US" sz="1600" dirty="0"/>
              <a:t>サービスをパーソナライズ</a:t>
            </a:r>
          </a:p>
          <a:p>
            <a:pPr marL="1066800" lvl="1" indent="-609600"/>
            <a:r>
              <a:rPr lang="ja-JP" altLang="en-US" sz="2000" dirty="0"/>
              <a:t>関係機関が連携・分担してサービスを提供</a:t>
            </a:r>
          </a:p>
        </p:txBody>
      </p:sp>
      <p:sp>
        <p:nvSpPr>
          <p:cNvPr id="362500" name="Rectangle 4"/>
          <p:cNvSpPr>
            <a:spLocks noChangeArrowheads="1"/>
          </p:cNvSpPr>
          <p:nvPr/>
        </p:nvSpPr>
        <p:spPr bwMode="auto">
          <a:xfrm>
            <a:off x="12716804" y="1006868"/>
            <a:ext cx="1152525" cy="3603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a:solidFill>
                  <a:srgbClr val="FF0000"/>
                </a:solidFill>
              </a:rPr>
              <a:t>参考資料</a:t>
            </a:r>
          </a:p>
        </p:txBody>
      </p:sp>
    </p:spTree>
    <p:extLst>
      <p:ext uri="{BB962C8B-B14F-4D97-AF65-F5344CB8AC3E}">
        <p14:creationId xmlns:p14="http://schemas.microsoft.com/office/powerpoint/2010/main" val="2115084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A600F870-EA5C-4053-B17C-80B1067EAD69}" type="slidenum">
              <a:rPr lang="en-US" altLang="ja-JP">
                <a:solidFill>
                  <a:srgbClr val="000000"/>
                </a:solidFill>
              </a:rPr>
              <a:pPr/>
              <a:t>77</a:t>
            </a:fld>
            <a:endParaRPr lang="en-US" altLang="ja-JP">
              <a:solidFill>
                <a:srgbClr val="000000"/>
              </a:solidFill>
            </a:endParaRPr>
          </a:p>
        </p:txBody>
      </p:sp>
      <p:sp>
        <p:nvSpPr>
          <p:cNvPr id="363522" name="Rectangle 2"/>
          <p:cNvSpPr>
            <a:spLocks noGrp="1" noChangeArrowheads="1"/>
          </p:cNvSpPr>
          <p:nvPr>
            <p:ph type="title"/>
          </p:nvPr>
        </p:nvSpPr>
        <p:spPr>
          <a:xfrm>
            <a:off x="0" y="0"/>
            <a:ext cx="12100674" cy="1102679"/>
          </a:xfrm>
        </p:spPr>
        <p:txBody>
          <a:bodyPr>
            <a:normAutofit/>
          </a:bodyPr>
          <a:lstStyle/>
          <a:p>
            <a:r>
              <a:rPr lang="ja-JP" altLang="en-US" sz="3200" dirty="0"/>
              <a:t>メタデータ、書誌データの統合検索から</a:t>
            </a:r>
            <a:r>
              <a:rPr lang="ja-JP" altLang="en-US" sz="3200" dirty="0" smtClean="0"/>
              <a:t>、</a:t>
            </a:r>
            <a:r>
              <a:rPr lang="en-US" altLang="ja-JP" sz="3200" dirty="0" smtClean="0"/>
              <a:t/>
            </a:r>
            <a:br>
              <a:rPr lang="en-US" altLang="ja-JP" sz="3200" dirty="0" smtClean="0"/>
            </a:br>
            <a:r>
              <a:rPr lang="ja-JP" altLang="en-US" sz="3200" dirty="0" smtClean="0"/>
              <a:t>意味的</a:t>
            </a:r>
            <a:r>
              <a:rPr lang="ja-JP" altLang="en-US" sz="3200" dirty="0"/>
              <a:t>情報の相互利用による統合検索へ</a:t>
            </a:r>
            <a:r>
              <a:rPr lang="ja-JP" altLang="en-US" sz="4000" dirty="0"/>
              <a:t> </a:t>
            </a:r>
          </a:p>
        </p:txBody>
      </p:sp>
      <p:sp>
        <p:nvSpPr>
          <p:cNvPr id="363523" name="Rectangle 3"/>
          <p:cNvSpPr>
            <a:spLocks noGrp="1" noChangeArrowheads="1"/>
          </p:cNvSpPr>
          <p:nvPr>
            <p:ph type="body" idx="1"/>
          </p:nvPr>
        </p:nvSpPr>
        <p:spPr>
          <a:xfrm>
            <a:off x="472611" y="1596571"/>
            <a:ext cx="11455686" cy="4534356"/>
          </a:xfrm>
        </p:spPr>
        <p:txBody>
          <a:bodyPr>
            <a:normAutofit/>
          </a:bodyPr>
          <a:lstStyle/>
          <a:p>
            <a:pPr marL="533400" indent="-533400">
              <a:lnSpc>
                <a:spcPct val="80000"/>
              </a:lnSpc>
            </a:pPr>
            <a:r>
              <a:rPr lang="ja-JP" altLang="en-US" dirty="0"/>
              <a:t>集合知を利用する</a:t>
            </a:r>
            <a:r>
              <a:rPr lang="en-US" altLang="ja-JP" dirty="0"/>
              <a:t>Web2.0</a:t>
            </a:r>
            <a:r>
              <a:rPr lang="ja-JP" altLang="en-US" dirty="0"/>
              <a:t>から、意味的情報の相互利用の</a:t>
            </a:r>
            <a:r>
              <a:rPr lang="en-US" altLang="ja-JP" dirty="0"/>
              <a:t>Web3.0</a:t>
            </a:r>
            <a:r>
              <a:rPr lang="ja-JP" altLang="en-US" dirty="0"/>
              <a:t>へ</a:t>
            </a:r>
          </a:p>
          <a:p>
            <a:pPr marL="914400" lvl="1" indent="-457200">
              <a:lnSpc>
                <a:spcPct val="80000"/>
              </a:lnSpc>
            </a:pPr>
            <a:r>
              <a:rPr lang="en-US" altLang="ja-JP" dirty="0"/>
              <a:t>Web2.0</a:t>
            </a:r>
            <a:r>
              <a:rPr lang="ja-JP" altLang="en-US" dirty="0"/>
              <a:t>：</a:t>
            </a:r>
            <a:r>
              <a:rPr lang="en-US" altLang="ja-JP" dirty="0"/>
              <a:t>Blog</a:t>
            </a:r>
            <a:r>
              <a:rPr lang="ja-JP" altLang="en-US" dirty="0" err="1"/>
              <a:t>、</a:t>
            </a:r>
            <a:r>
              <a:rPr lang="en-US" altLang="ja-JP" dirty="0" err="1"/>
              <a:t>Forksonomy</a:t>
            </a:r>
            <a:r>
              <a:rPr lang="ja-JP" altLang="en-US" dirty="0" err="1"/>
              <a:t>、</a:t>
            </a:r>
            <a:r>
              <a:rPr lang="en-US" altLang="ja-JP" dirty="0"/>
              <a:t>Ajax</a:t>
            </a:r>
            <a:r>
              <a:rPr lang="ja-JP" altLang="en-US" dirty="0" err="1"/>
              <a:t>、</a:t>
            </a:r>
            <a:r>
              <a:rPr lang="en-US" altLang="ja-JP" dirty="0"/>
              <a:t>Mashup</a:t>
            </a:r>
            <a:r>
              <a:rPr lang="ja-JP" altLang="en-US" dirty="0" err="1"/>
              <a:t>、</a:t>
            </a:r>
            <a:r>
              <a:rPr lang="en-US" altLang="ja-JP" dirty="0"/>
              <a:t>Long Tail</a:t>
            </a:r>
          </a:p>
          <a:p>
            <a:pPr marL="914400" lvl="1" indent="-457200">
              <a:lnSpc>
                <a:spcPct val="80000"/>
              </a:lnSpc>
            </a:pPr>
            <a:r>
              <a:rPr lang="en-US" altLang="ja-JP" dirty="0"/>
              <a:t>Web3.0</a:t>
            </a:r>
            <a:r>
              <a:rPr lang="ja-JP" altLang="en-US" dirty="0"/>
              <a:t>：</a:t>
            </a:r>
            <a:r>
              <a:rPr lang="en-US" altLang="ja-JP" dirty="0"/>
              <a:t>RDF</a:t>
            </a:r>
            <a:r>
              <a:rPr lang="ja-JP" altLang="en-US" dirty="0" err="1"/>
              <a:t>、</a:t>
            </a:r>
            <a:r>
              <a:rPr lang="en-US" altLang="ja-JP" dirty="0"/>
              <a:t>SKOS</a:t>
            </a:r>
            <a:r>
              <a:rPr lang="ja-JP" altLang="en-US" dirty="0" err="1"/>
              <a:t>、</a:t>
            </a:r>
            <a:r>
              <a:rPr lang="ja-JP" altLang="en-US" dirty="0"/>
              <a:t>オントロジー、</a:t>
            </a:r>
            <a:r>
              <a:rPr lang="en-US" altLang="ja-JP" dirty="0"/>
              <a:t>GRDDL</a:t>
            </a:r>
            <a:r>
              <a:rPr lang="ja-JP" altLang="en-US" dirty="0" err="1"/>
              <a:t>、</a:t>
            </a:r>
            <a:r>
              <a:rPr lang="en-US" altLang="ja-JP" dirty="0"/>
              <a:t>SPARQL</a:t>
            </a:r>
          </a:p>
          <a:p>
            <a:pPr marL="533400" indent="-533400">
              <a:lnSpc>
                <a:spcPct val="80000"/>
              </a:lnSpc>
            </a:pPr>
            <a:r>
              <a:rPr lang="ja-JP" altLang="en-US" dirty="0"/>
              <a:t>関係機関による共同構築、オープンソースの利用、マッシュアップによるサービス構築</a:t>
            </a:r>
          </a:p>
          <a:p>
            <a:pPr marL="533400" indent="-533400">
              <a:lnSpc>
                <a:spcPct val="80000"/>
              </a:lnSpc>
            </a:pPr>
            <a:r>
              <a:rPr lang="ja-JP" altLang="en-US" dirty="0"/>
              <a:t>ボーンデジタルを含めた蔵書構築、総合目録</a:t>
            </a:r>
          </a:p>
          <a:p>
            <a:pPr marL="914400" lvl="1" indent="-457200">
              <a:lnSpc>
                <a:spcPct val="80000"/>
              </a:lnSpc>
            </a:pPr>
            <a:r>
              <a:rPr lang="ja-JP" altLang="en-US" dirty="0"/>
              <a:t>統合から、ウェブサービスの協調によるサービス提供へ</a:t>
            </a:r>
          </a:p>
          <a:p>
            <a:pPr marL="914400" lvl="1" indent="-457200">
              <a:lnSpc>
                <a:spcPct val="80000"/>
              </a:lnSpc>
            </a:pPr>
            <a:r>
              <a:rPr lang="ja-JP" altLang="en-US" dirty="0"/>
              <a:t>図書・雑誌における所蔵のほかに、電子情報資源のライセンス（利用権）等の管理も</a:t>
            </a:r>
          </a:p>
          <a:p>
            <a:pPr marL="914400" lvl="1" indent="-457200">
              <a:lnSpc>
                <a:spcPct val="80000"/>
              </a:lnSpc>
            </a:pPr>
            <a:r>
              <a:rPr lang="ja-JP" altLang="en-US" dirty="0"/>
              <a:t>メタデータを発生源に近い所で作成。さらにメタデータの自動付与技術の適用</a:t>
            </a:r>
          </a:p>
          <a:p>
            <a:pPr marL="914400" lvl="1" indent="-457200">
              <a:lnSpc>
                <a:spcPct val="80000"/>
              </a:lnSpc>
            </a:pPr>
            <a:r>
              <a:rPr lang="ja-JP" altLang="en-US" dirty="0"/>
              <a:t>将来的には、目録を利用者側の視点から見直すモデル（</a:t>
            </a:r>
            <a:r>
              <a:rPr lang="en-US" altLang="ja-JP" dirty="0"/>
              <a:t>FRBR</a:t>
            </a:r>
            <a:r>
              <a:rPr lang="ja-JP" altLang="en-US" dirty="0"/>
              <a:t>）に基づくメタデータの再構築の検討も</a:t>
            </a:r>
          </a:p>
        </p:txBody>
      </p:sp>
    </p:spTree>
    <p:extLst>
      <p:ext uri="{BB962C8B-B14F-4D97-AF65-F5344CB8AC3E}">
        <p14:creationId xmlns:p14="http://schemas.microsoft.com/office/powerpoint/2010/main" val="3236731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4C86A354-A091-4C26-B28F-05D2DBF39C68}" type="slidenum">
              <a:rPr lang="en-US" altLang="ja-JP">
                <a:solidFill>
                  <a:srgbClr val="000000"/>
                </a:solidFill>
              </a:rPr>
              <a:pPr/>
              <a:t>78</a:t>
            </a:fld>
            <a:endParaRPr lang="en-US" altLang="ja-JP">
              <a:solidFill>
                <a:srgbClr val="000000"/>
              </a:solidFill>
            </a:endParaRPr>
          </a:p>
        </p:txBody>
      </p:sp>
      <p:sp>
        <p:nvSpPr>
          <p:cNvPr id="273410" name="Rectangle 2"/>
          <p:cNvSpPr>
            <a:spLocks noGrp="1" noChangeArrowheads="1"/>
          </p:cNvSpPr>
          <p:nvPr>
            <p:ph type="title"/>
          </p:nvPr>
        </p:nvSpPr>
        <p:spPr/>
        <p:txBody>
          <a:bodyPr/>
          <a:lstStyle/>
          <a:p>
            <a:pPr algn="ctr"/>
            <a:r>
              <a:rPr lang="ja-JP" altLang="en-US" sz="3600" dirty="0"/>
              <a:t>デジタルコンテンツの収集・蓄積・提供のまとめ</a:t>
            </a:r>
          </a:p>
        </p:txBody>
      </p:sp>
      <p:sp>
        <p:nvSpPr>
          <p:cNvPr id="273411" name="Rectangle 3"/>
          <p:cNvSpPr>
            <a:spLocks noGrp="1" noChangeArrowheads="1"/>
          </p:cNvSpPr>
          <p:nvPr>
            <p:ph type="body" idx="1"/>
          </p:nvPr>
        </p:nvSpPr>
        <p:spPr>
          <a:xfrm>
            <a:off x="986319" y="924674"/>
            <a:ext cx="10654301" cy="5933327"/>
          </a:xfrm>
        </p:spPr>
        <p:txBody>
          <a:bodyPr/>
          <a:lstStyle/>
          <a:p>
            <a:r>
              <a:rPr lang="ja-JP" altLang="en-US" dirty="0"/>
              <a:t>収集・蓄積</a:t>
            </a:r>
            <a:r>
              <a:rPr lang="ja-JP" altLang="en-US" sz="2400" dirty="0"/>
              <a:t>（情報の利用を将来に亘って保証するために）</a:t>
            </a:r>
          </a:p>
          <a:p>
            <a:pPr lvl="1"/>
            <a:r>
              <a:rPr lang="ja-JP" altLang="en-US" sz="2000" dirty="0"/>
              <a:t>消えてしまう前に、デジタルコンテンツを収集</a:t>
            </a:r>
          </a:p>
          <a:p>
            <a:pPr lvl="1"/>
            <a:r>
              <a:rPr lang="ja-JP" altLang="en-US" sz="2000" dirty="0"/>
              <a:t>収集したデジタルコンテンツを将来に亘って利用できる形で保存</a:t>
            </a:r>
          </a:p>
          <a:p>
            <a:pPr lvl="1"/>
            <a:r>
              <a:rPr lang="ja-JP" altLang="en-US" sz="2000" dirty="0"/>
              <a:t>ロングテールの情報を含めたナショナルデジタルコレクションの構築</a:t>
            </a:r>
          </a:p>
          <a:p>
            <a:r>
              <a:rPr lang="ja-JP" altLang="en-US" dirty="0"/>
              <a:t>提供</a:t>
            </a:r>
            <a:r>
              <a:rPr lang="ja-JP" altLang="en-US" sz="2400" dirty="0"/>
              <a:t>（</a:t>
            </a:r>
            <a:r>
              <a:rPr lang="en-US" altLang="ja-JP" sz="2400" dirty="0"/>
              <a:t>Web2.0</a:t>
            </a:r>
            <a:r>
              <a:rPr lang="ja-JP" altLang="en-US" sz="2400" dirty="0"/>
              <a:t>世代の情報提供を目指して）</a:t>
            </a:r>
          </a:p>
          <a:p>
            <a:pPr lvl="1"/>
            <a:r>
              <a:rPr lang="ja-JP" altLang="en-US" sz="2000" dirty="0"/>
              <a:t>デジタルコンテンツの統合検索は、メタデータの収集、横断検索もしくは、ウェブシステム連携で</a:t>
            </a:r>
          </a:p>
          <a:p>
            <a:pPr lvl="1"/>
            <a:r>
              <a:rPr lang="ja-JP" altLang="en-US" sz="2000" dirty="0"/>
              <a:t>直感的な操作による検索</a:t>
            </a:r>
          </a:p>
          <a:p>
            <a:pPr lvl="1"/>
            <a:r>
              <a:rPr lang="ja-JP" altLang="en-US" sz="2000" dirty="0"/>
              <a:t>シングルソース・マルチユースの統合検索</a:t>
            </a:r>
          </a:p>
          <a:p>
            <a:pPr lvl="1"/>
            <a:r>
              <a:rPr lang="ja-JP" altLang="en-US" sz="2000" dirty="0"/>
              <a:t>利用者の特性や、利用環境に応じた情報の検索→マイポータル機能</a:t>
            </a:r>
          </a:p>
          <a:p>
            <a:pPr lvl="1"/>
            <a:r>
              <a:rPr lang="ja-JP" altLang="en-US" sz="2000" dirty="0"/>
              <a:t>利用者も含めた集合知の活用</a:t>
            </a:r>
          </a:p>
          <a:p>
            <a:pPr lvl="2"/>
            <a:r>
              <a:rPr lang="en-US" altLang="ja-JP" sz="1800" dirty="0"/>
              <a:t>CGM</a:t>
            </a:r>
            <a:r>
              <a:rPr lang="ja-JP" altLang="en-US" sz="1800" dirty="0"/>
              <a:t>（</a:t>
            </a:r>
            <a:r>
              <a:rPr lang="en-US" altLang="ja-JP" sz="1800" dirty="0"/>
              <a:t>Q&amp;A</a:t>
            </a:r>
            <a:r>
              <a:rPr lang="ja-JP" altLang="en-US" sz="1800" dirty="0"/>
              <a:t>サイト、ユーザレビュー、ソーシャルブックマーク、</a:t>
            </a:r>
            <a:r>
              <a:rPr lang="en-US" altLang="ja-JP" sz="1800" dirty="0"/>
              <a:t>Wiki</a:t>
            </a:r>
            <a:r>
              <a:rPr lang="ja-JP" altLang="en-US" sz="1800" dirty="0"/>
              <a:t>等）</a:t>
            </a:r>
          </a:p>
          <a:p>
            <a:pPr lvl="1"/>
            <a:r>
              <a:rPr lang="ja-JP" altLang="en-US" sz="2000" dirty="0"/>
              <a:t>辞書を活用したセマンティックウェブ技術の適用</a:t>
            </a:r>
          </a:p>
          <a:p>
            <a:pPr lvl="2"/>
            <a:r>
              <a:rPr lang="ja-JP" altLang="en-US" sz="1800" dirty="0"/>
              <a:t>自動メタデータ付与、あいまい検索</a:t>
            </a:r>
            <a:r>
              <a:rPr lang="ja-JP" altLang="en-US" sz="1800" dirty="0" err="1"/>
              <a:t>．．．</a:t>
            </a:r>
            <a:endParaRPr lang="ja-JP" altLang="en-US" sz="1800" dirty="0"/>
          </a:p>
        </p:txBody>
      </p:sp>
    </p:spTree>
    <p:extLst>
      <p:ext uri="{BB962C8B-B14F-4D97-AF65-F5344CB8AC3E}">
        <p14:creationId xmlns:p14="http://schemas.microsoft.com/office/powerpoint/2010/main" val="20827392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国立国会図書館サーチ</a:t>
            </a:r>
            <a:r>
              <a:rPr lang="ja-JP" altLang="en-US" dirty="0" smtClean="0">
                <a:latin typeface="HG丸ｺﾞｼｯｸM-PRO" pitchFamily="50" charset="-128"/>
                <a:ea typeface="HG丸ｺﾞｼｯｸM-PRO" pitchFamily="50" charset="-128"/>
              </a:rPr>
              <a:t>（</a:t>
            </a: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サーチ）</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79</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1195218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115"/>
          <p:cNvGraphicFramePr>
            <a:graphicFrameLocks noGrp="1"/>
          </p:cNvGraphicFramePr>
          <p:nvPr>
            <p:extLst/>
          </p:nvPr>
        </p:nvGraphicFramePr>
        <p:xfrm>
          <a:off x="1631505" y="1164814"/>
          <a:ext cx="4707905" cy="5547997"/>
        </p:xfrm>
        <a:graphic>
          <a:graphicData uri="http://schemas.openxmlformats.org/drawingml/2006/table">
            <a:tbl>
              <a:tblPr/>
              <a:tblGrid>
                <a:gridCol w="1439404"/>
                <a:gridCol w="3268501"/>
              </a:tblGrid>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設置法</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Century" charset="0"/>
                          <a:ea typeface="ＭＳ Ｐゴシック" charset="-128"/>
                        </a:rPr>
                        <a:t>国立国会図書館法</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創設年</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800" b="1" i="0" u="none" strike="noStrike" cap="none" normalizeH="0" baseline="0" dirty="0" smtClean="0">
                          <a:ln>
                            <a:noFill/>
                          </a:ln>
                          <a:solidFill>
                            <a:schemeClr val="tx1"/>
                          </a:solidFill>
                          <a:effectLst/>
                          <a:latin typeface="Century" charset="0"/>
                          <a:ea typeface="ＭＳ Ｐゴシック" charset="-128"/>
                        </a:rPr>
                        <a:t>1948</a:t>
                      </a:r>
                      <a:r>
                        <a:rPr kumimoji="1" lang="ja-JP" altLang="en-US" sz="1800" b="1" i="0" u="none" strike="noStrike" cap="none" normalizeH="0" baseline="0" dirty="0" smtClean="0">
                          <a:ln>
                            <a:noFill/>
                          </a:ln>
                          <a:solidFill>
                            <a:schemeClr val="tx1"/>
                          </a:solidFill>
                          <a:effectLst/>
                          <a:latin typeface="Century" charset="0"/>
                          <a:ea typeface="ＭＳ Ｐゴシック" charset="-128"/>
                        </a:rPr>
                        <a:t>年</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職員数</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800" b="1" i="0" u="none" strike="noStrike" cap="none" normalizeH="0" baseline="0" dirty="0" smtClean="0">
                          <a:ln>
                            <a:noFill/>
                          </a:ln>
                          <a:solidFill>
                            <a:schemeClr val="tx1"/>
                          </a:solidFill>
                          <a:effectLst/>
                          <a:latin typeface="Century" charset="0"/>
                          <a:ea typeface="ＭＳ Ｐゴシック" charset="-128"/>
                        </a:rPr>
                        <a:t>889</a:t>
                      </a:r>
                      <a:r>
                        <a:rPr kumimoji="1" lang="ja-JP" altLang="en-US" sz="1800" b="1" i="0" u="none" strike="noStrike" cap="none" normalizeH="0" baseline="0" dirty="0" smtClean="0">
                          <a:ln>
                            <a:noFill/>
                          </a:ln>
                          <a:solidFill>
                            <a:schemeClr val="tx1"/>
                          </a:solidFill>
                          <a:effectLst/>
                          <a:latin typeface="Century" charset="0"/>
                          <a:ea typeface="ＭＳ Ｐゴシック" charset="-128"/>
                        </a:rPr>
                        <a:t>名</a:t>
                      </a:r>
                      <a:r>
                        <a:rPr kumimoji="1" lang="ja-JP" altLang="en-US" sz="1800" b="0" i="0" u="none" strike="noStrike" cap="none" normalizeH="0" baseline="0" dirty="0" smtClean="0">
                          <a:ln>
                            <a:noFill/>
                          </a:ln>
                          <a:solidFill>
                            <a:schemeClr val="tx1"/>
                          </a:solidFill>
                          <a:effectLst/>
                          <a:latin typeface="Century" charset="0"/>
                          <a:ea typeface="ＭＳ Ｐゴシック" charset="-128"/>
                        </a:rPr>
                        <a:t>（</a:t>
                      </a:r>
                      <a:r>
                        <a:rPr kumimoji="1" lang="en-US" altLang="ja-JP" sz="1800" b="0" i="0" u="none" strike="noStrike" cap="none" normalizeH="0" baseline="0" dirty="0" smtClean="0">
                          <a:ln>
                            <a:noFill/>
                          </a:ln>
                          <a:solidFill>
                            <a:schemeClr val="tx1"/>
                          </a:solidFill>
                          <a:effectLst/>
                          <a:latin typeface="Century" charset="0"/>
                          <a:ea typeface="ＭＳ Ｐゴシック" charset="-128"/>
                        </a:rPr>
                        <a:t>2014</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a:t>
                      </a:r>
                      <a:r>
                        <a:rPr kumimoji="1" lang="en-US" altLang="ja-JP" sz="1800" b="0" i="0" u="none" strike="noStrike" cap="none" normalizeH="0" baseline="0" dirty="0" smtClean="0">
                          <a:ln>
                            <a:noFill/>
                          </a:ln>
                          <a:solidFill>
                            <a:schemeClr val="tx1"/>
                          </a:solidFill>
                          <a:effectLst/>
                          <a:latin typeface="Century" charset="0"/>
                          <a:ea typeface="ＭＳ Ｐゴシック" charset="-128"/>
                        </a:rPr>
                        <a:t>4</a:t>
                      </a:r>
                      <a:r>
                        <a:rPr kumimoji="1" lang="ja-JP" altLang="en-US" sz="1800" b="0" i="0" u="none" strike="noStrike" cap="none" normalizeH="0" baseline="0" dirty="0" smtClean="0">
                          <a:ln>
                            <a:noFill/>
                          </a:ln>
                          <a:solidFill>
                            <a:schemeClr val="tx1"/>
                          </a:solidFill>
                          <a:effectLst/>
                          <a:latin typeface="Century" charset="0"/>
                          <a:ea typeface="ＭＳ Ｐゴシック" charset="-128"/>
                        </a:rPr>
                        <a:t>月）</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smtClean="0">
                          <a:ln>
                            <a:noFill/>
                          </a:ln>
                          <a:solidFill>
                            <a:schemeClr val="tx1"/>
                          </a:solidFill>
                          <a:effectLst/>
                          <a:latin typeface="Century" charset="0"/>
                          <a:ea typeface="ＭＳ Ｐゴシック" charset="-128"/>
                        </a:rPr>
                        <a:t>年間予算額</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Century" charset="0"/>
                          <a:ea typeface="ＭＳ Ｐゴシック" charset="-128"/>
                        </a:rPr>
                        <a:t>約</a:t>
                      </a:r>
                      <a:r>
                        <a:rPr kumimoji="1" lang="en-US" altLang="ja-JP" sz="1800" b="1" i="0" u="none" strike="noStrike" cap="none" normalizeH="0" baseline="0" dirty="0" smtClean="0">
                          <a:ln>
                            <a:noFill/>
                          </a:ln>
                          <a:solidFill>
                            <a:schemeClr val="tx1"/>
                          </a:solidFill>
                          <a:effectLst/>
                          <a:latin typeface="Century" charset="0"/>
                          <a:ea typeface="ＭＳ Ｐゴシック" charset="-128"/>
                        </a:rPr>
                        <a:t>195</a:t>
                      </a:r>
                      <a:r>
                        <a:rPr kumimoji="1" lang="ja-JP" altLang="en-US" sz="1800" b="1" i="0" u="none" strike="noStrike" cap="none" normalizeH="0" baseline="0" dirty="0" smtClean="0">
                          <a:ln>
                            <a:noFill/>
                          </a:ln>
                          <a:solidFill>
                            <a:schemeClr val="tx1"/>
                          </a:solidFill>
                          <a:effectLst/>
                          <a:latin typeface="Century" charset="0"/>
                          <a:ea typeface="ＭＳ Ｐゴシック" charset="-128"/>
                        </a:rPr>
                        <a:t>億円</a:t>
                      </a:r>
                      <a:r>
                        <a:rPr kumimoji="1" lang="ja-JP" altLang="en-US" sz="1800" b="0" i="0" u="none" strike="noStrike" cap="none" normalizeH="0" baseline="0" dirty="0" smtClean="0">
                          <a:ln>
                            <a:noFill/>
                          </a:ln>
                          <a:solidFill>
                            <a:schemeClr val="tx1"/>
                          </a:solidFill>
                          <a:effectLst/>
                          <a:latin typeface="Century" charset="0"/>
                          <a:ea typeface="ＭＳ Ｐゴシック" charset="-128"/>
                        </a:rPr>
                        <a:t>（</a:t>
                      </a:r>
                      <a:r>
                        <a:rPr kumimoji="1" lang="en-US" altLang="ja-JP" sz="1800" b="0" i="0" u="none" strike="noStrike" cap="none" normalizeH="0" baseline="0" dirty="0" smtClean="0">
                          <a:ln>
                            <a:noFill/>
                          </a:ln>
                          <a:solidFill>
                            <a:schemeClr val="tx1"/>
                          </a:solidFill>
                          <a:effectLst/>
                          <a:latin typeface="Century" charset="0"/>
                          <a:ea typeface="ＭＳ Ｐゴシック" charset="-128"/>
                        </a:rPr>
                        <a:t>2014</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smtClean="0">
                          <a:ln>
                            <a:noFill/>
                          </a:ln>
                          <a:solidFill>
                            <a:schemeClr val="tx1"/>
                          </a:solidFill>
                          <a:effectLst/>
                          <a:latin typeface="Century" charset="0"/>
                          <a:ea typeface="ＭＳ Ｐゴシック" charset="-128"/>
                        </a:rPr>
                        <a:t>資料購入費</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Century" charset="0"/>
                          <a:ea typeface="ＭＳ Ｐゴシック" charset="-128"/>
                        </a:rPr>
                        <a:t>約</a:t>
                      </a:r>
                      <a:r>
                        <a:rPr kumimoji="1" lang="en-US" altLang="ja-JP" sz="1800" b="1" i="0" u="none" strike="noStrike" cap="none" normalizeH="0" baseline="0" dirty="0" smtClean="0">
                          <a:ln>
                            <a:noFill/>
                          </a:ln>
                          <a:solidFill>
                            <a:schemeClr val="tx1"/>
                          </a:solidFill>
                          <a:effectLst/>
                          <a:latin typeface="Century" charset="0"/>
                          <a:ea typeface="ＭＳ Ｐゴシック" charset="-128"/>
                        </a:rPr>
                        <a:t>23</a:t>
                      </a:r>
                      <a:r>
                        <a:rPr kumimoji="1" lang="ja-JP" altLang="en-US" sz="1800" b="1" i="0" u="none" strike="noStrike" cap="none" normalizeH="0" baseline="0" dirty="0" smtClean="0">
                          <a:ln>
                            <a:noFill/>
                          </a:ln>
                          <a:solidFill>
                            <a:schemeClr val="tx1"/>
                          </a:solidFill>
                          <a:effectLst/>
                          <a:latin typeface="Century" charset="0"/>
                          <a:ea typeface="ＭＳ Ｐゴシック" charset="-128"/>
                        </a:rPr>
                        <a:t>億円</a:t>
                      </a:r>
                      <a:r>
                        <a:rPr kumimoji="1" lang="ja-JP" altLang="en-US" sz="1800" b="0" i="0" u="none" strike="noStrike" cap="none" normalizeH="0" baseline="0" dirty="0" smtClean="0">
                          <a:ln>
                            <a:noFill/>
                          </a:ln>
                          <a:solidFill>
                            <a:schemeClr val="tx1"/>
                          </a:solidFill>
                          <a:effectLst/>
                          <a:latin typeface="Century" charset="0"/>
                          <a:ea typeface="ＭＳ Ｐゴシック" charset="-128"/>
                        </a:rPr>
                        <a:t>（</a:t>
                      </a:r>
                      <a:r>
                        <a:rPr kumimoji="1" lang="en-US" altLang="ja-JP" sz="1800" b="0" i="0" u="none" strike="noStrike" cap="none" normalizeH="0" baseline="0" dirty="0" smtClean="0">
                          <a:ln>
                            <a:noFill/>
                          </a:ln>
                          <a:solidFill>
                            <a:schemeClr val="tx1"/>
                          </a:solidFill>
                          <a:effectLst/>
                          <a:latin typeface="Century" charset="0"/>
                          <a:ea typeface="ＭＳ Ｐゴシック" charset="-128"/>
                        </a:rPr>
                        <a:t>2014</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蔵書数</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年度末）</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Century" charset="0"/>
                          <a:ea typeface="ＭＳ Ｐゴシック" charset="-128"/>
                        </a:rPr>
                        <a:t>図書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1,032</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Century" charset="0"/>
                          <a:ea typeface="ＭＳ Ｐゴシック" charset="-128"/>
                        </a:rPr>
                        <a:t>逐次刊行物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1,595</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Arial" charset="0"/>
                          <a:ea typeface="ＭＳ Ｐゴシック" charset="-128"/>
                        </a:rPr>
                        <a:t>総計　約</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4,028</a:t>
                      </a:r>
                      <a:r>
                        <a:rPr kumimoji="1" lang="ja-JP" altLang="en-US" sz="1800" b="1" i="0" u="none" strike="noStrike" cap="none" normalizeH="0" baseline="0" dirty="0" smtClean="0">
                          <a:ln>
                            <a:noFill/>
                          </a:ln>
                          <a:solidFill>
                            <a:schemeClr val="tx1"/>
                          </a:solidFill>
                          <a:effectLst/>
                          <a:latin typeface="Arial" charset="0"/>
                          <a:ea typeface="ＭＳ Ｐゴシック" charset="-128"/>
                        </a:rPr>
                        <a:t>万点</a:t>
                      </a:r>
                      <a:endParaRPr kumimoji="1" lang="ja-JP" altLang="en-US" sz="1800" b="1"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受入資料数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Arial" charset="0"/>
                          <a:ea typeface="ＭＳ Ｐゴシック" charset="-128"/>
                        </a:rPr>
                        <a:t>図書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24</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万点</a:t>
                      </a:r>
                      <a:endParaRPr kumimoji="1" lang="ja-JP" altLang="en-US" sz="1800" b="0" i="0" u="none" strike="noStrike" cap="none" normalizeH="0" baseline="0" dirty="0" smtClean="0">
                        <a:ln>
                          <a:noFill/>
                        </a:ln>
                        <a:solidFill>
                          <a:schemeClr val="tx1"/>
                        </a:solidFill>
                        <a:effectLst/>
                        <a:latin typeface="Arial"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Arial" charset="0"/>
                          <a:ea typeface="ＭＳ Ｐゴシック" charset="-128"/>
                        </a:rPr>
                        <a:t>逐次刊行物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56</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a:t>
                      </a:r>
                      <a:r>
                        <a:rPr kumimoji="1" lang="ja-JP" altLang="en-US" sz="1800" b="0" i="0" u="none" strike="noStrike" cap="none" normalizeH="0" baseline="0" dirty="0" smtClean="0">
                          <a:ln>
                            <a:noFill/>
                          </a:ln>
                          <a:solidFill>
                            <a:schemeClr val="tx1"/>
                          </a:solidFill>
                          <a:effectLst/>
                          <a:latin typeface="Arial" charset="0"/>
                          <a:ea typeface="ＭＳ Ｐゴシック" charset="-128"/>
                        </a:rPr>
                        <a:t>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Arial" charset="0"/>
                          <a:ea typeface="ＭＳ Ｐゴシック" charset="-128"/>
                        </a:rPr>
                        <a:t>総計　約</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89</a:t>
                      </a:r>
                      <a:r>
                        <a:rPr kumimoji="1" lang="ja-JP" altLang="en-US" sz="1800" b="1" i="0" u="none" strike="noStrike" kern="1200" cap="none" normalizeH="0" baseline="0" dirty="0" smtClean="0">
                          <a:ln>
                            <a:noFill/>
                          </a:ln>
                          <a:solidFill>
                            <a:schemeClr val="tx1"/>
                          </a:solidFill>
                          <a:effectLst/>
                          <a:latin typeface="Century" charset="0"/>
                          <a:ea typeface="ＭＳ Ｐゴシック" charset="-128"/>
                          <a:cs typeface="+mn-cs"/>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08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書誌データ作成数</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8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年度新規作成：約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64</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万件</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1" i="0" u="none" strike="noStrike" cap="none" normalizeH="0" baseline="0" dirty="0" smtClean="0">
                          <a:ln>
                            <a:noFill/>
                          </a:ln>
                          <a:solidFill>
                            <a:schemeClr val="tx1"/>
                          </a:solidFill>
                          <a:effectLst/>
                          <a:latin typeface="Century" charset="0"/>
                          <a:ea typeface="ＭＳ Ｐゴシック" charset="-128"/>
                        </a:rPr>
                        <a:t>累計：約</a:t>
                      </a:r>
                      <a:r>
                        <a:rPr kumimoji="1" lang="en-US" altLang="ja-JP" sz="1800" b="1" i="0" u="none" strike="noStrike" cap="none" normalizeH="0" baseline="0" dirty="0" smtClean="0">
                          <a:ln>
                            <a:noFill/>
                          </a:ln>
                          <a:solidFill>
                            <a:schemeClr val="tx1"/>
                          </a:solidFill>
                          <a:effectLst/>
                          <a:latin typeface="Century" charset="0"/>
                          <a:ea typeface="ＭＳ Ｐゴシック" charset="-128"/>
                        </a:rPr>
                        <a:t>2,240</a:t>
                      </a:r>
                      <a:r>
                        <a:rPr kumimoji="1" lang="ja-JP" altLang="en-US" sz="1800" b="1" i="0" u="none" strike="noStrike" cap="none" normalizeH="0" baseline="0" dirty="0" smtClean="0">
                          <a:ln>
                            <a:noFill/>
                          </a:ln>
                          <a:solidFill>
                            <a:schemeClr val="tx1"/>
                          </a:solidFill>
                          <a:effectLst/>
                          <a:latin typeface="Century" charset="0"/>
                          <a:ea typeface="ＭＳ Ｐゴシック" charset="-128"/>
                        </a:rPr>
                        <a:t>万件</a:t>
                      </a:r>
                      <a:endParaRPr kumimoji="1" lang="en-US" altLang="ja-JP" sz="1800" b="1"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2460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利用者数</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700" b="0" i="0" u="none" strike="noStrike" cap="none" normalizeH="0" baseline="0" dirty="0" smtClean="0">
                          <a:ln>
                            <a:noFill/>
                          </a:ln>
                          <a:solidFill>
                            <a:schemeClr val="tx1"/>
                          </a:solidFill>
                          <a:effectLst/>
                          <a:latin typeface="Century" charset="0"/>
                          <a:ea typeface="ＭＳ Ｐゴシック" charset="-128"/>
                        </a:rPr>
                        <a:t>東京本館約</a:t>
                      </a:r>
                      <a:r>
                        <a:rPr kumimoji="1" lang="en-US" altLang="ja-JP" sz="1700" b="0" i="0" u="none" strike="noStrike" cap="none" normalizeH="0" baseline="0" dirty="0" smtClean="0">
                          <a:ln>
                            <a:noFill/>
                          </a:ln>
                          <a:solidFill>
                            <a:schemeClr val="tx1"/>
                          </a:solidFill>
                          <a:effectLst/>
                          <a:latin typeface="Century" charset="0"/>
                          <a:ea typeface="ＭＳ Ｐゴシック" charset="-128"/>
                        </a:rPr>
                        <a:t>51</a:t>
                      </a:r>
                      <a:r>
                        <a:rPr kumimoji="1" lang="ja-JP" altLang="en-US" sz="1700" b="0" i="0" u="none" strike="noStrike" cap="none" normalizeH="0" baseline="0" dirty="0" smtClean="0">
                          <a:ln>
                            <a:noFill/>
                          </a:ln>
                          <a:solidFill>
                            <a:schemeClr val="tx1"/>
                          </a:solidFill>
                          <a:effectLst/>
                          <a:latin typeface="Century" charset="0"/>
                          <a:ea typeface="ＭＳ Ｐゴシック" charset="-128"/>
                        </a:rPr>
                        <a:t>万人（</a:t>
                      </a:r>
                      <a:r>
                        <a:rPr kumimoji="1" lang="en-US" altLang="ja-JP" sz="1700" b="1" i="0" u="none" strike="noStrike" cap="none" normalizeH="0" baseline="0" dirty="0" smtClean="0">
                          <a:ln>
                            <a:noFill/>
                          </a:ln>
                          <a:solidFill>
                            <a:schemeClr val="tx1"/>
                          </a:solidFill>
                          <a:effectLst/>
                          <a:latin typeface="Century" charset="0"/>
                          <a:ea typeface="ＭＳ Ｐゴシック" charset="-128"/>
                        </a:rPr>
                        <a:t>1,819</a:t>
                      </a:r>
                      <a:r>
                        <a:rPr kumimoji="1" lang="ja-JP" altLang="en-US" sz="1700" b="1" i="0" u="none" strike="noStrike" cap="none" normalizeH="0" baseline="0" dirty="0" smtClean="0">
                          <a:ln>
                            <a:noFill/>
                          </a:ln>
                          <a:solidFill>
                            <a:schemeClr val="tx1"/>
                          </a:solidFill>
                          <a:effectLst/>
                          <a:latin typeface="Century" charset="0"/>
                          <a:ea typeface="ＭＳ Ｐゴシック" charset="-128"/>
                        </a:rPr>
                        <a:t>人</a:t>
                      </a:r>
                      <a:r>
                        <a:rPr kumimoji="1" lang="en-US" altLang="ja-JP" sz="1700" b="1" i="0" u="none" strike="noStrike" cap="none" normalizeH="0" baseline="0" dirty="0" smtClean="0">
                          <a:ln>
                            <a:noFill/>
                          </a:ln>
                          <a:solidFill>
                            <a:schemeClr val="tx1"/>
                          </a:solidFill>
                          <a:effectLst/>
                          <a:latin typeface="Century" charset="0"/>
                          <a:ea typeface="ＭＳ Ｐゴシック" charset="-128"/>
                        </a:rPr>
                        <a:t>/</a:t>
                      </a:r>
                      <a:r>
                        <a:rPr kumimoji="1" lang="ja-JP" altLang="en-US" sz="1700" b="1" i="0" u="none" strike="noStrike" cap="none" normalizeH="0" baseline="0" dirty="0" smtClean="0">
                          <a:ln>
                            <a:noFill/>
                          </a:ln>
                          <a:solidFill>
                            <a:schemeClr val="tx1"/>
                          </a:solidFill>
                          <a:effectLst/>
                          <a:latin typeface="Century" charset="0"/>
                          <a:ea typeface="ＭＳ Ｐゴシック" charset="-128"/>
                        </a:rPr>
                        <a:t>日</a:t>
                      </a:r>
                      <a:r>
                        <a:rPr kumimoji="1" lang="ja-JP" altLang="en-US" sz="1700" b="0" i="0" u="none" strike="noStrike" cap="none" normalizeH="0" baseline="0" dirty="0" smtClean="0">
                          <a:ln>
                            <a:noFill/>
                          </a:ln>
                          <a:solidFill>
                            <a:schemeClr val="tx1"/>
                          </a:solidFill>
                          <a:effectLst/>
                          <a:latin typeface="Century" charset="0"/>
                          <a:ea typeface="ＭＳ Ｐゴシック" charset="-128"/>
                        </a:rPr>
                        <a:t>）</a:t>
                      </a:r>
                      <a:endParaRPr kumimoji="1" lang="en-US" altLang="ja-JP" sz="17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　遠隔利用・・・</a:t>
                      </a:r>
                      <a:endParaRPr kumimoji="1" lang="ja-JP" altLang="en-US" sz="1800" b="0" i="0" u="none" strike="noStrike" cap="none" normalizeH="0" baseline="0" dirty="0" smtClean="0">
                        <a:ln>
                          <a:noFill/>
                        </a:ln>
                        <a:solidFill>
                          <a:schemeClr val="tx1"/>
                        </a:solidFill>
                        <a:effectLst/>
                        <a:latin typeface="Arial"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テキスト ボックス 5"/>
          <p:cNvSpPr txBox="1"/>
          <p:nvPr/>
        </p:nvSpPr>
        <p:spPr>
          <a:xfrm>
            <a:off x="1" y="0"/>
            <a:ext cx="12044362" cy="769441"/>
          </a:xfrm>
          <a:prstGeom prst="rect">
            <a:avLst/>
          </a:prstGeom>
          <a:noFill/>
        </p:spPr>
        <p:txBody>
          <a:bodyPr wrap="square" rtlCol="0">
            <a:spAutoFit/>
          </a:bodyPr>
          <a:lstStyle/>
          <a:p>
            <a:pPr algn="ctr">
              <a:spcBef>
                <a:spcPct val="0"/>
              </a:spcBef>
            </a:pPr>
            <a:r>
              <a:rPr lang="ja-JP" altLang="en-US" sz="4400" dirty="0">
                <a:latin typeface="Meiryo UI" panose="020B0604030504040204" pitchFamily="50" charset="-128"/>
                <a:ea typeface="Meiryo UI" panose="020B0604030504040204" pitchFamily="50" charset="-128"/>
                <a:cs typeface="+mj-cs"/>
              </a:rPr>
              <a:t>国立国会図書館の概況</a:t>
            </a:r>
            <a:endParaRPr lang="ja-JP" altLang="en-US" sz="4400" i="1" dirty="0">
              <a:latin typeface="Meiryo UI" panose="020B0604030504040204" pitchFamily="50" charset="-128"/>
              <a:ea typeface="Meiryo UI" panose="020B0604030504040204" pitchFamily="50" charset="-128"/>
              <a:cs typeface="+mj-cs"/>
            </a:endParaRPr>
          </a:p>
        </p:txBody>
      </p:sp>
      <p:graphicFrame>
        <p:nvGraphicFramePr>
          <p:cNvPr id="7" name="Group 115"/>
          <p:cNvGraphicFramePr>
            <a:graphicFrameLocks noGrp="1"/>
          </p:cNvGraphicFramePr>
          <p:nvPr>
            <p:extLst/>
          </p:nvPr>
        </p:nvGraphicFramePr>
        <p:xfrm>
          <a:off x="6412178" y="1595545"/>
          <a:ext cx="4205719" cy="5062982"/>
        </p:xfrm>
        <a:graphic>
          <a:graphicData uri="http://schemas.openxmlformats.org/drawingml/2006/table">
            <a:tbl>
              <a:tblPr/>
              <a:tblGrid>
                <a:gridCol w="1276737"/>
                <a:gridCol w="2928982"/>
              </a:tblGrid>
              <a:tr h="485236">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dirty="0" smtClean="0"/>
                        <a:t>ｲﾝﾀｰﾈｯﾄ　資料の　　収集・保存</a:t>
                      </a:r>
                      <a:endParaRPr lang="en-US" altLang="ja-JP" dirty="0" smtClean="0"/>
                    </a:p>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sz="1200" dirty="0" smtClean="0"/>
                        <a:t>（</a:t>
                      </a:r>
                      <a:r>
                        <a:rPr lang="en-US" altLang="ja-JP" sz="1200" dirty="0" smtClean="0"/>
                        <a:t>2013</a:t>
                      </a:r>
                      <a:r>
                        <a:rPr lang="ja-JP" altLang="en-US" sz="1200" dirty="0" smtClean="0"/>
                        <a:t>年度末）</a:t>
                      </a:r>
                      <a:endParaRPr kumimoji="1" lang="ja-JP" altLang="en-US" sz="1200" b="0"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ja-JP" altLang="en-US" sz="1600" dirty="0" smtClean="0"/>
                        <a:t>提供タイトル数</a:t>
                      </a:r>
                      <a:r>
                        <a:rPr lang="ja-JP" altLang="en-US" dirty="0" smtClean="0"/>
                        <a:t>：</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7,610</a:t>
                      </a:r>
                      <a:r>
                        <a:rPr lang="ja-JP" altLang="en-US" dirty="0" smtClean="0"/>
                        <a:t>件</a:t>
                      </a:r>
                      <a:endParaRPr kumimoji="1" lang="ja-JP" altLang="en-US" sz="1800" b="0" i="0" u="none" strike="noStrike" cap="none" normalizeH="0" baseline="0" dirty="0" smtClean="0">
                        <a:ln>
                          <a:noFill/>
                        </a:ln>
                        <a:solidFill>
                          <a:schemeClr val="tx1"/>
                        </a:solidFill>
                        <a:effectLst/>
                        <a:latin typeface="Arial"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4030">
                <a:tc vMerge="1">
                  <a:txBody>
                    <a:bodyPr/>
                    <a:lstStyle/>
                    <a:p>
                      <a:endParaRPr kumimoji="1" lang="ja-JP"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ja-JP" altLang="en-US" sz="1600" dirty="0" smtClean="0"/>
                        <a:t>収集個体数</a:t>
                      </a:r>
                      <a:r>
                        <a:rPr lang="ja-JP" altLang="en-US" dirty="0" smtClean="0"/>
                        <a:t>：</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69,449</a:t>
                      </a:r>
                      <a:r>
                        <a:rPr lang="ja-JP" altLang="en-US" dirty="0" smtClean="0"/>
                        <a:t>件</a:t>
                      </a:r>
                      <a:endParaRPr lang="en-US" altLang="ja-JP" dirty="0" smtClean="0"/>
                    </a:p>
                    <a:p>
                      <a:r>
                        <a:rPr lang="ja-JP" altLang="en-US" sz="1200" dirty="0" smtClean="0"/>
                        <a:t>　　　（例：</a:t>
                      </a:r>
                      <a:r>
                        <a:rPr lang="en-US" altLang="ja-JP" sz="1200" dirty="0" smtClean="0"/>
                        <a:t>1</a:t>
                      </a:r>
                      <a:r>
                        <a:rPr lang="ja-JP" altLang="en-US" sz="1200" dirty="0" smtClean="0"/>
                        <a:t>タイトルにつき、</a:t>
                      </a:r>
                      <a:r>
                        <a:rPr lang="en-US" altLang="ja-JP" sz="1200" dirty="0" smtClean="0"/>
                        <a:t>4</a:t>
                      </a:r>
                      <a:r>
                        <a:rPr lang="ja-JP" altLang="en-US" sz="1200" dirty="0" smtClean="0"/>
                        <a:t>回収集</a:t>
                      </a:r>
                      <a:endParaRPr lang="en-US" altLang="ja-JP" sz="1200" dirty="0" smtClean="0"/>
                    </a:p>
                    <a:p>
                      <a:pPr algn="ctr"/>
                      <a:r>
                        <a:rPr lang="ja-JP" altLang="en-US" sz="1200" dirty="0" smtClean="0"/>
                        <a:t>すると、</a:t>
                      </a:r>
                      <a:r>
                        <a:rPr lang="en-US" altLang="ja-JP" sz="1200" dirty="0" smtClean="0"/>
                        <a:t>4</a:t>
                      </a:r>
                      <a:r>
                        <a:rPr lang="ja-JP" altLang="en-US" sz="1200" dirty="0" smtClean="0"/>
                        <a:t>個体）</a:t>
                      </a:r>
                      <a:endParaRPr lang="en-US" altLang="ja-JP" sz="1200" dirty="0" smtClean="0"/>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1128">
                <a:tc vMerge="1">
                  <a:txBody>
                    <a:bodyPr/>
                    <a:lstStyle/>
                    <a:p>
                      <a:endParaRPr kumimoji="1" lang="ja-JP"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b="1" dirty="0" smtClean="0"/>
                        <a:t>全容量：</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358</a:t>
                      </a:r>
                      <a:r>
                        <a:rPr kumimoji="1" lang="ja-JP" altLang="en-US" sz="1800" b="1" i="0" u="none" strike="noStrike" kern="1200" cap="none" normalizeH="0" baseline="0" dirty="0" smtClean="0">
                          <a:ln>
                            <a:noFill/>
                          </a:ln>
                          <a:solidFill>
                            <a:schemeClr val="tx1"/>
                          </a:solidFill>
                          <a:effectLst/>
                          <a:latin typeface="Century" charset="0"/>
                          <a:ea typeface="ＭＳ Ｐゴシック" charset="-128"/>
                          <a:cs typeface="+mn-cs"/>
                        </a:rPr>
                        <a:t> </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TB</a:t>
                      </a:r>
                    </a:p>
                    <a:p>
                      <a:pPr marL="0" marR="0" lvl="0" indent="0" algn="ctr" defTabSz="914400" rtl="0" eaLnBrk="1" fontAlgn="base" latinLnBrk="0" hangingPunct="1">
                        <a:lnSpc>
                          <a:spcPct val="100000"/>
                        </a:lnSpc>
                        <a:spcBef>
                          <a:spcPts val="0"/>
                        </a:spcBef>
                        <a:spcAft>
                          <a:spcPct val="0"/>
                        </a:spcAft>
                        <a:buClrTx/>
                        <a:buSzTx/>
                        <a:buFontTx/>
                        <a:buNone/>
                        <a:tabLst/>
                      </a:pPr>
                      <a:r>
                        <a:rPr lang="ja-JP" altLang="en-US" dirty="0" smtClean="0"/>
                        <a:t>（テラバイト）</a:t>
                      </a:r>
                      <a:endPar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3228">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デジタル化資料数</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lang="en-US" altLang="ja-JP" sz="1200" dirty="0" smtClean="0"/>
                        <a:t>(2014</a:t>
                      </a:r>
                      <a:r>
                        <a:rPr lang="ja-JP" altLang="en-US" sz="1200" dirty="0" smtClean="0"/>
                        <a:t>年</a:t>
                      </a:r>
                      <a:r>
                        <a:rPr lang="en-US" altLang="ja-JP" sz="1200" dirty="0" smtClean="0"/>
                        <a:t>10</a:t>
                      </a:r>
                      <a:r>
                        <a:rPr lang="ja-JP" altLang="en-US" sz="1200" dirty="0" smtClean="0"/>
                        <a:t>月</a:t>
                      </a:r>
                      <a:endParaRPr lang="en-US" altLang="ja-JP" sz="1200" dirty="0" smtClean="0"/>
                    </a:p>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sz="1200" dirty="0" smtClean="0"/>
                        <a:t>時点</a:t>
                      </a:r>
                      <a:r>
                        <a:rPr lang="en-US" altLang="ja-JP" sz="1200" dirty="0" smtClean="0"/>
                        <a:t>)</a:t>
                      </a:r>
                      <a:endParaRPr kumimoji="1" lang="ja-JP" altLang="en-US" sz="1200" b="0"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dirty="0" smtClean="0"/>
                        <a:t>インターネット公開</a:t>
                      </a:r>
                      <a:r>
                        <a:rPr kumimoji="1" lang="ja-JP" altLang="en-US" dirty="0" smtClean="0"/>
                        <a:t>：</a:t>
                      </a:r>
                      <a:r>
                        <a:rPr lang="ja-JP" altLang="ja-JP" dirty="0" smtClean="0"/>
                        <a:t>約</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48</a:t>
                      </a:r>
                      <a:r>
                        <a:rPr lang="ja-JP" altLang="ja-JP" dirty="0" smtClean="0"/>
                        <a:t>万</a:t>
                      </a:r>
                      <a:r>
                        <a:rPr lang="ja-JP" altLang="en-US" dirty="0" smtClean="0"/>
                        <a:t>点</a:t>
                      </a:r>
                      <a:endParaRPr kumimoji="1" lang="ja-JP" altLang="en-US" sz="1800" b="0"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3228">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kern="1200" dirty="0" smtClean="0">
                          <a:solidFill>
                            <a:schemeClr val="tx1"/>
                          </a:solidFill>
                          <a:latin typeface="+mn-lt"/>
                          <a:ea typeface="+mn-ea"/>
                          <a:cs typeface="+mn-cs"/>
                        </a:rPr>
                        <a:t>館内限定提供：</a:t>
                      </a:r>
                      <a:r>
                        <a:rPr kumimoji="1" lang="ja-JP" altLang="ja-JP" sz="1800" b="0" i="0" u="none" strike="noStrike" kern="1200" cap="none" normalizeH="0" baseline="0" dirty="0" smtClean="0">
                          <a:ln>
                            <a:noFill/>
                          </a:ln>
                          <a:solidFill>
                            <a:schemeClr val="tx1"/>
                          </a:solidFill>
                          <a:effectLst/>
                          <a:latin typeface="Century" charset="0"/>
                          <a:ea typeface="ＭＳ Ｐゴシック" charset="-128"/>
                          <a:cs typeface="+mn-cs"/>
                        </a:rPr>
                        <a:t>約</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198.5</a:t>
                      </a:r>
                      <a:r>
                        <a:rPr kumimoji="1" lang="ja-JP" altLang="ja-JP" sz="1800" b="0" i="0" u="none" strike="noStrike" kern="1200" cap="none" normalizeH="0" baseline="0" dirty="0" smtClean="0">
                          <a:ln>
                            <a:noFill/>
                          </a:ln>
                          <a:solidFill>
                            <a:schemeClr val="tx1"/>
                          </a:solidFill>
                          <a:effectLst/>
                          <a:latin typeface="Century" charset="0"/>
                          <a:ea typeface="ＭＳ Ｐゴシック" charset="-128"/>
                          <a:cs typeface="+mn-cs"/>
                        </a:rPr>
                        <a:t>万</a:t>
                      </a: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点</a:t>
                      </a: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3228">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a:t>
                      </a:r>
                      <a:r>
                        <a:rPr kumimoji="1" lang="ja-JP" altLang="en-US" sz="1600" kern="1200" dirty="0" smtClean="0">
                          <a:solidFill>
                            <a:schemeClr val="tx1"/>
                          </a:solidFill>
                          <a:latin typeface="+mn-lt"/>
                          <a:ea typeface="+mn-ea"/>
                          <a:cs typeface="+mn-cs"/>
                        </a:rPr>
                        <a:t>図書館送信：</a:t>
                      </a: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約</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131</a:t>
                      </a: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7552">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b="1" dirty="0" smtClean="0"/>
                        <a:t>合計：</a:t>
                      </a:r>
                      <a:r>
                        <a:rPr lang="ja-JP" altLang="ja-JP" b="1" dirty="0" smtClean="0"/>
                        <a:t>約</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246.5</a:t>
                      </a:r>
                      <a:r>
                        <a:rPr lang="ja-JP" altLang="ja-JP" b="1" dirty="0" smtClean="0"/>
                        <a:t>万</a:t>
                      </a:r>
                      <a:r>
                        <a:rPr lang="ja-JP" altLang="en-US" b="1" dirty="0" smtClean="0"/>
                        <a:t>点</a:t>
                      </a:r>
                      <a:endParaRPr kumimoji="1" lang="ja-JP" altLang="en-US" sz="1800" b="1"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40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国立国会図書館ﾃﾞｼﾞﾀﾙｺﾚｸｼｮﾝヘのｱｸｾｽ</a:t>
                      </a: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3</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,151</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万件</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pitchFamily="18" charset="0"/>
                          <a:ea typeface="+mj-ea"/>
                        </a:rPr>
                        <a:t>（約</a:t>
                      </a:r>
                      <a:r>
                        <a:rPr kumimoji="1" lang="en-US" altLang="ja-JP" sz="1800" b="0" i="0" u="none" strike="noStrike" kern="1200" cap="none" normalizeH="0" baseline="0" dirty="0" smtClean="0">
                          <a:ln>
                            <a:noFill/>
                          </a:ln>
                          <a:solidFill>
                            <a:schemeClr val="tx1"/>
                          </a:solidFill>
                          <a:effectLst/>
                          <a:latin typeface="Century" pitchFamily="18" charset="0"/>
                          <a:ea typeface="+mj-ea"/>
                          <a:cs typeface="+mn-cs"/>
                        </a:rPr>
                        <a:t>86,000</a:t>
                      </a:r>
                      <a:r>
                        <a:rPr kumimoji="1" lang="ja-JP" altLang="en-US" sz="1800" b="0" i="0" u="none" strike="noStrike" cap="none" normalizeH="0" baseline="0" dirty="0" smtClean="0">
                          <a:ln>
                            <a:noFill/>
                          </a:ln>
                          <a:solidFill>
                            <a:schemeClr val="tx1"/>
                          </a:solidFill>
                          <a:effectLst/>
                          <a:latin typeface="Century" pitchFamily="18" charset="0"/>
                          <a:ea typeface="+mj-ea"/>
                        </a:rPr>
                        <a:t>件</a:t>
                      </a:r>
                      <a:r>
                        <a:rPr kumimoji="1" lang="en-US" altLang="ja-JP" sz="1800" b="0" i="0" u="none" strike="noStrike" cap="none" normalizeH="0" baseline="0" dirty="0" smtClean="0">
                          <a:ln>
                            <a:noFill/>
                          </a:ln>
                          <a:solidFill>
                            <a:schemeClr val="tx1"/>
                          </a:solidFill>
                          <a:effectLst/>
                          <a:latin typeface="Century" pitchFamily="18" charset="0"/>
                          <a:ea typeface="+mj-ea"/>
                        </a:rPr>
                        <a:t>/</a:t>
                      </a:r>
                      <a:r>
                        <a:rPr kumimoji="1" lang="ja-JP" altLang="en-US" sz="1800" b="0" i="0" u="none" strike="noStrike" cap="none" normalizeH="0" baseline="0" dirty="0" smtClean="0">
                          <a:ln>
                            <a:noFill/>
                          </a:ln>
                          <a:solidFill>
                            <a:schemeClr val="tx1"/>
                          </a:solidFill>
                          <a:effectLst/>
                          <a:latin typeface="Century" pitchFamily="18" charset="0"/>
                          <a:ea typeface="+mj-ea"/>
                        </a:rPr>
                        <a:t>日）</a:t>
                      </a:r>
                      <a:endParaRPr kumimoji="1" lang="en-US" altLang="ja-JP" sz="1800" b="0" i="0" u="none" strike="noStrike" cap="none" normalizeH="0" baseline="0" dirty="0" smtClean="0">
                        <a:ln>
                          <a:noFill/>
                        </a:ln>
                        <a:solidFill>
                          <a:schemeClr val="tx1"/>
                        </a:solidFill>
                        <a:effectLst/>
                        <a:latin typeface="Century" pitchFamily="18" charset="0"/>
                        <a:ea typeface="+mj-ea"/>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pitchFamily="18" charset="0"/>
                          <a:ea typeface="+mj-ea"/>
                        </a:rPr>
                        <a:t>（</a:t>
                      </a:r>
                      <a:r>
                        <a:rPr kumimoji="1" lang="ja-JP" altLang="en-US" sz="1800" b="1" i="0" u="none" strike="noStrike" cap="none" normalizeH="0" baseline="0" dirty="0" smtClean="0">
                          <a:ln>
                            <a:noFill/>
                          </a:ln>
                          <a:solidFill>
                            <a:schemeClr val="tx1"/>
                          </a:solidFill>
                          <a:effectLst/>
                          <a:latin typeface="Century" pitchFamily="18" charset="0"/>
                          <a:ea typeface="+mj-ea"/>
                        </a:rPr>
                        <a:t>毎秒約</a:t>
                      </a:r>
                      <a:r>
                        <a:rPr kumimoji="1" lang="en-US" altLang="ja-JP" sz="1800" b="1" i="0" u="none" strike="noStrike" cap="none" normalizeH="0" baseline="0" dirty="0" smtClean="0">
                          <a:ln>
                            <a:noFill/>
                          </a:ln>
                          <a:solidFill>
                            <a:schemeClr val="tx1"/>
                          </a:solidFill>
                          <a:effectLst/>
                          <a:latin typeface="Century" pitchFamily="18" charset="0"/>
                          <a:ea typeface="+mj-ea"/>
                        </a:rPr>
                        <a:t>1</a:t>
                      </a:r>
                      <a:r>
                        <a:rPr kumimoji="1" lang="ja-JP" altLang="en-US" sz="1800" b="1" i="0" u="none" strike="noStrike" cap="none" normalizeH="0" baseline="0" dirty="0" smtClean="0">
                          <a:ln>
                            <a:noFill/>
                          </a:ln>
                          <a:solidFill>
                            <a:schemeClr val="tx1"/>
                          </a:solidFill>
                          <a:effectLst/>
                          <a:latin typeface="Century" pitchFamily="18" charset="0"/>
                          <a:ea typeface="+mj-ea"/>
                        </a:rPr>
                        <a:t>件のアクセス</a:t>
                      </a:r>
                      <a:r>
                        <a:rPr kumimoji="1" lang="ja-JP" altLang="en-US" sz="1800" b="0" i="0" u="none" strike="noStrike" cap="none" normalizeH="0" baseline="0" dirty="0" smtClean="0">
                          <a:ln>
                            <a:noFill/>
                          </a:ln>
                          <a:solidFill>
                            <a:schemeClr val="tx1"/>
                          </a:solidFill>
                          <a:effectLst/>
                          <a:latin typeface="Century" pitchFamily="18" charset="0"/>
                          <a:ea typeface="+mj-ea"/>
                        </a:rPr>
                        <a:t>）</a:t>
                      </a: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 name="テキスト ボックス 1"/>
          <p:cNvSpPr txBox="1"/>
          <p:nvPr/>
        </p:nvSpPr>
        <p:spPr>
          <a:xfrm>
            <a:off x="6600056" y="1164813"/>
            <a:ext cx="3801368" cy="369332"/>
          </a:xfrm>
          <a:prstGeom prst="rect">
            <a:avLst/>
          </a:prstGeom>
          <a:no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増加するデジタル資料とその利用</a:t>
            </a:r>
          </a:p>
        </p:txBody>
      </p:sp>
      <p:sp>
        <p:nvSpPr>
          <p:cNvPr id="9" name="スライド番号プレースホルダー 1"/>
          <p:cNvSpPr>
            <a:spLocks noGrp="1"/>
          </p:cNvSpPr>
          <p:nvPr>
            <p:ph type="sldNum" sz="quarter" idx="12"/>
          </p:nvPr>
        </p:nvSpPr>
        <p:spPr>
          <a:xfrm>
            <a:off x="8400256" y="6356351"/>
            <a:ext cx="2133600" cy="365125"/>
          </a:xfrm>
        </p:spPr>
        <p:txBody>
          <a:bodyPr/>
          <a:lstStyle/>
          <a:p>
            <a:fld id="{AE81233C-BF56-4BFB-98E8-8EF39C2E5007}" type="slidenum">
              <a:rPr lang="ja-JP" altLang="en-US" smtClean="0">
                <a:solidFill>
                  <a:prstClr val="black"/>
                </a:solidFill>
              </a:rPr>
              <a:pPr/>
              <a:t>8</a:t>
            </a:fld>
            <a:endParaRPr lang="ja-JP" altLang="en-US" dirty="0">
              <a:solidFill>
                <a:prstClr val="black"/>
              </a:solidFill>
            </a:endParaRPr>
          </a:p>
        </p:txBody>
      </p:sp>
    </p:spTree>
    <p:extLst>
      <p:ext uri="{BB962C8B-B14F-4D97-AF65-F5344CB8AC3E}">
        <p14:creationId xmlns:p14="http://schemas.microsoft.com/office/powerpoint/2010/main" val="21008948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en-US" altLang="ja-JP" dirty="0"/>
              <a:t>NDL</a:t>
            </a:r>
            <a:r>
              <a:rPr lang="ja-JP" altLang="ja-JP" dirty="0" smtClean="0"/>
              <a:t>サーチ</a:t>
            </a:r>
            <a:r>
              <a:rPr lang="ja-JP" altLang="en-US" dirty="0" smtClean="0"/>
              <a:t>の構築概念</a:t>
            </a:r>
            <a:r>
              <a:rPr lang="en-US" altLang="ja-JP" dirty="0"/>
              <a:t>	</a:t>
            </a:r>
            <a:endParaRPr lang="ja-JP" altLang="ja-JP"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80</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10525874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0"/>
            <a:ext cx="12192000" cy="980728"/>
          </a:xfrm>
        </p:spPr>
        <p:txBody>
          <a:bodyPr>
            <a:noAutofit/>
          </a:bodyPr>
          <a:lstStyle/>
          <a:p>
            <a:r>
              <a:rPr lang="en-US" altLang="ja-JP" sz="3200" dirty="0"/>
              <a:t>NDL</a:t>
            </a:r>
            <a:r>
              <a:rPr lang="ja-JP" altLang="ja-JP" sz="3200" dirty="0"/>
              <a:t>サーチ開発を中心と</a:t>
            </a:r>
            <a:r>
              <a:rPr lang="ja-JP" altLang="ja-JP" sz="3200" dirty="0" smtClean="0"/>
              <a:t>した情報</a:t>
            </a:r>
            <a:r>
              <a:rPr lang="ja-JP" altLang="ja-JP" sz="3200" dirty="0"/>
              <a:t>システム開発の背景</a:t>
            </a:r>
            <a:endParaRPr lang="ja-JP" altLang="en-US" sz="3200" dirty="0"/>
          </a:p>
        </p:txBody>
      </p:sp>
      <p:sp>
        <p:nvSpPr>
          <p:cNvPr id="3" name="コンテンツ プレースホルダー 2"/>
          <p:cNvSpPr>
            <a:spLocks noGrp="1"/>
          </p:cNvSpPr>
          <p:nvPr>
            <p:ph idx="1"/>
          </p:nvPr>
        </p:nvSpPr>
        <p:spPr>
          <a:xfrm>
            <a:off x="172995" y="980729"/>
            <a:ext cx="11924270" cy="5740747"/>
          </a:xfrm>
        </p:spPr>
        <p:txBody>
          <a:bodyPr>
            <a:normAutofit/>
          </a:bodyPr>
          <a:lstStyle/>
          <a:p>
            <a:r>
              <a:rPr lang="ja-JP" altLang="en-US" dirty="0" smtClean="0"/>
              <a:t>方針</a:t>
            </a:r>
            <a:endParaRPr lang="en-US" altLang="ja-JP" dirty="0" smtClean="0"/>
          </a:p>
          <a:p>
            <a:pPr lvl="1"/>
            <a:r>
              <a:rPr lang="ja-JP" altLang="en-US" dirty="0" smtClean="0"/>
              <a:t> </a:t>
            </a:r>
            <a:r>
              <a:rPr lang="ja-JP" altLang="en-US" dirty="0" smtClean="0">
                <a:solidFill>
                  <a:srgbClr val="FF0000"/>
                </a:solidFill>
              </a:rPr>
              <a:t>「個別の図書館から、壁のない図書館へ」</a:t>
            </a:r>
            <a:endParaRPr lang="en-US" altLang="ja-JP" dirty="0" smtClean="0">
              <a:solidFill>
                <a:srgbClr val="FF0000"/>
              </a:solidFill>
            </a:endParaRPr>
          </a:p>
          <a:p>
            <a:pPr lvl="1"/>
            <a:r>
              <a:rPr lang="ja-JP" altLang="en-US" dirty="0" smtClean="0">
                <a:solidFill>
                  <a:srgbClr val="FF0000"/>
                </a:solidFill>
              </a:rPr>
              <a:t>「図書館サービスの枠を越えて」</a:t>
            </a:r>
            <a:endParaRPr lang="en-US" altLang="ja-JP" dirty="0" smtClean="0">
              <a:solidFill>
                <a:srgbClr val="FF0000"/>
              </a:solidFill>
            </a:endParaRPr>
          </a:p>
          <a:p>
            <a:pPr lvl="1"/>
            <a:r>
              <a:rPr lang="ja-JP" altLang="en-US" dirty="0" smtClean="0"/>
              <a:t>プロトタイプを構築し検証し、それをベースに段階的に機能拡充していく</a:t>
            </a:r>
            <a:endParaRPr lang="en-US" altLang="ja-JP" dirty="0" smtClean="0"/>
          </a:p>
          <a:p>
            <a:pPr lvl="2"/>
            <a:r>
              <a:rPr lang="ja-JP" altLang="en-US" dirty="0" smtClean="0"/>
              <a:t>デジタルアーカイブポータルプロトタイプ</a:t>
            </a:r>
            <a:endParaRPr lang="en-US" altLang="ja-JP" dirty="0" smtClean="0"/>
          </a:p>
          <a:p>
            <a:pPr lvl="2"/>
            <a:r>
              <a:rPr lang="en-US" altLang="ja-JP" dirty="0" smtClean="0"/>
              <a:t>PORTA</a:t>
            </a:r>
          </a:p>
          <a:p>
            <a:pPr lvl="2"/>
            <a:r>
              <a:rPr lang="ja-JP" altLang="en-US" dirty="0" smtClean="0"/>
              <a:t>国立国会図書館サーチ</a:t>
            </a:r>
            <a:endParaRPr lang="en-US" altLang="ja-JP" dirty="0" smtClean="0"/>
          </a:p>
          <a:p>
            <a:pPr lvl="2"/>
            <a:r>
              <a:rPr lang="ja-JP" altLang="en-US" dirty="0" smtClean="0"/>
              <a:t>⇒東日本大震災アーカイブ⇒知識インフラ⇒ナショナルアーカイブ</a:t>
            </a:r>
            <a:endParaRPr lang="en-US" altLang="ja-JP" dirty="0"/>
          </a:p>
          <a:p>
            <a:r>
              <a:rPr lang="ja-JP" altLang="en-US" dirty="0" smtClean="0"/>
              <a:t>サービス目標</a:t>
            </a:r>
            <a:endParaRPr lang="en-US" altLang="ja-JP" dirty="0" smtClean="0"/>
          </a:p>
          <a:p>
            <a:pPr lvl="1"/>
            <a:r>
              <a:rPr lang="ja-JP" altLang="en-US" dirty="0"/>
              <a:t>「当館が保有しているか否かを問わず、冊子体に加えて、デジタル化された画像、テキスト、音声等の</a:t>
            </a:r>
            <a:r>
              <a:rPr lang="ja-JP" altLang="en-US" dirty="0">
                <a:solidFill>
                  <a:srgbClr val="FF0000"/>
                </a:solidFill>
              </a:rPr>
              <a:t>様々な形態の情報を、いつでも、どこでも、利用者が求める形で、迅速かつ的確に、アクセスまたは案内できるように</a:t>
            </a:r>
            <a:r>
              <a:rPr lang="ja-JP" altLang="en-US" dirty="0"/>
              <a:t>すること</a:t>
            </a:r>
            <a:r>
              <a:rPr lang="ja-JP" altLang="en-US" dirty="0" smtClean="0"/>
              <a:t>」</a:t>
            </a:r>
            <a:endParaRPr lang="en-US" altLang="ja-JP" dirty="0"/>
          </a:p>
          <a:p>
            <a:pPr lvl="1"/>
            <a:endParaRPr lang="ja-JP" altLang="en-US" dirty="0"/>
          </a:p>
          <a:p>
            <a:pPr lvl="1"/>
            <a:endParaRPr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81</a:t>
            </a:fld>
            <a:endParaRPr kumimoji="0" lang="en-US" dirty="0"/>
          </a:p>
        </p:txBody>
      </p:sp>
    </p:spTree>
    <p:extLst>
      <p:ext uri="{BB962C8B-B14F-4D97-AF65-F5344CB8AC3E}">
        <p14:creationId xmlns:p14="http://schemas.microsoft.com/office/powerpoint/2010/main" val="21531158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93852"/>
          </a:xfrm>
        </p:spPr>
        <p:txBody>
          <a:bodyPr>
            <a:normAutofit/>
          </a:bodyPr>
          <a:lstStyle/>
          <a:p>
            <a:pPr algn="ctr"/>
            <a:r>
              <a:rPr lang="ja-JP" altLang="en-US" sz="3600" dirty="0"/>
              <a:t>国立国会図書館サーチ</a:t>
            </a:r>
            <a:r>
              <a:rPr lang="ja-JP" altLang="en-US" sz="2400" dirty="0"/>
              <a:t>（</a:t>
            </a:r>
            <a:r>
              <a:rPr lang="en-US" altLang="ja-JP" sz="2400" dirty="0"/>
              <a:t>2012</a:t>
            </a:r>
            <a:r>
              <a:rPr lang="ja-JP" altLang="en-US" sz="2400" dirty="0"/>
              <a:t>年</a:t>
            </a:r>
            <a:r>
              <a:rPr lang="en-US" altLang="ja-JP" sz="2400" dirty="0"/>
              <a:t>1</a:t>
            </a:r>
            <a:r>
              <a:rPr lang="ja-JP" altLang="en-US" sz="2400" dirty="0"/>
              <a:t>月から運用）</a:t>
            </a:r>
          </a:p>
        </p:txBody>
      </p:sp>
      <p:sp>
        <p:nvSpPr>
          <p:cNvPr id="4" name="フッター プレースホルダ 3"/>
          <p:cNvSpPr>
            <a:spLocks noGrp="1"/>
          </p:cNvSpPr>
          <p:nvPr>
            <p:ph type="ftr" sz="quarter" idx="12"/>
          </p:nvPr>
        </p:nvSpPr>
        <p:spPr/>
        <p:txBody>
          <a:bodyPr/>
          <a:lstStyle/>
          <a:p>
            <a:r>
              <a:rPr kumimoji="1" lang="en-US" altLang="ja-JP" smtClean="0"/>
              <a:t>National Diet Library (NDL)</a:t>
            </a:r>
            <a:endParaRPr kumimoji="1" lang="ja-JP" altLang="en-US"/>
          </a:p>
        </p:txBody>
      </p:sp>
      <p:sp>
        <p:nvSpPr>
          <p:cNvPr id="6" name="コンテンツ プレースホルダ 9"/>
          <p:cNvSpPr>
            <a:spLocks noGrp="1"/>
          </p:cNvSpPr>
          <p:nvPr>
            <p:ph sz="quarter" idx="1"/>
          </p:nvPr>
        </p:nvSpPr>
        <p:spPr>
          <a:xfrm>
            <a:off x="1561635" y="3476149"/>
            <a:ext cx="9945383" cy="2736304"/>
          </a:xfrm>
        </p:spPr>
        <p:txBody>
          <a:bodyPr>
            <a:normAutofit/>
          </a:bodyPr>
          <a:lstStyle/>
          <a:p>
            <a:pPr>
              <a:defRPr/>
            </a:pPr>
            <a:r>
              <a:rPr lang="ja-JP" altLang="en-US" dirty="0"/>
              <a:t>デジタル情報を活用したサービスへ</a:t>
            </a:r>
            <a:endParaRPr lang="en-US" altLang="ja-JP" dirty="0"/>
          </a:p>
          <a:p>
            <a:pPr marL="857250" lvl="2">
              <a:lnSpc>
                <a:spcPts val="2880"/>
              </a:lnSpc>
              <a:spcBef>
                <a:spcPts val="600"/>
              </a:spcBef>
              <a:buNone/>
              <a:defRPr/>
            </a:pPr>
            <a:r>
              <a:rPr lang="ja-JP" altLang="en-US" sz="1800" dirty="0"/>
              <a:t>国立国会図書館サーチ（</a:t>
            </a:r>
            <a:r>
              <a:rPr lang="en-US" altLang="ja-JP" sz="1800" u="sng" dirty="0">
                <a:hlinkClick r:id="rId3"/>
              </a:rPr>
              <a:t>http://iss.ndl.go.jp/</a:t>
            </a:r>
            <a:r>
              <a:rPr lang="ja-JP" altLang="en-US" sz="1800" u="sng" dirty="0"/>
              <a:t>）</a:t>
            </a:r>
            <a:r>
              <a:rPr lang="ja-JP" altLang="en-US" sz="1800" dirty="0"/>
              <a:t>によるナビゲーション。</a:t>
            </a:r>
            <a:endParaRPr lang="en-US" altLang="ja-JP" sz="1800" dirty="0"/>
          </a:p>
          <a:p>
            <a:pPr marL="857250" lvl="2">
              <a:lnSpc>
                <a:spcPts val="2880"/>
              </a:lnSpc>
              <a:spcBef>
                <a:spcPts val="600"/>
              </a:spcBef>
              <a:buNone/>
              <a:defRPr/>
            </a:pPr>
            <a:r>
              <a:rPr lang="ja-JP" altLang="en-US" sz="1800" dirty="0"/>
              <a:t>国立国会図書館に限らず、他機関の蔵書、デジタル情報資源も併せて検索</a:t>
            </a:r>
            <a:endParaRPr lang="en-US" altLang="ja-JP" sz="1800" dirty="0"/>
          </a:p>
          <a:p>
            <a:pPr>
              <a:defRPr/>
            </a:pPr>
            <a:r>
              <a:rPr lang="ja-JP" altLang="en-US" dirty="0"/>
              <a:t>印刷物とデジタル情報の一体的利用を可能に</a:t>
            </a:r>
            <a:endParaRPr lang="en-US" altLang="ja-JP" dirty="0"/>
          </a:p>
          <a:p>
            <a:pPr marL="857250" lvl="2">
              <a:lnSpc>
                <a:spcPts val="2880"/>
              </a:lnSpc>
              <a:spcBef>
                <a:spcPts val="600"/>
              </a:spcBef>
              <a:buNone/>
              <a:defRPr/>
            </a:pPr>
            <a:r>
              <a:rPr lang="ja-JP" altLang="en-US" sz="1800" dirty="0"/>
              <a:t>　　検索だけでなくデジタルコンテンツ本文の閲覧も可能に</a:t>
            </a:r>
            <a:endParaRPr lang="en-US" altLang="ja-JP" sz="1800" dirty="0"/>
          </a:p>
          <a:p>
            <a:pPr marL="857250" lvl="2">
              <a:lnSpc>
                <a:spcPts val="2880"/>
              </a:lnSpc>
              <a:spcBef>
                <a:spcPts val="0"/>
              </a:spcBef>
              <a:buNone/>
              <a:defRPr/>
            </a:pPr>
            <a:r>
              <a:rPr lang="ja-JP" altLang="en-US" sz="1800" dirty="0"/>
              <a:t>　　</a:t>
            </a:r>
            <a:r>
              <a:rPr lang="en-US" altLang="ja-JP" sz="1800" dirty="0"/>
              <a:t>NDL-OPAC</a:t>
            </a:r>
            <a:r>
              <a:rPr lang="ja-JP" altLang="en-US" sz="1800" dirty="0" err="1"/>
              <a:t>には</a:t>
            </a:r>
            <a:r>
              <a:rPr lang="ja-JP" altLang="en-US" sz="1800" dirty="0"/>
              <a:t>電子ジャーナル、</a:t>
            </a:r>
            <a:r>
              <a:rPr lang="en-US" altLang="ja-JP" sz="1800" dirty="0"/>
              <a:t>e-Book</a:t>
            </a:r>
            <a:r>
              <a:rPr lang="ja-JP" altLang="en-US" sz="1800" dirty="0"/>
              <a:t>の書誌データも搭載</a:t>
            </a:r>
            <a:endParaRPr lang="en-US" altLang="ja-JP" sz="1800" dirty="0"/>
          </a:p>
        </p:txBody>
      </p:sp>
      <p:pic>
        <p:nvPicPr>
          <p:cNvPr id="27649" name="Picture 1"/>
          <p:cNvPicPr>
            <a:picLocks noChangeAspect="1" noChangeArrowheads="1"/>
          </p:cNvPicPr>
          <p:nvPr/>
        </p:nvPicPr>
        <p:blipFill>
          <a:blip r:embed="rId4" cstate="print"/>
          <a:srcRect/>
          <a:stretch>
            <a:fillRect/>
          </a:stretch>
        </p:blipFill>
        <p:spPr bwMode="auto">
          <a:xfrm>
            <a:off x="2485416" y="893852"/>
            <a:ext cx="7019925" cy="2438400"/>
          </a:xfrm>
          <a:prstGeom prst="rect">
            <a:avLst/>
          </a:prstGeom>
          <a:noFill/>
          <a:ln w="9525">
            <a:noFill/>
            <a:miter lim="800000"/>
            <a:headEnd/>
            <a:tailEnd/>
          </a:ln>
        </p:spPr>
      </p:pic>
      <p:sp>
        <p:nvSpPr>
          <p:cNvPr id="8" name="スライド番号プレースホルダ 7"/>
          <p:cNvSpPr>
            <a:spLocks noGrp="1"/>
          </p:cNvSpPr>
          <p:nvPr>
            <p:ph type="sldNum" sz="quarter" idx="12"/>
          </p:nvPr>
        </p:nvSpPr>
        <p:spPr/>
        <p:txBody>
          <a:bodyPr/>
          <a:lstStyle/>
          <a:p>
            <a:fld id="{042AED99-7FB4-404E-8A97-64753DCE42EC}" type="slidenum">
              <a:rPr kumimoji="0" lang="en-US" smtClean="0"/>
              <a:pPr/>
              <a:t>82</a:t>
            </a:fld>
            <a:endParaRPr kumimoji="0" lang="en-US"/>
          </a:p>
        </p:txBody>
      </p:sp>
    </p:spTree>
    <p:extLst>
      <p:ext uri="{BB962C8B-B14F-4D97-AF65-F5344CB8AC3E}">
        <p14:creationId xmlns:p14="http://schemas.microsoft.com/office/powerpoint/2010/main" val="2155418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3600" dirty="0"/>
              <a:t>国立国会図書館サーチ</a:t>
            </a:r>
          </a:p>
        </p:txBody>
      </p:sp>
      <p:sp>
        <p:nvSpPr>
          <p:cNvPr id="3" name="コンテンツ プレースホルダー 2"/>
          <p:cNvSpPr>
            <a:spLocks noGrp="1"/>
          </p:cNvSpPr>
          <p:nvPr>
            <p:ph idx="1"/>
          </p:nvPr>
        </p:nvSpPr>
        <p:spPr>
          <a:xfrm>
            <a:off x="554804" y="928670"/>
            <a:ext cx="11054994" cy="5792805"/>
          </a:xfrm>
        </p:spPr>
        <p:txBody>
          <a:bodyPr>
            <a:normAutofit fontScale="77500" lnSpcReduction="20000"/>
          </a:bodyPr>
          <a:lstStyle/>
          <a:p>
            <a:pPr>
              <a:lnSpc>
                <a:spcPct val="150000"/>
              </a:lnSpc>
              <a:spcBef>
                <a:spcPts val="0"/>
              </a:spcBef>
              <a:buFont typeface="Wingdings" pitchFamily="2" charset="2"/>
              <a:buChar char="u"/>
              <a:defRPr/>
            </a:pPr>
            <a:r>
              <a:rPr lang="en-US" altLang="ja-JP" dirty="0" smtClean="0"/>
              <a:t>2005</a:t>
            </a:r>
            <a:r>
              <a:rPr lang="ja-JP" altLang="en-US" dirty="0"/>
              <a:t>年</a:t>
            </a:r>
            <a:r>
              <a:rPr lang="ja-JP" altLang="en-US" dirty="0" smtClean="0"/>
              <a:t>にプロトタイプ公開、</a:t>
            </a:r>
            <a:r>
              <a:rPr lang="en-US" altLang="ja-JP" dirty="0"/>
              <a:t>2007</a:t>
            </a:r>
            <a:r>
              <a:rPr lang="ja-JP" altLang="en-US" dirty="0"/>
              <a:t>年に</a:t>
            </a:r>
            <a:r>
              <a:rPr lang="en-US" altLang="ja-JP" dirty="0"/>
              <a:t>PORTA</a:t>
            </a:r>
            <a:r>
              <a:rPr lang="ja-JP" altLang="en-US" dirty="0"/>
              <a:t>と</a:t>
            </a:r>
            <a:r>
              <a:rPr lang="ja-JP" altLang="en-US" dirty="0" smtClean="0"/>
              <a:t>して公開</a:t>
            </a:r>
            <a:endParaRPr lang="en-US" altLang="ja-JP" dirty="0" smtClean="0"/>
          </a:p>
          <a:p>
            <a:pPr lvl="1">
              <a:lnSpc>
                <a:spcPct val="150000"/>
              </a:lnSpc>
              <a:spcBef>
                <a:spcPts val="0"/>
              </a:spcBef>
              <a:buFont typeface="Wingdings" pitchFamily="2" charset="2"/>
              <a:buChar char="u"/>
              <a:defRPr/>
            </a:pPr>
            <a:r>
              <a:rPr lang="ja-JP" altLang="en-US" dirty="0" smtClean="0"/>
              <a:t>まず、青空文庫と近代デジタルライブラリ</a:t>
            </a:r>
            <a:r>
              <a:rPr lang="en-US" altLang="ja-JP" dirty="0" smtClean="0"/>
              <a:t>―</a:t>
            </a:r>
            <a:r>
              <a:rPr lang="ja-JP" altLang="en-US" dirty="0" smtClean="0"/>
              <a:t>の統合検索</a:t>
            </a:r>
            <a:endParaRPr lang="en-US" altLang="ja-JP" dirty="0" smtClean="0"/>
          </a:p>
          <a:p>
            <a:pPr lvl="1">
              <a:lnSpc>
                <a:spcPct val="150000"/>
              </a:lnSpc>
              <a:spcBef>
                <a:spcPts val="0"/>
              </a:spcBef>
              <a:buFont typeface="Wingdings" pitchFamily="2" charset="2"/>
              <a:buChar char="u"/>
              <a:defRPr/>
            </a:pPr>
            <a:r>
              <a:rPr lang="en-US" altLang="ja-JP" dirty="0" smtClean="0"/>
              <a:t>2006</a:t>
            </a:r>
            <a:r>
              <a:rPr lang="ja-JP" altLang="en-US" dirty="0" smtClean="0"/>
              <a:t>年に国立公文書館、</a:t>
            </a:r>
            <a:r>
              <a:rPr lang="en-US" altLang="ja-JP" dirty="0" smtClean="0"/>
              <a:t>2009</a:t>
            </a:r>
            <a:r>
              <a:rPr lang="ja-JP" altLang="en-US" dirty="0" smtClean="0"/>
              <a:t>年に国立美術館</a:t>
            </a:r>
            <a:r>
              <a:rPr lang="ja-JP" altLang="en-US" dirty="0">
                <a:latin typeface="Verdana" pitchFamily="34" charset="0"/>
                <a:ea typeface="ＭＳ Ｐゴシック" pitchFamily="50" charset="-128"/>
              </a:rPr>
              <a:t>（国立美術館４館の所蔵作品</a:t>
            </a:r>
            <a:r>
              <a:rPr lang="ja-JP" altLang="en-US" dirty="0" smtClean="0">
                <a:latin typeface="Verdana" pitchFamily="34" charset="0"/>
                <a:ea typeface="ＭＳ Ｐゴシック" pitchFamily="50" charset="-128"/>
              </a:rPr>
              <a:t>）</a:t>
            </a:r>
            <a:endParaRPr lang="en-US" altLang="ja-JP" dirty="0" smtClean="0">
              <a:latin typeface="Verdana" pitchFamily="34" charset="0"/>
              <a:ea typeface="ＭＳ Ｐゴシック" pitchFamily="50" charset="-128"/>
            </a:endParaRPr>
          </a:p>
          <a:p>
            <a:pPr lvl="1">
              <a:lnSpc>
                <a:spcPct val="150000"/>
              </a:lnSpc>
              <a:spcBef>
                <a:spcPts val="0"/>
              </a:spcBef>
              <a:buFont typeface="Wingdings" pitchFamily="2" charset="2"/>
              <a:buChar char="u"/>
              <a:defRPr/>
            </a:pPr>
            <a:r>
              <a:rPr lang="ja-JP" altLang="en-US" dirty="0" smtClean="0"/>
              <a:t>その後、</a:t>
            </a:r>
            <a:r>
              <a:rPr lang="en-US" altLang="ja-JP" dirty="0" smtClean="0"/>
              <a:t>JST</a:t>
            </a:r>
            <a:r>
              <a:rPr lang="ja-JP" altLang="en-US" dirty="0" err="1" smtClean="0"/>
              <a:t>、</a:t>
            </a:r>
            <a:r>
              <a:rPr lang="en-US" altLang="ja-JP" dirty="0" smtClean="0"/>
              <a:t>NII</a:t>
            </a:r>
            <a:r>
              <a:rPr lang="ja-JP" altLang="en-US" dirty="0" err="1" smtClean="0"/>
              <a:t>、</a:t>
            </a:r>
            <a:r>
              <a:rPr lang="ja-JP" altLang="en-US" dirty="0" smtClean="0"/>
              <a:t>人間文化研究機構等の</a:t>
            </a:r>
            <a:r>
              <a:rPr lang="en-US" altLang="ja-JP" dirty="0" smtClean="0"/>
              <a:t>DB</a:t>
            </a:r>
            <a:r>
              <a:rPr lang="ja-JP" altLang="en-US" dirty="0" smtClean="0"/>
              <a:t>を統合検索</a:t>
            </a:r>
            <a:endParaRPr lang="en-US" altLang="ja-JP" dirty="0" smtClean="0"/>
          </a:p>
          <a:p>
            <a:pPr>
              <a:lnSpc>
                <a:spcPct val="150000"/>
              </a:lnSpc>
              <a:spcBef>
                <a:spcPts val="0"/>
              </a:spcBef>
              <a:buFont typeface="Wingdings" pitchFamily="2" charset="2"/>
              <a:buChar char="u"/>
              <a:defRPr/>
            </a:pPr>
            <a:r>
              <a:rPr lang="en-US" altLang="ja-JP" dirty="0" smtClean="0"/>
              <a:t>2012</a:t>
            </a:r>
            <a:r>
              <a:rPr lang="ja-JP" altLang="en-US" dirty="0" smtClean="0"/>
              <a:t>年</a:t>
            </a:r>
            <a:r>
              <a:rPr lang="ja-JP" altLang="en-US" dirty="0"/>
              <a:t>に国立国会図書館</a:t>
            </a:r>
            <a:r>
              <a:rPr lang="ja-JP" altLang="en-US" dirty="0" smtClean="0"/>
              <a:t>サーチ（</a:t>
            </a:r>
            <a:r>
              <a:rPr lang="en-US" altLang="ja-JP" dirty="0" err="1" smtClean="0"/>
              <a:t>NDLSearch</a:t>
            </a:r>
            <a:r>
              <a:rPr lang="ja-JP" altLang="en-US" dirty="0" smtClean="0"/>
              <a:t>）と</a:t>
            </a:r>
            <a:r>
              <a:rPr lang="ja-JP" altLang="en-US" dirty="0"/>
              <a:t>して</a:t>
            </a:r>
            <a:r>
              <a:rPr lang="ja-JP" altLang="en-US" dirty="0" smtClean="0"/>
              <a:t>公開</a:t>
            </a:r>
            <a:endParaRPr lang="en-US" altLang="ja-JP" dirty="0" smtClean="0"/>
          </a:p>
          <a:p>
            <a:pPr lvl="1">
              <a:lnSpc>
                <a:spcPct val="150000"/>
              </a:lnSpc>
              <a:spcBef>
                <a:spcPts val="0"/>
              </a:spcBef>
              <a:buFont typeface="Wingdings" pitchFamily="2" charset="2"/>
              <a:buChar char="u"/>
              <a:defRPr/>
            </a:pPr>
            <a:r>
              <a:rPr lang="ja-JP" altLang="en-US" dirty="0"/>
              <a:t>内外の情報資源を統合検索、一次情報の入手手段までナビゲート</a:t>
            </a:r>
            <a:endParaRPr lang="en-US" altLang="ja-JP" dirty="0"/>
          </a:p>
          <a:p>
            <a:pPr lvl="1">
              <a:lnSpc>
                <a:spcPct val="150000"/>
              </a:lnSpc>
              <a:spcBef>
                <a:spcPts val="0"/>
              </a:spcBef>
              <a:buFont typeface="Wingdings" pitchFamily="2" charset="2"/>
              <a:buChar char="u"/>
              <a:defRPr/>
            </a:pPr>
            <a:r>
              <a:rPr lang="ja-JP" altLang="en-US" dirty="0" smtClean="0"/>
              <a:t>図書館</a:t>
            </a:r>
            <a:r>
              <a:rPr lang="ja-JP" altLang="en-US" dirty="0"/>
              <a:t>，博物館，文書館，民間企業など</a:t>
            </a:r>
            <a:r>
              <a:rPr lang="ja-JP" altLang="en-US" dirty="0" smtClean="0"/>
              <a:t>、</a:t>
            </a:r>
            <a:r>
              <a:rPr lang="en-US" altLang="ja-JP" dirty="0" smtClean="0"/>
              <a:t>200DB</a:t>
            </a:r>
            <a:r>
              <a:rPr lang="ja-JP" altLang="en-US" dirty="0" err="1" smtClean="0"/>
              <a:t>、</a:t>
            </a:r>
            <a:r>
              <a:rPr lang="ja-JP" altLang="en-US" dirty="0" smtClean="0"/>
              <a:t>約</a:t>
            </a:r>
            <a:r>
              <a:rPr lang="en-US" altLang="ja-JP" dirty="0"/>
              <a:t>1</a:t>
            </a:r>
            <a:r>
              <a:rPr lang="ja-JP" altLang="en-US" dirty="0"/>
              <a:t>億件の書誌・メタデータを横断的に</a:t>
            </a:r>
            <a:r>
              <a:rPr lang="ja-JP" altLang="en-US" dirty="0" smtClean="0"/>
              <a:t>検索</a:t>
            </a:r>
            <a:endParaRPr lang="en-US" altLang="ja-JP" dirty="0"/>
          </a:p>
          <a:p>
            <a:pPr lvl="1">
              <a:lnSpc>
                <a:spcPct val="150000"/>
              </a:lnSpc>
              <a:spcBef>
                <a:spcPts val="0"/>
              </a:spcBef>
              <a:buFont typeface="Wingdings" pitchFamily="2" charset="2"/>
              <a:buChar char="u"/>
              <a:defRPr/>
            </a:pPr>
            <a:r>
              <a:rPr lang="ja-JP" altLang="en-US" dirty="0" smtClean="0"/>
              <a:t>韓国国立中央図書館との連携</a:t>
            </a:r>
            <a:endParaRPr lang="en-US" altLang="ja-JP" dirty="0" smtClean="0"/>
          </a:p>
          <a:p>
            <a:pPr>
              <a:lnSpc>
                <a:spcPct val="150000"/>
              </a:lnSpc>
              <a:spcBef>
                <a:spcPts val="0"/>
              </a:spcBef>
              <a:buFont typeface="Wingdings" pitchFamily="2" charset="2"/>
              <a:buChar char="u"/>
              <a:defRPr/>
            </a:pPr>
            <a:r>
              <a:rPr lang="en-US" altLang="ja-JP" dirty="0" smtClean="0"/>
              <a:t>Web-API</a:t>
            </a:r>
            <a:r>
              <a:rPr lang="ja-JP" altLang="en-US" dirty="0"/>
              <a:t>の</a:t>
            </a:r>
            <a:r>
              <a:rPr lang="ja-JP" altLang="en-US" dirty="0" smtClean="0"/>
              <a:t>提供</a:t>
            </a:r>
            <a:br>
              <a:rPr lang="ja-JP" altLang="en-US" dirty="0" smtClean="0"/>
            </a:br>
            <a:r>
              <a:rPr lang="ja-JP" altLang="en-US" dirty="0"/>
              <a:t>⇒　</a:t>
            </a:r>
            <a:r>
              <a:rPr lang="en-US" altLang="ja-JP" dirty="0"/>
              <a:t>SRU,</a:t>
            </a:r>
            <a:r>
              <a:rPr lang="ja-JP" altLang="en-US" dirty="0"/>
              <a:t> </a:t>
            </a:r>
            <a:r>
              <a:rPr lang="en-US" altLang="ja-JP" dirty="0"/>
              <a:t>SRW,</a:t>
            </a:r>
            <a:r>
              <a:rPr lang="ja-JP" altLang="en-US" dirty="0"/>
              <a:t>  </a:t>
            </a:r>
            <a:r>
              <a:rPr lang="en-US" altLang="ja-JP" dirty="0"/>
              <a:t>OpenSearch, </a:t>
            </a:r>
            <a:r>
              <a:rPr lang="ja-JP" altLang="en-US" dirty="0"/>
              <a:t> </a:t>
            </a:r>
            <a:r>
              <a:rPr lang="en-US" altLang="ja-JP" dirty="0" err="1"/>
              <a:t>OpenURL</a:t>
            </a:r>
            <a:r>
              <a:rPr lang="en-US" altLang="ja-JP" dirty="0"/>
              <a:t>, </a:t>
            </a:r>
            <a:r>
              <a:rPr lang="ja-JP" altLang="en-US" dirty="0"/>
              <a:t> </a:t>
            </a:r>
            <a:r>
              <a:rPr lang="en-US" altLang="ja-JP" dirty="0"/>
              <a:t>Z39.50, </a:t>
            </a:r>
            <a:r>
              <a:rPr lang="ja-JP" altLang="en-US" dirty="0"/>
              <a:t> </a:t>
            </a:r>
            <a:r>
              <a:rPr lang="en-US" altLang="ja-JP" dirty="0" smtClean="0"/>
              <a:t>OAI-PMH</a:t>
            </a:r>
            <a:r>
              <a:rPr lang="ja-JP" altLang="en-US" dirty="0" err="1"/>
              <a:t>、</a:t>
            </a:r>
            <a:r>
              <a:rPr lang="ja-JP" altLang="en-US" dirty="0" smtClean="0"/>
              <a:t>メタデータ</a:t>
            </a:r>
            <a:r>
              <a:rPr lang="ja-JP" altLang="en-US" dirty="0"/>
              <a:t>は、</a:t>
            </a:r>
            <a:r>
              <a:rPr lang="en-US" altLang="ja-JP" dirty="0"/>
              <a:t>DC-NDL(RDF)</a:t>
            </a:r>
            <a:r>
              <a:rPr lang="ja-JP" altLang="en-US" dirty="0"/>
              <a:t> 形式</a:t>
            </a:r>
            <a:endParaRPr lang="en-US" altLang="ja-JP" dirty="0"/>
          </a:p>
          <a:p>
            <a:pPr>
              <a:lnSpc>
                <a:spcPct val="150000"/>
              </a:lnSpc>
              <a:spcBef>
                <a:spcPts val="0"/>
              </a:spcBef>
              <a:buFont typeface="Wingdings" pitchFamily="2" charset="2"/>
              <a:buChar char="u"/>
              <a:defRPr/>
            </a:pPr>
            <a:r>
              <a:rPr lang="ja-JP" altLang="en-US" dirty="0"/>
              <a:t>　機械翻訳</a:t>
            </a:r>
            <a:r>
              <a:rPr lang="ja-JP" altLang="en-US" dirty="0" smtClean="0"/>
              <a:t>機能　日中韓英の言語での検索・表示</a:t>
            </a:r>
            <a:endParaRPr lang="en-US" altLang="ja-JP" dirty="0" smtClean="0"/>
          </a:p>
          <a:p>
            <a:pPr lvl="1">
              <a:lnSpc>
                <a:spcPct val="150000"/>
              </a:lnSpc>
              <a:spcBef>
                <a:spcPts val="0"/>
              </a:spcBef>
              <a:buFont typeface="Wingdings" pitchFamily="2" charset="2"/>
              <a:buChar char="u"/>
              <a:defRPr/>
            </a:pPr>
            <a:r>
              <a:rPr lang="ja-JP" altLang="en-US" dirty="0" smtClean="0"/>
              <a:t>「</a:t>
            </a:r>
            <a:r>
              <a:rPr lang="ja-JP" altLang="en-US" dirty="0"/>
              <a:t>日本語⇔韓国語」「日本語⇔中国語」「日本語⇔英語」の翻訳検索・</a:t>
            </a:r>
            <a:r>
              <a:rPr lang="ja-JP" altLang="en-US" dirty="0" smtClean="0"/>
              <a:t>表示</a:t>
            </a:r>
            <a:endParaRPr lang="en-US" altLang="ja-JP" dirty="0"/>
          </a:p>
          <a:p>
            <a:pPr>
              <a:lnSpc>
                <a:spcPct val="150000"/>
              </a:lnSpc>
              <a:spcBef>
                <a:spcPts val="0"/>
              </a:spcBef>
              <a:buFont typeface="Wingdings" pitchFamily="2" charset="2"/>
              <a:buChar char="u"/>
              <a:defRPr/>
            </a:pPr>
            <a:r>
              <a:rPr lang="ja-JP" altLang="en-US" dirty="0"/>
              <a:t>　検索結果</a:t>
            </a:r>
            <a:r>
              <a:rPr lang="ja-JP" altLang="en-US" dirty="0" smtClean="0"/>
              <a:t>の</a:t>
            </a:r>
            <a:r>
              <a:rPr lang="ja-JP" altLang="en-US" dirty="0"/>
              <a:t>グルーピング</a:t>
            </a:r>
          </a:p>
        </p:txBody>
      </p:sp>
      <p:sp>
        <p:nvSpPr>
          <p:cNvPr id="4" name="スライド番号プレースホルダー 3"/>
          <p:cNvSpPr>
            <a:spLocks noGrp="1"/>
          </p:cNvSpPr>
          <p:nvPr>
            <p:ph type="sldNum" sz="quarter" idx="12"/>
          </p:nvPr>
        </p:nvSpPr>
        <p:spPr/>
        <p:txBody>
          <a:bodyPr/>
          <a:lstStyle/>
          <a:p>
            <a:fld id="{F04349AD-0BF8-4E2E-AF04-4012A4595B8B}" type="slidenum">
              <a:rPr kumimoji="1" lang="ja-JP" altLang="en-US" smtClean="0"/>
              <a:t>83</a:t>
            </a:fld>
            <a:endParaRPr kumimoji="1" lang="ja-JP" altLang="en-US"/>
          </a:p>
        </p:txBody>
      </p:sp>
      <p:sp>
        <p:nvSpPr>
          <p:cNvPr id="6" name="正方形/長方形 5"/>
          <p:cNvSpPr/>
          <p:nvPr/>
        </p:nvSpPr>
        <p:spPr>
          <a:xfrm>
            <a:off x="8867841" y="464335"/>
            <a:ext cx="1929054" cy="369332"/>
          </a:xfrm>
          <a:prstGeom prst="rect">
            <a:avLst/>
          </a:prstGeom>
        </p:spPr>
        <p:txBody>
          <a:bodyPr wrap="none">
            <a:spAutoFit/>
          </a:bodyPr>
          <a:lstStyle/>
          <a:p>
            <a:r>
              <a:rPr lang="en-US" altLang="ja-JP" dirty="0">
                <a:hlinkClick r:id="rId3"/>
              </a:rPr>
              <a:t>http://iss.ndl.go.jp</a:t>
            </a:r>
            <a:endParaRPr lang="ja-JP" altLang="en-US" dirty="0"/>
          </a:p>
        </p:txBody>
      </p:sp>
      <p:sp>
        <p:nvSpPr>
          <p:cNvPr id="7" name="フッター プレースホルダー 6"/>
          <p:cNvSpPr>
            <a:spLocks noGrp="1"/>
          </p:cNvSpPr>
          <p:nvPr>
            <p:ph type="ftr" sz="quarter" idx="11"/>
          </p:nvPr>
        </p:nvSpPr>
        <p:spPr/>
        <p:txBody>
          <a:bodyPr/>
          <a:lstStyle/>
          <a:p>
            <a:endParaRPr kumimoji="0" lang="en-US" dirty="0"/>
          </a:p>
        </p:txBody>
      </p:sp>
    </p:spTree>
    <p:extLst>
      <p:ext uri="{BB962C8B-B14F-4D97-AF65-F5344CB8AC3E}">
        <p14:creationId xmlns:p14="http://schemas.microsoft.com/office/powerpoint/2010/main" val="34384676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 y="0"/>
            <a:ext cx="12092683" cy="848650"/>
          </a:xfrm>
        </p:spPr>
        <p:txBody>
          <a:bodyPr>
            <a:normAutofit/>
          </a:bodyPr>
          <a:lstStyle/>
          <a:p>
            <a:pPr eaLnBrk="1" hangingPunct="1"/>
            <a:r>
              <a:rPr lang="ja-JP" altLang="en-US" dirty="0" smtClean="0">
                <a:latin typeface="メイリオ" pitchFamily="50" charset="-128"/>
              </a:rPr>
              <a:t>　</a:t>
            </a:r>
            <a:r>
              <a:rPr lang="ja-JP" altLang="en-US" sz="4000" dirty="0">
                <a:latin typeface="メイリオ" pitchFamily="50" charset="-128"/>
              </a:rPr>
              <a:t>国立国会図書館サーチのコンセプト</a:t>
            </a:r>
          </a:p>
        </p:txBody>
      </p:sp>
      <p:sp>
        <p:nvSpPr>
          <p:cNvPr id="4100" name="Rectangle 5"/>
          <p:cNvSpPr>
            <a:spLocks noGrp="1" noChangeArrowheads="1"/>
          </p:cNvSpPr>
          <p:nvPr>
            <p:ph idx="1"/>
          </p:nvPr>
        </p:nvSpPr>
        <p:spPr>
          <a:xfrm>
            <a:off x="1847528" y="1268761"/>
            <a:ext cx="8229600" cy="5086003"/>
          </a:xfrm>
        </p:spPr>
        <p:txBody>
          <a:bodyPr>
            <a:normAutofit/>
          </a:bodyPr>
          <a:lstStyle/>
          <a:p>
            <a:pPr eaLnBrk="1" fontAlgn="ctr" hangingPunct="1">
              <a:spcBef>
                <a:spcPct val="0"/>
              </a:spcBef>
              <a:buFontTx/>
              <a:buNone/>
            </a:pPr>
            <a:endParaRPr lang="en-US" altLang="ja-JP" dirty="0" smtClean="0"/>
          </a:p>
          <a:p>
            <a:pPr lvl="1" fontAlgn="ctr">
              <a:spcBef>
                <a:spcPct val="0"/>
              </a:spcBef>
              <a:buFontTx/>
              <a:buNone/>
            </a:pPr>
            <a:endParaRPr lang="en-US" altLang="ja-JP" dirty="0">
              <a:ea typeface="メイリオ"/>
            </a:endParaRPr>
          </a:p>
        </p:txBody>
      </p:sp>
      <p:sp>
        <p:nvSpPr>
          <p:cNvPr id="6" name="スライド番号プレースホルダ 5"/>
          <p:cNvSpPr>
            <a:spLocks noGrp="1"/>
          </p:cNvSpPr>
          <p:nvPr>
            <p:ph type="sldNum" sz="quarter" idx="12"/>
          </p:nvPr>
        </p:nvSpPr>
        <p:spPr>
          <a:xfrm>
            <a:off x="8077200" y="6245225"/>
            <a:ext cx="2133600" cy="476250"/>
          </a:xfrm>
          <a:prstGeom prst="rect">
            <a:avLst/>
          </a:prstGeom>
        </p:spPr>
        <p:txBody>
          <a:bodyPr/>
          <a:lstStyle/>
          <a:p>
            <a:pPr>
              <a:defRPr/>
            </a:pPr>
            <a:fld id="{2C1F3049-D534-4E7E-A76F-A2DE6C68EC09}" type="slidenum">
              <a:rPr lang="en-US" altLang="ja-JP"/>
              <a:pPr>
                <a:defRPr/>
              </a:pPr>
              <a:t>84</a:t>
            </a:fld>
            <a:endParaRPr lang="en-US" altLang="ja-JP" dirty="0"/>
          </a:p>
        </p:txBody>
      </p:sp>
      <p:grpSp>
        <p:nvGrpSpPr>
          <p:cNvPr id="2" name="グループ化 10"/>
          <p:cNvGrpSpPr/>
          <p:nvPr/>
        </p:nvGrpSpPr>
        <p:grpSpPr>
          <a:xfrm>
            <a:off x="2135560" y="1113627"/>
            <a:ext cx="6802002" cy="5661248"/>
            <a:chOff x="683568" y="0"/>
            <a:chExt cx="7528840" cy="6799752"/>
          </a:xfrm>
        </p:grpSpPr>
        <p:pic>
          <p:nvPicPr>
            <p:cNvPr id="12" name="図 11" descr="利用イメージ.jpg"/>
            <p:cNvPicPr>
              <a:picLocks noChangeAspect="1"/>
            </p:cNvPicPr>
            <p:nvPr/>
          </p:nvPicPr>
          <p:blipFill>
            <a:blip r:embed="rId3" cstate="print"/>
            <a:stretch>
              <a:fillRect/>
            </a:stretch>
          </p:blipFill>
          <p:spPr>
            <a:xfrm>
              <a:off x="726992" y="28503"/>
              <a:ext cx="7485416" cy="6771249"/>
            </a:xfrm>
            <a:prstGeom prst="rect">
              <a:avLst/>
            </a:prstGeom>
          </p:spPr>
        </p:pic>
        <p:sp>
          <p:nvSpPr>
            <p:cNvPr id="13" name="正方形/長方形 12"/>
            <p:cNvSpPr/>
            <p:nvPr/>
          </p:nvSpPr>
          <p:spPr>
            <a:xfrm>
              <a:off x="683568" y="0"/>
              <a:ext cx="2016224" cy="47667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p>
          </p:txBody>
        </p:sp>
      </p:grpSp>
      <p:sp>
        <p:nvSpPr>
          <p:cNvPr id="18" name="円/楕円 17"/>
          <p:cNvSpPr/>
          <p:nvPr/>
        </p:nvSpPr>
        <p:spPr>
          <a:xfrm>
            <a:off x="2994148" y="3007968"/>
            <a:ext cx="2160240" cy="554360"/>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多様なルート</a:t>
            </a:r>
          </a:p>
        </p:txBody>
      </p:sp>
      <p:sp>
        <p:nvSpPr>
          <p:cNvPr id="19" name="円/楕円 18"/>
          <p:cNvSpPr/>
          <p:nvPr/>
        </p:nvSpPr>
        <p:spPr>
          <a:xfrm>
            <a:off x="7353386" y="1063651"/>
            <a:ext cx="2736304" cy="554360"/>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多彩な検索支援</a:t>
            </a:r>
          </a:p>
        </p:txBody>
      </p:sp>
      <p:sp>
        <p:nvSpPr>
          <p:cNvPr id="20" name="円/楕円 19"/>
          <p:cNvSpPr/>
          <p:nvPr/>
        </p:nvSpPr>
        <p:spPr>
          <a:xfrm>
            <a:off x="7896200" y="4581128"/>
            <a:ext cx="2771800" cy="626368"/>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多様な検索対象</a:t>
            </a:r>
          </a:p>
        </p:txBody>
      </p:sp>
      <p:pic>
        <p:nvPicPr>
          <p:cNvPr id="1026" name="Picture 2"/>
          <p:cNvPicPr>
            <a:picLocks noChangeAspect="1" noChangeArrowheads="1"/>
          </p:cNvPicPr>
          <p:nvPr/>
        </p:nvPicPr>
        <p:blipFill>
          <a:blip r:embed="rId4" cstate="print"/>
          <a:srcRect/>
          <a:stretch>
            <a:fillRect/>
          </a:stretch>
        </p:blipFill>
        <p:spPr bwMode="auto">
          <a:xfrm>
            <a:off x="74445" y="115731"/>
            <a:ext cx="876300" cy="628650"/>
          </a:xfrm>
          <a:prstGeom prst="rect">
            <a:avLst/>
          </a:prstGeom>
          <a:ln>
            <a:noFill/>
          </a:ln>
          <a:effectLst>
            <a:outerShdw blurRad="292100" dist="139700" dir="2700000" algn="tl" rotWithShape="0">
              <a:srgbClr val="333333">
                <a:alpha val="65000"/>
              </a:srgbClr>
            </a:outerShdw>
          </a:effectLst>
        </p:spPr>
      </p:pic>
      <p:sp>
        <p:nvSpPr>
          <p:cNvPr id="14" name="フッター プレースホルダ 13"/>
          <p:cNvSpPr>
            <a:spLocks noGrp="1"/>
          </p:cNvSpPr>
          <p:nvPr>
            <p:ph type="ftr" sz="quarter" idx="11"/>
          </p:nvPr>
        </p:nvSpPr>
        <p:spPr/>
        <p:txBody>
          <a:bodyPr/>
          <a:lstStyle/>
          <a:p>
            <a:r>
              <a:rPr kumimoji="0" lang="en-US" altLang="ja-JP" smtClean="0"/>
              <a:t>National Diet Library (NDL)</a:t>
            </a:r>
            <a:endParaRPr kumimoji="0" lang="en-US"/>
          </a:p>
        </p:txBody>
      </p:sp>
    </p:spTree>
    <p:extLst>
      <p:ext uri="{BB962C8B-B14F-4D97-AF65-F5344CB8AC3E}">
        <p14:creationId xmlns:p14="http://schemas.microsoft.com/office/powerpoint/2010/main" val="34134651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1524000" y="0"/>
            <a:ext cx="9144000" cy="928688"/>
          </a:xfrm>
        </p:spPr>
        <p:txBody>
          <a:bodyPr>
            <a:normAutofit/>
          </a:bodyPr>
          <a:lstStyle/>
          <a:p>
            <a:r>
              <a:rPr lang="ja-JP" altLang="en-US" sz="3600" dirty="0"/>
              <a:t>「国立国会図書館サーチ」の全体イメージ</a:t>
            </a:r>
            <a:endParaRPr lang="ja-JP" altLang="en-US" sz="3600"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4294967295"/>
          </p:nvPr>
        </p:nvSpPr>
        <p:spPr>
          <a:xfrm>
            <a:off x="8882064" y="6356351"/>
            <a:ext cx="1328737" cy="365125"/>
          </a:xfrm>
          <a:prstGeom prst="rect">
            <a:avLst/>
          </a:prstGeom>
        </p:spPr>
        <p:txBody>
          <a:bodyPr/>
          <a:lstStyle/>
          <a:p>
            <a:pPr>
              <a:defRPr/>
            </a:pPr>
            <a:fld id="{BE15A605-07C9-40F0-9E04-17195E3A886A}" type="slidenum">
              <a:rPr lang="ja-JP" altLang="en-US">
                <a:latin typeface="HG丸ｺﾞｼｯｸM-PRO" pitchFamily="50" charset="-128"/>
                <a:ea typeface="HG丸ｺﾞｼｯｸM-PRO" pitchFamily="50" charset="-128"/>
              </a:rPr>
              <a:pPr>
                <a:defRPr/>
              </a:pPr>
              <a:t>85</a:t>
            </a:fld>
            <a:endParaRPr lang="ja-JP" altLang="en-US" dirty="0">
              <a:latin typeface="HG丸ｺﾞｼｯｸM-PRO" pitchFamily="50" charset="-128"/>
              <a:ea typeface="HG丸ｺﾞｼｯｸM-PRO" pitchFamily="50" charset="-128"/>
            </a:endParaRPr>
          </a:p>
        </p:txBody>
      </p:sp>
      <p:sp>
        <p:nvSpPr>
          <p:cNvPr id="99" name="テキスト ボックス 161"/>
          <p:cNvSpPr txBox="1">
            <a:spLocks noChangeArrowheads="1"/>
          </p:cNvSpPr>
          <p:nvPr/>
        </p:nvSpPr>
        <p:spPr bwMode="auto">
          <a:xfrm>
            <a:off x="1847529" y="1628801"/>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HG丸ｺﾞｼｯｸM-PRO" pitchFamily="50" charset="-128"/>
                <a:ea typeface="HG丸ｺﾞｼｯｸM-PRO" pitchFamily="50" charset="-128"/>
              </a:rPr>
              <a:t>他のネットワークと相互補完して</a:t>
            </a:r>
            <a:endParaRPr lang="en-US" altLang="ja-JP" sz="1600" dirty="0">
              <a:solidFill>
                <a:srgbClr val="FF0000"/>
              </a:solidFill>
              <a:latin typeface="HG丸ｺﾞｼｯｸM-PRO" pitchFamily="50" charset="-128"/>
              <a:ea typeface="HG丸ｺﾞｼｯｸM-PRO" pitchFamily="50" charset="-128"/>
            </a:endParaRPr>
          </a:p>
        </p:txBody>
      </p:sp>
      <p:grpSp>
        <p:nvGrpSpPr>
          <p:cNvPr id="2" name="グループ化 156"/>
          <p:cNvGrpSpPr>
            <a:grpSpLocks/>
          </p:cNvGrpSpPr>
          <p:nvPr/>
        </p:nvGrpSpPr>
        <p:grpSpPr bwMode="auto">
          <a:xfrm>
            <a:off x="8400256" y="1311946"/>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7772546" y="1484784"/>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HG丸ｺﾞｼｯｸM-PRO" pitchFamily="50" charset="-128"/>
                <a:ea typeface="HG丸ｺﾞｼｯｸM-PRO" pitchFamily="50" charset="-128"/>
              </a:rPr>
              <a:t>Google, Yahoo! </a:t>
            </a:r>
            <a:r>
              <a:rPr lang="ja-JP" altLang="en-US" sz="1600" dirty="0">
                <a:solidFill>
                  <a:schemeClr val="bg1"/>
                </a:solidFill>
                <a:latin typeface="HG丸ｺﾞｼｯｸM-PRO" pitchFamily="50" charset="-128"/>
                <a:ea typeface="HG丸ｺﾞｼｯｸM-PRO" pitchFamily="50" charset="-128"/>
              </a:rPr>
              <a:t>等</a:t>
            </a:r>
            <a:endParaRPr lang="en-US" altLang="ja-JP" sz="1600" dirty="0">
              <a:solidFill>
                <a:schemeClr val="bg1"/>
              </a:solidFill>
              <a:latin typeface="HG丸ｺﾞｼｯｸM-PRO" pitchFamily="50" charset="-128"/>
              <a:ea typeface="HG丸ｺﾞｼｯｸM-PRO" pitchFamily="50" charset="-128"/>
            </a:endParaRPr>
          </a:p>
        </p:txBody>
      </p:sp>
      <p:cxnSp>
        <p:nvCxnSpPr>
          <p:cNvPr id="107" name="直線矢印コネクタ 106"/>
          <p:cNvCxnSpPr>
            <a:stCxn id="120" idx="4"/>
            <a:endCxn id="45" idx="2"/>
          </p:cNvCxnSpPr>
          <p:nvPr/>
        </p:nvCxnSpPr>
        <p:spPr bwMode="auto">
          <a:xfrm rot="5400000" flipH="1">
            <a:off x="5777255" y="1623508"/>
            <a:ext cx="1698378" cy="11328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5141516" y="2896270"/>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HG丸ｺﾞｼｯｸM-PRO" pitchFamily="50" charset="-128"/>
                <a:ea typeface="HG丸ｺﾞｼｯｸM-PRO" pitchFamily="50" charset="-128"/>
              </a:rPr>
              <a:t>国立国会図書館サーチ</a:t>
            </a:r>
            <a:endParaRPr lang="en-US" altLang="ja-JP" sz="2400" b="1" dirty="0">
              <a:solidFill>
                <a:schemeClr val="bg1"/>
              </a:solidFill>
              <a:latin typeface="HG丸ｺﾞｼｯｸM-PRO" pitchFamily="50" charset="-128"/>
              <a:ea typeface="HG丸ｺﾞｼｯｸM-PRO" pitchFamily="50" charset="-128"/>
            </a:endParaRPr>
          </a:p>
          <a:p>
            <a:pPr algn="ctr"/>
            <a:r>
              <a:rPr lang="en-US" altLang="ja-JP" b="1" dirty="0">
                <a:solidFill>
                  <a:schemeClr val="bg1"/>
                </a:solidFill>
                <a:latin typeface="HG丸ｺﾞｼｯｸM-PRO" pitchFamily="50" charset="-128"/>
                <a:ea typeface="HG丸ｺﾞｼｯｸM-PRO" pitchFamily="50" charset="-128"/>
              </a:rPr>
              <a:t>NDL Search</a:t>
            </a:r>
            <a:endParaRPr lang="ja-JP" altLang="en-US" b="1" dirty="0">
              <a:solidFill>
                <a:schemeClr val="bg1"/>
              </a:solidFill>
              <a:latin typeface="HG丸ｺﾞｼｯｸM-PRO" pitchFamily="50" charset="-128"/>
              <a:ea typeface="HG丸ｺﾞｼｯｸM-PRO" pitchFamily="50" charset="-128"/>
            </a:endParaRPr>
          </a:p>
        </p:txBody>
      </p:sp>
      <p:cxnSp>
        <p:nvCxnSpPr>
          <p:cNvPr id="109" name="直線矢印コネクタ 108"/>
          <p:cNvCxnSpPr>
            <a:stCxn id="118" idx="0"/>
            <a:endCxn id="131" idx="4"/>
          </p:cNvCxnSpPr>
          <p:nvPr/>
        </p:nvCxnSpPr>
        <p:spPr bwMode="auto">
          <a:xfrm rot="5400000" flipH="1" flipV="1">
            <a:off x="5363256" y="4689125"/>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4471615" y="4261242"/>
            <a:ext cx="734958" cy="120096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7246840" y="5028623"/>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6707109" y="4488892"/>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9441072" y="4900004"/>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8700195" y="4660611"/>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9364089" y="5317207"/>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16" name="AutoShape 8"/>
          <p:cNvSpPr>
            <a:spLocks noChangeArrowheads="1"/>
          </p:cNvSpPr>
          <p:nvPr/>
        </p:nvSpPr>
        <p:spPr bwMode="auto">
          <a:xfrm>
            <a:off x="6023993" y="5373216"/>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蔵書目録</a:t>
            </a:r>
          </a:p>
        </p:txBody>
      </p:sp>
      <p:sp>
        <p:nvSpPr>
          <p:cNvPr id="117" name="AutoShape 8"/>
          <p:cNvSpPr>
            <a:spLocks noChangeArrowheads="1"/>
          </p:cNvSpPr>
          <p:nvPr/>
        </p:nvSpPr>
        <p:spPr bwMode="auto">
          <a:xfrm>
            <a:off x="3647728" y="5229200"/>
            <a:ext cx="1181772"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（国会関連</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情報を含む）</a:t>
            </a:r>
          </a:p>
        </p:txBody>
      </p:sp>
      <p:sp>
        <p:nvSpPr>
          <p:cNvPr id="118" name="AutoShape 8"/>
          <p:cNvSpPr>
            <a:spLocks noChangeArrowheads="1"/>
          </p:cNvSpPr>
          <p:nvPr/>
        </p:nvSpPr>
        <p:spPr bwMode="auto">
          <a:xfrm>
            <a:off x="4943873" y="5229200"/>
            <a:ext cx="954199"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各機関</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p>
        </p:txBody>
      </p:sp>
      <p:sp>
        <p:nvSpPr>
          <p:cNvPr id="119" name="AutoShape 8"/>
          <p:cNvSpPr>
            <a:spLocks noChangeArrowheads="1"/>
          </p:cNvSpPr>
          <p:nvPr/>
        </p:nvSpPr>
        <p:spPr bwMode="auto">
          <a:xfrm>
            <a:off x="8256241" y="5301208"/>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20" name="Oval 15"/>
          <p:cNvSpPr>
            <a:spLocks noChangeArrowheads="1"/>
          </p:cNvSpPr>
          <p:nvPr/>
        </p:nvSpPr>
        <p:spPr bwMode="auto">
          <a:xfrm>
            <a:off x="5625562" y="2462883"/>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統合検索サービスを提供</a:t>
            </a:r>
          </a:p>
        </p:txBody>
      </p:sp>
      <p:sp>
        <p:nvSpPr>
          <p:cNvPr id="121" name="Oval 15"/>
          <p:cNvSpPr>
            <a:spLocks noChangeArrowheads="1"/>
          </p:cNvSpPr>
          <p:nvPr/>
        </p:nvSpPr>
        <p:spPr bwMode="auto">
          <a:xfrm>
            <a:off x="4183886" y="4809207"/>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メタデータを集約</a:t>
            </a:r>
          </a:p>
        </p:txBody>
      </p:sp>
      <p:sp>
        <p:nvSpPr>
          <p:cNvPr id="122" name="テキスト ボックス 159"/>
          <p:cNvSpPr txBox="1">
            <a:spLocks noChangeArrowheads="1"/>
          </p:cNvSpPr>
          <p:nvPr/>
        </p:nvSpPr>
        <p:spPr bwMode="auto">
          <a:xfrm>
            <a:off x="5447929" y="1844824"/>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HG丸ｺﾞｼｯｸM-PRO" pitchFamily="50" charset="-128"/>
                <a:ea typeface="HG丸ｺﾞｼｯｸM-PRO" pitchFamily="50" charset="-128"/>
              </a:rPr>
              <a:t>NDL</a:t>
            </a:r>
            <a:r>
              <a:rPr lang="ja-JP" altLang="en-US" sz="1600" dirty="0">
                <a:solidFill>
                  <a:srgbClr val="FF0000"/>
                </a:solidFill>
                <a:latin typeface="HG丸ｺﾞｼｯｸM-PRO" pitchFamily="50" charset="-128"/>
                <a:ea typeface="HG丸ｺﾞｼｯｸM-PRO" pitchFamily="50" charset="-128"/>
              </a:rPr>
              <a:t>から直接</a:t>
            </a:r>
            <a:endParaRPr lang="en-US" altLang="ja-JP" sz="1600" dirty="0">
              <a:solidFill>
                <a:srgbClr val="FF0000"/>
              </a:solidFill>
              <a:latin typeface="HG丸ｺﾞｼｯｸM-PRO" pitchFamily="50" charset="-128"/>
              <a:ea typeface="HG丸ｺﾞｼｯｸM-PRO" pitchFamily="50" charset="-128"/>
            </a:endParaRPr>
          </a:p>
        </p:txBody>
      </p:sp>
      <p:sp>
        <p:nvSpPr>
          <p:cNvPr id="127" name="Oval 55"/>
          <p:cNvSpPr>
            <a:spLocks noChangeArrowheads="1"/>
          </p:cNvSpPr>
          <p:nvPr/>
        </p:nvSpPr>
        <p:spPr bwMode="auto">
          <a:xfrm>
            <a:off x="8625142" y="3694783"/>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HG丸ｺﾞｼｯｸM-PRO" pitchFamily="50" charset="-128"/>
                <a:ea typeface="HG丸ｺﾞｼｯｸM-PRO" pitchFamily="50" charset="-128"/>
              </a:rPr>
              <a:t>レファレンス情報</a:t>
            </a:r>
            <a:endParaRPr lang="en-US" altLang="ja-JP" sz="1600" dirty="0">
              <a:latin typeface="HG丸ｺﾞｼｯｸM-PRO" pitchFamily="50" charset="-128"/>
              <a:ea typeface="HG丸ｺﾞｼｯｸM-PRO" pitchFamily="50" charset="-128"/>
            </a:endParaRPr>
          </a:p>
          <a:p>
            <a:pPr algn="ctr">
              <a:defRPr/>
            </a:pPr>
            <a:r>
              <a:rPr lang="ja-JP" altLang="en-US" sz="1600" dirty="0">
                <a:latin typeface="HG丸ｺﾞｼｯｸM-PRO" pitchFamily="50" charset="-128"/>
                <a:ea typeface="HG丸ｺﾞｼｯｸM-PRO" pitchFamily="50" charset="-128"/>
              </a:rPr>
              <a:t>の総合目録</a:t>
            </a:r>
            <a:endParaRPr lang="en-US" altLang="ja-JP" sz="1600" dirty="0">
              <a:latin typeface="HG丸ｺﾞｼｯｸM-PRO" pitchFamily="50" charset="-128"/>
              <a:ea typeface="HG丸ｺﾞｼｯｸM-PRO" pitchFamily="50" charset="-128"/>
            </a:endParaRPr>
          </a:p>
        </p:txBody>
      </p:sp>
      <p:sp>
        <p:nvSpPr>
          <p:cNvPr id="129" name="Oval 10"/>
          <p:cNvSpPr>
            <a:spLocks noChangeArrowheads="1"/>
          </p:cNvSpPr>
          <p:nvPr/>
        </p:nvSpPr>
        <p:spPr bwMode="auto">
          <a:xfrm>
            <a:off x="6906013" y="3759871"/>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紙資料の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endParaRPr lang="en-US" altLang="ja-JP" dirty="0">
              <a:latin typeface="HG丸ｺﾞｼｯｸM-PRO" pitchFamily="50" charset="-128"/>
              <a:ea typeface="HG丸ｺﾞｼｯｸM-PRO" pitchFamily="50" charset="-128"/>
            </a:endParaRPr>
          </a:p>
        </p:txBody>
      </p:sp>
      <p:sp>
        <p:nvSpPr>
          <p:cNvPr id="131" name="Oval 19"/>
          <p:cNvSpPr>
            <a:spLocks noChangeArrowheads="1"/>
          </p:cNvSpPr>
          <p:nvPr/>
        </p:nvSpPr>
        <p:spPr bwMode="auto">
          <a:xfrm>
            <a:off x="5247483" y="3694783"/>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デジタルの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p>
        </p:txBody>
      </p:sp>
      <p:sp>
        <p:nvSpPr>
          <p:cNvPr id="133" name="AutoShape 8"/>
          <p:cNvSpPr>
            <a:spLocks noChangeArrowheads="1"/>
          </p:cNvSpPr>
          <p:nvPr/>
        </p:nvSpPr>
        <p:spPr bwMode="auto">
          <a:xfrm>
            <a:off x="7104112" y="5373216"/>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defRPr/>
            </a:pPr>
            <a:r>
              <a:rPr lang="ja-JP" altLang="en-US" sz="1600" dirty="0">
                <a:latin typeface="HG丸ｺﾞｼｯｸM-PRO" pitchFamily="50" charset="-128"/>
                <a:ea typeface="HG丸ｺﾞｼｯｸM-PRO" pitchFamily="50" charset="-128"/>
              </a:rPr>
              <a:t>蔵書目録</a:t>
            </a:r>
          </a:p>
        </p:txBody>
      </p:sp>
      <p:sp>
        <p:nvSpPr>
          <p:cNvPr id="45" name="AutoShape 18"/>
          <p:cNvSpPr>
            <a:spLocks noChangeArrowheads="1"/>
          </p:cNvSpPr>
          <p:nvPr/>
        </p:nvSpPr>
        <p:spPr bwMode="auto">
          <a:xfrm>
            <a:off x="1703513" y="908721"/>
            <a:ext cx="8712967"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HG丸ｺﾞｼｯｸM-PRO" pitchFamily="50" charset="-128"/>
              <a:ea typeface="HG丸ｺﾞｼｯｸM-PRO" pitchFamily="50" charset="-128"/>
            </a:endParaRPr>
          </a:p>
        </p:txBody>
      </p:sp>
      <p:sp>
        <p:nvSpPr>
          <p:cNvPr id="10274" name="テキスト ボックス 45"/>
          <p:cNvSpPr txBox="1">
            <a:spLocks noChangeArrowheads="1"/>
          </p:cNvSpPr>
          <p:nvPr/>
        </p:nvSpPr>
        <p:spPr bwMode="auto">
          <a:xfrm>
            <a:off x="2351584" y="921421"/>
            <a:ext cx="7848872" cy="461665"/>
          </a:xfrm>
          <a:prstGeom prst="rect">
            <a:avLst/>
          </a:prstGeom>
          <a:noFill/>
          <a:ln w="9525">
            <a:noFill/>
            <a:miter lim="800000"/>
            <a:headEnd/>
            <a:tailEnd/>
          </a:ln>
        </p:spPr>
        <p:txBody>
          <a:bodyPr wrap="square">
            <a:spAutoFit/>
          </a:bodyPr>
          <a:lstStyle/>
          <a:p>
            <a:pPr algn="ctr"/>
            <a:r>
              <a:rPr lang="ja-JP" altLang="en-US" sz="2400" b="1" dirty="0">
                <a:latin typeface="HG丸ｺﾞｼｯｸM-PRO" pitchFamily="50" charset="-128"/>
                <a:ea typeface="HG丸ｺﾞｼｯｸM-PRO" pitchFamily="50" charset="-128"/>
              </a:rPr>
              <a:t>様々な利用者</a:t>
            </a:r>
          </a:p>
        </p:txBody>
      </p:sp>
      <p:grpSp>
        <p:nvGrpSpPr>
          <p:cNvPr id="3" name="グループ化 158"/>
          <p:cNvGrpSpPr>
            <a:grpSpLocks/>
          </p:cNvGrpSpPr>
          <p:nvPr/>
        </p:nvGrpSpPr>
        <p:grpSpPr bwMode="auto">
          <a:xfrm flipH="1">
            <a:off x="2999656" y="1268760"/>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1596008" y="2636912"/>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連携機関のサービス</a:t>
            </a:r>
            <a:endParaRPr lang="en-US" altLang="ja-JP" b="1"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・公文書館・美術館</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・博物館ネットワーク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・大学図書館ネットワーク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・商用</a:t>
            </a:r>
            <a:r>
              <a:rPr lang="en-US" altLang="ja-JP" dirty="0">
                <a:solidFill>
                  <a:schemeClr val="bg1"/>
                </a:solidFill>
                <a:latin typeface="HG丸ｺﾞｼｯｸM-PRO" pitchFamily="50" charset="-128"/>
                <a:ea typeface="HG丸ｺﾞｼｯｸM-PRO" pitchFamily="50" charset="-128"/>
                <a:cs typeface="Arial Unicode MS" pitchFamily="50" charset="-128"/>
              </a:rPr>
              <a:t>DB</a:t>
            </a:r>
            <a:r>
              <a:rPr lang="ja-JP" altLang="en-US" dirty="0">
                <a:solidFill>
                  <a:schemeClr val="bg1"/>
                </a:solidFill>
                <a:latin typeface="HG丸ｺﾞｼｯｸM-PRO" pitchFamily="50" charset="-128"/>
                <a:ea typeface="HG丸ｺﾞｼｯｸM-PRO" pitchFamily="50" charset="-128"/>
                <a:cs typeface="Arial Unicode MS" pitchFamily="50" charset="-128"/>
              </a:rPr>
              <a:t>サービス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・海外のデータベース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endParaRPr lang="ja-JP" altLang="en-US" dirty="0">
              <a:solidFill>
                <a:schemeClr val="bg1"/>
              </a:solidFill>
              <a:latin typeface="HG丸ｺﾞｼｯｸM-PRO" pitchFamily="50" charset="-128"/>
              <a:ea typeface="HG丸ｺﾞｼｯｸM-PRO" pitchFamily="50" charset="-128"/>
              <a:cs typeface="Arial Unicode MS" pitchFamily="50" charset="-128"/>
            </a:endParaRPr>
          </a:p>
        </p:txBody>
      </p:sp>
      <p:cxnSp>
        <p:nvCxnSpPr>
          <p:cNvPr id="62" name="直線矢印コネクタ 61"/>
          <p:cNvCxnSpPr/>
          <p:nvPr/>
        </p:nvCxnSpPr>
        <p:spPr bwMode="auto">
          <a:xfrm rot="10800000">
            <a:off x="4367808" y="3573016"/>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1775520" y="5013176"/>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研究開発機関</a:t>
            </a:r>
          </a:p>
        </p:txBody>
      </p:sp>
      <p:cxnSp>
        <p:nvCxnSpPr>
          <p:cNvPr id="79" name="直線矢印コネクタ 78"/>
          <p:cNvCxnSpPr/>
          <p:nvPr/>
        </p:nvCxnSpPr>
        <p:spPr bwMode="auto">
          <a:xfrm rot="10800000" flipV="1">
            <a:off x="3503712" y="4437112"/>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8040216" y="5921896"/>
            <a:ext cx="2556792" cy="936104"/>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600" dirty="0"/>
              <a:t>情報を集約し多様なルートで利用者に届ける</a:t>
            </a:r>
          </a:p>
        </p:txBody>
      </p:sp>
      <p:sp>
        <p:nvSpPr>
          <p:cNvPr id="44" name="テキスト ボックス 159"/>
          <p:cNvSpPr txBox="1">
            <a:spLocks noChangeArrowheads="1"/>
          </p:cNvSpPr>
          <p:nvPr/>
        </p:nvSpPr>
        <p:spPr bwMode="auto">
          <a:xfrm>
            <a:off x="7464153" y="1844825"/>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HG丸ｺﾞｼｯｸM-PRO" pitchFamily="50" charset="-128"/>
                <a:ea typeface="HG丸ｺﾞｼｯｸM-PRO" pitchFamily="50" charset="-128"/>
              </a:rPr>
              <a:t>検索エンジン、他サービスから</a:t>
            </a:r>
            <a:endParaRPr lang="en-US" altLang="ja-JP" sz="1600" dirty="0">
              <a:solidFill>
                <a:srgbClr val="FF0000"/>
              </a:solidFill>
              <a:latin typeface="HG丸ｺﾞｼｯｸM-PRO" pitchFamily="50" charset="-128"/>
              <a:ea typeface="HG丸ｺﾞｼｯｸM-PRO" pitchFamily="50" charset="-128"/>
            </a:endParaRPr>
          </a:p>
        </p:txBody>
      </p:sp>
      <p:sp>
        <p:nvSpPr>
          <p:cNvPr id="50" name="角丸四角形吹き出し 49"/>
          <p:cNvSpPr/>
          <p:nvPr/>
        </p:nvSpPr>
        <p:spPr>
          <a:xfrm>
            <a:off x="3935760" y="1988840"/>
            <a:ext cx="1727200" cy="719138"/>
          </a:xfrm>
          <a:prstGeom prst="wedgeRoundRectCallout">
            <a:avLst>
              <a:gd name="adj1" fmla="val 9561"/>
              <a:gd name="adj2" fmla="val 12413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外部</a:t>
            </a:r>
            <a:r>
              <a:rPr lang="en-US" altLang="ja-JP" sz="1600"/>
              <a:t>Web</a:t>
            </a:r>
            <a:r>
              <a:rPr lang="ja-JP" altLang="en-US" sz="1600"/>
              <a:t>サービスとの連携</a:t>
            </a:r>
          </a:p>
        </p:txBody>
      </p:sp>
      <p:sp>
        <p:nvSpPr>
          <p:cNvPr id="51" name="角丸四角形吹き出し 50"/>
          <p:cNvSpPr/>
          <p:nvPr/>
        </p:nvSpPr>
        <p:spPr>
          <a:xfrm>
            <a:off x="9478962" y="1988840"/>
            <a:ext cx="1189038" cy="792162"/>
          </a:xfrm>
          <a:prstGeom prst="wedgeRoundRectCallout">
            <a:avLst>
              <a:gd name="adj1" fmla="val -111145"/>
              <a:gd name="adj2" fmla="val 35037"/>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統合検索サービスの提供</a:t>
            </a:r>
          </a:p>
        </p:txBody>
      </p:sp>
      <p:sp>
        <p:nvSpPr>
          <p:cNvPr id="52" name="角丸四角形吹き出し 51"/>
          <p:cNvSpPr/>
          <p:nvPr/>
        </p:nvSpPr>
        <p:spPr>
          <a:xfrm>
            <a:off x="4871864" y="6309321"/>
            <a:ext cx="3096344" cy="288032"/>
          </a:xfrm>
          <a:prstGeom prst="wedgeRoundRectCallout">
            <a:avLst>
              <a:gd name="adj1" fmla="val -53208"/>
              <a:gd name="adj2" fmla="val -7709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600" dirty="0"/>
              <a:t>統合利用促進のための環境整備</a:t>
            </a:r>
          </a:p>
        </p:txBody>
      </p:sp>
      <p:sp>
        <p:nvSpPr>
          <p:cNvPr id="53" name="角丸四角形吹き出し 52"/>
          <p:cNvSpPr/>
          <p:nvPr/>
        </p:nvSpPr>
        <p:spPr>
          <a:xfrm>
            <a:off x="1775520" y="5877273"/>
            <a:ext cx="1727200" cy="504825"/>
          </a:xfrm>
          <a:prstGeom prst="wedgeRoundRectCallout">
            <a:avLst>
              <a:gd name="adj1" fmla="val 27057"/>
              <a:gd name="adj2" fmla="val -88893"/>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研究開発における連携</a:t>
            </a:r>
          </a:p>
        </p:txBody>
      </p:sp>
      <p:sp>
        <p:nvSpPr>
          <p:cNvPr id="46" name="フッター プレースホルダ 45"/>
          <p:cNvSpPr>
            <a:spLocks noGrp="1"/>
          </p:cNvSpPr>
          <p:nvPr>
            <p:ph type="ftr" sz="quarter" idx="11"/>
          </p:nvPr>
        </p:nvSpPr>
        <p:spPr/>
        <p:txBody>
          <a:bodyPr/>
          <a:lstStyle/>
          <a:p>
            <a:r>
              <a:rPr kumimoji="0" lang="en-US" altLang="ja-JP" smtClean="0"/>
              <a:t>National Diet Library (NDL)</a:t>
            </a:r>
            <a:endParaRPr kumimoji="0" lang="en-US"/>
          </a:p>
        </p:txBody>
      </p:sp>
      <p:sp>
        <p:nvSpPr>
          <p:cNvPr id="49" name="正方形/長方形 48"/>
          <p:cNvSpPr/>
          <p:nvPr/>
        </p:nvSpPr>
        <p:spPr>
          <a:xfrm>
            <a:off x="-1071576" y="284324"/>
            <a:ext cx="100811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部内会議</a:t>
            </a:r>
          </a:p>
        </p:txBody>
      </p:sp>
    </p:spTree>
    <p:extLst>
      <p:ext uri="{BB962C8B-B14F-4D97-AF65-F5344CB8AC3E}">
        <p14:creationId xmlns:p14="http://schemas.microsoft.com/office/powerpoint/2010/main" val="3314094351"/>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457200" cy="457200"/>
          </a:xfrm>
          <a:prstGeom prst="ellipse">
            <a:avLst/>
          </a:prstGeom>
        </p:spPr>
        <p:txBody>
          <a:bodyPr/>
          <a:lstStyle/>
          <a:p>
            <a:pPr>
              <a:defRPr/>
            </a:pPr>
            <a:fld id="{5CBE7DF6-DC1C-4410-949E-874779C27DC5}" type="slidenum">
              <a:rPr lang="ja-JP" altLang="en-US" smtClean="0"/>
              <a:pPr>
                <a:defRPr/>
              </a:pPr>
              <a:t>86</a:t>
            </a:fld>
            <a:endParaRPr lang="ja-JP" altLang="en-US" dirty="0"/>
          </a:p>
        </p:txBody>
      </p:sp>
      <p:sp>
        <p:nvSpPr>
          <p:cNvPr id="6" name="フッター プレースホルダ 5"/>
          <p:cNvSpPr>
            <a:spLocks noGrp="1"/>
          </p:cNvSpPr>
          <p:nvPr>
            <p:ph type="ftr" sz="quarter" idx="4294967295"/>
          </p:nvPr>
        </p:nvSpPr>
        <p:spPr>
          <a:xfrm>
            <a:off x="3575720" y="6309320"/>
            <a:ext cx="5040560" cy="457200"/>
          </a:xfrm>
          <a:prstGeom prst="rect">
            <a:avLst/>
          </a:prstGeom>
        </p:spPr>
        <p:txBody>
          <a:bodyPr/>
          <a:lstStyle/>
          <a:p>
            <a:pPr>
              <a:defRPr/>
            </a:pPr>
            <a:r>
              <a:rPr lang="en-US" altLang="ja-JP" dirty="0" smtClean="0">
                <a:solidFill>
                  <a:srgbClr val="1F497D"/>
                </a:solidFill>
              </a:rPr>
              <a:t>EAJRS 2013 Paris Conference</a:t>
            </a:r>
          </a:p>
        </p:txBody>
      </p:sp>
      <p:sp>
        <p:nvSpPr>
          <p:cNvPr id="8" name="円柱 7"/>
          <p:cNvSpPr/>
          <p:nvPr/>
        </p:nvSpPr>
        <p:spPr>
          <a:xfrm>
            <a:off x="4871864" y="3212976"/>
            <a:ext cx="2808312" cy="1432176"/>
          </a:xfrm>
          <a:prstGeom prst="can">
            <a:avLst/>
          </a:prstGeom>
          <a:solidFill>
            <a:srgbClr val="FFFFCC"/>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9" name="円/楕円 8"/>
          <p:cNvSpPr/>
          <p:nvPr/>
        </p:nvSpPr>
        <p:spPr>
          <a:xfrm>
            <a:off x="4511824" y="1268760"/>
            <a:ext cx="3456384" cy="10584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3200" dirty="0">
              <a:solidFill>
                <a:prstClr val="black"/>
              </a:solidFill>
              <a:latin typeface="Meiryo UI" panose="020B0604030504040204" pitchFamily="50" charset="-128"/>
              <a:ea typeface="Meiryo UI" panose="020B0604030504040204" pitchFamily="50" charset="-128"/>
            </a:endParaRPr>
          </a:p>
        </p:txBody>
      </p:sp>
      <p:sp>
        <p:nvSpPr>
          <p:cNvPr id="10" name="下矢印 9"/>
          <p:cNvSpPr/>
          <p:nvPr/>
        </p:nvSpPr>
        <p:spPr>
          <a:xfrm>
            <a:off x="6023992" y="2398278"/>
            <a:ext cx="544796" cy="742691"/>
          </a:xfrm>
          <a:prstGeom prst="downArrow">
            <a:avLst>
              <a:gd name="adj1" fmla="val 3602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11" name="直線矢印コネクタ 10"/>
          <p:cNvCxnSpPr>
            <a:stCxn id="9" idx="5"/>
            <a:endCxn id="22" idx="1"/>
          </p:cNvCxnSpPr>
          <p:nvPr/>
        </p:nvCxnSpPr>
        <p:spPr>
          <a:xfrm rot="16200000" flipH="1">
            <a:off x="6818354" y="2815854"/>
            <a:ext cx="2192929" cy="9055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9" idx="5"/>
            <a:endCxn id="18" idx="2"/>
          </p:cNvCxnSpPr>
          <p:nvPr/>
        </p:nvCxnSpPr>
        <p:spPr>
          <a:xfrm rot="16200000" flipH="1">
            <a:off x="7412841" y="2221367"/>
            <a:ext cx="1684681" cy="158629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9" idx="5"/>
            <a:endCxn id="18" idx="1"/>
          </p:cNvCxnSpPr>
          <p:nvPr/>
        </p:nvCxnSpPr>
        <p:spPr>
          <a:xfrm rot="16200000" flipH="1">
            <a:off x="7822695" y="1811513"/>
            <a:ext cx="1328833" cy="205015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rot="5400000" flipH="1" flipV="1">
            <a:off x="5180507" y="4920558"/>
            <a:ext cx="720080" cy="4732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rot="5400000" flipH="1" flipV="1">
            <a:off x="5540547" y="5136582"/>
            <a:ext cx="792088" cy="1132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rot="16200000" flipV="1">
            <a:off x="5972598" y="5105795"/>
            <a:ext cx="792088" cy="17480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rot="16200000" flipV="1">
            <a:off x="6368641" y="4997783"/>
            <a:ext cx="720080" cy="31881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 name="円柱 17"/>
          <p:cNvSpPr/>
          <p:nvPr/>
        </p:nvSpPr>
        <p:spPr>
          <a:xfrm>
            <a:off x="9048328" y="3501008"/>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19" name="円柱 18"/>
          <p:cNvSpPr/>
          <p:nvPr/>
        </p:nvSpPr>
        <p:spPr>
          <a:xfrm>
            <a:off x="9624392" y="371703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0" name="円柱 19"/>
          <p:cNvSpPr/>
          <p:nvPr/>
        </p:nvSpPr>
        <p:spPr>
          <a:xfrm>
            <a:off x="8497782" y="3933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1" name="円柱 20"/>
          <p:cNvSpPr/>
          <p:nvPr/>
        </p:nvSpPr>
        <p:spPr>
          <a:xfrm>
            <a:off x="9073846" y="4149080"/>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2" name="円柱 21"/>
          <p:cNvSpPr/>
          <p:nvPr/>
        </p:nvSpPr>
        <p:spPr>
          <a:xfrm>
            <a:off x="7903742" y="4365104"/>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3" name="円柱 22"/>
          <p:cNvSpPr/>
          <p:nvPr/>
        </p:nvSpPr>
        <p:spPr>
          <a:xfrm>
            <a:off x="8623822" y="4581128"/>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4" name="円柱 23"/>
          <p:cNvSpPr/>
          <p:nvPr/>
        </p:nvSpPr>
        <p:spPr>
          <a:xfrm>
            <a:off x="484417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5" name="円柱 24"/>
          <p:cNvSpPr/>
          <p:nvPr/>
        </p:nvSpPr>
        <p:spPr>
          <a:xfrm>
            <a:off x="592429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6" name="円柱 25"/>
          <p:cNvSpPr/>
          <p:nvPr/>
        </p:nvSpPr>
        <p:spPr>
          <a:xfrm>
            <a:off x="700441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7" name="円柱 26"/>
          <p:cNvSpPr/>
          <p:nvPr/>
        </p:nvSpPr>
        <p:spPr>
          <a:xfrm>
            <a:off x="4988193" y="587727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8" name="円柱 27"/>
          <p:cNvSpPr/>
          <p:nvPr/>
        </p:nvSpPr>
        <p:spPr>
          <a:xfrm>
            <a:off x="6076697" y="58856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9" name="円柱 28"/>
          <p:cNvSpPr/>
          <p:nvPr/>
        </p:nvSpPr>
        <p:spPr>
          <a:xfrm>
            <a:off x="7156817" y="58856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0" name="円柱 29"/>
          <p:cNvSpPr/>
          <p:nvPr/>
        </p:nvSpPr>
        <p:spPr>
          <a:xfrm>
            <a:off x="5140593" y="602967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1" name="円柱 30"/>
          <p:cNvSpPr/>
          <p:nvPr/>
        </p:nvSpPr>
        <p:spPr>
          <a:xfrm>
            <a:off x="6315362" y="6038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2" name="円柱 31"/>
          <p:cNvSpPr/>
          <p:nvPr/>
        </p:nvSpPr>
        <p:spPr>
          <a:xfrm>
            <a:off x="7395482" y="6038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33" name="直線矢印コネクタ 32"/>
          <p:cNvCxnSpPr/>
          <p:nvPr/>
        </p:nvCxnSpPr>
        <p:spPr>
          <a:xfrm rot="16200000" flipV="1">
            <a:off x="6800688" y="4853767"/>
            <a:ext cx="720080" cy="60685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4" name="角丸四角形吹き出し 33"/>
          <p:cNvSpPr/>
          <p:nvPr/>
        </p:nvSpPr>
        <p:spPr>
          <a:xfrm>
            <a:off x="8256240" y="1916832"/>
            <a:ext cx="2304256" cy="936104"/>
          </a:xfrm>
          <a:prstGeom prst="wedgeRoundRectCallout">
            <a:avLst>
              <a:gd name="adj1" fmla="val -28806"/>
              <a:gd name="adj2" fmla="val 73841"/>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検索対象を動的に検索</a:t>
            </a:r>
          </a:p>
        </p:txBody>
      </p:sp>
      <p:sp>
        <p:nvSpPr>
          <p:cNvPr id="35" name="テキスト ボックス 16"/>
          <p:cNvSpPr txBox="1">
            <a:spLocks noChangeArrowheads="1"/>
          </p:cNvSpPr>
          <p:nvPr/>
        </p:nvSpPr>
        <p:spPr bwMode="auto">
          <a:xfrm>
            <a:off x="4799856" y="3677544"/>
            <a:ext cx="3024336"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en-US" altLang="ja-JP" sz="1600" b="1" dirty="0">
                <a:solidFill>
                  <a:prstClr val="black"/>
                </a:solidFill>
                <a:latin typeface="Meiryo UI" panose="020B0604030504040204" pitchFamily="50" charset="-128"/>
                <a:ea typeface="Meiryo UI" panose="020B0604030504040204" pitchFamily="50" charset="-128"/>
              </a:rPr>
              <a:t>NDL</a:t>
            </a:r>
            <a:r>
              <a:rPr lang="ja-JP" altLang="en-US" sz="1600" b="1" dirty="0">
                <a:solidFill>
                  <a:prstClr val="black"/>
                </a:solidFill>
                <a:latin typeface="Meiryo UI" panose="020B0604030504040204" pitchFamily="50" charset="-128"/>
                <a:ea typeface="Meiryo UI" panose="020B0604030504040204" pitchFamily="50" charset="-128"/>
              </a:rPr>
              <a:t>サーチのデータベース</a:t>
            </a:r>
            <a:endParaRPr lang="en-US" altLang="ja-JP" sz="16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b="1" dirty="0">
                <a:solidFill>
                  <a:prstClr val="black"/>
                </a:solidFill>
                <a:latin typeface="Meiryo UI" panose="020B0604030504040204" pitchFamily="50" charset="-128"/>
                <a:ea typeface="Meiryo UI" panose="020B0604030504040204" pitchFamily="50" charset="-128"/>
              </a:rPr>
              <a:t>（約</a:t>
            </a:r>
            <a:r>
              <a:rPr lang="en-US" altLang="ja-JP" sz="1600" b="1" dirty="0">
                <a:solidFill>
                  <a:prstClr val="black"/>
                </a:solidFill>
                <a:latin typeface="Meiryo UI" panose="020B0604030504040204" pitchFamily="50" charset="-128"/>
                <a:ea typeface="Meiryo UI" panose="020B0604030504040204" pitchFamily="50" charset="-128"/>
              </a:rPr>
              <a:t>7,300</a:t>
            </a:r>
            <a:r>
              <a:rPr lang="ja-JP" altLang="en-US" sz="1600" b="1" dirty="0">
                <a:solidFill>
                  <a:prstClr val="black"/>
                </a:solidFill>
                <a:latin typeface="Meiryo UI" panose="020B0604030504040204" pitchFamily="50" charset="-128"/>
                <a:ea typeface="Meiryo UI" panose="020B0604030504040204" pitchFamily="50" charset="-128"/>
              </a:rPr>
              <a:t>万件のメタデータ）</a:t>
            </a:r>
          </a:p>
        </p:txBody>
      </p:sp>
      <p:sp>
        <p:nvSpPr>
          <p:cNvPr id="36" name="テキスト ボックス 16"/>
          <p:cNvSpPr txBox="1">
            <a:spLocks noChangeArrowheads="1"/>
          </p:cNvSpPr>
          <p:nvPr/>
        </p:nvSpPr>
        <p:spPr bwMode="auto">
          <a:xfrm>
            <a:off x="4943872" y="6093296"/>
            <a:ext cx="3312368" cy="338554"/>
          </a:xfrm>
          <a:prstGeom prst="rect">
            <a:avLst/>
          </a:prstGeom>
          <a:solidFill>
            <a:schemeClr val="bg1">
              <a:alpha val="80000"/>
            </a:schemeClr>
          </a:solidFill>
          <a:ln w="9525">
            <a:noFill/>
            <a:miter lim="800000"/>
            <a:headEnd/>
            <a:tailEnd/>
          </a:ln>
        </p:spPr>
        <p:txBody>
          <a:bodyPr wrap="square">
            <a:spAutoFit/>
          </a:bodyPr>
          <a:lstStyle/>
          <a:p>
            <a:pPr algn="ctr" fontAlgn="base">
              <a:spcBef>
                <a:spcPct val="0"/>
              </a:spcBef>
              <a:spcAft>
                <a:spcPct val="0"/>
              </a:spcAft>
            </a:pPr>
            <a:r>
              <a:rPr lang="ja-JP" altLang="en-US" sz="1600" b="1" dirty="0">
                <a:solidFill>
                  <a:prstClr val="black"/>
                </a:solidFill>
                <a:latin typeface="Meiryo UI" panose="020B0604030504040204" pitchFamily="50" charset="-128"/>
                <a:ea typeface="Meiryo UI" panose="020B0604030504040204" pitchFamily="50" charset="-128"/>
              </a:rPr>
              <a:t>ハーベスト対象のデータベース</a:t>
            </a:r>
          </a:p>
        </p:txBody>
      </p:sp>
      <p:sp>
        <p:nvSpPr>
          <p:cNvPr id="37" name="テキスト ボックス 16"/>
          <p:cNvSpPr txBox="1">
            <a:spLocks noChangeArrowheads="1"/>
          </p:cNvSpPr>
          <p:nvPr/>
        </p:nvSpPr>
        <p:spPr bwMode="auto">
          <a:xfrm>
            <a:off x="8219628" y="4428402"/>
            <a:ext cx="2124844" cy="584775"/>
          </a:xfrm>
          <a:prstGeom prst="rect">
            <a:avLst/>
          </a:prstGeom>
          <a:solidFill>
            <a:schemeClr val="bg1">
              <a:alpha val="77000"/>
            </a:schemeClr>
          </a:solidFill>
          <a:ln w="9525">
            <a:noFill/>
            <a:miter lim="800000"/>
            <a:headEnd/>
            <a:tailEnd/>
          </a:ln>
        </p:spPr>
        <p:txBody>
          <a:bodyPr wrap="square">
            <a:spAutoFit/>
          </a:bodyPr>
          <a:lstStyle/>
          <a:p>
            <a:pPr algn="ctr" fontAlgn="base">
              <a:spcBef>
                <a:spcPct val="0"/>
              </a:spcBef>
              <a:spcAft>
                <a:spcPct val="0"/>
              </a:spcAft>
            </a:pPr>
            <a:r>
              <a:rPr lang="ja-JP" altLang="en-US" sz="1600" b="1" dirty="0">
                <a:solidFill>
                  <a:srgbClr val="333333"/>
                </a:solidFill>
                <a:latin typeface="Meiryo UI" panose="020B0604030504040204" pitchFamily="50" charset="-128"/>
                <a:ea typeface="Meiryo UI" panose="020B0604030504040204" pitchFamily="50" charset="-128"/>
              </a:rPr>
              <a:t>横断検索対象の</a:t>
            </a:r>
            <a:endParaRPr lang="en-US" altLang="ja-JP" sz="1600" b="1" dirty="0">
              <a:solidFill>
                <a:srgbClr val="333333"/>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b="1" dirty="0">
                <a:solidFill>
                  <a:srgbClr val="333333"/>
                </a:solidFill>
                <a:latin typeface="Meiryo UI" panose="020B0604030504040204" pitchFamily="50" charset="-128"/>
                <a:ea typeface="Meiryo UI" panose="020B0604030504040204" pitchFamily="50" charset="-128"/>
              </a:rPr>
              <a:t>データベース</a:t>
            </a:r>
          </a:p>
        </p:txBody>
      </p:sp>
      <p:sp>
        <p:nvSpPr>
          <p:cNvPr id="39" name="角丸四角形吹き出し 38"/>
          <p:cNvSpPr/>
          <p:nvPr/>
        </p:nvSpPr>
        <p:spPr>
          <a:xfrm>
            <a:off x="1596008" y="5013176"/>
            <a:ext cx="3131840" cy="720080"/>
          </a:xfrm>
          <a:prstGeom prst="wedgeRoundRectCallout">
            <a:avLst>
              <a:gd name="adj1" fmla="val 72689"/>
              <a:gd name="adj2" fmla="val -38301"/>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メタデータを事前に収集</a:t>
            </a:r>
          </a:p>
        </p:txBody>
      </p:sp>
      <p:sp>
        <p:nvSpPr>
          <p:cNvPr id="55" name="テキスト ボックス 54"/>
          <p:cNvSpPr txBox="1"/>
          <p:nvPr/>
        </p:nvSpPr>
        <p:spPr bwMode="auto">
          <a:xfrm>
            <a:off x="4583832" y="1556792"/>
            <a:ext cx="3456384" cy="936104"/>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rmAutofit/>
          </a:bodyPr>
          <a:lstStyle/>
          <a:p>
            <a:pPr algn="ctr" fontAlgn="base">
              <a:spcBef>
                <a:spcPct val="0"/>
              </a:spcBef>
              <a:spcAft>
                <a:spcPct val="0"/>
              </a:spcAft>
            </a:pPr>
            <a:r>
              <a:rPr lang="ja-JP" altLang="en-US" sz="2200" b="1" dirty="0">
                <a:solidFill>
                  <a:prstClr val="black"/>
                </a:solidFill>
                <a:latin typeface="Meiryo UI" panose="020B0604030504040204" pitchFamily="50" charset="-128"/>
                <a:ea typeface="Meiryo UI" panose="020B0604030504040204" pitchFamily="50" charset="-128"/>
              </a:rPr>
              <a:t>検索ボタンを押すと</a:t>
            </a:r>
            <a:r>
              <a:rPr lang="en-US" altLang="ja-JP" sz="2200" b="1" dirty="0">
                <a:solidFill>
                  <a:prstClr val="black"/>
                </a:solidFill>
                <a:latin typeface="Meiryo UI" panose="020B0604030504040204" pitchFamily="50" charset="-128"/>
                <a:ea typeface="Meiryo UI" panose="020B0604030504040204" pitchFamily="50" charset="-128"/>
              </a:rPr>
              <a:t>… </a:t>
            </a:r>
          </a:p>
          <a:p>
            <a:pPr algn="ctr" fontAlgn="base">
              <a:spcBef>
                <a:spcPct val="0"/>
              </a:spcBef>
              <a:spcAft>
                <a:spcPct val="0"/>
              </a:spcAft>
            </a:pPr>
            <a:endParaRPr lang="ja-JP" altLang="en-US" sz="2200" dirty="0">
              <a:solidFill>
                <a:srgbClr val="333333"/>
              </a:solidFill>
              <a:latin typeface="Meiryo UI" panose="020B0604030504040204" pitchFamily="50" charset="-128"/>
              <a:ea typeface="Meiryo UI" panose="020B0604030504040204" pitchFamily="50" charset="-128"/>
            </a:endParaRPr>
          </a:p>
        </p:txBody>
      </p:sp>
      <p:sp>
        <p:nvSpPr>
          <p:cNvPr id="40" name="タイトル 1"/>
          <p:cNvSpPr txBox="1">
            <a:spLocks/>
          </p:cNvSpPr>
          <p:nvPr/>
        </p:nvSpPr>
        <p:spPr bwMode="auto">
          <a:xfrm>
            <a:off x="0" y="0"/>
            <a:ext cx="12192000" cy="1124745"/>
          </a:xfrm>
          <a:prstGeom prst="rect">
            <a:avLst/>
          </a:prstGeom>
          <a:noFill/>
          <a:ln w="9525">
            <a:noFill/>
            <a:miter lim="800000"/>
            <a:headEnd/>
            <a:tailEnd/>
          </a:ln>
        </p:spPr>
        <p:txBody>
          <a:bodyPr vert="horz" wrap="square" lIns="91440" tIns="45720" rIns="91440" bIns="91440" numCol="1" anchor="ctr" anchorCtr="0" compatLnSpc="1">
            <a:prstTxWarp prst="textNoShape">
              <a:avLst/>
            </a:prstTxWarp>
            <a:noAutofit/>
          </a:bodyPr>
          <a:lstStyle/>
          <a:p>
            <a:pPr algn="ctr" eaLnBrk="0" fontAlgn="base" hangingPunct="0">
              <a:spcBef>
                <a:spcPct val="0"/>
              </a:spcBef>
              <a:spcAft>
                <a:spcPct val="0"/>
              </a:spcAft>
              <a:defRPr/>
            </a:pPr>
            <a:r>
              <a:rPr lang="ja-JP" altLang="en-US" sz="3600" dirty="0" smtClean="0">
                <a:latin typeface="Meiryo UI" panose="020B0604030504040204" pitchFamily="50" charset="-128"/>
                <a:ea typeface="Meiryo UI" panose="020B0604030504040204" pitchFamily="50" charset="-128"/>
                <a:cs typeface="+mj-cs"/>
              </a:rPr>
              <a:t>国立</a:t>
            </a:r>
            <a:r>
              <a:rPr lang="ja-JP" altLang="en-US" sz="3600" dirty="0">
                <a:latin typeface="Meiryo UI" panose="020B0604030504040204" pitchFamily="50" charset="-128"/>
                <a:ea typeface="Meiryo UI" panose="020B0604030504040204" pitchFamily="50" charset="-128"/>
                <a:cs typeface="+mj-cs"/>
              </a:rPr>
              <a:t>国会図書館</a:t>
            </a:r>
            <a:r>
              <a:rPr lang="ja-JP" altLang="en-US" sz="3600" dirty="0" smtClean="0">
                <a:latin typeface="Meiryo UI" panose="020B0604030504040204" pitchFamily="50" charset="-128"/>
                <a:ea typeface="Meiryo UI" panose="020B0604030504040204" pitchFamily="50" charset="-128"/>
                <a:cs typeface="+mj-cs"/>
              </a:rPr>
              <a:t>サーチ：</a:t>
            </a:r>
            <a:r>
              <a:rPr lang="ja-JP" altLang="en-US" sz="3600" dirty="0">
                <a:latin typeface="Meiryo UI" panose="020B0604030504040204" pitchFamily="50" charset="-128"/>
                <a:ea typeface="Meiryo UI" panose="020B0604030504040204" pitchFamily="50" charset="-128"/>
                <a:cs typeface="+mj-cs"/>
              </a:rPr>
              <a:t>検索の仕組み</a:t>
            </a:r>
          </a:p>
        </p:txBody>
      </p:sp>
    </p:spTree>
    <p:extLst>
      <p:ext uri="{BB962C8B-B14F-4D97-AF65-F5344CB8AC3E}">
        <p14:creationId xmlns:p14="http://schemas.microsoft.com/office/powerpoint/2010/main" val="20186517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en-US" altLang="ja-JP" dirty="0"/>
              <a:t>NDL</a:t>
            </a:r>
            <a:r>
              <a:rPr lang="ja-JP" altLang="ja-JP" dirty="0" smtClean="0"/>
              <a:t>サーチ</a:t>
            </a:r>
            <a:r>
              <a:rPr lang="ja-JP" altLang="en-US" dirty="0" smtClean="0"/>
              <a:t>の挑戦</a:t>
            </a:r>
            <a:endParaRPr lang="ja-JP" altLang="ja-JP"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87</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40656685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kumimoji="1" lang="en-US" altLang="ja-JP" dirty="0" err="1" smtClean="0"/>
              <a:t>NDLSearch</a:t>
            </a:r>
            <a:r>
              <a:rPr kumimoji="1" lang="ja-JP" altLang="en-US" dirty="0" smtClean="0"/>
              <a:t>の新たな挑戦</a:t>
            </a:r>
            <a:r>
              <a:rPr lang="ja-JP" altLang="en-US" sz="3600" dirty="0" smtClean="0"/>
              <a:t>（</a:t>
            </a:r>
            <a:r>
              <a:rPr lang="ja-JP" altLang="en-US" sz="3600" dirty="0"/>
              <a:t>１）目的　</a:t>
            </a:r>
            <a:endParaRPr kumimoji="1" lang="ja-JP" altLang="en-US" dirty="0"/>
          </a:p>
        </p:txBody>
      </p:sp>
      <p:sp>
        <p:nvSpPr>
          <p:cNvPr id="3" name="コンテンツ プレースホルダ 2"/>
          <p:cNvSpPr>
            <a:spLocks noGrp="1"/>
          </p:cNvSpPr>
          <p:nvPr>
            <p:ph idx="1"/>
          </p:nvPr>
        </p:nvSpPr>
        <p:spPr>
          <a:xfrm>
            <a:off x="606175" y="1370386"/>
            <a:ext cx="11209106" cy="5487614"/>
          </a:xfrm>
        </p:spPr>
        <p:txBody>
          <a:bodyPr>
            <a:normAutofit fontScale="62500" lnSpcReduction="20000"/>
          </a:bodyPr>
          <a:lstStyle/>
          <a:p>
            <a:r>
              <a:rPr lang="ja-JP" altLang="en-US" dirty="0" smtClean="0"/>
              <a:t>新しい検索サービスは、</a:t>
            </a:r>
            <a:endParaRPr lang="en-US" altLang="ja-JP" dirty="0" smtClean="0"/>
          </a:p>
          <a:p>
            <a:pPr lvl="1"/>
            <a:r>
              <a:rPr lang="en-US" altLang="ja-JP" dirty="0" smtClean="0"/>
              <a:t>2012</a:t>
            </a:r>
            <a:r>
              <a:rPr lang="ja-JP" altLang="en-US" dirty="0" smtClean="0"/>
              <a:t>年</a:t>
            </a:r>
            <a:r>
              <a:rPr lang="en-US" altLang="ja-JP" dirty="0" smtClean="0"/>
              <a:t>1</a:t>
            </a:r>
            <a:r>
              <a:rPr lang="ja-JP" altLang="en-US" dirty="0" smtClean="0"/>
              <a:t>月に、国立国会図書館は、当館の検索サービスの窓口</a:t>
            </a:r>
            <a:endParaRPr lang="en-US" altLang="ja-JP" dirty="0" smtClean="0"/>
          </a:p>
          <a:p>
            <a:pPr lvl="1"/>
            <a:r>
              <a:rPr lang="ja-JP" altLang="en-US" dirty="0" smtClean="0"/>
              <a:t>新たに「国立国会図書館サーチ」の提供を開始</a:t>
            </a:r>
            <a:endParaRPr lang="en-US" altLang="ja-JP" dirty="0" smtClean="0"/>
          </a:p>
          <a:p>
            <a:pPr lvl="1"/>
            <a:r>
              <a:rPr lang="ja-JP" altLang="en-US" dirty="0" smtClean="0"/>
              <a:t>利用者の情報の探索・発見を支援するためのもので</a:t>
            </a:r>
            <a:endParaRPr lang="en-US" altLang="ja-JP" dirty="0" smtClean="0"/>
          </a:p>
          <a:p>
            <a:pPr lvl="1"/>
            <a:r>
              <a:rPr lang="ja-JP" altLang="en-US" dirty="0" smtClean="0"/>
              <a:t>これまで</a:t>
            </a:r>
            <a:r>
              <a:rPr lang="en-US" altLang="ja-JP" dirty="0" smtClean="0"/>
              <a:t>OPAC</a:t>
            </a:r>
            <a:r>
              <a:rPr lang="ja-JP" altLang="en-US" dirty="0" err="1" smtClean="0"/>
              <a:t>が提</a:t>
            </a:r>
            <a:r>
              <a:rPr lang="ja-JP" altLang="en-US" dirty="0" smtClean="0"/>
              <a:t>供してきた蔵書検索サービスを大幅に拡張</a:t>
            </a:r>
          </a:p>
          <a:p>
            <a:r>
              <a:rPr lang="ja-JP" altLang="en-US" dirty="0" smtClean="0"/>
              <a:t>第一に、</a:t>
            </a:r>
            <a:endParaRPr lang="en-US" altLang="ja-JP" dirty="0" smtClean="0"/>
          </a:p>
          <a:p>
            <a:pPr lvl="1"/>
            <a:r>
              <a:rPr lang="ja-JP" altLang="en-US" dirty="0" smtClean="0"/>
              <a:t>電子ジャーナルやデジタル化資料等の様々なデジタルコンテンツを統合検索し、一元的に利用できるように</a:t>
            </a:r>
            <a:endParaRPr lang="en-US" altLang="ja-JP" dirty="0" smtClean="0"/>
          </a:p>
          <a:p>
            <a:pPr lvl="2"/>
            <a:r>
              <a:rPr lang="en-US" altLang="ja-JP" dirty="0" smtClean="0"/>
              <a:t>OPAC</a:t>
            </a:r>
            <a:r>
              <a:rPr lang="ja-JP" altLang="en-US" dirty="0" smtClean="0"/>
              <a:t>がこれまで守備範囲としてきた紙資料に加えて、</a:t>
            </a:r>
            <a:endParaRPr lang="en-US" altLang="ja-JP" dirty="0" smtClean="0"/>
          </a:p>
          <a:p>
            <a:pPr lvl="1"/>
            <a:r>
              <a:rPr lang="ja-JP" altLang="en-US" dirty="0" smtClean="0"/>
              <a:t>コンテンツの発見、コンテンツへのナビゲーションのためのツールとしての役割を果たす</a:t>
            </a:r>
            <a:endParaRPr lang="en-US" altLang="ja-JP" dirty="0" smtClean="0"/>
          </a:p>
          <a:p>
            <a:pPr lvl="2"/>
            <a:r>
              <a:rPr lang="ja-JP" altLang="en-US" dirty="0" smtClean="0"/>
              <a:t>所蔵資料のデジタル化やインターネット上で提供、公開されている資料の制度収集等により大規模に蓄積が進んでいるデジタルコンテンツの利用を促すために、</a:t>
            </a:r>
          </a:p>
          <a:p>
            <a:r>
              <a:rPr lang="ja-JP" altLang="en-US" dirty="0" smtClean="0"/>
              <a:t>第二に、</a:t>
            </a:r>
            <a:endParaRPr lang="en-US" altLang="ja-JP" dirty="0" smtClean="0"/>
          </a:p>
          <a:p>
            <a:pPr lvl="1"/>
            <a:r>
              <a:rPr lang="ja-JP" altLang="en-US" dirty="0" smtClean="0"/>
              <a:t>全国の公共図書館、大学図書館等の所蔵資料やデジタルコンテンツを統合検索できるようにする</a:t>
            </a:r>
            <a:endParaRPr lang="en-US" altLang="ja-JP" dirty="0" smtClean="0"/>
          </a:p>
          <a:p>
            <a:pPr lvl="2"/>
            <a:r>
              <a:rPr lang="ja-JP" altLang="en-US" dirty="0" smtClean="0"/>
              <a:t>当館の蔵書やデジタルコンテンツだけではなく、</a:t>
            </a:r>
            <a:endParaRPr lang="en-US" altLang="ja-JP" dirty="0" smtClean="0"/>
          </a:p>
          <a:p>
            <a:pPr lvl="1"/>
            <a:r>
              <a:rPr lang="ja-JP" altLang="en-US" dirty="0" smtClean="0"/>
              <a:t>国立図書館として、日本の図書館資料資源を総覧できるようにする</a:t>
            </a:r>
            <a:endParaRPr lang="en-US" altLang="ja-JP" dirty="0" smtClean="0"/>
          </a:p>
          <a:p>
            <a:pPr lvl="2"/>
            <a:r>
              <a:rPr lang="ja-JP" altLang="en-US" dirty="0" smtClean="0"/>
              <a:t>全国の図書館が相互に連携・協力して、国民の情報アクセス向上の基盤となる</a:t>
            </a:r>
            <a:endParaRPr lang="en-US" altLang="ja-JP" dirty="0" smtClean="0"/>
          </a:p>
          <a:p>
            <a:pPr lvl="1"/>
            <a:r>
              <a:rPr lang="ja-JP" altLang="en-US" dirty="0" smtClean="0"/>
              <a:t>図書館資料資源に止まらず、博物館、美術館、文書館等の文化機関の所蔵資料やデジタルコンテンツも統合検索の対象とする</a:t>
            </a:r>
            <a:endParaRPr lang="en-US" altLang="ja-JP" dirty="0" smtClean="0"/>
          </a:p>
          <a:p>
            <a:pPr lvl="2"/>
            <a:r>
              <a:rPr lang="ja-JP" altLang="en-US" dirty="0" smtClean="0"/>
              <a:t>各文化機関が所蔵する資料を、空間的な制約を越えて共有し、相互に関連付けて利用できるようにすることで、文化情報資源の利活用のための基盤を整備し、新しい文化・知識の創造に貢献することを目的とする。</a:t>
            </a:r>
          </a:p>
          <a:p>
            <a:r>
              <a:rPr lang="ja-JP" altLang="en-US" dirty="0" smtClean="0"/>
              <a:t>第三に、</a:t>
            </a:r>
            <a:endParaRPr lang="en-US" altLang="ja-JP" dirty="0" smtClean="0"/>
          </a:p>
          <a:p>
            <a:pPr lvl="1"/>
            <a:r>
              <a:rPr lang="ja-JP" altLang="en-US" dirty="0" smtClean="0"/>
              <a:t>機械的連携機能（</a:t>
            </a:r>
            <a:r>
              <a:rPr lang="en-US" altLang="ja-JP" dirty="0" smtClean="0"/>
              <a:t>API</a:t>
            </a:r>
            <a:r>
              <a:rPr lang="ja-JP" altLang="en-US" dirty="0" smtClean="0"/>
              <a:t>）を提供することにより、「国立国会図書館サーチ」の機能やメタデータを活用</a:t>
            </a:r>
            <a:endParaRPr lang="en-US" altLang="ja-JP" dirty="0" smtClean="0"/>
          </a:p>
          <a:p>
            <a:pPr lvl="2"/>
            <a:r>
              <a:rPr lang="ja-JP" altLang="en-US" dirty="0" smtClean="0"/>
              <a:t>国内外で様々な情報サービスが創造され、データが広く社会で活用されるようにすることを目指しています。</a:t>
            </a:r>
            <a:endParaRPr lang="en-US" altLang="ja-JP" dirty="0" smtClean="0"/>
          </a:p>
          <a:p>
            <a:pPr lvl="1"/>
            <a:r>
              <a:rPr lang="ja-JP" altLang="en-US" dirty="0" smtClean="0"/>
              <a:t>特に、当館が作成する書誌情報を、公共図書館、学校図書館等に迅速かつ無償で提供する</a:t>
            </a:r>
            <a:endParaRPr lang="en-US" altLang="ja-JP" dirty="0" smtClean="0"/>
          </a:p>
          <a:p>
            <a:pPr lvl="2"/>
            <a:r>
              <a:rPr lang="ja-JP" altLang="en-US" dirty="0" smtClean="0"/>
              <a:t>日本の公共的な書誌情報基盤としての役割を担うことを目的とする</a:t>
            </a:r>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88</a:t>
            </a:fld>
            <a:endParaRPr kumimoji="0" lang="en-US"/>
          </a:p>
        </p:txBody>
      </p:sp>
      <p:sp>
        <p:nvSpPr>
          <p:cNvPr id="7" name="正方形/長方形 6"/>
          <p:cNvSpPr/>
          <p:nvPr/>
        </p:nvSpPr>
        <p:spPr>
          <a:xfrm>
            <a:off x="1524000" y="908721"/>
            <a:ext cx="9144000" cy="461665"/>
          </a:xfrm>
          <a:prstGeom prst="rect">
            <a:avLst/>
          </a:prstGeom>
        </p:spPr>
        <p:txBody>
          <a:bodyPr wrap="square">
            <a:spAutoFit/>
          </a:bodyPr>
          <a:lstStyle/>
          <a:p>
            <a:pPr algn="ctr"/>
            <a:r>
              <a:rPr lang="ja-JP" altLang="en-US" sz="2400" dirty="0">
                <a:latin typeface="HG丸ｺﾞｼｯｸM-PRO" pitchFamily="50" charset="-128"/>
                <a:ea typeface="HG丸ｺﾞｼｯｸM-PRO" pitchFamily="50" charset="-128"/>
              </a:rPr>
              <a:t>組織の垣根を越えて、１つの</a:t>
            </a:r>
            <a:r>
              <a:rPr lang="en-US" altLang="ja-JP" sz="2400" dirty="0">
                <a:latin typeface="HG丸ｺﾞｼｯｸM-PRO" pitchFamily="50" charset="-128"/>
                <a:ea typeface="HG丸ｺﾞｼｯｸM-PRO" pitchFamily="50" charset="-128"/>
              </a:rPr>
              <a:t>DB</a:t>
            </a:r>
            <a:r>
              <a:rPr lang="ja-JP" altLang="en-US" sz="2400" dirty="0">
                <a:latin typeface="HG丸ｺﾞｼｯｸM-PRO" pitchFamily="50" charset="-128"/>
                <a:ea typeface="HG丸ｺﾞｼｯｸM-PRO" pitchFamily="50" charset="-128"/>
              </a:rPr>
              <a:t>として利用できるように</a:t>
            </a:r>
          </a:p>
        </p:txBody>
      </p:sp>
    </p:spTree>
    <p:extLst>
      <p:ext uri="{BB962C8B-B14F-4D97-AF65-F5344CB8AC3E}">
        <p14:creationId xmlns:p14="http://schemas.microsoft.com/office/powerpoint/2010/main" val="14755725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83578"/>
          </a:xfrm>
        </p:spPr>
        <p:txBody>
          <a:bodyPr>
            <a:normAutofit/>
          </a:bodyPr>
          <a:lstStyle/>
          <a:p>
            <a:r>
              <a:rPr lang="en-US" altLang="ja-JP" dirty="0" err="1" smtClean="0"/>
              <a:t>NDLSearch</a:t>
            </a:r>
            <a:r>
              <a:rPr lang="ja-JP" altLang="en-US" dirty="0" smtClean="0"/>
              <a:t>の新たな挑戦</a:t>
            </a:r>
            <a:r>
              <a:rPr lang="ja-JP" altLang="en-US" sz="3600" dirty="0" smtClean="0"/>
              <a:t>（</a:t>
            </a:r>
            <a:r>
              <a:rPr lang="en-US" altLang="ja-JP" sz="3600" dirty="0"/>
              <a:t>2</a:t>
            </a:r>
            <a:r>
              <a:rPr lang="ja-JP" altLang="en-US" sz="3600" dirty="0"/>
              <a:t>）現在有している機能</a:t>
            </a:r>
          </a:p>
        </p:txBody>
      </p:sp>
      <p:sp>
        <p:nvSpPr>
          <p:cNvPr id="3" name="コンテンツ プレースホルダ 2"/>
          <p:cNvSpPr>
            <a:spLocks noGrp="1"/>
          </p:cNvSpPr>
          <p:nvPr>
            <p:ph idx="1"/>
          </p:nvPr>
        </p:nvSpPr>
        <p:spPr>
          <a:xfrm>
            <a:off x="503434" y="1027416"/>
            <a:ext cx="11404314" cy="5641944"/>
          </a:xfrm>
        </p:spPr>
        <p:txBody>
          <a:bodyPr>
            <a:normAutofit fontScale="70000" lnSpcReduction="20000"/>
          </a:bodyPr>
          <a:lstStyle/>
          <a:p>
            <a:r>
              <a:rPr lang="ja-JP" altLang="en-US" dirty="0" smtClean="0"/>
              <a:t>まず、統合検索の対象は、</a:t>
            </a:r>
            <a:endParaRPr lang="en-US" altLang="ja-JP" dirty="0" smtClean="0"/>
          </a:p>
          <a:p>
            <a:pPr lvl="1"/>
            <a:r>
              <a:rPr lang="ja-JP" altLang="en-US" dirty="0" smtClean="0"/>
              <a:t>国内外のおよそ</a:t>
            </a:r>
            <a:r>
              <a:rPr lang="en-US" altLang="ja-JP" dirty="0" smtClean="0"/>
              <a:t>200</a:t>
            </a:r>
            <a:r>
              <a:rPr lang="ja-JP" altLang="en-US" dirty="0" smtClean="0"/>
              <a:t>のデータベースです。</a:t>
            </a:r>
            <a:r>
              <a:rPr lang="en-US" altLang="ja-JP" dirty="0" smtClean="0"/>
              <a:t>7,400</a:t>
            </a:r>
            <a:r>
              <a:rPr lang="ja-JP" altLang="en-US" dirty="0" smtClean="0"/>
              <a:t>万件余のメタデータを収集し、検索対象とする。検索件数は、月間</a:t>
            </a:r>
            <a:r>
              <a:rPr lang="en-US" altLang="ja-JP" dirty="0" smtClean="0"/>
              <a:t>170</a:t>
            </a:r>
            <a:r>
              <a:rPr lang="ja-JP" altLang="en-US" dirty="0" smtClean="0"/>
              <a:t>万件程度</a:t>
            </a:r>
          </a:p>
          <a:p>
            <a:r>
              <a:rPr lang="ja-JP" altLang="en-US" dirty="0" smtClean="0"/>
              <a:t>国内刊行図書については、</a:t>
            </a:r>
            <a:endParaRPr lang="en-US" altLang="ja-JP" dirty="0" smtClean="0"/>
          </a:p>
          <a:p>
            <a:pPr lvl="1"/>
            <a:r>
              <a:rPr lang="ja-JP" altLang="en-US" dirty="0" smtClean="0"/>
              <a:t>出版界との連携により、刊行前の書誌情報（出版情報）から、刊行直後の新着情報（作成中書誌情報）、そして完成書誌までを一貫して提供</a:t>
            </a:r>
            <a:endParaRPr lang="en-US" altLang="ja-JP" dirty="0" smtClean="0"/>
          </a:p>
          <a:p>
            <a:pPr lvl="1"/>
            <a:r>
              <a:rPr lang="ja-JP" altLang="en-US" dirty="0" smtClean="0"/>
              <a:t>これにより、出版から書誌情報提供までのタイムラグを解消。</a:t>
            </a:r>
            <a:endParaRPr lang="en-US" altLang="ja-JP" dirty="0" smtClean="0"/>
          </a:p>
          <a:p>
            <a:pPr lvl="1"/>
            <a:r>
              <a:rPr lang="ja-JP" altLang="en-US" dirty="0" smtClean="0"/>
              <a:t>また、様々な機関から収集した多数のメタデータに対して、</a:t>
            </a:r>
            <a:r>
              <a:rPr lang="en-US" altLang="ja-JP" dirty="0" smtClean="0"/>
              <a:t>IFLA</a:t>
            </a:r>
            <a:r>
              <a:rPr lang="ja-JP" altLang="en-US" dirty="0" smtClean="0"/>
              <a:t>の</a:t>
            </a:r>
            <a:r>
              <a:rPr lang="en-US" altLang="ja-JP" dirty="0" smtClean="0"/>
              <a:t>FRBR</a:t>
            </a:r>
            <a:r>
              <a:rPr lang="ja-JP" altLang="en-US" dirty="0" smtClean="0"/>
              <a:t>（書誌レコードの機能要件）モデル（目録が果たす機能を利用者の観点から見直し、モデル化したもの）を指向した著作同定の仕組みを適用</a:t>
            </a:r>
            <a:endParaRPr lang="en-US" altLang="ja-JP" dirty="0" smtClean="0"/>
          </a:p>
          <a:p>
            <a:pPr lvl="2"/>
            <a:r>
              <a:rPr lang="ja-JP" altLang="en-US" dirty="0" smtClean="0"/>
              <a:t>同一資料や関連資料（形態を異にする同一著作）をグループ化して表示</a:t>
            </a:r>
          </a:p>
          <a:p>
            <a:r>
              <a:rPr lang="ja-JP" altLang="en-US" dirty="0" smtClean="0"/>
              <a:t>さらに、</a:t>
            </a:r>
            <a:endParaRPr lang="en-US" altLang="ja-JP" dirty="0" smtClean="0"/>
          </a:p>
          <a:p>
            <a:pPr lvl="1"/>
            <a:r>
              <a:rPr lang="ja-JP" altLang="en-US" dirty="0" smtClean="0"/>
              <a:t>国立博物館や国立美術館、国立公文書館が所蔵する博物資料、美術品、文書等を図書館の文献とともに統合検索できるところも特長</a:t>
            </a:r>
            <a:endParaRPr lang="en-US" altLang="ja-JP" dirty="0" smtClean="0"/>
          </a:p>
          <a:p>
            <a:pPr lvl="2"/>
            <a:r>
              <a:rPr lang="ja-JP" altLang="en-US" dirty="0" smtClean="0"/>
              <a:t>例えば、日本最古の歌集である</a:t>
            </a:r>
            <a:r>
              <a:rPr lang="en-US" altLang="ja-JP" dirty="0" smtClean="0"/>
              <a:t>『</a:t>
            </a:r>
            <a:r>
              <a:rPr lang="ja-JP" altLang="en-US" dirty="0" smtClean="0"/>
              <a:t>万葉集</a:t>
            </a:r>
            <a:r>
              <a:rPr lang="en-US" altLang="ja-JP" dirty="0" smtClean="0"/>
              <a:t>』</a:t>
            </a:r>
            <a:r>
              <a:rPr lang="ja-JP" altLang="en-US" dirty="0" smtClean="0"/>
              <a:t>を検索しますと、国立博物館が所蔵する古写本（国宝）の高精細デジタル画像と、全国の図書館や研究機関が所蔵する</a:t>
            </a:r>
            <a:r>
              <a:rPr lang="en-US" altLang="ja-JP" dirty="0" smtClean="0"/>
              <a:t>『</a:t>
            </a:r>
            <a:r>
              <a:rPr lang="ja-JP" altLang="en-US" dirty="0" smtClean="0"/>
              <a:t>万葉集</a:t>
            </a:r>
            <a:r>
              <a:rPr lang="en-US" altLang="ja-JP" dirty="0" smtClean="0"/>
              <a:t>』</a:t>
            </a:r>
            <a:r>
              <a:rPr lang="ja-JP" altLang="en-US" dirty="0" smtClean="0"/>
              <a:t>の研究書や解説書などを同時に探すことができる</a:t>
            </a:r>
            <a:endParaRPr lang="en-US" altLang="ja-JP" dirty="0" smtClean="0"/>
          </a:p>
          <a:p>
            <a:pPr lvl="2"/>
            <a:r>
              <a:rPr lang="ja-JP" altLang="en-US" dirty="0" smtClean="0"/>
              <a:t>このように、全国に分散して存在する文化情報資源を国民が有効に活用できるよう、博物館・文書館・図書館共通の検索プラットフォームとしての役割を果たす</a:t>
            </a:r>
          </a:p>
          <a:p>
            <a:r>
              <a:rPr lang="ja-JP" altLang="en-US" dirty="0" smtClean="0"/>
              <a:t>一方、</a:t>
            </a:r>
            <a:endParaRPr lang="en-US" altLang="ja-JP" dirty="0" smtClean="0"/>
          </a:p>
          <a:p>
            <a:pPr lvl="1"/>
            <a:r>
              <a:rPr lang="ja-JP" altLang="en-US" dirty="0" smtClean="0"/>
              <a:t>膨大な検索対象から必要な情報を的確に見出せるようにする</a:t>
            </a:r>
            <a:endParaRPr lang="en-US" altLang="ja-JP" dirty="0" smtClean="0"/>
          </a:p>
          <a:p>
            <a:pPr lvl="2"/>
            <a:r>
              <a:rPr lang="ja-JP" altLang="en-US" dirty="0" smtClean="0"/>
              <a:t>ファセットによる検索対象の絞込みや検索結果の適合度順表示、関連キーワードによる検索対象の拡張等の検索支援機能を充実させました。</a:t>
            </a:r>
            <a:endParaRPr lang="en-US" altLang="ja-JP" dirty="0" smtClean="0"/>
          </a:p>
          <a:p>
            <a:pPr lvl="1"/>
            <a:r>
              <a:rPr lang="ja-JP" altLang="en-US" dirty="0" smtClean="0"/>
              <a:t>情報の所蔵機関・入手先に案内するという目録としての基本機能も意識して構築</a:t>
            </a:r>
            <a:endParaRPr lang="en-US" altLang="ja-JP" dirty="0" smtClean="0"/>
          </a:p>
          <a:p>
            <a:pPr lvl="1"/>
            <a:r>
              <a:rPr lang="ja-JP" altLang="en-US" dirty="0" smtClean="0"/>
              <a:t>その他、検索語や検索結果を日中・日韓・日英間で機械翻訳する機能を設け、利用者の便を図っている。</a:t>
            </a:r>
            <a:endParaRPr lang="en-US" altLang="ja-JP" dirty="0" smtClean="0"/>
          </a:p>
          <a:p>
            <a:pPr lvl="1"/>
            <a:r>
              <a:rPr lang="en-US" altLang="ja-JP" dirty="0" smtClean="0"/>
              <a:t>API</a:t>
            </a:r>
            <a:r>
              <a:rPr lang="ja-JP" altLang="en-US" dirty="0" smtClean="0"/>
              <a:t>は、データ収集用</a:t>
            </a:r>
            <a:r>
              <a:rPr lang="en-US" altLang="ja-JP" dirty="0" smtClean="0"/>
              <a:t>API</a:t>
            </a:r>
            <a:r>
              <a:rPr lang="ja-JP" altLang="en-US" dirty="0" smtClean="0"/>
              <a:t>と検索用</a:t>
            </a:r>
            <a:r>
              <a:rPr lang="en-US" altLang="ja-JP" dirty="0" smtClean="0"/>
              <a:t>API</a:t>
            </a:r>
            <a:r>
              <a:rPr lang="ja-JP" altLang="en-US" dirty="0" smtClean="0"/>
              <a:t>の</a:t>
            </a:r>
            <a:r>
              <a:rPr lang="en-US" altLang="ja-JP" dirty="0" smtClean="0"/>
              <a:t>2</a:t>
            </a:r>
            <a:r>
              <a:rPr lang="ja-JP" altLang="en-US" dirty="0" smtClean="0"/>
              <a:t>種類を提供し、適用しているプロトコルはいずれも国際的な標準に準拠している</a:t>
            </a:r>
          </a:p>
          <a:p>
            <a:endParaRPr kumimoji="1"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89</a:t>
            </a:fld>
            <a:endParaRPr kumimoji="0" lang="en-US"/>
          </a:p>
        </p:txBody>
      </p:sp>
    </p:spTree>
    <p:extLst>
      <p:ext uri="{BB962C8B-B14F-4D97-AF65-F5344CB8AC3E}">
        <p14:creationId xmlns:p14="http://schemas.microsoft.com/office/powerpoint/2010/main" val="2957454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53918"/>
          </a:xfrm>
        </p:spPr>
        <p:txBody>
          <a:bodyPr>
            <a:noAutofit/>
          </a:bodyPr>
          <a:lstStyle/>
          <a:p>
            <a:r>
              <a:rPr lang="ja-JP" altLang="en-US" dirty="0">
                <a:solidFill>
                  <a:schemeClr val="accent5">
                    <a:lumMod val="50000"/>
                  </a:schemeClr>
                </a:solidFill>
                <a:cs typeface="Times New Roman" pitchFamily="18" charset="0"/>
              </a:rPr>
              <a:t>デジタル化資料の提供状況</a:t>
            </a:r>
            <a:r>
              <a:rPr lang="ja-JP" altLang="en-US" sz="3600" dirty="0">
                <a:solidFill>
                  <a:schemeClr val="accent5">
                    <a:lumMod val="50000"/>
                  </a:schemeClr>
                </a:solidFill>
                <a:cs typeface="Times New Roman" pitchFamily="18" charset="0"/>
              </a:rPr>
              <a:t>～資料群別</a:t>
            </a:r>
            <a:endParaRPr lang="ja-JP" altLang="en-US" sz="4800" dirty="0">
              <a:solidFill>
                <a:schemeClr val="accent5">
                  <a:lumMod val="50000"/>
                </a:schemeClr>
              </a:solidFill>
              <a:cs typeface="Times New Roman" pitchFamily="18" charset="0"/>
            </a:endParaRPr>
          </a:p>
        </p:txBody>
      </p:sp>
      <p:graphicFrame>
        <p:nvGraphicFramePr>
          <p:cNvPr id="7" name="表 6"/>
          <p:cNvGraphicFramePr>
            <a:graphicFrameLocks noGrp="1"/>
          </p:cNvGraphicFramePr>
          <p:nvPr>
            <p:extLst/>
          </p:nvPr>
        </p:nvGraphicFramePr>
        <p:xfrm>
          <a:off x="1847526" y="1792640"/>
          <a:ext cx="8496946" cy="4278874"/>
        </p:xfrm>
        <a:graphic>
          <a:graphicData uri="http://schemas.openxmlformats.org/drawingml/2006/table">
            <a:tbl>
              <a:tblPr firstRow="1" firstCol="1" bandRow="1"/>
              <a:tblGrid>
                <a:gridCol w="1238538"/>
                <a:gridCol w="1238538"/>
                <a:gridCol w="1238538"/>
                <a:gridCol w="1238538"/>
                <a:gridCol w="1382552"/>
                <a:gridCol w="1224136"/>
                <a:gridCol w="936106"/>
              </a:tblGrid>
              <a:tr h="936104">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資料種別</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インターネット公開</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spcAft>
                          <a:spcPts val="0"/>
                        </a:spcAft>
                      </a:pPr>
                      <a:r>
                        <a:rPr kumimoji="1" 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図書館</a:t>
                      </a:r>
                      <a:endParaRPr kumimoji="1" lang="en-US" alt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algn="ctr" defTabSz="914400" rtl="0" eaLnBrk="1" latinLnBrk="0" hangingPunct="1">
                        <a:spcAft>
                          <a:spcPts val="0"/>
                        </a:spcAft>
                      </a:pPr>
                      <a:r>
                        <a:rPr kumimoji="1" 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送信</a:t>
                      </a:r>
                      <a:endParaRPr kumimoji="1" 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spcAft>
                          <a:spcPts val="0"/>
                        </a:spcAft>
                      </a:pPr>
                      <a:r>
                        <a:rPr kumimoji="1" lang="zh-CN"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国立国会</a:t>
                      </a:r>
                      <a:r>
                        <a:rPr kumimoji="1" 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図書館</a:t>
                      </a:r>
                      <a:endParaRPr kumimoji="1" lang="en-US" alt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algn="ctr" defTabSz="914400" rtl="0" eaLnBrk="1" latinLnBrk="0" hangingPunct="1">
                        <a:spcAft>
                          <a:spcPts val="0"/>
                        </a:spcAft>
                      </a:pPr>
                      <a:r>
                        <a:rPr kumimoji="1" lang="ja-JP" altLang="en-US"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館</a:t>
                      </a:r>
                      <a:r>
                        <a:rPr kumimoji="1" 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内限定</a:t>
                      </a:r>
                      <a:endParaRPr kumimoji="1" 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合</a:t>
                      </a:r>
                      <a:r>
                        <a:rPr lang="ja-JP" altLang="en-US"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　</a:t>
                      </a:r>
                      <a:r>
                        <a:rPr lang="ja-JP"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計</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年代・内容</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altLang="en-US" sz="1800" b="1" kern="10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デジタル化の割合</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図書</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35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50</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222A3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90</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222A3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altLang="en-US" sz="1800" kern="0" dirty="0" smtClean="0">
                          <a:effectLst/>
                          <a:latin typeface="+mj-ea"/>
                          <a:ea typeface="+mj-ea"/>
                          <a:cs typeface="Times New Roman" panose="02020603050405020304" pitchFamily="18" charset="0"/>
                        </a:rPr>
                        <a:t>～</a:t>
                      </a:r>
                      <a:r>
                        <a:rPr lang="en-US" altLang="ja-JP" sz="1800" kern="0" dirty="0" smtClean="0">
                          <a:effectLst/>
                          <a:latin typeface="+mj-ea"/>
                          <a:ea typeface="+mj-ea"/>
                          <a:cs typeface="Times New Roman" panose="02020603050405020304" pitchFamily="18" charset="0"/>
                        </a:rPr>
                        <a:t>1968</a:t>
                      </a:r>
                      <a:r>
                        <a:rPr lang="ja-JP" sz="1800" kern="0" dirty="0" smtClean="0">
                          <a:effectLst/>
                          <a:latin typeface="+mj-ea"/>
                          <a:ea typeface="+mj-ea"/>
                          <a:cs typeface="Times New Roman" panose="02020603050405020304" pitchFamily="18" charset="0"/>
                        </a:rPr>
                        <a:t>受入</a:t>
                      </a:r>
                      <a:r>
                        <a:rPr lang="ja-JP" altLang="en-US" sz="1800" kern="0" dirty="0" smtClean="0">
                          <a:effectLst/>
                          <a:latin typeface="+mj-ea"/>
                          <a:ea typeface="+mj-ea"/>
                          <a:cs typeface="Times New Roman" panose="02020603050405020304" pitchFamily="18" charset="0"/>
                        </a:rPr>
                        <a:t>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５</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73644">
                <a:tc>
                  <a:txBody>
                    <a:bodyPr/>
                    <a:lstStyle/>
                    <a:p>
                      <a:pPr algn="ctr">
                        <a:spcAft>
                          <a:spcPts val="0"/>
                        </a:spcAft>
                      </a:pPr>
                      <a:r>
                        <a:rPr lang="ja-JP" sz="1800" b="1" kern="0" dirty="0" smtClean="0">
                          <a:effectLst/>
                          <a:latin typeface="+mj-ea"/>
                          <a:ea typeface="+mj-ea"/>
                          <a:cs typeface="Times New Roman" panose="02020603050405020304" pitchFamily="18" charset="0"/>
                        </a:rPr>
                        <a:t>雑誌</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kumimoji="1" lang="en-US" altLang="ja-JP" sz="2400" b="0" kern="0" dirty="0" smtClean="0">
                          <a:solidFill>
                            <a:schemeClr val="tx1"/>
                          </a:solidFill>
                          <a:effectLst/>
                          <a:latin typeface="+mj-ea"/>
                          <a:ea typeface="+mn-ea"/>
                          <a:cs typeface="Times New Roman" panose="02020603050405020304" pitchFamily="18" charset="0"/>
                        </a:rPr>
                        <a:t>0.8</a:t>
                      </a:r>
                      <a:r>
                        <a:rPr kumimoji="1" lang="ja-JP" altLang="ja-JP" sz="1400" b="0" kern="0" dirty="0" smtClean="0">
                          <a:solidFill>
                            <a:schemeClr val="tx1"/>
                          </a:solidFill>
                          <a:effectLst/>
                          <a:latin typeface="+mj-ea"/>
                          <a:ea typeface="+mn-ea"/>
                          <a:cs typeface="Times New Roman" panose="02020603050405020304" pitchFamily="18" charset="0"/>
                        </a:rPr>
                        <a:t>万点</a:t>
                      </a:r>
                      <a:endParaRPr lang="ja-JP" sz="1100" b="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67</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56</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123.5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altLang="en-US" sz="1800" kern="0" dirty="0" smtClean="0">
                          <a:effectLst/>
                          <a:latin typeface="+mj-ea"/>
                          <a:ea typeface="+mj-ea"/>
                          <a:cs typeface="Times New Roman" panose="02020603050405020304" pitchFamily="18" charset="0"/>
                        </a:rPr>
                        <a:t>～</a:t>
                      </a:r>
                      <a:r>
                        <a:rPr lang="en-US" altLang="ja-JP" sz="1800" kern="0" dirty="0" smtClean="0">
                          <a:effectLst/>
                          <a:latin typeface="+mj-ea"/>
                          <a:ea typeface="+mj-ea"/>
                          <a:cs typeface="Times New Roman" panose="02020603050405020304" pitchFamily="18" charset="0"/>
                        </a:rPr>
                        <a:t>2000</a:t>
                      </a:r>
                      <a:r>
                        <a:rPr lang="ja-JP" sz="1800" kern="0" dirty="0" smtClean="0">
                          <a:effectLst/>
                          <a:latin typeface="+mj-ea"/>
                          <a:ea typeface="+mj-ea"/>
                          <a:cs typeface="Times New Roman" panose="02020603050405020304" pitchFamily="18" charset="0"/>
                        </a:rPr>
                        <a:t>発行</a:t>
                      </a:r>
                      <a:r>
                        <a:rPr lang="ja-JP" altLang="en-US" sz="1800" kern="0" dirty="0" smtClean="0">
                          <a:effectLst/>
                          <a:latin typeface="+mj-ea"/>
                          <a:ea typeface="+mj-ea"/>
                          <a:cs typeface="Times New Roman" panose="02020603050405020304" pitchFamily="18" charset="0"/>
                        </a:rPr>
                        <a:t>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４</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98651">
                <a:tc>
                  <a:txBody>
                    <a:bodyPr/>
                    <a:lstStyle/>
                    <a:p>
                      <a:pPr algn="ctr">
                        <a:spcAft>
                          <a:spcPts val="0"/>
                        </a:spcAft>
                      </a:pPr>
                      <a:r>
                        <a:rPr lang="ja-JP" sz="1800" b="1" kern="0" dirty="0">
                          <a:effectLst/>
                          <a:latin typeface="+mj-ea"/>
                          <a:ea typeface="+mj-ea"/>
                          <a:cs typeface="Times New Roman" panose="02020603050405020304" pitchFamily="18" charset="0"/>
                        </a:rPr>
                        <a:t>古典籍</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7</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2</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ja-JP" sz="1800" kern="0" dirty="0">
                          <a:effectLst/>
                          <a:latin typeface="+mj-ea"/>
                          <a:ea typeface="+mj-ea"/>
                          <a:cs typeface="Times New Roman" panose="02020603050405020304" pitchFamily="18" charset="0"/>
                        </a:rPr>
                        <a:t>－</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9</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sz="1800" kern="0" dirty="0" smtClean="0">
                          <a:effectLst/>
                          <a:latin typeface="+mj-ea"/>
                          <a:ea typeface="+mj-ea"/>
                          <a:cs typeface="Times New Roman" panose="02020603050405020304" pitchFamily="18" charset="0"/>
                        </a:rPr>
                        <a:t>貴重書等</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smtClean="0">
                          <a:solidFill>
                            <a:schemeClr val="tx1"/>
                          </a:solidFill>
                          <a:effectLst/>
                          <a:latin typeface="+mj-ea"/>
                          <a:ea typeface="+mj-ea"/>
                          <a:cs typeface="Times New Roman" panose="02020603050405020304" pitchFamily="18" charset="0"/>
                        </a:rPr>
                        <a:t>/</a:t>
                      </a:r>
                      <a:r>
                        <a:rPr kumimoji="1" lang="en-US" altLang="ja-JP" sz="2000" b="1" kern="0" dirty="0" smtClean="0">
                          <a:solidFill>
                            <a:schemeClr val="tx1"/>
                          </a:solidFill>
                          <a:effectLst/>
                          <a:latin typeface="+mj-ea"/>
                          <a:ea typeface="+mj-ea"/>
                          <a:cs typeface="Times New Roman" panose="02020603050405020304" pitchFamily="18" charset="0"/>
                        </a:rPr>
                        <a:t>3</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博士論文</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1.5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12</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14</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en-US" altLang="ja-JP" sz="1600" kern="0" dirty="0" smtClean="0">
                          <a:effectLst/>
                          <a:latin typeface="+mj-ea"/>
                          <a:ea typeface="+mj-ea"/>
                          <a:cs typeface="Times New Roman" panose="02020603050405020304" pitchFamily="18" charset="0"/>
                        </a:rPr>
                        <a:t>19</a:t>
                      </a:r>
                      <a:r>
                        <a:rPr lang="en-US" altLang="ja-JP" sz="1800" kern="0" dirty="0" smtClean="0">
                          <a:effectLst/>
                          <a:latin typeface="+mj-ea"/>
                          <a:ea typeface="+mj-ea"/>
                          <a:cs typeface="Times New Roman" panose="02020603050405020304" pitchFamily="18" charset="0"/>
                        </a:rPr>
                        <a:t>91</a:t>
                      </a:r>
                      <a:r>
                        <a:rPr lang="ja-JP" altLang="en-US" sz="1600" kern="0" dirty="0" smtClean="0">
                          <a:effectLst/>
                          <a:latin typeface="+mj-ea"/>
                          <a:ea typeface="+mj-ea"/>
                          <a:cs typeface="Times New Roman" panose="02020603050405020304" pitchFamily="18" charset="0"/>
                        </a:rPr>
                        <a:t>～</a:t>
                      </a:r>
                      <a:r>
                        <a:rPr lang="en-US" altLang="ja-JP" sz="1600" kern="0" dirty="0" smtClean="0">
                          <a:effectLst/>
                          <a:latin typeface="+mj-ea"/>
                          <a:ea typeface="+mj-ea"/>
                          <a:cs typeface="Times New Roman" panose="02020603050405020304" pitchFamily="18" charset="0"/>
                        </a:rPr>
                        <a:t>20</a:t>
                      </a:r>
                      <a:r>
                        <a:rPr lang="en-US" altLang="ja-JP" sz="1800" kern="0" dirty="0" smtClean="0">
                          <a:effectLst/>
                          <a:latin typeface="+mj-ea"/>
                          <a:ea typeface="+mj-ea"/>
                          <a:cs typeface="Times New Roman" panose="02020603050405020304" pitchFamily="18" charset="0"/>
                        </a:rPr>
                        <a:t>00</a:t>
                      </a:r>
                      <a:r>
                        <a:rPr lang="ja-JP" altLang="en-US" sz="1800" kern="0" dirty="0" smtClean="0">
                          <a:effectLst/>
                          <a:latin typeface="+mj-ea"/>
                          <a:ea typeface="+mj-ea"/>
                          <a:cs typeface="Times New Roman" panose="02020603050405020304" pitchFamily="18" charset="0"/>
                        </a:rPr>
                        <a:t>受入分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４</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その他</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r" defTabSz="914400" rtl="0" eaLnBrk="1" latinLnBrk="0" hangingPunct="1">
                        <a:spcAft>
                          <a:spcPts val="0"/>
                        </a:spcAft>
                      </a:pPr>
                      <a:r>
                        <a:rPr kumimoji="1" lang="en-US" sz="2400" kern="0" dirty="0">
                          <a:solidFill>
                            <a:schemeClr val="tx1"/>
                          </a:solidFill>
                          <a:effectLst/>
                          <a:latin typeface="+mj-ea"/>
                          <a:ea typeface="+mj-ea"/>
                          <a:cs typeface="Times New Roman" panose="02020603050405020304" pitchFamily="18" charset="0"/>
                        </a:rPr>
                        <a:t>4</a:t>
                      </a:r>
                      <a:r>
                        <a:rPr kumimoji="1" lang="ja-JP" sz="1400" kern="0" dirty="0">
                          <a:solidFill>
                            <a:schemeClr val="tx1"/>
                          </a:solidFill>
                          <a:effectLst/>
                          <a:latin typeface="+mj-ea"/>
                          <a:ea typeface="+mj-ea"/>
                          <a:cs typeface="Times New Roman" panose="02020603050405020304" pitchFamily="18" charset="0"/>
                        </a:rPr>
                        <a:t>万点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ja-JP" sz="1800" kern="0" dirty="0">
                          <a:solidFill>
                            <a:schemeClr val="tx1"/>
                          </a:solidFill>
                          <a:effectLst/>
                          <a:latin typeface="+mj-ea"/>
                          <a:ea typeface="+mj-ea"/>
                          <a:cs typeface="Times New Roman" panose="02020603050405020304" pitchFamily="18" charset="0"/>
                        </a:rPr>
                        <a:t>－</a:t>
                      </a:r>
                      <a:endParaRPr lang="ja-JP" sz="18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6</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10</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kumimoji="1" lang="ja-JP" altLang="en-US" sz="1800" kern="0" dirty="0" smtClean="0">
                          <a:solidFill>
                            <a:schemeClr val="tx1"/>
                          </a:solidFill>
                          <a:effectLst/>
                          <a:latin typeface="+mj-ea"/>
                          <a:ea typeface="+mj-ea"/>
                          <a:cs typeface="Times New Roman" panose="02020603050405020304" pitchFamily="18" charset="0"/>
                        </a:rPr>
                        <a:t>憲政資料等</a:t>
                      </a:r>
                      <a:endParaRPr kumimoji="1" lang="ja-JP" sz="1800"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en-US" altLang="ja-JP" sz="2000" b="1" kern="0" dirty="0" smtClean="0">
                          <a:solidFill>
                            <a:schemeClr val="tx1"/>
                          </a:solidFill>
                          <a:effectLst/>
                          <a:latin typeface="+mj-ea"/>
                          <a:ea typeface="+mj-ea"/>
                          <a:cs typeface="Times New Roman" panose="02020603050405020304" pitchFamily="18" charset="0"/>
                        </a:rPr>
                        <a:t>1/</a:t>
                      </a:r>
                      <a:r>
                        <a:rPr kumimoji="1" lang="ja-JP" altLang="en-US" sz="2000" b="1" kern="0" dirty="0" smtClean="0">
                          <a:solidFill>
                            <a:schemeClr val="tx1"/>
                          </a:solidFill>
                          <a:effectLst/>
                          <a:latin typeface="+mj-ea"/>
                          <a:ea typeface="+mj-ea"/>
                          <a:cs typeface="Times New Roman" panose="02020603050405020304" pitchFamily="18" charset="0"/>
                        </a:rPr>
                        <a:t>７</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06972">
                <a:tc>
                  <a:txBody>
                    <a:bodyPr/>
                    <a:lstStyle/>
                    <a:p>
                      <a:pPr algn="ctr">
                        <a:spcAft>
                          <a:spcPts val="0"/>
                        </a:spcAft>
                      </a:pPr>
                      <a:r>
                        <a:rPr lang="ja-JP" sz="1800" b="1" kern="0" dirty="0" smtClean="0">
                          <a:effectLst/>
                          <a:latin typeface="+mj-ea"/>
                          <a:ea typeface="+mj-ea"/>
                          <a:cs typeface="Times New Roman" panose="02020603050405020304" pitchFamily="18" charset="0"/>
                        </a:rPr>
                        <a:t>合</a:t>
                      </a:r>
                      <a:r>
                        <a:rPr lang="ja-JP" altLang="en-US" sz="1800" b="1" kern="0" dirty="0" smtClean="0">
                          <a:effectLst/>
                          <a:latin typeface="+mj-ea"/>
                          <a:ea typeface="+mj-ea"/>
                          <a:cs typeface="Times New Roman" panose="02020603050405020304" pitchFamily="18" charset="0"/>
                        </a:rPr>
                        <a:t>　</a:t>
                      </a:r>
                      <a:r>
                        <a:rPr lang="ja-JP" sz="1800" b="1" kern="0" dirty="0" smtClean="0">
                          <a:effectLst/>
                          <a:latin typeface="+mj-ea"/>
                          <a:ea typeface="+mj-ea"/>
                          <a:cs typeface="Times New Roman" panose="02020603050405020304" pitchFamily="18" charset="0"/>
                        </a:rPr>
                        <a:t>計</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b="1" kern="0" dirty="0">
                          <a:effectLst/>
                          <a:latin typeface="+mj-ea"/>
                          <a:ea typeface="+mj-ea"/>
                          <a:cs typeface="Times New Roman" panose="02020603050405020304" pitchFamily="18" charset="0"/>
                        </a:rPr>
                        <a:t>48</a:t>
                      </a:r>
                      <a:r>
                        <a:rPr lang="ja-JP" sz="1400" b="0" kern="0" dirty="0">
                          <a:effectLst/>
                          <a:latin typeface="+mj-ea"/>
                          <a:ea typeface="+mj-ea"/>
                          <a:cs typeface="Times New Roman" panose="02020603050405020304" pitchFamily="18" charset="0"/>
                        </a:rPr>
                        <a:t>万点</a:t>
                      </a:r>
                      <a:endParaRPr lang="ja-JP" sz="1400" b="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b="1" kern="0" dirty="0">
                          <a:solidFill>
                            <a:schemeClr val="tx1"/>
                          </a:solidFill>
                          <a:effectLst/>
                          <a:latin typeface="+mj-ea"/>
                          <a:ea typeface="+mj-ea"/>
                          <a:cs typeface="Times New Roman" panose="02020603050405020304" pitchFamily="18" charset="0"/>
                        </a:rPr>
                        <a:t>131</a:t>
                      </a:r>
                      <a:r>
                        <a:rPr lang="ja-JP" sz="1400" b="0" kern="0" dirty="0">
                          <a:solidFill>
                            <a:schemeClr val="tx1"/>
                          </a:solidFill>
                          <a:effectLst/>
                          <a:latin typeface="+mj-ea"/>
                          <a:ea typeface="+mj-ea"/>
                          <a:cs typeface="Times New Roman" panose="02020603050405020304" pitchFamily="18" charset="0"/>
                        </a:rPr>
                        <a:t>万点</a:t>
                      </a:r>
                      <a:endParaRPr lang="ja-JP" sz="1400" b="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b="1" kern="0" dirty="0">
                          <a:effectLst/>
                          <a:latin typeface="+mj-ea"/>
                          <a:ea typeface="+mj-ea"/>
                          <a:cs typeface="Times New Roman" panose="02020603050405020304" pitchFamily="18" charset="0"/>
                        </a:rPr>
                        <a:t>68</a:t>
                      </a:r>
                      <a:r>
                        <a:rPr lang="ja-JP" sz="1400" b="0" kern="0" dirty="0">
                          <a:effectLst/>
                          <a:latin typeface="+mj-ea"/>
                          <a:ea typeface="+mj-ea"/>
                          <a:cs typeface="Times New Roman" panose="02020603050405020304" pitchFamily="18" charset="0"/>
                        </a:rPr>
                        <a:t>万点</a:t>
                      </a:r>
                      <a:endParaRPr lang="ja-JP" sz="1400" b="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b="1" kern="0" dirty="0">
                          <a:effectLst/>
                          <a:latin typeface="+mj-ea"/>
                          <a:ea typeface="+mj-ea"/>
                          <a:cs typeface="Times New Roman" panose="02020603050405020304" pitchFamily="18" charset="0"/>
                        </a:rPr>
                        <a:t>246.5</a:t>
                      </a:r>
                      <a:r>
                        <a:rPr lang="ja-JP" sz="1400" b="0" kern="0" dirty="0">
                          <a:effectLst/>
                          <a:latin typeface="+mj-ea"/>
                          <a:ea typeface="+mj-ea"/>
                          <a:cs typeface="Times New Roman" panose="02020603050405020304" pitchFamily="18" charset="0"/>
                        </a:rPr>
                        <a:t>万点</a:t>
                      </a:r>
                      <a:endParaRPr lang="ja-JP" sz="1400" b="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kumimoji="1" lang="ja-JP" sz="1600" b="1" i="1" kern="0" dirty="0">
                        <a:solidFill>
                          <a:srgbClr val="FF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４</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9" name="テキスト ボックス 8"/>
          <p:cNvSpPr txBox="1">
            <a:spLocks noChangeArrowheads="1"/>
          </p:cNvSpPr>
          <p:nvPr/>
        </p:nvSpPr>
        <p:spPr bwMode="auto">
          <a:xfrm>
            <a:off x="6528048" y="1392530"/>
            <a:ext cx="3682752" cy="400110"/>
          </a:xfrm>
          <a:prstGeom prst="rect">
            <a:avLst/>
          </a:prstGeom>
          <a:noFill/>
          <a:ln w="9525">
            <a:noFill/>
            <a:miter lim="800000"/>
            <a:headEnd/>
            <a:tailEnd/>
          </a:ln>
        </p:spPr>
        <p:txBody>
          <a:bodyPr wrap="square">
            <a:spAutoFit/>
          </a:bodyPr>
          <a:lstStyle/>
          <a:p>
            <a:r>
              <a:rPr lang="en-US" altLang="ja-JP" sz="2000" dirty="0">
                <a:solidFill>
                  <a:prstClr val="black"/>
                </a:solidFill>
                <a:latin typeface="Meiryo UI" panose="020B0604030504040204" pitchFamily="50" charset="-128"/>
                <a:ea typeface="Meiryo UI" panose="020B0604030504040204" pitchFamily="50" charset="-128"/>
              </a:rPr>
              <a:t>2014</a:t>
            </a:r>
            <a:r>
              <a:rPr lang="ja-JP" altLang="en-US" sz="2000" dirty="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10</a:t>
            </a:r>
            <a:r>
              <a:rPr lang="ja-JP" altLang="en-US" sz="2000" dirty="0">
                <a:solidFill>
                  <a:prstClr val="black"/>
                </a:solidFill>
                <a:latin typeface="Meiryo UI" panose="020B0604030504040204" pitchFamily="50" charset="-128"/>
                <a:ea typeface="Meiryo UI" panose="020B0604030504040204" pitchFamily="50" charset="-128"/>
              </a:rPr>
              <a:t>月現在（概数）</a:t>
            </a:r>
            <a:r>
              <a:rPr lang="ja-JP" altLang="en-US" sz="1200" dirty="0">
                <a:solidFill>
                  <a:prstClr val="black"/>
                </a:solidFill>
                <a:latin typeface="Meiryo UI" panose="020B0604030504040204" pitchFamily="50" charset="-128"/>
                <a:ea typeface="Meiryo UI" panose="020B0604030504040204" pitchFamily="50" charset="-128"/>
              </a:rPr>
              <a:t>　</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63552" y="6321365"/>
            <a:ext cx="5904656" cy="400110"/>
          </a:xfrm>
          <a:prstGeom prst="rect">
            <a:avLst/>
          </a:prstGeom>
          <a:noFill/>
        </p:spPr>
        <p:txBody>
          <a:bodyPr wrap="square" rtlCol="0">
            <a:spAutoFit/>
          </a:bodyPr>
          <a:lstStyle/>
          <a:p>
            <a:r>
              <a:rPr lang="ja-JP" altLang="ja-JP" sz="2000" dirty="0">
                <a:solidFill>
                  <a:prstClr val="black"/>
                </a:solidFill>
                <a:latin typeface="Meiryo UI" panose="020B0604030504040204" pitchFamily="50" charset="-128"/>
                <a:ea typeface="Meiryo UI" panose="020B0604030504040204" pitchFamily="50" charset="-128"/>
              </a:rPr>
              <a:t>注）</a:t>
            </a:r>
            <a:r>
              <a:rPr lang="ja-JP" altLang="en-US" sz="2000" dirty="0">
                <a:solidFill>
                  <a:prstClr val="black"/>
                </a:solidFill>
                <a:latin typeface="Meiryo UI" panose="020B0604030504040204" pitchFamily="50" charset="-128"/>
                <a:ea typeface="Meiryo UI" panose="020B0604030504040204" pitchFamily="50" charset="-128"/>
              </a:rPr>
              <a:t> </a:t>
            </a:r>
            <a:r>
              <a:rPr lang="ja-JP" altLang="ja-JP" sz="2000" dirty="0">
                <a:solidFill>
                  <a:prstClr val="black"/>
                </a:solidFill>
                <a:latin typeface="Meiryo UI" panose="020B0604030504040204" pitchFamily="50" charset="-128"/>
                <a:ea typeface="Meiryo UI" panose="020B0604030504040204" pitchFamily="50" charset="-128"/>
              </a:rPr>
              <a:t>概数のため、合計が合わない場合があります。</a:t>
            </a:r>
            <a:endParaRPr lang="ja-JP" altLang="en-US" sz="28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9</a:t>
            </a:fld>
            <a:endParaRPr lang="ja-JP" altLang="en-US" dirty="0">
              <a:solidFill>
                <a:prstClr val="black"/>
              </a:solidFill>
            </a:endParaRPr>
          </a:p>
        </p:txBody>
      </p:sp>
      <p:sp>
        <p:nvSpPr>
          <p:cNvPr id="12" name="テキスト ボックス 11"/>
          <p:cNvSpPr txBox="1"/>
          <p:nvPr/>
        </p:nvSpPr>
        <p:spPr>
          <a:xfrm>
            <a:off x="5221560" y="6044309"/>
            <a:ext cx="5122912" cy="338554"/>
          </a:xfrm>
          <a:prstGeom prst="rect">
            <a:avLst/>
          </a:prstGeom>
          <a:noFill/>
        </p:spPr>
        <p:txBody>
          <a:bodyPr wrap="square" rtlCol="0">
            <a:spAutoFit/>
          </a:bodyPr>
          <a:lstStyle/>
          <a:p>
            <a:pPr algn="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想定デジタル化対象数に対する割合</a:t>
            </a:r>
          </a:p>
        </p:txBody>
      </p:sp>
    </p:spTree>
    <p:extLst>
      <p:ext uri="{BB962C8B-B14F-4D97-AF65-F5344CB8AC3E}">
        <p14:creationId xmlns:p14="http://schemas.microsoft.com/office/powerpoint/2010/main" val="714223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83578"/>
          </a:xfrm>
        </p:spPr>
        <p:txBody>
          <a:bodyPr>
            <a:normAutofit/>
          </a:bodyPr>
          <a:lstStyle/>
          <a:p>
            <a:r>
              <a:rPr lang="en-US" altLang="ja-JP" dirty="0" err="1" smtClean="0"/>
              <a:t>NDLSearch</a:t>
            </a:r>
            <a:r>
              <a:rPr lang="ja-JP" altLang="en-US" dirty="0" smtClean="0"/>
              <a:t>の新たな挑戦</a:t>
            </a:r>
            <a:r>
              <a:rPr lang="ja-JP" altLang="en-US" sz="3600" dirty="0" smtClean="0"/>
              <a:t>（</a:t>
            </a:r>
            <a:r>
              <a:rPr lang="en-US" altLang="ja-JP" sz="3600" dirty="0"/>
              <a:t>3</a:t>
            </a:r>
            <a:r>
              <a:rPr lang="ja-JP" altLang="en-US" sz="3600" dirty="0"/>
              <a:t>）今後の重点的な取組み</a:t>
            </a:r>
            <a:endParaRPr kumimoji="1" lang="ja-JP" altLang="en-US" dirty="0"/>
          </a:p>
        </p:txBody>
      </p:sp>
      <p:sp>
        <p:nvSpPr>
          <p:cNvPr id="3" name="コンテンツ プレースホルダ 2"/>
          <p:cNvSpPr>
            <a:spLocks noGrp="1"/>
          </p:cNvSpPr>
          <p:nvPr>
            <p:ph idx="1"/>
          </p:nvPr>
        </p:nvSpPr>
        <p:spPr>
          <a:xfrm>
            <a:off x="184935" y="965200"/>
            <a:ext cx="11928296" cy="5211763"/>
          </a:xfrm>
        </p:spPr>
        <p:txBody>
          <a:bodyPr>
            <a:normAutofit/>
          </a:bodyPr>
          <a:lstStyle/>
          <a:p>
            <a:r>
              <a:rPr lang="ja-JP" altLang="en-US" dirty="0" smtClean="0"/>
              <a:t>第一に、連携先の拡張による、統合検索対象の充実に取り組みます。</a:t>
            </a:r>
            <a:endParaRPr lang="en-US" altLang="ja-JP" dirty="0" smtClean="0"/>
          </a:p>
          <a:p>
            <a:pPr lvl="1"/>
            <a:r>
              <a:rPr lang="ja-JP" altLang="en-US" dirty="0" smtClean="0"/>
              <a:t>特に、昨年開催した日中韓電子図書館イニシアティブ会議（</a:t>
            </a:r>
            <a:r>
              <a:rPr lang="en-US" altLang="ja-JP" dirty="0" smtClean="0"/>
              <a:t>CJKDLI</a:t>
            </a:r>
            <a:r>
              <a:rPr lang="ja-JP" altLang="en-US" dirty="0" smtClean="0"/>
              <a:t>）で合意された「各国のポータルの相互連携の実現」に向けて、他機関の検索サービスとの相互連携を実現したい</a:t>
            </a:r>
          </a:p>
          <a:p>
            <a:r>
              <a:rPr lang="ja-JP" altLang="en-US" dirty="0" smtClean="0"/>
              <a:t>第二に、検索機能の向上に取り組みます。</a:t>
            </a:r>
            <a:endParaRPr lang="en-US" altLang="ja-JP" dirty="0" smtClean="0"/>
          </a:p>
          <a:p>
            <a:pPr lvl="1"/>
            <a:r>
              <a:rPr lang="ja-JP" altLang="en-US" dirty="0" smtClean="0"/>
              <a:t>集合知を活用した検索支援機能や、データとデータとの関連付けの高度化、利用目的に応じた検索インターフェイスの提供、資料の全文を対象とした検索サービス等の実現を目指します。</a:t>
            </a:r>
          </a:p>
          <a:p>
            <a:r>
              <a:rPr lang="ja-JP" altLang="en-US" dirty="0" smtClean="0"/>
              <a:t>第三に、メタデータの二次利用の促進に取り組みます。</a:t>
            </a:r>
            <a:endParaRPr lang="en-US" altLang="ja-JP" dirty="0" smtClean="0"/>
          </a:p>
          <a:p>
            <a:pPr lvl="1"/>
            <a:r>
              <a:rPr lang="ja-JP" altLang="en-US" dirty="0" smtClean="0"/>
              <a:t>文化情報資源への自由なアクセスが創造的な社会の基盤になるという確信に立って、データのオープン化に関係機関と歩調を合わせて取り組んでいきたいと考えています。</a:t>
            </a:r>
          </a:p>
          <a:p>
            <a:endParaRPr kumimoji="1"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90</a:t>
            </a:fld>
            <a:endParaRPr kumimoji="0" lang="en-US"/>
          </a:p>
        </p:txBody>
      </p:sp>
    </p:spTree>
    <p:extLst>
      <p:ext uri="{BB962C8B-B14F-4D97-AF65-F5344CB8AC3E}">
        <p14:creationId xmlns:p14="http://schemas.microsoft.com/office/powerpoint/2010/main" val="34299321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en-US" altLang="ja-JP" dirty="0"/>
              <a:t>NDL</a:t>
            </a:r>
            <a:r>
              <a:rPr lang="ja-JP" altLang="ja-JP" dirty="0" smtClean="0"/>
              <a:t>サーチ</a:t>
            </a:r>
            <a:r>
              <a:rPr lang="ja-JP" altLang="en-US" dirty="0" smtClean="0"/>
              <a:t>の最近の進展</a:t>
            </a:r>
            <a:endParaRPr lang="ja-JP" altLang="ja-JP"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91</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5085146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角丸四角形 54"/>
          <p:cNvSpPr/>
          <p:nvPr/>
        </p:nvSpPr>
        <p:spPr>
          <a:xfrm>
            <a:off x="996593" y="1530849"/>
            <a:ext cx="11096090" cy="5183135"/>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3538" fontAlgn="base">
              <a:lnSpc>
                <a:spcPct val="150000"/>
              </a:lnSpc>
              <a:spcBef>
                <a:spcPct val="0"/>
              </a:spcBef>
              <a:spcAft>
                <a:spcPct val="0"/>
              </a:spcAft>
              <a:buFont typeface="Wingdings" pitchFamily="2" charset="2"/>
              <a:buChar char="u"/>
            </a:pPr>
            <a:r>
              <a:rPr lang="en-US" altLang="ja-JP" sz="2000" dirty="0">
                <a:solidFill>
                  <a:prstClr val="black"/>
                </a:solidFill>
                <a:latin typeface="Meiryo UI" panose="020B0604030504040204" pitchFamily="50" charset="-128"/>
                <a:ea typeface="Meiryo UI" panose="020B0604030504040204" pitchFamily="50" charset="-128"/>
              </a:rPr>
              <a:t>JSON</a:t>
            </a:r>
            <a:r>
              <a:rPr lang="ja-JP" altLang="en-US" sz="2000" dirty="0">
                <a:solidFill>
                  <a:prstClr val="black"/>
                </a:solidFill>
                <a:latin typeface="Meiryo UI" panose="020B0604030504040204" pitchFamily="50" charset="-128"/>
                <a:ea typeface="Meiryo UI" panose="020B0604030504040204" pitchFamily="50" charset="-128"/>
              </a:rPr>
              <a:t>形式による書誌取得方法の新規提供</a:t>
            </a:r>
            <a:endParaRPr lang="en-US" altLang="ja-JP" sz="20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58775" indent="-358775" fontAlgn="base">
              <a:lnSpc>
                <a:spcPct val="150000"/>
              </a:lnSpc>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「書誌データ利活用説明会」を開催（</a:t>
            </a:r>
            <a:r>
              <a:rPr lang="en-US" altLang="ja-JP" sz="2000" dirty="0">
                <a:solidFill>
                  <a:prstClr val="black"/>
                </a:solidFill>
                <a:latin typeface="Meiryo UI" panose="020B0604030504040204" pitchFamily="50" charset="-128"/>
                <a:ea typeface="Meiryo UI" panose="020B0604030504040204" pitchFamily="50" charset="-128"/>
              </a:rPr>
              <a:t>API</a:t>
            </a:r>
            <a:r>
              <a:rPr lang="ja-JP" altLang="en-US" sz="2000" dirty="0">
                <a:solidFill>
                  <a:prstClr val="black"/>
                </a:solidFill>
                <a:latin typeface="Meiryo UI" panose="020B0604030504040204" pitchFamily="50" charset="-128"/>
                <a:ea typeface="Meiryo UI" panose="020B0604030504040204" pitchFamily="50" charset="-128"/>
              </a:rPr>
              <a:t>による当館書誌データの利用を促進）</a:t>
            </a:r>
            <a:endParaRPr lang="en-US" altLang="ja-JP" sz="2000" dirty="0">
              <a:solidFill>
                <a:prstClr val="black"/>
              </a:solidFill>
              <a:latin typeface="Meiryo UI" panose="020B0604030504040204" pitchFamily="50" charset="-128"/>
              <a:ea typeface="Meiryo UI" panose="020B0604030504040204" pitchFamily="50" charset="-128"/>
            </a:endParaRPr>
          </a:p>
          <a:p>
            <a:pPr marL="449263" indent="-449263" fontAlgn="base">
              <a:lnSpc>
                <a:spcPct val="150000"/>
              </a:lnSpc>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非ローマ字外国語読み（中国語資料における漢字のピンイン、朝鮮語資料における漢字のハングル読み）による検索を可能に</a:t>
            </a:r>
            <a:endParaRPr lang="en-US" altLang="ja-JP" sz="20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a:t>
            </a:r>
            <a:r>
              <a:rPr lang="en-US" altLang="ja-JP" sz="2000" dirty="0" err="1">
                <a:solidFill>
                  <a:prstClr val="black"/>
                </a:solidFill>
                <a:latin typeface="Meiryo UI" panose="020B0604030504040204" pitchFamily="50" charset="-128"/>
                <a:ea typeface="Meiryo UI" panose="020B0604030504040204" pitchFamily="50" charset="-128"/>
              </a:rPr>
              <a:t>WebAPI</a:t>
            </a:r>
            <a:r>
              <a:rPr lang="ja-JP" altLang="en-US" sz="2000" dirty="0">
                <a:solidFill>
                  <a:prstClr val="black"/>
                </a:solidFill>
                <a:latin typeface="Meiryo UI" panose="020B0604030504040204" pitchFamily="50" charset="-128"/>
                <a:ea typeface="Meiryo UI" panose="020B0604030504040204" pitchFamily="50" charset="-128"/>
              </a:rPr>
              <a:t>によるシステム連携ガイドライン」の公開</a:t>
            </a:r>
            <a:endParaRPr lang="en-US" altLang="ja-JP" sz="20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公共図書館からのデータ提供方式の、</a:t>
            </a:r>
            <a:r>
              <a:rPr lang="en-US" altLang="ja-JP" sz="2000" dirty="0">
                <a:solidFill>
                  <a:prstClr val="black"/>
                </a:solidFill>
                <a:latin typeface="Meiryo UI" panose="020B0604030504040204" pitchFamily="50" charset="-128"/>
                <a:ea typeface="Meiryo UI" panose="020B0604030504040204" pitchFamily="50" charset="-128"/>
              </a:rPr>
              <a:t>OAI-PMH</a:t>
            </a:r>
            <a:r>
              <a:rPr lang="ja-JP" altLang="en-US" sz="2000" dirty="0">
                <a:solidFill>
                  <a:prstClr val="black"/>
                </a:solidFill>
                <a:latin typeface="Meiryo UI" panose="020B0604030504040204" pitchFamily="50" charset="-128"/>
                <a:ea typeface="Meiryo UI" panose="020B0604030504040204" pitchFamily="50" charset="-128"/>
              </a:rPr>
              <a:t> </a:t>
            </a:r>
            <a:r>
              <a:rPr lang="en-US" altLang="ja-JP" sz="2000" dirty="0">
                <a:solidFill>
                  <a:prstClr val="black"/>
                </a:solidFill>
                <a:latin typeface="Meiryo UI" panose="020B0604030504040204" pitchFamily="50" charset="-128"/>
                <a:ea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rPr>
              <a:t> </a:t>
            </a:r>
            <a:r>
              <a:rPr lang="en-US" altLang="ja-JP" sz="2000" dirty="0">
                <a:solidFill>
                  <a:prstClr val="black"/>
                </a:solidFill>
                <a:latin typeface="Meiryo UI" panose="020B0604030504040204" pitchFamily="50" charset="-128"/>
                <a:ea typeface="Meiryo UI" panose="020B0604030504040204" pitchFamily="50" charset="-128"/>
              </a:rPr>
              <a:t>DC-NDL(RDF)</a:t>
            </a:r>
            <a:r>
              <a:rPr lang="ja-JP" altLang="en-US" sz="2000" dirty="0">
                <a:solidFill>
                  <a:prstClr val="black"/>
                </a:solidFill>
                <a:latin typeface="Meiryo UI" panose="020B0604030504040204" pitchFamily="50" charset="-128"/>
                <a:ea typeface="Meiryo UI" panose="020B0604030504040204" pitchFamily="50" charset="-128"/>
              </a:rPr>
              <a:t> </a:t>
            </a:r>
            <a:r>
              <a:rPr lang="ja-JP" altLang="en-US" sz="2000" dirty="0" err="1">
                <a:solidFill>
                  <a:prstClr val="black"/>
                </a:solidFill>
                <a:latin typeface="Meiryo UI" panose="020B0604030504040204" pitchFamily="50" charset="-128"/>
                <a:ea typeface="Meiryo UI" panose="020B0604030504040204" pitchFamily="50" charset="-128"/>
              </a:rPr>
              <a:t>への</a:t>
            </a:r>
            <a:r>
              <a:rPr lang="ja-JP" altLang="en-US" sz="2000" dirty="0">
                <a:solidFill>
                  <a:prstClr val="black"/>
                </a:solidFill>
                <a:latin typeface="Meiryo UI" panose="020B0604030504040204" pitchFamily="50" charset="-128"/>
                <a:ea typeface="Meiryo UI" panose="020B0604030504040204" pitchFamily="50" charset="-128"/>
              </a:rPr>
              <a:t>切り替え</a:t>
            </a:r>
            <a:endParaRPr lang="en-US" altLang="ja-JP" sz="20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en-US" altLang="ja-JP" sz="2000" dirty="0">
                <a:solidFill>
                  <a:prstClr val="black"/>
                </a:solidFill>
                <a:latin typeface="Meiryo UI" panose="020B0604030504040204" pitchFamily="50" charset="-128"/>
                <a:ea typeface="Meiryo UI" panose="020B0604030504040204" pitchFamily="50" charset="-128"/>
              </a:rPr>
              <a:t>VIAF</a:t>
            </a:r>
            <a:r>
              <a:rPr lang="ja-JP" altLang="en-US" sz="2000" dirty="0">
                <a:solidFill>
                  <a:prstClr val="black"/>
                </a:solidFill>
                <a:latin typeface="Meiryo UI" panose="020B0604030504040204" pitchFamily="50" charset="-128"/>
                <a:ea typeface="Meiryo UI" panose="020B0604030504040204" pitchFamily="50" charset="-128"/>
              </a:rPr>
              <a:t>との連携開始（当館典拠レコードを</a:t>
            </a:r>
            <a:r>
              <a:rPr lang="en-US" altLang="ja-JP" sz="2000" dirty="0">
                <a:solidFill>
                  <a:prstClr val="black"/>
                </a:solidFill>
                <a:latin typeface="Meiryo UI" panose="020B0604030504040204" pitchFamily="50" charset="-128"/>
                <a:ea typeface="Meiryo UI" panose="020B0604030504040204" pitchFamily="50" charset="-128"/>
              </a:rPr>
              <a:t>VIAF</a:t>
            </a:r>
            <a:r>
              <a:rPr lang="ja-JP" altLang="en-US" sz="2000" dirty="0" err="1">
                <a:solidFill>
                  <a:prstClr val="black"/>
                </a:solidFill>
                <a:latin typeface="Meiryo UI" panose="020B0604030504040204" pitchFamily="50" charset="-128"/>
                <a:ea typeface="Meiryo UI" panose="020B0604030504040204" pitchFamily="50" charset="-128"/>
              </a:rPr>
              <a:t>に提</a:t>
            </a:r>
            <a:r>
              <a:rPr lang="ja-JP" altLang="en-US" sz="2000" dirty="0">
                <a:solidFill>
                  <a:prstClr val="black"/>
                </a:solidFill>
                <a:latin typeface="Meiryo UI" panose="020B0604030504040204" pitchFamily="50" charset="-128"/>
                <a:ea typeface="Meiryo UI" panose="020B0604030504040204" pitchFamily="50" charset="-128"/>
              </a:rPr>
              <a:t>供し、当館検索システム</a:t>
            </a:r>
            <a:r>
              <a:rPr lang="en-US" altLang="ja-JP" sz="2000" dirty="0" err="1">
                <a:solidFill>
                  <a:prstClr val="black"/>
                </a:solidFill>
                <a:latin typeface="Meiryo UI" panose="020B0604030504040204" pitchFamily="50" charset="-128"/>
                <a:ea typeface="Meiryo UI" panose="020B0604030504040204" pitchFamily="50" charset="-128"/>
              </a:rPr>
              <a:t>WebNDLA</a:t>
            </a:r>
            <a:r>
              <a:rPr lang="ja-JP" altLang="en-US" sz="2000" dirty="0">
                <a:solidFill>
                  <a:prstClr val="black"/>
                </a:solidFill>
                <a:latin typeface="Meiryo UI" panose="020B0604030504040204" pitchFamily="50" charset="-128"/>
                <a:ea typeface="Meiryo UI" panose="020B0604030504040204" pitchFamily="50" charset="-128"/>
              </a:rPr>
              <a:t>から</a:t>
            </a:r>
            <a:r>
              <a:rPr lang="en-US" altLang="ja-JP" sz="2000" dirty="0">
                <a:solidFill>
                  <a:prstClr val="black"/>
                </a:solidFill>
                <a:latin typeface="Meiryo UI" panose="020B0604030504040204" pitchFamily="50" charset="-128"/>
                <a:ea typeface="Meiryo UI" panose="020B0604030504040204" pitchFamily="50" charset="-128"/>
              </a:rPr>
              <a:t>VIAF</a:t>
            </a:r>
            <a:r>
              <a:rPr lang="ja-JP" altLang="en-US" sz="2000" dirty="0">
                <a:solidFill>
                  <a:prstClr val="black"/>
                </a:solidFill>
                <a:latin typeface="Meiryo UI" panose="020B0604030504040204" pitchFamily="50" charset="-128"/>
                <a:ea typeface="Meiryo UI" panose="020B0604030504040204" pitchFamily="50" charset="-128"/>
              </a:rPr>
              <a:t>にリンク）</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996593" y="883750"/>
            <a:ext cx="8820472" cy="489493"/>
          </a:xfrm>
          <a:prstGeom prst="rect">
            <a:avLst/>
          </a:prstGeom>
          <a:noFill/>
        </p:spPr>
        <p:txBody>
          <a:bodyPr wrap="square" rtlCol="0">
            <a:spAutoFit/>
          </a:bodyPr>
          <a:lstStyle/>
          <a:p>
            <a:pPr>
              <a:lnSpc>
                <a:spcPct val="150000"/>
              </a:lnSpc>
              <a:defRPr/>
            </a:pPr>
            <a:r>
              <a:rPr lang="en-US" altLang="ja-JP" sz="2000" dirty="0" smtClean="0">
                <a:solidFill>
                  <a:prstClr val="black"/>
                </a:solidFill>
                <a:latin typeface="Meiryo UI" panose="020B0604030504040204" pitchFamily="50" charset="-128"/>
                <a:ea typeface="Meiryo UI" panose="020B0604030504040204" pitchFamily="50" charset="-128"/>
              </a:rPr>
              <a:t>2013〜2014</a:t>
            </a:r>
            <a:r>
              <a:rPr lang="ja-JP" altLang="en-US" sz="2000" dirty="0" smtClean="0">
                <a:solidFill>
                  <a:prstClr val="black"/>
                </a:solidFill>
                <a:latin typeface="Meiryo UI" panose="020B0604030504040204" pitchFamily="50" charset="-128"/>
                <a:ea typeface="Meiryo UI" panose="020B0604030504040204" pitchFamily="50" charset="-128"/>
              </a:rPr>
              <a:t>年の進展</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bwMode="auto">
          <a:xfrm>
            <a:off x="0" y="0"/>
            <a:ext cx="12192000" cy="1124745"/>
          </a:xfrm>
          <a:prstGeom prst="rect">
            <a:avLst/>
          </a:prstGeom>
          <a:noFill/>
          <a:ln w="9525">
            <a:noFill/>
            <a:miter lim="800000"/>
            <a:headEnd/>
            <a:tailEnd/>
          </a:ln>
        </p:spPr>
        <p:txBody>
          <a:bodyPr vert="horz" wrap="square" lIns="91440" tIns="45720" rIns="91440" bIns="91440" numCol="1" anchor="ctr" anchorCtr="0" compatLnSpc="1">
            <a:prstTxWarp prst="textNoShape">
              <a:avLst/>
            </a:prstTxWarp>
            <a:noAutofit/>
          </a:bodyPr>
          <a:lstStyle/>
          <a:p>
            <a:pPr algn="ctr" eaLnBrk="0" fontAlgn="base" hangingPunct="0">
              <a:spcBef>
                <a:spcPct val="0"/>
              </a:spcBef>
              <a:spcAft>
                <a:spcPct val="0"/>
              </a:spcAft>
              <a:defRPr/>
            </a:pPr>
            <a:r>
              <a:rPr lang="ja-JP" altLang="en-US" sz="3600" dirty="0" smtClean="0">
                <a:latin typeface="Meiryo UI" panose="020B0604030504040204" pitchFamily="50" charset="-128"/>
                <a:ea typeface="Meiryo UI" panose="020B0604030504040204" pitchFamily="50" charset="-128"/>
                <a:cs typeface="+mj-cs"/>
              </a:rPr>
              <a:t>国立</a:t>
            </a:r>
            <a:r>
              <a:rPr lang="ja-JP" altLang="en-US" sz="3600" dirty="0">
                <a:latin typeface="Meiryo UI" panose="020B0604030504040204" pitchFamily="50" charset="-128"/>
                <a:ea typeface="Meiryo UI" panose="020B0604030504040204" pitchFamily="50" charset="-128"/>
                <a:cs typeface="+mj-cs"/>
              </a:rPr>
              <a:t>国会図書館</a:t>
            </a:r>
            <a:r>
              <a:rPr lang="ja-JP" altLang="en-US" sz="3600" dirty="0" smtClean="0">
                <a:latin typeface="Meiryo UI" panose="020B0604030504040204" pitchFamily="50" charset="-128"/>
                <a:ea typeface="Meiryo UI" panose="020B0604030504040204" pitchFamily="50" charset="-128"/>
                <a:cs typeface="+mj-cs"/>
              </a:rPr>
              <a:t>サーチ：</a:t>
            </a:r>
            <a:r>
              <a:rPr lang="ja-JP" altLang="en-US" sz="3600" dirty="0">
                <a:latin typeface="Meiryo UI" panose="020B0604030504040204" pitchFamily="50" charset="-128"/>
                <a:ea typeface="Meiryo UI" panose="020B0604030504040204" pitchFamily="50" charset="-128"/>
                <a:cs typeface="+mj-cs"/>
              </a:rPr>
              <a:t>最近の進展 ①</a:t>
            </a:r>
          </a:p>
        </p:txBody>
      </p:sp>
      <p:sp>
        <p:nvSpPr>
          <p:cNvPr id="6" name="スライド番号プレースホルダ 4"/>
          <p:cNvSpPr>
            <a:spLocks noGrp="1"/>
          </p:cNvSpPr>
          <p:nvPr>
            <p:ph type="sldNum" sz="quarter" idx="4294967295"/>
          </p:nvPr>
        </p:nvSpPr>
        <p:spPr>
          <a:xfrm>
            <a:off x="9959280" y="6309320"/>
            <a:ext cx="457200" cy="457200"/>
          </a:xfrm>
          <a:prstGeom prst="ellipse">
            <a:avLst/>
          </a:prstGeom>
        </p:spPr>
        <p:txBody>
          <a:bodyPr/>
          <a:lstStyle/>
          <a:p>
            <a:pPr>
              <a:defRPr/>
            </a:pPr>
            <a:fld id="{5CBE7DF6-DC1C-4410-949E-874779C27DC5}" type="slidenum">
              <a:rPr lang="ja-JP" altLang="en-US" smtClean="0"/>
              <a:pPr>
                <a:defRPr/>
              </a:pPr>
              <a:t>92</a:t>
            </a:fld>
            <a:endParaRPr lang="ja-JP" altLang="en-US" dirty="0"/>
          </a:p>
        </p:txBody>
      </p:sp>
    </p:spTree>
    <p:extLst>
      <p:ext uri="{BB962C8B-B14F-4D97-AF65-F5344CB8AC3E}">
        <p14:creationId xmlns:p14="http://schemas.microsoft.com/office/powerpoint/2010/main" val="40544495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457200" cy="457200"/>
          </a:xfrm>
          <a:prstGeom prst="ellipse">
            <a:avLst/>
          </a:prstGeom>
        </p:spPr>
        <p:txBody>
          <a:bodyPr/>
          <a:lstStyle/>
          <a:p>
            <a:pPr>
              <a:defRPr/>
            </a:pPr>
            <a:fld id="{5CBE7DF6-DC1C-4410-949E-874779C27DC5}" type="slidenum">
              <a:rPr lang="ja-JP" altLang="en-US" smtClean="0"/>
              <a:pPr>
                <a:defRPr/>
              </a:pPr>
              <a:t>93</a:t>
            </a:fld>
            <a:endParaRPr lang="ja-JP" altLang="en-US" dirty="0"/>
          </a:p>
        </p:txBody>
      </p:sp>
      <p:sp>
        <p:nvSpPr>
          <p:cNvPr id="7" name="タイトル 1"/>
          <p:cNvSpPr txBox="1">
            <a:spLocks/>
          </p:cNvSpPr>
          <p:nvPr/>
        </p:nvSpPr>
        <p:spPr bwMode="auto">
          <a:xfrm>
            <a:off x="0" y="0"/>
            <a:ext cx="12192000" cy="1124745"/>
          </a:xfrm>
          <a:prstGeom prst="rect">
            <a:avLst/>
          </a:prstGeom>
          <a:noFill/>
          <a:ln w="9525">
            <a:noFill/>
            <a:miter lim="800000"/>
            <a:headEnd/>
            <a:tailEnd/>
          </a:ln>
        </p:spPr>
        <p:txBody>
          <a:bodyPr vert="horz" wrap="square" lIns="91440" tIns="45720" rIns="91440" bIns="91440" numCol="1" anchor="ctr" anchorCtr="0" compatLnSpc="1">
            <a:prstTxWarp prst="textNoShape">
              <a:avLst/>
            </a:prstTxWarp>
            <a:noAutofit/>
          </a:bodyPr>
          <a:lstStyle/>
          <a:p>
            <a:pPr algn="ctr" eaLnBrk="0" fontAlgn="base" hangingPunct="0">
              <a:spcBef>
                <a:spcPct val="0"/>
              </a:spcBef>
              <a:spcAft>
                <a:spcPct val="0"/>
              </a:spcAft>
              <a:defRPr/>
            </a:pPr>
            <a:r>
              <a:rPr lang="ja-JP" altLang="en-US" sz="3600" dirty="0" smtClean="0">
                <a:latin typeface="Meiryo UI" panose="020B0604030504040204" pitchFamily="50" charset="-128"/>
                <a:ea typeface="Meiryo UI" panose="020B0604030504040204" pitchFamily="50" charset="-128"/>
                <a:cs typeface="+mj-cs"/>
              </a:rPr>
              <a:t>国立</a:t>
            </a:r>
            <a:r>
              <a:rPr lang="ja-JP" altLang="en-US" sz="3600" dirty="0">
                <a:latin typeface="Meiryo UI" panose="020B0604030504040204" pitchFamily="50" charset="-128"/>
                <a:ea typeface="Meiryo UI" panose="020B0604030504040204" pitchFamily="50" charset="-128"/>
                <a:cs typeface="+mj-cs"/>
              </a:rPr>
              <a:t>国会図書館</a:t>
            </a:r>
            <a:r>
              <a:rPr lang="ja-JP" altLang="en-US" sz="3600" dirty="0" smtClean="0">
                <a:latin typeface="Meiryo UI" panose="020B0604030504040204" pitchFamily="50" charset="-128"/>
                <a:ea typeface="Meiryo UI" panose="020B0604030504040204" pitchFamily="50" charset="-128"/>
                <a:cs typeface="+mj-cs"/>
              </a:rPr>
              <a:t>サーチ：</a:t>
            </a:r>
            <a:r>
              <a:rPr lang="ja-JP" altLang="en-US" sz="3600" dirty="0">
                <a:latin typeface="Meiryo UI" panose="020B0604030504040204" pitchFamily="50" charset="-128"/>
                <a:ea typeface="Meiryo UI" panose="020B0604030504040204" pitchFamily="50" charset="-128"/>
                <a:cs typeface="+mj-cs"/>
              </a:rPr>
              <a:t>最近の進展 ②</a:t>
            </a:r>
          </a:p>
        </p:txBody>
      </p:sp>
      <p:sp>
        <p:nvSpPr>
          <p:cNvPr id="8" name="テキスト ボックス 7"/>
          <p:cNvSpPr txBox="1"/>
          <p:nvPr/>
        </p:nvSpPr>
        <p:spPr>
          <a:xfrm>
            <a:off x="1775520" y="1002794"/>
            <a:ext cx="8892480" cy="553998"/>
          </a:xfrm>
          <a:prstGeom prst="rect">
            <a:avLst/>
          </a:prstGeom>
          <a:noFill/>
        </p:spPr>
        <p:txBody>
          <a:bodyPr wrap="square" rtlCol="0">
            <a:spAutoFit/>
          </a:bodyPr>
          <a:lstStyle/>
          <a:p>
            <a:pPr>
              <a:lnSpc>
                <a:spcPct val="150000"/>
              </a:lnSpc>
              <a:defRPr/>
            </a:pPr>
            <a:r>
              <a:rPr lang="ja-JP" altLang="en-US" sz="2000" dirty="0">
                <a:solidFill>
                  <a:prstClr val="black"/>
                </a:solidFill>
                <a:latin typeface="Meiryo UI" panose="020B0604030504040204" pitchFamily="50" charset="-128"/>
                <a:ea typeface="Meiryo UI" panose="020B0604030504040204" pitchFamily="50" charset="-128"/>
              </a:rPr>
              <a:t>国立国会図書館サーチ（略称；</a:t>
            </a:r>
            <a:r>
              <a:rPr lang="en-US" altLang="ja-JP" sz="2000" dirty="0">
                <a:solidFill>
                  <a:prstClr val="black"/>
                </a:solidFill>
                <a:latin typeface="Meiryo UI" panose="020B0604030504040204" pitchFamily="50" charset="-128"/>
                <a:ea typeface="Meiryo UI" panose="020B0604030504040204" pitchFamily="50" charset="-128"/>
              </a:rPr>
              <a:t>NDL</a:t>
            </a:r>
            <a:r>
              <a:rPr lang="ja-JP" altLang="en-US" sz="2000" dirty="0">
                <a:solidFill>
                  <a:prstClr val="black"/>
                </a:solidFill>
                <a:latin typeface="Meiryo UI" panose="020B0604030504040204" pitchFamily="50" charset="-128"/>
                <a:ea typeface="Meiryo UI" panose="020B0604030504040204" pitchFamily="50" charset="-128"/>
              </a:rPr>
              <a:t>サーチ）の</a:t>
            </a:r>
            <a:r>
              <a:rPr lang="en-US" altLang="ja-JP" sz="2000" dirty="0">
                <a:solidFill>
                  <a:prstClr val="black"/>
                </a:solidFill>
                <a:latin typeface="Meiryo UI" panose="020B0604030504040204" pitchFamily="50" charset="-128"/>
                <a:ea typeface="Meiryo UI" panose="020B0604030504040204" pitchFamily="50" charset="-128"/>
              </a:rPr>
              <a:t>API</a:t>
            </a:r>
            <a:r>
              <a:rPr lang="ja-JP" altLang="en-US" sz="2000" dirty="0">
                <a:solidFill>
                  <a:prstClr val="black"/>
                </a:solidFill>
                <a:latin typeface="Meiryo UI" panose="020B0604030504040204" pitchFamily="50" charset="-128"/>
                <a:ea typeface="Meiryo UI" panose="020B0604030504040204" pitchFamily="50" charset="-128"/>
              </a:rPr>
              <a:t>の利用は、年々伸びている。</a:t>
            </a:r>
            <a:endParaRPr lang="en-US" altLang="ja-JP" dirty="0">
              <a:solidFill>
                <a:prstClr val="black"/>
              </a:solidFill>
              <a:latin typeface="Meiryo UI" panose="020B0604030504040204" pitchFamily="50" charset="-128"/>
              <a:ea typeface="Meiryo UI" panose="020B0604030504040204" pitchFamily="50" charset="-128"/>
            </a:endParaRPr>
          </a:p>
        </p:txBody>
      </p:sp>
      <p:graphicFrame>
        <p:nvGraphicFramePr>
          <p:cNvPr id="10" name="表 9"/>
          <p:cNvGraphicFramePr>
            <a:graphicFrameLocks noGrp="1"/>
          </p:cNvGraphicFramePr>
          <p:nvPr/>
        </p:nvGraphicFramePr>
        <p:xfrm>
          <a:off x="1559496" y="2060848"/>
          <a:ext cx="5616624" cy="2772308"/>
        </p:xfrm>
        <a:graphic>
          <a:graphicData uri="http://schemas.openxmlformats.org/drawingml/2006/table">
            <a:tbl>
              <a:tblPr firstRow="1">
                <a:tableStyleId>{9D7B26C5-4107-4FEC-AEDC-1716B250A1EF}</a:tableStyleId>
              </a:tblPr>
              <a:tblGrid>
                <a:gridCol w="1512168"/>
                <a:gridCol w="1728192"/>
                <a:gridCol w="1296144"/>
                <a:gridCol w="1080120"/>
              </a:tblGrid>
              <a:tr h="388843">
                <a:tc>
                  <a:txBody>
                    <a:bodyPr/>
                    <a:lstStyle/>
                    <a:p>
                      <a:pPr algn="ctr" fontAlgn="ctr"/>
                      <a:r>
                        <a:rPr lang="ja-JP" altLang="en-US" sz="2000" b="1" u="none" strike="noStrike" dirty="0" smtClean="0"/>
                        <a:t>区分</a:t>
                      </a:r>
                      <a:endParaRPr lang="ja-JP" alt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err="1" smtClean="0"/>
                        <a:t>OpenSearch</a:t>
                      </a:r>
                      <a:endParaRPr 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a:t>SRU</a:t>
                      </a:r>
                      <a:endParaRPr 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a:t>OAI-PMH</a:t>
                      </a:r>
                      <a:endParaRPr lang="en-US" sz="2000" b="1" i="0" u="none" strike="noStrike" dirty="0">
                        <a:solidFill>
                          <a:srgbClr val="000000"/>
                        </a:solidFill>
                        <a:latin typeface="+mn-ea"/>
                        <a:ea typeface="+mn-ea"/>
                      </a:endParaRPr>
                    </a:p>
                  </a:txBody>
                  <a:tcPr marL="9525" marR="9525" marT="9525" marB="0" anchor="ctr">
                    <a:solidFill>
                      <a:schemeClr val="bg2"/>
                    </a:solidFill>
                  </a:tcPr>
                </a:tc>
              </a:tr>
              <a:tr h="331237">
                <a:tc>
                  <a:txBody>
                    <a:bodyPr/>
                    <a:lstStyle/>
                    <a:p>
                      <a:pPr algn="l" fontAlgn="ctr"/>
                      <a:r>
                        <a:rPr lang="en-US" altLang="ja-JP" sz="1800" b="1" u="none" strike="noStrike" dirty="0" smtClean="0"/>
                        <a:t>2012</a:t>
                      </a:r>
                      <a:r>
                        <a:rPr lang="ja-JP" altLang="en-US" sz="1800" b="1" u="none" strike="noStrike" dirty="0" smtClean="0"/>
                        <a:t>年平均</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smtClean="0"/>
                        <a:t>1,026,309</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smtClean="0"/>
                        <a:t>2,941,460</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smtClean="0"/>
                        <a:t>154,708</a:t>
                      </a:r>
                      <a:endParaRPr lang="en-US" altLang="ja-JP" sz="1800" b="1" i="0" u="none" strike="noStrike" dirty="0">
                        <a:solidFill>
                          <a:srgbClr val="000000"/>
                        </a:solidFill>
                        <a:latin typeface="+mn-ea"/>
                        <a:ea typeface="+mn-ea"/>
                      </a:endParaRPr>
                    </a:p>
                  </a:txBody>
                  <a:tcPr marL="9525" marR="9525" marT="9525" marB="0" anchor="ctr"/>
                </a:tc>
              </a:tr>
              <a:tr h="331237">
                <a:tc>
                  <a:txBody>
                    <a:bodyPr/>
                    <a:lstStyle/>
                    <a:p>
                      <a:pPr algn="l" fontAlgn="ctr"/>
                      <a:r>
                        <a:rPr lang="en-US" altLang="ja-JP" sz="1800" b="1" u="none" strike="noStrike" dirty="0" smtClean="0"/>
                        <a:t>2013</a:t>
                      </a:r>
                      <a:r>
                        <a:rPr lang="ja-JP" altLang="en-US" sz="1800" b="1" u="none" strike="noStrike" dirty="0"/>
                        <a:t>年 </a:t>
                      </a:r>
                      <a:r>
                        <a:rPr lang="en-US" altLang="ja-JP" sz="1800" b="1" u="none" strike="noStrike" dirty="0"/>
                        <a:t>4</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1,165,461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2,152,510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87,912 </a:t>
                      </a:r>
                      <a:endParaRPr lang="en-US" altLang="ja-JP" sz="1800" b="1" i="0" u="none" strike="noStrike" dirty="0">
                        <a:solidFill>
                          <a:srgbClr val="000000"/>
                        </a:solidFill>
                        <a:latin typeface="+mn-ea"/>
                        <a:ea typeface="+mn-ea"/>
                      </a:endParaRPr>
                    </a:p>
                  </a:txBody>
                  <a:tcPr marL="9525" marR="9525" marT="9525" marB="0" anchor="ctr"/>
                </a:tc>
              </a:tr>
              <a:tr h="38884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5</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1,704,547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3,726,310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463,253 </a:t>
                      </a:r>
                      <a:endParaRPr lang="en-US" altLang="ja-JP" sz="1800" b="1" i="0" u="none" strike="noStrike" dirty="0">
                        <a:solidFill>
                          <a:srgbClr val="000000"/>
                        </a:solidFill>
                        <a:latin typeface="+mn-ea"/>
                        <a:ea typeface="+mn-ea"/>
                      </a:endParaRPr>
                    </a:p>
                  </a:txBody>
                  <a:tcPr marL="9525" marR="9525" marT="9525" marB="0" anchor="ctr"/>
                </a:tc>
              </a:tr>
              <a:tr h="324036">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6</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1,910,929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4,127,351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69,885 </a:t>
                      </a:r>
                      <a:endParaRPr lang="en-US" altLang="ja-JP" sz="1800" b="1" i="0" u="none" strike="noStrike" dirty="0">
                        <a:solidFill>
                          <a:srgbClr val="000000"/>
                        </a:solidFill>
                        <a:latin typeface="+mn-ea"/>
                        <a:ea typeface="+mn-ea"/>
                      </a:endParaRPr>
                    </a:p>
                  </a:txBody>
                  <a:tcPr marL="9525" marR="9525" marT="9525" marB="0" anchor="ctr"/>
                </a:tc>
              </a:tr>
              <a:tr h="29523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7</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2,843,145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4,187,965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124,607 </a:t>
                      </a:r>
                      <a:endParaRPr lang="en-US" altLang="ja-JP" sz="1800" b="1" i="0" u="none" strike="noStrike" dirty="0">
                        <a:solidFill>
                          <a:srgbClr val="000000"/>
                        </a:solidFill>
                        <a:latin typeface="+mn-ea"/>
                        <a:ea typeface="+mn-ea"/>
                      </a:endParaRPr>
                    </a:p>
                  </a:txBody>
                  <a:tcPr marL="9525" marR="9525" marT="9525" marB="0" anchor="ctr"/>
                </a:tc>
              </a:tr>
              <a:tr h="38884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8</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a:t>3,232,243 </a:t>
                      </a:r>
                      <a:endParaRPr lang="en-US" altLang="ja-JP" sz="1800" b="1" i="0" u="none" strike="noStrike">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2,768,906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9,733,455 </a:t>
                      </a:r>
                      <a:endParaRPr lang="en-US" altLang="ja-JP" sz="1800" b="1" i="0" u="none" strike="noStrike" dirty="0">
                        <a:solidFill>
                          <a:schemeClr val="tx1"/>
                        </a:solidFill>
                        <a:latin typeface="+mn-ea"/>
                        <a:ea typeface="+mn-ea"/>
                      </a:endParaRPr>
                    </a:p>
                  </a:txBody>
                  <a:tcPr marL="9525" marR="9525" marT="9525" marB="0" anchor="ctr"/>
                </a:tc>
              </a:tr>
              <a:tr h="324036">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9</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3,501,737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2,258,441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15,018,418 </a:t>
                      </a:r>
                      <a:endParaRPr lang="en-US" altLang="ja-JP" sz="1800" b="1" i="0" u="none" strike="noStrike" dirty="0">
                        <a:solidFill>
                          <a:schemeClr val="tx1"/>
                        </a:solidFill>
                        <a:latin typeface="+mn-ea"/>
                        <a:ea typeface="+mn-ea"/>
                      </a:endParaRPr>
                    </a:p>
                  </a:txBody>
                  <a:tcPr marL="9525" marR="9525" marT="9525" marB="0" anchor="ctr"/>
                </a:tc>
              </a:tr>
            </a:tbl>
          </a:graphicData>
        </a:graphic>
      </p:graphicFrame>
      <p:sp>
        <p:nvSpPr>
          <p:cNvPr id="13" name="タイトル 1"/>
          <p:cNvSpPr txBox="1">
            <a:spLocks/>
          </p:cNvSpPr>
          <p:nvPr/>
        </p:nvSpPr>
        <p:spPr bwMode="auto">
          <a:xfrm>
            <a:off x="1631504" y="1556792"/>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アクセス統計</a:t>
            </a:r>
          </a:p>
        </p:txBody>
      </p:sp>
      <p:graphicFrame>
        <p:nvGraphicFramePr>
          <p:cNvPr id="14" name="表 13"/>
          <p:cNvGraphicFramePr>
            <a:graphicFrameLocks noGrp="1"/>
          </p:cNvGraphicFramePr>
          <p:nvPr/>
        </p:nvGraphicFramePr>
        <p:xfrm>
          <a:off x="1559496" y="5229200"/>
          <a:ext cx="4032448" cy="1584176"/>
        </p:xfrm>
        <a:graphic>
          <a:graphicData uri="http://schemas.openxmlformats.org/drawingml/2006/table">
            <a:tbl>
              <a:tblPr firstRow="1">
                <a:tableStyleId>{9D7B26C5-4107-4FEC-AEDC-1716B250A1EF}</a:tableStyleId>
              </a:tblPr>
              <a:tblGrid>
                <a:gridCol w="1240318"/>
                <a:gridCol w="631890"/>
                <a:gridCol w="720080"/>
                <a:gridCol w="720080"/>
                <a:gridCol w="720080"/>
              </a:tblGrid>
              <a:tr h="450050">
                <a:tc>
                  <a:txBody>
                    <a:bodyPr/>
                    <a:lstStyle/>
                    <a:p>
                      <a:pPr algn="ctr" fontAlgn="ctr"/>
                      <a:r>
                        <a:rPr lang="ja-JP" altLang="en-US" sz="1800" b="1" u="none" strike="noStrike" dirty="0" smtClean="0"/>
                        <a:t>区分</a:t>
                      </a:r>
                      <a:endParaRPr lang="ja-JP" altLang="en-US"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2010</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2011</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2012</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2013</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r>
              <a:tr h="414046">
                <a:tc>
                  <a:txBody>
                    <a:bodyPr/>
                    <a:lstStyle/>
                    <a:p>
                      <a:pPr algn="ctr" fontAlgn="ctr"/>
                      <a:r>
                        <a:rPr lang="zh-TW" altLang="en-US" sz="1800" b="1" u="none" strike="noStrike" dirty="0" smtClean="0"/>
                        <a:t>非営利</a:t>
                      </a:r>
                      <a:r>
                        <a:rPr lang="ja-JP" altLang="en-US" sz="1800" b="1" u="none" strike="noStrike" dirty="0" smtClean="0"/>
                        <a:t>目的</a:t>
                      </a:r>
                      <a:endParaRPr lang="en-US" altLang="zh-TW" sz="18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800" b="1" u="none" strike="noStrike" dirty="0"/>
                        <a:t>0</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0</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9</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ja-JP" altLang="en-US" sz="1800" b="1" u="none" strike="noStrike" dirty="0"/>
                        <a:t>　</a:t>
                      </a:r>
                      <a:r>
                        <a:rPr lang="en-US" altLang="ja-JP" sz="1800" b="1" u="none" strike="noStrike" dirty="0" smtClean="0"/>
                        <a:t>3</a:t>
                      </a:r>
                    </a:p>
                  </a:txBody>
                  <a:tcPr marL="9525" marR="9525" marT="9525" marB="0" anchor="ctr"/>
                </a:tc>
              </a:tr>
              <a:tr h="360040">
                <a:tc>
                  <a:txBody>
                    <a:bodyPr/>
                    <a:lstStyle/>
                    <a:p>
                      <a:pPr algn="ctr" fontAlgn="ctr"/>
                      <a:r>
                        <a:rPr lang="ja-JP" altLang="en-US" sz="1800" b="1" u="none" strike="noStrike" dirty="0" smtClean="0"/>
                        <a:t>営利目的</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a:t>2</a:t>
                      </a:r>
                      <a:endParaRPr lang="en-US" altLang="ja-JP" sz="1800" b="1" i="0" u="none" strike="noStrike">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12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23</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ja-JP" altLang="en-US" sz="1800" b="1" u="none" strike="noStrike" dirty="0"/>
                        <a:t>　</a:t>
                      </a:r>
                      <a:r>
                        <a:rPr lang="en-US" altLang="ja-JP" sz="1800" b="1" u="none" strike="noStrike" dirty="0" smtClean="0"/>
                        <a:t>2</a:t>
                      </a:r>
                      <a:endParaRPr lang="ja-JP" altLang="en-US" sz="1800" b="1" i="0" u="none" strike="noStrike" dirty="0">
                        <a:solidFill>
                          <a:srgbClr val="000000"/>
                        </a:solidFill>
                        <a:latin typeface="+mn-ea"/>
                        <a:ea typeface="+mn-ea"/>
                      </a:endParaRPr>
                    </a:p>
                  </a:txBody>
                  <a:tcPr marL="9525" marR="9525" marT="9525" marB="0" anchor="ctr"/>
                </a:tc>
              </a:tr>
              <a:tr h="360040">
                <a:tc>
                  <a:txBody>
                    <a:bodyPr/>
                    <a:lstStyle/>
                    <a:p>
                      <a:pPr algn="ctr" fontAlgn="ctr"/>
                      <a:r>
                        <a:rPr lang="ja-JP" altLang="en-US" sz="1800" b="1" u="none" strike="noStrike" dirty="0" smtClean="0"/>
                        <a:t>総数</a:t>
                      </a:r>
                      <a:endParaRPr lang="ja-JP" altLang="en-US"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12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32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6</a:t>
                      </a:r>
                      <a:endParaRPr lang="en-US" altLang="ja-JP" sz="1800" b="1" i="0" u="none" strike="noStrike" dirty="0">
                        <a:solidFill>
                          <a:srgbClr val="000000"/>
                        </a:solidFill>
                        <a:latin typeface="+mn-ea"/>
                        <a:ea typeface="+mn-ea"/>
                      </a:endParaRPr>
                    </a:p>
                  </a:txBody>
                  <a:tcPr marL="9525" marR="9525" marT="9525" marB="0" anchor="ctr"/>
                </a:tc>
              </a:tr>
            </a:tbl>
          </a:graphicData>
        </a:graphic>
      </p:graphicFrame>
      <p:sp>
        <p:nvSpPr>
          <p:cNvPr id="15" name="タイトル 1"/>
          <p:cNvSpPr txBox="1">
            <a:spLocks/>
          </p:cNvSpPr>
          <p:nvPr/>
        </p:nvSpPr>
        <p:spPr bwMode="auto">
          <a:xfrm>
            <a:off x="1524000" y="4725144"/>
            <a:ext cx="1476672" cy="576064"/>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申請状況</a:t>
            </a:r>
          </a:p>
        </p:txBody>
      </p:sp>
      <p:sp>
        <p:nvSpPr>
          <p:cNvPr id="16" name="角丸四角形 15"/>
          <p:cNvSpPr/>
          <p:nvPr/>
        </p:nvSpPr>
        <p:spPr>
          <a:xfrm>
            <a:off x="7392144" y="2852936"/>
            <a:ext cx="3132856" cy="2808312"/>
          </a:xfrm>
          <a:prstGeom prst="roundRect">
            <a:avLst>
              <a:gd name="adj" fmla="val 5972"/>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7188" indent="-357188" fontAlgn="base">
              <a:spcBef>
                <a:spcPct val="0"/>
              </a:spcBef>
              <a:spcAft>
                <a:spcPct val="0"/>
              </a:spcAft>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bwMode="auto">
          <a:xfrm>
            <a:off x="8400256" y="2358008"/>
            <a:ext cx="1332656"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活用事例</a:t>
            </a:r>
          </a:p>
        </p:txBody>
      </p:sp>
      <p:sp>
        <p:nvSpPr>
          <p:cNvPr id="18" name="テキスト ボックス 17"/>
          <p:cNvSpPr txBox="1"/>
          <p:nvPr/>
        </p:nvSpPr>
        <p:spPr bwMode="auto">
          <a:xfrm>
            <a:off x="7392144" y="2780928"/>
            <a:ext cx="3275856" cy="3312368"/>
          </a:xfrm>
          <a:prstGeom prst="rect">
            <a:avLst/>
          </a:prstGeom>
          <a:noFill/>
          <a:ln w="22225">
            <a:noFill/>
            <a:prstDash val="sysDot"/>
            <a:miter lim="800000"/>
            <a:headEnd/>
            <a:tailEnd/>
          </a:ln>
        </p:spPr>
        <p:txBody>
          <a:bodyPr vert="horz" wrap="square" lIns="91440" tIns="45720" rIns="91440" bIns="45720" numCol="1" rtlCol="0" anchor="ctr" anchorCtr="0" compatLnSpc="1">
            <a:prstTxWarp prst="textNoShape">
              <a:avLst/>
            </a:prstTxWarp>
            <a:normAutofit/>
          </a:bodyPr>
          <a:lstStyle/>
          <a:p>
            <a:pPr marL="357188" indent="-357188" fontAlgn="base">
              <a:spcBef>
                <a:spcPct val="0"/>
              </a:spcBef>
              <a:spcAft>
                <a:spcPct val="0"/>
              </a:spcAft>
              <a:buFont typeface="Wingdings" pitchFamily="2" charset="2"/>
              <a:buChar char="u"/>
            </a:pPr>
            <a:r>
              <a:rPr lang="en-US" altLang="ja-JP" dirty="0" err="1">
                <a:solidFill>
                  <a:prstClr val="black"/>
                </a:solidFill>
                <a:latin typeface="Meiryo UI" panose="020B0604030504040204" pitchFamily="50" charset="-128"/>
                <a:ea typeface="Meiryo UI" panose="020B0604030504040204" pitchFamily="50" charset="-128"/>
              </a:rPr>
              <a:t>CiNii</a:t>
            </a:r>
            <a:r>
              <a:rPr lang="ja-JP" altLang="en-US" dirty="0">
                <a:solidFill>
                  <a:prstClr val="black"/>
                </a:solidFill>
                <a:latin typeface="Meiryo UI" panose="020B0604030504040204" pitchFamily="50" charset="-128"/>
                <a:ea typeface="Meiryo UI" panose="020B0604030504040204" pitchFamily="50" charset="-128"/>
              </a:rPr>
              <a:t> </a:t>
            </a:r>
            <a:r>
              <a:rPr lang="en-US" altLang="ja-JP" dirty="0">
                <a:solidFill>
                  <a:prstClr val="black"/>
                </a:solidFill>
                <a:latin typeface="Meiryo UI" panose="020B0604030504040204" pitchFamily="50" charset="-128"/>
                <a:ea typeface="Meiryo UI" panose="020B0604030504040204" pitchFamily="50" charset="-128"/>
              </a:rPr>
              <a:t>Books</a:t>
            </a:r>
          </a:p>
          <a:p>
            <a:pPr marL="357188" indent="-357188" fontAlgn="base">
              <a:spcBef>
                <a:spcPct val="0"/>
              </a:spcBef>
              <a:spcAft>
                <a:spcPct val="0"/>
              </a:spcAft>
              <a:buFont typeface="Wingdings" pitchFamily="2" charset="2"/>
              <a:buChar char="u"/>
            </a:pPr>
            <a:r>
              <a:rPr lang="en-US" altLang="ja-JP" dirty="0">
                <a:solidFill>
                  <a:prstClr val="black"/>
                </a:solidFill>
                <a:latin typeface="Meiryo UI" panose="020B0604030504040204" pitchFamily="50" charset="-128"/>
                <a:ea typeface="Meiryo UI" panose="020B0604030504040204" pitchFamily="50" charset="-128"/>
              </a:rPr>
              <a:t>J-GLOBAL</a:t>
            </a: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国立公文書館デジタル　アーカイブ</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人間文化研究機構統合　　検索システム</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各種図書館システム</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                                 …etc</a:t>
            </a:r>
          </a:p>
          <a:p>
            <a:pPr marL="357188" indent="-357188" fontAlgn="base">
              <a:spcBef>
                <a:spcPct val="0"/>
              </a:spcBef>
              <a:spcAft>
                <a:spcPct val="0"/>
              </a:spcAft>
              <a:buFont typeface="Wingdings" pitchFamily="2" charset="2"/>
              <a:buChar char="u"/>
            </a:pPr>
            <a:endParaRPr lang="ja-JP" altLang="en-US"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672623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457200" cy="457200"/>
          </a:xfrm>
          <a:prstGeom prst="ellipse">
            <a:avLst/>
          </a:prstGeom>
        </p:spPr>
        <p:txBody>
          <a:bodyPr/>
          <a:lstStyle/>
          <a:p>
            <a:pPr>
              <a:defRPr/>
            </a:pPr>
            <a:fld id="{5CBE7DF6-DC1C-4410-949E-874779C27DC5}" type="slidenum">
              <a:rPr lang="ja-JP" altLang="en-US" smtClean="0"/>
              <a:pPr>
                <a:defRPr/>
              </a:pPr>
              <a:t>94</a:t>
            </a:fld>
            <a:endParaRPr lang="ja-JP" altLang="en-US" dirty="0"/>
          </a:p>
        </p:txBody>
      </p:sp>
      <p:sp>
        <p:nvSpPr>
          <p:cNvPr id="8" name="角丸四角形 7"/>
          <p:cNvSpPr/>
          <p:nvPr/>
        </p:nvSpPr>
        <p:spPr>
          <a:xfrm>
            <a:off x="1294544" y="1458930"/>
            <a:ext cx="9935110" cy="4706374"/>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3538" fontAlgn="base">
              <a:lnSpc>
                <a:spcPct val="150000"/>
              </a:lnSpc>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「全国書誌  電子書籍・電子雑誌編」の提供</a:t>
            </a:r>
            <a:endParaRPr lang="en-US" altLang="ja-JP" sz="20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⇒各種</a:t>
            </a:r>
            <a:r>
              <a:rPr lang="en-US" altLang="ja-JP" sz="2000" dirty="0">
                <a:solidFill>
                  <a:prstClr val="black"/>
                </a:solidFill>
                <a:latin typeface="Meiryo UI" panose="020B0604030504040204" pitchFamily="50" charset="-128"/>
                <a:ea typeface="Meiryo UI" panose="020B0604030504040204" pitchFamily="50" charset="-128"/>
              </a:rPr>
              <a:t>API</a:t>
            </a:r>
            <a:r>
              <a:rPr lang="ja-JP" altLang="en-US" sz="2000" dirty="0" err="1">
                <a:solidFill>
                  <a:prstClr val="black"/>
                </a:solidFill>
                <a:latin typeface="Meiryo UI" panose="020B0604030504040204" pitchFamily="50" charset="-128"/>
                <a:ea typeface="Meiryo UI" panose="020B0604030504040204" pitchFamily="50" charset="-128"/>
              </a:rPr>
              <a:t>、</a:t>
            </a:r>
            <a:r>
              <a:rPr lang="en-US" altLang="ja-JP" sz="2000" dirty="0">
                <a:solidFill>
                  <a:prstClr val="black"/>
                </a:solidFill>
                <a:latin typeface="Meiryo UI" panose="020B0604030504040204" pitchFamily="50" charset="-128"/>
                <a:ea typeface="Meiryo UI" panose="020B0604030504040204" pitchFamily="50" charset="-128"/>
              </a:rPr>
              <a:t>RSS</a:t>
            </a:r>
            <a:r>
              <a:rPr lang="ja-JP" altLang="en-US" sz="2000" dirty="0">
                <a:solidFill>
                  <a:prstClr val="black"/>
                </a:solidFill>
                <a:latin typeface="Meiryo UI" panose="020B0604030504040204" pitchFamily="50" charset="-128"/>
                <a:ea typeface="Meiryo UI" panose="020B0604030504040204" pitchFamily="50" charset="-128"/>
              </a:rPr>
              <a:t>等で提供</a:t>
            </a:r>
            <a:endParaRPr lang="en-US" altLang="ja-JP" sz="20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en-US" altLang="ja-JP" sz="2000" dirty="0">
                <a:solidFill>
                  <a:prstClr val="black"/>
                </a:solidFill>
                <a:latin typeface="Meiryo UI" panose="020B0604030504040204" pitchFamily="50" charset="-128"/>
                <a:ea typeface="Meiryo UI" panose="020B0604030504040204" pitchFamily="50" charset="-128"/>
              </a:rPr>
              <a:t>DOI</a:t>
            </a:r>
            <a:r>
              <a:rPr lang="ja-JP" altLang="en-US" sz="2000" dirty="0">
                <a:solidFill>
                  <a:prstClr val="black"/>
                </a:solidFill>
                <a:latin typeface="Meiryo UI" panose="020B0604030504040204" pitchFamily="50" charset="-128"/>
                <a:ea typeface="Meiryo UI" panose="020B0604030504040204" pitchFamily="50" charset="-128"/>
              </a:rPr>
              <a:t>の提供</a:t>
            </a:r>
            <a:endParaRPr lang="en-US" altLang="ja-JP" sz="20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⇒ジャパンリンクセンター（</a:t>
            </a:r>
            <a:r>
              <a:rPr lang="en-US" altLang="ja-JP" sz="2000" dirty="0" err="1">
                <a:solidFill>
                  <a:prstClr val="black"/>
                </a:solidFill>
                <a:latin typeface="Meiryo UI" panose="020B0604030504040204" pitchFamily="50" charset="-128"/>
                <a:ea typeface="Meiryo UI" panose="020B0604030504040204" pitchFamily="50" charset="-128"/>
              </a:rPr>
              <a:t>JaLC</a:t>
            </a:r>
            <a:r>
              <a:rPr lang="ja-JP" altLang="en-US" sz="2000" dirty="0">
                <a:solidFill>
                  <a:prstClr val="black"/>
                </a:solidFill>
                <a:latin typeface="Meiryo UI" panose="020B0604030504040204" pitchFamily="50" charset="-128"/>
                <a:ea typeface="Meiryo UI" panose="020B0604030504040204" pitchFamily="50" charset="-128"/>
              </a:rPr>
              <a:t>）との連携による</a:t>
            </a:r>
            <a:r>
              <a:rPr lang="ja-JP" altLang="en-US" sz="2000" dirty="0" smtClean="0">
                <a:solidFill>
                  <a:prstClr val="black"/>
                </a:solidFill>
                <a:latin typeface="Meiryo UI" panose="020B0604030504040204" pitchFamily="50" charset="-128"/>
                <a:ea typeface="Meiryo UI" panose="020B0604030504040204" pitchFamily="50" charset="-128"/>
              </a:rPr>
              <a:t>。</a:t>
            </a:r>
            <a:endParaRPr lang="en-US" altLang="ja-JP" sz="2000" dirty="0" smtClean="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en-US" altLang="ja-JP" sz="2000" dirty="0" err="1" smtClean="0">
                <a:solidFill>
                  <a:prstClr val="black"/>
                </a:solidFill>
                <a:latin typeface="Meiryo UI" panose="020B0604030504040204" pitchFamily="50" charset="-128"/>
                <a:ea typeface="Meiryo UI" panose="020B0604030504040204" pitchFamily="50" charset="-128"/>
              </a:rPr>
              <a:t>JaLC</a:t>
            </a:r>
            <a:r>
              <a:rPr lang="ja-JP" altLang="en-US" sz="2000" dirty="0">
                <a:solidFill>
                  <a:prstClr val="black"/>
                </a:solidFill>
                <a:latin typeface="Meiryo UI" panose="020B0604030504040204" pitchFamily="50" charset="-128"/>
                <a:ea typeface="Meiryo UI" panose="020B0604030504040204" pitchFamily="50" charset="-128"/>
              </a:rPr>
              <a:t>は、世界で第</a:t>
            </a:r>
            <a:r>
              <a:rPr lang="en-US" altLang="ja-JP" sz="2000" dirty="0">
                <a:solidFill>
                  <a:prstClr val="black"/>
                </a:solidFill>
                <a:latin typeface="Meiryo UI" panose="020B0604030504040204" pitchFamily="50" charset="-128"/>
                <a:ea typeface="Meiryo UI" panose="020B0604030504040204" pitchFamily="50" charset="-128"/>
              </a:rPr>
              <a:t>9</a:t>
            </a:r>
            <a:r>
              <a:rPr lang="ja-JP" altLang="en-US" sz="2000" dirty="0">
                <a:solidFill>
                  <a:prstClr val="black"/>
                </a:solidFill>
                <a:latin typeface="Meiryo UI" panose="020B0604030504040204" pitchFamily="50" charset="-128"/>
                <a:ea typeface="Meiryo UI" panose="020B0604030504040204" pitchFamily="50" charset="-128"/>
              </a:rPr>
              <a:t>番目（日本では唯一）の</a:t>
            </a:r>
            <a:r>
              <a:rPr lang="en-US" altLang="ja-JP" sz="2000" dirty="0">
                <a:solidFill>
                  <a:prstClr val="black"/>
                </a:solidFill>
                <a:latin typeface="Meiryo UI" panose="020B0604030504040204" pitchFamily="50" charset="-128"/>
                <a:ea typeface="Meiryo UI" panose="020B0604030504040204" pitchFamily="50" charset="-128"/>
              </a:rPr>
              <a:t>DOI</a:t>
            </a:r>
            <a:r>
              <a:rPr lang="ja-JP" altLang="en-US" sz="2000" dirty="0">
                <a:solidFill>
                  <a:prstClr val="black"/>
                </a:solidFill>
                <a:latin typeface="Meiryo UI" panose="020B0604030504040204" pitchFamily="50" charset="-128"/>
                <a:ea typeface="Meiryo UI" panose="020B0604030504040204" pitchFamily="50" charset="-128"/>
              </a:rPr>
              <a:t>登録機関</a:t>
            </a:r>
            <a:endParaRPr lang="en-US" altLang="ja-JP" sz="20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en-US" altLang="ja-JP" sz="2000" dirty="0">
                <a:solidFill>
                  <a:prstClr val="black"/>
                </a:solidFill>
                <a:latin typeface="Meiryo UI" panose="020B0604030504040204" pitchFamily="50" charset="-128"/>
                <a:ea typeface="Meiryo UI" panose="020B0604030504040204" pitchFamily="50" charset="-128"/>
              </a:rPr>
              <a:t>XML</a:t>
            </a:r>
            <a:r>
              <a:rPr lang="ja-JP" altLang="en-US" sz="2000" dirty="0">
                <a:solidFill>
                  <a:prstClr val="black"/>
                </a:solidFill>
                <a:latin typeface="Meiryo UI" panose="020B0604030504040204" pitchFamily="50" charset="-128"/>
                <a:ea typeface="Meiryo UI" panose="020B0604030504040204" pitchFamily="50" charset="-128"/>
              </a:rPr>
              <a:t>スキーマファイルの提供</a:t>
            </a:r>
            <a:endParaRPr lang="en-US" altLang="ja-JP" sz="20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a:t>
            </a:r>
            <a:r>
              <a:rPr lang="en-US" altLang="ja-JP" sz="2000" dirty="0">
                <a:solidFill>
                  <a:prstClr val="black"/>
                </a:solidFill>
                <a:latin typeface="Meiryo UI" panose="020B0604030504040204" pitchFamily="50" charset="-128"/>
                <a:ea typeface="Meiryo UI" panose="020B0604030504040204" pitchFamily="50" charset="-128"/>
              </a:rPr>
              <a:t>DC-NDL (RDF)</a:t>
            </a:r>
            <a:r>
              <a:rPr lang="ja-JP" altLang="en-US" sz="2000" dirty="0">
                <a:solidFill>
                  <a:prstClr val="black"/>
                </a:solidFill>
                <a:latin typeface="Meiryo UI" panose="020B0604030504040204" pitchFamily="50" charset="-128"/>
                <a:ea typeface="Meiryo UI" panose="020B0604030504040204" pitchFamily="50" charset="-128"/>
              </a:rPr>
              <a:t>等のスキーマを、機械可読形式（</a:t>
            </a:r>
            <a:r>
              <a:rPr lang="en-US" altLang="ja-JP" sz="2000" dirty="0">
                <a:solidFill>
                  <a:prstClr val="black"/>
                </a:solidFill>
                <a:latin typeface="Meiryo UI" panose="020B0604030504040204" pitchFamily="50" charset="-128"/>
                <a:ea typeface="Meiryo UI" panose="020B0604030504040204" pitchFamily="50" charset="-128"/>
              </a:rPr>
              <a:t>XML</a:t>
            </a:r>
            <a:r>
              <a:rPr lang="ja-JP" altLang="en-US" sz="2000" dirty="0">
                <a:solidFill>
                  <a:prstClr val="black"/>
                </a:solidFill>
                <a:latin typeface="Meiryo UI" panose="020B0604030504040204" pitchFamily="50" charset="-128"/>
                <a:ea typeface="Meiryo UI" panose="020B0604030504040204" pitchFamily="50" charset="-128"/>
              </a:rPr>
              <a:t>）で表現したもの</a:t>
            </a:r>
            <a:endParaRPr lang="en-US" altLang="ja-JP" sz="20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インタフェース（</a:t>
            </a:r>
            <a:r>
              <a:rPr lang="en-US" altLang="ja-JP" sz="2000" dirty="0">
                <a:solidFill>
                  <a:prstClr val="black"/>
                </a:solidFill>
                <a:latin typeface="Meiryo UI" panose="020B0604030504040204" pitchFamily="50" charset="-128"/>
                <a:ea typeface="Meiryo UI" panose="020B0604030504040204" pitchFamily="50" charset="-128"/>
              </a:rPr>
              <a:t>API</a:t>
            </a:r>
            <a:r>
              <a:rPr lang="ja-JP" altLang="en-US" sz="2000" dirty="0">
                <a:solidFill>
                  <a:prstClr val="black"/>
                </a:solidFill>
                <a:latin typeface="Meiryo UI" panose="020B0604030504040204" pitchFamily="50" charset="-128"/>
                <a:ea typeface="Meiryo UI" panose="020B0604030504040204" pitchFamily="50" charset="-128"/>
              </a:rPr>
              <a:t>）仕様書の英語版の提供</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1524000" y="850106"/>
            <a:ext cx="9071992" cy="469616"/>
          </a:xfrm>
          <a:prstGeom prst="rect">
            <a:avLst/>
          </a:prstGeom>
          <a:noFill/>
        </p:spPr>
        <p:txBody>
          <a:bodyPr wrap="square" rtlCol="0">
            <a:spAutoFit/>
          </a:bodyPr>
          <a:lstStyle/>
          <a:p>
            <a:pPr>
              <a:lnSpc>
                <a:spcPct val="150000"/>
              </a:lnSpc>
              <a:defRPr/>
            </a:pPr>
            <a:r>
              <a:rPr lang="ja-JP" altLang="en-US" sz="1900" dirty="0">
                <a:solidFill>
                  <a:prstClr val="black"/>
                </a:solidFill>
                <a:latin typeface="Meiryo UI" panose="020B0604030504040204" pitchFamily="50" charset="-128"/>
                <a:ea typeface="Meiryo UI" panose="020B0604030504040204" pitchFamily="50" charset="-128"/>
              </a:rPr>
              <a:t>国立国会図書館サーチ（略称；</a:t>
            </a:r>
            <a:r>
              <a:rPr lang="en-US" altLang="ja-JP" sz="1900" dirty="0">
                <a:solidFill>
                  <a:prstClr val="black"/>
                </a:solidFill>
                <a:latin typeface="Meiryo UI" panose="020B0604030504040204" pitchFamily="50" charset="-128"/>
                <a:ea typeface="Meiryo UI" panose="020B0604030504040204" pitchFamily="50" charset="-128"/>
              </a:rPr>
              <a:t>NDL</a:t>
            </a:r>
            <a:r>
              <a:rPr lang="ja-JP" altLang="en-US" sz="1900" dirty="0">
                <a:solidFill>
                  <a:prstClr val="black"/>
                </a:solidFill>
                <a:latin typeface="Meiryo UI" panose="020B0604030504040204" pitchFamily="50" charset="-128"/>
                <a:ea typeface="Meiryo UI" panose="020B0604030504040204" pitchFamily="50" charset="-128"/>
              </a:rPr>
              <a:t>サーチ）では、今後、以下の実施を予定している。</a:t>
            </a:r>
            <a:endParaRPr lang="en-US" altLang="ja-JP" sz="1900" dirty="0">
              <a:solidFill>
                <a:prstClr val="black"/>
              </a:solidFill>
              <a:latin typeface="Meiryo UI" panose="020B0604030504040204" pitchFamily="50" charset="-128"/>
              <a:ea typeface="Meiryo UI" panose="020B0604030504040204" pitchFamily="50" charset="-128"/>
            </a:endParaRPr>
          </a:p>
        </p:txBody>
      </p:sp>
      <p:sp>
        <p:nvSpPr>
          <p:cNvPr id="11" name="タイトル 1"/>
          <p:cNvSpPr txBox="1">
            <a:spLocks/>
          </p:cNvSpPr>
          <p:nvPr/>
        </p:nvSpPr>
        <p:spPr bwMode="auto">
          <a:xfrm>
            <a:off x="0" y="0"/>
            <a:ext cx="12102957" cy="850106"/>
          </a:xfrm>
          <a:prstGeom prst="rect">
            <a:avLst/>
          </a:prstGeom>
          <a:noFill/>
          <a:ln w="9525">
            <a:noFill/>
            <a:miter lim="800000"/>
            <a:headEnd/>
            <a:tailEnd/>
          </a:ln>
        </p:spPr>
        <p:txBody>
          <a:bodyPr vert="horz" wrap="square" lIns="91440" tIns="45720" rIns="91440" bIns="91440" numCol="1" anchor="ctr" anchorCtr="0" compatLnSpc="1">
            <a:prstTxWarp prst="textNoShape">
              <a:avLst/>
            </a:prstTxWarp>
            <a:noAutofit/>
          </a:bodyPr>
          <a:lstStyle/>
          <a:p>
            <a:pPr algn="ctr" eaLnBrk="0" fontAlgn="base" hangingPunct="0">
              <a:spcBef>
                <a:spcPct val="0"/>
              </a:spcBef>
              <a:spcAft>
                <a:spcPct val="0"/>
              </a:spcAft>
              <a:defRPr/>
            </a:pPr>
            <a:r>
              <a:rPr lang="ja-JP" altLang="en-US" sz="3600" dirty="0" smtClean="0">
                <a:latin typeface="Meiryo UI" panose="020B0604030504040204" pitchFamily="50" charset="-128"/>
                <a:ea typeface="Meiryo UI" panose="020B0604030504040204" pitchFamily="50" charset="-128"/>
                <a:cs typeface="+mj-cs"/>
              </a:rPr>
              <a:t>国立</a:t>
            </a:r>
            <a:r>
              <a:rPr lang="ja-JP" altLang="en-US" sz="3600" dirty="0">
                <a:latin typeface="Meiryo UI" panose="020B0604030504040204" pitchFamily="50" charset="-128"/>
                <a:ea typeface="Meiryo UI" panose="020B0604030504040204" pitchFamily="50" charset="-128"/>
                <a:cs typeface="+mj-cs"/>
              </a:rPr>
              <a:t>国会図書館</a:t>
            </a:r>
            <a:r>
              <a:rPr lang="ja-JP" altLang="en-US" sz="3600" dirty="0" smtClean="0">
                <a:latin typeface="Meiryo UI" panose="020B0604030504040204" pitchFamily="50" charset="-128"/>
                <a:ea typeface="Meiryo UI" panose="020B0604030504040204" pitchFamily="50" charset="-128"/>
                <a:cs typeface="+mj-cs"/>
              </a:rPr>
              <a:t>サーチ：</a:t>
            </a:r>
            <a:r>
              <a:rPr lang="ja-JP" altLang="en-US" sz="3600" dirty="0">
                <a:latin typeface="Meiryo UI" panose="020B0604030504040204" pitchFamily="50" charset="-128"/>
                <a:ea typeface="Meiryo UI" panose="020B0604030504040204" pitchFamily="50" charset="-128"/>
                <a:cs typeface="+mj-cs"/>
              </a:rPr>
              <a:t>今後の予定</a:t>
            </a:r>
          </a:p>
        </p:txBody>
      </p:sp>
    </p:spTree>
    <p:extLst>
      <p:ext uri="{BB962C8B-B14F-4D97-AF65-F5344CB8AC3E}">
        <p14:creationId xmlns:p14="http://schemas.microsoft.com/office/powerpoint/2010/main" val="25904457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71792"/>
          </a:xfrm>
        </p:spPr>
        <p:txBody>
          <a:bodyPr>
            <a:normAutofit/>
          </a:bodyPr>
          <a:lstStyle/>
          <a:p>
            <a:pPr algn="ctr"/>
            <a:r>
              <a:rPr lang="en-US" altLang="ja-JP" sz="3600" dirty="0"/>
              <a:t>NDL</a:t>
            </a:r>
            <a:r>
              <a:rPr lang="ja-JP" altLang="en-US" sz="3600" dirty="0"/>
              <a:t>サーチでのサービス連携</a:t>
            </a:r>
          </a:p>
        </p:txBody>
      </p:sp>
      <p:sp>
        <p:nvSpPr>
          <p:cNvPr id="82" name="角丸四角形 81"/>
          <p:cNvSpPr/>
          <p:nvPr/>
        </p:nvSpPr>
        <p:spPr bwMode="auto">
          <a:xfrm>
            <a:off x="7968208" y="616530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latin typeface="Meiryo UI" panose="020B0604030504040204" pitchFamily="50" charset="-128"/>
                <a:ea typeface="Meiryo UI" panose="020B0604030504040204" pitchFamily="50" charset="-128"/>
              </a:rPr>
              <a:t>人間文化研究機構</a:t>
            </a:r>
          </a:p>
        </p:txBody>
      </p:sp>
      <p:sp>
        <p:nvSpPr>
          <p:cNvPr id="83" name="角丸四角形 82"/>
          <p:cNvSpPr/>
          <p:nvPr/>
        </p:nvSpPr>
        <p:spPr bwMode="auto">
          <a:xfrm>
            <a:off x="1800672" y="1700808"/>
            <a:ext cx="2274886" cy="158417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4" name="テキスト ボックス 21"/>
          <p:cNvSpPr txBox="1">
            <a:spLocks noChangeArrowheads="1"/>
          </p:cNvSpPr>
          <p:nvPr/>
        </p:nvSpPr>
        <p:spPr bwMode="auto">
          <a:xfrm>
            <a:off x="1927723" y="1700791"/>
            <a:ext cx="2087485" cy="646278"/>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国立情報学研究所（</a:t>
            </a:r>
            <a:r>
              <a:rPr lang="en-US" altLang="ja-JP" dirty="0">
                <a:latin typeface="Meiryo UI" panose="020B0604030504040204" pitchFamily="50" charset="-128"/>
                <a:ea typeface="Meiryo UI" panose="020B0604030504040204" pitchFamily="50" charset="-128"/>
              </a:rPr>
              <a:t>NII</a:t>
            </a:r>
            <a:r>
              <a:rPr lang="ja-JP" altLang="en-US" dirty="0">
                <a:latin typeface="Meiryo UI" panose="020B0604030504040204" pitchFamily="50" charset="-128"/>
                <a:ea typeface="Meiryo UI" panose="020B0604030504040204" pitchFamily="50" charset="-128"/>
              </a:rPr>
              <a:t>）</a:t>
            </a:r>
          </a:p>
        </p:txBody>
      </p:sp>
      <p:pic>
        <p:nvPicPr>
          <p:cNvPr id="85" name="Picture 3"/>
          <p:cNvPicPr>
            <a:picLocks noChangeAspect="1" noChangeArrowheads="1"/>
          </p:cNvPicPr>
          <p:nvPr/>
        </p:nvPicPr>
        <p:blipFill>
          <a:blip r:embed="rId3" cstate="print"/>
          <a:srcRect/>
          <a:stretch>
            <a:fillRect/>
          </a:stretch>
        </p:blipFill>
        <p:spPr bwMode="auto">
          <a:xfrm>
            <a:off x="2063552" y="2780928"/>
            <a:ext cx="1797612" cy="482977"/>
          </a:xfrm>
          <a:prstGeom prst="rect">
            <a:avLst/>
          </a:prstGeom>
          <a:noFill/>
          <a:ln w="9525">
            <a:noFill/>
            <a:miter lim="800000"/>
            <a:headEnd/>
            <a:tailEnd/>
          </a:ln>
        </p:spPr>
      </p:pic>
      <p:sp>
        <p:nvSpPr>
          <p:cNvPr id="86" name="角丸四角形 85"/>
          <p:cNvSpPr/>
          <p:nvPr/>
        </p:nvSpPr>
        <p:spPr bwMode="auto">
          <a:xfrm>
            <a:off x="1775521" y="3861048"/>
            <a:ext cx="2349499" cy="1008112"/>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7" name="テキスト ボックス 22"/>
          <p:cNvSpPr txBox="1">
            <a:spLocks noChangeArrowheads="1"/>
          </p:cNvSpPr>
          <p:nvPr/>
        </p:nvSpPr>
        <p:spPr bwMode="auto">
          <a:xfrm>
            <a:off x="1847528" y="3861049"/>
            <a:ext cx="2276976" cy="667877"/>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科学技術振興機構（</a:t>
            </a: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p>
        </p:txBody>
      </p:sp>
      <p:pic>
        <p:nvPicPr>
          <p:cNvPr id="88" name="Picture 4"/>
          <p:cNvPicPr>
            <a:picLocks noChangeAspect="1" noChangeArrowheads="1"/>
          </p:cNvPicPr>
          <p:nvPr/>
        </p:nvPicPr>
        <p:blipFill>
          <a:blip r:embed="rId4" cstate="print"/>
          <a:srcRect/>
          <a:stretch>
            <a:fillRect/>
          </a:stretch>
        </p:blipFill>
        <p:spPr bwMode="auto">
          <a:xfrm>
            <a:off x="2207568" y="4437111"/>
            <a:ext cx="1549834" cy="352170"/>
          </a:xfrm>
          <a:prstGeom prst="rect">
            <a:avLst/>
          </a:prstGeom>
          <a:noFill/>
          <a:ln w="9525">
            <a:noFill/>
            <a:miter lim="800000"/>
            <a:headEnd/>
            <a:tailEnd/>
          </a:ln>
        </p:spPr>
      </p:pic>
      <p:sp>
        <p:nvSpPr>
          <p:cNvPr id="89" name="角丸四角形 88"/>
          <p:cNvSpPr/>
          <p:nvPr/>
        </p:nvSpPr>
        <p:spPr bwMode="auto">
          <a:xfrm>
            <a:off x="1751484" y="6093297"/>
            <a:ext cx="2400300" cy="50323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91" name="角丸四角形 90"/>
          <p:cNvSpPr/>
          <p:nvPr/>
        </p:nvSpPr>
        <p:spPr bwMode="auto">
          <a:xfrm>
            <a:off x="4631183" y="4796750"/>
            <a:ext cx="2830512" cy="1500186"/>
          </a:xfrm>
          <a:prstGeom prst="roundRect">
            <a:avLst/>
          </a:prstGeom>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pic>
        <p:nvPicPr>
          <p:cNvPr id="92" name="Picture 6"/>
          <p:cNvPicPr>
            <a:picLocks noChangeAspect="1" noChangeArrowheads="1"/>
          </p:cNvPicPr>
          <p:nvPr/>
        </p:nvPicPr>
        <p:blipFill>
          <a:blip r:embed="rId5" cstate="print"/>
          <a:srcRect/>
          <a:stretch>
            <a:fillRect/>
          </a:stretch>
        </p:blipFill>
        <p:spPr bwMode="auto">
          <a:xfrm>
            <a:off x="4929471" y="5372890"/>
            <a:ext cx="2168471" cy="271675"/>
          </a:xfrm>
          <a:prstGeom prst="rect">
            <a:avLst/>
          </a:prstGeom>
          <a:noFill/>
          <a:ln w="9525">
            <a:noFill/>
            <a:miter lim="800000"/>
            <a:headEnd/>
            <a:tailEnd/>
          </a:ln>
        </p:spPr>
      </p:pic>
      <p:pic>
        <p:nvPicPr>
          <p:cNvPr id="93" name="Picture 7"/>
          <p:cNvPicPr>
            <a:picLocks noChangeAspect="1" noChangeArrowheads="1"/>
          </p:cNvPicPr>
          <p:nvPr/>
        </p:nvPicPr>
        <p:blipFill>
          <a:blip r:embed="rId6" cstate="print"/>
          <a:srcRect/>
          <a:stretch>
            <a:fillRect/>
          </a:stretch>
        </p:blipFill>
        <p:spPr bwMode="auto">
          <a:xfrm>
            <a:off x="5135966" y="5732901"/>
            <a:ext cx="2247825" cy="390981"/>
          </a:xfrm>
          <a:prstGeom prst="rect">
            <a:avLst/>
          </a:prstGeom>
          <a:noFill/>
          <a:ln w="9525">
            <a:noFill/>
            <a:miter lim="800000"/>
            <a:headEnd/>
            <a:tailEnd/>
          </a:ln>
        </p:spPr>
      </p:pic>
      <p:sp>
        <p:nvSpPr>
          <p:cNvPr id="94" name="角丸四角形 93"/>
          <p:cNvSpPr/>
          <p:nvPr/>
        </p:nvSpPr>
        <p:spPr bwMode="auto">
          <a:xfrm>
            <a:off x="1775521" y="4941168"/>
            <a:ext cx="2384425" cy="108012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0" name="下矢印 99"/>
          <p:cNvSpPr/>
          <p:nvPr/>
        </p:nvSpPr>
        <p:spPr bwMode="auto">
          <a:xfrm rot="10800000">
            <a:off x="5735960" y="1988840"/>
            <a:ext cx="576064" cy="129614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1" name="テキスト ボックス 29"/>
          <p:cNvSpPr txBox="1">
            <a:spLocks noChangeArrowheads="1"/>
          </p:cNvSpPr>
          <p:nvPr/>
        </p:nvSpPr>
        <p:spPr bwMode="auto">
          <a:xfrm>
            <a:off x="5003965" y="4868874"/>
            <a:ext cx="2129604" cy="369332"/>
          </a:xfrm>
          <a:prstGeom prst="rect">
            <a:avLst/>
          </a:prstGeom>
          <a:noFill/>
          <a:ln w="9525">
            <a:noFill/>
            <a:miter lim="800000"/>
            <a:headEnd/>
            <a:tailEnd/>
          </a:ln>
        </p:spPr>
        <p:txBody>
          <a:bodyPr>
            <a:spAutoFit/>
          </a:bodyPr>
          <a:lstStyle/>
          <a:p>
            <a:pPr algn="ctr"/>
            <a:r>
              <a:rPr lang="ja-JP" altLang="en-US">
                <a:latin typeface="Meiryo UI" panose="020B0604030504040204" pitchFamily="50" charset="-128"/>
                <a:ea typeface="Meiryo UI" panose="020B0604030504040204" pitchFamily="50" charset="-128"/>
              </a:rPr>
              <a:t>国立国会図書館</a:t>
            </a:r>
          </a:p>
        </p:txBody>
      </p:sp>
      <p:sp>
        <p:nvSpPr>
          <p:cNvPr id="102" name="テキスト ボックス 52"/>
          <p:cNvSpPr txBox="1">
            <a:spLocks noChangeArrowheads="1"/>
          </p:cNvSpPr>
          <p:nvPr/>
        </p:nvSpPr>
        <p:spPr bwMode="auto">
          <a:xfrm>
            <a:off x="4439816" y="3817463"/>
            <a:ext cx="3017666" cy="369332"/>
          </a:xfrm>
          <a:prstGeom prst="rect">
            <a:avLst/>
          </a:prstGeom>
          <a:noFill/>
          <a:ln w="9525">
            <a:noFill/>
            <a:miter lim="800000"/>
            <a:headEnd/>
            <a:tailEnd/>
          </a:ln>
        </p:spPr>
        <p:txBody>
          <a:bodyPr wrap="square">
            <a:spAutoFit/>
          </a:bodyPr>
          <a:lstStyle/>
          <a:p>
            <a:pPr algn="ctr"/>
            <a:r>
              <a:rPr lang="en-US" altLang="ja-JP">
                <a:latin typeface="Meiryo UI" panose="020B0604030504040204" pitchFamily="50" charset="-128"/>
                <a:ea typeface="Meiryo UI" panose="020B0604030504040204" pitchFamily="50" charset="-128"/>
              </a:rPr>
              <a:t>200</a:t>
            </a:r>
            <a:r>
              <a:rPr lang="ja-JP" altLang="en-US">
                <a:latin typeface="Meiryo UI" panose="020B0604030504040204" pitchFamily="50" charset="-128"/>
                <a:ea typeface="Meiryo UI" panose="020B0604030504040204" pitchFamily="50" charset="-128"/>
              </a:rPr>
              <a:t>余りのデータベース</a:t>
            </a:r>
          </a:p>
        </p:txBody>
      </p:sp>
      <p:sp>
        <p:nvSpPr>
          <p:cNvPr id="103" name="テキスト ボックス 29"/>
          <p:cNvSpPr txBox="1">
            <a:spLocks noChangeArrowheads="1"/>
          </p:cNvSpPr>
          <p:nvPr/>
        </p:nvSpPr>
        <p:spPr bwMode="auto">
          <a:xfrm>
            <a:off x="1775520" y="6165304"/>
            <a:ext cx="2422728" cy="36933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韓国国立中央図書館</a:t>
            </a:r>
          </a:p>
        </p:txBody>
      </p:sp>
      <p:pic>
        <p:nvPicPr>
          <p:cNvPr id="69" name="Picture 3"/>
          <p:cNvPicPr>
            <a:picLocks noChangeAspect="1" noChangeArrowheads="1"/>
          </p:cNvPicPr>
          <p:nvPr/>
        </p:nvPicPr>
        <p:blipFill>
          <a:blip r:embed="rId7" cstate="print"/>
          <a:srcRect/>
          <a:stretch>
            <a:fillRect/>
          </a:stretch>
        </p:blipFill>
        <p:spPr bwMode="auto">
          <a:xfrm>
            <a:off x="4440238" y="3428331"/>
            <a:ext cx="2952750" cy="403225"/>
          </a:xfrm>
          <a:prstGeom prst="rect">
            <a:avLst/>
          </a:prstGeom>
          <a:noFill/>
          <a:ln w="9525">
            <a:noFill/>
            <a:miter lim="800000"/>
            <a:headEnd/>
            <a:tailEnd/>
          </a:ln>
        </p:spPr>
      </p:pic>
      <p:sp>
        <p:nvSpPr>
          <p:cNvPr id="71" name="テキスト ボックス 21"/>
          <p:cNvSpPr txBox="1">
            <a:spLocks noChangeArrowheads="1"/>
          </p:cNvSpPr>
          <p:nvPr/>
        </p:nvSpPr>
        <p:spPr bwMode="auto">
          <a:xfrm>
            <a:off x="1847529" y="4941168"/>
            <a:ext cx="2271713" cy="64611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日本原子力研究開発機構（</a:t>
            </a:r>
            <a:r>
              <a:rPr lang="en-US" altLang="ja-JP" dirty="0">
                <a:latin typeface="Meiryo UI" panose="020B0604030504040204" pitchFamily="50" charset="-128"/>
                <a:ea typeface="Meiryo UI" panose="020B0604030504040204" pitchFamily="50" charset="-128"/>
              </a:rPr>
              <a:t>JAEA</a:t>
            </a:r>
            <a:r>
              <a:rPr lang="ja-JP" altLang="en-US" dirty="0">
                <a:latin typeface="Meiryo UI" panose="020B0604030504040204" pitchFamily="50" charset="-128"/>
                <a:ea typeface="Meiryo UI" panose="020B0604030504040204" pitchFamily="50" charset="-128"/>
              </a:rPr>
              <a:t>）</a:t>
            </a:r>
          </a:p>
        </p:txBody>
      </p:sp>
      <p:pic>
        <p:nvPicPr>
          <p:cNvPr id="72" name="Picture 44"/>
          <p:cNvPicPr>
            <a:picLocks noChangeAspect="1" noChangeArrowheads="1"/>
          </p:cNvPicPr>
          <p:nvPr/>
        </p:nvPicPr>
        <p:blipFill>
          <a:blip r:embed="rId8" cstate="print"/>
          <a:srcRect/>
          <a:stretch>
            <a:fillRect/>
          </a:stretch>
        </p:blipFill>
        <p:spPr bwMode="auto">
          <a:xfrm>
            <a:off x="2423592" y="5445225"/>
            <a:ext cx="1143000" cy="523875"/>
          </a:xfrm>
          <a:prstGeom prst="rect">
            <a:avLst/>
          </a:prstGeom>
          <a:noFill/>
          <a:ln w="9525">
            <a:noFill/>
            <a:miter lim="800000"/>
            <a:headEnd/>
            <a:tailEnd/>
          </a:ln>
        </p:spPr>
      </p:pic>
      <p:pic>
        <p:nvPicPr>
          <p:cNvPr id="73" name="Picture 2" descr="CiNii books 国立情報学研究所 総合目録検索サービス"/>
          <p:cNvPicPr>
            <a:picLocks noChangeAspect="1" noChangeArrowheads="1"/>
          </p:cNvPicPr>
          <p:nvPr/>
        </p:nvPicPr>
        <p:blipFill>
          <a:blip r:embed="rId9" cstate="print"/>
          <a:srcRect/>
          <a:stretch>
            <a:fillRect/>
          </a:stretch>
        </p:blipFill>
        <p:spPr bwMode="auto">
          <a:xfrm>
            <a:off x="2063552" y="2420342"/>
            <a:ext cx="1656185" cy="360586"/>
          </a:xfrm>
          <a:prstGeom prst="rect">
            <a:avLst/>
          </a:prstGeom>
          <a:noFill/>
        </p:spPr>
      </p:pic>
      <p:pic>
        <p:nvPicPr>
          <p:cNvPr id="43" name="Picture 76" descr="MCj03035110000[1]"/>
          <p:cNvPicPr>
            <a:picLocks noChangeAspect="1" noChangeArrowheads="1"/>
          </p:cNvPicPr>
          <p:nvPr/>
        </p:nvPicPr>
        <p:blipFill>
          <a:blip r:embed="rId10" cstate="print"/>
          <a:srcRect/>
          <a:stretch>
            <a:fillRect/>
          </a:stretch>
        </p:blipFill>
        <p:spPr bwMode="auto">
          <a:xfrm>
            <a:off x="5591944" y="1052736"/>
            <a:ext cx="1042988" cy="1079500"/>
          </a:xfrm>
          <a:prstGeom prst="rect">
            <a:avLst/>
          </a:prstGeom>
          <a:noFill/>
          <a:ln w="9525">
            <a:noFill/>
            <a:miter lim="800000"/>
            <a:headEnd/>
            <a:tailEnd/>
          </a:ln>
        </p:spPr>
      </p:pic>
      <p:sp>
        <p:nvSpPr>
          <p:cNvPr id="44" name="下矢印 43"/>
          <p:cNvSpPr/>
          <p:nvPr/>
        </p:nvSpPr>
        <p:spPr bwMode="auto">
          <a:xfrm rot="13290335">
            <a:off x="6989775" y="1882285"/>
            <a:ext cx="501650" cy="1536263"/>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8" name="下矢印 47"/>
          <p:cNvSpPr/>
          <p:nvPr/>
        </p:nvSpPr>
        <p:spPr bwMode="auto">
          <a:xfrm rot="5400000">
            <a:off x="7033306" y="867316"/>
            <a:ext cx="501650" cy="1368152"/>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9" name="角丸四角形 48"/>
          <p:cNvSpPr/>
          <p:nvPr/>
        </p:nvSpPr>
        <p:spPr bwMode="auto">
          <a:xfrm>
            <a:off x="1775520" y="34290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国立大学・私立大学</a:t>
            </a:r>
          </a:p>
        </p:txBody>
      </p:sp>
      <p:sp>
        <p:nvSpPr>
          <p:cNvPr id="50" name="角丸四角形 49"/>
          <p:cNvSpPr/>
          <p:nvPr/>
        </p:nvSpPr>
        <p:spPr bwMode="auto">
          <a:xfrm>
            <a:off x="7968208" y="472514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公立図書館</a:t>
            </a:r>
          </a:p>
        </p:txBody>
      </p:sp>
      <p:sp>
        <p:nvSpPr>
          <p:cNvPr id="51" name="角丸四角形 50"/>
          <p:cNvSpPr/>
          <p:nvPr/>
        </p:nvSpPr>
        <p:spPr bwMode="auto">
          <a:xfrm>
            <a:off x="7968208" y="5733256"/>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美術館・博物館</a:t>
            </a:r>
          </a:p>
        </p:txBody>
      </p:sp>
      <p:sp>
        <p:nvSpPr>
          <p:cNvPr id="52" name="角丸四角形 51"/>
          <p:cNvSpPr/>
          <p:nvPr/>
        </p:nvSpPr>
        <p:spPr bwMode="auto">
          <a:xfrm>
            <a:off x="7968208" y="52292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国立公文書館</a:t>
            </a:r>
          </a:p>
        </p:txBody>
      </p:sp>
      <p:sp>
        <p:nvSpPr>
          <p:cNvPr id="54" name="角丸四角形 53"/>
          <p:cNvSpPr/>
          <p:nvPr/>
        </p:nvSpPr>
        <p:spPr bwMode="auto">
          <a:xfrm>
            <a:off x="8040216" y="2041960"/>
            <a:ext cx="2592288" cy="2611176"/>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b="1" dirty="0">
                <a:solidFill>
                  <a:schemeClr val="tx1"/>
                </a:solidFill>
                <a:latin typeface="Meiryo UI" panose="020B0604030504040204" pitchFamily="50" charset="-128"/>
                <a:ea typeface="Meiryo UI" panose="020B0604030504040204" pitchFamily="50" charset="-128"/>
              </a:rPr>
              <a:t>書店</a:t>
            </a:r>
            <a:r>
              <a:rPr lang="ja-JP" altLang="en-US" sz="1600" b="1" dirty="0" smtClean="0">
                <a:solidFill>
                  <a:schemeClr val="tx1"/>
                </a:solidFill>
                <a:latin typeface="Meiryo UI" panose="020B0604030504040204" pitchFamily="50" charset="-128"/>
                <a:ea typeface="Meiryo UI" panose="020B0604030504040204" pitchFamily="50" charset="-128"/>
              </a:rPr>
              <a:t>等</a:t>
            </a:r>
            <a:endParaRPr lang="en-US" altLang="ja-JP" sz="1600" b="1" dirty="0" smtClean="0">
              <a:solidFill>
                <a:schemeClr val="tx1"/>
              </a:solidFill>
              <a:latin typeface="Meiryo UI" panose="020B0604030504040204" pitchFamily="50" charset="-128"/>
              <a:ea typeface="Meiryo UI" panose="020B0604030504040204" pitchFamily="50" charset="-128"/>
            </a:endParaRPr>
          </a:p>
          <a:p>
            <a:r>
              <a:rPr lang="en-US" altLang="ja-JP" sz="1600" dirty="0" smtClean="0">
                <a:solidFill>
                  <a:schemeClr val="tx1"/>
                </a:solidFill>
                <a:latin typeface="Meiryo UI" panose="020B0604030504040204" pitchFamily="50" charset="-128"/>
                <a:ea typeface="Meiryo UI" panose="020B0604030504040204" pitchFamily="50" charset="-128"/>
              </a:rPr>
              <a:t>Amazon.com</a:t>
            </a:r>
            <a:endParaRPr lang="en-US" altLang="ja-JP" sz="1600" dirty="0">
              <a:solidFill>
                <a:schemeClr val="tx1"/>
              </a:solidFill>
              <a:latin typeface="Meiryo UI" panose="020B0604030504040204" pitchFamily="50" charset="-128"/>
              <a:ea typeface="Meiryo UI" panose="020B0604030504040204" pitchFamily="50" charset="-128"/>
            </a:endParaRPr>
          </a:p>
          <a:p>
            <a:r>
              <a:rPr lang="en-US" altLang="ja-JP" sz="1600" dirty="0">
                <a:solidFill>
                  <a:schemeClr val="tx1"/>
                </a:solidFill>
                <a:latin typeface="Meiryo UI" panose="020B0604030504040204" pitchFamily="50" charset="-128"/>
                <a:ea typeface="Meiryo UI" panose="020B0604030504040204" pitchFamily="50" charset="-128"/>
              </a:rPr>
              <a:t>Books.or.jp</a:t>
            </a:r>
          </a:p>
          <a:p>
            <a:r>
              <a:rPr lang="en-US" altLang="ja-JP" sz="1600" dirty="0" err="1">
                <a:solidFill>
                  <a:schemeClr val="tx1"/>
                </a:solidFill>
                <a:latin typeface="Meiryo UI" panose="020B0604030504040204" pitchFamily="50" charset="-128"/>
                <a:ea typeface="Meiryo UI" panose="020B0604030504040204" pitchFamily="50" charset="-128"/>
              </a:rPr>
              <a:t>honto</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紀伊國屋書店</a:t>
            </a:r>
            <a:r>
              <a:rPr lang="en-US" altLang="ja-JP" sz="1600" dirty="0" err="1">
                <a:solidFill>
                  <a:schemeClr val="tx1"/>
                </a:solidFill>
                <a:latin typeface="Meiryo UI" panose="020B0604030504040204" pitchFamily="50" charset="-128"/>
                <a:ea typeface="Meiryo UI" panose="020B0604030504040204" pitchFamily="50" charset="-128"/>
              </a:rPr>
              <a:t>BookWeb</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ジュンク堂書店</a:t>
            </a:r>
          </a:p>
          <a:p>
            <a:r>
              <a:rPr lang="en-US" altLang="ja-JP" sz="1600" dirty="0" err="1">
                <a:solidFill>
                  <a:schemeClr val="tx1"/>
                </a:solidFill>
                <a:latin typeface="Meiryo UI" panose="020B0604030504040204" pitchFamily="50" charset="-128"/>
                <a:ea typeface="Meiryo UI" panose="020B0604030504040204" pitchFamily="50" charset="-128"/>
              </a:rPr>
              <a:t>Honya</a:t>
            </a:r>
            <a:r>
              <a:rPr lang="en-US" altLang="ja-JP" sz="1600" dirty="0">
                <a:solidFill>
                  <a:schemeClr val="tx1"/>
                </a:solidFill>
                <a:latin typeface="Meiryo UI" panose="020B0604030504040204" pitchFamily="50" charset="-128"/>
                <a:ea typeface="Meiryo UI" panose="020B0604030504040204" pitchFamily="50" charset="-128"/>
              </a:rPr>
              <a:t> Club.com</a:t>
            </a:r>
          </a:p>
          <a:p>
            <a:r>
              <a:rPr lang="en-US" altLang="ja-JP" sz="1600" dirty="0">
                <a:solidFill>
                  <a:schemeClr val="tx1"/>
                </a:solidFill>
                <a:latin typeface="Meiryo UI" panose="020B0604030504040204" pitchFamily="50" charset="-128"/>
                <a:ea typeface="Meiryo UI" panose="020B0604030504040204" pitchFamily="50" charset="-128"/>
              </a:rPr>
              <a:t>e-</a:t>
            </a:r>
            <a:r>
              <a:rPr lang="en-US" altLang="ja-JP" sz="1600" dirty="0" err="1">
                <a:solidFill>
                  <a:schemeClr val="tx1"/>
                </a:solidFill>
                <a:latin typeface="Meiryo UI" panose="020B0604030504040204" pitchFamily="50" charset="-128"/>
                <a:ea typeface="Meiryo UI" panose="020B0604030504040204" pitchFamily="50" charset="-128"/>
              </a:rPr>
              <a:t>hon</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日本の古本屋</a:t>
            </a:r>
            <a:endParaRPr lang="en-US" altLang="ja-JP" sz="1600" dirty="0">
              <a:solidFill>
                <a:schemeClr val="tx1"/>
              </a:solidFill>
              <a:latin typeface="Meiryo UI" panose="020B0604030504040204" pitchFamily="50" charset="-128"/>
              <a:ea typeface="Meiryo UI" panose="020B0604030504040204" pitchFamily="50" charset="-128"/>
            </a:endParaRPr>
          </a:p>
          <a:p>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5" name="下矢印 54"/>
          <p:cNvSpPr/>
          <p:nvPr/>
        </p:nvSpPr>
        <p:spPr bwMode="auto">
          <a:xfrm rot="15525984">
            <a:off x="7429235" y="2863265"/>
            <a:ext cx="445763" cy="88205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dirty="0">
              <a:latin typeface="Meiryo UI" panose="020B0604030504040204" pitchFamily="50" charset="-128"/>
              <a:ea typeface="Meiryo UI" panose="020B0604030504040204" pitchFamily="50" charset="-128"/>
            </a:endParaRPr>
          </a:p>
        </p:txBody>
      </p:sp>
      <p:sp>
        <p:nvSpPr>
          <p:cNvPr id="57" name="左右矢印 56"/>
          <p:cNvSpPr/>
          <p:nvPr/>
        </p:nvSpPr>
        <p:spPr>
          <a:xfrm rot="3198837">
            <a:off x="3827244" y="2379779"/>
            <a:ext cx="1814915"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右矢印 57"/>
          <p:cNvSpPr/>
          <p:nvPr/>
        </p:nvSpPr>
        <p:spPr>
          <a:xfrm rot="19970607">
            <a:off x="4122874" y="4283049"/>
            <a:ext cx="100692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9" name="左右矢印 58"/>
          <p:cNvSpPr/>
          <p:nvPr/>
        </p:nvSpPr>
        <p:spPr>
          <a:xfrm rot="5400000">
            <a:off x="5663952" y="4293096"/>
            <a:ext cx="720080" cy="432048"/>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左右矢印 59"/>
          <p:cNvSpPr/>
          <p:nvPr/>
        </p:nvSpPr>
        <p:spPr>
          <a:xfrm rot="2607667">
            <a:off x="6897319" y="4394161"/>
            <a:ext cx="121884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1" name="テキスト ボックス 29"/>
          <p:cNvSpPr txBox="1">
            <a:spLocks noChangeArrowheads="1"/>
          </p:cNvSpPr>
          <p:nvPr/>
        </p:nvSpPr>
        <p:spPr bwMode="auto">
          <a:xfrm>
            <a:off x="6960096" y="3140968"/>
            <a:ext cx="115212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リンクリゾルバ</a:t>
            </a:r>
          </a:p>
        </p:txBody>
      </p:sp>
      <p:sp>
        <p:nvSpPr>
          <p:cNvPr id="62" name="テキスト ボックス 29"/>
          <p:cNvSpPr txBox="1">
            <a:spLocks noChangeArrowheads="1"/>
          </p:cNvSpPr>
          <p:nvPr/>
        </p:nvSpPr>
        <p:spPr bwMode="auto">
          <a:xfrm>
            <a:off x="6960096" y="2708920"/>
            <a:ext cx="79208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外部検索</a:t>
            </a:r>
          </a:p>
        </p:txBody>
      </p:sp>
      <p:sp>
        <p:nvSpPr>
          <p:cNvPr id="40" name="スライド番号プレースホルダ 39"/>
          <p:cNvSpPr>
            <a:spLocks noGrp="1"/>
          </p:cNvSpPr>
          <p:nvPr>
            <p:ph type="sldNum" sz="quarter" idx="12"/>
          </p:nvPr>
        </p:nvSpPr>
        <p:spPr/>
        <p:txBody>
          <a:bodyPr/>
          <a:lstStyle/>
          <a:p>
            <a:fld id="{042AED99-7FB4-404E-8A97-64753DCE42EC}" type="slidenum">
              <a:rPr kumimoji="0" lang="en-US" smtClean="0"/>
              <a:pPr/>
              <a:t>95</a:t>
            </a:fld>
            <a:endParaRPr kumimoji="0" lang="en-US" dirty="0"/>
          </a:p>
        </p:txBody>
      </p:sp>
      <p:sp>
        <p:nvSpPr>
          <p:cNvPr id="41" name="角丸四角形 40"/>
          <p:cNvSpPr/>
          <p:nvPr/>
        </p:nvSpPr>
        <p:spPr bwMode="auto">
          <a:xfrm>
            <a:off x="8040216" y="836712"/>
            <a:ext cx="2374900" cy="108012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Google Book</a:t>
            </a:r>
          </a:p>
          <a:p>
            <a:r>
              <a:rPr lang="en-US" altLang="ja-JP" dirty="0" err="1">
                <a:solidFill>
                  <a:schemeClr val="tx1"/>
                </a:solidFill>
                <a:latin typeface="Meiryo UI" panose="020B0604030504040204" pitchFamily="50" charset="-128"/>
                <a:ea typeface="Meiryo UI" panose="020B0604030504040204" pitchFamily="50" charset="-128"/>
              </a:rPr>
              <a:t>WebCat</a:t>
            </a:r>
            <a:r>
              <a:rPr lang="en-US" altLang="ja-JP" dirty="0">
                <a:solidFill>
                  <a:schemeClr val="tx1"/>
                </a:solidFill>
                <a:latin typeface="Meiryo UI" panose="020B0604030504040204" pitchFamily="50" charset="-128"/>
                <a:ea typeface="Meiryo UI" panose="020B0604030504040204" pitchFamily="50" charset="-128"/>
              </a:rPr>
              <a:t> Plus</a:t>
            </a:r>
          </a:p>
          <a:p>
            <a:r>
              <a:rPr lang="en-US" altLang="ja-JP" dirty="0">
                <a:solidFill>
                  <a:schemeClr val="tx1"/>
                </a:solidFill>
                <a:latin typeface="Meiryo UI" panose="020B0604030504040204" pitchFamily="50" charset="-128"/>
                <a:ea typeface="Meiryo UI" panose="020B0604030504040204" pitchFamily="50" charset="-128"/>
              </a:rPr>
              <a:t>World Cat</a:t>
            </a: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42" name="角丸四角形 41"/>
          <p:cNvSpPr/>
          <p:nvPr/>
        </p:nvSpPr>
        <p:spPr bwMode="auto">
          <a:xfrm>
            <a:off x="1775520" y="908720"/>
            <a:ext cx="2302892" cy="72008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JPO</a:t>
            </a:r>
            <a:r>
              <a:rPr lang="ja-JP" altLang="en-US" dirty="0">
                <a:solidFill>
                  <a:schemeClr val="tx1"/>
                </a:solidFill>
                <a:latin typeface="Meiryo UI" panose="020B0604030504040204" pitchFamily="50" charset="-128"/>
                <a:ea typeface="Meiryo UI" panose="020B0604030504040204" pitchFamily="50" charset="-128"/>
              </a:rPr>
              <a:t>近刊図書情報</a:t>
            </a:r>
            <a:endParaRPr lang="en-US" altLang="ja-JP" dirty="0">
              <a:solidFill>
                <a:schemeClr val="tx1"/>
              </a:solidFill>
              <a:latin typeface="Meiryo UI" panose="020B0604030504040204" pitchFamily="50" charset="-128"/>
              <a:ea typeface="Meiryo UI" panose="020B0604030504040204" pitchFamily="50" charset="-128"/>
            </a:endParaRPr>
          </a:p>
          <a:p>
            <a:r>
              <a:rPr lang="en-US" altLang="ja-JP" sz="2000" dirty="0">
                <a:solidFill>
                  <a:schemeClr val="tx1"/>
                </a:solidFill>
                <a:latin typeface="Meiryo UI" panose="020B0604030504040204" pitchFamily="50" charset="-128"/>
                <a:ea typeface="Meiryo UI" panose="020B0604030504040204" pitchFamily="50" charset="-128"/>
              </a:rPr>
              <a:t>hon.jp</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45" name="フッター プレースホルダ 44"/>
          <p:cNvSpPr>
            <a:spLocks noGrp="1"/>
          </p:cNvSpPr>
          <p:nvPr>
            <p:ph type="ftr" sz="quarter" idx="11"/>
          </p:nvPr>
        </p:nvSpPr>
        <p:spPr/>
        <p:txBody>
          <a:bodyPr/>
          <a:lstStyle/>
          <a:p>
            <a:endParaRPr kumimoji="0" lang="en-US" dirty="0"/>
          </a:p>
        </p:txBody>
      </p:sp>
    </p:spTree>
    <p:extLst>
      <p:ext uri="{BB962C8B-B14F-4D97-AF65-F5344CB8AC3E}">
        <p14:creationId xmlns:p14="http://schemas.microsoft.com/office/powerpoint/2010/main" val="19062090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utoShape 8"/>
          <p:cNvSpPr>
            <a:spLocks noChangeArrowheads="1"/>
          </p:cNvSpPr>
          <p:nvPr/>
        </p:nvSpPr>
        <p:spPr bwMode="auto">
          <a:xfrm>
            <a:off x="1672676" y="1004725"/>
            <a:ext cx="8881760" cy="5696590"/>
          </a:xfrm>
          <a:prstGeom prst="roundRect">
            <a:avLst>
              <a:gd name="adj" fmla="val 8169"/>
            </a:avLst>
          </a:prstGeom>
          <a:noFill/>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endParaRPr lang="en-US" altLang="ja-JP" sz="500" b="1" dirty="0">
              <a:latin typeface="Meiryo UI" panose="020B0604030504040204" pitchFamily="50" charset="-128"/>
              <a:ea typeface="Meiryo UI" panose="020B0604030504040204" pitchFamily="50" charset="-128"/>
            </a:endParaRPr>
          </a:p>
        </p:txBody>
      </p:sp>
      <p:sp>
        <p:nvSpPr>
          <p:cNvPr id="59" name="タイトル 1"/>
          <p:cNvSpPr txBox="1">
            <a:spLocks noGrp="1"/>
          </p:cNvSpPr>
          <p:nvPr>
            <p:ph type="title"/>
          </p:nvPr>
        </p:nvSpPr>
        <p:spPr>
          <a:xfrm>
            <a:off x="1524000" y="-27384"/>
            <a:ext cx="9144000" cy="988588"/>
          </a:xfrm>
          <a:prstGeom prst="rect">
            <a:avLst/>
          </a:prstGeom>
        </p:spPr>
        <p:txBody>
          <a:bodyPr vert="horz" lIns="91440" tIns="45720" rIns="91440" bIns="45720" rtlCol="0" anchor="ctr">
            <a:normAutofit/>
          </a:bodyPr>
          <a:lstStyle/>
          <a:p>
            <a:pPr>
              <a:defRPr/>
            </a:pPr>
            <a:r>
              <a:rPr lang="ja-JP" altLang="en-US" sz="3200" dirty="0"/>
              <a:t>国立国会図書館サーチの検索・閲覧対象データベース</a:t>
            </a:r>
            <a:r>
              <a:rPr lang="en-US" altLang="ja-JP" sz="3200" dirty="0"/>
              <a:t/>
            </a:r>
            <a:br>
              <a:rPr lang="en-US" altLang="ja-JP" sz="3200" dirty="0"/>
            </a:br>
            <a:r>
              <a:rPr lang="ja-JP" altLang="en-US" sz="3200" dirty="0"/>
              <a:t>－ ナショナルアーカイブへの発展 －</a:t>
            </a:r>
          </a:p>
        </p:txBody>
      </p:sp>
      <p:grpSp>
        <p:nvGrpSpPr>
          <p:cNvPr id="2" name="グループ化 57"/>
          <p:cNvGrpSpPr/>
          <p:nvPr/>
        </p:nvGrpSpPr>
        <p:grpSpPr>
          <a:xfrm>
            <a:off x="1708213" y="1492187"/>
            <a:ext cx="8775574" cy="5234845"/>
            <a:chOff x="0" y="1416581"/>
            <a:chExt cx="8775574" cy="5234845"/>
          </a:xfrm>
        </p:grpSpPr>
        <p:pic>
          <p:nvPicPr>
            <p:cNvPr id="10" name="図 9" descr="000001038.gif"/>
            <p:cNvPicPr>
              <a:picLocks noChangeAspect="1"/>
            </p:cNvPicPr>
            <p:nvPr/>
          </p:nvPicPr>
          <p:blipFill>
            <a:blip r:embed="rId2" cstate="screen"/>
            <a:stretch>
              <a:fillRect/>
            </a:stretch>
          </p:blipFill>
          <p:spPr>
            <a:xfrm>
              <a:off x="5260365" y="2492895"/>
              <a:ext cx="476250" cy="357188"/>
            </a:xfrm>
            <a:prstGeom prst="rect">
              <a:avLst/>
            </a:prstGeom>
          </p:spPr>
        </p:pic>
        <p:pic>
          <p:nvPicPr>
            <p:cNvPr id="11" name="図 10" descr="aozoratop_logo.png"/>
            <p:cNvPicPr>
              <a:picLocks noChangeAspect="1"/>
            </p:cNvPicPr>
            <p:nvPr/>
          </p:nvPicPr>
          <p:blipFill>
            <a:blip r:embed="rId3" cstate="screen"/>
            <a:stretch>
              <a:fillRect/>
            </a:stretch>
          </p:blipFill>
          <p:spPr>
            <a:xfrm>
              <a:off x="5498490" y="1416581"/>
              <a:ext cx="476250" cy="476250"/>
            </a:xfrm>
            <a:prstGeom prst="rect">
              <a:avLst/>
            </a:prstGeom>
          </p:spPr>
        </p:pic>
        <p:pic>
          <p:nvPicPr>
            <p:cNvPr id="12" name="図 11" descr="asialogo.gif"/>
            <p:cNvPicPr>
              <a:picLocks noChangeAspect="1"/>
            </p:cNvPicPr>
            <p:nvPr/>
          </p:nvPicPr>
          <p:blipFill>
            <a:blip r:embed="rId4" cstate="screen"/>
            <a:stretch>
              <a:fillRect/>
            </a:stretch>
          </p:blipFill>
          <p:spPr>
            <a:xfrm>
              <a:off x="3163651" y="2194024"/>
              <a:ext cx="2157413" cy="295275"/>
            </a:xfrm>
            <a:prstGeom prst="rect">
              <a:avLst/>
            </a:prstGeom>
          </p:spPr>
        </p:pic>
        <p:pic>
          <p:nvPicPr>
            <p:cNvPr id="16" name="図 15" descr="bnr_map.gif"/>
            <p:cNvPicPr>
              <a:picLocks noChangeAspect="1"/>
            </p:cNvPicPr>
            <p:nvPr/>
          </p:nvPicPr>
          <p:blipFill>
            <a:blip r:embed="rId5" cstate="screen"/>
            <a:stretch>
              <a:fillRect/>
            </a:stretch>
          </p:blipFill>
          <p:spPr>
            <a:xfrm>
              <a:off x="331440" y="2492895"/>
              <a:ext cx="900113" cy="326708"/>
            </a:xfrm>
            <a:prstGeom prst="rect">
              <a:avLst/>
            </a:prstGeom>
          </p:spPr>
        </p:pic>
        <p:pic>
          <p:nvPicPr>
            <p:cNvPr id="17" name="図 16" descr="btn_d-aoi.gif"/>
            <p:cNvPicPr>
              <a:picLocks noChangeAspect="1"/>
            </p:cNvPicPr>
            <p:nvPr/>
          </p:nvPicPr>
          <p:blipFill>
            <a:blip r:embed="rId6" cstate="screen"/>
            <a:stretch>
              <a:fillRect/>
            </a:stretch>
          </p:blipFill>
          <p:spPr>
            <a:xfrm>
              <a:off x="341784" y="1585193"/>
              <a:ext cx="552450" cy="400050"/>
            </a:xfrm>
            <a:prstGeom prst="rect">
              <a:avLst/>
            </a:prstGeom>
          </p:spPr>
        </p:pic>
        <p:pic>
          <p:nvPicPr>
            <p:cNvPr id="18" name="図 17" descr="da_logo001.gif"/>
            <p:cNvPicPr>
              <a:picLocks noChangeAspect="1"/>
            </p:cNvPicPr>
            <p:nvPr/>
          </p:nvPicPr>
          <p:blipFill>
            <a:blip r:embed="rId7" cstate="screen"/>
            <a:stretch>
              <a:fillRect/>
            </a:stretch>
          </p:blipFill>
          <p:spPr>
            <a:xfrm>
              <a:off x="2513925" y="3450318"/>
              <a:ext cx="1905000" cy="185738"/>
            </a:xfrm>
            <a:prstGeom prst="rect">
              <a:avLst/>
            </a:prstGeom>
          </p:spPr>
        </p:pic>
        <p:pic>
          <p:nvPicPr>
            <p:cNvPr id="19" name="図 18" descr="DAbanner.png"/>
            <p:cNvPicPr>
              <a:picLocks noChangeAspect="1"/>
            </p:cNvPicPr>
            <p:nvPr/>
          </p:nvPicPr>
          <p:blipFill>
            <a:blip r:embed="rId8" cstate="screen"/>
            <a:stretch>
              <a:fillRect/>
            </a:stretch>
          </p:blipFill>
          <p:spPr>
            <a:xfrm>
              <a:off x="62835" y="3725115"/>
              <a:ext cx="2057400" cy="342900"/>
            </a:xfrm>
            <a:prstGeom prst="rect">
              <a:avLst/>
            </a:prstGeom>
          </p:spPr>
        </p:pic>
        <p:pic>
          <p:nvPicPr>
            <p:cNvPr id="20" name="図 19" descr="digital_ardhive_logo.png"/>
            <p:cNvPicPr>
              <a:picLocks noChangeAspect="1"/>
            </p:cNvPicPr>
            <p:nvPr/>
          </p:nvPicPr>
          <p:blipFill>
            <a:blip r:embed="rId9" cstate="screen"/>
            <a:stretch>
              <a:fillRect/>
            </a:stretch>
          </p:blipFill>
          <p:spPr>
            <a:xfrm>
              <a:off x="8098781" y="1900801"/>
              <a:ext cx="507937" cy="507937"/>
            </a:xfrm>
            <a:prstGeom prst="rect">
              <a:avLst/>
            </a:prstGeom>
          </p:spPr>
        </p:pic>
        <p:pic>
          <p:nvPicPr>
            <p:cNvPr id="21" name="図 20" descr="digitaltitle01.jpg"/>
            <p:cNvPicPr>
              <a:picLocks noChangeAspect="1"/>
            </p:cNvPicPr>
            <p:nvPr/>
          </p:nvPicPr>
          <p:blipFill>
            <a:blip r:embed="rId10" cstate="screen"/>
            <a:stretch>
              <a:fillRect/>
            </a:stretch>
          </p:blipFill>
          <p:spPr>
            <a:xfrm>
              <a:off x="1524241" y="2650836"/>
              <a:ext cx="2286000" cy="571500"/>
            </a:xfrm>
            <a:prstGeom prst="rect">
              <a:avLst/>
            </a:prstGeom>
          </p:spPr>
        </p:pic>
        <p:pic>
          <p:nvPicPr>
            <p:cNvPr id="22" name="図 21" descr="eichi_title.gif"/>
            <p:cNvPicPr>
              <a:picLocks noChangeAspect="1"/>
            </p:cNvPicPr>
            <p:nvPr/>
          </p:nvPicPr>
          <p:blipFill>
            <a:blip r:embed="rId11" cstate="screen"/>
            <a:stretch>
              <a:fillRect/>
            </a:stretch>
          </p:blipFill>
          <p:spPr>
            <a:xfrm>
              <a:off x="2491504" y="3758739"/>
              <a:ext cx="922973" cy="260033"/>
            </a:xfrm>
            <a:prstGeom prst="rect">
              <a:avLst/>
            </a:prstGeom>
          </p:spPr>
        </p:pic>
        <p:pic>
          <p:nvPicPr>
            <p:cNvPr id="23" name="図 22" descr="head_tit.gif"/>
            <p:cNvPicPr>
              <a:picLocks noChangeAspect="1"/>
            </p:cNvPicPr>
            <p:nvPr/>
          </p:nvPicPr>
          <p:blipFill>
            <a:blip r:embed="rId12" cstate="screen"/>
            <a:stretch>
              <a:fillRect/>
            </a:stretch>
          </p:blipFill>
          <p:spPr>
            <a:xfrm>
              <a:off x="3455797" y="4211768"/>
              <a:ext cx="1428750" cy="333375"/>
            </a:xfrm>
            <a:prstGeom prst="rect">
              <a:avLst/>
            </a:prstGeom>
          </p:spPr>
        </p:pic>
        <p:pic>
          <p:nvPicPr>
            <p:cNvPr id="24" name="図 23" descr="header.jpg"/>
            <p:cNvPicPr>
              <a:picLocks noChangeAspect="1"/>
            </p:cNvPicPr>
            <p:nvPr/>
          </p:nvPicPr>
          <p:blipFill>
            <a:blip r:embed="rId13" cstate="screen"/>
            <a:stretch>
              <a:fillRect/>
            </a:stretch>
          </p:blipFill>
          <p:spPr>
            <a:xfrm>
              <a:off x="331440" y="4292731"/>
              <a:ext cx="2874645" cy="302895"/>
            </a:xfrm>
            <a:prstGeom prst="rect">
              <a:avLst/>
            </a:prstGeom>
          </p:spPr>
        </p:pic>
        <p:pic>
          <p:nvPicPr>
            <p:cNvPr id="25" name="図 24" descr="header_logo.gif"/>
            <p:cNvPicPr>
              <a:picLocks noChangeAspect="1"/>
            </p:cNvPicPr>
            <p:nvPr/>
          </p:nvPicPr>
          <p:blipFill>
            <a:blip r:embed="rId14" cstate="screen"/>
            <a:stretch>
              <a:fillRect/>
            </a:stretch>
          </p:blipFill>
          <p:spPr>
            <a:xfrm>
              <a:off x="5905433" y="3406027"/>
              <a:ext cx="1185863" cy="319088"/>
            </a:xfrm>
            <a:prstGeom prst="rect">
              <a:avLst/>
            </a:prstGeom>
          </p:spPr>
        </p:pic>
        <p:pic>
          <p:nvPicPr>
            <p:cNvPr id="26" name="図 25" descr="honheader_logo.png"/>
            <p:cNvPicPr>
              <a:picLocks noChangeAspect="1"/>
            </p:cNvPicPr>
            <p:nvPr/>
          </p:nvPicPr>
          <p:blipFill>
            <a:blip r:embed="rId15" cstate="screen"/>
            <a:stretch>
              <a:fillRect/>
            </a:stretch>
          </p:blipFill>
          <p:spPr>
            <a:xfrm>
              <a:off x="7353240" y="3757500"/>
              <a:ext cx="723900" cy="342900"/>
            </a:xfrm>
            <a:prstGeom prst="rect">
              <a:avLst/>
            </a:prstGeom>
          </p:spPr>
        </p:pic>
        <p:pic>
          <p:nvPicPr>
            <p:cNvPr id="27" name="図 26" descr="ibbn-banner.gif"/>
            <p:cNvPicPr>
              <a:picLocks noChangeAspect="1"/>
            </p:cNvPicPr>
            <p:nvPr/>
          </p:nvPicPr>
          <p:blipFill>
            <a:blip r:embed="rId16" cstate="screen"/>
            <a:stretch>
              <a:fillRect/>
            </a:stretch>
          </p:blipFill>
          <p:spPr>
            <a:xfrm>
              <a:off x="62835" y="4818930"/>
              <a:ext cx="1714500" cy="285750"/>
            </a:xfrm>
            <a:prstGeom prst="rect">
              <a:avLst/>
            </a:prstGeom>
          </p:spPr>
        </p:pic>
        <p:pic>
          <p:nvPicPr>
            <p:cNvPr id="28" name="図 27" descr="imagine_bnr.jpg"/>
            <p:cNvPicPr>
              <a:picLocks noChangeAspect="1"/>
            </p:cNvPicPr>
            <p:nvPr/>
          </p:nvPicPr>
          <p:blipFill>
            <a:blip r:embed="rId17" cstate="screen"/>
            <a:stretch>
              <a:fillRect/>
            </a:stretch>
          </p:blipFill>
          <p:spPr>
            <a:xfrm>
              <a:off x="1205835" y="5218980"/>
              <a:ext cx="1143000" cy="228600"/>
            </a:xfrm>
            <a:prstGeom prst="rect">
              <a:avLst/>
            </a:prstGeom>
          </p:spPr>
        </p:pic>
        <p:pic>
          <p:nvPicPr>
            <p:cNvPr id="29" name="図 28" descr="jairo_banner_jp.gif"/>
            <p:cNvPicPr>
              <a:picLocks noChangeAspect="1"/>
            </p:cNvPicPr>
            <p:nvPr/>
          </p:nvPicPr>
          <p:blipFill>
            <a:blip r:embed="rId18" cstate="screen"/>
            <a:stretch>
              <a:fillRect/>
            </a:stretch>
          </p:blipFill>
          <p:spPr>
            <a:xfrm>
              <a:off x="6707445" y="4378456"/>
              <a:ext cx="645795" cy="217170"/>
            </a:xfrm>
            <a:prstGeom prst="rect">
              <a:avLst/>
            </a:prstGeom>
          </p:spPr>
        </p:pic>
        <p:pic>
          <p:nvPicPr>
            <p:cNvPr id="30" name="図 29" descr="jlogo_b.gif"/>
            <p:cNvPicPr>
              <a:picLocks noChangeAspect="1"/>
            </p:cNvPicPr>
            <p:nvPr/>
          </p:nvPicPr>
          <p:blipFill>
            <a:blip r:embed="rId19" cstate="screen"/>
            <a:stretch>
              <a:fillRect/>
            </a:stretch>
          </p:blipFill>
          <p:spPr>
            <a:xfrm>
              <a:off x="5248402" y="4233692"/>
              <a:ext cx="514350" cy="223838"/>
            </a:xfrm>
            <a:prstGeom prst="rect">
              <a:avLst/>
            </a:prstGeom>
          </p:spPr>
        </p:pic>
        <p:pic>
          <p:nvPicPr>
            <p:cNvPr id="31" name="図 30" descr="keiotitle.gif"/>
            <p:cNvPicPr>
              <a:picLocks noChangeAspect="1"/>
            </p:cNvPicPr>
            <p:nvPr/>
          </p:nvPicPr>
          <p:blipFill>
            <a:blip r:embed="rId20" cstate="screen"/>
            <a:stretch>
              <a:fillRect/>
            </a:stretch>
          </p:blipFill>
          <p:spPr>
            <a:xfrm>
              <a:off x="4994340" y="5934195"/>
              <a:ext cx="1546860" cy="140970"/>
            </a:xfrm>
            <a:prstGeom prst="rect">
              <a:avLst/>
            </a:prstGeom>
          </p:spPr>
        </p:pic>
        <p:pic>
          <p:nvPicPr>
            <p:cNvPr id="32" name="図 31" descr="korealogo.gif"/>
            <p:cNvPicPr>
              <a:picLocks noChangeAspect="1"/>
            </p:cNvPicPr>
            <p:nvPr/>
          </p:nvPicPr>
          <p:blipFill>
            <a:blip r:embed="rId21" cstate="screen"/>
            <a:stretch>
              <a:fillRect/>
            </a:stretch>
          </p:blipFill>
          <p:spPr>
            <a:xfrm>
              <a:off x="6910037" y="2259532"/>
              <a:ext cx="626745" cy="366713"/>
            </a:xfrm>
            <a:prstGeom prst="rect">
              <a:avLst/>
            </a:prstGeom>
          </p:spPr>
        </p:pic>
        <p:pic>
          <p:nvPicPr>
            <p:cNvPr id="33" name="図 32" descr="ldaogo.png"/>
            <p:cNvPicPr>
              <a:picLocks noChangeAspect="1"/>
            </p:cNvPicPr>
            <p:nvPr/>
          </p:nvPicPr>
          <p:blipFill>
            <a:blip r:embed="rId22" cstate="screen"/>
            <a:stretch>
              <a:fillRect/>
            </a:stretch>
          </p:blipFill>
          <p:spPr>
            <a:xfrm>
              <a:off x="2833500" y="5873675"/>
              <a:ext cx="1809750" cy="342900"/>
            </a:xfrm>
            <a:prstGeom prst="rect">
              <a:avLst/>
            </a:prstGeom>
          </p:spPr>
        </p:pic>
        <p:pic>
          <p:nvPicPr>
            <p:cNvPr id="34" name="図 33" descr="logo1.gif"/>
            <p:cNvPicPr>
              <a:picLocks noChangeAspect="1"/>
            </p:cNvPicPr>
            <p:nvPr/>
          </p:nvPicPr>
          <p:blipFill>
            <a:blip r:embed="rId23" cstate="screen"/>
            <a:stretch>
              <a:fillRect/>
            </a:stretch>
          </p:blipFill>
          <p:spPr>
            <a:xfrm>
              <a:off x="4170172" y="2936586"/>
              <a:ext cx="1600200" cy="302895"/>
            </a:xfrm>
            <a:prstGeom prst="rect">
              <a:avLst/>
            </a:prstGeom>
          </p:spPr>
        </p:pic>
        <p:pic>
          <p:nvPicPr>
            <p:cNvPr id="35" name="図 34" descr="logo.gif"/>
            <p:cNvPicPr>
              <a:picLocks noChangeAspect="1"/>
            </p:cNvPicPr>
            <p:nvPr/>
          </p:nvPicPr>
          <p:blipFill>
            <a:blip r:embed="rId24" cstate="screen"/>
            <a:stretch>
              <a:fillRect/>
            </a:stretch>
          </p:blipFill>
          <p:spPr>
            <a:xfrm>
              <a:off x="6239002" y="2765136"/>
              <a:ext cx="809625" cy="285750"/>
            </a:xfrm>
            <a:prstGeom prst="rect">
              <a:avLst/>
            </a:prstGeom>
          </p:spPr>
        </p:pic>
        <p:pic>
          <p:nvPicPr>
            <p:cNvPr id="37" name="図 36" descr="lpenogo.png"/>
            <p:cNvPicPr>
              <a:picLocks noChangeAspect="1"/>
            </p:cNvPicPr>
            <p:nvPr/>
          </p:nvPicPr>
          <p:blipFill>
            <a:blip r:embed="rId25" cstate="screen"/>
            <a:stretch>
              <a:fillRect/>
            </a:stretch>
          </p:blipFill>
          <p:spPr>
            <a:xfrm>
              <a:off x="7708756" y="2492894"/>
              <a:ext cx="515738" cy="533522"/>
            </a:xfrm>
            <a:prstGeom prst="rect">
              <a:avLst/>
            </a:prstGeom>
          </p:spPr>
        </p:pic>
        <p:pic>
          <p:nvPicPr>
            <p:cNvPr id="38" name="図 37" descr="okiheader_logo.gif"/>
            <p:cNvPicPr>
              <a:picLocks noChangeAspect="1"/>
            </p:cNvPicPr>
            <p:nvPr/>
          </p:nvPicPr>
          <p:blipFill>
            <a:blip r:embed="rId26" cstate="screen"/>
            <a:stretch>
              <a:fillRect/>
            </a:stretch>
          </p:blipFill>
          <p:spPr>
            <a:xfrm>
              <a:off x="3811723" y="6305723"/>
              <a:ext cx="1085850" cy="223838"/>
            </a:xfrm>
            <a:prstGeom prst="rect">
              <a:avLst/>
            </a:prstGeom>
          </p:spPr>
        </p:pic>
        <p:pic>
          <p:nvPicPr>
            <p:cNvPr id="39" name="図 38" descr="opac_logo.gif"/>
            <p:cNvPicPr>
              <a:picLocks noChangeAspect="1"/>
            </p:cNvPicPr>
            <p:nvPr/>
          </p:nvPicPr>
          <p:blipFill>
            <a:blip r:embed="rId27" cstate="screen"/>
            <a:stretch>
              <a:fillRect/>
            </a:stretch>
          </p:blipFill>
          <p:spPr>
            <a:xfrm>
              <a:off x="200266" y="3353163"/>
              <a:ext cx="1894523" cy="194310"/>
            </a:xfrm>
            <a:prstGeom prst="rect">
              <a:avLst/>
            </a:prstGeom>
          </p:spPr>
        </p:pic>
        <p:pic>
          <p:nvPicPr>
            <p:cNvPr id="40" name="図 39" descr="pagetitle_3.gif"/>
            <p:cNvPicPr>
              <a:picLocks noChangeAspect="1"/>
            </p:cNvPicPr>
            <p:nvPr/>
          </p:nvPicPr>
          <p:blipFill>
            <a:blip r:embed="rId28" cstate="screen"/>
            <a:stretch>
              <a:fillRect/>
            </a:stretch>
          </p:blipFill>
          <p:spPr>
            <a:xfrm>
              <a:off x="2663431" y="5297611"/>
              <a:ext cx="1714500" cy="425768"/>
            </a:xfrm>
            <a:prstGeom prst="rect">
              <a:avLst/>
            </a:prstGeom>
          </p:spPr>
        </p:pic>
        <p:pic>
          <p:nvPicPr>
            <p:cNvPr id="41" name="図 40" descr="saibatit.jpg"/>
            <p:cNvPicPr>
              <a:picLocks noChangeAspect="1"/>
            </p:cNvPicPr>
            <p:nvPr/>
          </p:nvPicPr>
          <p:blipFill>
            <a:blip r:embed="rId29" cstate="screen"/>
            <a:stretch>
              <a:fillRect/>
            </a:stretch>
          </p:blipFill>
          <p:spPr>
            <a:xfrm>
              <a:off x="5276813" y="6233715"/>
              <a:ext cx="1257300" cy="242888"/>
            </a:xfrm>
            <a:prstGeom prst="rect">
              <a:avLst/>
            </a:prstGeom>
          </p:spPr>
        </p:pic>
        <p:pic>
          <p:nvPicPr>
            <p:cNvPr id="42" name="図 41" descr="saibtop-logo.gif"/>
            <p:cNvPicPr>
              <a:picLocks noChangeAspect="1"/>
            </p:cNvPicPr>
            <p:nvPr/>
          </p:nvPicPr>
          <p:blipFill>
            <a:blip r:embed="rId30" cstate="screen"/>
            <a:stretch>
              <a:fillRect/>
            </a:stretch>
          </p:blipFill>
          <p:spPr>
            <a:xfrm>
              <a:off x="7648935" y="4454197"/>
              <a:ext cx="800100" cy="457200"/>
            </a:xfrm>
            <a:prstGeom prst="rect">
              <a:avLst/>
            </a:prstGeom>
          </p:spPr>
        </p:pic>
        <p:pic>
          <p:nvPicPr>
            <p:cNvPr id="43" name="図 42" descr="sangilogo.jpg"/>
            <p:cNvPicPr>
              <a:picLocks noChangeAspect="1"/>
            </p:cNvPicPr>
            <p:nvPr/>
          </p:nvPicPr>
          <p:blipFill>
            <a:blip r:embed="rId31" cstate="screen"/>
            <a:stretch>
              <a:fillRect/>
            </a:stretch>
          </p:blipFill>
          <p:spPr>
            <a:xfrm>
              <a:off x="4418925" y="5337090"/>
              <a:ext cx="1794510" cy="220980"/>
            </a:xfrm>
            <a:prstGeom prst="rect">
              <a:avLst/>
            </a:prstGeom>
          </p:spPr>
        </p:pic>
        <p:pic>
          <p:nvPicPr>
            <p:cNvPr id="44" name="図 43" descr="sapielogo.png"/>
            <p:cNvPicPr>
              <a:picLocks noChangeAspect="1"/>
            </p:cNvPicPr>
            <p:nvPr/>
          </p:nvPicPr>
          <p:blipFill>
            <a:blip r:embed="rId32" cstate="screen"/>
            <a:stretch>
              <a:fillRect/>
            </a:stretch>
          </p:blipFill>
          <p:spPr>
            <a:xfrm>
              <a:off x="6065294" y="3888756"/>
              <a:ext cx="952717" cy="215949"/>
            </a:xfrm>
            <a:prstGeom prst="rect">
              <a:avLst/>
            </a:prstGeom>
          </p:spPr>
        </p:pic>
        <p:pic>
          <p:nvPicPr>
            <p:cNvPr id="45" name="図 44" descr="sapporologo.gif"/>
            <p:cNvPicPr>
              <a:picLocks noChangeAspect="1"/>
            </p:cNvPicPr>
            <p:nvPr/>
          </p:nvPicPr>
          <p:blipFill>
            <a:blip r:embed="rId33" cstate="screen"/>
            <a:stretch>
              <a:fillRect/>
            </a:stretch>
          </p:blipFill>
          <p:spPr>
            <a:xfrm>
              <a:off x="7391760" y="3200287"/>
              <a:ext cx="857250" cy="342900"/>
            </a:xfrm>
            <a:prstGeom prst="rect">
              <a:avLst/>
            </a:prstGeom>
          </p:spPr>
        </p:pic>
        <p:pic>
          <p:nvPicPr>
            <p:cNvPr id="46" name="図 45" descr="shugitop_logo.gif"/>
            <p:cNvPicPr>
              <a:picLocks noChangeAspect="1"/>
            </p:cNvPicPr>
            <p:nvPr/>
          </p:nvPicPr>
          <p:blipFill>
            <a:blip r:embed="rId34" cstate="screen"/>
            <a:stretch>
              <a:fillRect/>
            </a:stretch>
          </p:blipFill>
          <p:spPr>
            <a:xfrm>
              <a:off x="5922528" y="2259532"/>
              <a:ext cx="619125" cy="233363"/>
            </a:xfrm>
            <a:prstGeom prst="rect">
              <a:avLst/>
            </a:prstGeom>
          </p:spPr>
        </p:pic>
        <p:pic>
          <p:nvPicPr>
            <p:cNvPr id="47" name="図 46" descr="stpltoph1logo.gif"/>
            <p:cNvPicPr>
              <a:picLocks noChangeAspect="1"/>
            </p:cNvPicPr>
            <p:nvPr/>
          </p:nvPicPr>
          <p:blipFill>
            <a:blip r:embed="rId35" cstate="screen"/>
            <a:stretch>
              <a:fillRect/>
            </a:stretch>
          </p:blipFill>
          <p:spPr>
            <a:xfrm>
              <a:off x="385051" y="2201267"/>
              <a:ext cx="2278380" cy="228600"/>
            </a:xfrm>
            <a:prstGeom prst="rect">
              <a:avLst/>
            </a:prstGeom>
          </p:spPr>
        </p:pic>
        <p:pic>
          <p:nvPicPr>
            <p:cNvPr id="48" name="図 47" descr="tit.gif"/>
            <p:cNvPicPr>
              <a:picLocks noChangeAspect="1"/>
            </p:cNvPicPr>
            <p:nvPr/>
          </p:nvPicPr>
          <p:blipFill>
            <a:blip r:embed="rId36" cstate="screen"/>
            <a:stretch>
              <a:fillRect/>
            </a:stretch>
          </p:blipFill>
          <p:spPr>
            <a:xfrm>
              <a:off x="326026" y="6479976"/>
              <a:ext cx="2752725" cy="171450"/>
            </a:xfrm>
            <a:prstGeom prst="rect">
              <a:avLst/>
            </a:prstGeom>
          </p:spPr>
        </p:pic>
        <p:pic>
          <p:nvPicPr>
            <p:cNvPr id="49" name="図 48" descr="title.jpg"/>
            <p:cNvPicPr>
              <a:picLocks noChangeAspect="1"/>
            </p:cNvPicPr>
            <p:nvPr/>
          </p:nvPicPr>
          <p:blipFill>
            <a:blip r:embed="rId37" cstate="screen"/>
            <a:stretch>
              <a:fillRect/>
            </a:stretch>
          </p:blipFill>
          <p:spPr>
            <a:xfrm>
              <a:off x="6750375" y="5585643"/>
              <a:ext cx="971550" cy="902970"/>
            </a:xfrm>
            <a:prstGeom prst="rect">
              <a:avLst/>
            </a:prstGeom>
          </p:spPr>
        </p:pic>
        <p:pic>
          <p:nvPicPr>
            <p:cNvPr id="50" name="図 49" descr="title_01.gif"/>
            <p:cNvPicPr>
              <a:picLocks noChangeAspect="1"/>
            </p:cNvPicPr>
            <p:nvPr/>
          </p:nvPicPr>
          <p:blipFill>
            <a:blip r:embed="rId38" cstate="screen"/>
            <a:stretch>
              <a:fillRect/>
            </a:stretch>
          </p:blipFill>
          <p:spPr>
            <a:xfrm>
              <a:off x="4574565" y="3418905"/>
              <a:ext cx="971550" cy="685800"/>
            </a:xfrm>
            <a:prstGeom prst="rect">
              <a:avLst/>
            </a:prstGeom>
          </p:spPr>
        </p:pic>
        <p:pic>
          <p:nvPicPr>
            <p:cNvPr id="51" name="図 50" descr="top-img.gif"/>
            <p:cNvPicPr>
              <a:picLocks noChangeAspect="1"/>
            </p:cNvPicPr>
            <p:nvPr/>
          </p:nvPicPr>
          <p:blipFill>
            <a:blip r:embed="rId39" cstate="screen"/>
            <a:stretch>
              <a:fillRect/>
            </a:stretch>
          </p:blipFill>
          <p:spPr>
            <a:xfrm>
              <a:off x="0" y="5558070"/>
              <a:ext cx="2286000" cy="645795"/>
            </a:xfrm>
            <a:prstGeom prst="rect">
              <a:avLst/>
            </a:prstGeom>
          </p:spPr>
        </p:pic>
        <p:pic>
          <p:nvPicPr>
            <p:cNvPr id="52" name="図 51" descr="top-logo-ja.jpg"/>
            <p:cNvPicPr>
              <a:picLocks noChangeAspect="1"/>
            </p:cNvPicPr>
            <p:nvPr/>
          </p:nvPicPr>
          <p:blipFill>
            <a:blip r:embed="rId40" cstate="screen"/>
            <a:stretch>
              <a:fillRect/>
            </a:stretch>
          </p:blipFill>
          <p:spPr>
            <a:xfrm>
              <a:off x="7929926" y="4865563"/>
              <a:ext cx="845648" cy="1665514"/>
            </a:xfrm>
            <a:prstGeom prst="rect">
              <a:avLst/>
            </a:prstGeom>
          </p:spPr>
        </p:pic>
        <p:pic>
          <p:nvPicPr>
            <p:cNvPr id="53" name="図 52" descr="webg_rogo.gif"/>
            <p:cNvPicPr>
              <a:picLocks noChangeAspect="1"/>
            </p:cNvPicPr>
            <p:nvPr/>
          </p:nvPicPr>
          <p:blipFill>
            <a:blip r:embed="rId41" cstate="screen"/>
            <a:stretch>
              <a:fillRect/>
            </a:stretch>
          </p:blipFill>
          <p:spPr>
            <a:xfrm>
              <a:off x="2572027" y="4837117"/>
              <a:ext cx="1490663" cy="452438"/>
            </a:xfrm>
            <a:prstGeom prst="rect">
              <a:avLst/>
            </a:prstGeom>
          </p:spPr>
        </p:pic>
        <p:pic>
          <p:nvPicPr>
            <p:cNvPr id="54" name="図 53" descr="webOPAC_logo.png"/>
            <p:cNvPicPr>
              <a:picLocks noChangeAspect="1"/>
            </p:cNvPicPr>
            <p:nvPr/>
          </p:nvPicPr>
          <p:blipFill>
            <a:blip r:embed="rId42" cstate="screen"/>
            <a:stretch>
              <a:fillRect/>
            </a:stretch>
          </p:blipFill>
          <p:spPr>
            <a:xfrm>
              <a:off x="5546115" y="4595626"/>
              <a:ext cx="1631052" cy="354411"/>
            </a:xfrm>
            <a:prstGeom prst="rect">
              <a:avLst/>
            </a:prstGeom>
          </p:spPr>
        </p:pic>
        <p:pic>
          <p:nvPicPr>
            <p:cNvPr id="55" name="図 54" descr="yokohatitle.jpg"/>
            <p:cNvPicPr>
              <a:picLocks noChangeAspect="1"/>
            </p:cNvPicPr>
            <p:nvPr/>
          </p:nvPicPr>
          <p:blipFill>
            <a:blip r:embed="rId43" cstate="screen"/>
            <a:stretch>
              <a:fillRect/>
            </a:stretch>
          </p:blipFill>
          <p:spPr>
            <a:xfrm>
              <a:off x="2141984" y="1514326"/>
              <a:ext cx="2866073" cy="542925"/>
            </a:xfrm>
            <a:prstGeom prst="rect">
              <a:avLst/>
            </a:prstGeom>
          </p:spPr>
        </p:pic>
        <p:pic>
          <p:nvPicPr>
            <p:cNvPr id="56" name="図 55" descr="cinii_articles_ci_home_j.gif"/>
            <p:cNvPicPr>
              <a:picLocks noChangeAspect="1"/>
            </p:cNvPicPr>
            <p:nvPr/>
          </p:nvPicPr>
          <p:blipFill>
            <a:blip r:embed="rId44" cstate="screen"/>
            <a:stretch>
              <a:fillRect/>
            </a:stretch>
          </p:blipFill>
          <p:spPr>
            <a:xfrm>
              <a:off x="4067302" y="4676055"/>
              <a:ext cx="1181100" cy="285750"/>
            </a:xfrm>
            <a:prstGeom prst="rect">
              <a:avLst/>
            </a:prstGeom>
          </p:spPr>
        </p:pic>
        <p:pic>
          <p:nvPicPr>
            <p:cNvPr id="57" name="図 56" descr="cinii_books_ci_home_j.gif"/>
            <p:cNvPicPr>
              <a:picLocks noChangeAspect="1"/>
            </p:cNvPicPr>
            <p:nvPr/>
          </p:nvPicPr>
          <p:blipFill>
            <a:blip r:embed="rId45" cstate="screen"/>
            <a:stretch>
              <a:fillRect/>
            </a:stretch>
          </p:blipFill>
          <p:spPr>
            <a:xfrm>
              <a:off x="6279823" y="1535643"/>
              <a:ext cx="1476375" cy="357188"/>
            </a:xfrm>
            <a:prstGeom prst="rect">
              <a:avLst/>
            </a:prstGeom>
          </p:spPr>
        </p:pic>
        <p:pic>
          <p:nvPicPr>
            <p:cNvPr id="36" name="図 35" descr="logomain.gif"/>
            <p:cNvPicPr>
              <a:picLocks noChangeAspect="1"/>
            </p:cNvPicPr>
            <p:nvPr/>
          </p:nvPicPr>
          <p:blipFill>
            <a:blip r:embed="rId46" cstate="screen"/>
            <a:stretch>
              <a:fillRect/>
            </a:stretch>
          </p:blipFill>
          <p:spPr>
            <a:xfrm>
              <a:off x="6319917" y="5358135"/>
              <a:ext cx="1714500" cy="137160"/>
            </a:xfrm>
            <a:prstGeom prst="rect">
              <a:avLst/>
            </a:prstGeom>
          </p:spPr>
        </p:pic>
      </p:grpSp>
      <p:sp>
        <p:nvSpPr>
          <p:cNvPr id="58" name="正方形/長方形 57"/>
          <p:cNvSpPr/>
          <p:nvPr/>
        </p:nvSpPr>
        <p:spPr>
          <a:xfrm>
            <a:off x="1588096" y="908720"/>
            <a:ext cx="8676456" cy="144016"/>
          </a:xfrm>
          <a:prstGeom prst="rect">
            <a:avLst/>
          </a:prstGeom>
          <a:gradFill flip="none" rotWithShape="1">
            <a:gsLst>
              <a:gs pos="0">
                <a:schemeClr val="accent1">
                  <a:lumMod val="50000"/>
                  <a:tint val="66000"/>
                  <a:satMod val="160000"/>
                </a:schemeClr>
              </a:gs>
              <a:gs pos="50000">
                <a:schemeClr val="accent1">
                  <a:lumMod val="50000"/>
                  <a:tint val="44500"/>
                  <a:satMod val="160000"/>
                </a:schemeClr>
              </a:gs>
              <a:gs pos="100000">
                <a:schemeClr val="accent1">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四角形吹き出し 59"/>
          <p:cNvSpPr/>
          <p:nvPr/>
        </p:nvSpPr>
        <p:spPr>
          <a:xfrm>
            <a:off x="7444829" y="889556"/>
            <a:ext cx="3038959" cy="523220"/>
          </a:xfrm>
          <a:prstGeom prst="wedgeRectCallout">
            <a:avLst>
              <a:gd name="adj1" fmla="val 22802"/>
              <a:gd name="adj2" fmla="val 137210"/>
            </a:avLst>
          </a:prstGeom>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データベース：</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アグリゲータ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総検索対象：１億件</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803520"/>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NDL</a:t>
            </a:r>
            <a:r>
              <a:rPr kumimoji="1" lang="ja-JP" altLang="en-US" dirty="0" smtClean="0"/>
              <a:t>サービスの</a:t>
            </a:r>
            <a:r>
              <a:rPr kumimoji="1" lang="en-US" altLang="ja-JP" dirty="0" smtClean="0"/>
              <a:t>API</a:t>
            </a:r>
            <a:endParaRPr kumimoji="1" lang="ja-JP" altLang="en-US" dirty="0"/>
          </a:p>
        </p:txBody>
      </p:sp>
      <p:sp>
        <p:nvSpPr>
          <p:cNvPr id="3" name="コンテンツ プレースホルダー 2"/>
          <p:cNvSpPr>
            <a:spLocks noGrp="1"/>
          </p:cNvSpPr>
          <p:nvPr>
            <p:ph idx="1"/>
          </p:nvPr>
        </p:nvSpPr>
        <p:spPr>
          <a:xfrm>
            <a:off x="121920" y="1052737"/>
            <a:ext cx="11968480" cy="5668739"/>
          </a:xfrm>
        </p:spPr>
        <p:txBody>
          <a:bodyPr>
            <a:normAutofit fontScale="70000" lnSpcReduction="20000"/>
          </a:bodyPr>
          <a:lstStyle/>
          <a:p>
            <a:r>
              <a:rPr kumimoji="1" lang="en-US" altLang="ja-JP" dirty="0" smtClean="0"/>
              <a:t>RSS</a:t>
            </a:r>
          </a:p>
          <a:p>
            <a:pPr lvl="1"/>
            <a:r>
              <a:rPr kumimoji="1" lang="ja-JP" altLang="en-US" dirty="0" smtClean="0"/>
              <a:t>検索結果一覧</a:t>
            </a:r>
            <a:endParaRPr kumimoji="1" lang="en-US" altLang="ja-JP" dirty="0" smtClean="0"/>
          </a:p>
          <a:p>
            <a:pPr lvl="2"/>
            <a:r>
              <a:rPr lang="en-US" altLang="ja-JP" dirty="0">
                <a:hlinkClick r:id="rId3"/>
              </a:rPr>
              <a:t>http://iss.ndl.go.jp/books.rss?any</a:t>
            </a:r>
            <a:r>
              <a:rPr lang="en-US" altLang="ja-JP" dirty="0" smtClean="0">
                <a:hlinkClick r:id="rId3"/>
              </a:rPr>
              <a:t>=</a:t>
            </a:r>
            <a:r>
              <a:rPr lang="ja-JP" altLang="en-US" dirty="0" smtClean="0">
                <a:hlinkClick r:id="rId3"/>
              </a:rPr>
              <a:t>永井路子</a:t>
            </a:r>
            <a:endParaRPr lang="en-US" altLang="ja-JP" dirty="0" smtClean="0"/>
          </a:p>
          <a:p>
            <a:pPr lvl="1"/>
            <a:r>
              <a:rPr lang="ja-JP" altLang="en-US" dirty="0" smtClean="0"/>
              <a:t>書誌詳細</a:t>
            </a:r>
            <a:endParaRPr lang="en-US" altLang="ja-JP" dirty="0" smtClean="0"/>
          </a:p>
          <a:p>
            <a:pPr lvl="2"/>
            <a:r>
              <a:rPr lang="en-US" altLang="ja-JP" dirty="0">
                <a:hlinkClick r:id="rId4"/>
              </a:rPr>
              <a:t>http://</a:t>
            </a:r>
            <a:r>
              <a:rPr lang="en-US" altLang="ja-JP" dirty="0" smtClean="0">
                <a:hlinkClick r:id="rId4"/>
              </a:rPr>
              <a:t>iss.ndl.go.jp/books/R100000002-I000001752468-00.rdf</a:t>
            </a:r>
            <a:endParaRPr lang="en-US" altLang="ja-JP" dirty="0" smtClean="0"/>
          </a:p>
          <a:p>
            <a:pPr lvl="1"/>
            <a:r>
              <a:rPr lang="zh-TW" altLang="en-US" dirty="0"/>
              <a:t>新着書誌情報（作成中書誌</a:t>
            </a:r>
            <a:r>
              <a:rPr lang="zh-TW" altLang="en-US" dirty="0" smtClean="0"/>
              <a:t>）</a:t>
            </a:r>
            <a:endParaRPr lang="en-US" altLang="ja-JP" dirty="0" smtClean="0"/>
          </a:p>
          <a:p>
            <a:pPr lvl="2"/>
            <a:r>
              <a:rPr lang="en-US" altLang="ja-JP" dirty="0">
                <a:hlinkClick r:id="rId5"/>
              </a:rPr>
              <a:t>http://</a:t>
            </a:r>
            <a:r>
              <a:rPr lang="en-US" altLang="ja-JP" dirty="0" smtClean="0">
                <a:hlinkClick r:id="rId5"/>
              </a:rPr>
              <a:t>iss.ndl.go.jp/rss/inprocess/index.xml</a:t>
            </a:r>
            <a:endParaRPr lang="en-US" altLang="ja-JP" dirty="0" smtClean="0"/>
          </a:p>
          <a:p>
            <a:pPr lvl="1"/>
            <a:r>
              <a:rPr lang="zh-TW" altLang="en-US" dirty="0"/>
              <a:t>全国書誌（作成完了書誌）</a:t>
            </a:r>
          </a:p>
          <a:p>
            <a:pPr lvl="2"/>
            <a:r>
              <a:rPr lang="en-US" altLang="ja-JP" dirty="0">
                <a:hlinkClick r:id="rId6"/>
              </a:rPr>
              <a:t>http://iss.ndl.go.jp/rss/ndlopac/index.xml</a:t>
            </a:r>
            <a:endParaRPr lang="en-US" altLang="ja-JP" dirty="0" smtClean="0"/>
          </a:p>
          <a:p>
            <a:r>
              <a:rPr kumimoji="1" lang="ja-JP" altLang="en-US" dirty="0" smtClean="0"/>
              <a:t>横断検索</a:t>
            </a:r>
            <a:endParaRPr kumimoji="1" lang="en-US" altLang="ja-JP" dirty="0" smtClean="0"/>
          </a:p>
          <a:p>
            <a:pPr lvl="1"/>
            <a:r>
              <a:rPr lang="en-US" altLang="ja-JP" dirty="0" smtClean="0"/>
              <a:t>http</a:t>
            </a:r>
            <a:r>
              <a:rPr lang="en-US" altLang="ja-JP" dirty="0"/>
              <a:t>://iss.ndl.go.jp/api/opensearch?title="</a:t>
            </a:r>
            <a:r>
              <a:rPr lang="ja-JP" altLang="en-US" dirty="0"/>
              <a:t>美貌の</a:t>
            </a:r>
            <a:r>
              <a:rPr lang="ja-JP" altLang="en-US" dirty="0" smtClean="0"/>
              <a:t>女帝</a:t>
            </a:r>
            <a:r>
              <a:rPr lang="en-US" altLang="ja-JP" dirty="0" smtClean="0"/>
              <a:t>“</a:t>
            </a:r>
          </a:p>
          <a:p>
            <a:pPr lvl="1"/>
            <a:r>
              <a:rPr lang="en-US" altLang="ja-JP" dirty="0" smtClean="0">
                <a:hlinkClick r:id="rId7"/>
              </a:rPr>
              <a:t>http://iss.ndl.go.jp/</a:t>
            </a:r>
            <a:r>
              <a:rPr lang="en-US" altLang="ja-JP" dirty="0" err="1" smtClean="0">
                <a:hlinkClick r:id="rId7"/>
              </a:rPr>
              <a:t>api</a:t>
            </a:r>
            <a:r>
              <a:rPr lang="en-US" altLang="ja-JP" dirty="0" smtClean="0">
                <a:hlinkClick r:id="rId7"/>
              </a:rPr>
              <a:t>/</a:t>
            </a:r>
            <a:r>
              <a:rPr lang="en-US" altLang="ja-JP" dirty="0" err="1" smtClean="0">
                <a:hlinkClick r:id="rId7"/>
              </a:rPr>
              <a:t>openurl?au</a:t>
            </a:r>
            <a:r>
              <a:rPr lang="en-US" altLang="ja-JP" dirty="0" smtClean="0"/>
              <a:t>=“</a:t>
            </a:r>
            <a:r>
              <a:rPr lang="ja-JP" altLang="en-US" dirty="0" smtClean="0"/>
              <a:t>永井路子</a:t>
            </a:r>
            <a:r>
              <a:rPr lang="en-US" altLang="ja-JP" dirty="0" smtClean="0"/>
              <a:t>”</a:t>
            </a:r>
          </a:p>
          <a:p>
            <a:r>
              <a:rPr kumimoji="1" lang="ja-JP" altLang="en-US" dirty="0" smtClean="0"/>
              <a:t>ハーベスト</a:t>
            </a:r>
            <a:endParaRPr kumimoji="1" lang="en-US" altLang="ja-JP" dirty="0" smtClean="0"/>
          </a:p>
          <a:p>
            <a:pPr lvl="1"/>
            <a:r>
              <a:rPr lang="en-US" altLang="ja-JP" dirty="0">
                <a:hlinkClick r:id="rId8"/>
              </a:rPr>
              <a:t>http://</a:t>
            </a:r>
            <a:r>
              <a:rPr lang="en-US" altLang="ja-JP" dirty="0" smtClean="0">
                <a:hlinkClick r:id="rId8"/>
              </a:rPr>
              <a:t>iss.ndl.go.jp/api/oaipmh?verb=GetRecord&amp;metadataPrefix=oai_dc&amp;identifier=oai:iss.ndl.go.jp:R100000002-I000001752468-00</a:t>
            </a:r>
            <a:endParaRPr lang="en-US" altLang="ja-JP" dirty="0" smtClean="0"/>
          </a:p>
          <a:p>
            <a:r>
              <a:rPr lang="ja-JP" altLang="en-US" dirty="0" smtClean="0"/>
              <a:t>デジデポコンテンツページ</a:t>
            </a:r>
            <a:endParaRPr lang="en-US" altLang="ja-JP" dirty="0"/>
          </a:p>
          <a:p>
            <a:pPr lvl="1"/>
            <a:r>
              <a:rPr lang="en-US" altLang="ja-JP" dirty="0">
                <a:hlinkClick r:id="rId9"/>
              </a:rPr>
              <a:t>http://dl.ndl.go.jp/info:ndljp/pid/888725/10</a:t>
            </a:r>
            <a:endParaRPr lang="en-US" altLang="ja-JP" dirty="0"/>
          </a:p>
          <a:p>
            <a:pPr lvl="1"/>
            <a:r>
              <a:rPr lang="ja-JP" altLang="en-US" dirty="0"/>
              <a:t>画像のみ</a:t>
            </a:r>
            <a:endParaRPr lang="en-US" altLang="ja-JP" dirty="0"/>
          </a:p>
          <a:p>
            <a:pPr lvl="2"/>
            <a:r>
              <a:rPr lang="en-US" altLang="ja-JP" dirty="0">
                <a:hlinkClick r:id="rId10"/>
              </a:rPr>
              <a:t>http://dl.ndl.go.jp/view/jpegOutput?itemId=info:ndljp/pid/888725&amp;contentNo=10&amp;outputScale=4</a:t>
            </a:r>
            <a:r>
              <a:rPr lang="ja-JP" altLang="en-US" dirty="0"/>
              <a:t>画像のみ表示用</a:t>
            </a:r>
            <a:endParaRPr lang="en-US" altLang="ja-JP" dirty="0"/>
          </a:p>
          <a:p>
            <a:pPr lvl="1"/>
            <a:r>
              <a:rPr lang="zh-CN" altLang="en-US" dirty="0"/>
              <a:t>提供用画像閲覧</a:t>
            </a:r>
            <a:r>
              <a:rPr lang="en-US" altLang="zh-CN" dirty="0"/>
              <a:t>API</a:t>
            </a:r>
          </a:p>
          <a:p>
            <a:pPr lvl="2"/>
            <a:r>
              <a:rPr lang="en-US" altLang="ja-JP" dirty="0">
                <a:hlinkClick r:id="rId11"/>
              </a:rPr>
              <a:t>http://dl.ndl.go.jp/frameImage/info:ndljp/pid/1306065?no=1&amp;width=800&amp;height=600&amp;rotate=0&amp;fit=w</a:t>
            </a:r>
            <a:endParaRPr lang="en-US" altLang="ja-JP" dirty="0"/>
          </a:p>
          <a:p>
            <a:endParaRPr kumimoji="1" lang="en-US" altLang="ja-JP" dirty="0" smtClean="0"/>
          </a:p>
          <a:p>
            <a:pPr lvl="1"/>
            <a:endParaRPr kumimoji="1" lang="en-US" altLang="ja-JP" dirty="0" smtClean="0"/>
          </a:p>
        </p:txBody>
      </p:sp>
      <p:sp>
        <p:nvSpPr>
          <p:cNvPr id="5" name="フッター プレースホルダー 4"/>
          <p:cNvSpPr>
            <a:spLocks noGrp="1"/>
          </p:cNvSpPr>
          <p:nvPr>
            <p:ph type="ftr" sz="quarter" idx="11"/>
          </p:nvPr>
        </p:nvSpPr>
        <p:spPr/>
        <p:txBody>
          <a:bodyPr/>
          <a:lstStyle/>
          <a:p>
            <a:endParaRPr 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042AED99-7FB4-404E-8A97-64753DCE42EC}" type="slidenum">
              <a:rPr lang="en-US" smtClean="0">
                <a:solidFill>
                  <a:prstClr val="black">
                    <a:tint val="75000"/>
                  </a:prstClr>
                </a:solidFill>
              </a:rPr>
              <a:pPr/>
              <a:t>97</a:t>
            </a:fld>
            <a:endParaRPr lang="en-US">
              <a:solidFill>
                <a:prstClr val="black">
                  <a:tint val="75000"/>
                </a:prstClr>
              </a:solidFill>
            </a:endParaRPr>
          </a:p>
        </p:txBody>
      </p:sp>
    </p:spTree>
    <p:extLst>
      <p:ext uri="{BB962C8B-B14F-4D97-AF65-F5344CB8AC3E}">
        <p14:creationId xmlns:p14="http://schemas.microsoft.com/office/powerpoint/2010/main" val="333327890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kumimoji="1" lang="en-US" altLang="ja-JP" dirty="0" smtClean="0">
                <a:latin typeface="HG丸ｺﾞｼｯｸM-PRO" pitchFamily="50" charset="-128"/>
                <a:ea typeface="HG丸ｺﾞｼｯｸM-PRO" pitchFamily="50" charset="-128"/>
              </a:rPr>
              <a:t>NDL</a:t>
            </a:r>
            <a:r>
              <a:rPr kumimoji="1" lang="ja-JP" altLang="en-US" dirty="0" smtClean="0">
                <a:latin typeface="HG丸ｺﾞｼｯｸM-PRO" pitchFamily="50" charset="-128"/>
                <a:ea typeface="HG丸ｺﾞｼｯｸM-PRO" pitchFamily="50" charset="-128"/>
              </a:rPr>
              <a:t>サーチの今後の展開</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98</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29418983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10626337" y="6208974"/>
            <a:ext cx="747155" cy="342900"/>
          </a:xfrm>
          <a:prstGeom prst="ellipse">
            <a:avLst/>
          </a:prstGeom>
        </p:spPr>
        <p:txBody>
          <a:bodyPr/>
          <a:lstStyle/>
          <a:p>
            <a:pPr>
              <a:defRPr/>
            </a:pPr>
            <a:fld id="{5CBE7DF6-DC1C-4410-949E-874779C27DC5}" type="slidenum">
              <a:rPr lang="ja-JP" altLang="en-US" smtClean="0"/>
              <a:pPr>
                <a:defRPr/>
              </a:pPr>
              <a:t>99</a:t>
            </a:fld>
            <a:endParaRPr lang="ja-JP" altLang="en-US" dirty="0"/>
          </a:p>
        </p:txBody>
      </p:sp>
      <p:sp>
        <p:nvSpPr>
          <p:cNvPr id="25" name="Rectangle 5"/>
          <p:cNvSpPr txBox="1">
            <a:spLocks noChangeArrowheads="1"/>
          </p:cNvSpPr>
          <p:nvPr/>
        </p:nvSpPr>
        <p:spPr bwMode="auto">
          <a:xfrm>
            <a:off x="842481" y="1109609"/>
            <a:ext cx="10531011" cy="4815541"/>
          </a:xfrm>
          <a:prstGeom prst="rect">
            <a:avLst/>
          </a:prstGeom>
          <a:noFill/>
          <a:ln w="9525">
            <a:noFill/>
            <a:miter lim="800000"/>
            <a:headEnd/>
            <a:tailEnd/>
          </a:ln>
        </p:spPr>
        <p:txBody>
          <a:bodyPr vert="horz" wrap="square" lIns="68580" tIns="34290" rIns="68580" bIns="3429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kumimoji="1" sz="2600" kern="1200">
                <a:solidFill>
                  <a:srgbClr val="333333"/>
                </a:solidFill>
                <a:latin typeface="ＭＳ Ｐゴシック" pitchFamily="50" charset="-128"/>
                <a:ea typeface="ＭＳ Ｐゴシック" pitchFamily="50" charset="-128"/>
                <a:cs typeface="+mn-cs"/>
              </a:defRPr>
            </a:lvl1pPr>
            <a:lvl2pPr marL="547688" indent="-228600" algn="l" rtl="0" eaLnBrk="0" fontAlgn="base" hangingPunct="0">
              <a:spcBef>
                <a:spcPts val="600"/>
              </a:spcBef>
              <a:spcAft>
                <a:spcPct val="0"/>
              </a:spcAft>
              <a:buClr>
                <a:schemeClr val="accent2"/>
              </a:buClr>
              <a:buSzPct val="85000"/>
              <a:buFont typeface="Wingdings 2" pitchFamily="18" charset="2"/>
              <a:buChar char=""/>
              <a:defRPr kumimoji="1" sz="2400" b="1" kern="1200">
                <a:solidFill>
                  <a:srgbClr val="333333"/>
                </a:solidFill>
                <a:latin typeface="Century" pitchFamily="18" charset="0"/>
                <a:ea typeface="+mj-ea"/>
                <a:cs typeface="+mn-cs"/>
              </a:defRPr>
            </a:lvl2pPr>
            <a:lvl3pPr marL="822325" indent="-228600" algn="l" rtl="0" eaLnBrk="0" fontAlgn="base" hangingPunct="0">
              <a:spcBef>
                <a:spcPts val="600"/>
              </a:spcBef>
              <a:spcAft>
                <a:spcPct val="0"/>
              </a:spcAft>
              <a:buClr>
                <a:srgbClr val="C0E5AF"/>
              </a:buClr>
              <a:buSzPct val="85000"/>
              <a:buFont typeface="Wingdings 2" pitchFamily="18" charset="2"/>
              <a:buChar char=""/>
              <a:defRPr kumimoji="1" sz="2000" kern="1200">
                <a:solidFill>
                  <a:srgbClr val="333333"/>
                </a:solidFill>
                <a:latin typeface="Century" pitchFamily="18" charset="0"/>
                <a:ea typeface="ＭＳ ゴシック" pitchFamily="49" charset="-128"/>
                <a:cs typeface="+mn-cs"/>
              </a:defRPr>
            </a:lvl3pPr>
            <a:lvl4pPr marL="1096963" indent="-228600" algn="l" rtl="0" eaLnBrk="0" fontAlgn="base" hangingPunct="0">
              <a:spcBef>
                <a:spcPts val="380"/>
              </a:spcBef>
              <a:spcAft>
                <a:spcPct val="0"/>
              </a:spcAft>
              <a:buClr>
                <a:srgbClr val="FEB80A"/>
              </a:buClr>
              <a:buSzPct val="80000"/>
              <a:buFont typeface="Wingdings 2" pitchFamily="18" charset="2"/>
              <a:buChar char=""/>
              <a:defRPr kumimoji="1" sz="1700" kern="1200">
                <a:solidFill>
                  <a:srgbClr val="333333"/>
                </a:solidFill>
                <a:latin typeface="Century" pitchFamily="18" charset="0"/>
                <a:ea typeface="ＭＳ ゴシック" pitchFamily="49" charset="-128"/>
                <a:cs typeface="+mn-cs"/>
              </a:defRPr>
            </a:lvl4pPr>
            <a:lvl5pPr marL="1371600" indent="-228600" algn="l" rtl="0" eaLnBrk="0" fontAlgn="base" hangingPunct="0">
              <a:spcBef>
                <a:spcPts val="380"/>
              </a:spcBef>
              <a:spcAft>
                <a:spcPct val="0"/>
              </a:spcAft>
              <a:buClr>
                <a:srgbClr val="FEB80A"/>
              </a:buClr>
              <a:buChar char="o"/>
              <a:defRPr kumimoji="1" sz="1400" kern="1200">
                <a:solidFill>
                  <a:srgbClr val="333333"/>
                </a:solidFill>
                <a:latin typeface="Century" pitchFamily="18" charset="0"/>
                <a:ea typeface="ＭＳ ゴシック" pitchFamily="49" charset="-128"/>
                <a:cs typeface="+mn-cs"/>
              </a:defRPr>
            </a:lvl5pPr>
            <a:lvl6pPr marL="1645920" indent="-228600" algn="l" rtl="0" eaLnBrk="1" latinLnBrk="0" hangingPunct="1">
              <a:spcBef>
                <a:spcPts val="370"/>
              </a:spcBef>
              <a:buClr>
                <a:schemeClr val="accent3"/>
              </a:buClr>
              <a:buChar char="•"/>
              <a:defRPr kumimoji="1"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1"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1"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1" sz="1800" kern="1200">
                <a:solidFill>
                  <a:schemeClr val="tx1"/>
                </a:solidFill>
                <a:latin typeface="+mn-lt"/>
                <a:ea typeface="+mn-ea"/>
                <a:cs typeface="+mn-cs"/>
              </a:defRPr>
            </a:lvl9pPr>
          </a:lstStyle>
          <a:p>
            <a:pPr marL="198835" indent="-198835" fontAlgn="ctr">
              <a:lnSpc>
                <a:spcPct val="120000"/>
              </a:lnSpc>
              <a:spcBef>
                <a:spcPct val="0"/>
              </a:spcBef>
              <a:buClr>
                <a:srgbClr val="4F81BD"/>
              </a:buClr>
            </a:pPr>
            <a:r>
              <a:rPr lang="ja-JP" altLang="en-US" sz="225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（課題・背景１）日本におけるメタデータ提供のプラットフォームとしての認知度が高まりつつあるいま、今後の連携拡張について目標と計画を示す必要がある。</a:t>
            </a:r>
            <a:endParaRPr lang="en-US" altLang="ja-JP" sz="225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0" indent="0" fontAlgn="ctr">
              <a:lnSpc>
                <a:spcPct val="120000"/>
              </a:lnSpc>
              <a:spcBef>
                <a:spcPct val="0"/>
              </a:spcBef>
              <a:buClr>
                <a:srgbClr val="4F81BD"/>
              </a:buClr>
              <a:buNone/>
            </a:pPr>
            <a:endParaRPr lang="en-US" altLang="ja-JP" sz="105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198835" indent="-198835" fontAlgn="ctr">
              <a:lnSpc>
                <a:spcPct val="120000"/>
              </a:lnSpc>
              <a:spcBef>
                <a:spcPct val="0"/>
              </a:spcBef>
              <a:buClr>
                <a:srgbClr val="4F81BD"/>
              </a:buClr>
            </a:pPr>
            <a:r>
              <a:rPr lang="ja-JP" altLang="en-US" sz="225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（課題・背景２）ナショナルアーカイブ（構想）におけるコンテンツ検索・提供機能を担う可能性を見据える必要がある。</a:t>
            </a:r>
            <a:endParaRPr lang="en-US" altLang="ja-JP" sz="225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0" indent="0" fontAlgn="ctr">
              <a:lnSpc>
                <a:spcPct val="120000"/>
              </a:lnSpc>
              <a:spcBef>
                <a:spcPct val="0"/>
              </a:spcBef>
              <a:buClr>
                <a:srgbClr val="4F81BD"/>
              </a:buClr>
              <a:buNone/>
            </a:pPr>
            <a:endParaRPr lang="en-US" altLang="ja-JP" sz="105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198835" indent="-198835" fontAlgn="ctr">
              <a:lnSpc>
                <a:spcPct val="120000"/>
              </a:lnSpc>
              <a:spcBef>
                <a:spcPct val="0"/>
              </a:spcBef>
              <a:buClr>
                <a:srgbClr val="4F81BD"/>
              </a:buClr>
            </a:pPr>
            <a:r>
              <a:rPr lang="ja-JP" altLang="en-US" sz="225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（課題・背景３）図書館等の情報機関が保持するメタデータの集約及び</a:t>
            </a:r>
            <a:r>
              <a:rPr lang="en-US" altLang="ja-JP" sz="225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225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を通じた一般への提供により、政府が推進する「公共データの民間開放（オープンデータ）」の一翼を担う必要がある。</a:t>
            </a:r>
            <a:endParaRPr lang="en-US" altLang="ja-JP" sz="225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26" name="タイトル 1"/>
          <p:cNvSpPr txBox="1">
            <a:spLocks/>
          </p:cNvSpPr>
          <p:nvPr/>
        </p:nvSpPr>
        <p:spPr bwMode="auto">
          <a:xfrm>
            <a:off x="0" y="0"/>
            <a:ext cx="12041312" cy="1006867"/>
          </a:xfrm>
          <a:prstGeom prst="rect">
            <a:avLst/>
          </a:prstGeom>
          <a:noFill/>
          <a:ln w="9525">
            <a:noFill/>
            <a:miter lim="800000"/>
            <a:headEnd/>
            <a:tailEnd/>
          </a:ln>
        </p:spPr>
        <p:txBody>
          <a:bodyPr vert="horz" wrap="square" lIns="68580" tIns="34290" rIns="68580" bIns="68580" numCol="1" anchor="ctr" anchorCtr="0" compatLnSpc="1">
            <a:prstTxWarp prst="textNoShape">
              <a:avLst/>
            </a:prstTxWarp>
            <a:normAutofit/>
          </a:bodyPr>
          <a:lstStyle>
            <a:lvl1pPr algn="l" rtl="0" eaLnBrk="0" fontAlgn="base" hangingPunct="0">
              <a:spcBef>
                <a:spcPct val="0"/>
              </a:spcBef>
              <a:spcAft>
                <a:spcPct val="0"/>
              </a:spcAft>
              <a:defRPr kumimoji="1" sz="3200" b="1"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Franklin Gothic Book" pitchFamily="34" charset="0"/>
                <a:ea typeface="HGｺﾞｼｯｸM" pitchFamily="49" charset="-128"/>
              </a:defRPr>
            </a:lvl2pPr>
            <a:lvl3pPr algn="l" rtl="0" eaLnBrk="0" fontAlgn="base" hangingPunct="0">
              <a:spcBef>
                <a:spcPct val="0"/>
              </a:spcBef>
              <a:spcAft>
                <a:spcPct val="0"/>
              </a:spcAft>
              <a:defRPr kumimoji="1" sz="4000">
                <a:solidFill>
                  <a:schemeClr val="tx2"/>
                </a:solidFill>
                <a:latin typeface="Franklin Gothic Book" pitchFamily="34" charset="0"/>
                <a:ea typeface="HGｺﾞｼｯｸM" pitchFamily="49" charset="-128"/>
              </a:defRPr>
            </a:lvl3pPr>
            <a:lvl4pPr algn="l" rtl="0" eaLnBrk="0" fontAlgn="base" hangingPunct="0">
              <a:spcBef>
                <a:spcPct val="0"/>
              </a:spcBef>
              <a:spcAft>
                <a:spcPct val="0"/>
              </a:spcAft>
              <a:defRPr kumimoji="1" sz="4000">
                <a:solidFill>
                  <a:schemeClr val="tx2"/>
                </a:solidFill>
                <a:latin typeface="Franklin Gothic Book" pitchFamily="34" charset="0"/>
                <a:ea typeface="HGｺﾞｼｯｸM" pitchFamily="49" charset="-128"/>
              </a:defRPr>
            </a:lvl4pPr>
            <a:lvl5pPr algn="l" rtl="0" eaLnBrk="0" fontAlgn="base" hangingPunct="0">
              <a:spcBef>
                <a:spcPct val="0"/>
              </a:spcBef>
              <a:spcAft>
                <a:spcPct val="0"/>
              </a:spcAft>
              <a:defRPr kumimoji="1" sz="4000">
                <a:solidFill>
                  <a:schemeClr val="tx2"/>
                </a:solidFill>
                <a:latin typeface="Franklin Gothic Book" pitchFamily="34" charset="0"/>
                <a:ea typeface="HGｺﾞｼｯｸM" pitchFamily="49" charset="-128"/>
              </a:defRPr>
            </a:lvl5pPr>
            <a:lvl6pPr marL="457200" algn="l" rtl="0" fontAlgn="base">
              <a:spcBef>
                <a:spcPct val="0"/>
              </a:spcBef>
              <a:spcAft>
                <a:spcPct val="0"/>
              </a:spcAft>
              <a:defRPr kumimoji="1" sz="4000">
                <a:solidFill>
                  <a:schemeClr val="tx2"/>
                </a:solidFill>
                <a:latin typeface="Franklin Gothic Book" pitchFamily="34" charset="0"/>
                <a:ea typeface="HGｺﾞｼｯｸM" pitchFamily="49" charset="-128"/>
              </a:defRPr>
            </a:lvl6pPr>
            <a:lvl7pPr marL="914400" algn="l" rtl="0" fontAlgn="base">
              <a:spcBef>
                <a:spcPct val="0"/>
              </a:spcBef>
              <a:spcAft>
                <a:spcPct val="0"/>
              </a:spcAft>
              <a:defRPr kumimoji="1" sz="4000">
                <a:solidFill>
                  <a:schemeClr val="tx2"/>
                </a:solidFill>
                <a:latin typeface="Franklin Gothic Book" pitchFamily="34" charset="0"/>
                <a:ea typeface="HGｺﾞｼｯｸM" pitchFamily="49" charset="-128"/>
              </a:defRPr>
            </a:lvl7pPr>
            <a:lvl8pPr marL="1371600" algn="l" rtl="0" fontAlgn="base">
              <a:spcBef>
                <a:spcPct val="0"/>
              </a:spcBef>
              <a:spcAft>
                <a:spcPct val="0"/>
              </a:spcAft>
              <a:defRPr kumimoji="1" sz="4000">
                <a:solidFill>
                  <a:schemeClr val="tx2"/>
                </a:solidFill>
                <a:latin typeface="Franklin Gothic Book" pitchFamily="34" charset="0"/>
                <a:ea typeface="HGｺﾞｼｯｸM" pitchFamily="49" charset="-128"/>
              </a:defRPr>
            </a:lvl8pPr>
            <a:lvl9pPr marL="1828800" algn="l" rtl="0" fontAlgn="base">
              <a:spcBef>
                <a:spcPct val="0"/>
              </a:spcBef>
              <a:spcAft>
                <a:spcPct val="0"/>
              </a:spcAft>
              <a:defRPr kumimoji="1" sz="4000">
                <a:solidFill>
                  <a:schemeClr val="tx2"/>
                </a:solidFill>
                <a:latin typeface="Franklin Gothic Book" pitchFamily="34" charset="0"/>
                <a:ea typeface="HGｺﾞｼｯｸM" pitchFamily="49" charset="-128"/>
              </a:defRPr>
            </a:lvl9pPr>
          </a:lstStyle>
          <a:p>
            <a:pPr algn="ctr"/>
            <a:r>
              <a:rPr lang="ja-JP" altLang="en-US" sz="3000" b="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連携実施計画策定の課題・背景</a:t>
            </a:r>
          </a:p>
        </p:txBody>
      </p:sp>
      <p:pic>
        <p:nvPicPr>
          <p:cNvPr id="7" name="Picture 2"/>
          <p:cNvPicPr>
            <a:picLocks noChangeAspect="1" noChangeArrowheads="1"/>
          </p:cNvPicPr>
          <p:nvPr/>
        </p:nvPicPr>
        <p:blipFill>
          <a:blip r:embed="rId3" cstate="print"/>
          <a:srcRect/>
          <a:stretch>
            <a:fillRect/>
          </a:stretch>
        </p:blipFill>
        <p:spPr bwMode="auto">
          <a:xfrm>
            <a:off x="-845623" y="2432110"/>
            <a:ext cx="657225" cy="471488"/>
          </a:xfrm>
          <a:prstGeom prst="rect">
            <a:avLst/>
          </a:prstGeom>
          <a:ln>
            <a:noFill/>
          </a:ln>
          <a:effectLst/>
        </p:spPr>
      </p:pic>
    </p:spTree>
    <p:extLst>
      <p:ext uri="{BB962C8B-B14F-4D97-AF65-F5344CB8AC3E}">
        <p14:creationId xmlns:p14="http://schemas.microsoft.com/office/powerpoint/2010/main" val="5045646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2791</TotalTime>
  <Words>76169</Words>
  <Application>Microsoft Office PowerPoint</Application>
  <PresentationFormat>ワイド画面</PresentationFormat>
  <Paragraphs>10153</Paragraphs>
  <Slides>327</Slides>
  <Notes>278</Notes>
  <HiddenSlides>8</HiddenSlides>
  <MMClips>0</MMClips>
  <ScaleCrop>false</ScaleCrop>
  <HeadingPairs>
    <vt:vector size="8" baseType="variant">
      <vt:variant>
        <vt:lpstr>使用されているフォント</vt:lpstr>
      </vt:variant>
      <vt:variant>
        <vt:i4>22</vt:i4>
      </vt:variant>
      <vt:variant>
        <vt:lpstr>テーマ</vt:lpstr>
      </vt:variant>
      <vt:variant>
        <vt:i4>1</vt:i4>
      </vt:variant>
      <vt:variant>
        <vt:lpstr>埋め込まれた OLE サーバー</vt:lpstr>
      </vt:variant>
      <vt:variant>
        <vt:i4>2</vt:i4>
      </vt:variant>
      <vt:variant>
        <vt:lpstr>スライド タイトル</vt:lpstr>
      </vt:variant>
      <vt:variant>
        <vt:i4>327</vt:i4>
      </vt:variant>
    </vt:vector>
  </HeadingPairs>
  <TitlesOfParts>
    <vt:vector size="352" baseType="lpstr">
      <vt:lpstr>Arial Unicode MS</vt:lpstr>
      <vt:lpstr>HGPｺﾞｼｯｸE</vt:lpstr>
      <vt:lpstr>HGP創英角ｺﾞｼｯｸUB</vt:lpstr>
      <vt:lpstr>HGP創英角ﾎﾟｯﾌﾟ体</vt:lpstr>
      <vt:lpstr>HG丸ｺﾞｼｯｸM-PRO</vt:lpstr>
      <vt:lpstr>Meiryo UI</vt:lpstr>
      <vt:lpstr>ＭＳ</vt:lpstr>
      <vt:lpstr>ＭＳ Ｐゴシック</vt:lpstr>
      <vt:lpstr>ＭＳ Ｐ明朝</vt:lpstr>
      <vt:lpstr>ＭＳ ゴシック</vt:lpstr>
      <vt:lpstr>ＭＳ 明朝</vt:lpstr>
      <vt:lpstr>新細明體</vt:lpstr>
      <vt:lpstr>宋体</vt:lpstr>
      <vt:lpstr>メイリオ</vt:lpstr>
      <vt:lpstr>Arial</vt:lpstr>
      <vt:lpstr>Calibri</vt:lpstr>
      <vt:lpstr>Century</vt:lpstr>
      <vt:lpstr>Times New Roman</vt:lpstr>
      <vt:lpstr>Tw Cen MT</vt:lpstr>
      <vt:lpstr>Verdana</vt:lpstr>
      <vt:lpstr>Wingdings</vt:lpstr>
      <vt:lpstr>Wingdings 2</vt:lpstr>
      <vt:lpstr>Office テーマ</vt:lpstr>
      <vt:lpstr>Visio</vt:lpstr>
      <vt:lpstr>ワークシート</vt:lpstr>
      <vt:lpstr>電子図書館事業20年の歩みと 今後の方向性</vt:lpstr>
      <vt:lpstr>目次</vt:lpstr>
      <vt:lpstr>自己紹介 </vt:lpstr>
      <vt:lpstr>私の職歴</vt:lpstr>
      <vt:lpstr>図書館員になって感じたこと</vt:lpstr>
      <vt:lpstr>国立国会図書館とは  </vt:lpstr>
      <vt:lpstr>国立国会図書館の施設展開</vt:lpstr>
      <vt:lpstr>PowerPoint プレゼンテーション</vt:lpstr>
      <vt:lpstr>デジタル化資料の提供状況～資料群別</vt:lpstr>
      <vt:lpstr>NDLの使命と目標</vt:lpstr>
      <vt:lpstr>電子図書館20年の歩み </vt:lpstr>
      <vt:lpstr>PowerPoint プレゼンテーション</vt:lpstr>
      <vt:lpstr>第1ステージ【1994～2002】揺籃期・始動期</vt:lpstr>
      <vt:lpstr>第2・3ステージ【2002～2012】サービス離陸期・発展期</vt:lpstr>
      <vt:lpstr>第4ステージ【2012～2014】 総括と再始動期、見直し期</vt:lpstr>
      <vt:lpstr>電子図書館20年の歩み</vt:lpstr>
      <vt:lpstr>国立国会図書館のサービスシステムの歩み</vt:lpstr>
      <vt:lpstr>PowerPoint プレゼンテーション</vt:lpstr>
      <vt:lpstr>【1994～2002】揺籃期・始動期</vt:lpstr>
      <vt:lpstr>パイロット電子図書館プロジェクト</vt:lpstr>
      <vt:lpstr>【2002～2008】サービス離陸期 電子図書館中期計画2004の実現</vt:lpstr>
      <vt:lpstr>電子図書館中期計画2004</vt:lpstr>
      <vt:lpstr>国立国会図書館電子図書館中期計画2004 で目指すところ</vt:lpstr>
      <vt:lpstr>NDL電子図書館サービスの全体像</vt:lpstr>
      <vt:lpstr>資料のデジタル化</vt:lpstr>
      <vt:lpstr>NDL所蔵資料のデジタル化</vt:lpstr>
      <vt:lpstr>図書館資料の保存と利用</vt:lpstr>
      <vt:lpstr>資料デジタル化予算の推移</vt:lpstr>
      <vt:lpstr>デジタル化資料の提供状況～利用者別</vt:lpstr>
      <vt:lpstr>デジタル化資料の提供と著作権保護</vt:lpstr>
      <vt:lpstr>NDL所蔵資料のデジタル化</vt:lpstr>
      <vt:lpstr>デジタル化及びデジタル資料の収集の歩み</vt:lpstr>
      <vt:lpstr>資料デジタル化の現下の方針 ⑴</vt:lpstr>
      <vt:lpstr>資料デジタル化の現下の方針 ⑵</vt:lpstr>
      <vt:lpstr>現下の最優先のデジタル化対象</vt:lpstr>
      <vt:lpstr>資料デジタル化をめぐる課題</vt:lpstr>
      <vt:lpstr>資料デジタル化の社会的意義</vt:lpstr>
      <vt:lpstr>資料デジタル化の社会的意義（まとめ）</vt:lpstr>
      <vt:lpstr>「ナショナルアーカイブ」構築に向けて</vt:lpstr>
      <vt:lpstr>デジタルアーカイブ促進のために</vt:lpstr>
      <vt:lpstr>インターネット資料収集</vt:lpstr>
      <vt:lpstr>インターネット資料の制度的収集</vt:lpstr>
      <vt:lpstr>PowerPoint プレゼンテーション</vt:lpstr>
      <vt:lpstr>オンライン資料収集</vt:lpstr>
      <vt:lpstr>オンライン資料の収集</vt:lpstr>
      <vt:lpstr>オンライン資料の収集から提供までの流れ</vt:lpstr>
      <vt:lpstr>電子版博士論文の収集</vt:lpstr>
      <vt:lpstr>PowerPoint プレゼンテーション</vt:lpstr>
      <vt:lpstr>保存対策</vt:lpstr>
      <vt:lpstr>NDL所蔵資料の二次利用</vt:lpstr>
      <vt:lpstr>デジタル化資料の利活用に向けて</vt:lpstr>
      <vt:lpstr>関係者協議による調整</vt:lpstr>
      <vt:lpstr>デジタル化資料の転載利用</vt:lpstr>
      <vt:lpstr>当館保有情報の二次利用</vt:lpstr>
      <vt:lpstr>図書館送信サービス</vt:lpstr>
      <vt:lpstr>図書館向けデジタル化資料送信サービス</vt:lpstr>
      <vt:lpstr>閲覧利用</vt:lpstr>
      <vt:lpstr>複写利用</vt:lpstr>
      <vt:lpstr>（参考）図書館送信サービスの利用統計</vt:lpstr>
      <vt:lpstr>歴史的音源の公共図書館等への配信提供</vt:lpstr>
      <vt:lpstr>PORTAの構築概念</vt:lpstr>
      <vt:lpstr>開発当初のサービス要件とシステム化</vt:lpstr>
      <vt:lpstr>PORTAでの統合検索の概念（全体）</vt:lpstr>
      <vt:lpstr>データ提供側で共通インターフェースを　！！</vt:lpstr>
      <vt:lpstr>連携のための共通仕様</vt:lpstr>
      <vt:lpstr>メタデータ収集・横断検索の概念（詳細１） メタデータ収集・横断検索の概念</vt:lpstr>
      <vt:lpstr>メタデータ収集・横断検索の概念（詳細２）  検索・閲覧サービス提供の概念</vt:lpstr>
      <vt:lpstr>PORTA/DAシステムでのメタデータの仕様の関係</vt:lpstr>
      <vt:lpstr>PORTAリリース後の考察 </vt:lpstr>
      <vt:lpstr>統合検索のために苦労した点</vt:lpstr>
      <vt:lpstr>PORTA公開時の反応・課題</vt:lpstr>
      <vt:lpstr>PORTAの次の方向性</vt:lpstr>
      <vt:lpstr>統合検索に必要な技術要素（Web2.0）</vt:lpstr>
      <vt:lpstr>研究成果の活用の必要性</vt:lpstr>
      <vt:lpstr>今後適用すべき技術と進め方（Web3.0に向けて）</vt:lpstr>
      <vt:lpstr>今後の図書館サービスの方向性（概念） </vt:lpstr>
      <vt:lpstr>メタデータ、書誌データの統合検索から、 意味的情報の相互利用による統合検索へ </vt:lpstr>
      <vt:lpstr>デジタルコンテンツの収集・蓄積・提供のまとめ</vt:lpstr>
      <vt:lpstr>国立国会図書館サーチ（NDLサーチ）</vt:lpstr>
      <vt:lpstr>NDLサーチの構築概念 </vt:lpstr>
      <vt:lpstr>NDLサーチ開発を中心とした情報システム開発の背景</vt:lpstr>
      <vt:lpstr>国立国会図書館サーチ（2012年1月から運用）</vt:lpstr>
      <vt:lpstr>国立国会図書館サーチ</vt:lpstr>
      <vt:lpstr>　国立国会図書館サーチのコンセプト</vt:lpstr>
      <vt:lpstr>「国立国会図書館サーチ」の全体イメージ</vt:lpstr>
      <vt:lpstr>PowerPoint プレゼンテーション</vt:lpstr>
      <vt:lpstr>NDLサーチの挑戦</vt:lpstr>
      <vt:lpstr>NDLSearchの新たな挑戦（１）目的　</vt:lpstr>
      <vt:lpstr>NDLSearchの新たな挑戦（2）現在有している機能</vt:lpstr>
      <vt:lpstr>NDLSearchの新たな挑戦（3）今後の重点的な取組み</vt:lpstr>
      <vt:lpstr>NDLサーチの最近の進展</vt:lpstr>
      <vt:lpstr>PowerPoint プレゼンテーション</vt:lpstr>
      <vt:lpstr>PowerPoint プレゼンテーション</vt:lpstr>
      <vt:lpstr>PowerPoint プレゼンテーション</vt:lpstr>
      <vt:lpstr>NDLサーチでのサービス連携</vt:lpstr>
      <vt:lpstr>国立国会図書館サーチの検索・閲覧対象データベース － ナショナルアーカイブへの発展 －</vt:lpstr>
      <vt:lpstr>NDLサービスのAPI</vt:lpstr>
      <vt:lpstr>NDLサーチの今後の展開</vt:lpstr>
      <vt:lpstr>PowerPoint プレゼンテーション</vt:lpstr>
      <vt:lpstr>PowerPoint プレゼンテーション</vt:lpstr>
      <vt:lpstr>連携方針・連携モデル</vt:lpstr>
      <vt:lpstr>NDLサーチの統合検索サービス提供における連携イメージ</vt:lpstr>
      <vt:lpstr>メタデータの流通において、NDLサーチが果たす役割</vt:lpstr>
      <vt:lpstr>（参考情報）</vt:lpstr>
      <vt:lpstr>公共的書誌情報基盤</vt:lpstr>
      <vt:lpstr>公共的書誌基盤の実現イメージ（新システム稼働前） （2010年7月28日打合せ結果）</vt:lpstr>
      <vt:lpstr>書誌データ作成・提供の方針</vt:lpstr>
      <vt:lpstr>東日本大震災アーカイブ（ひなぎく）</vt:lpstr>
      <vt:lpstr>東日本大震災アーカイブ</vt:lpstr>
      <vt:lpstr>国立国会図書館東日本大震災アーカイブ（ひなぎく）</vt:lpstr>
      <vt:lpstr>東日本大震災アーカイブの基本理念</vt:lpstr>
      <vt:lpstr>東日本大震災アーカイブの基本理念</vt:lpstr>
      <vt:lpstr>東日本大震災コンテンツ収集対象</vt:lpstr>
      <vt:lpstr>コンテンツ収集等の取組</vt:lpstr>
      <vt:lpstr>東日本大震災アーカイブの全体イメージ</vt:lpstr>
      <vt:lpstr>NDL東日本大震災アーカイブ （知識インフラの実現形の先行事例）</vt:lpstr>
      <vt:lpstr>大震災アーカイブの課題と対策</vt:lpstr>
      <vt:lpstr>大震災関連情報の保存の課題と対策</vt:lpstr>
      <vt:lpstr>大震災アーカイブの収集拡大のための利活用の促進策</vt:lpstr>
      <vt:lpstr>システム機能イメージ</vt:lpstr>
      <vt:lpstr>検索・閲覧機能イメージ</vt:lpstr>
      <vt:lpstr>各画面のイメージ　③一覧検索結果画面（一覧表示）</vt:lpstr>
      <vt:lpstr>各画面のイメージ　④画像検索結果画面</vt:lpstr>
      <vt:lpstr>各画面のイメージ　⑥地図検索結果画面</vt:lpstr>
      <vt:lpstr>各画面のイメージ　⑦時系列検索結果画面</vt:lpstr>
      <vt:lpstr>各画面のイメージ　⑧地図時系列検索結果画面</vt:lpstr>
      <vt:lpstr>機能全体図（Sprint1リリース時点）</vt:lpstr>
      <vt:lpstr>大震災アーカイブとMLA</vt:lpstr>
      <vt:lpstr>知識インフラ</vt:lpstr>
      <vt:lpstr>知の提供に向けたNDLサーチのイメージ</vt:lpstr>
      <vt:lpstr>PowerPoint プレゼンテーション</vt:lpstr>
      <vt:lpstr>PowerPoint プレゼンテーション</vt:lpstr>
      <vt:lpstr>知識情報基盤の構築</vt:lpstr>
      <vt:lpstr>知識情報基盤の構築に向けた今後の展開</vt:lpstr>
      <vt:lpstr>図書館サービスの中での情報システムの関わり</vt:lpstr>
      <vt:lpstr>図書館システム，情報システムの意義</vt:lpstr>
      <vt:lpstr>図書館システム，情報システムの意義</vt:lpstr>
      <vt:lpstr>図書館員の業務も変革が必要</vt:lpstr>
      <vt:lpstr>人とシステムの役割分担</vt:lpstr>
      <vt:lpstr>図書館のさまざまなデータを標準化する意義， 規格の重要性等</vt:lpstr>
      <vt:lpstr>NDLが提供する各種サービスと それを支えるシステム</vt:lpstr>
      <vt:lpstr>NDLが提供する各種サービスと，それを支えるシステム</vt:lpstr>
      <vt:lpstr>2012年稼働システム開発方針【2009年】</vt:lpstr>
      <vt:lpstr>次期図書館システムの見直し想定（2012年1月～2016年頃まで）</vt:lpstr>
      <vt:lpstr>個々のサービスとシステムの構成</vt:lpstr>
      <vt:lpstr>NDLサービスシステム構成図</vt:lpstr>
      <vt:lpstr>① 資料デジタル化</vt:lpstr>
      <vt:lpstr>② インターネット資料・オンライン資料等</vt:lpstr>
      <vt:lpstr>③ 電子情報資源の組織化と連携</vt:lpstr>
      <vt:lpstr>統合的オンラインサービス （2017〜2020年）</vt:lpstr>
      <vt:lpstr>PowerPoint プレゼンテーション</vt:lpstr>
      <vt:lpstr>1. 統合的オンラインサービス：概要</vt:lpstr>
      <vt:lpstr>2. 統合的オンラインサービス：実現したい機能</vt:lpstr>
      <vt:lpstr>3. 統合的オンラインサービス：実現イメージ</vt:lpstr>
      <vt:lpstr>4. ナショナルアーカイブ構想へのマッピング</vt:lpstr>
      <vt:lpstr>5. NDLが保有する主題情報まとめ（主なもののみ）</vt:lpstr>
      <vt:lpstr>6. 主題情報の分解・利活用案</vt:lpstr>
      <vt:lpstr>国の情報政策の経緯</vt:lpstr>
      <vt:lpstr>国の情報政策</vt:lpstr>
      <vt:lpstr>e-Japan戦略（政府IT戦略本部）</vt:lpstr>
      <vt:lpstr>政府の施策（2008年度）</vt:lpstr>
      <vt:lpstr>知財計画（政府知的財産戦略本部）</vt:lpstr>
      <vt:lpstr>ナショナル・アーカイブ関連の国の動き</vt:lpstr>
      <vt:lpstr>知的財産政策ビジョン（１） （2013年6月7日内閣官房知的財産本部）</vt:lpstr>
      <vt:lpstr>知的財産政策ビジョン（2）</vt:lpstr>
      <vt:lpstr>⑨内閣官房高度情報通信ネットワーク社会推進戦略本部（IT戦略本部）の動き</vt:lpstr>
      <vt:lpstr>電子行政オープンデータ戦略</vt:lpstr>
      <vt:lpstr>電子書籍・文化資産の両議員連盟の動き</vt:lpstr>
      <vt:lpstr>③アーカイブに関するタスクフォース報告書 内閣官房知的財産戦略本部（知財本部）</vt:lpstr>
      <vt:lpstr>④知的財産戦略調査会の提言とりまとめ （2014年5月27日自由民主党知的財産戦略調査会）</vt:lpstr>
      <vt:lpstr>⑤知的財産推進計画２０１４ （2014年6月20日知財本部決定）</vt:lpstr>
      <vt:lpstr>⑥経済財政運営と改革の基本方針2014（骨太の方針） （2014年6月24日閣議決定）</vt:lpstr>
      <vt:lpstr>⑦文化関係資料のアーカイブに関する有識者会議（文化庁） （2014年）</vt:lpstr>
      <vt:lpstr>「文化芸術の振興に関する基本的な方針（第4次基本方針）」 （2015年５月2２日閣議決定） </vt:lpstr>
      <vt:lpstr>文化芸術の振興に関する基本的な方針の重点戦略、図書館関連の記述の抜粋</vt:lpstr>
      <vt:lpstr>⑧内閣府防災の動き</vt:lpstr>
      <vt:lpstr>SINETの持続的整備に向けて （2014年5月9日日本学術会議情報学委員会提言）</vt:lpstr>
      <vt:lpstr>⑨科学技術イノベーション総合戦略2014 （2014年6月24日閣議決定）</vt:lpstr>
      <vt:lpstr>電子書籍 ナショナルアーカイブ </vt:lpstr>
      <vt:lpstr>書籍分野のナショナルアーカイブの概念モデル －出版界との役割分担－</vt:lpstr>
      <vt:lpstr>電子書籍分野のアーカイブの機能モデル</vt:lpstr>
      <vt:lpstr>電子書籍のナショナル アーカイブDFD</vt:lpstr>
      <vt:lpstr>電子書籍ナショナルアーカイブ DFDイメージ</vt:lpstr>
      <vt:lpstr>電子書籍ナショナルアーカイブ全体DFD</vt:lpstr>
      <vt:lpstr>ナショナルアーカイブ 権利情報データ関連図（ER図）</vt:lpstr>
      <vt:lpstr>(1)コンテンツの生成機能</vt:lpstr>
      <vt:lpstr>(2)コンテンツの収集・一時保管機能</vt:lpstr>
      <vt:lpstr>(3)保存機能（保存計画を含む）</vt:lpstr>
      <vt:lpstr>(4)権利情報・管理情報の収集・管理機能</vt:lpstr>
      <vt:lpstr>(5)配信・流通機能（検索・閲覧機能を含む）</vt:lpstr>
      <vt:lpstr>国の文化資源の ナショナルアーカイブ</vt:lpstr>
      <vt:lpstr>国の文化資源のアーカイブのイメージ</vt:lpstr>
      <vt:lpstr>電子書籍・文化財の各ナショナルアーカイブ構想のカバレージ</vt:lpstr>
      <vt:lpstr>各種アーカイブ構築施策の一元化</vt:lpstr>
      <vt:lpstr>国のアーカイブ構築に必要な要素</vt:lpstr>
      <vt:lpstr>文化財を含めたナショナルアーカイブの機能イメージ　</vt:lpstr>
      <vt:lpstr>ナショナルアーカイブの全体像</vt:lpstr>
      <vt:lpstr>ナショナル・アーカイブの検討に当たっての考察</vt:lpstr>
      <vt:lpstr>ナショナルアーカイブの各基盤の概念</vt:lpstr>
      <vt:lpstr>恒久的保存基盤とは？</vt:lpstr>
      <vt:lpstr>恒久的保存基盤</vt:lpstr>
      <vt:lpstr>コンテンツ創造基盤とは？</vt:lpstr>
      <vt:lpstr>コンテンツ創造基盤</vt:lpstr>
      <vt:lpstr>情報発信基盤</vt:lpstr>
      <vt:lpstr>我が国におけるデジタルアーカイブの構築及び拡充のために</vt:lpstr>
      <vt:lpstr>国立国会図書館が果たし得る役割</vt:lpstr>
      <vt:lpstr>知識インフラ構築の構成要素</vt:lpstr>
      <vt:lpstr>文化財を含めたナショナルアーカイブの構築イメージ</vt:lpstr>
      <vt:lpstr>知識情報基盤の構築</vt:lpstr>
      <vt:lpstr>デジタル化/アーカイブ化で何が変わる？</vt:lpstr>
      <vt:lpstr>デジタル化コンテンツの活用メリット</vt:lpstr>
      <vt:lpstr>ナショナルアーカイブで何をできるようにするか</vt:lpstr>
      <vt:lpstr>ナショナルアーカイブで何が変わるか</vt:lpstr>
      <vt:lpstr>Linked Open Data化 の目指すところ</vt:lpstr>
      <vt:lpstr>NDLSearchの主な連携状況（書籍関連）</vt:lpstr>
      <vt:lpstr>例えば、現在のNDLサーチで 「源氏物語」を検索すると</vt:lpstr>
      <vt:lpstr>文化資産として関連付けて保存すべきインスタンス 【源氏物語を例に】</vt:lpstr>
      <vt:lpstr>知識情報の集約と提供の概念</vt:lpstr>
      <vt:lpstr>関係付けるべきインスタンス</vt:lpstr>
      <vt:lpstr>情報を媒介して専門家と専門家を繋ぐ</vt:lpstr>
      <vt:lpstr>-辞書と辞書を繋ぐ-</vt:lpstr>
      <vt:lpstr>情報を関連付けるための情報</vt:lpstr>
      <vt:lpstr>人と情報が関係付けられたサービス （クラウドの世界でのサービスの連携）</vt:lpstr>
      <vt:lpstr>対等な関係でのデジタルアーカイブの構築イメージ</vt:lpstr>
      <vt:lpstr>情報探索サービスの将来像 (クラウドの世界でのサービスの連携)</vt:lpstr>
      <vt:lpstr>ナショナルアーカイブにおけるLOD化</vt:lpstr>
      <vt:lpstr>国のオープンデータ戦略</vt:lpstr>
      <vt:lpstr>Linked Open Data化の推進</vt:lpstr>
      <vt:lpstr>電子書籍のフォーマット及び書誌データ</vt:lpstr>
      <vt:lpstr>出版情報を含めた書誌関連ER図</vt:lpstr>
      <vt:lpstr>Open Dataの定義</vt:lpstr>
      <vt:lpstr>今後10年で世の中はどうなるか？ 今後の図書館の課題解決策</vt:lpstr>
      <vt:lpstr>将来予測</vt:lpstr>
      <vt:lpstr>LOD化により、 どんなサービスが実現するか？ なにが良くなるか？ （創造力を駆使して、事例を想定）</vt:lpstr>
      <vt:lpstr>LOD化により、どんなサービスが実現するか？なにが良くなるか？</vt:lpstr>
      <vt:lpstr>WikiPediaを利活用したサービス例</vt:lpstr>
      <vt:lpstr>出版界との連携</vt:lpstr>
      <vt:lpstr>従来からの検討</vt:lpstr>
      <vt:lpstr>出版者、著作者等との連携協力</vt:lpstr>
      <vt:lpstr>電子出版ビジネスの発展に向けた連携</vt:lpstr>
      <vt:lpstr>NDLデジタル化資料を利用した POD、電子書籍化のルールの整備</vt:lpstr>
      <vt:lpstr>出版者によるデジタル化資料利用手続きの検討の加速化</vt:lpstr>
      <vt:lpstr>電子書籍出版者等との連携協力</vt:lpstr>
      <vt:lpstr>著作権管理DBの共同構築・運用</vt:lpstr>
      <vt:lpstr>電子書籍等のオンデマンド生成と配信（ワンソースマルチユース）</vt:lpstr>
      <vt:lpstr>商用電子書籍の図書館への提供システム（案）</vt:lpstr>
      <vt:lpstr>パッケージ系出版物等</vt:lpstr>
      <vt:lpstr>歴史的音盤アーカイブへの協力</vt:lpstr>
      <vt:lpstr>今後の連携</vt:lpstr>
      <vt:lpstr>今後の公共図書館に望まれる図書館システム</vt:lpstr>
      <vt:lpstr>今までの公共図書館との連携</vt:lpstr>
      <vt:lpstr>【連携協力】公共図書館支援のイメージ</vt:lpstr>
      <vt:lpstr>【連携協力】関係機関拡大策の例 公共図書館支援のスキーム</vt:lpstr>
      <vt:lpstr>デジタルコンテンツの利用促進に向けた各図書館との連携協力</vt:lpstr>
      <vt:lpstr>今後の公共図書館と連携の方向性</vt:lpstr>
      <vt:lpstr>公共図書館のシステム構成イメージ</vt:lpstr>
      <vt:lpstr>これからの図書館、博物館、美術館等の機能</vt:lpstr>
      <vt:lpstr>図書館員等に求められるもの</vt:lpstr>
      <vt:lpstr>【例】中国国家図書館</vt:lpstr>
      <vt:lpstr>【例】上海図書館</vt:lpstr>
      <vt:lpstr>地域資料とは</vt:lpstr>
      <vt:lpstr>デジタルアーカイブに関するニーズ</vt:lpstr>
      <vt:lpstr>今後の公共図書館に望まれる図書館システム</vt:lpstr>
      <vt:lpstr>アーカイブ構築に必要なタスクと必要なスキル</vt:lpstr>
      <vt:lpstr>電子図書館サービスシステム構築に向けた 外部機関の支援【期待】</vt:lpstr>
      <vt:lpstr>文化資産アーカイブ構築の一環で 国が支援 【知財計画2015】</vt:lpstr>
      <vt:lpstr>公共図書館職員に必要なITスキル</vt:lpstr>
      <vt:lpstr>MLA連携</vt:lpstr>
      <vt:lpstr>【連携協力】 MLA連携 デジタル情報資源ラウンドテーブル（仮称） の発足</vt:lpstr>
      <vt:lpstr>OpenGLAM</vt:lpstr>
      <vt:lpstr>学術機関との連携</vt:lpstr>
      <vt:lpstr>【連携協力】学術機関との連携 大学機関リポジトリとNDLデジタル化コンテンツの統合利用環境</vt:lpstr>
      <vt:lpstr>国際連携</vt:lpstr>
      <vt:lpstr>日中韓の国立図書館での連携（CJKDLI）</vt:lpstr>
      <vt:lpstr>World Digital Library構想と連携</vt:lpstr>
      <vt:lpstr>システム開発手法と留意点</vt:lpstr>
      <vt:lpstr>プロジェクト管理，図書館システム開発に必要なマネジメントとは</vt:lpstr>
      <vt:lpstr>プロジェクト管理，図書館システム開発に必要なマネジメントとは</vt:lpstr>
      <vt:lpstr>業務・システムによるサービスの向上</vt:lpstr>
      <vt:lpstr>サービスの最適化計画の策定の考え方</vt:lpstr>
      <vt:lpstr>情報化のプロセス</vt:lpstr>
      <vt:lpstr>要件定義の重要性と考慮点</vt:lpstr>
      <vt:lpstr>【詳細】サービス要件定義での考慮点</vt:lpstr>
      <vt:lpstr>各工程での成果物の妥当性評価</vt:lpstr>
      <vt:lpstr>【詳細】各仕様書の妥当性の評価</vt:lpstr>
      <vt:lpstr>サービス要件定義のまとめ</vt:lpstr>
      <vt:lpstr>図書館サービスシステムの企画・調達・業者管理に必要なIT関連基礎情報</vt:lpstr>
      <vt:lpstr>技術標準適用ガイドライン策定</vt:lpstr>
      <vt:lpstr>技術標準適用指針（一覧）</vt:lpstr>
      <vt:lpstr>情報システム調達のための技術参照モデル（TRM）に基づく工程とアウトプット</vt:lpstr>
      <vt:lpstr> ナショナルアーカイブ構築を担う人材の育成</vt:lpstr>
      <vt:lpstr>iコンピテンシ・ディクショナリ （一般組織でのタスクに必要なスキル・知識の辞書）</vt:lpstr>
      <vt:lpstr>知識の蓄積と提供サービス 構築・運用</vt:lpstr>
      <vt:lpstr>iコンピテンシ・ディクショナリER図</vt:lpstr>
      <vt:lpstr>PowerPoint プレゼンテーション</vt:lpstr>
      <vt:lpstr>システム開発及び人材育成・確保に関して 政府の新しい方法論</vt:lpstr>
      <vt:lpstr>システム開発及び人材育成・確保に関して 政府の新しい方法論</vt:lpstr>
      <vt:lpstr>PowerPoint プレゼンテーション</vt:lpstr>
      <vt:lpstr>PowerPoint プレゼンテーション</vt:lpstr>
      <vt:lpstr>PowerPoint プレゼンテーション</vt:lpstr>
      <vt:lpstr>PowerPoint プレゼンテーション</vt:lpstr>
      <vt:lpstr>iコンピテンシ・ディクショナリ</vt:lpstr>
      <vt:lpstr>PowerPoint プレゼンテーション</vt:lpstr>
      <vt:lpstr>iコンピテンシ・ディクショナリ</vt:lpstr>
      <vt:lpstr>スキルの構成（4つ）</vt:lpstr>
      <vt:lpstr>ヒューマンスキル概念図</vt:lpstr>
      <vt:lpstr>職種を構成するスキルセットの概念</vt:lpstr>
      <vt:lpstr>iコンピテンシ・ディクショナリの利活用形態 </vt:lpstr>
      <vt:lpstr>CCSF（追補版）からの主な変更内容</vt:lpstr>
      <vt:lpstr>様々な知識体系（BOK）</vt:lpstr>
      <vt:lpstr>PowerPoint プレゼンテーション</vt:lpstr>
      <vt:lpstr>スキル概要と情報処理試験</vt:lpstr>
      <vt:lpstr>必要な情報リテラシー</vt:lpstr>
      <vt:lpstr>必要な情報リテラシー</vt:lpstr>
      <vt:lpstr>情報の利活用のために必要な要件と機能、実現のための技術要素</vt:lpstr>
      <vt:lpstr>市場動向等の再認識</vt:lpstr>
      <vt:lpstr>多様なユーザニーズの認識</vt:lpstr>
      <vt:lpstr>情報の利活用のために必要な要件</vt:lpstr>
      <vt:lpstr>必要な要件を実現するための機能</vt:lpstr>
      <vt:lpstr>機能ごとに必要な技術要素 情報の「見える化」（可視化）</vt:lpstr>
      <vt:lpstr>機能ごとに必要な技術要素 情報を全体で集合知化</vt:lpstr>
      <vt:lpstr>機能ごとに必要な技術要素 集合知の永久保存</vt:lpstr>
      <vt:lpstr>機能ごとに必要な技術要素 情報の組織化・情報と人の関係付け</vt:lpstr>
      <vt:lpstr>機能ごとに必要な技術要素 情報の検索機能・閲覧機能</vt:lpstr>
      <vt:lpstr>終わりに</vt:lpstr>
      <vt:lpstr>在職中に伝えていたこと</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中山正樹</cp:lastModifiedBy>
  <cp:revision>91</cp:revision>
  <dcterms:created xsi:type="dcterms:W3CDTF">2015-08-12T01:03:55Z</dcterms:created>
  <dcterms:modified xsi:type="dcterms:W3CDTF">2015-08-15T15:31:04Z</dcterms:modified>
</cp:coreProperties>
</file>